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刘安南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/>
          <p:cNvSpPr txBox="1"/>
          <p:nvPr/>
        </p:nvSpPr>
        <p:spPr>
          <a:xfrm>
            <a:off x="179391" y="644207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Qian D, Zeng H, Cheng W, et al. NeuroDM: Decoding and visualizing human brain activity with EEG-guided diffusion model[J]. Computer Methods and Programs in Biomedicine, 2024, 251: 108213.</a:t>
            </a:r>
            <a:endParaRPr lang="zh-CN" altLang="en-US" sz="1000" dirty="0"/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289" y="860424"/>
            <a:ext cx="5380036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EEG</a:t>
            </a:r>
            <a:r>
              <a:rPr altLang="en-US" dirty="0"/>
              <a:t>视觉重建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2905" y="2000250"/>
            <a:ext cx="8888095" cy="414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latin typeface="+mn-ea"/>
                <a:sym typeface="+mn-ea"/>
              </a:rPr>
              <a:t>刺激</a:t>
            </a:r>
            <a:r>
              <a:rPr lang="en-US" altLang="zh-CN" b="1" dirty="0">
                <a:latin typeface="+mn-ea"/>
                <a:sym typeface="+mn-ea"/>
              </a:rPr>
              <a:t>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+mn-ea"/>
                <a:sym typeface="+mn-ea"/>
              </a:rPr>
              <a:t>来源：mageNet数据集40个类别的图像时记录了EEG数据。每个类别包含50张图像。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latin typeface="+mn-ea"/>
                <a:sym typeface="+mn-ea"/>
              </a:rPr>
              <a:t>数据采集与处理: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+mn-ea"/>
                <a:sym typeface="+mn-ea"/>
              </a:rPr>
              <a:t>电极设置：使用128通道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+mn-ea"/>
                <a:sym typeface="+mn-ea"/>
              </a:rPr>
              <a:t>采样率：1000 Hz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latin typeface="+mn-ea"/>
                <a:sym typeface="+mn-ea"/>
              </a:rPr>
              <a:t>实验范式: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latin typeface="+mn-ea"/>
                <a:sym typeface="+mn-ea"/>
              </a:rPr>
              <a:t>block</a:t>
            </a:r>
            <a:r>
              <a:rPr lang="zh-CN" altLang="en-US" dirty="0">
                <a:latin typeface="+mn-ea"/>
                <a:sym typeface="+mn-ea"/>
              </a:rPr>
              <a:t>范式，每个</a:t>
            </a:r>
            <a:r>
              <a:rPr lang="en-US" altLang="zh-CN" dirty="0">
                <a:latin typeface="+mn-ea"/>
                <a:sym typeface="+mn-ea"/>
              </a:rPr>
              <a:t>trial</a:t>
            </a:r>
            <a:r>
              <a:rPr lang="zh-CN" altLang="en-US" dirty="0">
                <a:latin typeface="+mn-ea"/>
                <a:sym typeface="+mn-ea"/>
              </a:rPr>
              <a:t>之间</a:t>
            </a:r>
            <a:r>
              <a:rPr lang="en-US" altLang="zh-CN" dirty="0">
                <a:latin typeface="+mn-ea"/>
                <a:sym typeface="+mn-ea"/>
              </a:rPr>
              <a:t>500ms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altLang="zh-CN" dirty="0">
              <a:latin typeface="+mn-ea"/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latin typeface="+mn-ea"/>
                <a:sym typeface="+mn-ea"/>
              </a:rPr>
              <a:t>被试</a:t>
            </a:r>
            <a:r>
              <a:rPr lang="en-US" altLang="zh-CN" b="1" dirty="0">
                <a:latin typeface="+mn-ea"/>
                <a:sym typeface="+mn-ea"/>
              </a:rPr>
              <a:t>:</a:t>
            </a:r>
            <a:r>
              <a:rPr lang="en-US" altLang="zh-CN" dirty="0">
                <a:latin typeface="+mn-ea"/>
                <a:sym typeface="+mn-ea"/>
              </a:rPr>
              <a:t>10名参与者。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dirty="0">
              <a:latin typeface="+mn-ea"/>
              <a:sym typeface="+mn-ea"/>
            </a:endParaRPr>
          </a:p>
        </p:txBody>
      </p:sp>
      <p:pic>
        <p:nvPicPr>
          <p:cNvPr id="2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2905" y="2696210"/>
            <a:ext cx="3308985" cy="1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刘安南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sz="1000" dirty="0"/>
              <a:t>Qian D, Zeng H, Cheng W, et al. NeuroDM: Decoding and visualizing human brain activity with EEG-guided diffusion model[J]. Computer Methods and Programs in Biomedicine, 2024, 251: 108213.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/>
          <p:cNvSpPr txBox="1"/>
          <p:nvPr/>
        </p:nvSpPr>
        <p:spPr>
          <a:xfrm>
            <a:off x="809627" y="882652"/>
            <a:ext cx="5329239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 NeuroDM framework consists of two parts,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746125" y="2840040"/>
            <a:ext cx="7426324" cy="9220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9230" y="5027295"/>
            <a:ext cx="888047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en-US" sz="1600" b="0" i="0" dirty="0">
                <a:solidFill>
                  <a:srgbClr val="2C2C36"/>
                </a:solidFill>
                <a:latin typeface="+mn-ea"/>
              </a:rPr>
              <a:t>1</a:t>
            </a:r>
            <a:r>
              <a:rPr lang="zh-CN" altLang="en-US" sz="1600" b="0" i="0" dirty="0">
                <a:solidFill>
                  <a:srgbClr val="2C2C36"/>
                </a:solidFill>
                <a:latin typeface="+mn-ea"/>
              </a:rPr>
              <a:t>、</a:t>
            </a:r>
            <a:r>
              <a:rPr sz="1600" b="0" i="0" dirty="0">
                <a:solidFill>
                  <a:srgbClr val="2C2C36"/>
                </a:solidFill>
                <a:latin typeface="+mn-ea"/>
              </a:rPr>
              <a:t>从ImageNet-EEG-40或ImageNet-EEG-4数据集中获取并预处理EEG信号。</a:t>
            </a:r>
          </a:p>
          <a:p>
            <a:pPr marL="0" indent="0" algn="l"/>
            <a:r>
              <a:rPr lang="en-US" sz="1600" b="0" i="0" dirty="0">
                <a:solidFill>
                  <a:srgbClr val="2C2C36"/>
                </a:solidFill>
                <a:latin typeface="+mn-ea"/>
              </a:rPr>
              <a:t>2</a:t>
            </a:r>
            <a:r>
              <a:rPr lang="zh-CN" altLang="en-US" sz="1600" b="0" i="0" dirty="0">
                <a:solidFill>
                  <a:srgbClr val="2C2C36"/>
                </a:solidFill>
                <a:latin typeface="+mn-ea"/>
              </a:rPr>
              <a:t>、</a:t>
            </a:r>
            <a:r>
              <a:rPr sz="1600" b="0" i="0" dirty="0" err="1">
                <a:solidFill>
                  <a:srgbClr val="2C2C36"/>
                </a:solidFill>
                <a:latin typeface="+mn-ea"/>
              </a:rPr>
              <a:t>利用EV-Transformer模型基于图像类别标签将EEG信号解码为视觉相关特征</a:t>
            </a:r>
            <a:r>
              <a:rPr sz="1600" b="0" i="0" dirty="0">
                <a:solidFill>
                  <a:srgbClr val="2C2C36"/>
                </a:solidFill>
                <a:latin typeface="+mn-ea"/>
              </a:rPr>
              <a:t>。</a:t>
            </a:r>
          </a:p>
          <a:p>
            <a:pPr marL="0" indent="0" algn="l"/>
            <a:r>
              <a:rPr lang="en-US" sz="1600" b="0" i="0" dirty="0">
                <a:solidFill>
                  <a:srgbClr val="2C2C36"/>
                </a:solidFill>
                <a:latin typeface="+mn-ea"/>
              </a:rPr>
              <a:t>3</a:t>
            </a:r>
            <a:r>
              <a:rPr lang="zh-CN" altLang="en-US" sz="1600" b="0" i="0" dirty="0">
                <a:solidFill>
                  <a:srgbClr val="2C2C36"/>
                </a:solidFill>
                <a:latin typeface="+mn-ea"/>
              </a:rPr>
              <a:t>、</a:t>
            </a:r>
            <a:r>
              <a:rPr sz="1600" b="0" i="0" dirty="0" err="1">
                <a:solidFill>
                  <a:srgbClr val="2C2C36"/>
                </a:solidFill>
                <a:latin typeface="+mn-ea"/>
              </a:rPr>
              <a:t>通过将这些视觉特征与时间信息相结合，并运用U-Net模型最终生成反映EEG信号内容的视觉图像</a:t>
            </a:r>
            <a:endParaRPr sz="1600" b="0" i="0" dirty="0">
              <a:solidFill>
                <a:srgbClr val="2C2C36"/>
              </a:solidFill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9780" y="1430020"/>
            <a:ext cx="5043805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刘安南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Qian D, Zeng H, Cheng W, et al. NeuroDM: Decoding and visualizing human brain activity with EEG-guided diffusion model[J]. Computer Methods and Programs in Biomedicine, 2024, 251: 108213.</a:t>
            </a:r>
            <a:endParaRPr lang="zh-CN" altLang="en-US" sz="1000" dirty="0"/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我们提出的两阶段EEG引导图像重建框架仅使用EEG数据就实现了接近fMRI的性能，并且该方法同样适用于MEG数据。这一成果显著提高了基于EEG的视觉解码与重建技术的实用性，特别是在成本敏感和</a:t>
              </a:r>
              <a:r>
                <a:rPr lang="en-US" altLang="zh-CN" dirty="0">
                  <a:solidFill>
                    <a:srgbClr val="FFFFFF"/>
                  </a:solidFill>
                </a:rPr>
                <a:t>√</a:t>
              </a:r>
              <a:r>
                <a:rPr lang="zh-CN" altLang="en-US" dirty="0">
                  <a:solidFill>
                    <a:srgbClr val="FFFFFF"/>
                  </a:solidFill>
                </a:rPr>
                <a:t>实时性要求较高的脑机接口（BCI）应用中</a:t>
              </a: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7205" y="4853940"/>
            <a:ext cx="842073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1600" b="0" i="0" dirty="0">
                <a:solidFill>
                  <a:srgbClr val="2C2C36"/>
                </a:solidFill>
                <a:latin typeface="+mn-ea"/>
              </a:rPr>
              <a:t>图像质量：NeuroDM生成的图像质量明显优于基于GAN的方法、基于VAE（变分自编码器）的方法，同时也优于DM-RE2I。</a:t>
            </a:r>
          </a:p>
          <a:p>
            <a:pPr marL="0" indent="0" algn="l"/>
            <a:r>
              <a:rPr lang="zh-CN" altLang="en-US" sz="1600" b="0" i="0" dirty="0">
                <a:solidFill>
                  <a:srgbClr val="2C2C36"/>
                </a:solidFill>
                <a:latin typeface="+mn-ea"/>
              </a:rPr>
              <a:t>分辨率与语义相似性：通过图9和图10展示的ImageNet-EEG-40数据集上的部分高质量样本结果可以看出，NeuroDM生成的图像不仅分辨率高，而且与原始图像具有很高的语义相似性。</a:t>
            </a: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3885" y="2285365"/>
            <a:ext cx="3326765" cy="22040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80230" y="2277110"/>
            <a:ext cx="4537710" cy="2204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视觉解码研究进展：重建（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刘安南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Qian D, Zeng H, Cheng W, et al. NeuroDM: Decoding and visualizing human brain activity with EEG-guided diffusion model[J]. Computer Methods and Programs in Biomedicine, 2024, 251: 108213.</a:t>
            </a:r>
            <a:endParaRPr lang="zh-CN" altLang="en-US" sz="1000" dirty="0"/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553720" y="1817370"/>
            <a:ext cx="8191500" cy="31013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sym typeface="+mn-ea"/>
              </a:rPr>
              <a:t>创新点</a:t>
            </a:r>
            <a:r>
              <a:rPr lang="en-US" dirty="0">
                <a:sym typeface="+mn-ea"/>
              </a:rPr>
              <a:t>：</a:t>
            </a:r>
            <a:r>
              <a:rPr altLang="en-US" dirty="0">
                <a:sym typeface="+mn-ea"/>
              </a:rPr>
              <a:t>提出了一个新的</a:t>
            </a:r>
            <a:r>
              <a:rPr lang="en-US" altLang="zh-CN" dirty="0">
                <a:sym typeface="+mn-ea"/>
              </a:rPr>
              <a:t>encoder</a:t>
            </a:r>
            <a:r>
              <a:rPr altLang="en-US" dirty="0">
                <a:sym typeface="+mn-ea"/>
              </a:rPr>
              <a:t>模型</a:t>
            </a:r>
            <a:endParaRPr lang="en-US" dirty="0"/>
          </a:p>
          <a:p>
            <a:pPr marL="285750" lvl="0" indent="-285750">
              <a:buFont typeface="Wingdings" panose="05000000000000000000"/>
              <a:buChar char=""/>
            </a:pPr>
            <a:endParaRPr lang="en-US" dirty="0"/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sym typeface="+mn-ea"/>
              </a:rPr>
              <a:t>不足</a:t>
            </a:r>
            <a:r>
              <a:rPr lang="en-US" dirty="0">
                <a:sym typeface="+mn-ea"/>
              </a:rPr>
              <a:t>：</a:t>
            </a:r>
            <a:r>
              <a:rPr altLang="en-US" dirty="0">
                <a:sym typeface="+mn-ea"/>
              </a:rPr>
              <a:t>没有对</a:t>
            </a:r>
            <a:r>
              <a:rPr lang="en-US" altLang="zh-CN" dirty="0">
                <a:sym typeface="+mn-ea"/>
              </a:rPr>
              <a:t>diffusion</a:t>
            </a:r>
            <a:r>
              <a:rPr altLang="en-US" dirty="0">
                <a:sym typeface="+mn-ea"/>
              </a:rPr>
              <a:t>创新，只用了</a:t>
            </a:r>
            <a:r>
              <a:rPr lang="en-US" altLang="zh-CN" dirty="0" err="1">
                <a:sym typeface="+mn-ea"/>
              </a:rPr>
              <a:t>unet</a:t>
            </a:r>
            <a:endParaRPr lang="en-US" altLang="zh-CN" dirty="0"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altLang="en-US" dirty="0"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sym typeface="+mn-ea"/>
              </a:rPr>
              <a:t>改进方向</a:t>
            </a:r>
            <a:r>
              <a:rPr lang="en-US" dirty="0">
                <a:sym typeface="+mn-ea"/>
              </a:rPr>
              <a:t>：</a:t>
            </a:r>
            <a:r>
              <a:rPr altLang="en-US" dirty="0">
                <a:sym typeface="+mn-ea"/>
              </a:rPr>
              <a:t>可以把</a:t>
            </a:r>
            <a:r>
              <a:rPr lang="en-US" altLang="zh-CN" dirty="0" err="1">
                <a:sym typeface="+mn-ea"/>
              </a:rPr>
              <a:t>unet</a:t>
            </a:r>
            <a:r>
              <a:rPr altLang="en-US" dirty="0">
                <a:sym typeface="+mn-ea"/>
              </a:rPr>
              <a:t>替换成其他网络</a:t>
            </a:r>
            <a:endParaRPr lang="en-US" dirty="0"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lang="en-US" dirty="0"/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sym typeface="+mn-ea"/>
              </a:rPr>
              <a:t>可供借鉴之处</a:t>
            </a:r>
            <a:r>
              <a:rPr lang="en-US" dirty="0">
                <a:sym typeface="+mn-ea"/>
              </a:rPr>
              <a:t>：</a:t>
            </a:r>
            <a:r>
              <a:rPr altLang="en-US" dirty="0">
                <a:sym typeface="+mn-ea"/>
              </a:rPr>
              <a:t>本篇文章发的期刊水平较高，网络结构简单，但实际创新不多，可以学习其行文思路。</a:t>
            </a:r>
            <a:endParaRPr 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ODkxNjk4ZmY4MmI0YjJlYTlhNGQxYzhhZDQ5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461</Words>
  <Application>Microsoft Office PowerPoint</Application>
  <PresentationFormat>全屏显示(4:3)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7</cp:revision>
  <dcterms:created xsi:type="dcterms:W3CDTF">2024-11-16T03:47:43Z</dcterms:created>
  <dcterms:modified xsi:type="dcterms:W3CDTF">2024-11-16T07:14:12Z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F6232713D76CA884CB0F3867073562F8_43</vt:lpwstr>
  </property>
  <property fmtid="{D5CDD505-2E9C-101B-9397-08002B2CF9AE}" pid="3" name="KSOProductBuildVer">
    <vt:lpwstr>2052-6.10.1.8873</vt:lpwstr>
  </property>
</Properties>
</file>