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1" r:id="rId2"/>
    <p:sldId id="262" r:id="rId3"/>
    <p:sldId id="263" r:id="rId4"/>
    <p:sldId id="264" r:id="rId5"/>
  </p:sldIdLst>
  <p:sldSz cx="9144000" cy="6858000" type="screen4x3"/>
  <p:notesSz cx="6858000" cy="9144000"/>
  <p:custDataLst>
    <p:tags r:id="rId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2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6FEF3-65D4-4553-B7C8-6421485C3F05}" type="datetimeFigureOut">
              <a:rPr lang="zh-CN" altLang="en-US" smtClean="0"/>
              <a:t>2024/11/16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15B48-E114-4DC3-9FD1-F4D5F9C58DB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E987E-8A79-4B7E-AFA0-B01D041FDB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5"/>
          <a:stretch>
            <a:fillRect/>
          </a:stretch>
        </p:blipFill>
        <p:spPr>
          <a:xfrm>
            <a:off x="0" y="0"/>
            <a:ext cx="9144000" cy="6858000"/>
          </a:xfrm>
          <a:prstGeom prst="rect">
            <a:avLst/>
          </a:prstGeom>
          <a:noFill/>
          <a:ln>
            <a:noFill/>
            <a:miter lim="800000"/>
            <a:headEnd/>
            <a:tailEnd/>
          </a:ln>
        </p:spPr>
      </p:pic>
      <p:grpSp>
        <p:nvGrpSpPr>
          <p:cNvPr id="3" name="组合 14"/>
          <p:cNvGrpSpPr/>
          <p:nvPr/>
        </p:nvGrpSpPr>
        <p:grpSpPr>
          <a:xfrm>
            <a:off x="3178" y="1335091"/>
            <a:ext cx="9140825" cy="4949825"/>
            <a:chOff x="-293017" y="1384362"/>
            <a:chExt cx="8847222" cy="4922998"/>
          </a:xfrm>
        </p:grpSpPr>
        <p:sp>
          <p:nvSpPr>
            <p:cNvPr id="4" name="矩形 9"/>
            <p:cNvSpPr/>
            <p:nvPr/>
          </p:nvSpPr>
          <p:spPr>
            <a:xfrm>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endParaRPr lang="zh-CN" altLang="en-US" dirty="0">
                <a:solidFill>
                  <a:srgbClr val="FFFFFF"/>
                </a:solidFill>
              </a:endParaRPr>
            </a:p>
          </p:txBody>
        </p:sp>
        <p:sp>
          <p:nvSpPr>
            <p:cNvPr id="5" name="矩形 10"/>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endParaRPr lang="zh-CN" altLang="en-US" dirty="0">
                <a:solidFill>
                  <a:srgbClr val="FFFFFF"/>
                </a:solidFill>
              </a:endParaRPr>
            </a:p>
          </p:txBody>
        </p:sp>
      </p:grpSp>
      <p:sp>
        <p:nvSpPr>
          <p:cNvPr id="6" name="标题 6"/>
          <p:cNvSpPr txBox="1"/>
          <p:nvPr/>
        </p:nvSpPr>
        <p:spPr>
          <a:xfrm>
            <a:off x="2771778" y="109541"/>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7" name="标题 6"/>
          <p:cNvSpPr txBox="1"/>
          <p:nvPr/>
        </p:nvSpPr>
        <p:spPr>
          <a:xfrm>
            <a:off x="2916238" y="117475"/>
            <a:ext cx="6227763"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a:rPr>
              <a:t>视觉解码研究进展：重建</a:t>
            </a:r>
          </a:p>
        </p:txBody>
      </p:sp>
      <p:cxnSp>
        <p:nvCxnSpPr>
          <p:cNvPr id="8" name="直接连接符 2"/>
          <p:cNvCxnSpPr/>
          <p:nvPr/>
        </p:nvCxnSpPr>
        <p:spPr>
          <a:xfrm>
            <a:off x="4765" y="6294439"/>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9" name="文本框 21"/>
          <p:cNvSpPr txBox="1"/>
          <p:nvPr/>
        </p:nvSpPr>
        <p:spPr>
          <a:xfrm>
            <a:off x="179391" y="6442078"/>
            <a:ext cx="9091613"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zh-CN" altLang="en-US" sz="1000" dirty="0"/>
              <a:t>Gifford A T, Dwivedi K, Roig G, et al. A large and rich EEG dataset for modeling human visual object recognition[J]. NeuroImage, 2022, 264: 119754.</a:t>
            </a:r>
          </a:p>
        </p:txBody>
      </p:sp>
      <p:sp>
        <p:nvSpPr>
          <p:cNvPr id="10" name="文本框 12"/>
          <p:cNvSpPr txBox="1"/>
          <p:nvPr/>
        </p:nvSpPr>
        <p:spPr>
          <a:xfrm>
            <a:off x="4189416" y="1338265"/>
            <a:ext cx="765175"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zh-CN" altLang="en-US" b="1" dirty="0">
                <a:solidFill>
                  <a:schemeClr val="bg1"/>
                </a:solidFill>
                <a:latin typeface="+mj-lt"/>
              </a:rPr>
              <a:t>数据</a:t>
            </a:r>
          </a:p>
        </p:txBody>
      </p:sp>
      <p:grpSp>
        <p:nvGrpSpPr>
          <p:cNvPr id="11" name="组合 20"/>
          <p:cNvGrpSpPr/>
          <p:nvPr/>
        </p:nvGrpSpPr>
        <p:grpSpPr>
          <a:xfrm>
            <a:off x="-3174" y="917574"/>
            <a:ext cx="9150351" cy="312739"/>
            <a:chOff x="-1124741" y="1321712"/>
            <a:chExt cx="9149405" cy="312857"/>
          </a:xfrm>
        </p:grpSpPr>
        <p:sp>
          <p:nvSpPr>
            <p:cNvPr id="12" name="矩形 16"/>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endParaRPr lang="zh-CN" altLang="en-US" dirty="0">
                <a:solidFill>
                  <a:srgbClr val="FFFFFF"/>
                </a:solidFill>
              </a:endParaRPr>
            </a:p>
          </p:txBody>
        </p:sp>
        <p:sp>
          <p:nvSpPr>
            <p:cNvPr id="13" name="矩形 1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endParaRPr lang="zh-CN" altLang="en-US" dirty="0">
                <a:solidFill>
                  <a:srgbClr val="FFFFFF"/>
                </a:solidFill>
              </a:endParaRPr>
            </a:p>
          </p:txBody>
        </p:sp>
      </p:grpSp>
      <p:sp>
        <p:nvSpPr>
          <p:cNvPr id="14" name="文本框 37"/>
          <p:cNvSpPr txBox="1"/>
          <p:nvPr/>
        </p:nvSpPr>
        <p:spPr>
          <a:xfrm>
            <a:off x="-23811" y="871539"/>
            <a:ext cx="663575"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zh-CN" altLang="en-US" b="1" dirty="0">
                <a:solidFill>
                  <a:schemeClr val="bg1"/>
                </a:solidFill>
                <a:latin typeface="+mj-lt"/>
              </a:rPr>
              <a:t>任务</a:t>
            </a:r>
          </a:p>
        </p:txBody>
      </p:sp>
      <p:sp>
        <p:nvSpPr>
          <p:cNvPr id="15" name="文本框 23"/>
          <p:cNvSpPr txBox="1"/>
          <p:nvPr/>
        </p:nvSpPr>
        <p:spPr>
          <a:xfrm>
            <a:off x="776289" y="860424"/>
            <a:ext cx="5380036" cy="36830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en-US" dirty="0"/>
              <a:t>EEG</a:t>
            </a:r>
            <a:r>
              <a:rPr altLang="en-US" dirty="0"/>
              <a:t>视觉重建</a:t>
            </a:r>
          </a:p>
        </p:txBody>
      </p:sp>
      <p:sp>
        <p:nvSpPr>
          <p:cNvPr id="17" name="文本框 16"/>
          <p:cNvSpPr txBox="1"/>
          <p:nvPr/>
        </p:nvSpPr>
        <p:spPr>
          <a:xfrm>
            <a:off x="382905" y="2000250"/>
            <a:ext cx="8888095" cy="4523105"/>
          </a:xfrm>
          <a:prstGeom prst="rect">
            <a:avLst/>
          </a:prstGeom>
          <a:noFill/>
        </p:spPr>
        <p:txBody>
          <a:bodyPr wrap="square" rtlCol="0" anchor="t">
            <a:spAutoFit/>
          </a:bodyPr>
          <a:lstStyle/>
          <a:p>
            <a:pPr marL="285750" lvl="0" indent="-285750">
              <a:spcBef>
                <a:spcPct val="0"/>
              </a:spcBef>
              <a:buFont typeface="Wingdings" panose="05000000000000000000"/>
            </a:pPr>
            <a:r>
              <a:rPr lang="zh-CN" altLang="en-US" b="1" dirty="0">
                <a:sym typeface="+mn-ea"/>
              </a:rPr>
              <a:t>刺激</a:t>
            </a:r>
            <a:r>
              <a:rPr lang="en-US" altLang="zh-CN" b="1" dirty="0">
                <a:sym typeface="+mn-ea"/>
              </a:rPr>
              <a:t>:</a:t>
            </a:r>
          </a:p>
          <a:p>
            <a:pPr marL="285750" lvl="0" indent="-285750">
              <a:spcBef>
                <a:spcPct val="0"/>
              </a:spcBef>
              <a:buFont typeface="Wingdings" panose="05000000000000000000"/>
            </a:pPr>
            <a:r>
              <a:rPr lang="en-US" altLang="zh-CN" dirty="0">
                <a:sym typeface="+mn-ea"/>
              </a:rPr>
              <a:t>来源：所有图片来自THINGS数据库（Hebart等人，2019），涵盖1854个物体概念，每个概念至少有12张图片，背景为自然环境。</a:t>
            </a:r>
          </a:p>
          <a:p>
            <a:pPr marL="285750" lvl="0" indent="-285750">
              <a:spcBef>
                <a:spcPct val="0"/>
              </a:spcBef>
              <a:buFont typeface="Wingdings" panose="05000000000000000000"/>
            </a:pPr>
            <a:r>
              <a:rPr lang="en-US" altLang="zh-CN" dirty="0">
                <a:sym typeface="+mn-ea"/>
              </a:rPr>
              <a:t>分类：每个概念（如羚羊、草莓、T恤）属于27个高级别类别之一（如动物、食物、衣物）。</a:t>
            </a:r>
          </a:p>
          <a:p>
            <a:pPr marL="285750" lvl="0" indent="-285750">
              <a:spcBef>
                <a:spcPct val="0"/>
              </a:spcBef>
              <a:buFont typeface="Wingdings" panose="05000000000000000000"/>
            </a:pPr>
            <a:r>
              <a:rPr lang="en-US" altLang="zh-CN" b="1" dirty="0">
                <a:sym typeface="+mn-ea"/>
              </a:rPr>
              <a:t>数据采集与处理:</a:t>
            </a:r>
          </a:p>
          <a:p>
            <a:pPr marL="285750" lvl="0" indent="-285750">
              <a:spcBef>
                <a:spcPct val="0"/>
              </a:spcBef>
              <a:buFont typeface="Wingdings" panose="05000000000000000000"/>
            </a:pPr>
            <a:r>
              <a:rPr lang="en-US" altLang="zh-CN" dirty="0">
                <a:sym typeface="+mn-ea"/>
              </a:rPr>
              <a:t>电极设置：使用64通道</a:t>
            </a:r>
          </a:p>
          <a:p>
            <a:pPr marL="285750" lvl="0" indent="-285750">
              <a:spcBef>
                <a:spcPct val="0"/>
              </a:spcBef>
              <a:buFont typeface="Wingdings" panose="05000000000000000000"/>
            </a:pPr>
            <a:r>
              <a:rPr lang="en-US" altLang="zh-CN" dirty="0">
                <a:sym typeface="+mn-ea"/>
              </a:rPr>
              <a:t>采样率：1000 Hz，同时在线过滤（0.1-100 Hz）并参考Fz电极。</a:t>
            </a:r>
          </a:p>
          <a:p>
            <a:pPr marL="285750" lvl="0" indent="-285750">
              <a:spcBef>
                <a:spcPct val="0"/>
              </a:spcBef>
              <a:buFont typeface="Wingdings" panose="05000000000000000000"/>
            </a:pPr>
            <a:r>
              <a:rPr lang="en-US" altLang="zh-CN" b="1" dirty="0">
                <a:sym typeface="+mn-ea"/>
              </a:rPr>
              <a:t>实验范式:</a:t>
            </a:r>
          </a:p>
          <a:p>
            <a:pPr marL="285750" lvl="0" indent="-285750">
              <a:spcBef>
                <a:spcPct val="0"/>
              </a:spcBef>
              <a:buFont typeface="Wingdings" panose="05000000000000000000"/>
            </a:pPr>
            <a:r>
              <a:rPr lang="en-US" altLang="zh-CN" dirty="0">
                <a:sym typeface="+mn-ea"/>
              </a:rPr>
              <a:t>实验设计：采用快速序列视觉呈现（RSVP）范式，结合正交目标检测任务以确保参与者关注视觉刺激。</a:t>
            </a:r>
          </a:p>
          <a:p>
            <a:pPr marL="285750" lvl="0" indent="-285750">
              <a:spcBef>
                <a:spcPct val="0"/>
              </a:spcBef>
              <a:buFont typeface="Wingdings" panose="05000000000000000000"/>
            </a:pPr>
            <a:endParaRPr lang="en-US" altLang="zh-CN" dirty="0">
              <a:sym typeface="+mn-ea"/>
            </a:endParaRPr>
          </a:p>
          <a:p>
            <a:pPr marL="285750" lvl="0" indent="-285750">
              <a:spcBef>
                <a:spcPct val="0"/>
              </a:spcBef>
              <a:buFont typeface="Wingdings" panose="05000000000000000000"/>
            </a:pPr>
            <a:endParaRPr lang="en-US" altLang="zh-CN" dirty="0">
              <a:sym typeface="+mn-ea"/>
            </a:endParaRPr>
          </a:p>
          <a:p>
            <a:pPr marL="285750" lvl="0" indent="-285750">
              <a:spcBef>
                <a:spcPct val="0"/>
              </a:spcBef>
              <a:buFont typeface="Wingdings" panose="05000000000000000000"/>
            </a:pPr>
            <a:endParaRPr lang="en-US" altLang="zh-CN" dirty="0">
              <a:sym typeface="+mn-ea"/>
            </a:endParaRPr>
          </a:p>
          <a:p>
            <a:pPr marL="285750" lvl="0" indent="-285750">
              <a:spcBef>
                <a:spcPct val="0"/>
              </a:spcBef>
              <a:buFont typeface="Wingdings" panose="05000000000000000000"/>
            </a:pPr>
            <a:r>
              <a:rPr lang="zh-CN" altLang="en-US" b="1" dirty="0">
                <a:latin typeface="Arial Bold" panose="020B0604020202090204" charset="0"/>
                <a:sym typeface="+mn-ea"/>
              </a:rPr>
              <a:t>被试</a:t>
            </a:r>
            <a:r>
              <a:rPr lang="en-US" altLang="zh-CN" b="1" dirty="0">
                <a:latin typeface="Arial Bold" panose="020B0604020202090204" charset="0"/>
                <a:sym typeface="+mn-ea"/>
              </a:rPr>
              <a:t>:</a:t>
            </a:r>
            <a:r>
              <a:rPr lang="en-US" altLang="zh-CN" dirty="0">
                <a:sym typeface="+mn-ea"/>
              </a:rPr>
              <a:t>10名参与者。</a:t>
            </a:r>
          </a:p>
          <a:p>
            <a:pPr marL="285750" lvl="0" indent="-285750">
              <a:spcBef>
                <a:spcPct val="0"/>
              </a:spcBef>
              <a:buFont typeface="Wingdings" panose="05000000000000000000"/>
            </a:pPr>
            <a:endParaRPr lang="en-US" altLang="zh-CN" dirty="0">
              <a:sym typeface="+mn-ea"/>
            </a:endParaRPr>
          </a:p>
        </p:txBody>
      </p:sp>
      <p:pic>
        <p:nvPicPr>
          <p:cNvPr id="18" name="图片 17"/>
          <p:cNvPicPr>
            <a:picLocks noChangeAspect="1"/>
          </p:cNvPicPr>
          <p:nvPr>
            <p:custDataLst>
              <p:tags r:id="rId1"/>
            </p:custDataLst>
          </p:nvPr>
        </p:nvPicPr>
        <p:blipFill>
          <a:blip r:embed="rId6"/>
          <a:stretch>
            <a:fillRect/>
          </a:stretch>
        </p:blipFill>
        <p:spPr>
          <a:xfrm>
            <a:off x="382905" y="5027295"/>
            <a:ext cx="4674870" cy="815975"/>
          </a:xfrm>
          <a:prstGeom prst="rect">
            <a:avLst/>
          </a:prstGeom>
        </p:spPr>
      </p:pic>
      <p:pic>
        <p:nvPicPr>
          <p:cNvPr id="19" name="图片 18"/>
          <p:cNvPicPr>
            <a:picLocks noChangeAspect="1"/>
          </p:cNvPicPr>
          <p:nvPr>
            <p:custDataLst>
              <p:tags r:id="rId2"/>
            </p:custDataLst>
          </p:nvPr>
        </p:nvPicPr>
        <p:blipFill>
          <a:blip r:embed="rId7"/>
          <a:stretch>
            <a:fillRect/>
          </a:stretch>
        </p:blipFill>
        <p:spPr>
          <a:xfrm>
            <a:off x="5237480" y="4792345"/>
            <a:ext cx="3412490" cy="1050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4"/>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8" y="109541"/>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4" name="标题 6"/>
          <p:cNvSpPr txBox="1"/>
          <p:nvPr/>
        </p:nvSpPr>
        <p:spPr>
          <a:xfrm>
            <a:off x="2916238" y="117475"/>
            <a:ext cx="6227763"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altLang="en-US" sz="2800" b="1">
                <a:solidFill>
                  <a:schemeClr val="bg1"/>
                </a:solidFill>
                <a:latin typeface="黑体"/>
                <a:sym typeface="+mn-ea"/>
              </a:rPr>
              <a:t>视觉解码研究进展：重建</a:t>
            </a:r>
            <a:endParaRPr lang="zh-CN" altLang="en-US" sz="2800" b="1" dirty="0">
              <a:solidFill>
                <a:schemeClr val="bg1"/>
              </a:solidFill>
              <a:latin typeface="黑体"/>
            </a:endParaRPr>
          </a:p>
        </p:txBody>
      </p:sp>
      <p:sp>
        <p:nvSpPr>
          <p:cNvPr id="5" name="文本框 13"/>
          <p:cNvSpPr txBox="1"/>
          <p:nvPr/>
        </p:nvSpPr>
        <p:spPr>
          <a:xfrm>
            <a:off x="188917" y="6364290"/>
            <a:ext cx="9090025"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zh-CN" altLang="en-US" sz="1000" dirty="0"/>
              <a:t>Li D, Wei C, Li S, et al. Visual decoding and reconstruction via eeg embeddings with guided diffusion[J]. arXiv preprint arXiv:2403.07721, 2024.</a:t>
            </a:r>
          </a:p>
        </p:txBody>
      </p:sp>
      <p:sp>
        <p:nvSpPr>
          <p:cNvPr id="6" name="文本框 19"/>
          <p:cNvSpPr txBox="1"/>
          <p:nvPr/>
        </p:nvSpPr>
        <p:spPr>
          <a:xfrm>
            <a:off x="-61910" y="920750"/>
            <a:ext cx="808037"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zh-CN" altLang="en-US" b="1" dirty="0">
                <a:solidFill>
                  <a:schemeClr val="bg1"/>
                </a:solidFill>
                <a:latin typeface="+mj-lt"/>
              </a:rPr>
              <a:t>方法</a:t>
            </a:r>
          </a:p>
        </p:txBody>
      </p:sp>
      <p:cxnSp>
        <p:nvCxnSpPr>
          <p:cNvPr id="7" name="直接连接符 22"/>
          <p:cNvCxnSpPr/>
          <p:nvPr/>
        </p:nvCxnSpPr>
        <p:spPr>
          <a:xfrm>
            <a:off x="4765" y="6294439"/>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p:cNvGrpSpPr/>
          <p:nvPr/>
        </p:nvGrpSpPr>
        <p:grpSpPr>
          <a:xfrm>
            <a:off x="-3174" y="917574"/>
            <a:ext cx="9150351" cy="312739"/>
            <a:chOff x="-1124741" y="1321712"/>
            <a:chExt cx="9149405" cy="312857"/>
          </a:xfrm>
        </p:grpSpPr>
        <p:sp>
          <p:nvSpPr>
            <p:cNvPr id="9" name="矩形 27"/>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endParaRPr lang="zh-CN" altLang="en-US" dirty="0">
                <a:solidFill>
                  <a:srgbClr val="FFFFFF"/>
                </a:solidFill>
              </a:endParaRPr>
            </a:p>
          </p:txBody>
        </p:sp>
        <p:sp>
          <p:nvSpPr>
            <p:cNvPr id="10" name="矩形 2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endParaRPr lang="zh-CN" altLang="en-US" dirty="0">
                <a:solidFill>
                  <a:srgbClr val="FFFFFF"/>
                </a:solidFill>
              </a:endParaRPr>
            </a:p>
          </p:txBody>
        </p:sp>
      </p:grpSp>
      <p:sp>
        <p:nvSpPr>
          <p:cNvPr id="11" name="文本框 29"/>
          <p:cNvSpPr txBox="1"/>
          <p:nvPr/>
        </p:nvSpPr>
        <p:spPr>
          <a:xfrm>
            <a:off x="809627" y="882652"/>
            <a:ext cx="5329239" cy="36830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en-US" dirty="0"/>
              <a:t> EEG Embeddings with Guided Diffusion</a:t>
            </a:r>
          </a:p>
        </p:txBody>
      </p:sp>
      <p:sp>
        <p:nvSpPr>
          <p:cNvPr id="12" name="文本框 9"/>
          <p:cNvSpPr txBox="1"/>
          <p:nvPr/>
        </p:nvSpPr>
        <p:spPr>
          <a:xfrm>
            <a:off x="-42862" y="882650"/>
            <a:ext cx="663575"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zh-CN" altLang="en-US" b="1" dirty="0">
                <a:solidFill>
                  <a:schemeClr val="bg1"/>
                </a:solidFill>
                <a:latin typeface="+mj-lt"/>
              </a:rPr>
              <a:t>方法</a:t>
            </a:r>
          </a:p>
        </p:txBody>
      </p:sp>
      <p:cxnSp>
        <p:nvCxnSpPr>
          <p:cNvPr id="13" name="直接连接符 31"/>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4" name="文本框 20"/>
          <p:cNvSpPr txBox="1"/>
          <p:nvPr/>
        </p:nvSpPr>
        <p:spPr>
          <a:xfrm>
            <a:off x="746125" y="2840040"/>
            <a:ext cx="7426324" cy="92202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endParaRPr lang="en-US" dirty="0"/>
          </a:p>
          <a:p>
            <a:endParaRPr lang="en-US" dirty="0"/>
          </a:p>
          <a:p>
            <a:endParaRPr lang="en-US" dirty="0"/>
          </a:p>
        </p:txBody>
      </p:sp>
      <p:pic>
        <p:nvPicPr>
          <p:cNvPr id="15" name="图片 14"/>
          <p:cNvPicPr>
            <a:picLocks noChangeAspect="1"/>
          </p:cNvPicPr>
          <p:nvPr>
            <p:custDataLst>
              <p:tags r:id="rId1"/>
            </p:custDataLst>
          </p:nvPr>
        </p:nvPicPr>
        <p:blipFill>
          <a:blip r:embed="rId5"/>
          <a:stretch>
            <a:fillRect/>
          </a:stretch>
        </p:blipFill>
        <p:spPr>
          <a:xfrm>
            <a:off x="1532890" y="1451610"/>
            <a:ext cx="5852795" cy="3354070"/>
          </a:xfrm>
          <a:prstGeom prst="rect">
            <a:avLst/>
          </a:prstGeom>
        </p:spPr>
      </p:pic>
      <p:sp>
        <p:nvSpPr>
          <p:cNvPr id="16" name="文本框 15"/>
          <p:cNvSpPr txBox="1"/>
          <p:nvPr/>
        </p:nvSpPr>
        <p:spPr>
          <a:xfrm>
            <a:off x="189230" y="5027295"/>
            <a:ext cx="8880475" cy="1076325"/>
          </a:xfrm>
          <a:prstGeom prst="rect">
            <a:avLst/>
          </a:prstGeom>
        </p:spPr>
        <p:txBody>
          <a:bodyPr wrap="square">
            <a:spAutoFit/>
          </a:bodyPr>
          <a:lstStyle/>
          <a:p>
            <a:pPr marL="0" indent="0" algn="l"/>
            <a:r>
              <a:rPr sz="1600" b="0" i="0" dirty="0">
                <a:solidFill>
                  <a:srgbClr val="2C2C36"/>
                </a:solidFill>
                <a:latin typeface="+mn-ea"/>
              </a:rPr>
              <a:t>第一阶段：EEG信号被嵌入以对齐高层次的CLIP嵌入，然后通过先验扩散模型将EEG嵌入细化为图像先验。同时，从EEG解码出模糊图像以保持低层次特征。</a:t>
            </a:r>
          </a:p>
          <a:p>
            <a:pPr marL="0" indent="0" algn="l"/>
            <a:r>
              <a:rPr sz="1600" b="0" i="0" dirty="0" err="1">
                <a:solidFill>
                  <a:srgbClr val="2C2C36"/>
                </a:solidFill>
                <a:latin typeface="+mn-ea"/>
              </a:rPr>
              <a:t>第二阶段：将高层次CLIP嵌入、模糊图像以及从EEG潜在表示中得到的标题输入到预训练的扩散模型中</a:t>
            </a:r>
            <a:r>
              <a:rPr sz="1600" b="0" i="0" dirty="0">
                <a:solidFill>
                  <a:srgbClr val="2C2C36"/>
                </a:solidFill>
                <a:latin typeface="+mn-ea"/>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5"/>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8" y="109541"/>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4" name="标题 6"/>
          <p:cNvSpPr txBox="1"/>
          <p:nvPr/>
        </p:nvSpPr>
        <p:spPr>
          <a:xfrm>
            <a:off x="2916238" y="117475"/>
            <a:ext cx="6227763"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altLang="en-US" sz="2800" b="1">
                <a:solidFill>
                  <a:schemeClr val="bg1"/>
                </a:solidFill>
                <a:latin typeface="黑体"/>
                <a:sym typeface="+mn-ea"/>
              </a:rPr>
              <a:t>视觉解码研究进展：重建</a:t>
            </a:r>
            <a:endParaRPr lang="zh-CN" altLang="en-US" sz="2800" b="1" dirty="0">
              <a:solidFill>
                <a:schemeClr val="bg1"/>
              </a:solidFill>
              <a:latin typeface="黑体"/>
            </a:endParaRPr>
          </a:p>
        </p:txBody>
      </p:sp>
      <p:sp>
        <p:nvSpPr>
          <p:cNvPr id="5" name="文本框 24"/>
          <p:cNvSpPr txBox="1"/>
          <p:nvPr/>
        </p:nvSpPr>
        <p:spPr>
          <a:xfrm>
            <a:off x="188917" y="6364290"/>
            <a:ext cx="9090025"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zh-CN" altLang="en-US" sz="1000" dirty="0"/>
              <a:t>Li D, Wei C, Li S, et al. Visual decoding and reconstruction via eeg embeddings with guided diffusion[J]. arXiv preprint arXiv:2403.07721, 2024.</a:t>
            </a:r>
          </a:p>
        </p:txBody>
      </p:sp>
      <p:cxnSp>
        <p:nvCxnSpPr>
          <p:cNvPr id="6" name="直接连接符 34"/>
          <p:cNvCxnSpPr/>
          <p:nvPr/>
        </p:nvCxnSpPr>
        <p:spPr>
          <a:xfrm>
            <a:off x="4765" y="6294439"/>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7" name="组合 55"/>
          <p:cNvGrpSpPr/>
          <p:nvPr/>
        </p:nvGrpSpPr>
        <p:grpSpPr>
          <a:xfrm>
            <a:off x="-1586" y="954091"/>
            <a:ext cx="9142412" cy="5138737"/>
            <a:chOff x="-293017" y="1384362"/>
            <a:chExt cx="8847222" cy="4821459"/>
          </a:xfrm>
        </p:grpSpPr>
        <p:sp>
          <p:nvSpPr>
            <p:cNvPr id="8" name="矩形 56"/>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r>
                <a:rPr lang="zh-CN" altLang="en-US" dirty="0">
                  <a:solidFill>
                    <a:srgbClr val="FFFFFF"/>
                  </a:solidFill>
                </a:rPr>
                <a:t>我们提出的两阶段EEG引导图像重建框架仅使用EEG数据就实现了接近fMRI的性能，并且该方法同样适用于MEG数据。这一成果显著提高了基于EEG的视觉解码与重建技术的实用性，特别是在成本敏感和实时性要求较高的脑机接口（BCI）应用中</a:t>
              </a:r>
            </a:p>
          </p:txBody>
        </p:sp>
        <p:sp>
          <p:nvSpPr>
            <p:cNvPr id="9" name="矩形 57"/>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endParaRPr lang="zh-CN" altLang="en-US" dirty="0">
                <a:solidFill>
                  <a:srgbClr val="FFFFFF"/>
                </a:solidFill>
              </a:endParaRPr>
            </a:p>
          </p:txBody>
        </p:sp>
      </p:grpSp>
      <p:sp>
        <p:nvSpPr>
          <p:cNvPr id="10" name="文本框 58"/>
          <p:cNvSpPr txBox="1"/>
          <p:nvPr/>
        </p:nvSpPr>
        <p:spPr>
          <a:xfrm>
            <a:off x="4181478" y="962026"/>
            <a:ext cx="792163"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zh-CN" altLang="en-US" b="1" dirty="0">
                <a:solidFill>
                  <a:schemeClr val="bg1"/>
                </a:solidFill>
                <a:latin typeface="+mj-lt"/>
              </a:rPr>
              <a:t>结果</a:t>
            </a:r>
          </a:p>
        </p:txBody>
      </p:sp>
      <p:pic>
        <p:nvPicPr>
          <p:cNvPr id="12" name="图片 11"/>
          <p:cNvPicPr>
            <a:picLocks noChangeAspect="1"/>
          </p:cNvPicPr>
          <p:nvPr>
            <p:custDataLst>
              <p:tags r:id="rId1"/>
            </p:custDataLst>
          </p:nvPr>
        </p:nvPicPr>
        <p:blipFill>
          <a:blip r:embed="rId6"/>
          <a:stretch>
            <a:fillRect/>
          </a:stretch>
        </p:blipFill>
        <p:spPr>
          <a:xfrm>
            <a:off x="2018030" y="1630045"/>
            <a:ext cx="4570095" cy="2320290"/>
          </a:xfrm>
          <a:prstGeom prst="rect">
            <a:avLst/>
          </a:prstGeom>
        </p:spPr>
      </p:pic>
      <p:pic>
        <p:nvPicPr>
          <p:cNvPr id="13" name="图片 12"/>
          <p:cNvPicPr>
            <a:picLocks noChangeAspect="1"/>
          </p:cNvPicPr>
          <p:nvPr>
            <p:custDataLst>
              <p:tags r:id="rId2"/>
            </p:custDataLst>
          </p:nvPr>
        </p:nvPicPr>
        <p:blipFill>
          <a:blip r:embed="rId7"/>
          <a:stretch>
            <a:fillRect/>
          </a:stretch>
        </p:blipFill>
        <p:spPr>
          <a:xfrm>
            <a:off x="1754505" y="3950335"/>
            <a:ext cx="5320665" cy="1474470"/>
          </a:xfrm>
          <a:prstGeom prst="rect">
            <a:avLst/>
          </a:prstGeom>
        </p:spPr>
      </p:pic>
      <p:sp>
        <p:nvSpPr>
          <p:cNvPr id="14" name="文本框 13"/>
          <p:cNvSpPr txBox="1"/>
          <p:nvPr/>
        </p:nvSpPr>
        <p:spPr>
          <a:xfrm>
            <a:off x="603885" y="5410835"/>
            <a:ext cx="7800340" cy="829945"/>
          </a:xfrm>
          <a:prstGeom prst="rect">
            <a:avLst/>
          </a:prstGeom>
        </p:spPr>
        <p:txBody>
          <a:bodyPr wrap="square">
            <a:spAutoFit/>
          </a:bodyPr>
          <a:lstStyle/>
          <a:p>
            <a:pPr marL="0" indent="0" algn="l"/>
            <a:r>
              <a:rPr lang="zh-CN" altLang="en-US" sz="1600" b="0" i="0" dirty="0">
                <a:solidFill>
                  <a:srgbClr val="2C2C36"/>
                </a:solidFill>
                <a:latin typeface="+mn-ea"/>
              </a:rPr>
              <a:t>两阶段</a:t>
            </a:r>
            <a:r>
              <a:rPr lang="en-US" altLang="zh-CN" sz="1600" b="0" i="0" dirty="0">
                <a:solidFill>
                  <a:srgbClr val="2C2C36"/>
                </a:solidFill>
                <a:latin typeface="+mn-ea"/>
              </a:rPr>
              <a:t>EEG</a:t>
            </a:r>
            <a:r>
              <a:rPr lang="zh-CN" altLang="en-US" sz="1600" b="0" i="0" dirty="0">
                <a:solidFill>
                  <a:srgbClr val="2C2C36"/>
                </a:solidFill>
                <a:latin typeface="+mn-ea"/>
              </a:rPr>
              <a:t>引导图像重建框架仅使用</a:t>
            </a:r>
            <a:r>
              <a:rPr lang="en-US" altLang="zh-CN" sz="1600" b="0" i="0" dirty="0">
                <a:solidFill>
                  <a:srgbClr val="2C2C36"/>
                </a:solidFill>
                <a:latin typeface="+mn-ea"/>
              </a:rPr>
              <a:t>EEG</a:t>
            </a:r>
            <a:r>
              <a:rPr lang="zh-CN" altLang="en-US" sz="1600" b="0" i="0" dirty="0">
                <a:solidFill>
                  <a:srgbClr val="2C2C36"/>
                </a:solidFill>
                <a:latin typeface="+mn-ea"/>
              </a:rPr>
              <a:t>数据就实现了接近</a:t>
            </a:r>
            <a:r>
              <a:rPr lang="en-US" altLang="zh-CN" sz="1600" b="0" i="0" dirty="0">
                <a:solidFill>
                  <a:srgbClr val="2C2C36"/>
                </a:solidFill>
                <a:latin typeface="+mn-ea"/>
              </a:rPr>
              <a:t>fMRI</a:t>
            </a:r>
            <a:r>
              <a:rPr lang="zh-CN" altLang="en-US" sz="1600" b="0" i="0" dirty="0">
                <a:solidFill>
                  <a:srgbClr val="2C2C36"/>
                </a:solidFill>
                <a:latin typeface="+mn-ea"/>
              </a:rPr>
              <a:t>的性能，并且该方法同样适用于</a:t>
            </a:r>
            <a:r>
              <a:rPr lang="en-US" altLang="zh-CN" sz="1600" b="0" i="0" dirty="0">
                <a:solidFill>
                  <a:srgbClr val="2C2C36"/>
                </a:solidFill>
                <a:latin typeface="+mn-ea"/>
              </a:rPr>
              <a:t>MEG</a:t>
            </a:r>
            <a:r>
              <a:rPr lang="zh-CN" altLang="en-US" sz="1600" b="0" i="0" dirty="0">
                <a:solidFill>
                  <a:srgbClr val="2C2C36"/>
                </a:solidFill>
                <a:latin typeface="+mn-ea"/>
              </a:rPr>
              <a:t>数据。这一成果显著提高了基于</a:t>
            </a:r>
            <a:r>
              <a:rPr lang="en-US" altLang="zh-CN" sz="1600" b="0" i="0" dirty="0">
                <a:solidFill>
                  <a:srgbClr val="2C2C36"/>
                </a:solidFill>
                <a:latin typeface="+mn-ea"/>
              </a:rPr>
              <a:t>EEG</a:t>
            </a:r>
            <a:r>
              <a:rPr lang="zh-CN" altLang="en-US" sz="1600" b="0" i="0" dirty="0">
                <a:solidFill>
                  <a:srgbClr val="2C2C36"/>
                </a:solidFill>
                <a:latin typeface="+mn-ea"/>
              </a:rPr>
              <a:t>的视觉解码与重建技术的实用性，特别是在成本敏感和实时性要求较高的脑机接口（</a:t>
            </a:r>
            <a:r>
              <a:rPr lang="en-US" altLang="zh-CN" sz="1600" b="0" i="0" dirty="0">
                <a:solidFill>
                  <a:srgbClr val="2C2C36"/>
                </a:solidFill>
                <a:latin typeface="+mn-ea"/>
              </a:rPr>
              <a:t>BCI</a:t>
            </a:r>
            <a:r>
              <a:rPr lang="zh-CN" altLang="en-US" sz="1600" b="0" i="0" dirty="0">
                <a:solidFill>
                  <a:srgbClr val="2C2C36"/>
                </a:solidFill>
                <a:latin typeface="+mn-ea"/>
              </a:rPr>
              <a:t>）应用中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8" y="109541"/>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4" name="标题 6"/>
          <p:cNvSpPr txBox="1"/>
          <p:nvPr/>
        </p:nvSpPr>
        <p:spPr>
          <a:xfrm>
            <a:off x="2916238" y="117475"/>
            <a:ext cx="6227763"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altLang="en-US" sz="2800" b="1">
                <a:solidFill>
                  <a:schemeClr val="bg1"/>
                </a:solidFill>
                <a:latin typeface="黑体"/>
                <a:sym typeface="+mn-ea"/>
              </a:rPr>
              <a:t>视觉解码研究进展：重建</a:t>
            </a:r>
            <a:endParaRPr lang="zh-CN" altLang="en-US" sz="2800" b="1" dirty="0">
              <a:solidFill>
                <a:schemeClr val="bg1"/>
              </a:solidFill>
              <a:latin typeface="黑体"/>
            </a:endParaRPr>
          </a:p>
        </p:txBody>
      </p:sp>
      <p:sp>
        <p:nvSpPr>
          <p:cNvPr id="5" name="文本框 24"/>
          <p:cNvSpPr txBox="1"/>
          <p:nvPr/>
        </p:nvSpPr>
        <p:spPr>
          <a:xfrm>
            <a:off x="188917" y="6364290"/>
            <a:ext cx="9090025" cy="39878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altLang="en-US" sz="1000">
                <a:sym typeface="+mn-ea"/>
              </a:rPr>
              <a:t>Li D, Wei C, Li S, et al. Visual decoding and reconstruction via eeg embeddings with guided diffusion[J]. arXiv preprint arXiv:2403.07721, 2024.</a:t>
            </a:r>
            <a:endParaRPr lang="zh-CN" altLang="en-US" sz="1000" dirty="0"/>
          </a:p>
          <a:p>
            <a:endParaRPr lang="zh-CN" altLang="en-US" sz="1000" dirty="0"/>
          </a:p>
        </p:txBody>
      </p:sp>
      <p:grpSp>
        <p:nvGrpSpPr>
          <p:cNvPr id="6" name="组合 15"/>
          <p:cNvGrpSpPr/>
          <p:nvPr/>
        </p:nvGrpSpPr>
        <p:grpSpPr>
          <a:xfrm>
            <a:off x="-1586" y="954091"/>
            <a:ext cx="9142412" cy="5138737"/>
            <a:chOff x="-293017" y="1384362"/>
            <a:chExt cx="8847222" cy="4821459"/>
          </a:xfrm>
        </p:grpSpPr>
        <p:sp>
          <p:nvSpPr>
            <p:cNvPr id="7" name="矩形 17"/>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endParaRPr lang="zh-CN" altLang="en-US" dirty="0">
                <a:solidFill>
                  <a:srgbClr val="FFFFFF"/>
                </a:solidFill>
              </a:endParaRPr>
            </a:p>
          </p:txBody>
        </p:sp>
        <p:sp>
          <p:nvSpPr>
            <p:cNvPr id="8" name="矩形 18"/>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algn="ctr"/>
              <a:endParaRPr lang="zh-CN" altLang="en-US" dirty="0">
                <a:solidFill>
                  <a:srgbClr val="FFFFFF"/>
                </a:solidFill>
              </a:endParaRPr>
            </a:p>
          </p:txBody>
        </p:sp>
      </p:grpSp>
      <p:sp>
        <p:nvSpPr>
          <p:cNvPr id="9" name="文本框 5"/>
          <p:cNvSpPr txBox="1"/>
          <p:nvPr/>
        </p:nvSpPr>
        <p:spPr>
          <a:xfrm>
            <a:off x="4181478" y="962026"/>
            <a:ext cx="792163"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r>
              <a:rPr lang="zh-CN" altLang="en-US" b="1" dirty="0">
                <a:solidFill>
                  <a:schemeClr val="bg1"/>
                </a:solidFill>
                <a:latin typeface="+mj-lt"/>
              </a:rPr>
              <a:t>总结</a:t>
            </a:r>
          </a:p>
        </p:txBody>
      </p:sp>
      <p:sp>
        <p:nvSpPr>
          <p:cNvPr id="10" name="文本框 12"/>
          <p:cNvSpPr txBox="1"/>
          <p:nvPr/>
        </p:nvSpPr>
        <p:spPr>
          <a:xfrm>
            <a:off x="839470" y="1966597"/>
            <a:ext cx="6502400" cy="2308324"/>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9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9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9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9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90204"/>
              </a:defRPr>
            </a:lvl5pPr>
          </a:lstStyle>
          <a:p>
            <a:pPr marL="285750" lvl="0" indent="-285750">
              <a:buFont typeface="Wingdings" panose="05000000000000000000"/>
              <a:buChar char=""/>
            </a:pPr>
            <a:r>
              <a:rPr lang="en-US" dirty="0" err="1">
                <a:sym typeface="+mn-ea"/>
              </a:rPr>
              <a:t>创新点</a:t>
            </a:r>
            <a:r>
              <a:rPr lang="en-US" dirty="0">
                <a:sym typeface="+mn-ea"/>
              </a:rPr>
              <a:t>：</a:t>
            </a:r>
            <a:r>
              <a:rPr altLang="en-US" dirty="0">
                <a:solidFill>
                  <a:srgbClr val="2C2C36"/>
                </a:solidFill>
                <a:latin typeface="-apple-system"/>
                <a:ea typeface="-apple-system"/>
                <a:sym typeface="+mn-ea"/>
              </a:rPr>
              <a:t>两阶段</a:t>
            </a:r>
            <a:r>
              <a:rPr lang="en-US" altLang="zh-CN" dirty="0">
                <a:solidFill>
                  <a:srgbClr val="2C2C36"/>
                </a:solidFill>
                <a:latin typeface="-apple-system"/>
                <a:ea typeface="-apple-system"/>
                <a:sym typeface="+mn-ea"/>
              </a:rPr>
              <a:t>EEG</a:t>
            </a:r>
            <a:r>
              <a:rPr altLang="en-US" dirty="0">
                <a:solidFill>
                  <a:srgbClr val="2C2C36"/>
                </a:solidFill>
                <a:latin typeface="-apple-system"/>
                <a:ea typeface="-apple-system"/>
                <a:sym typeface="+mn-ea"/>
              </a:rPr>
              <a:t>引导图像重建框架，比一阶段更好</a:t>
            </a:r>
            <a:endParaRPr lang="en-US" dirty="0"/>
          </a:p>
          <a:p>
            <a:pPr marL="285750" lvl="0" indent="-285750">
              <a:buFont typeface="Wingdings" panose="05000000000000000000"/>
              <a:buChar char=""/>
            </a:pPr>
            <a:endParaRPr lang="en-US" dirty="0"/>
          </a:p>
          <a:p>
            <a:pPr marL="285750" lvl="0" indent="-285750">
              <a:buFont typeface="Wingdings" panose="05000000000000000000"/>
              <a:buChar char=""/>
            </a:pPr>
            <a:r>
              <a:rPr lang="en-US" dirty="0" err="1">
                <a:sym typeface="+mn-ea"/>
              </a:rPr>
              <a:t>不足：EEG</a:t>
            </a:r>
            <a:r>
              <a:rPr altLang="en-US" dirty="0">
                <a:sym typeface="+mn-ea"/>
              </a:rPr>
              <a:t>编码器过于简单。</a:t>
            </a:r>
            <a:endParaRPr lang="en-US" dirty="0"/>
          </a:p>
          <a:p>
            <a:pPr marL="285750" lvl="0" indent="-285750">
              <a:buFont typeface="Wingdings" panose="05000000000000000000"/>
              <a:buChar char=""/>
            </a:pPr>
            <a:r>
              <a:rPr lang="en-US" dirty="0" err="1">
                <a:sym typeface="+mn-ea"/>
              </a:rPr>
              <a:t>改进方向：未来需要更多工作来改进EEG编码器，比如探索更加灵活的神经网络架构或更好的预训练模型权重初始化方法</a:t>
            </a:r>
            <a:r>
              <a:rPr lang="en-US" dirty="0">
                <a:sym typeface="+mn-ea"/>
              </a:rPr>
              <a:t>。</a:t>
            </a:r>
          </a:p>
          <a:p>
            <a:pPr marL="285750" lvl="0" indent="-285750">
              <a:buFont typeface="Wingdings" panose="05000000000000000000"/>
              <a:buChar char=""/>
            </a:pPr>
            <a:endParaRPr lang="en-US" dirty="0"/>
          </a:p>
          <a:p>
            <a:pPr marL="285750" lvl="0" indent="-285750">
              <a:buFont typeface="Wingdings" panose="05000000000000000000"/>
              <a:buChar char=""/>
            </a:pPr>
            <a:r>
              <a:rPr lang="en-US" dirty="0" err="1">
                <a:sym typeface="+mn-ea"/>
              </a:rPr>
              <a:t>可供借鉴之处</a:t>
            </a:r>
            <a:r>
              <a:rPr lang="en-US" dirty="0">
                <a:sym typeface="+mn-ea"/>
              </a:rPr>
              <a:t>：</a:t>
            </a:r>
            <a:r>
              <a:rPr altLang="en-US" dirty="0">
                <a:sym typeface="+mn-ea"/>
              </a:rPr>
              <a:t>可以借鉴其多阶段</a:t>
            </a:r>
            <a:r>
              <a:rPr lang="en-US" altLang="zh-CN" dirty="0">
                <a:sym typeface="+mn-ea"/>
              </a:rPr>
              <a:t>EEG</a:t>
            </a:r>
            <a:r>
              <a:rPr altLang="en-US" dirty="0">
                <a:sym typeface="+mn-ea"/>
              </a:rPr>
              <a:t>引导的思路。</a:t>
            </a:r>
            <a:endParaRPr lang="en-US" dirty="0"/>
          </a:p>
        </p:txBody>
      </p:sp>
      <p:cxnSp>
        <p:nvCxnSpPr>
          <p:cNvPr id="11" name="直接连接符 13"/>
          <p:cNvCxnSpPr/>
          <p:nvPr/>
        </p:nvCxnSpPr>
        <p:spPr>
          <a:xfrm>
            <a:off x="4765" y="6294439"/>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lmODkxNjk4ZmY4MmI0YjJlYTlhNGQxYzhhZDQ5MTk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431</Words>
  <Application>Microsoft Office PowerPoint</Application>
  <PresentationFormat>全屏显示(4:3)</PresentationFormat>
  <Paragraphs>39</Paragraphs>
  <Slides>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-apple-system</vt:lpstr>
      <vt:lpstr>Arial</vt:lpstr>
      <vt:lpstr>Arial Bold</vt:lpstr>
      <vt:lpstr>Calibri</vt:lpstr>
      <vt:lpstr>Calibri Light</vt:lpstr>
      <vt:lpstr>Wingdings</vt:lpstr>
      <vt:lpstr>等线</vt:lpstr>
      <vt:lpstr>黑体</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Lifix</dc:creator>
  <cp:lastModifiedBy>Lifix</cp:lastModifiedBy>
  <cp:revision>6</cp:revision>
  <dcterms:created xsi:type="dcterms:W3CDTF">2024-11-16T03:48:05Z</dcterms:created>
  <dcterms:modified xsi:type="dcterms:W3CDTF">2024-11-16T07:14:16Z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8B36E8DEFA13CF1A7B0F38676A5B796C_43</vt:lpwstr>
  </property>
  <property fmtid="{D5CDD505-2E9C-101B-9397-08002B2CF9AE}" pid="3" name="KSOProductBuildVer">
    <vt:lpwstr>2052-6.10.1.8873</vt:lpwstr>
  </property>
</Properties>
</file>