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1" r:id="rId2"/>
    <p:sldId id="262" r:id="rId3"/>
    <p:sldId id="263" r:id="rId4"/>
    <p:sldId id="264" r:id="rId5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2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6FEF3-65D4-4553-B7C8-6421485C3F05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15B48-E114-4DC3-9FD1-F4D5F9C58D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rtlCol="0"/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rtlCol="0"/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rtlCol="0"/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rtlCol="0"/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2B448-3970-4C2A-8B65-28B73AEA723F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grpSp>
        <p:nvGrpSpPr>
          <p:cNvPr id="3" name="组合 14"/>
          <p:cNvGrpSpPr/>
          <p:nvPr/>
        </p:nvGrpSpPr>
        <p:grpSpPr>
          <a:xfrm>
            <a:off x="3178" y="1335091"/>
            <a:ext cx="9140825" cy="4949825"/>
            <a:chOff x="-293017" y="1384362"/>
            <a:chExt cx="8847222" cy="4922998"/>
          </a:xfrm>
        </p:grpSpPr>
        <p:sp>
          <p:nvSpPr>
            <p:cNvPr id="4" name="矩形 9"/>
            <p:cNvSpPr/>
            <p:nvPr/>
          </p:nvSpPr>
          <p:spPr>
            <a:xfrm>
              <a:off x="-287609" y="1410311"/>
              <a:ext cx="8833793" cy="489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5" name="矩形 10"/>
            <p:cNvSpPr/>
            <p:nvPr/>
          </p:nvSpPr>
          <p:spPr>
            <a:xfrm>
              <a:off x="-293017" y="1384362"/>
              <a:ext cx="8847222" cy="369330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标题 6"/>
          <p:cNvSpPr txBox="1"/>
          <p:nvPr/>
        </p:nvSpPr>
        <p:spPr>
          <a:xfrm>
            <a:off x="2771778" y="109541"/>
            <a:ext cx="6372225" cy="5857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dirty="0">
              <a:solidFill>
                <a:schemeClr val="bg1"/>
              </a:solidFill>
              <a:latin typeface="黑体"/>
            </a:endParaRPr>
          </a:p>
        </p:txBody>
      </p:sp>
      <p:sp>
        <p:nvSpPr>
          <p:cNvPr id="7" name="标题 6"/>
          <p:cNvSpPr txBox="1"/>
          <p:nvPr/>
        </p:nvSpPr>
        <p:spPr>
          <a:xfrm>
            <a:off x="2916238" y="117475"/>
            <a:ext cx="6227763" cy="585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视觉解码研究进展：重建</a:t>
            </a:r>
            <a:r>
              <a:rPr lang="en-US" altLang="zh-CN" sz="2800" b="1" dirty="0">
                <a:solidFill>
                  <a:schemeClr val="bg1"/>
                </a:solidFill>
                <a:latin typeface="黑体"/>
              </a:rPr>
              <a:t>(</a:t>
            </a: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刘安南</a:t>
            </a:r>
            <a:r>
              <a:rPr lang="en-US" altLang="zh-CN" sz="2800" b="1" dirty="0">
                <a:solidFill>
                  <a:schemeClr val="bg1"/>
                </a:solidFill>
                <a:latin typeface="黑体"/>
              </a:rPr>
              <a:t>)</a:t>
            </a:r>
            <a:endParaRPr lang="zh-CN" altLang="en-US" sz="2800" b="1" dirty="0">
              <a:solidFill>
                <a:schemeClr val="bg1"/>
              </a:solidFill>
              <a:latin typeface="黑体"/>
            </a:endParaRPr>
          </a:p>
        </p:txBody>
      </p:sp>
      <p:cxnSp>
        <p:nvCxnSpPr>
          <p:cNvPr id="8" name="直接连接符 2"/>
          <p:cNvCxnSpPr/>
          <p:nvPr/>
        </p:nvCxnSpPr>
        <p:spPr>
          <a:xfrm>
            <a:off x="4765" y="6294439"/>
            <a:ext cx="9139237" cy="0"/>
          </a:xfrm>
          <a:prstGeom prst="line">
            <a:avLst/>
          </a:prstGeom>
          <a:noFill/>
          <a:ln w="38100">
            <a:solidFill>
              <a:srgbClr val="B0252A"/>
            </a:solidFill>
            <a:miter lim="800000"/>
          </a:ln>
          <a:effectLst>
            <a:outerShdw blurRad="50800" dist="38100" dir="16200000">
              <a:srgbClr val="000000">
                <a:alpha val="39998"/>
              </a:srgbClr>
            </a:outerShdw>
          </a:effectLst>
        </p:spPr>
      </p:cxnSp>
      <p:sp>
        <p:nvSpPr>
          <p:cNvPr id="9" name="文本框 21"/>
          <p:cNvSpPr txBox="1"/>
          <p:nvPr/>
        </p:nvSpPr>
        <p:spPr>
          <a:xfrm>
            <a:off x="179391" y="6442078"/>
            <a:ext cx="9091613" cy="39878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5pPr>
          </a:lstStyle>
          <a:p>
            <a:r>
              <a:rPr altLang="en-US" sz="1000" dirty="0">
                <a:sym typeface="+mn-ea"/>
              </a:rPr>
              <a:t>Ferrante M, Boccato T, Bargione S, et al. Decoding visual brain representations from electroencephalography through knowledge distillation and latent diffusion models[J]. Computers in Biology and Medicine, 2024: 108701.</a:t>
            </a:r>
          </a:p>
        </p:txBody>
      </p:sp>
      <p:sp>
        <p:nvSpPr>
          <p:cNvPr id="10" name="文本框 12"/>
          <p:cNvSpPr txBox="1"/>
          <p:nvPr/>
        </p:nvSpPr>
        <p:spPr>
          <a:xfrm>
            <a:off x="4189416" y="1338265"/>
            <a:ext cx="765175" cy="36933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数据</a:t>
            </a:r>
          </a:p>
        </p:txBody>
      </p:sp>
      <p:grpSp>
        <p:nvGrpSpPr>
          <p:cNvPr id="11" name="组合 20"/>
          <p:cNvGrpSpPr/>
          <p:nvPr/>
        </p:nvGrpSpPr>
        <p:grpSpPr>
          <a:xfrm>
            <a:off x="-3174" y="917574"/>
            <a:ext cx="9150351" cy="312739"/>
            <a:chOff x="-1124741" y="1321712"/>
            <a:chExt cx="9149405" cy="312857"/>
          </a:xfrm>
        </p:grpSpPr>
        <p:sp>
          <p:nvSpPr>
            <p:cNvPr id="12" name="矩形 16"/>
            <p:cNvSpPr/>
            <p:nvPr/>
          </p:nvSpPr>
          <p:spPr>
            <a:xfrm>
              <a:off x="-1116632" y="1329086"/>
              <a:ext cx="9141297" cy="3054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numCol="1" spcCol="0"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3" name="矩形 18"/>
            <p:cNvSpPr/>
            <p:nvPr/>
          </p:nvSpPr>
          <p:spPr>
            <a:xfrm>
              <a:off x="-1124741" y="1321712"/>
              <a:ext cx="583256" cy="312857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文本框 37"/>
          <p:cNvSpPr txBox="1"/>
          <p:nvPr/>
        </p:nvSpPr>
        <p:spPr>
          <a:xfrm>
            <a:off x="-23811" y="871539"/>
            <a:ext cx="663575" cy="36933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任务</a:t>
            </a:r>
          </a:p>
        </p:txBody>
      </p:sp>
      <p:sp>
        <p:nvSpPr>
          <p:cNvPr id="15" name="文本框 23"/>
          <p:cNvSpPr txBox="1"/>
          <p:nvPr/>
        </p:nvSpPr>
        <p:spPr>
          <a:xfrm>
            <a:off x="776289" y="860424"/>
            <a:ext cx="5380036" cy="3683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5pPr>
          </a:lstStyle>
          <a:p>
            <a:r>
              <a:rPr lang="en-US" dirty="0"/>
              <a:t>EEG</a:t>
            </a:r>
            <a:r>
              <a:rPr altLang="en-US" dirty="0"/>
              <a:t>视觉重建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82905" y="2000250"/>
            <a:ext cx="8888095" cy="41497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50" lvl="0" indent="-285750">
              <a:spcBef>
                <a:spcPct val="0"/>
              </a:spcBef>
              <a:buFont typeface="Wingdings" panose="05000000000000000000"/>
            </a:pP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刺激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</a:t>
            </a:r>
          </a:p>
          <a:p>
            <a:pPr marL="285750" lvl="0" indent="-285750">
              <a:spcBef>
                <a:spcPct val="0"/>
              </a:spcBef>
              <a:buFont typeface="Wingdings" panose="05000000000000000000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来源：mageNet数据集40个类别的图像时记录了EEG数据。每个类别包含50张图像。</a:t>
            </a:r>
          </a:p>
          <a:p>
            <a:pPr marL="285750" lvl="0" indent="-285750">
              <a:spcBef>
                <a:spcPct val="0"/>
              </a:spcBef>
              <a:buFont typeface="Wingdings" panose="05000000000000000000"/>
            </a:pP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lvl="0" indent="-285750">
              <a:spcBef>
                <a:spcPct val="0"/>
              </a:spcBef>
              <a:buFont typeface="Wingdings" panose="05000000000000000000"/>
            </a:pP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lvl="0" indent="-285750">
              <a:spcBef>
                <a:spcPct val="0"/>
              </a:spcBef>
              <a:buFont typeface="Wingdings" panose="05000000000000000000"/>
            </a:pP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lvl="0" indent="-285750">
              <a:spcBef>
                <a:spcPct val="0"/>
              </a:spcBef>
              <a:buFont typeface="Wingdings" panose="05000000000000000000"/>
            </a:pP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lvl="0" indent="-285750">
              <a:spcBef>
                <a:spcPct val="0"/>
              </a:spcBef>
              <a:buFont typeface="Wingdings" panose="05000000000000000000"/>
            </a:pP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lvl="0" indent="-285750">
              <a:spcBef>
                <a:spcPct val="0"/>
              </a:spcBef>
              <a:buFont typeface="Wingdings" panose="05000000000000000000"/>
            </a:pP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lvl="0" indent="-285750">
              <a:spcBef>
                <a:spcPct val="0"/>
              </a:spcBef>
              <a:buFont typeface="Wingdings" panose="05000000000000000000"/>
            </a:pP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lvl="0" indent="-285750">
              <a:spcBef>
                <a:spcPct val="0"/>
              </a:spcBef>
              <a:buFont typeface="Wingdings" panose="05000000000000000000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数据采集与处理:</a:t>
            </a:r>
          </a:p>
          <a:p>
            <a:pPr marL="285750" lvl="0" indent="-285750">
              <a:spcBef>
                <a:spcPct val="0"/>
              </a:spcBef>
              <a:buFont typeface="Wingdings" panose="05000000000000000000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电极设置：使用128通道</a:t>
            </a:r>
          </a:p>
          <a:p>
            <a:pPr marL="285750" lvl="0" indent="-285750">
              <a:spcBef>
                <a:spcPct val="0"/>
              </a:spcBef>
              <a:buFont typeface="Wingdings" panose="05000000000000000000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采样率：1000 Hz</a:t>
            </a:r>
          </a:p>
          <a:p>
            <a:pPr marL="285750" lvl="0" indent="-285750">
              <a:spcBef>
                <a:spcPct val="0"/>
              </a:spcBef>
              <a:buFont typeface="Wingdings" panose="05000000000000000000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实验范式:</a:t>
            </a:r>
          </a:p>
          <a:p>
            <a:pPr marL="285750" lvl="0" indent="-285750">
              <a:spcBef>
                <a:spcPct val="0"/>
              </a:spcBef>
              <a:buFont typeface="Wingdings" panose="05000000000000000000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block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范式，每个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trial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之间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500ms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。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lvl="0" indent="-285750">
              <a:spcBef>
                <a:spcPct val="0"/>
              </a:spcBef>
              <a:buFont typeface="Wingdings" panose="05000000000000000000"/>
            </a:pP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被试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6名参与者。</a:t>
            </a:r>
          </a:p>
          <a:p>
            <a:pPr marL="285750" lvl="0" indent="-285750">
              <a:spcBef>
                <a:spcPct val="0"/>
              </a:spcBef>
              <a:buFont typeface="Wingdings" panose="05000000000000000000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20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82905" y="2696210"/>
            <a:ext cx="3308985" cy="175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sp>
        <p:nvSpPr>
          <p:cNvPr id="3" name="标题 6"/>
          <p:cNvSpPr txBox="1"/>
          <p:nvPr/>
        </p:nvSpPr>
        <p:spPr>
          <a:xfrm>
            <a:off x="2771778" y="109541"/>
            <a:ext cx="6372225" cy="5857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dirty="0">
              <a:solidFill>
                <a:schemeClr val="bg1"/>
              </a:solidFill>
              <a:latin typeface="黑体"/>
            </a:endParaRPr>
          </a:p>
        </p:txBody>
      </p:sp>
      <p:sp>
        <p:nvSpPr>
          <p:cNvPr id="4" name="标题 6"/>
          <p:cNvSpPr txBox="1"/>
          <p:nvPr/>
        </p:nvSpPr>
        <p:spPr>
          <a:xfrm>
            <a:off x="2916238" y="117475"/>
            <a:ext cx="6227763" cy="585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视觉解码研究进展：重建</a:t>
            </a:r>
            <a:r>
              <a:rPr lang="en-US" altLang="zh-CN" sz="2800" b="1" dirty="0">
                <a:solidFill>
                  <a:schemeClr val="bg1"/>
                </a:solidFill>
                <a:latin typeface="黑体"/>
              </a:rPr>
              <a:t>(</a:t>
            </a: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刘安南</a:t>
            </a:r>
            <a:r>
              <a:rPr lang="en-US" altLang="zh-CN" sz="2800" b="1" dirty="0">
                <a:solidFill>
                  <a:schemeClr val="bg1"/>
                </a:solidFill>
                <a:latin typeface="黑体"/>
              </a:rPr>
              <a:t>)</a:t>
            </a:r>
            <a:endParaRPr lang="zh-CN" altLang="en-US" sz="2800" b="1" dirty="0">
              <a:solidFill>
                <a:schemeClr val="bg1"/>
              </a:solidFill>
              <a:latin typeface="黑体"/>
            </a:endParaRPr>
          </a:p>
        </p:txBody>
      </p:sp>
      <p:sp>
        <p:nvSpPr>
          <p:cNvPr id="5" name="文本框 13"/>
          <p:cNvSpPr txBox="1"/>
          <p:nvPr/>
        </p:nvSpPr>
        <p:spPr>
          <a:xfrm>
            <a:off x="188917" y="6364290"/>
            <a:ext cx="9090025" cy="39878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5pPr>
          </a:lstStyle>
          <a:p>
            <a:r>
              <a:rPr lang="zh-CN" altLang="en-US" sz="1000" dirty="0"/>
              <a:t>Ferrante M, Boccato T, Bargione S, et al. Decoding visual brain representations from electroencephalography through knowledge distillation and latent diffusion models[J]. Computers in Biology and Medicine, 2024: 108701.</a:t>
            </a:r>
          </a:p>
        </p:txBody>
      </p:sp>
      <p:sp>
        <p:nvSpPr>
          <p:cNvPr id="6" name="文本框 19"/>
          <p:cNvSpPr txBox="1"/>
          <p:nvPr/>
        </p:nvSpPr>
        <p:spPr>
          <a:xfrm>
            <a:off x="-61910" y="920750"/>
            <a:ext cx="808037" cy="36933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方法</a:t>
            </a:r>
          </a:p>
        </p:txBody>
      </p:sp>
      <p:cxnSp>
        <p:nvCxnSpPr>
          <p:cNvPr id="7" name="直接连接符 22"/>
          <p:cNvCxnSpPr/>
          <p:nvPr/>
        </p:nvCxnSpPr>
        <p:spPr>
          <a:xfrm>
            <a:off x="4765" y="6294439"/>
            <a:ext cx="9139237" cy="0"/>
          </a:xfrm>
          <a:prstGeom prst="line">
            <a:avLst/>
          </a:prstGeom>
          <a:noFill/>
          <a:ln w="38100">
            <a:solidFill>
              <a:srgbClr val="B0252A"/>
            </a:solidFill>
            <a:miter lim="800000"/>
          </a:ln>
          <a:effectLst>
            <a:outerShdw blurRad="50800" dist="38100" dir="16200000">
              <a:srgbClr val="000000">
                <a:alpha val="39998"/>
              </a:srgbClr>
            </a:outerShdw>
          </a:effectLst>
        </p:spPr>
      </p:cxnSp>
      <p:grpSp>
        <p:nvGrpSpPr>
          <p:cNvPr id="8" name="组合 26"/>
          <p:cNvGrpSpPr/>
          <p:nvPr/>
        </p:nvGrpSpPr>
        <p:grpSpPr>
          <a:xfrm>
            <a:off x="-3174" y="917574"/>
            <a:ext cx="9150351" cy="312739"/>
            <a:chOff x="-1124741" y="1321712"/>
            <a:chExt cx="9149405" cy="312857"/>
          </a:xfrm>
        </p:grpSpPr>
        <p:sp>
          <p:nvSpPr>
            <p:cNvPr id="9" name="矩形 27"/>
            <p:cNvSpPr/>
            <p:nvPr/>
          </p:nvSpPr>
          <p:spPr>
            <a:xfrm>
              <a:off x="-1116632" y="1329086"/>
              <a:ext cx="9141297" cy="3054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numCol="1" spcCol="0"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0" name="矩形 28"/>
            <p:cNvSpPr/>
            <p:nvPr/>
          </p:nvSpPr>
          <p:spPr>
            <a:xfrm>
              <a:off x="-1124741" y="1321712"/>
              <a:ext cx="583256" cy="312857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文本框 29"/>
          <p:cNvSpPr txBox="1"/>
          <p:nvPr/>
        </p:nvSpPr>
        <p:spPr>
          <a:xfrm>
            <a:off x="809627" y="882652"/>
            <a:ext cx="5329239" cy="3683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5pPr>
          </a:lstStyle>
          <a:p>
            <a:r>
              <a:rPr lang="en-US" dirty="0"/>
              <a:t>Knowledge Distillation</a:t>
            </a:r>
          </a:p>
        </p:txBody>
      </p:sp>
      <p:sp>
        <p:nvSpPr>
          <p:cNvPr id="12" name="文本框 9"/>
          <p:cNvSpPr txBox="1"/>
          <p:nvPr/>
        </p:nvSpPr>
        <p:spPr>
          <a:xfrm>
            <a:off x="-42862" y="882650"/>
            <a:ext cx="663575" cy="36933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方法</a:t>
            </a:r>
          </a:p>
        </p:txBody>
      </p:sp>
      <p:cxnSp>
        <p:nvCxnSpPr>
          <p:cNvPr id="13" name="直接连接符 31"/>
          <p:cNvCxnSpPr/>
          <p:nvPr/>
        </p:nvCxnSpPr>
        <p:spPr>
          <a:xfrm>
            <a:off x="4765" y="1363663"/>
            <a:ext cx="9139237" cy="0"/>
          </a:xfrm>
          <a:prstGeom prst="line">
            <a:avLst/>
          </a:prstGeom>
          <a:noFill/>
          <a:ln w="38100">
            <a:solidFill>
              <a:srgbClr val="B0252A"/>
            </a:solidFill>
            <a:miter lim="800000"/>
          </a:ln>
          <a:effectLst>
            <a:outerShdw blurRad="50800" dist="38100" dir="8100000">
              <a:srgbClr val="000000">
                <a:alpha val="39998"/>
              </a:srgbClr>
            </a:outerShdw>
          </a:effectLst>
        </p:spPr>
      </p:cxnSp>
      <p:sp>
        <p:nvSpPr>
          <p:cNvPr id="14" name="文本框 20"/>
          <p:cNvSpPr txBox="1"/>
          <p:nvPr/>
        </p:nvSpPr>
        <p:spPr>
          <a:xfrm>
            <a:off x="746125" y="2840040"/>
            <a:ext cx="7426324" cy="92202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5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89230" y="5027295"/>
            <a:ext cx="88804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/>
            <a:r>
              <a:rPr lang="en-US" sz="1600" b="0" i="0" dirty="0">
                <a:solidFill>
                  <a:srgbClr val="2C2C36"/>
                </a:solidFill>
                <a:latin typeface="+mn-ea"/>
                <a:cs typeface="Arial" panose="020B0604020202020204" pitchFamily="34" charset="0"/>
              </a:rPr>
              <a:t>1</a:t>
            </a:r>
            <a:r>
              <a:rPr lang="zh-CN" altLang="en-US" sz="1600" b="0" i="0" dirty="0">
                <a:solidFill>
                  <a:srgbClr val="2C2C36"/>
                </a:solidFill>
                <a:latin typeface="+mn-ea"/>
                <a:cs typeface="Arial" panose="020B0604020202020204" pitchFamily="34" charset="0"/>
              </a:rPr>
              <a:t>、</a:t>
            </a:r>
            <a:r>
              <a:rPr sz="1600" b="0" i="0" dirty="0">
                <a:solidFill>
                  <a:srgbClr val="2C2C36"/>
                </a:solidFill>
                <a:latin typeface="+mn-ea"/>
                <a:cs typeface="Arial" panose="020B0604020202020204" pitchFamily="34" charset="0"/>
              </a:rPr>
              <a:t>该网络结合了基于预训练的对比语言-图像预训练（CLIP）图像分类教师网络的知识蒸馏过程。这种方法使我们的模型达到了80%的top-5准确率显著优于标准CNN和各种基于RNN的基准模型</a:t>
            </a:r>
            <a:r>
              <a:rPr lang="en-US" sz="1600" b="0" i="0" dirty="0">
                <a:solidFill>
                  <a:srgbClr val="2C2C36"/>
                </a:solidFill>
                <a:latin typeface="+mn-ea"/>
                <a:cs typeface="Arial" panose="020B0604020202020204" pitchFamily="34" charset="0"/>
              </a:rPr>
              <a:t>2</a:t>
            </a:r>
            <a:r>
              <a:rPr lang="zh-CN" altLang="en-US" sz="1600" b="0" i="0" dirty="0">
                <a:solidFill>
                  <a:srgbClr val="2C2C36"/>
                </a:solidFill>
                <a:latin typeface="+mn-ea"/>
                <a:cs typeface="Arial" panose="020B0604020202020204" pitchFamily="34" charset="0"/>
              </a:rPr>
              <a:t>、</a:t>
            </a:r>
            <a:r>
              <a:rPr sz="1600" b="0" i="0" dirty="0" err="1">
                <a:solidFill>
                  <a:srgbClr val="2C2C36"/>
                </a:solidFill>
                <a:latin typeface="+mn-ea"/>
                <a:cs typeface="Arial" panose="020B0604020202020204" pitchFamily="34" charset="0"/>
              </a:rPr>
              <a:t>还引入了一种基于预训练潜在扩散模型的图像重建机制，能够从EEG数据中生成图像的估计结果</a:t>
            </a:r>
            <a:r>
              <a:rPr sz="1600" b="0" i="0" dirty="0">
                <a:solidFill>
                  <a:srgbClr val="2C2C36"/>
                </a:solidFill>
                <a:latin typeface="+mn-ea"/>
                <a:cs typeface="Arial" panose="020B0604020202020204" pitchFamily="34" charset="0"/>
              </a:rPr>
              <a:t>。</a:t>
            </a:r>
          </a:p>
        </p:txBody>
      </p:sp>
      <p:pic>
        <p:nvPicPr>
          <p:cNvPr id="15" name="图片 14" descr="QQ_17323310321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0440" y="1656080"/>
            <a:ext cx="4966970" cy="29654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sp>
        <p:nvSpPr>
          <p:cNvPr id="3" name="标题 6"/>
          <p:cNvSpPr txBox="1"/>
          <p:nvPr/>
        </p:nvSpPr>
        <p:spPr>
          <a:xfrm>
            <a:off x="2771778" y="109541"/>
            <a:ext cx="6372225" cy="5857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dirty="0">
              <a:solidFill>
                <a:schemeClr val="bg1"/>
              </a:solidFill>
              <a:latin typeface="黑体"/>
            </a:endParaRPr>
          </a:p>
        </p:txBody>
      </p:sp>
      <p:sp>
        <p:nvSpPr>
          <p:cNvPr id="4" name="标题 6"/>
          <p:cNvSpPr txBox="1"/>
          <p:nvPr/>
        </p:nvSpPr>
        <p:spPr>
          <a:xfrm>
            <a:off x="2916238" y="117475"/>
            <a:ext cx="6227763" cy="585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视觉解码研究进展：重建</a:t>
            </a:r>
            <a:r>
              <a:rPr lang="en-US" altLang="zh-CN" sz="2800" b="1" dirty="0">
                <a:solidFill>
                  <a:schemeClr val="bg1"/>
                </a:solidFill>
                <a:latin typeface="黑体"/>
              </a:rPr>
              <a:t>(</a:t>
            </a: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刘安南</a:t>
            </a:r>
            <a:r>
              <a:rPr lang="en-US" altLang="zh-CN" sz="2800" b="1" dirty="0">
                <a:solidFill>
                  <a:schemeClr val="bg1"/>
                </a:solidFill>
                <a:latin typeface="黑体"/>
              </a:rPr>
              <a:t>)</a:t>
            </a:r>
            <a:endParaRPr lang="zh-CN" altLang="en-US" sz="2800" b="1" dirty="0">
              <a:solidFill>
                <a:schemeClr val="bg1"/>
              </a:solidFill>
              <a:latin typeface="黑体"/>
            </a:endParaRPr>
          </a:p>
        </p:txBody>
      </p:sp>
      <p:sp>
        <p:nvSpPr>
          <p:cNvPr id="5" name="文本框 24"/>
          <p:cNvSpPr txBox="1"/>
          <p:nvPr/>
        </p:nvSpPr>
        <p:spPr>
          <a:xfrm>
            <a:off x="188917" y="6364290"/>
            <a:ext cx="9090025" cy="39878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5pPr>
          </a:lstStyle>
          <a:p>
            <a:r>
              <a:rPr altLang="en-US" sz="1000">
                <a:sym typeface="+mn-ea"/>
              </a:rPr>
              <a:t>Ferrante M, Boccato T, Bargione S, et al. Decoding visual brain representations from electroencephalography through knowledge distillation and latent diffusion models[J]. Computers in Biology and Medicine, 2024: 108701.</a:t>
            </a:r>
          </a:p>
        </p:txBody>
      </p:sp>
      <p:cxnSp>
        <p:nvCxnSpPr>
          <p:cNvPr id="6" name="直接连接符 34"/>
          <p:cNvCxnSpPr/>
          <p:nvPr/>
        </p:nvCxnSpPr>
        <p:spPr>
          <a:xfrm>
            <a:off x="4765" y="6294439"/>
            <a:ext cx="9139237" cy="0"/>
          </a:xfrm>
          <a:prstGeom prst="line">
            <a:avLst/>
          </a:prstGeom>
          <a:noFill/>
          <a:ln w="38100">
            <a:solidFill>
              <a:srgbClr val="B0252A"/>
            </a:solidFill>
            <a:miter lim="800000"/>
          </a:ln>
          <a:effectLst>
            <a:outerShdw blurRad="50800" dist="38100" dir="16200000">
              <a:srgbClr val="000000">
                <a:alpha val="39998"/>
              </a:srgbClr>
            </a:outerShdw>
          </a:effectLst>
        </p:spPr>
      </p:cxnSp>
      <p:grpSp>
        <p:nvGrpSpPr>
          <p:cNvPr id="7" name="组合 55"/>
          <p:cNvGrpSpPr/>
          <p:nvPr/>
        </p:nvGrpSpPr>
        <p:grpSpPr>
          <a:xfrm>
            <a:off x="-1586" y="954091"/>
            <a:ext cx="9142412" cy="5138737"/>
            <a:chOff x="-293017" y="1384362"/>
            <a:chExt cx="8847222" cy="4821459"/>
          </a:xfrm>
        </p:grpSpPr>
        <p:sp>
          <p:nvSpPr>
            <p:cNvPr id="8" name="矩形 56"/>
            <p:cNvSpPr/>
            <p:nvPr/>
          </p:nvSpPr>
          <p:spPr>
            <a:xfrm>
              <a:off x="-287609" y="1410311"/>
              <a:ext cx="8833793" cy="4795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5pPr>
            </a:lstStyle>
            <a:p>
              <a:pPr algn="ctr"/>
              <a:r>
                <a:rPr lang="zh-CN" altLang="en-US" dirty="0">
                  <a:solidFill>
                    <a:srgbClr val="FFFFFF"/>
                  </a:solidFill>
                </a:rPr>
                <a:t>我们提出的两阶段EEG引导图像重建框架仅使用EEG数据就实现了接近fMRI的性能，并且该方法同样适用于MEG数据。这一成果显著提高了基于EEG的视觉解码与重建技术的实用性，特别是在成本敏感和</a:t>
              </a:r>
              <a:r>
                <a:rPr lang="en-US" altLang="zh-CN" dirty="0">
                  <a:solidFill>
                    <a:srgbClr val="FFFFFF"/>
                  </a:solidFill>
                </a:rPr>
                <a:t>√</a:t>
              </a:r>
              <a:r>
                <a:rPr lang="zh-CN" altLang="en-US" dirty="0">
                  <a:solidFill>
                    <a:srgbClr val="FFFFFF"/>
                  </a:solidFill>
                </a:rPr>
                <a:t>实时性要求较高的脑机接口（BCI）应用中</a:t>
              </a:r>
            </a:p>
          </p:txBody>
        </p:sp>
        <p:sp>
          <p:nvSpPr>
            <p:cNvPr id="9" name="矩形 57"/>
            <p:cNvSpPr/>
            <p:nvPr/>
          </p:nvSpPr>
          <p:spPr>
            <a:xfrm>
              <a:off x="-293017" y="1384362"/>
              <a:ext cx="8847222" cy="369330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文本框 58"/>
          <p:cNvSpPr txBox="1"/>
          <p:nvPr/>
        </p:nvSpPr>
        <p:spPr>
          <a:xfrm>
            <a:off x="4181478" y="962026"/>
            <a:ext cx="792163" cy="36933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结果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97205" y="5016500"/>
            <a:ext cx="84207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/>
            <a:r>
              <a:rPr lang="zh-CN" altLang="en-US" sz="1600" b="0" i="0" dirty="0">
                <a:solidFill>
                  <a:srgbClr val="2C2C36"/>
                </a:solidFill>
                <a:ea typeface="-apple-system"/>
              </a:rPr>
              <a:t>特别是，我们提出的基于 TFD 和 CLIP 知识蒸馏的 CNN 方法表现出显著的优势，相比没有蒸馏技术的相同网络，其性能明显提升。这一优势在与其他基线方法的对比中尤为明显</a:t>
            </a:r>
          </a:p>
        </p:txBody>
      </p:sp>
      <p:pic>
        <p:nvPicPr>
          <p:cNvPr id="11" name="图片 10" descr="QQ_17323310629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430" y="2121535"/>
            <a:ext cx="9144000" cy="26149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sp>
        <p:nvSpPr>
          <p:cNvPr id="3" name="标题 6"/>
          <p:cNvSpPr txBox="1"/>
          <p:nvPr/>
        </p:nvSpPr>
        <p:spPr>
          <a:xfrm>
            <a:off x="2771778" y="109541"/>
            <a:ext cx="6372225" cy="5857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dirty="0">
              <a:solidFill>
                <a:schemeClr val="bg1"/>
              </a:solidFill>
              <a:latin typeface="黑体"/>
            </a:endParaRPr>
          </a:p>
        </p:txBody>
      </p:sp>
      <p:sp>
        <p:nvSpPr>
          <p:cNvPr id="4" name="标题 6"/>
          <p:cNvSpPr txBox="1"/>
          <p:nvPr/>
        </p:nvSpPr>
        <p:spPr>
          <a:xfrm>
            <a:off x="2916238" y="117475"/>
            <a:ext cx="6227763" cy="585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视觉解码研究进展：重建</a:t>
            </a:r>
            <a:r>
              <a:rPr lang="en-US" altLang="zh-CN" sz="2800" b="1" dirty="0">
                <a:solidFill>
                  <a:schemeClr val="bg1"/>
                </a:solidFill>
                <a:latin typeface="黑体"/>
              </a:rPr>
              <a:t>(</a:t>
            </a: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刘安南</a:t>
            </a:r>
            <a:r>
              <a:rPr lang="en-US" altLang="zh-CN" sz="2800" b="1" dirty="0">
                <a:solidFill>
                  <a:schemeClr val="bg1"/>
                </a:solidFill>
                <a:latin typeface="黑体"/>
              </a:rPr>
              <a:t>)</a:t>
            </a:r>
            <a:endParaRPr lang="zh-CN" altLang="en-US" sz="2800" b="1" dirty="0">
              <a:solidFill>
                <a:schemeClr val="bg1"/>
              </a:solidFill>
              <a:latin typeface="黑体"/>
            </a:endParaRPr>
          </a:p>
        </p:txBody>
      </p:sp>
      <p:sp>
        <p:nvSpPr>
          <p:cNvPr id="5" name="文本框 24"/>
          <p:cNvSpPr txBox="1"/>
          <p:nvPr/>
        </p:nvSpPr>
        <p:spPr>
          <a:xfrm>
            <a:off x="188917" y="6364290"/>
            <a:ext cx="9090025" cy="39878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5pPr>
          </a:lstStyle>
          <a:p>
            <a:r>
              <a:rPr altLang="en-US" sz="1000">
                <a:sym typeface="+mn-ea"/>
              </a:rPr>
              <a:t>Ferrante M, Boccato T, Bargione S, et al. Decoding visual brain representations from electroencephalography through knowledge distillation and latent diffusion models[J]. Computers in Biology and Medicine, 2024: 108701.</a:t>
            </a:r>
          </a:p>
        </p:txBody>
      </p:sp>
      <p:grpSp>
        <p:nvGrpSpPr>
          <p:cNvPr id="6" name="组合 15"/>
          <p:cNvGrpSpPr/>
          <p:nvPr/>
        </p:nvGrpSpPr>
        <p:grpSpPr>
          <a:xfrm>
            <a:off x="-1586" y="954091"/>
            <a:ext cx="9142412" cy="5138737"/>
            <a:chOff x="-293017" y="1384362"/>
            <a:chExt cx="8847222" cy="4821459"/>
          </a:xfrm>
        </p:grpSpPr>
        <p:sp>
          <p:nvSpPr>
            <p:cNvPr id="7" name="矩形 17"/>
            <p:cNvSpPr/>
            <p:nvPr/>
          </p:nvSpPr>
          <p:spPr>
            <a:xfrm>
              <a:off x="-287609" y="1410311"/>
              <a:ext cx="8833793" cy="4795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8" name="矩形 18"/>
            <p:cNvSpPr/>
            <p:nvPr/>
          </p:nvSpPr>
          <p:spPr>
            <a:xfrm>
              <a:off x="-293017" y="1384362"/>
              <a:ext cx="8847222" cy="369330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9" name="文本框 5"/>
          <p:cNvSpPr txBox="1"/>
          <p:nvPr/>
        </p:nvSpPr>
        <p:spPr>
          <a:xfrm>
            <a:off x="4181478" y="962026"/>
            <a:ext cx="792163" cy="36933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总结</a:t>
            </a:r>
          </a:p>
        </p:txBody>
      </p:sp>
      <p:sp>
        <p:nvSpPr>
          <p:cNvPr id="10" name="文本框 12"/>
          <p:cNvSpPr txBox="1"/>
          <p:nvPr/>
        </p:nvSpPr>
        <p:spPr>
          <a:xfrm>
            <a:off x="553720" y="1817370"/>
            <a:ext cx="8191500" cy="310134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5pPr>
          </a:lstStyle>
          <a:p>
            <a:pPr marL="285750" lvl="0" indent="-285750">
              <a:buFont typeface="Wingdings" panose="05000000000000000000"/>
              <a:buChar char=""/>
            </a:pPr>
            <a:r>
              <a:rPr lang="en-US" dirty="0" err="1">
                <a:latin typeface="+mn-ea"/>
                <a:sym typeface="+mn-ea"/>
              </a:rPr>
              <a:t>创新点</a:t>
            </a:r>
            <a:r>
              <a:rPr lang="en-US" dirty="0">
                <a:latin typeface="+mn-ea"/>
                <a:sym typeface="+mn-ea"/>
              </a:rPr>
              <a:t>：</a:t>
            </a:r>
            <a:r>
              <a:rPr dirty="0">
                <a:solidFill>
                  <a:srgbClr val="2C2C36"/>
                </a:solidFill>
                <a:latin typeface="+mn-ea"/>
                <a:sym typeface="+mn-ea"/>
              </a:rPr>
              <a:t>基于预训练的对比语言-图像预训练（CLIP）</a:t>
            </a:r>
            <a:endParaRPr lang="en-US" dirty="0">
              <a:latin typeface="+mn-ea"/>
            </a:endParaRPr>
          </a:p>
          <a:p>
            <a:pPr marL="285750" lvl="0" indent="-285750">
              <a:buFont typeface="Wingdings" panose="05000000000000000000"/>
              <a:buChar char=""/>
            </a:pPr>
            <a:endParaRPr lang="en-US" dirty="0">
              <a:latin typeface="+mn-ea"/>
            </a:endParaRPr>
          </a:p>
          <a:p>
            <a:pPr marL="285750" lvl="0" indent="-285750">
              <a:buFont typeface="Wingdings" panose="05000000000000000000"/>
              <a:buChar char=""/>
            </a:pPr>
            <a:r>
              <a:rPr lang="en-US" dirty="0" err="1">
                <a:latin typeface="+mn-ea"/>
                <a:sym typeface="+mn-ea"/>
              </a:rPr>
              <a:t>不足</a:t>
            </a:r>
            <a:r>
              <a:rPr lang="en-US" dirty="0">
                <a:latin typeface="+mn-ea"/>
                <a:sym typeface="+mn-ea"/>
              </a:rPr>
              <a:t>：</a:t>
            </a:r>
            <a:r>
              <a:rPr altLang="en-US" dirty="0">
                <a:latin typeface="+mn-ea"/>
                <a:sym typeface="+mn-ea"/>
              </a:rPr>
              <a:t>没有对</a:t>
            </a:r>
            <a:r>
              <a:rPr lang="en-US" altLang="zh-CN" dirty="0">
                <a:latin typeface="+mn-ea"/>
                <a:sym typeface="+mn-ea"/>
              </a:rPr>
              <a:t>diffusion</a:t>
            </a:r>
            <a:r>
              <a:rPr altLang="en-US" dirty="0">
                <a:latin typeface="+mn-ea"/>
                <a:sym typeface="+mn-ea"/>
              </a:rPr>
              <a:t>创新，只用了</a:t>
            </a:r>
            <a:r>
              <a:rPr lang="en-US" altLang="zh-CN" dirty="0" err="1">
                <a:latin typeface="+mn-ea"/>
                <a:sym typeface="+mn-ea"/>
              </a:rPr>
              <a:t>unet</a:t>
            </a:r>
            <a:endParaRPr lang="en-US" altLang="zh-CN" dirty="0">
              <a:latin typeface="+mn-ea"/>
              <a:sym typeface="+mn-ea"/>
            </a:endParaRPr>
          </a:p>
          <a:p>
            <a:pPr marL="285750" lvl="0" indent="-285750">
              <a:buFont typeface="Wingdings" panose="05000000000000000000"/>
              <a:buChar char=""/>
            </a:pPr>
            <a:endParaRPr altLang="en-US" dirty="0">
              <a:latin typeface="+mn-ea"/>
              <a:sym typeface="+mn-ea"/>
            </a:endParaRPr>
          </a:p>
          <a:p>
            <a:pPr marL="285750" lvl="0" indent="-285750">
              <a:buFont typeface="Wingdings" panose="05000000000000000000"/>
              <a:buChar char=""/>
            </a:pPr>
            <a:r>
              <a:rPr lang="en-US" dirty="0" err="1">
                <a:latin typeface="+mn-ea"/>
                <a:sym typeface="+mn-ea"/>
              </a:rPr>
              <a:t>改进方向</a:t>
            </a:r>
            <a:r>
              <a:rPr lang="en-US" dirty="0">
                <a:latin typeface="+mn-ea"/>
                <a:sym typeface="+mn-ea"/>
              </a:rPr>
              <a:t>：</a:t>
            </a:r>
            <a:r>
              <a:rPr altLang="en-US" dirty="0">
                <a:latin typeface="+mn-ea"/>
                <a:sym typeface="+mn-ea"/>
              </a:rPr>
              <a:t>可以把</a:t>
            </a:r>
            <a:r>
              <a:rPr lang="en-US" altLang="zh-CN" dirty="0" err="1">
                <a:latin typeface="+mn-ea"/>
                <a:sym typeface="+mn-ea"/>
              </a:rPr>
              <a:t>unet</a:t>
            </a:r>
            <a:r>
              <a:rPr altLang="en-US" dirty="0">
                <a:latin typeface="+mn-ea"/>
                <a:sym typeface="+mn-ea"/>
              </a:rPr>
              <a:t>替换成其他网络</a:t>
            </a:r>
            <a:endParaRPr lang="en-US" dirty="0">
              <a:latin typeface="+mn-ea"/>
              <a:sym typeface="+mn-ea"/>
            </a:endParaRPr>
          </a:p>
          <a:p>
            <a:pPr marL="285750" lvl="0" indent="-285750">
              <a:buFont typeface="Wingdings" panose="05000000000000000000"/>
              <a:buChar char=""/>
            </a:pPr>
            <a:endParaRPr lang="en-US" dirty="0">
              <a:latin typeface="+mn-ea"/>
            </a:endParaRPr>
          </a:p>
          <a:p>
            <a:pPr marL="285750" lvl="0" indent="-285750">
              <a:buFont typeface="Wingdings" panose="05000000000000000000"/>
              <a:buChar char=""/>
            </a:pPr>
            <a:r>
              <a:rPr lang="en-US" dirty="0" err="1">
                <a:latin typeface="+mn-ea"/>
                <a:sym typeface="+mn-ea"/>
              </a:rPr>
              <a:t>可供借鉴之处</a:t>
            </a:r>
            <a:r>
              <a:rPr lang="en-US" dirty="0">
                <a:latin typeface="+mn-ea"/>
                <a:sym typeface="+mn-ea"/>
              </a:rPr>
              <a:t>：</a:t>
            </a:r>
            <a:r>
              <a:rPr altLang="en-US" dirty="0">
                <a:latin typeface="+mn-ea"/>
                <a:sym typeface="+mn-ea"/>
              </a:rPr>
              <a:t>本篇文章运用了</a:t>
            </a:r>
            <a:r>
              <a:rPr lang="en-US" altLang="zh-CN" dirty="0">
                <a:latin typeface="+mn-ea"/>
                <a:sym typeface="+mn-ea"/>
              </a:rPr>
              <a:t>CLIP</a:t>
            </a:r>
            <a:r>
              <a:rPr altLang="en-US" dirty="0">
                <a:latin typeface="+mn-ea"/>
                <a:sym typeface="+mn-ea"/>
              </a:rPr>
              <a:t>模型，值得借鉴</a:t>
            </a:r>
          </a:p>
        </p:txBody>
      </p:sp>
      <p:cxnSp>
        <p:nvCxnSpPr>
          <p:cNvPr id="11" name="直接连接符 13"/>
          <p:cNvCxnSpPr/>
          <p:nvPr/>
        </p:nvCxnSpPr>
        <p:spPr>
          <a:xfrm>
            <a:off x="4765" y="6294439"/>
            <a:ext cx="9139237" cy="0"/>
          </a:xfrm>
          <a:prstGeom prst="line">
            <a:avLst/>
          </a:prstGeom>
          <a:noFill/>
          <a:ln w="38100">
            <a:solidFill>
              <a:srgbClr val="B0252A"/>
            </a:solidFill>
            <a:miter lim="800000"/>
          </a:ln>
          <a:effectLst>
            <a:outerShdw blurRad="50800" dist="38100" dir="16200000">
              <a:srgbClr val="000000">
                <a:alpha val="39998"/>
              </a:srgbClr>
            </a:outerShdw>
          </a:effectLst>
        </p:spPr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lmODkxNjk4ZmY4MmI0YjJlYTlhNGQxYzhhZDQ5MTk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408</Words>
  <Application>Microsoft Office PowerPoint</Application>
  <PresentationFormat>全屏显示(4:3)</PresentationFormat>
  <Paragraphs>42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等线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Lifix</dc:creator>
  <cp:lastModifiedBy>Lifix</cp:lastModifiedBy>
  <cp:revision>13</cp:revision>
  <dcterms:created xsi:type="dcterms:W3CDTF">2024-11-23T03:22:58Z</dcterms:created>
  <dcterms:modified xsi:type="dcterms:W3CDTF">2024-11-23T08:57:29Z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DF17E0AA582CAE7EFE45416736B12115_43</vt:lpwstr>
  </property>
  <property fmtid="{D5CDD505-2E9C-101B-9397-08002B2CF9AE}" pid="3" name="KSOProductBuildVer">
    <vt:lpwstr>2052-6.10.1.8873</vt:lpwstr>
  </property>
</Properties>
</file>