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63" r:id="rId4"/>
    <p:sldId id="264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2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6FEF3-65D4-4553-B7C8-6421485C3F05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15B48-E114-4DC3-9FD1-F4D5F9C58D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2B448-3970-4C2A-8B65-28B73AEA723F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grpSp>
        <p:nvGrpSpPr>
          <p:cNvPr id="3" name="组合 14"/>
          <p:cNvGrpSpPr/>
          <p:nvPr/>
        </p:nvGrpSpPr>
        <p:grpSpPr>
          <a:xfrm>
            <a:off x="3178" y="1335091"/>
            <a:ext cx="9140825" cy="4949825"/>
            <a:chOff x="-293017" y="1384362"/>
            <a:chExt cx="8847222" cy="4922998"/>
          </a:xfrm>
        </p:grpSpPr>
        <p:sp>
          <p:nvSpPr>
            <p:cNvPr id="4" name="矩形 9"/>
            <p:cNvSpPr/>
            <p:nvPr/>
          </p:nvSpPr>
          <p:spPr>
            <a:xfrm>
              <a:off x="-287609" y="1410311"/>
              <a:ext cx="8833793" cy="489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" name="矩形 10"/>
            <p:cNvSpPr/>
            <p:nvPr/>
          </p:nvSpPr>
          <p:spPr>
            <a:xfrm>
              <a:off x="-293017" y="1384362"/>
              <a:ext cx="8847222" cy="36933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标题 6"/>
          <p:cNvSpPr txBox="1"/>
          <p:nvPr/>
        </p:nvSpPr>
        <p:spPr>
          <a:xfrm>
            <a:off x="2771778" y="109541"/>
            <a:ext cx="6372225" cy="5857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7" name="标题 6"/>
          <p:cNvSpPr txBox="1"/>
          <p:nvPr/>
        </p:nvSpPr>
        <p:spPr>
          <a:xfrm>
            <a:off x="2916238" y="117475"/>
            <a:ext cx="6227763" cy="585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视觉解码研究进展：识别（刘安南）</a:t>
            </a:r>
          </a:p>
        </p:txBody>
      </p:sp>
      <p:cxnSp>
        <p:nvCxnSpPr>
          <p:cNvPr id="8" name="直接连接符 2"/>
          <p:cNvCxnSpPr/>
          <p:nvPr/>
        </p:nvCxnSpPr>
        <p:spPr>
          <a:xfrm>
            <a:off x="4765" y="6294439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16200000">
              <a:srgbClr val="000000">
                <a:alpha val="39998"/>
              </a:srgbClr>
            </a:outerShdw>
          </a:effectLst>
        </p:spPr>
      </p:cxnSp>
      <p:sp>
        <p:nvSpPr>
          <p:cNvPr id="9" name="文本框 21"/>
          <p:cNvSpPr txBox="1"/>
          <p:nvPr/>
        </p:nvSpPr>
        <p:spPr>
          <a:xfrm>
            <a:off x="179391" y="6442078"/>
            <a:ext cx="9091613" cy="39878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5pPr>
          </a:lstStyle>
          <a:p>
            <a:r>
              <a:rPr altLang="en-US" sz="1000">
                <a:sym typeface="+mn-ea"/>
              </a:rPr>
              <a:t>Singh P, Dalal D, Vashishtha G, et al. Learning Robust Deep Visual Representations from EEG Brain Recordings[C]//Proceedings of the IEEE/CVF Winter Conference on Applications of Computer Vision. 2024: 7553-7562.</a:t>
            </a:r>
            <a:endParaRPr lang="zh-CN" altLang="en-US" sz="1000" dirty="0"/>
          </a:p>
        </p:txBody>
      </p:sp>
      <p:sp>
        <p:nvSpPr>
          <p:cNvPr id="10" name="文本框 12"/>
          <p:cNvSpPr txBox="1"/>
          <p:nvPr/>
        </p:nvSpPr>
        <p:spPr>
          <a:xfrm>
            <a:off x="4189416" y="1338265"/>
            <a:ext cx="765175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数据</a:t>
            </a:r>
          </a:p>
        </p:txBody>
      </p:sp>
      <p:grpSp>
        <p:nvGrpSpPr>
          <p:cNvPr id="11" name="组合 20"/>
          <p:cNvGrpSpPr/>
          <p:nvPr/>
        </p:nvGrpSpPr>
        <p:grpSpPr>
          <a:xfrm>
            <a:off x="-3174" y="917574"/>
            <a:ext cx="9150351" cy="312739"/>
            <a:chOff x="-1124741" y="1321712"/>
            <a:chExt cx="9149405" cy="312857"/>
          </a:xfrm>
        </p:grpSpPr>
        <p:sp>
          <p:nvSpPr>
            <p:cNvPr id="12" name="矩形 16"/>
            <p:cNvSpPr/>
            <p:nvPr/>
          </p:nvSpPr>
          <p:spPr>
            <a:xfrm>
              <a:off x="-1116632" y="1329086"/>
              <a:ext cx="9141297" cy="3054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numCol="1" spcCol="0"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3" name="矩形 18"/>
            <p:cNvSpPr/>
            <p:nvPr/>
          </p:nvSpPr>
          <p:spPr>
            <a:xfrm>
              <a:off x="-1124741" y="1321712"/>
              <a:ext cx="583256" cy="312857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文本框 37"/>
          <p:cNvSpPr txBox="1"/>
          <p:nvPr/>
        </p:nvSpPr>
        <p:spPr>
          <a:xfrm>
            <a:off x="-23811" y="871539"/>
            <a:ext cx="663575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任务</a:t>
            </a:r>
          </a:p>
        </p:txBody>
      </p:sp>
      <p:sp>
        <p:nvSpPr>
          <p:cNvPr id="15" name="文本框 23"/>
          <p:cNvSpPr txBox="1"/>
          <p:nvPr/>
        </p:nvSpPr>
        <p:spPr>
          <a:xfrm>
            <a:off x="776289" y="860424"/>
            <a:ext cx="5380036" cy="3683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5pPr>
          </a:lstStyle>
          <a:p>
            <a:r>
              <a:rPr lang="en-US" dirty="0"/>
              <a:t>EEG</a:t>
            </a:r>
            <a:r>
              <a:rPr altLang="en-US" dirty="0"/>
              <a:t>视觉重建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82905" y="2000250"/>
            <a:ext cx="8888095" cy="41497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50" lvl="0" indent="-285750">
              <a:spcBef>
                <a:spcPct val="0"/>
              </a:spcBef>
              <a:buFont typeface="Wingdings" panose="05000000000000000000"/>
            </a:pPr>
            <a:r>
              <a:rPr lang="zh-CN" altLang="en-US" b="1" dirty="0">
                <a:sym typeface="+mn-ea"/>
              </a:rPr>
              <a:t>刺激</a:t>
            </a:r>
            <a:r>
              <a:rPr lang="en-US" altLang="zh-CN" b="1" dirty="0">
                <a:sym typeface="+mn-ea"/>
              </a:rPr>
              <a:t>:</a:t>
            </a:r>
          </a:p>
          <a:p>
            <a:pPr marL="285750" lvl="0" indent="-285750">
              <a:spcBef>
                <a:spcPct val="0"/>
              </a:spcBef>
              <a:buFont typeface="Wingdings" panose="05000000000000000000"/>
            </a:pPr>
            <a:r>
              <a:rPr lang="en-US" altLang="zh-CN" dirty="0">
                <a:sym typeface="+mn-ea"/>
              </a:rPr>
              <a:t>来源：mageNet数据集40个类别的图像时记录了EEG数据。每个类别包含50张图像。</a:t>
            </a:r>
          </a:p>
          <a:p>
            <a:pPr marL="285750" lvl="0" indent="-285750">
              <a:spcBef>
                <a:spcPct val="0"/>
              </a:spcBef>
              <a:buFont typeface="Wingdings" panose="05000000000000000000"/>
            </a:pPr>
            <a:endParaRPr lang="en-US" altLang="zh-CN" b="1" dirty="0">
              <a:sym typeface="+mn-ea"/>
            </a:endParaRPr>
          </a:p>
          <a:p>
            <a:pPr marL="285750" lvl="0" indent="-285750">
              <a:spcBef>
                <a:spcPct val="0"/>
              </a:spcBef>
              <a:buFont typeface="Wingdings" panose="05000000000000000000"/>
            </a:pPr>
            <a:endParaRPr lang="en-US" altLang="zh-CN" b="1" dirty="0">
              <a:sym typeface="+mn-ea"/>
            </a:endParaRPr>
          </a:p>
          <a:p>
            <a:pPr marL="285750" lvl="0" indent="-285750">
              <a:spcBef>
                <a:spcPct val="0"/>
              </a:spcBef>
              <a:buFont typeface="Wingdings" panose="05000000000000000000"/>
            </a:pPr>
            <a:endParaRPr lang="en-US" altLang="zh-CN" b="1" dirty="0">
              <a:sym typeface="+mn-ea"/>
            </a:endParaRPr>
          </a:p>
          <a:p>
            <a:pPr marL="285750" lvl="0" indent="-285750">
              <a:spcBef>
                <a:spcPct val="0"/>
              </a:spcBef>
              <a:buFont typeface="Wingdings" panose="05000000000000000000"/>
            </a:pPr>
            <a:endParaRPr lang="en-US" altLang="zh-CN" b="1" dirty="0">
              <a:sym typeface="+mn-ea"/>
            </a:endParaRPr>
          </a:p>
          <a:p>
            <a:pPr marL="285750" lvl="0" indent="-285750">
              <a:spcBef>
                <a:spcPct val="0"/>
              </a:spcBef>
              <a:buFont typeface="Wingdings" panose="05000000000000000000"/>
            </a:pPr>
            <a:endParaRPr lang="en-US" altLang="zh-CN" b="1" dirty="0">
              <a:sym typeface="+mn-ea"/>
            </a:endParaRPr>
          </a:p>
          <a:p>
            <a:pPr marL="285750" lvl="0" indent="-285750">
              <a:spcBef>
                <a:spcPct val="0"/>
              </a:spcBef>
              <a:buFont typeface="Wingdings" panose="05000000000000000000"/>
            </a:pPr>
            <a:endParaRPr lang="en-US" altLang="zh-CN" b="1" dirty="0">
              <a:sym typeface="+mn-ea"/>
            </a:endParaRPr>
          </a:p>
          <a:p>
            <a:pPr marL="285750" lvl="0" indent="-285750">
              <a:spcBef>
                <a:spcPct val="0"/>
              </a:spcBef>
              <a:buFont typeface="Wingdings" panose="05000000000000000000"/>
            </a:pPr>
            <a:endParaRPr lang="en-US" altLang="zh-CN" b="1" dirty="0">
              <a:sym typeface="+mn-ea"/>
            </a:endParaRPr>
          </a:p>
          <a:p>
            <a:pPr marL="285750" lvl="0" indent="-285750">
              <a:spcBef>
                <a:spcPct val="0"/>
              </a:spcBef>
              <a:buFont typeface="Wingdings" panose="05000000000000000000"/>
            </a:pPr>
            <a:r>
              <a:rPr lang="en-US" altLang="zh-CN" b="1" dirty="0">
                <a:sym typeface="+mn-ea"/>
              </a:rPr>
              <a:t>数据采集与处理:</a:t>
            </a:r>
          </a:p>
          <a:p>
            <a:pPr marL="285750" lvl="0" indent="-285750">
              <a:spcBef>
                <a:spcPct val="0"/>
              </a:spcBef>
              <a:buFont typeface="Wingdings" panose="05000000000000000000"/>
            </a:pPr>
            <a:r>
              <a:rPr lang="en-US" altLang="zh-CN" dirty="0">
                <a:sym typeface="+mn-ea"/>
              </a:rPr>
              <a:t>电极设置：使用128通道</a:t>
            </a:r>
          </a:p>
          <a:p>
            <a:pPr marL="285750" lvl="0" indent="-285750">
              <a:spcBef>
                <a:spcPct val="0"/>
              </a:spcBef>
              <a:buFont typeface="Wingdings" panose="05000000000000000000"/>
            </a:pPr>
            <a:r>
              <a:rPr lang="en-US" altLang="zh-CN" dirty="0">
                <a:sym typeface="+mn-ea"/>
              </a:rPr>
              <a:t>采样率：1000 Hz</a:t>
            </a:r>
          </a:p>
          <a:p>
            <a:pPr marL="285750" lvl="0" indent="-285750">
              <a:spcBef>
                <a:spcPct val="0"/>
              </a:spcBef>
              <a:buFont typeface="Wingdings" panose="05000000000000000000"/>
            </a:pPr>
            <a:r>
              <a:rPr lang="en-US" altLang="zh-CN" b="1" dirty="0">
                <a:sym typeface="+mn-ea"/>
              </a:rPr>
              <a:t>实验范式:</a:t>
            </a:r>
          </a:p>
          <a:p>
            <a:pPr marL="285750" lvl="0" indent="-285750">
              <a:spcBef>
                <a:spcPct val="0"/>
              </a:spcBef>
              <a:buFont typeface="Wingdings" panose="05000000000000000000"/>
            </a:pPr>
            <a:r>
              <a:rPr lang="en-US" altLang="zh-CN" dirty="0">
                <a:sym typeface="+mn-ea"/>
              </a:rPr>
              <a:t>block</a:t>
            </a:r>
            <a:r>
              <a:rPr lang="zh-CN" altLang="en-US" dirty="0">
                <a:sym typeface="+mn-ea"/>
              </a:rPr>
              <a:t>范式，每个</a:t>
            </a:r>
            <a:r>
              <a:rPr lang="en-US" altLang="zh-CN" dirty="0">
                <a:sym typeface="+mn-ea"/>
              </a:rPr>
              <a:t>trial</a:t>
            </a:r>
            <a:r>
              <a:rPr lang="zh-CN" altLang="en-US" dirty="0">
                <a:sym typeface="+mn-ea"/>
              </a:rPr>
              <a:t>之间</a:t>
            </a:r>
            <a:r>
              <a:rPr lang="en-US" altLang="zh-CN" dirty="0">
                <a:sym typeface="+mn-ea"/>
              </a:rPr>
              <a:t>500ms</a:t>
            </a:r>
            <a:r>
              <a:rPr lang="zh-CN" altLang="en-US" dirty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  <a:p>
            <a:pPr marL="285750" lvl="0" indent="-285750">
              <a:spcBef>
                <a:spcPct val="0"/>
              </a:spcBef>
              <a:buFont typeface="Wingdings" panose="05000000000000000000"/>
            </a:pPr>
            <a:r>
              <a:rPr lang="zh-CN" altLang="en-US" b="1" dirty="0">
                <a:latin typeface="Arial Bold" panose="020B0604020202090204" charset="0"/>
                <a:sym typeface="+mn-ea"/>
              </a:rPr>
              <a:t>被试</a:t>
            </a:r>
            <a:r>
              <a:rPr lang="en-US" altLang="zh-CN" b="1" dirty="0">
                <a:latin typeface="Arial Bold" panose="020B0604020202090204" charset="0"/>
                <a:sym typeface="+mn-ea"/>
              </a:rPr>
              <a:t>: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6</a:t>
            </a:r>
            <a:r>
              <a:rPr lang="en-US" altLang="zh-CN" dirty="0">
                <a:sym typeface="+mn-ea"/>
              </a:rPr>
              <a:t>名参与者。</a:t>
            </a:r>
          </a:p>
          <a:p>
            <a:pPr marL="285750" lvl="0" indent="-285750">
              <a:spcBef>
                <a:spcPct val="0"/>
              </a:spcBef>
              <a:buFont typeface="Wingdings" panose="05000000000000000000"/>
            </a:pPr>
            <a:endParaRPr lang="en-US" altLang="zh-CN" dirty="0">
              <a:sym typeface="+mn-ea"/>
            </a:endParaRPr>
          </a:p>
        </p:txBody>
      </p:sp>
      <p:pic>
        <p:nvPicPr>
          <p:cNvPr id="20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82905" y="2696210"/>
            <a:ext cx="3308985" cy="175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3" name="标题 6"/>
          <p:cNvSpPr txBox="1"/>
          <p:nvPr/>
        </p:nvSpPr>
        <p:spPr>
          <a:xfrm>
            <a:off x="2771778" y="109541"/>
            <a:ext cx="6372225" cy="5857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4" name="标题 6"/>
          <p:cNvSpPr txBox="1"/>
          <p:nvPr/>
        </p:nvSpPr>
        <p:spPr>
          <a:xfrm>
            <a:off x="2916238" y="117475"/>
            <a:ext cx="6227763" cy="585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视觉解码研究进展：识别（刘安南）</a:t>
            </a:r>
          </a:p>
        </p:txBody>
      </p:sp>
      <p:sp>
        <p:nvSpPr>
          <p:cNvPr id="5" name="文本框 13"/>
          <p:cNvSpPr txBox="1"/>
          <p:nvPr/>
        </p:nvSpPr>
        <p:spPr>
          <a:xfrm>
            <a:off x="188917" y="6364290"/>
            <a:ext cx="9090025" cy="39878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5pPr>
          </a:lstStyle>
          <a:p>
            <a:r>
              <a:rPr lang="zh-CN" altLang="en-US" sz="1000" dirty="0"/>
              <a:t>Singh P, Dalal D, Vashishtha G, et al. Learning Robust Deep Visual Representations from EEG Brain Recordings[C]//Proceedings of the IEEE/CVF Winter Conference on Applications of Computer Vision. 2024: 7553-7562.</a:t>
            </a:r>
          </a:p>
        </p:txBody>
      </p:sp>
      <p:sp>
        <p:nvSpPr>
          <p:cNvPr id="6" name="文本框 19"/>
          <p:cNvSpPr txBox="1"/>
          <p:nvPr/>
        </p:nvSpPr>
        <p:spPr>
          <a:xfrm>
            <a:off x="-61910" y="920750"/>
            <a:ext cx="808037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方法</a:t>
            </a:r>
          </a:p>
        </p:txBody>
      </p:sp>
      <p:cxnSp>
        <p:nvCxnSpPr>
          <p:cNvPr id="7" name="直接连接符 22"/>
          <p:cNvCxnSpPr/>
          <p:nvPr/>
        </p:nvCxnSpPr>
        <p:spPr>
          <a:xfrm>
            <a:off x="4765" y="6294439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16200000">
              <a:srgbClr val="000000">
                <a:alpha val="39998"/>
              </a:srgbClr>
            </a:outerShdw>
          </a:effectLst>
        </p:spPr>
      </p:cxnSp>
      <p:grpSp>
        <p:nvGrpSpPr>
          <p:cNvPr id="8" name="组合 26"/>
          <p:cNvGrpSpPr/>
          <p:nvPr/>
        </p:nvGrpSpPr>
        <p:grpSpPr>
          <a:xfrm>
            <a:off x="-3174" y="917574"/>
            <a:ext cx="9150351" cy="312739"/>
            <a:chOff x="-1124741" y="1321712"/>
            <a:chExt cx="9149405" cy="312857"/>
          </a:xfrm>
        </p:grpSpPr>
        <p:sp>
          <p:nvSpPr>
            <p:cNvPr id="9" name="矩形 27"/>
            <p:cNvSpPr/>
            <p:nvPr/>
          </p:nvSpPr>
          <p:spPr>
            <a:xfrm>
              <a:off x="-1116632" y="1329086"/>
              <a:ext cx="9141297" cy="3054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numCol="1" spcCol="0"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0" name="矩形 28"/>
            <p:cNvSpPr/>
            <p:nvPr/>
          </p:nvSpPr>
          <p:spPr>
            <a:xfrm>
              <a:off x="-1124741" y="1321712"/>
              <a:ext cx="583256" cy="312857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文本框 29"/>
          <p:cNvSpPr txBox="1"/>
          <p:nvPr/>
        </p:nvSpPr>
        <p:spPr>
          <a:xfrm>
            <a:off x="809627" y="882652"/>
            <a:ext cx="5329239" cy="3683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5pPr>
          </a:lstStyle>
          <a:p>
            <a:r>
              <a:rPr lang="en-US" dirty="0"/>
              <a:t>EEG CLIP</a:t>
            </a:r>
          </a:p>
        </p:txBody>
      </p:sp>
      <p:sp>
        <p:nvSpPr>
          <p:cNvPr id="12" name="文本框 9"/>
          <p:cNvSpPr txBox="1"/>
          <p:nvPr/>
        </p:nvSpPr>
        <p:spPr>
          <a:xfrm>
            <a:off x="-42862" y="882650"/>
            <a:ext cx="663575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方法</a:t>
            </a:r>
          </a:p>
        </p:txBody>
      </p:sp>
      <p:cxnSp>
        <p:nvCxnSpPr>
          <p:cNvPr id="13" name="直接连接符 31"/>
          <p:cNvCxnSpPr/>
          <p:nvPr/>
        </p:nvCxnSpPr>
        <p:spPr>
          <a:xfrm>
            <a:off x="4765" y="1363663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8100000">
              <a:srgbClr val="000000">
                <a:alpha val="39998"/>
              </a:srgbClr>
            </a:outerShdw>
          </a:effectLst>
        </p:spPr>
      </p:cxnSp>
      <p:sp>
        <p:nvSpPr>
          <p:cNvPr id="14" name="文本框 20"/>
          <p:cNvSpPr txBox="1"/>
          <p:nvPr/>
        </p:nvSpPr>
        <p:spPr>
          <a:xfrm>
            <a:off x="746125" y="2840040"/>
            <a:ext cx="7426324" cy="92202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5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89230" y="5027295"/>
            <a:ext cx="888047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/>
            <a:r>
              <a:rPr lang="en-US" sz="1600" b="0" i="0">
                <a:solidFill>
                  <a:srgbClr val="2C2C36"/>
                </a:solidFill>
                <a:latin typeface="-apple-system"/>
              </a:rPr>
              <a:t>1</a:t>
            </a:r>
            <a:r>
              <a:rPr lang="zh-CN" altLang="en-US" sz="1600" b="0" i="0">
                <a:solidFill>
                  <a:srgbClr val="2C2C36"/>
                </a:solidFill>
                <a:latin typeface="-apple-system"/>
              </a:rPr>
              <a:t>、</a:t>
            </a:r>
            <a:r>
              <a:rPr sz="1600" b="0" i="0">
                <a:solidFill>
                  <a:srgbClr val="2C2C36"/>
                </a:solidFill>
                <a:latin typeface="-apple-system"/>
              </a:rPr>
              <a:t>该网络结合了基于预训练的对比语言-图像预训练（CLIP）</a:t>
            </a:r>
            <a:r>
              <a:rPr lang="zh-CN" sz="1600" b="0" i="0">
                <a:solidFill>
                  <a:srgbClr val="2C2C36"/>
                </a:solidFill>
                <a:latin typeface="-apple-system"/>
              </a:rPr>
              <a:t>进行了对比学习。</a:t>
            </a:r>
          </a:p>
          <a:p>
            <a:pPr marL="0" indent="0" algn="l"/>
            <a:r>
              <a:rPr lang="en-US" altLang="zh-CN" sz="1600" b="0" i="0">
                <a:solidFill>
                  <a:srgbClr val="2C2C36"/>
                </a:solidFill>
                <a:latin typeface="-apple-system"/>
              </a:rPr>
              <a:t>2</a:t>
            </a:r>
            <a:r>
              <a:rPr lang="zh-CN" altLang="en-US" sz="1600" b="0" i="0">
                <a:solidFill>
                  <a:srgbClr val="2C2C36"/>
                </a:solidFill>
                <a:latin typeface="-apple-system"/>
              </a:rPr>
              <a:t>、提出了一种高效的多层叠加</a:t>
            </a:r>
            <a:r>
              <a:rPr lang="en-US" altLang="zh-CN" sz="1600" b="0" i="0">
                <a:solidFill>
                  <a:srgbClr val="2C2C36"/>
                </a:solidFill>
                <a:latin typeface="-apple-system"/>
              </a:rPr>
              <a:t>LSTM encoder</a:t>
            </a:r>
            <a:r>
              <a:rPr lang="zh-CN" altLang="en-US" sz="1600" b="0" i="0">
                <a:solidFill>
                  <a:srgbClr val="2C2C36"/>
                </a:solidFill>
                <a:latin typeface="-apple-system"/>
              </a:rPr>
              <a:t>网络。</a:t>
            </a:r>
          </a:p>
        </p:txBody>
      </p:sp>
      <p:pic>
        <p:nvPicPr>
          <p:cNvPr id="18" name="图片 17" descr="QQ_17323317042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00" y="1475740"/>
            <a:ext cx="4456430" cy="32556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3" name="标题 6"/>
          <p:cNvSpPr txBox="1"/>
          <p:nvPr/>
        </p:nvSpPr>
        <p:spPr>
          <a:xfrm>
            <a:off x="2771778" y="109541"/>
            <a:ext cx="6372225" cy="5857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4" name="标题 6"/>
          <p:cNvSpPr txBox="1"/>
          <p:nvPr/>
        </p:nvSpPr>
        <p:spPr>
          <a:xfrm>
            <a:off x="2916238" y="117475"/>
            <a:ext cx="6227763" cy="585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视觉解码研究进展：识别（刘安南）</a:t>
            </a:r>
          </a:p>
        </p:txBody>
      </p:sp>
      <p:sp>
        <p:nvSpPr>
          <p:cNvPr id="5" name="文本框 24"/>
          <p:cNvSpPr txBox="1"/>
          <p:nvPr/>
        </p:nvSpPr>
        <p:spPr>
          <a:xfrm>
            <a:off x="188917" y="6364290"/>
            <a:ext cx="9090025" cy="39878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5pPr>
          </a:lstStyle>
          <a:p>
            <a:r>
              <a:rPr altLang="en-US" sz="1000">
                <a:sym typeface="+mn-ea"/>
              </a:rPr>
              <a:t>Singh P, Dalal D, Vashishtha G, et al. Learning Robust Deep Visual Representations from EEG Brain Recordings[C]//Proceedings of the IEEE/CVF Winter Conference on Applications of Computer Vision. 2024: 7553-7562.</a:t>
            </a:r>
          </a:p>
        </p:txBody>
      </p:sp>
      <p:cxnSp>
        <p:nvCxnSpPr>
          <p:cNvPr id="6" name="直接连接符 34"/>
          <p:cNvCxnSpPr/>
          <p:nvPr/>
        </p:nvCxnSpPr>
        <p:spPr>
          <a:xfrm>
            <a:off x="4765" y="6294439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16200000">
              <a:srgbClr val="000000">
                <a:alpha val="39998"/>
              </a:srgbClr>
            </a:outerShdw>
          </a:effectLst>
        </p:spPr>
      </p:cxnSp>
      <p:grpSp>
        <p:nvGrpSpPr>
          <p:cNvPr id="7" name="组合 55"/>
          <p:cNvGrpSpPr/>
          <p:nvPr/>
        </p:nvGrpSpPr>
        <p:grpSpPr>
          <a:xfrm>
            <a:off x="0" y="962026"/>
            <a:ext cx="9142412" cy="5138737"/>
            <a:chOff x="-293017" y="1384362"/>
            <a:chExt cx="8847222" cy="4821459"/>
          </a:xfrm>
        </p:grpSpPr>
        <p:sp>
          <p:nvSpPr>
            <p:cNvPr id="8" name="矩形 56"/>
            <p:cNvSpPr/>
            <p:nvPr/>
          </p:nvSpPr>
          <p:spPr>
            <a:xfrm>
              <a:off x="-287609" y="1410311"/>
              <a:ext cx="8833793" cy="4795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5pPr>
            </a:lstStyle>
            <a:p>
              <a:pPr algn="ctr"/>
              <a:r>
                <a:rPr lang="zh-CN" altLang="en-US" dirty="0">
                  <a:solidFill>
                    <a:srgbClr val="FFFFFF"/>
                  </a:solidFill>
                </a:rPr>
                <a:t>我们提出的两阶段EEG引导图像重建框架仅使用EEG数据就实现了接近fMRI的性能，并且该方法同样适用于MEG数据。这一成果显著提高了基于EEG的视觉解码与重建技术的实用性，特别是在成本敏感和</a:t>
              </a:r>
              <a:r>
                <a:rPr lang="en-US" altLang="zh-CN" dirty="0">
                  <a:solidFill>
                    <a:srgbClr val="FFFFFF"/>
                  </a:solidFill>
                </a:rPr>
                <a:t>√</a:t>
              </a:r>
              <a:r>
                <a:rPr lang="zh-CN" altLang="en-US" dirty="0">
                  <a:solidFill>
                    <a:srgbClr val="FFFFFF"/>
                  </a:solidFill>
                </a:rPr>
                <a:t>实时性要求较高的脑机接口（BCI）应用中</a:t>
              </a:r>
            </a:p>
          </p:txBody>
        </p:sp>
        <p:sp>
          <p:nvSpPr>
            <p:cNvPr id="9" name="矩形 57"/>
            <p:cNvSpPr/>
            <p:nvPr/>
          </p:nvSpPr>
          <p:spPr>
            <a:xfrm>
              <a:off x="-293017" y="1384362"/>
              <a:ext cx="8847222" cy="36933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文本框 58"/>
          <p:cNvSpPr txBox="1"/>
          <p:nvPr/>
        </p:nvSpPr>
        <p:spPr>
          <a:xfrm>
            <a:off x="4181478" y="962026"/>
            <a:ext cx="792163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结果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97205" y="5016500"/>
            <a:ext cx="842073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/>
            <a:r>
              <a:rPr lang="zh-CN" altLang="en-US" sz="1600" b="0" i="0" dirty="0">
                <a:solidFill>
                  <a:srgbClr val="2C2C36"/>
                </a:solidFill>
                <a:ea typeface="-apple-system"/>
              </a:rPr>
              <a:t>在多个数据集上取得了</a:t>
            </a:r>
            <a:r>
              <a:rPr lang="en-US" altLang="zh-CN" sz="1600" b="0" i="0" dirty="0" err="1">
                <a:solidFill>
                  <a:srgbClr val="2C2C36"/>
                </a:solidFill>
                <a:ea typeface="-apple-system"/>
              </a:rPr>
              <a:t>sota</a:t>
            </a:r>
            <a:r>
              <a:rPr lang="zh-CN" altLang="en-US" sz="1600" b="0" i="0" dirty="0">
                <a:solidFill>
                  <a:srgbClr val="2C2C36"/>
                </a:solidFill>
                <a:ea typeface="-apple-system"/>
              </a:rPr>
              <a:t>结果。</a:t>
            </a:r>
          </a:p>
        </p:txBody>
      </p:sp>
      <p:pic>
        <p:nvPicPr>
          <p:cNvPr id="12" name="图片 11" descr="QQ_17323319494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035" y="1737995"/>
            <a:ext cx="5754370" cy="3203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3" name="标题 6"/>
          <p:cNvSpPr txBox="1"/>
          <p:nvPr/>
        </p:nvSpPr>
        <p:spPr>
          <a:xfrm>
            <a:off x="2771778" y="109541"/>
            <a:ext cx="6372225" cy="5857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4" name="标题 6"/>
          <p:cNvSpPr txBox="1"/>
          <p:nvPr/>
        </p:nvSpPr>
        <p:spPr>
          <a:xfrm>
            <a:off x="2916238" y="117475"/>
            <a:ext cx="6227763" cy="585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视觉解码研究进展</a:t>
            </a:r>
            <a:r>
              <a:rPr lang="zh-CN" altLang="en-US" sz="2800" b="1">
                <a:solidFill>
                  <a:schemeClr val="bg1"/>
                </a:solidFill>
                <a:latin typeface="黑体"/>
              </a:rPr>
              <a:t>：识别（刘安南）</a:t>
            </a:r>
            <a:endParaRPr lang="zh-CN" altLang="en-US" sz="2800" b="1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5" name="文本框 24"/>
          <p:cNvSpPr txBox="1"/>
          <p:nvPr/>
        </p:nvSpPr>
        <p:spPr>
          <a:xfrm>
            <a:off x="188917" y="6364290"/>
            <a:ext cx="9090025" cy="39878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5pPr>
          </a:lstStyle>
          <a:p>
            <a:r>
              <a:rPr altLang="en-US" sz="1000">
                <a:sym typeface="+mn-ea"/>
              </a:rPr>
              <a:t>Singh P, Dalal D, Vashishtha G, et al. Learning Robust Deep Visual Representations from EEG Brain Recordings[C]//Proceedings of the IEEE/CVF Winter Conference on Applications of Computer Vision. 2024: 7553-7562.</a:t>
            </a:r>
            <a:endParaRPr lang="zh-CN" altLang="en-US" sz="1000" dirty="0"/>
          </a:p>
        </p:txBody>
      </p:sp>
      <p:grpSp>
        <p:nvGrpSpPr>
          <p:cNvPr id="6" name="组合 15"/>
          <p:cNvGrpSpPr/>
          <p:nvPr/>
        </p:nvGrpSpPr>
        <p:grpSpPr>
          <a:xfrm>
            <a:off x="-1586" y="954091"/>
            <a:ext cx="9142412" cy="5138737"/>
            <a:chOff x="-293017" y="1384362"/>
            <a:chExt cx="8847222" cy="4821459"/>
          </a:xfrm>
        </p:grpSpPr>
        <p:sp>
          <p:nvSpPr>
            <p:cNvPr id="7" name="矩形 17"/>
            <p:cNvSpPr/>
            <p:nvPr/>
          </p:nvSpPr>
          <p:spPr>
            <a:xfrm>
              <a:off x="-287609" y="1410311"/>
              <a:ext cx="8833793" cy="4795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8" name="矩形 18"/>
            <p:cNvSpPr/>
            <p:nvPr/>
          </p:nvSpPr>
          <p:spPr>
            <a:xfrm>
              <a:off x="-293017" y="1384362"/>
              <a:ext cx="8847222" cy="36933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9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9" name="文本框 5"/>
          <p:cNvSpPr txBox="1"/>
          <p:nvPr/>
        </p:nvSpPr>
        <p:spPr>
          <a:xfrm>
            <a:off x="4181478" y="962026"/>
            <a:ext cx="792163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总结</a:t>
            </a:r>
          </a:p>
        </p:txBody>
      </p:sp>
      <p:sp>
        <p:nvSpPr>
          <p:cNvPr id="10" name="文本框 12"/>
          <p:cNvSpPr txBox="1"/>
          <p:nvPr/>
        </p:nvSpPr>
        <p:spPr>
          <a:xfrm>
            <a:off x="553720" y="1817370"/>
            <a:ext cx="8191500" cy="310134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90204"/>
              </a:defRPr>
            </a:lvl5pPr>
          </a:lstStyle>
          <a:p>
            <a:pPr marL="285750" lvl="0" indent="-285750">
              <a:buFont typeface="Wingdings" panose="05000000000000000000"/>
              <a:buChar char="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创新点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：</a:t>
            </a:r>
            <a:r>
              <a:rPr dirty="0">
                <a:solidFill>
                  <a:srgbClr val="2C2C36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基于预训练的对比语言-图像预训练（CLIP）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Wingdings" panose="05000000000000000000"/>
              <a:buChar char="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Wingdings" panose="05000000000000000000"/>
              <a:buChar char="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不足：zero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shot</a:t>
            </a:r>
            <a:r>
              <a:rPr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只匹配了图像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lvl="0" indent="-285750">
              <a:buFont typeface="Wingdings" panose="05000000000000000000"/>
              <a:buChar char=""/>
            </a:pPr>
            <a:endParaRPr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lvl="0" indent="-285750">
              <a:buFont typeface="Wingdings" panose="05000000000000000000"/>
              <a:buChar char="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改进方向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：</a:t>
            </a:r>
            <a:r>
              <a:rPr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最后实现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zero-shot</a:t>
            </a:r>
            <a:r>
              <a:rPr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可以再用一次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clip</a:t>
            </a:r>
            <a:r>
              <a:rPr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，可以达到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eeg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to text</a:t>
            </a:r>
            <a:r>
              <a:rPr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的目的</a:t>
            </a:r>
          </a:p>
          <a:p>
            <a:pPr marL="285750" lvl="0" indent="-285750">
              <a:buFont typeface="Wingdings" panose="05000000000000000000"/>
              <a:buChar char="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Wingdings" panose="05000000000000000000"/>
              <a:buChar char="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可供借鉴之处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：</a:t>
            </a:r>
            <a:r>
              <a:rPr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本篇文章运用了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CLIP</a:t>
            </a:r>
            <a:r>
              <a:rPr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模型，值得借鉴</a:t>
            </a:r>
          </a:p>
        </p:txBody>
      </p:sp>
      <p:cxnSp>
        <p:nvCxnSpPr>
          <p:cNvPr id="11" name="直接连接符 13"/>
          <p:cNvCxnSpPr/>
          <p:nvPr/>
        </p:nvCxnSpPr>
        <p:spPr>
          <a:xfrm>
            <a:off x="4765" y="6294439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16200000">
              <a:srgbClr val="000000">
                <a:alpha val="39998"/>
              </a:srgbClr>
            </a:outerShdw>
          </a:effectLst>
        </p:spPr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lmODkxNjk4ZmY4MmI0YjJlYTlhNGQxYzhhZDQ5MTk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395</Words>
  <Application>Microsoft Office PowerPoint</Application>
  <PresentationFormat>全屏显示(4:3)</PresentationFormat>
  <Paragraphs>43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-apple-system</vt:lpstr>
      <vt:lpstr>Arial</vt:lpstr>
      <vt:lpstr>Arial Bold</vt:lpstr>
      <vt:lpstr>Calibri</vt:lpstr>
      <vt:lpstr>Calibri Light</vt:lpstr>
      <vt:lpstr>Wingdings</vt:lpstr>
      <vt:lpstr>等线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Lifix</dc:creator>
  <cp:lastModifiedBy>Lifix</cp:lastModifiedBy>
  <cp:revision>13</cp:revision>
  <dcterms:created xsi:type="dcterms:W3CDTF">2024-11-23T03:20:27Z</dcterms:created>
  <dcterms:modified xsi:type="dcterms:W3CDTF">2024-11-23T08:59:40Z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EB0FDBD00319704192484167246B3564_43</vt:lpwstr>
  </property>
  <property fmtid="{D5CDD505-2E9C-101B-9397-08002B2CF9AE}" pid="3" name="KSOProductBuildVer">
    <vt:lpwstr>2052-6.10.1.8873</vt:lpwstr>
  </property>
</Properties>
</file>