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8" r:id="rId2"/>
    <p:sldId id="262" r:id="rId3"/>
    <p:sldId id="263" r:id="rId4"/>
    <p:sldId id="26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3" name="组合 14"/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/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7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视觉解码研究进展：分类（樊梦欣）</a:t>
            </a:r>
          </a:p>
        </p:txBody>
      </p:sp>
      <p:sp>
        <p:nvSpPr>
          <p:cNvPr id="9" name="文本框 21"/>
          <p:cNvSpPr txBox="1"/>
          <p:nvPr/>
        </p:nvSpPr>
        <p:spPr>
          <a:xfrm>
            <a:off x="179391" y="6442078"/>
            <a:ext cx="9091613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Mishra A, Raj N, Bajwa G. EEG-based image feature extraction for visual classification using deep learning[C]//2022 International Conference on Intelligent Data Science Technologies and Applications (IDSTA). IEEE, 2022: 181-188.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/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605" y="895985"/>
            <a:ext cx="8192135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 EEG </a:t>
            </a:r>
            <a:r>
              <a:rPr lang="zh-CN" altLang="en-US" dirty="0">
                <a:sym typeface="+mn-ea"/>
              </a:rPr>
              <a:t>信号转换为图像并进行视觉分类（</a:t>
            </a:r>
            <a:r>
              <a:rPr lang="en-US" altLang="zh-CN" dirty="0">
                <a:sym typeface="+mn-ea"/>
              </a:rPr>
              <a:t>2022</a:t>
            </a:r>
            <a:r>
              <a:rPr lang="zh-CN" altLang="en-US" dirty="0">
                <a:sym typeface="+mn-ea"/>
              </a:rPr>
              <a:t>）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179705" y="1811020"/>
            <a:ext cx="8789035" cy="22491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刺激物：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数据集包含来自 ImageNet 数据集的 39 个类别的视觉刺激，每个类别包含 50 张图像。这些图像涵盖了各种物体和场景，例如动物、植物、交通工具、建筑物等。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实验范式：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实验招募了 6 名受试者，他们分别观看每个类别的 50 张图像。在观看图像的同时，受试者的 EEG 信号被记录下来。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数据处理：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EEG 信号使用 128 个电极以 1000 Hz 的采样率记录，持续时间为 500 ms。数据集经过滤波处理，以去除噪声和伪迹。研究人员使用了不同的带通滤波器，例如 [5-95] Hz 和 [14-70] Hz，以探索不同频率范围内的脑电信号特征。EEG 信号被标准化，以消除个体差异的影响。为了减少数据量，研究人员删除了一些质量较低的样本和缺失的试验。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数据量：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初始数据集包含 12,000 个样本，但经过处理后，数据集缩减为 11,964 个样本，对应 39 个类别。每个类别的每个图像都有 6 个受试者的 EEG 信号数据。</a:t>
            </a:r>
          </a:p>
          <a:p>
            <a:endParaRPr lang="zh-CN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25" y="3793490"/>
            <a:ext cx="4211955" cy="2645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charset="-122"/>
              </a:rPr>
              <a:t>进展：分类（樊梦欣）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Mishra A, Raj N, Bajwa G. EEG-based image feature extraction for visual classification using deep learning[C]//2022 International Conference on Intelligent Data Science Technologies and Applications (IDSTA). IEEE, 2022: 181-188.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/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/>
          <p:cNvSpPr txBox="1"/>
          <p:nvPr/>
        </p:nvSpPr>
        <p:spPr>
          <a:xfrm>
            <a:off x="189230" y="1527175"/>
            <a:ext cx="8761095" cy="230695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600" b="1" dirty="0">
                <a:solidFill>
                  <a:schemeClr val="accent1"/>
                </a:solidFill>
              </a:rPr>
              <a:t>LSTM 模型：</a:t>
            </a:r>
            <a:r>
              <a:rPr lang="en-US" sz="1600" dirty="0"/>
              <a:t> 使用堆叠的双向 LSTM 网络提取 EEG 信号中的特征。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CNN 模型：</a:t>
            </a:r>
            <a:r>
              <a:rPr lang="en-US" sz="1600" dirty="0"/>
              <a:t> 使用预训练的 CNN 模型（如 MobileNet、ResNet、EfficientNet）提取图像特征。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EEG 到图像模型：</a:t>
            </a:r>
            <a:r>
              <a:rPr lang="en-US" sz="1600" dirty="0"/>
              <a:t>将 EEG 信号转换为 8 位灰度图像，以便使用 CNN 模型进行特征提取。这种转换方法可以保留 EEG 信号的空间和时间信息，并将其转换为 CNN 模型可以理解的格式。</a:t>
            </a:r>
          </a:p>
          <a:p>
            <a:r>
              <a:rPr altLang="en-US" sz="1600" b="1" dirty="0">
                <a:solidFill>
                  <a:schemeClr val="accent1"/>
                </a:solidFill>
              </a:rPr>
              <a:t>拼接</a:t>
            </a:r>
            <a:r>
              <a:rPr lang="en-US" sz="1600" b="1" dirty="0">
                <a:solidFill>
                  <a:schemeClr val="accent1"/>
                </a:solidFill>
              </a:rPr>
              <a:t>模型：</a:t>
            </a:r>
            <a:r>
              <a:rPr lang="en-US" sz="1600" dirty="0"/>
              <a:t>将 LSTM 模型和 CNN 模型的特征进行连接，以创建新的特征表示。使用这些新的特征表示进行图像分类。</a:t>
            </a:r>
          </a:p>
          <a:p>
            <a:r>
              <a:rPr altLang="en-US" sz="1600" b="1" dirty="0">
                <a:solidFill>
                  <a:schemeClr val="accent1"/>
                </a:solidFill>
              </a:rPr>
              <a:t>垂直堆叠模型：</a:t>
            </a:r>
            <a:r>
              <a:rPr lang="en-US" sz="1600" dirty="0"/>
              <a:t>将 LSTM 模型和 CNN 模型的特征进行垂直堆叠，以创建新的特征表示。使用不同的分类器模型（如 KNN、SVM、随机森林、逻辑回归）评估分类性能。</a:t>
            </a:r>
          </a:p>
          <a:p>
            <a:endParaRPr lang="en-US" sz="1600" dirty="0"/>
          </a:p>
        </p:txBody>
      </p:sp>
      <p:sp>
        <p:nvSpPr>
          <p:cNvPr id="15" name="文本框 23"/>
          <p:cNvSpPr txBox="1"/>
          <p:nvPr/>
        </p:nvSpPr>
        <p:spPr>
          <a:xfrm>
            <a:off x="776605" y="943610"/>
            <a:ext cx="8192135" cy="30670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sz="1400">
                <a:sym typeface="+mn-ea"/>
              </a:rPr>
              <a:t>拼接模型</a:t>
            </a:r>
            <a:r>
              <a:rPr lang="en-US" altLang="zh-CN" sz="1400">
                <a:sym typeface="+mn-ea"/>
              </a:rPr>
              <a:t>+</a:t>
            </a:r>
            <a:r>
              <a:rPr altLang="en-US" sz="1400">
                <a:sym typeface="+mn-ea"/>
              </a:rPr>
              <a:t>垂直堆叠模型（组合创新）</a:t>
            </a:r>
            <a:r>
              <a:rPr lang="en-US" altLang="zh-CN" sz="1400">
                <a:sym typeface="+mn-ea"/>
              </a:rPr>
              <a:t>+ EEG to IMAGE</a:t>
            </a:r>
            <a:r>
              <a:rPr altLang="en-US" sz="1400">
                <a:sym typeface="+mn-ea"/>
              </a:rPr>
              <a:t>（方法创新）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" y="3611245"/>
            <a:ext cx="4032885" cy="26136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905" y="3730625"/>
            <a:ext cx="4309110" cy="2494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视觉解码研究进展：分类（樊梦欣）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55308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Mishra A, Raj N, Bajwa G. EEG-based image feature extraction for visual classification using deep learning[C]//2022 International Conference on Intelligent Data Science Technologies and Applications (IDSTA). IEEE, 2022: 181-188.</a:t>
            </a:r>
          </a:p>
          <a:p>
            <a:endParaRPr lang="zh-CN" altLang="en-US" sz="1000" dirty="0"/>
          </a:p>
        </p:txBody>
      </p:sp>
      <p:cxnSp>
        <p:nvCxnSpPr>
          <p:cNvPr id="6" name="直接连接符 34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8" name="矩形 56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1" name="文本框 16"/>
          <p:cNvSpPr txBox="1"/>
          <p:nvPr/>
        </p:nvSpPr>
        <p:spPr>
          <a:xfrm>
            <a:off x="93345" y="1456055"/>
            <a:ext cx="8924290" cy="46367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u="sng" dirty="0"/>
              <a:t>性能指标：</a:t>
            </a:r>
            <a:endParaRPr lang="en-US" sz="1400" b="1" dirty="0"/>
          </a:p>
          <a:p>
            <a:r>
              <a:rPr lang="en-US" sz="1400" b="1" dirty="0"/>
              <a:t>    </a:t>
            </a:r>
          </a:p>
          <a:p>
            <a:pPr indent="457200" fontAlgn="auto"/>
            <a:r>
              <a:rPr lang="en-US" sz="1400" b="1" dirty="0">
                <a:solidFill>
                  <a:schemeClr val="accent1"/>
                </a:solidFill>
              </a:rPr>
              <a:t>准确率:</a:t>
            </a:r>
            <a:r>
              <a:rPr lang="en-US" sz="1400" dirty="0"/>
              <a:t> 模型正确分类的样本数量占总样本数量的比例。</a:t>
            </a:r>
          </a:p>
          <a:p>
            <a:pPr indent="457200" fontAlgn="auto"/>
            <a:r>
              <a:rPr lang="en-US" sz="1400" b="1" dirty="0">
                <a:solidFill>
                  <a:schemeClr val="accent1"/>
                </a:solidFill>
              </a:rPr>
              <a:t>召回率:</a:t>
            </a:r>
            <a:r>
              <a:rPr lang="en-US" sz="1400" dirty="0"/>
              <a:t> 模型正确分类的正样本数量占总正样本数量的比例。</a:t>
            </a:r>
          </a:p>
          <a:p>
            <a:pPr indent="457200" fontAlgn="auto"/>
            <a:r>
              <a:rPr lang="en-US" sz="1400" b="1" dirty="0">
                <a:solidFill>
                  <a:schemeClr val="accent1"/>
                </a:solidFill>
              </a:rPr>
              <a:t>F1 值: </a:t>
            </a:r>
            <a:r>
              <a:rPr lang="en-US" sz="1400" dirty="0"/>
              <a:t>准确率和召回率的调和平均值，综合衡量模型的性能。</a:t>
            </a:r>
          </a:p>
          <a:p>
            <a:endParaRPr lang="en-US" sz="1400" b="1" u="sng" dirty="0"/>
          </a:p>
          <a:p>
            <a:endParaRPr lang="en-US" sz="1400" b="1" u="sng" dirty="0"/>
          </a:p>
          <a:p>
            <a:r>
              <a:rPr lang="en-US" sz="1400" b="1" u="sng" dirty="0"/>
              <a:t>实验结果：</a:t>
            </a:r>
            <a:endParaRPr lang="en-US" sz="1400" b="1" dirty="0"/>
          </a:p>
          <a:p>
            <a:r>
              <a:rPr lang="en-US" sz="1400" b="1" dirty="0"/>
              <a:t>    </a:t>
            </a:r>
          </a:p>
          <a:p>
            <a:pPr indent="457200" fontAlgn="auto"/>
            <a:r>
              <a:rPr lang="en-US" sz="1400" b="1" dirty="0">
                <a:solidFill>
                  <a:schemeClr val="accent1"/>
                </a:solidFill>
              </a:rPr>
              <a:t>LSTM 基于 EEG 模型: </a:t>
            </a:r>
            <a:r>
              <a:rPr lang="en-US" sz="1400" dirty="0"/>
              <a:t>直接使用原始 EEG 信号进行分类，准确率较低。</a:t>
            </a:r>
          </a:p>
          <a:p>
            <a:pPr indent="457200" fontAlgn="auto"/>
            <a:r>
              <a:rPr lang="en-US" sz="1400" b="1" dirty="0">
                <a:solidFill>
                  <a:schemeClr val="accent1"/>
                </a:solidFill>
              </a:rPr>
              <a:t>CNN 基于图像模型: </a:t>
            </a:r>
            <a:r>
              <a:rPr lang="en-US" sz="1400" dirty="0"/>
              <a:t>使用 ResNet50 等预训练模型进行图像分类，准确率达到 84%。</a:t>
            </a:r>
          </a:p>
          <a:p>
            <a:pPr indent="457200" fontAlgn="auto"/>
            <a:r>
              <a:rPr lang="en-US" sz="1400" b="1" dirty="0">
                <a:solidFill>
                  <a:schemeClr val="accent1"/>
                </a:solidFill>
              </a:rPr>
              <a:t>EEG-to-Image 模型: </a:t>
            </a:r>
            <a:r>
              <a:rPr lang="en-US" sz="1400" dirty="0"/>
              <a:t>将 EEG 信号编码为灰度图像，并结合 CNN 进行特征提取，准确率达到 70-80%。准确率显著高于其他基于原始 EEG 信号的方法，提升了约 21%。</a:t>
            </a:r>
            <a:endParaRPr lang="zh-CN" altLang="en-US" sz="1400" dirty="0"/>
          </a:p>
          <a:p>
            <a:pPr indent="457200" fontAlgn="auto"/>
            <a:r>
              <a:rPr lang="en-US" sz="1400" b="1" dirty="0">
                <a:solidFill>
                  <a:schemeClr val="accent1"/>
                </a:solidFill>
              </a:rPr>
              <a:t>多模态融合模型: </a:t>
            </a:r>
            <a:r>
              <a:rPr lang="en-US" sz="1400" dirty="0"/>
              <a:t>将 EEG 和图像特征进行融合，包括回归、拼接和垂直堆叠三种方法。垂直堆叠模型：准确率达到 70%。拼接模型：准确率达到 82%。回归模型：准确率较低。   但仍然低于单独使用图像数据的结果。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视觉解码研究进展：分类（樊梦欣）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altLang="zh-CN" sz="1000" dirty="0"/>
              <a:t>Mishra A, Raj N, Bajwa G. EEG-based image feature extraction for visual classification using deep learning[C]//2022 International Conference on Intelligent Data Science Technologies and Applications (IDSTA). IEEE, 2022: 181-188.</a:t>
            </a:r>
          </a:p>
        </p:txBody>
      </p:sp>
      <p:grpSp>
        <p:nvGrpSpPr>
          <p:cNvPr id="6" name="组合 1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266065" y="1405255"/>
            <a:ext cx="8636635" cy="468693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altLang="en-US" sz="1400" b="1" u="sng" dirty="0">
                <a:solidFill>
                  <a:schemeClr val="accent1"/>
                </a:solidFill>
              </a:rPr>
              <a:t>优点：</a:t>
            </a:r>
            <a:endParaRPr lang="en-US" sz="1400" b="1" u="sng" dirty="0">
              <a:solidFill>
                <a:schemeClr val="accent1"/>
              </a:solidFill>
            </a:endParaRPr>
          </a:p>
          <a:p>
            <a:pPr algn="l">
              <a:buClrTx/>
              <a:buSzTx/>
              <a:buNone/>
            </a:pPr>
            <a:r>
              <a:rPr lang="en-US" sz="1400" dirty="0"/>
              <a:t>1、EEG 信号图像编码方法为 EEG 特征提取提供了一种新的思路。</a:t>
            </a:r>
          </a:p>
          <a:p>
            <a:pPr algn="l">
              <a:buClrTx/>
              <a:buSzTx/>
              <a:buNone/>
            </a:pPr>
            <a:r>
              <a:rPr lang="en-US" sz="1400" dirty="0"/>
              <a:t>2、EEG-to-Image 模型显著提升了分类准确率，证明了该方法的有效性。</a:t>
            </a:r>
          </a:p>
          <a:p>
            <a:endParaRPr lang="en-US" sz="1400" dirty="0"/>
          </a:p>
          <a:p>
            <a:r>
              <a:rPr lang="en-US" sz="1400" b="1" u="sng" dirty="0">
                <a:solidFill>
                  <a:schemeClr val="accent1"/>
                </a:solidFill>
              </a:rPr>
              <a:t>不足：</a:t>
            </a:r>
          </a:p>
          <a:p>
            <a:pPr algn="l">
              <a:buClrTx/>
              <a:buSzTx/>
              <a:buNone/>
            </a:pPr>
            <a:r>
              <a:rPr lang="en-US" sz="1400" dirty="0"/>
              <a:t>1</a:t>
            </a:r>
            <a:r>
              <a:rPr altLang="en-US" sz="1400" dirty="0"/>
              <a:t>、</a:t>
            </a:r>
            <a:r>
              <a:rPr lang="en-US" sz="1400" dirty="0"/>
              <a:t>回归模型在多模态融合中表现较差，需要进一步探索改进方法。</a:t>
            </a:r>
          </a:p>
          <a:p>
            <a:pPr algn="l">
              <a:buClrTx/>
              <a:buSzTx/>
              <a:buNone/>
            </a:pPr>
            <a:r>
              <a:rPr lang="en-US" sz="1400" dirty="0"/>
              <a:t>2</a:t>
            </a:r>
            <a:r>
              <a:rPr altLang="en-US" sz="1400" dirty="0"/>
              <a:t>、</a:t>
            </a:r>
            <a:r>
              <a:rPr lang="en-US" sz="1400" dirty="0"/>
              <a:t>研究中没有对 EEG 和图像特征进行选择和优化，可能影响了模型的性能。</a:t>
            </a:r>
          </a:p>
          <a:p>
            <a:pPr algn="l">
              <a:buClrTx/>
              <a:buSzTx/>
              <a:buNone/>
            </a:pPr>
            <a:r>
              <a:rPr lang="en-US" sz="1400" dirty="0"/>
              <a:t>3</a:t>
            </a:r>
            <a:r>
              <a:rPr altLang="en-US" sz="1400" dirty="0"/>
              <a:t>、</a:t>
            </a:r>
            <a:r>
              <a:rPr lang="en-US" sz="1400" dirty="0"/>
              <a:t>模型解释性方面仍有待提升，需要进一步探索可解释性模型。</a:t>
            </a:r>
          </a:p>
          <a:p>
            <a:pPr algn="l">
              <a:buClrTx/>
              <a:buSzTx/>
              <a:buNone/>
            </a:pPr>
            <a:endParaRPr lang="en-US" sz="1400" dirty="0"/>
          </a:p>
          <a:p>
            <a:pPr algn="l">
              <a:buClrTx/>
              <a:buSzTx/>
              <a:buFontTx/>
              <a:buNone/>
            </a:pPr>
            <a:r>
              <a:rPr lang="en-US" sz="1400" b="1" u="sng" dirty="0">
                <a:solidFill>
                  <a:schemeClr val="accent1"/>
                </a:solidFill>
              </a:rPr>
              <a:t>改进：</a:t>
            </a:r>
          </a:p>
          <a:p>
            <a:pPr algn="l">
              <a:buClrTx/>
              <a:buSzTx/>
              <a:buFontTx/>
              <a:buNone/>
            </a:pPr>
            <a:r>
              <a:rPr lang="en-US" sz="1400" dirty="0"/>
              <a:t>1</a:t>
            </a:r>
            <a:r>
              <a:rPr altLang="en-US" sz="1400" dirty="0"/>
              <a:t>、</a:t>
            </a:r>
            <a:r>
              <a:rPr lang="en-US" sz="1400" dirty="0"/>
              <a:t>可以使用特征选择算法对 EEG 和图像特征进行选择和优化，以提高模型的性能。</a:t>
            </a:r>
          </a:p>
          <a:p>
            <a:pPr algn="l">
              <a:buClrTx/>
              <a:buSzTx/>
              <a:buFontTx/>
              <a:buNone/>
            </a:pPr>
            <a:r>
              <a:rPr lang="en-US" sz="1400" dirty="0"/>
              <a:t>2</a:t>
            </a:r>
            <a:r>
              <a:rPr altLang="en-US" sz="1400" dirty="0"/>
              <a:t>、</a:t>
            </a:r>
            <a:r>
              <a:rPr lang="en-US" sz="1400" dirty="0"/>
              <a:t>可以探索可解释性模型，例如注意力机制或图神经网络，以增强模型的可解释性。</a:t>
            </a:r>
          </a:p>
          <a:p>
            <a:pPr algn="l">
              <a:buClrTx/>
              <a:buSzTx/>
              <a:buFontTx/>
              <a:buNone/>
            </a:pPr>
            <a:r>
              <a:rPr lang="en-US" sz="1400" dirty="0"/>
              <a:t>3</a:t>
            </a:r>
            <a:r>
              <a:rPr altLang="en-US" sz="1400" dirty="0"/>
              <a:t>、</a:t>
            </a:r>
            <a:r>
              <a:rPr lang="en-US" sz="1400" dirty="0"/>
              <a:t>可以探索更有效的多模态融合方法，例如注意力机制或图神经网络，以更好地整合 EEG 和图像特征。</a:t>
            </a:r>
          </a:p>
          <a:p>
            <a:pPr algn="l">
              <a:buClrTx/>
              <a:buSzTx/>
              <a:buFontTx/>
              <a:buNone/>
            </a:pPr>
            <a:r>
              <a:rPr lang="en-US" sz="1400" dirty="0"/>
              <a:t>4</a:t>
            </a:r>
            <a:r>
              <a:rPr altLang="en-US" sz="1400" dirty="0"/>
              <a:t>、</a:t>
            </a:r>
            <a:r>
              <a:rPr lang="en-US" sz="1400" dirty="0"/>
              <a:t>可以探索将 EEG 信号解码为更高级别的语义信息，例如对象类别或场景类别，以提升视觉分类性能。</a:t>
            </a:r>
          </a:p>
          <a:p>
            <a:pPr algn="l">
              <a:buClrTx/>
              <a:buSzTx/>
              <a:buFontTx/>
              <a:buNone/>
            </a:pPr>
            <a:r>
              <a:rPr lang="en-US" sz="1400" dirty="0"/>
              <a:t>5</a:t>
            </a:r>
            <a:r>
              <a:rPr altLang="en-US" sz="1400" dirty="0"/>
              <a:t>、</a:t>
            </a:r>
            <a:r>
              <a:rPr lang="en-US" sz="1400" dirty="0"/>
              <a:t>可以探索跨模态学习方法，例如多任务学习或迁移学习，以利用不同模态数据之间的相关性。</a:t>
            </a:r>
          </a:p>
        </p:txBody>
      </p:sp>
      <p:cxnSp>
        <p:nvCxnSpPr>
          <p:cNvPr id="11" name="直接连接符 13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BmMWQ2YjEyOWEzMjdiMjUzZDc2ODlmNzg4MWY1ZDQ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590</Words>
  <Application>Microsoft Office PowerPoint</Application>
  <PresentationFormat>全屏显示(4:3)</PresentationFormat>
  <Paragraphs>53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14</cp:revision>
  <dcterms:created xsi:type="dcterms:W3CDTF">2024-11-08T04:42:00Z</dcterms:created>
  <dcterms:modified xsi:type="dcterms:W3CDTF">2024-11-23T09:01:09Z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C18C82B6A4684D74B766ADDBC95D62ED_12</vt:lpwstr>
  </property>
  <property fmtid="{D5CDD505-2E9C-101B-9397-08002B2CF9AE}" pid="3" name="KSOProductBuildVer">
    <vt:lpwstr>2052-12.1.0.18912</vt:lpwstr>
  </property>
</Properties>
</file>