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61" r:id="rId2"/>
    <p:sldId id="262" r:id="rId3"/>
    <p:sldId id="263" r:id="rId4"/>
    <p:sldId id="264" r:id="rId5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24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6FEF3-65D4-4553-B7C8-6421485C3F05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15B48-E114-4DC3-9FD1-F4D5F9C58D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rtlCol="0"/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rtlCol="0"/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rtlCol="0"/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rtlCol="0"/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2B448-3970-4C2A-8B65-28B73AEA723F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  <p:grpSp>
        <p:nvGrpSpPr>
          <p:cNvPr id="3" name="组合 14"/>
          <p:cNvGrpSpPr/>
          <p:nvPr/>
        </p:nvGrpSpPr>
        <p:grpSpPr>
          <a:xfrm>
            <a:off x="3178" y="1335091"/>
            <a:ext cx="9140825" cy="4949825"/>
            <a:chOff x="-293017" y="1384362"/>
            <a:chExt cx="8847222" cy="4922998"/>
          </a:xfrm>
        </p:grpSpPr>
        <p:sp>
          <p:nvSpPr>
            <p:cNvPr id="4" name="矩形 9"/>
            <p:cNvSpPr/>
            <p:nvPr/>
          </p:nvSpPr>
          <p:spPr>
            <a:xfrm>
              <a:off x="-287609" y="1410311"/>
              <a:ext cx="8833793" cy="4897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5" name="矩形 10"/>
            <p:cNvSpPr/>
            <p:nvPr/>
          </p:nvSpPr>
          <p:spPr>
            <a:xfrm>
              <a:off x="-293017" y="1384362"/>
              <a:ext cx="8847222" cy="369330"/>
            </a:xfrm>
            <a:prstGeom prst="rect">
              <a:avLst/>
            </a:prstGeom>
            <a:solidFill>
              <a:srgbClr val="B0252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6" name="标题 6"/>
          <p:cNvSpPr txBox="1"/>
          <p:nvPr/>
        </p:nvSpPr>
        <p:spPr>
          <a:xfrm>
            <a:off x="2771778" y="109541"/>
            <a:ext cx="6372225" cy="58578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noAutofit/>
          </a:bodyPr>
          <a:lstStyle>
            <a:lvl1pPr marL="342900" lvl="0" indent="-3429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baseline="0" dirty="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baseline="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baseline="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endParaRPr lang="zh-CN" altLang="en-US" dirty="0">
              <a:solidFill>
                <a:schemeClr val="bg1"/>
              </a:solidFill>
              <a:latin typeface="黑体" panose="02010609060101010101" charset="-122"/>
            </a:endParaRPr>
          </a:p>
        </p:txBody>
      </p:sp>
      <p:sp>
        <p:nvSpPr>
          <p:cNvPr id="7" name="标题 6"/>
          <p:cNvSpPr txBox="1"/>
          <p:nvPr/>
        </p:nvSpPr>
        <p:spPr>
          <a:xfrm>
            <a:off x="2916238" y="117475"/>
            <a:ext cx="6227763" cy="5857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noAutofit/>
          </a:bodyPr>
          <a:lstStyle>
            <a:lvl1pPr marL="342900" lvl="0" indent="-3429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baseline="0" dirty="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baseline="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baseline="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黑体" panose="02010609060101010101" charset="-122"/>
              </a:rPr>
              <a:t>视觉解码研究进展：分类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charset="-122"/>
              </a:rPr>
              <a:t>(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charset="-122"/>
              </a:rPr>
              <a:t>樊梦欣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charset="-122"/>
              </a:rPr>
              <a:t>)</a:t>
            </a:r>
            <a:endParaRPr lang="zh-CN" altLang="en-US" sz="2800" b="1" dirty="0">
              <a:solidFill>
                <a:schemeClr val="bg1"/>
              </a:solidFill>
              <a:latin typeface="黑体" panose="02010609060101010101" charset="-122"/>
            </a:endParaRPr>
          </a:p>
        </p:txBody>
      </p:sp>
      <p:cxnSp>
        <p:nvCxnSpPr>
          <p:cNvPr id="8" name="直接连接符 2"/>
          <p:cNvCxnSpPr/>
          <p:nvPr/>
        </p:nvCxnSpPr>
        <p:spPr>
          <a:xfrm>
            <a:off x="4765" y="6294439"/>
            <a:ext cx="9139237" cy="0"/>
          </a:xfrm>
          <a:prstGeom prst="line">
            <a:avLst/>
          </a:prstGeom>
          <a:noFill/>
          <a:ln w="38100">
            <a:solidFill>
              <a:srgbClr val="B0252A"/>
            </a:solidFill>
            <a:miter lim="800000"/>
          </a:ln>
          <a:effectLst>
            <a:outerShdw blurRad="50800" dist="38100" dir="16200000">
              <a:srgbClr val="000000">
                <a:alpha val="39998"/>
              </a:srgbClr>
            </a:outerShdw>
          </a:effectLst>
        </p:spPr>
      </p:cxnSp>
      <p:sp>
        <p:nvSpPr>
          <p:cNvPr id="9" name="文本框 21"/>
          <p:cNvSpPr txBox="1"/>
          <p:nvPr/>
        </p:nvSpPr>
        <p:spPr>
          <a:xfrm>
            <a:off x="179391" y="6370958"/>
            <a:ext cx="9091613" cy="39878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5pPr>
          </a:lstStyle>
          <a:p>
            <a:r>
              <a:rPr lang="en-US" altLang="zh-CN" sz="1000" dirty="0"/>
              <a:t>Spampinato C, Palazzo S, Kavasidis I, et al. Deep learning human mind for automated visual classification[C]//Proceedings of the IEEE conference on computer vision and pattern recognition. 2017: 6809-6817.</a:t>
            </a:r>
          </a:p>
        </p:txBody>
      </p:sp>
      <p:sp>
        <p:nvSpPr>
          <p:cNvPr id="10" name="文本框 12"/>
          <p:cNvSpPr txBox="1"/>
          <p:nvPr/>
        </p:nvSpPr>
        <p:spPr>
          <a:xfrm>
            <a:off x="4189416" y="1338265"/>
            <a:ext cx="765175" cy="36933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5pPr>
          </a:lstStyle>
          <a:p>
            <a:r>
              <a:rPr lang="zh-CN" altLang="en-US" b="1" dirty="0">
                <a:solidFill>
                  <a:schemeClr val="bg1"/>
                </a:solidFill>
                <a:latin typeface="+mj-lt"/>
              </a:rPr>
              <a:t>数据</a:t>
            </a:r>
          </a:p>
        </p:txBody>
      </p:sp>
      <p:grpSp>
        <p:nvGrpSpPr>
          <p:cNvPr id="11" name="组合 20"/>
          <p:cNvGrpSpPr/>
          <p:nvPr/>
        </p:nvGrpSpPr>
        <p:grpSpPr>
          <a:xfrm>
            <a:off x="-3174" y="917574"/>
            <a:ext cx="9150351" cy="312739"/>
            <a:chOff x="-1124741" y="1321712"/>
            <a:chExt cx="9149405" cy="312857"/>
          </a:xfrm>
        </p:grpSpPr>
        <p:sp>
          <p:nvSpPr>
            <p:cNvPr id="12" name="矩形 16"/>
            <p:cNvSpPr/>
            <p:nvPr/>
          </p:nvSpPr>
          <p:spPr>
            <a:xfrm>
              <a:off x="-1116632" y="1329086"/>
              <a:ext cx="9141297" cy="3054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numCol="1" spcCol="0"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13" name="矩形 18"/>
            <p:cNvSpPr/>
            <p:nvPr/>
          </p:nvSpPr>
          <p:spPr>
            <a:xfrm>
              <a:off x="-1124741" y="1321712"/>
              <a:ext cx="583256" cy="312857"/>
            </a:xfrm>
            <a:prstGeom prst="rect">
              <a:avLst/>
            </a:prstGeom>
            <a:solidFill>
              <a:srgbClr val="B0252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文本框 37"/>
          <p:cNvSpPr txBox="1"/>
          <p:nvPr/>
        </p:nvSpPr>
        <p:spPr>
          <a:xfrm>
            <a:off x="-23811" y="871539"/>
            <a:ext cx="663575" cy="36933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5pPr>
          </a:lstStyle>
          <a:p>
            <a:r>
              <a:rPr lang="zh-CN" altLang="en-US" b="1" dirty="0">
                <a:solidFill>
                  <a:schemeClr val="bg1"/>
                </a:solidFill>
                <a:latin typeface="+mj-lt"/>
              </a:rPr>
              <a:t>任务</a:t>
            </a:r>
          </a:p>
        </p:txBody>
      </p:sp>
      <p:sp>
        <p:nvSpPr>
          <p:cNvPr id="15" name="文本框 23"/>
          <p:cNvSpPr txBox="1"/>
          <p:nvPr/>
        </p:nvSpPr>
        <p:spPr>
          <a:xfrm>
            <a:off x="776605" y="860425"/>
            <a:ext cx="8182610" cy="3683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5pPr>
          </a:lstStyle>
          <a:p>
            <a:r>
              <a:rPr lang="zh-CN" altLang="en-US" dirty="0"/>
              <a:t>基于脑电图的自动视觉分类（</a:t>
            </a:r>
            <a:r>
              <a:rPr lang="en-US" altLang="zh-CN" dirty="0"/>
              <a:t>2017</a:t>
            </a:r>
            <a:r>
              <a:rPr lang="zh-CN" altLang="en-US" dirty="0"/>
              <a:t>）</a:t>
            </a:r>
          </a:p>
        </p:txBody>
      </p:sp>
      <p:sp>
        <p:nvSpPr>
          <p:cNvPr id="16" name="文本框 1"/>
          <p:cNvSpPr txBox="1"/>
          <p:nvPr/>
        </p:nvSpPr>
        <p:spPr>
          <a:xfrm>
            <a:off x="180340" y="1817370"/>
            <a:ext cx="8779510" cy="181483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5pPr>
          </a:lstStyle>
          <a:p>
            <a:r>
              <a:rPr lang="en-US" sz="1400" b="1" dirty="0">
                <a:solidFill>
                  <a:schemeClr val="accent1"/>
                </a:solidFill>
              </a:rPr>
              <a:t>刺激物：</a:t>
            </a:r>
            <a:r>
              <a:rPr lang="en-US" sz="1400" dirty="0"/>
              <a:t> ImageNet 数据集中 40 个类别的物体图像（例如狗、猫、蝴蝶、熊猫等）。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实验范式：</a:t>
            </a:r>
            <a:r>
              <a:rPr lang="en-US" sz="1400" dirty="0"/>
              <a:t>6 名受试者观看屏幕上的图像。每个图像呈现 0.5 秒，每个类别 50 张图像，总共 2000 张图像。每个图像序列持续 25 秒，每个类别之间有 10 秒的间隔，总时长 1400 秒。</a:t>
            </a:r>
          </a:p>
          <a:p>
            <a:pPr algn="l">
              <a:buClrTx/>
              <a:buSzTx/>
              <a:buFontTx/>
            </a:pPr>
            <a:r>
              <a:rPr lang="en-US" sz="1400" b="1" dirty="0">
                <a:solidFill>
                  <a:schemeClr val="accent1"/>
                </a:solidFill>
              </a:rPr>
              <a:t>数据处理：</a:t>
            </a:r>
            <a:r>
              <a:rPr lang="en-US" sz="1400" dirty="0"/>
              <a:t>使用 128 通道 EEG 采集脑电信号。采集到的 EEG 数据经过带阻滤波器（49-51 Hz）和二阶带通滤波器（14-71 Hz）处理，保留 Beta 和 Gamma 频段。每个图像序列中，前 40 个样本（40 ms）被丢弃，以排除前一个图像的影响。数据集被分为训练集（80%）、验证集（10%）和测试集（10%）。</a:t>
            </a:r>
          </a:p>
          <a:p>
            <a:pPr algn="l">
              <a:buClrTx/>
              <a:buSzTx/>
              <a:buFontTx/>
            </a:pPr>
            <a:r>
              <a:rPr lang="en-US" sz="1400" b="1" dirty="0">
                <a:solidFill>
                  <a:schemeClr val="accent1"/>
                </a:solidFill>
              </a:rPr>
              <a:t>数据量：</a:t>
            </a:r>
            <a:r>
              <a:rPr lang="en-US" sz="1400" dirty="0"/>
              <a:t>总共采集了 12000 个 EEG 序列（6 名受试者 x 2000 张图像）。每个 EEG 序列包含 128 个通道，每个通道 440 个样本（440 ms）。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4225" y="3362960"/>
            <a:ext cx="4980940" cy="29222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  <p:sp>
        <p:nvSpPr>
          <p:cNvPr id="3" name="标题 6"/>
          <p:cNvSpPr txBox="1"/>
          <p:nvPr/>
        </p:nvSpPr>
        <p:spPr>
          <a:xfrm>
            <a:off x="2771778" y="109541"/>
            <a:ext cx="6372225" cy="58578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noAutofit/>
          </a:bodyPr>
          <a:lstStyle>
            <a:lvl1pPr marL="342900" lvl="0" indent="-3429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baseline="0" dirty="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baseline="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baseline="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endParaRPr lang="zh-CN" altLang="en-US" dirty="0">
              <a:solidFill>
                <a:schemeClr val="bg1"/>
              </a:solidFill>
              <a:latin typeface="黑体" panose="02010609060101010101" charset="-122"/>
            </a:endParaRPr>
          </a:p>
        </p:txBody>
      </p:sp>
      <p:sp>
        <p:nvSpPr>
          <p:cNvPr id="4" name="标题 6"/>
          <p:cNvSpPr txBox="1"/>
          <p:nvPr/>
        </p:nvSpPr>
        <p:spPr>
          <a:xfrm>
            <a:off x="2916238" y="117475"/>
            <a:ext cx="6227763" cy="5857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noAutofit/>
          </a:bodyPr>
          <a:lstStyle>
            <a:lvl1pPr marL="342900" lvl="0" indent="-3429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baseline="0" dirty="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baseline="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baseline="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黑体" panose="02010609060101010101" charset="-122"/>
              </a:rPr>
              <a:t>视觉解码研究进展：分类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charset="-122"/>
              </a:rPr>
              <a:t>(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charset="-122"/>
              </a:rPr>
              <a:t>樊梦欣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charset="-122"/>
              </a:rPr>
              <a:t>)</a:t>
            </a:r>
            <a:endParaRPr lang="zh-CN" altLang="en-US" sz="2800" b="1" dirty="0">
              <a:solidFill>
                <a:schemeClr val="bg1"/>
              </a:solidFill>
              <a:latin typeface="黑体" panose="02010609060101010101" charset="-122"/>
            </a:endParaRPr>
          </a:p>
        </p:txBody>
      </p:sp>
      <p:sp>
        <p:nvSpPr>
          <p:cNvPr id="5" name="文本框 13"/>
          <p:cNvSpPr txBox="1"/>
          <p:nvPr/>
        </p:nvSpPr>
        <p:spPr>
          <a:xfrm>
            <a:off x="188917" y="6364290"/>
            <a:ext cx="9090025" cy="39878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5pPr>
          </a:lstStyle>
          <a:p>
            <a:r>
              <a:rPr lang="en-US" altLang="zh-CN" sz="1000" dirty="0"/>
              <a:t>Spampinato C, Palazzo S, Kavasidis I, et al. Deep learning human mind for automated visual classification[C]//Proceedings of the IEEE conference on computer vision and pattern recognition. 2017: 6809-6817.</a:t>
            </a:r>
          </a:p>
        </p:txBody>
      </p:sp>
      <p:sp>
        <p:nvSpPr>
          <p:cNvPr id="6" name="文本框 19"/>
          <p:cNvSpPr txBox="1"/>
          <p:nvPr/>
        </p:nvSpPr>
        <p:spPr>
          <a:xfrm>
            <a:off x="-61910" y="920750"/>
            <a:ext cx="808037" cy="36933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5pPr>
          </a:lstStyle>
          <a:p>
            <a:r>
              <a:rPr lang="zh-CN" altLang="en-US" b="1" dirty="0">
                <a:solidFill>
                  <a:schemeClr val="bg1"/>
                </a:solidFill>
                <a:latin typeface="+mj-lt"/>
              </a:rPr>
              <a:t>方法</a:t>
            </a:r>
          </a:p>
        </p:txBody>
      </p:sp>
      <p:cxnSp>
        <p:nvCxnSpPr>
          <p:cNvPr id="7" name="直接连接符 22"/>
          <p:cNvCxnSpPr/>
          <p:nvPr/>
        </p:nvCxnSpPr>
        <p:spPr>
          <a:xfrm>
            <a:off x="4765" y="6294439"/>
            <a:ext cx="9139237" cy="0"/>
          </a:xfrm>
          <a:prstGeom prst="line">
            <a:avLst/>
          </a:prstGeom>
          <a:noFill/>
          <a:ln w="38100">
            <a:solidFill>
              <a:srgbClr val="B0252A"/>
            </a:solidFill>
            <a:miter lim="800000"/>
          </a:ln>
          <a:effectLst>
            <a:outerShdw blurRad="50800" dist="38100" dir="16200000">
              <a:srgbClr val="000000">
                <a:alpha val="39998"/>
              </a:srgbClr>
            </a:outerShdw>
          </a:effectLst>
        </p:spPr>
      </p:cxnSp>
      <p:grpSp>
        <p:nvGrpSpPr>
          <p:cNvPr id="8" name="组合 26"/>
          <p:cNvGrpSpPr/>
          <p:nvPr/>
        </p:nvGrpSpPr>
        <p:grpSpPr>
          <a:xfrm>
            <a:off x="-3174" y="917574"/>
            <a:ext cx="9150351" cy="312739"/>
            <a:chOff x="-1124741" y="1321712"/>
            <a:chExt cx="9149405" cy="312857"/>
          </a:xfrm>
        </p:grpSpPr>
        <p:sp>
          <p:nvSpPr>
            <p:cNvPr id="9" name="矩形 27"/>
            <p:cNvSpPr/>
            <p:nvPr/>
          </p:nvSpPr>
          <p:spPr>
            <a:xfrm>
              <a:off x="-1116632" y="1329086"/>
              <a:ext cx="9141297" cy="3054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numCol="1" spcCol="0"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10" name="矩形 28"/>
            <p:cNvSpPr/>
            <p:nvPr/>
          </p:nvSpPr>
          <p:spPr>
            <a:xfrm>
              <a:off x="-1124741" y="1321712"/>
              <a:ext cx="583256" cy="312857"/>
            </a:xfrm>
            <a:prstGeom prst="rect">
              <a:avLst/>
            </a:prstGeom>
            <a:solidFill>
              <a:srgbClr val="B0252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2" name="文本框 9"/>
          <p:cNvSpPr txBox="1"/>
          <p:nvPr/>
        </p:nvSpPr>
        <p:spPr>
          <a:xfrm>
            <a:off x="-42862" y="882650"/>
            <a:ext cx="663575" cy="36933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5pPr>
          </a:lstStyle>
          <a:p>
            <a:r>
              <a:rPr lang="zh-CN" altLang="en-US" b="1" dirty="0">
                <a:solidFill>
                  <a:schemeClr val="bg1"/>
                </a:solidFill>
                <a:latin typeface="+mj-lt"/>
              </a:rPr>
              <a:t>方法</a:t>
            </a:r>
          </a:p>
        </p:txBody>
      </p:sp>
      <p:cxnSp>
        <p:nvCxnSpPr>
          <p:cNvPr id="13" name="直接连接符 31"/>
          <p:cNvCxnSpPr/>
          <p:nvPr/>
        </p:nvCxnSpPr>
        <p:spPr>
          <a:xfrm>
            <a:off x="4765" y="1363663"/>
            <a:ext cx="9139237" cy="0"/>
          </a:xfrm>
          <a:prstGeom prst="line">
            <a:avLst/>
          </a:prstGeom>
          <a:noFill/>
          <a:ln w="38100">
            <a:solidFill>
              <a:srgbClr val="B0252A"/>
            </a:solidFill>
            <a:miter lim="800000"/>
          </a:ln>
          <a:effectLst>
            <a:outerShdw blurRad="50800" dist="38100" dir="8100000">
              <a:srgbClr val="000000">
                <a:alpha val="39998"/>
              </a:srgbClr>
            </a:outerShdw>
          </a:effectLst>
        </p:spPr>
      </p:cxnSp>
      <p:sp>
        <p:nvSpPr>
          <p:cNvPr id="14" name="文本框 20"/>
          <p:cNvSpPr txBox="1"/>
          <p:nvPr/>
        </p:nvSpPr>
        <p:spPr>
          <a:xfrm>
            <a:off x="273685" y="1497330"/>
            <a:ext cx="8747125" cy="11684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5pPr>
          </a:lstStyle>
          <a:p>
            <a:r>
              <a:rPr lang="en-US" sz="1400" b="1" dirty="0">
                <a:solidFill>
                  <a:schemeClr val="accent1"/>
                </a:solidFill>
              </a:rPr>
              <a:t>读取大脑：</a:t>
            </a:r>
            <a:r>
              <a:rPr lang="en-US" sz="1400" dirty="0"/>
              <a:t>使用 RNN（LSTM）编码器学习受试者在观看图像时产生的 EEG 数据，并将其映射到一个低维特征空间。同时，训练一个分类器来对 EEG 特征进行分类，从而识别不同的图像类别。</a:t>
            </a:r>
          </a:p>
          <a:p>
            <a:pPr algn="l">
              <a:buClrTx/>
              <a:buSzTx/>
              <a:buFontTx/>
            </a:pPr>
            <a:endParaRPr lang="en-US" sz="1400" b="1" dirty="0">
              <a:solidFill>
                <a:schemeClr val="accent1"/>
              </a:solidFill>
            </a:endParaRPr>
          </a:p>
          <a:p>
            <a:pPr algn="l">
              <a:buClrTx/>
              <a:buSzTx/>
              <a:buFontTx/>
            </a:pPr>
            <a:r>
              <a:rPr lang="en-US" sz="1400" b="1" dirty="0">
                <a:solidFill>
                  <a:schemeClr val="accent1"/>
                </a:solidFill>
              </a:rPr>
              <a:t>迁移视觉能力：</a:t>
            </a:r>
            <a:r>
              <a:rPr lang="en-US" sz="1400" dirty="0"/>
              <a:t>使用 CNN 模型学习将图像映射到 EEG 特征空间，从而可以直接从图像中提取“大脑学习”的特征。使用之前训练的 EEG 分类器对 CNN 提取的特征进行分类，实现自动视觉分类。</a:t>
            </a:r>
          </a:p>
        </p:txBody>
      </p:sp>
      <p:sp>
        <p:nvSpPr>
          <p:cNvPr id="15" name="文本框 23"/>
          <p:cNvSpPr txBox="1"/>
          <p:nvPr/>
        </p:nvSpPr>
        <p:spPr>
          <a:xfrm>
            <a:off x="776605" y="947420"/>
            <a:ext cx="8182610" cy="30670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5pPr>
          </a:lstStyle>
          <a:p>
            <a:r>
              <a:rPr lang="zh-CN" altLang="en-US" sz="1400" dirty="0"/>
              <a:t>深度学习</a:t>
            </a:r>
            <a:r>
              <a:rPr lang="en-US" altLang="zh-CN" sz="1400" dirty="0"/>
              <a:t>+</a:t>
            </a:r>
            <a:r>
              <a:rPr lang="zh-CN" altLang="en-US" sz="1400" dirty="0"/>
              <a:t>脑电信号处理</a:t>
            </a:r>
            <a:r>
              <a:rPr lang="en-US" altLang="zh-CN" sz="1400" dirty="0"/>
              <a:t>+</a:t>
            </a:r>
            <a:r>
              <a:rPr lang="zh-CN" altLang="en-US" sz="1400" dirty="0"/>
              <a:t>视觉特征</a:t>
            </a:r>
            <a:r>
              <a:rPr lang="en-US" altLang="zh-CN" sz="1400" dirty="0"/>
              <a:t>+</a:t>
            </a:r>
            <a:r>
              <a:rPr lang="zh-CN" altLang="en-US" sz="1400" dirty="0"/>
              <a:t>自动视觉分类</a:t>
            </a:r>
            <a:r>
              <a:rPr altLang="en-US" sz="1400" dirty="0"/>
              <a:t>（组合创新）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8280" y="2597785"/>
            <a:ext cx="6512560" cy="36537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  <p:sp>
        <p:nvSpPr>
          <p:cNvPr id="3" name="标题 6"/>
          <p:cNvSpPr txBox="1"/>
          <p:nvPr/>
        </p:nvSpPr>
        <p:spPr>
          <a:xfrm>
            <a:off x="2771778" y="109541"/>
            <a:ext cx="6372225" cy="58578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noAutofit/>
          </a:bodyPr>
          <a:lstStyle>
            <a:lvl1pPr marL="342900" lvl="0" indent="-3429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baseline="0" dirty="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baseline="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baseline="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endParaRPr lang="zh-CN" altLang="en-US" dirty="0">
              <a:solidFill>
                <a:schemeClr val="bg1"/>
              </a:solidFill>
              <a:latin typeface="黑体" panose="02010609060101010101" charset="-122"/>
            </a:endParaRPr>
          </a:p>
        </p:txBody>
      </p:sp>
      <p:sp>
        <p:nvSpPr>
          <p:cNvPr id="4" name="标题 6"/>
          <p:cNvSpPr txBox="1"/>
          <p:nvPr/>
        </p:nvSpPr>
        <p:spPr>
          <a:xfrm>
            <a:off x="2916238" y="117475"/>
            <a:ext cx="6227763" cy="5857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noAutofit/>
          </a:bodyPr>
          <a:lstStyle>
            <a:lvl1pPr marL="342900" lvl="0" indent="-3429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baseline="0" dirty="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baseline="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baseline="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黑体" panose="02010609060101010101" charset="-122"/>
              </a:rPr>
              <a:t>视觉解码研究进展：分类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charset="-122"/>
              </a:rPr>
              <a:t>(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charset="-122"/>
              </a:rPr>
              <a:t>樊梦欣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charset="-122"/>
              </a:rPr>
              <a:t>)</a:t>
            </a:r>
            <a:endParaRPr lang="zh-CN" altLang="en-US" sz="2800" b="1" dirty="0">
              <a:solidFill>
                <a:schemeClr val="bg1"/>
              </a:solidFill>
              <a:latin typeface="黑体" panose="02010609060101010101" charset="-122"/>
            </a:endParaRPr>
          </a:p>
        </p:txBody>
      </p:sp>
      <p:sp>
        <p:nvSpPr>
          <p:cNvPr id="5" name="文本框 24"/>
          <p:cNvSpPr txBox="1"/>
          <p:nvPr/>
        </p:nvSpPr>
        <p:spPr>
          <a:xfrm>
            <a:off x="188917" y="6364290"/>
            <a:ext cx="9090025" cy="39878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5pPr>
          </a:lstStyle>
          <a:p>
            <a:r>
              <a:rPr lang="en-US" altLang="zh-CN" sz="1000" dirty="0"/>
              <a:t>Spampinato C, Palazzo S, Kavasidis I, et al. Deep learning human mind for automated visual classification[C]//Proceedings of the IEEE conference on computer vision and pattern recognition. 2017: 6809-6817.</a:t>
            </a:r>
          </a:p>
        </p:txBody>
      </p:sp>
      <p:cxnSp>
        <p:nvCxnSpPr>
          <p:cNvPr id="6" name="直接连接符 34"/>
          <p:cNvCxnSpPr/>
          <p:nvPr/>
        </p:nvCxnSpPr>
        <p:spPr>
          <a:xfrm>
            <a:off x="4765" y="6294439"/>
            <a:ext cx="9139237" cy="0"/>
          </a:xfrm>
          <a:prstGeom prst="line">
            <a:avLst/>
          </a:prstGeom>
          <a:noFill/>
          <a:ln w="38100">
            <a:solidFill>
              <a:srgbClr val="B0252A"/>
            </a:solidFill>
            <a:miter lim="800000"/>
          </a:ln>
          <a:effectLst>
            <a:outerShdw blurRad="50800" dist="38100" dir="16200000">
              <a:srgbClr val="000000">
                <a:alpha val="39998"/>
              </a:srgbClr>
            </a:outerShdw>
          </a:effectLst>
        </p:spPr>
      </p:cxnSp>
      <p:grpSp>
        <p:nvGrpSpPr>
          <p:cNvPr id="7" name="组合 55"/>
          <p:cNvGrpSpPr/>
          <p:nvPr/>
        </p:nvGrpSpPr>
        <p:grpSpPr>
          <a:xfrm>
            <a:off x="-1586" y="954091"/>
            <a:ext cx="9142412" cy="5138737"/>
            <a:chOff x="-293017" y="1384362"/>
            <a:chExt cx="8847222" cy="4821459"/>
          </a:xfrm>
        </p:grpSpPr>
        <p:sp>
          <p:nvSpPr>
            <p:cNvPr id="8" name="矩形 56"/>
            <p:cNvSpPr/>
            <p:nvPr/>
          </p:nvSpPr>
          <p:spPr>
            <a:xfrm>
              <a:off x="-287609" y="1410311"/>
              <a:ext cx="8833793" cy="4795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9" name="矩形 57"/>
            <p:cNvSpPr/>
            <p:nvPr/>
          </p:nvSpPr>
          <p:spPr>
            <a:xfrm>
              <a:off x="-293017" y="1384362"/>
              <a:ext cx="8847222" cy="369330"/>
            </a:xfrm>
            <a:prstGeom prst="rect">
              <a:avLst/>
            </a:prstGeom>
            <a:solidFill>
              <a:srgbClr val="B0252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0" name="文本框 58"/>
          <p:cNvSpPr txBox="1"/>
          <p:nvPr/>
        </p:nvSpPr>
        <p:spPr>
          <a:xfrm>
            <a:off x="4181478" y="962026"/>
            <a:ext cx="792163" cy="36933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5pPr>
          </a:lstStyle>
          <a:p>
            <a:r>
              <a:rPr lang="zh-CN" altLang="en-US" b="1" dirty="0">
                <a:solidFill>
                  <a:schemeClr val="bg1"/>
                </a:solidFill>
                <a:latin typeface="+mj-lt"/>
              </a:rPr>
              <a:t>结果</a:t>
            </a:r>
          </a:p>
        </p:txBody>
      </p:sp>
      <p:sp>
        <p:nvSpPr>
          <p:cNvPr id="11" name="文本框 16"/>
          <p:cNvSpPr txBox="1"/>
          <p:nvPr/>
        </p:nvSpPr>
        <p:spPr>
          <a:xfrm>
            <a:off x="254635" y="1512570"/>
            <a:ext cx="8621395" cy="396938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5pPr>
          </a:lstStyle>
          <a:p>
            <a:r>
              <a:rPr lang="en-US" sz="1400" b="1" u="sng" dirty="0"/>
              <a:t>性能指标：</a:t>
            </a:r>
          </a:p>
          <a:p>
            <a:r>
              <a:rPr lang="en-US" sz="1400" dirty="0"/>
              <a:t>    </a:t>
            </a:r>
            <a:r>
              <a:rPr lang="en-US" sz="1400" b="1" dirty="0">
                <a:solidFill>
                  <a:schemeClr val="accent1"/>
                </a:solidFill>
              </a:rPr>
              <a:t>分类准确率 (Accuracy)：</a:t>
            </a:r>
            <a:r>
              <a:rPr lang="en-US" sz="1400" dirty="0"/>
              <a:t> 指模型正确分类图像的比例。</a:t>
            </a:r>
          </a:p>
          <a:p>
            <a:r>
              <a:rPr lang="en-US" sz="1400" dirty="0"/>
              <a:t>    </a:t>
            </a:r>
            <a:r>
              <a:rPr lang="en-US" sz="1400" b="1" dirty="0">
                <a:solidFill>
                  <a:schemeClr val="accent1"/>
                </a:solidFill>
              </a:rPr>
              <a:t>均方误差 (MSE)：</a:t>
            </a:r>
            <a:r>
              <a:rPr lang="en-US" sz="1400" dirty="0"/>
              <a:t> 指模型预测值与真实值之间差异的平方的平均值，用于评估回归模型的性能。</a:t>
            </a:r>
          </a:p>
          <a:p>
            <a:endParaRPr altLang="en-US" sz="1400" b="1" u="sng" dirty="0"/>
          </a:p>
          <a:p>
            <a:r>
              <a:rPr altLang="en-US" sz="1400" b="1" u="sng" dirty="0"/>
              <a:t>实验结果</a:t>
            </a:r>
            <a:r>
              <a:rPr lang="en-US" sz="1400" b="1" u="sng" dirty="0"/>
              <a:t>：</a:t>
            </a:r>
          </a:p>
          <a:p>
            <a:r>
              <a:rPr lang="en-US" altLang="zh-CN" sz="1400" dirty="0"/>
              <a:t>1. EEG </a:t>
            </a:r>
            <a:r>
              <a:rPr lang="zh-CN" altLang="en-US" sz="1400" dirty="0"/>
              <a:t>特征学习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    分类准确率：</a:t>
            </a:r>
            <a:r>
              <a:rPr lang="en-US" altLang="zh-CN" sz="1400" dirty="0"/>
              <a:t> </a:t>
            </a:r>
            <a:r>
              <a:rPr lang="zh-CN" altLang="en-US" sz="1400" dirty="0"/>
              <a:t>使用</a:t>
            </a:r>
            <a:r>
              <a:rPr lang="en-US" altLang="zh-CN" sz="1400" dirty="0"/>
              <a:t> LSTM </a:t>
            </a:r>
            <a:r>
              <a:rPr lang="zh-CN" altLang="en-US" sz="1400" dirty="0"/>
              <a:t>编码器，在</a:t>
            </a:r>
            <a:r>
              <a:rPr lang="en-US" altLang="zh-CN" sz="1400" dirty="0"/>
              <a:t> EEG </a:t>
            </a:r>
            <a:r>
              <a:rPr lang="zh-CN" altLang="en-US" sz="1400" dirty="0"/>
              <a:t>数据集上达到</a:t>
            </a:r>
            <a:r>
              <a:rPr lang="en-US" altLang="zh-CN" sz="1400" dirty="0"/>
              <a:t> 83% </a:t>
            </a:r>
            <a:r>
              <a:rPr lang="zh-CN" altLang="en-US" sz="1400" dirty="0"/>
              <a:t>的平均分类准确率。</a:t>
            </a:r>
          </a:p>
          <a:p>
            <a:r>
              <a:rPr lang="en-US" altLang="zh-CN" sz="1400" dirty="0"/>
              <a:t>    </a:t>
            </a:r>
            <a:r>
              <a:rPr lang="en-US" sz="1400" b="1" dirty="0">
                <a:solidFill>
                  <a:schemeClr val="accent1"/>
                </a:solidFill>
              </a:rPr>
              <a:t>与前任结果对比：</a:t>
            </a:r>
            <a:r>
              <a:rPr lang="en-US" altLang="zh-CN" sz="1400" dirty="0"/>
              <a:t> </a:t>
            </a:r>
            <a:r>
              <a:rPr lang="zh-CN" altLang="en-US" sz="1400" dirty="0"/>
              <a:t>显著优于之前研究</a:t>
            </a:r>
            <a:r>
              <a:rPr lang="en-US" altLang="zh-CN" sz="1400" dirty="0"/>
              <a:t> [10] </a:t>
            </a:r>
            <a:r>
              <a:rPr lang="zh-CN" altLang="en-US" sz="1400" dirty="0"/>
              <a:t>中</a:t>
            </a:r>
            <a:r>
              <a:rPr lang="en-US" altLang="zh-CN" sz="1400" dirty="0"/>
              <a:t> 29% </a:t>
            </a:r>
            <a:r>
              <a:rPr lang="zh-CN" altLang="en-US" sz="1400" dirty="0"/>
              <a:t>的准确率。</a:t>
            </a:r>
          </a:p>
          <a:p>
            <a:r>
              <a:rPr lang="en-US" altLang="zh-CN" sz="1400" dirty="0"/>
              <a:t>   </a:t>
            </a:r>
            <a:r>
              <a:rPr lang="en-US" sz="1400" b="1" dirty="0">
                <a:solidFill>
                  <a:schemeClr val="accent1"/>
                </a:solidFill>
              </a:rPr>
              <a:t> 结论： </a:t>
            </a:r>
            <a:r>
              <a:rPr lang="zh-CN" altLang="en-US" sz="1400" dirty="0"/>
              <a:t>深度学习模型可以有效学习</a:t>
            </a:r>
            <a:r>
              <a:rPr lang="en-US" altLang="zh-CN" sz="1400" dirty="0"/>
              <a:t> EEG </a:t>
            </a:r>
            <a:r>
              <a:rPr lang="zh-CN" altLang="en-US" sz="1400" dirty="0"/>
              <a:t>数据，并将其用于视觉分类。</a:t>
            </a:r>
          </a:p>
          <a:p>
            <a:r>
              <a:rPr lang="en-US" altLang="zh-CN" sz="1400" dirty="0"/>
              <a:t>2. </a:t>
            </a:r>
            <a:r>
              <a:rPr lang="zh-CN" altLang="en-US" sz="1400" dirty="0"/>
              <a:t>图像到</a:t>
            </a:r>
            <a:r>
              <a:rPr lang="en-US" altLang="zh-CN" sz="1400" dirty="0"/>
              <a:t> EEG </a:t>
            </a:r>
            <a:r>
              <a:rPr lang="zh-CN" altLang="en-US" sz="1400" dirty="0"/>
              <a:t>特征的回归</a:t>
            </a:r>
          </a:p>
          <a:p>
            <a:r>
              <a:rPr lang="en-US" altLang="zh-CN" sz="1400" dirty="0"/>
              <a:t>    </a:t>
            </a:r>
            <a:r>
              <a:rPr lang="en-US" sz="1400" b="1" dirty="0">
                <a:solidFill>
                  <a:schemeClr val="accent1"/>
                </a:solidFill>
              </a:rPr>
              <a:t>均方误差：</a:t>
            </a:r>
            <a:r>
              <a:rPr lang="en-US" altLang="zh-CN" sz="1400" dirty="0"/>
              <a:t> </a:t>
            </a:r>
            <a:r>
              <a:rPr lang="zh-CN" altLang="en-US" sz="1400" dirty="0"/>
              <a:t>使用</a:t>
            </a:r>
            <a:r>
              <a:rPr lang="en-US" altLang="zh-CN" sz="1400" dirty="0"/>
              <a:t> GoogleNet </a:t>
            </a:r>
            <a:r>
              <a:rPr lang="zh-CN" altLang="en-US" sz="1400" dirty="0"/>
              <a:t>特征提取器和</a:t>
            </a:r>
            <a:r>
              <a:rPr lang="en-US" altLang="zh-CN" sz="1400" dirty="0"/>
              <a:t> k-NN </a:t>
            </a:r>
            <a:r>
              <a:rPr lang="zh-CN" altLang="en-US" sz="1400" dirty="0"/>
              <a:t>回归器，在图像数据集上获得最低的均方误差。</a:t>
            </a:r>
          </a:p>
          <a:p>
            <a:r>
              <a:rPr lang="en-US" altLang="zh-CN" sz="1400" dirty="0"/>
              <a:t>    </a:t>
            </a:r>
            <a:r>
              <a:rPr lang="en-US" sz="1400" b="1" dirty="0">
                <a:solidFill>
                  <a:schemeClr val="accent1"/>
                </a:solidFill>
              </a:rPr>
              <a:t>与前任结果对比：</a:t>
            </a:r>
            <a:r>
              <a:rPr lang="en-US" altLang="zh-CN" sz="1400" dirty="0"/>
              <a:t> </a:t>
            </a:r>
            <a:r>
              <a:rPr lang="zh-CN" altLang="en-US" sz="1400" dirty="0"/>
              <a:t>与其他回归方法相比，该方法的误差更小，表明其能够更好地将图像映射到</a:t>
            </a:r>
            <a:r>
              <a:rPr lang="en-US" altLang="zh-CN" sz="1400" dirty="0"/>
              <a:t> EEG </a:t>
            </a:r>
            <a:r>
              <a:rPr lang="zh-CN" altLang="en-US" sz="1400" dirty="0"/>
              <a:t>特征空间。</a:t>
            </a:r>
          </a:p>
          <a:p>
            <a:r>
              <a:rPr lang="en-US" altLang="zh-CN" sz="1400" dirty="0"/>
              <a:t>    </a:t>
            </a:r>
            <a:r>
              <a:rPr lang="en-US" sz="1400" b="1" dirty="0">
                <a:solidFill>
                  <a:schemeClr val="accent1"/>
                </a:solidFill>
              </a:rPr>
              <a:t>结论：</a:t>
            </a:r>
            <a:r>
              <a:rPr lang="en-US" altLang="zh-CN" sz="1400" dirty="0"/>
              <a:t> CNN </a:t>
            </a:r>
            <a:r>
              <a:rPr lang="zh-CN" altLang="en-US" sz="1400" dirty="0"/>
              <a:t>模型可以有效地从图像中提取</a:t>
            </a:r>
            <a:r>
              <a:rPr lang="en-US" altLang="zh-CN" sz="1400" dirty="0"/>
              <a:t>“</a:t>
            </a:r>
            <a:r>
              <a:rPr lang="zh-CN" altLang="en-US" sz="1400" dirty="0"/>
              <a:t>大脑学习</a:t>
            </a:r>
            <a:r>
              <a:rPr lang="en-US" altLang="zh-CN" sz="1400" dirty="0"/>
              <a:t>”</a:t>
            </a:r>
            <a:r>
              <a:rPr lang="zh-CN" altLang="en-US" sz="1400" dirty="0"/>
              <a:t>的特征。</a:t>
            </a:r>
          </a:p>
          <a:p>
            <a:r>
              <a:rPr lang="en-US" altLang="zh-CN" sz="1400" dirty="0"/>
              <a:t>3. </a:t>
            </a:r>
            <a:r>
              <a:rPr lang="zh-CN" altLang="en-US" sz="1400" dirty="0"/>
              <a:t>自动视觉分类</a:t>
            </a:r>
          </a:p>
          <a:p>
            <a:r>
              <a:rPr lang="en-US" altLang="zh-CN" sz="1400" dirty="0"/>
              <a:t>    </a:t>
            </a:r>
            <a:r>
              <a:rPr lang="en-US" sz="1400" b="1" dirty="0">
                <a:solidFill>
                  <a:schemeClr val="accent1"/>
                </a:solidFill>
              </a:rPr>
              <a:t>分类准确率：</a:t>
            </a:r>
            <a:r>
              <a:rPr lang="en-US" altLang="zh-CN" sz="1400" dirty="0"/>
              <a:t> </a:t>
            </a:r>
            <a:r>
              <a:rPr lang="zh-CN" altLang="en-US" sz="1400" dirty="0"/>
              <a:t>使用</a:t>
            </a:r>
            <a:r>
              <a:rPr lang="en-US" altLang="zh-CN" sz="1400" dirty="0"/>
              <a:t> CNN </a:t>
            </a:r>
            <a:r>
              <a:rPr lang="zh-CN" altLang="en-US" sz="1400" dirty="0"/>
              <a:t>提取的特征和</a:t>
            </a:r>
            <a:r>
              <a:rPr lang="en-US" altLang="zh-CN" sz="1400" dirty="0"/>
              <a:t> EEG </a:t>
            </a:r>
            <a:r>
              <a:rPr lang="zh-CN" altLang="en-US" sz="1400" dirty="0"/>
              <a:t>分类器，在图像数据集上达到</a:t>
            </a:r>
            <a:r>
              <a:rPr lang="en-US" altLang="zh-CN" sz="1400" dirty="0"/>
              <a:t> 89.7% </a:t>
            </a:r>
            <a:r>
              <a:rPr lang="zh-CN" altLang="en-US" sz="1400" dirty="0"/>
              <a:t>的平均分类准确率。</a:t>
            </a:r>
          </a:p>
          <a:p>
            <a:r>
              <a:rPr lang="en-US" altLang="zh-CN" sz="1400" dirty="0"/>
              <a:t>    </a:t>
            </a:r>
            <a:r>
              <a:rPr lang="en-US" sz="1400" b="1" dirty="0">
                <a:solidFill>
                  <a:schemeClr val="accent1"/>
                </a:solidFill>
              </a:rPr>
              <a:t>与前任结果对比：</a:t>
            </a:r>
            <a:r>
              <a:rPr lang="en-US" altLang="zh-CN" sz="1400" dirty="0"/>
              <a:t> </a:t>
            </a:r>
            <a:r>
              <a:rPr lang="zh-CN" altLang="en-US" sz="1400" dirty="0"/>
              <a:t>与</a:t>
            </a:r>
            <a:r>
              <a:rPr lang="en-US" altLang="zh-CN" sz="1400" dirty="0"/>
              <a:t> GoogleNet </a:t>
            </a:r>
            <a:r>
              <a:rPr lang="zh-CN" altLang="en-US" sz="1400" dirty="0"/>
              <a:t>和</a:t>
            </a:r>
            <a:r>
              <a:rPr lang="en-US" altLang="zh-CN" sz="1400" dirty="0"/>
              <a:t> VGG </a:t>
            </a:r>
            <a:r>
              <a:rPr lang="zh-CN" altLang="en-US" sz="1400" dirty="0"/>
              <a:t>模型相比，该方法的准确率略低，但仍然具有竞争力。</a:t>
            </a:r>
          </a:p>
          <a:p>
            <a:r>
              <a:rPr lang="en-US" altLang="zh-CN" sz="1400" dirty="0"/>
              <a:t>    </a:t>
            </a:r>
            <a:r>
              <a:rPr lang="en-US" sz="1400" b="1" dirty="0">
                <a:solidFill>
                  <a:schemeClr val="accent1"/>
                </a:solidFill>
              </a:rPr>
              <a:t>结论：</a:t>
            </a:r>
            <a:r>
              <a:rPr lang="en-US" altLang="zh-CN" sz="1400" dirty="0"/>
              <a:t> </a:t>
            </a:r>
            <a:r>
              <a:rPr lang="zh-CN" altLang="en-US" sz="1400" dirty="0"/>
              <a:t>基于</a:t>
            </a:r>
            <a:r>
              <a:rPr lang="en-US" altLang="zh-CN" sz="1400" dirty="0"/>
              <a:t>“</a:t>
            </a:r>
            <a:r>
              <a:rPr lang="zh-CN" altLang="en-US" sz="1400" dirty="0"/>
              <a:t>大脑学习</a:t>
            </a:r>
            <a:r>
              <a:rPr lang="en-US" altLang="zh-CN" sz="1400" dirty="0"/>
              <a:t>”</a:t>
            </a:r>
            <a:r>
              <a:rPr lang="zh-CN" altLang="en-US" sz="1400" dirty="0"/>
              <a:t>的特征的视觉分类模型可以实现与人类视觉能力相当的分类性能。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  <p:sp>
        <p:nvSpPr>
          <p:cNvPr id="3" name="标题 6"/>
          <p:cNvSpPr txBox="1"/>
          <p:nvPr/>
        </p:nvSpPr>
        <p:spPr>
          <a:xfrm>
            <a:off x="2771778" y="109541"/>
            <a:ext cx="6372225" cy="58578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noAutofit/>
          </a:bodyPr>
          <a:lstStyle>
            <a:lvl1pPr marL="342900" lvl="0" indent="-3429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baseline="0" dirty="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baseline="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baseline="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endParaRPr lang="zh-CN" altLang="en-US" dirty="0">
              <a:solidFill>
                <a:schemeClr val="bg1"/>
              </a:solidFill>
              <a:latin typeface="黑体" panose="02010609060101010101" charset="-122"/>
            </a:endParaRPr>
          </a:p>
        </p:txBody>
      </p:sp>
      <p:sp>
        <p:nvSpPr>
          <p:cNvPr id="4" name="标题 6"/>
          <p:cNvSpPr txBox="1"/>
          <p:nvPr/>
        </p:nvSpPr>
        <p:spPr>
          <a:xfrm>
            <a:off x="2916238" y="117475"/>
            <a:ext cx="6227763" cy="5857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noAutofit/>
          </a:bodyPr>
          <a:lstStyle>
            <a:lvl1pPr marL="342900" lvl="0" indent="-3429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baseline="0" dirty="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baseline="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baseline="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黑体" panose="02010609060101010101" charset="-122"/>
              </a:rPr>
              <a:t>视觉解码研究进展：分类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charset="-122"/>
              </a:rPr>
              <a:t>(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charset="-122"/>
              </a:rPr>
              <a:t>樊梦欣</a:t>
            </a:r>
            <a:r>
              <a:rPr lang="en-US" altLang="zh-CN" sz="2800" b="1">
                <a:solidFill>
                  <a:schemeClr val="bg1"/>
                </a:solidFill>
                <a:latin typeface="黑体" panose="02010609060101010101" charset="-122"/>
              </a:rPr>
              <a:t>)</a:t>
            </a:r>
            <a:endParaRPr lang="zh-CN" altLang="en-US" sz="2800" b="1" dirty="0">
              <a:solidFill>
                <a:schemeClr val="bg1"/>
              </a:solidFill>
              <a:latin typeface="黑体" panose="02010609060101010101" charset="-122"/>
            </a:endParaRPr>
          </a:p>
        </p:txBody>
      </p:sp>
      <p:sp>
        <p:nvSpPr>
          <p:cNvPr id="5" name="文本框 24"/>
          <p:cNvSpPr txBox="1"/>
          <p:nvPr/>
        </p:nvSpPr>
        <p:spPr>
          <a:xfrm>
            <a:off x="188917" y="6364290"/>
            <a:ext cx="9090025" cy="39878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5pPr>
          </a:lstStyle>
          <a:p>
            <a:r>
              <a:rPr lang="en-US" altLang="zh-CN" sz="1000" dirty="0"/>
              <a:t>Spampinato C, Palazzo S, Kavasidis I, et al. Deep learning human mind for automated visual classification[C]//Proceedings of the IEEE conference on computer vision and pattern recognition. 2017: 6809-6817.</a:t>
            </a:r>
          </a:p>
        </p:txBody>
      </p:sp>
      <p:grpSp>
        <p:nvGrpSpPr>
          <p:cNvPr id="6" name="组合 15"/>
          <p:cNvGrpSpPr/>
          <p:nvPr/>
        </p:nvGrpSpPr>
        <p:grpSpPr>
          <a:xfrm>
            <a:off x="-1586" y="954091"/>
            <a:ext cx="9142412" cy="5138737"/>
            <a:chOff x="-293017" y="1384362"/>
            <a:chExt cx="8847222" cy="4821459"/>
          </a:xfrm>
        </p:grpSpPr>
        <p:sp>
          <p:nvSpPr>
            <p:cNvPr id="7" name="矩形 17"/>
            <p:cNvSpPr/>
            <p:nvPr/>
          </p:nvSpPr>
          <p:spPr>
            <a:xfrm>
              <a:off x="-287609" y="1410311"/>
              <a:ext cx="8833793" cy="4795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8" name="矩形 18"/>
            <p:cNvSpPr/>
            <p:nvPr/>
          </p:nvSpPr>
          <p:spPr>
            <a:xfrm>
              <a:off x="-293017" y="1384362"/>
              <a:ext cx="8847222" cy="369330"/>
            </a:xfrm>
            <a:prstGeom prst="rect">
              <a:avLst/>
            </a:prstGeom>
            <a:solidFill>
              <a:srgbClr val="B0252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9" name="文本框 5"/>
          <p:cNvSpPr txBox="1"/>
          <p:nvPr/>
        </p:nvSpPr>
        <p:spPr>
          <a:xfrm>
            <a:off x="4181478" y="962026"/>
            <a:ext cx="792163" cy="36933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5pPr>
          </a:lstStyle>
          <a:p>
            <a:r>
              <a:rPr lang="zh-CN" altLang="en-US" b="1" dirty="0">
                <a:solidFill>
                  <a:schemeClr val="bg1"/>
                </a:solidFill>
                <a:latin typeface="+mj-lt"/>
              </a:rPr>
              <a:t>总结</a:t>
            </a:r>
          </a:p>
        </p:txBody>
      </p:sp>
      <p:sp>
        <p:nvSpPr>
          <p:cNvPr id="10" name="文本框 12"/>
          <p:cNvSpPr txBox="1"/>
          <p:nvPr/>
        </p:nvSpPr>
        <p:spPr>
          <a:xfrm>
            <a:off x="268605" y="1506855"/>
            <a:ext cx="8542020" cy="461581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5pPr>
          </a:lstStyle>
          <a:p>
            <a:r>
              <a:rPr lang="en-US" sz="1400" b="1" u="sng" dirty="0">
                <a:solidFill>
                  <a:schemeClr val="accent1"/>
                </a:solidFill>
              </a:rPr>
              <a:t>创新点：</a:t>
            </a:r>
          </a:p>
          <a:p>
            <a:r>
              <a:rPr lang="en-US" sz="1400" dirty="0"/>
              <a:t>1、该方法使用深度学习模型（LSTM）对 EEG 数据进行分类，突破了传统方法（例如 SVM）的局限性，实现了更高的分类准确率。</a:t>
            </a:r>
          </a:p>
          <a:p>
            <a:r>
              <a:rPr lang="en-US" sz="1400" dirty="0"/>
              <a:t>2、该方法将 EEG 特征与图像特征进行关联，从而可以从图像中提取“大脑学习”的特征，为视觉分类提供了新的思路。</a:t>
            </a:r>
          </a:p>
          <a:p>
            <a:r>
              <a:rPr lang="en-US" sz="1400" dirty="0"/>
              <a:t>3、该方法结合了深度学习、脑电信号处理和计算机视觉技术，为跨学科研究提供了新的范例。</a:t>
            </a:r>
          </a:p>
          <a:p>
            <a:endParaRPr lang="zh-CN" altLang="en-US" sz="1400" dirty="0"/>
          </a:p>
          <a:p>
            <a:r>
              <a:rPr lang="en-US" sz="1400" b="1" u="sng" dirty="0">
                <a:solidFill>
                  <a:schemeClr val="accent1"/>
                </a:solidFill>
              </a:rPr>
              <a:t>优点：</a:t>
            </a:r>
          </a:p>
          <a:p>
            <a:r>
              <a:rPr lang="en-US" sz="1400" dirty="0"/>
              <a:t>1、该方法在 EEG 特征学习和视觉分类方面提出了新的思路，并取得了显著的性能提升。</a:t>
            </a:r>
          </a:p>
          <a:p>
            <a:endParaRPr lang="en-US" sz="1400" dirty="0"/>
          </a:p>
          <a:p>
            <a:r>
              <a:rPr lang="en-US" sz="1400" b="1" u="sng" dirty="0">
                <a:solidFill>
                  <a:schemeClr val="accent1"/>
                </a:solidFill>
              </a:rPr>
              <a:t>不足：</a:t>
            </a:r>
          </a:p>
          <a:p>
            <a:r>
              <a:rPr lang="en-US" sz="1400" dirty="0"/>
              <a:t>1、该方法使用的 EEG 数据集规模相对较小，可能限制了模型的泛化能力。</a:t>
            </a:r>
          </a:p>
          <a:p>
            <a:r>
              <a:rPr lang="en-US" sz="1400" dirty="0"/>
              <a:t>2、该方法没有对 EEG 特征进行深入的解释，例如识别与特定脑区、频段或神经活动相关的特征。</a:t>
            </a:r>
          </a:p>
          <a:p>
            <a:r>
              <a:rPr lang="en-US" sz="1400" dirty="0"/>
              <a:t>3、该方法使用了多个深度学习模型，计算复杂度较高。</a:t>
            </a:r>
          </a:p>
          <a:p>
            <a:endParaRPr lang="en-US" sz="1400" dirty="0"/>
          </a:p>
          <a:p>
            <a:pPr algn="l">
              <a:buClrTx/>
              <a:buSzTx/>
              <a:buFontTx/>
            </a:pPr>
            <a:r>
              <a:rPr lang="en-US" sz="1400" b="1" u="sng" dirty="0">
                <a:solidFill>
                  <a:schemeClr val="accent1"/>
                </a:solidFill>
              </a:rPr>
              <a:t>改进方向：</a:t>
            </a:r>
          </a:p>
          <a:p>
            <a:pPr algn="l">
              <a:buClrTx/>
              <a:buSzTx/>
              <a:buNone/>
            </a:pPr>
            <a:r>
              <a:rPr lang="en-US" sz="1400" dirty="0"/>
              <a:t>1、探索更有效的方法将 EEG 特征与视觉特征进行关联，例如使用注意力机制或图神经网络。</a:t>
            </a:r>
          </a:p>
          <a:p>
            <a:pPr algn="l">
              <a:buClrTx/>
              <a:buSzTx/>
              <a:buNone/>
            </a:pPr>
            <a:r>
              <a:rPr lang="en-US" sz="1400" dirty="0"/>
              <a:t>2、研究 EEG 特征的含义，例如识别与特定脑区、频段或神经活动相关的特征，以揭示人类视觉分类的神经机制。</a:t>
            </a:r>
          </a:p>
          <a:p>
            <a:pPr algn="l">
              <a:buClrTx/>
              <a:buSzTx/>
              <a:buNone/>
            </a:pPr>
            <a:r>
              <a:rPr lang="en-US" sz="1400" dirty="0"/>
              <a:t>3、将该方法与其他领域（例如心理学、神经科学）相结合，以更好地理解人类视觉认知过程。</a:t>
            </a:r>
          </a:p>
          <a:p>
            <a:endParaRPr lang="zh-CN" altLang="en-US" sz="1400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TBmMWQ2YjEyOWEzMjdiMjUzZDc2ODlmNzg4MWY1ZDQifQ==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737</Words>
  <Application>Microsoft Office PowerPoint</Application>
  <PresentationFormat>全屏显示(4:3)</PresentationFormat>
  <Paragraphs>57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等线</vt:lpstr>
      <vt:lpstr>黑体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Lifix</dc:creator>
  <cp:lastModifiedBy>Lifix</cp:lastModifiedBy>
  <cp:revision>11</cp:revision>
  <dcterms:created xsi:type="dcterms:W3CDTF">2024-11-08T04:42:00Z</dcterms:created>
  <dcterms:modified xsi:type="dcterms:W3CDTF">2024-11-23T09:02:18Z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140613AE256B4F62AC85301A9AB73CE4_12</vt:lpwstr>
  </property>
  <property fmtid="{D5CDD505-2E9C-101B-9397-08002B2CF9AE}" pid="3" name="KSOProductBuildVer">
    <vt:lpwstr>2052-12.1.0.18912</vt:lpwstr>
  </property>
</Properties>
</file>