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3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36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5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1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3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BFEA4-D365-4121-95F5-39A0CF202CB3}"/>
              </a:ext>
            </a:extLst>
          </p:cNvPr>
          <p:cNvGrpSpPr/>
          <p:nvPr/>
        </p:nvGrpSpPr>
        <p:grpSpPr>
          <a:xfrm>
            <a:off x="40532" y="1332942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82A276-22A8-44DA-8F95-8B44DD1982A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711B42-3A79-44AF-9556-25E0F0CC5801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94327-ED0E-4613-AD91-4CB6BC519308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>
            <a:extLs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  <p:sp>
        <p:nvSpPr>
          <p:cNvPr id="10" name="文本框 12">
            <a:extLst>
              <a:ext uri="{1933C32B-B737-4515-A44C-F3D95E2BC6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23E111-D532-472F-B6ED-944186145E38}"/>
              </a:ext>
            </a:extLst>
          </p:cNvPr>
          <p:cNvSpPr txBox="1"/>
          <p:nvPr/>
        </p:nvSpPr>
        <p:spPr>
          <a:xfrm>
            <a:off x="4189415" y="1338265"/>
            <a:ext cx="765175" cy="371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E6107-8566-4911-9AE4-3D1848E4F124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B572C2-C5A4-4A67-A3CD-07A3B2FB665F}"/>
              </a:ext>
            </a:extLst>
          </p:cNvPr>
          <p:cNvSpPr txBox="1"/>
          <p:nvPr/>
        </p:nvSpPr>
        <p:spPr>
          <a:xfrm>
            <a:off x="-23812" y="871540"/>
            <a:ext cx="663574" cy="369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7B12DF-84FC-4407-8F4F-90862CC506C0}"/>
              </a:ext>
            </a:extLst>
          </p:cNvPr>
          <p:cNvSpPr txBox="1"/>
          <p:nvPr/>
        </p:nvSpPr>
        <p:spPr>
          <a:xfrm>
            <a:off x="776288" y="860424"/>
            <a:ext cx="8069132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通过机器学习研究基于脑电图的汽车声音识别的关键频段和通道</a:t>
            </a:r>
            <a:r>
              <a:rPr lang="en-US" dirty="0"/>
              <a:t>（2022）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6C4EC-BC06-4DD1-AD27-9E45589C0CEA}"/>
              </a:ext>
            </a:extLst>
          </p:cNvPr>
          <p:cNvSpPr txBox="1"/>
          <p:nvPr/>
        </p:nvSpPr>
        <p:spPr>
          <a:xfrm>
            <a:off x="83975" y="1894114"/>
            <a:ext cx="669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刺激物：</a:t>
            </a:r>
            <a:r>
              <a:rPr lang="en-US" altLang="zh-CN" dirty="0"/>
              <a:t>3</a:t>
            </a:r>
            <a:r>
              <a:rPr lang="zh-CN" altLang="en-US" dirty="0"/>
              <a:t>种汽车型号的</a:t>
            </a:r>
            <a:r>
              <a:rPr lang="en-US" altLang="zh-CN" dirty="0"/>
              <a:t>9</a:t>
            </a:r>
            <a:r>
              <a:rPr lang="zh-CN" altLang="en-US" dirty="0"/>
              <a:t>种声音，包括发动机、排气和内饰声音。</a:t>
            </a:r>
            <a:endParaRPr lang="en-US" altLang="zh-CN" dirty="0"/>
          </a:p>
          <a:p>
            <a:r>
              <a:rPr lang="zh-CN" altLang="en-US" dirty="0"/>
              <a:t>通道数：</a:t>
            </a:r>
            <a:r>
              <a:rPr lang="en-US" altLang="zh-CN" dirty="0"/>
              <a:t>64</a:t>
            </a:r>
          </a:p>
          <a:p>
            <a:r>
              <a:rPr lang="zh-CN" altLang="en-US" dirty="0"/>
              <a:t>被试人：</a:t>
            </a:r>
            <a:r>
              <a:rPr lang="en-US" altLang="zh-CN" dirty="0"/>
              <a:t>15</a:t>
            </a:r>
            <a:r>
              <a:rPr lang="zh-CN" altLang="en-US" dirty="0"/>
              <a:t>个健康有驾照的年轻人</a:t>
            </a:r>
            <a:endParaRPr lang="en-US" altLang="zh-CN" dirty="0"/>
          </a:p>
          <a:p>
            <a:r>
              <a:rPr lang="zh-CN" altLang="en-US" dirty="0"/>
              <a:t>实验范式：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ADF14-8A07-4D7B-9F9A-47C66B9FAF91}"/>
              </a:ext>
            </a:extLst>
          </p:cNvPr>
          <p:cNvSpPr txBox="1"/>
          <p:nvPr/>
        </p:nvSpPr>
        <p:spPr>
          <a:xfrm>
            <a:off x="83975" y="3120147"/>
            <a:ext cx="479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一共三个声音组，包括发动机，排气，内饰。</a:t>
            </a:r>
            <a:endParaRPr lang="en-US" altLang="zh-CN" sz="1400" dirty="0"/>
          </a:p>
          <a:p>
            <a:r>
              <a:rPr lang="zh-CN" altLang="en-US" sz="1400" dirty="0"/>
              <a:t>每个声音组有三个声音，分别来自标致 </a:t>
            </a:r>
            <a:r>
              <a:rPr lang="en-US" altLang="zh-CN" sz="1400" dirty="0"/>
              <a:t>4008</a:t>
            </a:r>
            <a:r>
              <a:rPr lang="zh-CN" altLang="en-US" sz="1400" dirty="0"/>
              <a:t>、宝马 </a:t>
            </a:r>
            <a:r>
              <a:rPr lang="en-US" altLang="zh-CN" sz="1400" dirty="0"/>
              <a:t>I8 </a:t>
            </a:r>
            <a:r>
              <a:rPr lang="zh-CN" altLang="en-US" sz="1400" dirty="0"/>
              <a:t>和奥迪 </a:t>
            </a:r>
            <a:r>
              <a:rPr lang="en-US" altLang="zh-CN" sz="1400" dirty="0"/>
              <a:t>R8</a:t>
            </a:r>
            <a:r>
              <a:rPr lang="zh-CN" altLang="en-US" sz="1400" dirty="0"/>
              <a:t>。被试按顺序轮流听三个声音组，每个声音组的三个声音随机重复播放</a:t>
            </a:r>
            <a:r>
              <a:rPr lang="en-US" altLang="zh-CN" sz="1400" dirty="0"/>
              <a:t>27</a:t>
            </a:r>
            <a:r>
              <a:rPr lang="zh-CN" altLang="en-US" sz="1400" dirty="0"/>
              <a:t>次，每次</a:t>
            </a:r>
            <a:r>
              <a:rPr lang="en-US" altLang="zh-CN" sz="1400" dirty="0"/>
              <a:t>5s</a:t>
            </a:r>
            <a:r>
              <a:rPr lang="zh-CN" altLang="en-US" sz="1400" dirty="0"/>
              <a:t>时间，两个声音之间间隔</a:t>
            </a:r>
            <a:r>
              <a:rPr lang="en-US" altLang="zh-CN" sz="1400" dirty="0"/>
              <a:t>5</a:t>
            </a:r>
            <a:r>
              <a:rPr lang="zh-CN" altLang="en-US" sz="1400" dirty="0"/>
              <a:t>秒，在不同声音组之间可以休息。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D0CE9A0-6A94-460A-817F-9337E5A3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16" y="2333964"/>
            <a:ext cx="3980265" cy="3926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79691F-25A3-4D2A-AAAD-81DB30F47718}"/>
              </a:ext>
            </a:extLst>
          </p:cNvPr>
          <p:cNvSpPr txBox="1"/>
          <p:nvPr/>
        </p:nvSpPr>
        <p:spPr>
          <a:xfrm>
            <a:off x="83975" y="4383089"/>
            <a:ext cx="32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样本数量：</a:t>
            </a:r>
            <a:r>
              <a:rPr lang="en-US" altLang="zh-CN" dirty="0"/>
              <a:t>9*27*15=3645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65D8D8-4CC0-47A0-A30D-587AFF525DF2}"/>
              </a:ext>
            </a:extLst>
          </p:cNvPr>
          <p:cNvSpPr txBox="1"/>
          <p:nvPr/>
        </p:nvSpPr>
        <p:spPr>
          <a:xfrm>
            <a:off x="83975" y="4864304"/>
            <a:ext cx="41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数据处理：滤波（</a:t>
            </a:r>
            <a:r>
              <a:rPr lang="en-US" altLang="zh-CN" dirty="0"/>
              <a:t>0.1-40Hz</a:t>
            </a:r>
            <a:r>
              <a:rPr lang="zh-CN" altLang="en-US" dirty="0"/>
              <a:t>），采用独立主成分分析法去除伪影</a:t>
            </a:r>
          </a:p>
        </p:txBody>
      </p:sp>
    </p:spTree>
    <p:extLst>
      <p:ext uri="{F4407D92-C05F-44C9-9C57-592C61851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25AD0-0992-4496-B0DC-FFD74D975DF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92E0AB-F6CC-4E0F-AAB1-F918C4077C19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B8E49-7EDD-4251-819D-24CE13C7FE3A}"/>
              </a:ext>
            </a:extLst>
          </p:cNvPr>
          <p:cNvSpPr txBox="1"/>
          <p:nvPr/>
        </p:nvSpPr>
        <p:spPr>
          <a:xfrm>
            <a:off x="-61911" y="920750"/>
            <a:ext cx="808037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864F9A-9255-42EE-9846-3C531F0C1C3E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77D41-CBF7-42D9-9EDB-F6F329FF71DC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86DC69-A3C7-4BAD-A48E-C8A34783AEEC}"/>
              </a:ext>
            </a:extLst>
          </p:cNvPr>
          <p:cNvSpPr txBox="1"/>
          <p:nvPr/>
        </p:nvSpPr>
        <p:spPr>
          <a:xfrm>
            <a:off x="809625" y="882650"/>
            <a:ext cx="5329238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基于机器学习的</a:t>
            </a:r>
            <a:r>
              <a:rPr lang="en-US" dirty="0"/>
              <a:t>（创新形式）</a:t>
            </a:r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F79816-8846-4D11-9B30-001716AA5C67}"/>
              </a:ext>
            </a:extLst>
          </p:cNvPr>
          <p:cNvSpPr txBox="1"/>
          <p:nvPr/>
        </p:nvSpPr>
        <p:spPr>
          <a:xfrm>
            <a:off x="-42862" y="882650"/>
            <a:ext cx="663574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FB8215-F6EB-4A99-9852-EDC6112DCAC0}"/>
              </a:ext>
            </a:extLst>
          </p:cNvPr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74183C3-BAF0-4EB6-B66C-EF1AD9523F6D}"/>
              </a:ext>
            </a:extLst>
          </p:cNvPr>
          <p:cNvSpPr txBox="1"/>
          <p:nvPr/>
        </p:nvSpPr>
        <p:spPr>
          <a:xfrm>
            <a:off x="93479" y="1512320"/>
            <a:ext cx="89478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频率特征提取：</a:t>
            </a:r>
            <a:r>
              <a:rPr lang="zh-CN" altLang="en-US" sz="1600" dirty="0"/>
              <a:t>主要分析了</a:t>
            </a:r>
            <a:r>
              <a:rPr lang="en-US" altLang="zh-CN" sz="1600" dirty="0"/>
              <a:t>4</a:t>
            </a:r>
            <a:r>
              <a:rPr lang="zh-CN" altLang="en-US" sz="1600" dirty="0"/>
              <a:t>个频段（即</a:t>
            </a:r>
            <a:r>
              <a:rPr lang="en-US" altLang="zh-CN" sz="1600" dirty="0"/>
              <a:t>Theta-</a:t>
            </a:r>
            <a:r>
              <a:rPr lang="zh-CN" altLang="en-US" sz="1600" dirty="0"/>
              <a:t>（</a:t>
            </a:r>
            <a:r>
              <a:rPr lang="en-US" altLang="zh-CN" sz="1600" dirty="0"/>
              <a:t>4-7 Hz</a:t>
            </a:r>
            <a:r>
              <a:rPr lang="zh-CN" altLang="en-US" sz="1600" dirty="0"/>
              <a:t>）、</a:t>
            </a:r>
            <a:r>
              <a:rPr lang="en-US" altLang="zh-CN" sz="1600" dirty="0"/>
              <a:t>Alpha</a:t>
            </a:r>
            <a:r>
              <a:rPr lang="zh-CN" altLang="en-US" sz="1600" dirty="0"/>
              <a:t>（</a:t>
            </a:r>
            <a:r>
              <a:rPr lang="en-US" altLang="zh-CN" sz="1600" dirty="0"/>
              <a:t>8-13 Hz</a:t>
            </a:r>
            <a:r>
              <a:rPr lang="zh-CN" altLang="en-US" sz="1600" dirty="0"/>
              <a:t>）、</a:t>
            </a:r>
            <a:r>
              <a:rPr lang="en-US" altLang="zh-CN" sz="1600" dirty="0"/>
              <a:t>Beta</a:t>
            </a:r>
            <a:r>
              <a:rPr lang="zh-CN" altLang="en-US" sz="1600" dirty="0"/>
              <a:t>（</a:t>
            </a:r>
            <a:r>
              <a:rPr lang="en-US" altLang="zh-CN" sz="1600" dirty="0"/>
              <a:t>14-30 Hz</a:t>
            </a:r>
            <a:r>
              <a:rPr lang="zh-CN" altLang="en-US" sz="1600" dirty="0"/>
              <a:t>）和</a:t>
            </a:r>
            <a:r>
              <a:rPr lang="en-US" altLang="zh-CN" sz="1600" dirty="0"/>
              <a:t>Gamma</a:t>
            </a:r>
            <a:r>
              <a:rPr lang="zh-CN" altLang="en-US" sz="1600" dirty="0"/>
              <a:t>（</a:t>
            </a:r>
            <a:r>
              <a:rPr lang="en-US" altLang="zh-CN" sz="1600" dirty="0"/>
              <a:t>31-40 Hz</a:t>
            </a:r>
            <a:r>
              <a:rPr lang="zh-CN" altLang="en-US" sz="1600" dirty="0"/>
              <a:t>））维数分别为 </a:t>
            </a: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17 </a:t>
            </a:r>
            <a:r>
              <a:rPr lang="zh-CN" altLang="en-US" sz="1600" dirty="0"/>
              <a:t>和 </a:t>
            </a:r>
            <a:r>
              <a:rPr lang="en-US" altLang="zh-CN" sz="1600" dirty="0"/>
              <a:t>10</a:t>
            </a:r>
            <a:r>
              <a:rPr lang="zh-CN" altLang="en-US" sz="1600" dirty="0"/>
              <a:t>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7D5989-A2D1-41EF-B355-C6C497AC63D2}"/>
              </a:ext>
            </a:extLst>
          </p:cNvPr>
          <p:cNvSpPr txBox="1"/>
          <p:nvPr/>
        </p:nvSpPr>
        <p:spPr>
          <a:xfrm>
            <a:off x="93479" y="2269065"/>
            <a:ext cx="87031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功率谱信息提取：</a:t>
            </a:r>
            <a:r>
              <a:rPr lang="zh-CN" altLang="en-US" sz="1600" dirty="0"/>
              <a:t>利用</a:t>
            </a:r>
            <a:r>
              <a:rPr lang="en-US" altLang="zh-CN" sz="1600" dirty="0"/>
              <a:t>FFT</a:t>
            </a:r>
            <a:r>
              <a:rPr lang="zh-CN" altLang="en-US" sz="1600" dirty="0"/>
              <a:t>和</a:t>
            </a:r>
            <a:r>
              <a:rPr lang="en-US" altLang="zh-CN" sz="1600" dirty="0"/>
              <a:t>Welch</a:t>
            </a:r>
            <a:r>
              <a:rPr lang="zh-CN" altLang="en-US" sz="1600" dirty="0"/>
              <a:t>算法提取脑电信号的功率谱信息，将脑电信号（长度：</a:t>
            </a:r>
            <a:r>
              <a:rPr lang="en-US" altLang="zh-CN" sz="1600" dirty="0"/>
              <a:t>1000</a:t>
            </a:r>
            <a:r>
              <a:rPr lang="zh-CN" altLang="en-US" sz="1600" dirty="0"/>
              <a:t>）分为</a:t>
            </a:r>
            <a:r>
              <a:rPr lang="en-US" altLang="zh-CN" sz="1600" dirty="0"/>
              <a:t>19</a:t>
            </a:r>
            <a:r>
              <a:rPr lang="zh-CN" altLang="en-US" sz="1600" dirty="0"/>
              <a:t>个窗口，每个窗口包含</a:t>
            </a:r>
            <a:r>
              <a:rPr lang="en-US" altLang="zh-CN" sz="1600" dirty="0"/>
              <a:t>100</a:t>
            </a:r>
            <a:r>
              <a:rPr lang="zh-CN" altLang="en-US" sz="1600" dirty="0"/>
              <a:t>个采样点。 相邻窗口的重叠率设置为</a:t>
            </a:r>
            <a:r>
              <a:rPr lang="en-US" altLang="zh-CN" sz="1600" dirty="0"/>
              <a:t>50%</a:t>
            </a:r>
            <a:r>
              <a:rPr lang="zh-CN" altLang="en-US" sz="1600" dirty="0"/>
              <a:t>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83B938-9334-411C-BC33-3BE2A04A5771}"/>
              </a:ext>
            </a:extLst>
          </p:cNvPr>
          <p:cNvSpPr txBox="1"/>
          <p:nvPr/>
        </p:nvSpPr>
        <p:spPr>
          <a:xfrm>
            <a:off x="93479" y="3100840"/>
            <a:ext cx="860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特征选择：使用</a:t>
            </a:r>
            <a:r>
              <a:rPr lang="en-US" altLang="zh-CN" dirty="0"/>
              <a:t>m-</a:t>
            </a:r>
            <a:r>
              <a:rPr lang="en-US" altLang="zh-CN" dirty="0" err="1"/>
              <a:t>ReliefF</a:t>
            </a:r>
            <a:r>
              <a:rPr lang="zh-CN" altLang="en-US" dirty="0"/>
              <a:t>算法计算每个特征在每个通道上的权重</a:t>
            </a:r>
            <a:r>
              <a:rPr lang="en-US" altLang="zh-CN" dirty="0"/>
              <a:t>,</a:t>
            </a:r>
            <a:r>
              <a:rPr lang="zh-CN" altLang="en-US" dirty="0"/>
              <a:t>然后对每个通道的权重进行求和</a:t>
            </a:r>
            <a:r>
              <a:rPr lang="en-US" altLang="zh-CN" dirty="0"/>
              <a:t>,</a:t>
            </a:r>
            <a:r>
              <a:rPr lang="zh-CN" altLang="en-US" dirty="0"/>
              <a:t>得到每个通道的综合权重。通过对综合权重进行排序</a:t>
            </a:r>
            <a:r>
              <a:rPr lang="en-US" altLang="zh-CN" dirty="0"/>
              <a:t>,</a:t>
            </a:r>
            <a:r>
              <a:rPr lang="zh-CN" altLang="en-US" dirty="0"/>
              <a:t>就可以得到最具代表性的通道。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D90528-DC30-40FC-88ED-5E687A22EC37}"/>
              </a:ext>
            </a:extLst>
          </p:cNvPr>
          <p:cNvSpPr txBox="1"/>
          <p:nvPr/>
        </p:nvSpPr>
        <p:spPr>
          <a:xfrm>
            <a:off x="188915" y="4245429"/>
            <a:ext cx="836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分类器：</a:t>
            </a:r>
            <a:r>
              <a:rPr lang="en-US" altLang="zh-CN" dirty="0"/>
              <a:t>KNN</a:t>
            </a:r>
            <a:r>
              <a:rPr lang="zh-CN" altLang="en-US" dirty="0"/>
              <a:t>，</a:t>
            </a:r>
            <a:r>
              <a:rPr lang="en-US" altLang="zh-CN" dirty="0"/>
              <a:t>SVM</a:t>
            </a:r>
            <a:r>
              <a:rPr lang="zh-CN" altLang="en-US" dirty="0"/>
              <a:t>，决策树，朴素贝叶斯，线性判别分析</a:t>
            </a:r>
          </a:p>
        </p:txBody>
      </p:sp>
      <p:sp>
        <p:nvSpPr>
          <p:cNvPr id="19" name="文本框 21">
            <a:extLst>
              <a:ext uri="{FF2B5EF4-FFF2-40B4-BE49-F238E27FC236}">
                <a16:creationId xmlns:a16="http://schemas.microsoft.com/office/drawing/2014/main" id="{97C412E0-8655-4ADD-99A0-EB5938F272AD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</p:spTree>
    <p:extLst>
      <p:ext uri="{DF3C15D7-4515-4A05-A499-02ABA8E2538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32671" y="960439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63239D-E5AA-4B02-9412-CFF9B10A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0335"/>
            <a:ext cx="4008365" cy="25016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84B8DF-48C6-44E0-8B44-5849C25FE7BE}"/>
              </a:ext>
            </a:extLst>
          </p:cNvPr>
          <p:cNvSpPr txBox="1"/>
          <p:nvPr/>
        </p:nvSpPr>
        <p:spPr>
          <a:xfrm>
            <a:off x="586799" y="1330589"/>
            <a:ext cx="2418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每个参与者对应不同的模型精度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CAE5CF-365B-4E28-8AE0-74844727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89" y="4122464"/>
            <a:ext cx="6744991" cy="20361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652F875-7C79-4D70-99B3-C176A7A08AFD}"/>
              </a:ext>
            </a:extLst>
          </p:cNvPr>
          <p:cNvSpPr txBox="1"/>
          <p:nvPr/>
        </p:nvSpPr>
        <p:spPr>
          <a:xfrm>
            <a:off x="3960766" y="3851409"/>
            <a:ext cx="3018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每个被试对应不同频段的模型精度（</a:t>
            </a:r>
            <a:r>
              <a:rPr lang="en-US" altLang="zh-CN" sz="1200" dirty="0"/>
              <a:t>KNN</a:t>
            </a:r>
            <a:r>
              <a:rPr lang="zh-CN" altLang="en-US" sz="1200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DCD56-B7D4-42FB-A703-5350D887FB15}"/>
              </a:ext>
            </a:extLst>
          </p:cNvPr>
          <p:cNvSpPr txBox="1"/>
          <p:nvPr/>
        </p:nvSpPr>
        <p:spPr>
          <a:xfrm>
            <a:off x="4068068" y="1570335"/>
            <a:ext cx="489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结果分析：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应用</a:t>
            </a:r>
            <a:r>
              <a:rPr lang="en-US" altLang="zh-CN" dirty="0"/>
              <a:t>KNN</a:t>
            </a:r>
            <a:r>
              <a:rPr lang="zh-CN" altLang="en-US" dirty="0"/>
              <a:t>模型各受试者的准确率最高。 </a:t>
            </a:r>
            <a:r>
              <a:rPr lang="en-US" altLang="zh-CN" dirty="0"/>
              <a:t>KNN</a:t>
            </a:r>
            <a:r>
              <a:rPr lang="zh-CN" altLang="en-US" dirty="0"/>
              <a:t>的平均准确率比</a:t>
            </a:r>
            <a:r>
              <a:rPr lang="en-US" altLang="zh-CN" dirty="0"/>
              <a:t>SVM</a:t>
            </a:r>
            <a:r>
              <a:rPr lang="zh-CN" altLang="en-US" dirty="0"/>
              <a:t>高</a:t>
            </a:r>
            <a:r>
              <a:rPr lang="en-US" altLang="zh-CN" dirty="0"/>
              <a:t>5.31%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beta</a:t>
            </a:r>
            <a:r>
              <a:rPr lang="zh-CN" altLang="en-US" dirty="0"/>
              <a:t>对应的</a:t>
            </a:r>
            <a:r>
              <a:rPr lang="en-US" altLang="zh-CN" dirty="0"/>
              <a:t>17</a:t>
            </a:r>
            <a:r>
              <a:rPr lang="zh-CN" altLang="en-US" dirty="0"/>
              <a:t>维特征矩阵准确率最高，仅比全频段</a:t>
            </a:r>
            <a:r>
              <a:rPr lang="en-US" altLang="zh-CN" dirty="0"/>
              <a:t>37</a:t>
            </a:r>
            <a:r>
              <a:rPr lang="zh-CN" altLang="en-US" dirty="0"/>
              <a:t>维特征矩阵低</a:t>
            </a:r>
            <a:r>
              <a:rPr lang="en-US" altLang="zh-CN" dirty="0"/>
              <a:t>6.42%</a:t>
            </a:r>
            <a:r>
              <a:rPr lang="zh-CN" altLang="en-US" dirty="0"/>
              <a:t>。全选</a:t>
            </a:r>
            <a:r>
              <a:rPr lang="en-US" altLang="zh-CN" dirty="0"/>
              <a:t>37</a:t>
            </a:r>
            <a:r>
              <a:rPr lang="zh-CN" altLang="en-US" dirty="0"/>
              <a:t>维特征的分类效果基本上可以借助</a:t>
            </a:r>
            <a:r>
              <a:rPr lang="en-US" altLang="zh-CN" dirty="0"/>
              <a:t>beta</a:t>
            </a:r>
            <a:r>
              <a:rPr lang="zh-CN" altLang="en-US" dirty="0"/>
              <a:t>带的</a:t>
            </a:r>
            <a:r>
              <a:rPr lang="en-US" altLang="zh-CN" dirty="0"/>
              <a:t>17</a:t>
            </a:r>
            <a:r>
              <a:rPr lang="zh-CN" altLang="en-US" dirty="0"/>
              <a:t>维来实现。</a:t>
            </a:r>
            <a:r>
              <a:rPr lang="en-US" altLang="zh-CN" dirty="0"/>
              <a:t>13</a:t>
            </a:r>
            <a:r>
              <a:rPr lang="zh-CN" altLang="en-US" dirty="0"/>
              <a:t>号被试的</a:t>
            </a:r>
            <a:r>
              <a:rPr lang="en-US" altLang="zh-CN" dirty="0"/>
              <a:t>beta</a:t>
            </a:r>
            <a:r>
              <a:rPr lang="zh-CN" altLang="en-US" dirty="0"/>
              <a:t>准确率为</a:t>
            </a:r>
            <a:r>
              <a:rPr lang="en-US" altLang="zh-CN" dirty="0"/>
              <a:t>91.9%</a:t>
            </a:r>
            <a:r>
              <a:rPr lang="zh-CN" altLang="en-US" dirty="0"/>
              <a:t>，是整个设计方案中最高的。</a:t>
            </a:r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440615B5-0A6F-49C3-AE5C-A84883ED9E52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</p:spTree>
    <p:extLs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32671" y="960439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2D1C41-D9FE-4D44-A930-E3EF53C8E0C2}"/>
              </a:ext>
            </a:extLst>
          </p:cNvPr>
          <p:cNvSpPr txBox="1"/>
          <p:nvPr/>
        </p:nvSpPr>
        <p:spPr>
          <a:xfrm>
            <a:off x="29970" y="1390638"/>
            <a:ext cx="5335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与 </a:t>
            </a:r>
            <a:r>
              <a:rPr lang="en-US" altLang="zh-CN" sz="1400" dirty="0"/>
              <a:t>3 </a:t>
            </a:r>
            <a:r>
              <a:rPr lang="zh-CN" altLang="en-US" sz="1400" dirty="0"/>
              <a:t>种汽车声音匹配的 </a:t>
            </a:r>
            <a:r>
              <a:rPr lang="en-US" altLang="zh-CN" sz="1400" dirty="0"/>
              <a:t>4 </a:t>
            </a:r>
            <a:r>
              <a:rPr lang="zh-CN" altLang="en-US" sz="1400" dirty="0"/>
              <a:t>个频段中 </a:t>
            </a:r>
            <a:r>
              <a:rPr lang="en-US" altLang="zh-CN" sz="1400" dirty="0"/>
              <a:t>15 </a:t>
            </a:r>
            <a:r>
              <a:rPr lang="zh-CN" altLang="en-US" sz="1400" dirty="0"/>
              <a:t>名受试者的平均功率地形图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51E690-DE41-4DEA-8D24-17B5D218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12" y="1787424"/>
            <a:ext cx="5335651" cy="40237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6DBD78E-65E9-402A-ADCA-B8E46A431AE1}"/>
              </a:ext>
            </a:extLst>
          </p:cNvPr>
          <p:cNvSpPr txBox="1"/>
          <p:nvPr/>
        </p:nvSpPr>
        <p:spPr>
          <a:xfrm>
            <a:off x="5622322" y="1951672"/>
            <a:ext cx="34834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θ</a:t>
            </a:r>
            <a:r>
              <a:rPr lang="zh-CN" altLang="en-US" sz="1200" dirty="0"/>
              <a:t>和</a:t>
            </a:r>
            <a:r>
              <a:rPr lang="en-US" altLang="zh-CN" sz="1200" dirty="0"/>
              <a:t>α</a:t>
            </a:r>
            <a:r>
              <a:rPr lang="zh-CN" altLang="en-US" sz="1200" dirty="0"/>
              <a:t>频段，发动机声音对应的</a:t>
            </a:r>
            <a:r>
              <a:rPr lang="en-US" altLang="zh-CN" sz="1200" dirty="0"/>
              <a:t>PSD</a:t>
            </a:r>
            <a:r>
              <a:rPr lang="zh-CN" altLang="en-US" sz="1200" dirty="0"/>
              <a:t>低于排气声和车内声音刺激下的能量值，其</a:t>
            </a:r>
            <a:r>
              <a:rPr lang="en-US" altLang="zh-CN" sz="1200" dirty="0"/>
              <a:t>PSD</a:t>
            </a:r>
            <a:r>
              <a:rPr lang="zh-CN" altLang="en-US" sz="1200" dirty="0"/>
              <a:t>分布差异不大，且能量集中在枕叶、顶叶和中枢，</a:t>
            </a:r>
            <a:r>
              <a:rPr lang="zh-CN" altLang="en-US" sz="1200" dirty="0">
                <a:highlight>
                  <a:srgbClr val="FFFF00"/>
                </a:highlight>
              </a:rPr>
              <a:t>因此</a:t>
            </a:r>
            <a:r>
              <a:rPr lang="en-US" altLang="zh-CN" sz="1200" dirty="0">
                <a:highlight>
                  <a:srgbClr val="FFFF00"/>
                </a:highlight>
              </a:rPr>
              <a:t>theta </a:t>
            </a:r>
            <a:r>
              <a:rPr lang="zh-CN" altLang="en-US" sz="1200" dirty="0">
                <a:highlight>
                  <a:srgbClr val="FFFF00"/>
                </a:highlight>
              </a:rPr>
              <a:t>和 </a:t>
            </a:r>
            <a:r>
              <a:rPr lang="en-US" altLang="zh-CN" sz="1200" dirty="0">
                <a:highlight>
                  <a:srgbClr val="FFFF00"/>
                </a:highlight>
              </a:rPr>
              <a:t>alpha </a:t>
            </a:r>
            <a:r>
              <a:rPr lang="zh-CN" altLang="en-US" sz="1200" dirty="0">
                <a:highlight>
                  <a:srgbClr val="FFFF00"/>
                </a:highlight>
              </a:rPr>
              <a:t>频段精度相对较差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β</a:t>
            </a:r>
            <a:r>
              <a:rPr lang="zh-CN" altLang="en-US" sz="1200" dirty="0"/>
              <a:t>频段，</a:t>
            </a:r>
            <a:r>
              <a:rPr lang="en-US" altLang="zh-CN" sz="1200" dirty="0"/>
              <a:t>3</a:t>
            </a:r>
            <a:r>
              <a:rPr lang="zh-CN" altLang="en-US" sz="1200" dirty="0"/>
              <a:t>种声音刺激下的</a:t>
            </a:r>
            <a:r>
              <a:rPr lang="en-US" altLang="zh-CN" sz="1200" dirty="0"/>
              <a:t>PSD</a:t>
            </a:r>
            <a:r>
              <a:rPr lang="zh-CN" altLang="en-US" sz="1200" dirty="0"/>
              <a:t>分布明显不同。与发动机声音相对应的能量集中在左枕骨和左顶骨。相反，排气声对应的能量均匀分布在左右两侧，依次落在枕叶、顶叶、中央和额叶。车内声音对应的</a:t>
            </a:r>
            <a:r>
              <a:rPr lang="en-US" altLang="zh-CN" sz="1200" dirty="0"/>
              <a:t>PSD</a:t>
            </a:r>
            <a:r>
              <a:rPr lang="zh-CN" altLang="en-US" sz="1200" dirty="0"/>
              <a:t>集中在枕叶、顶叶和中央，略有不同。</a:t>
            </a:r>
            <a:r>
              <a:rPr lang="zh-CN" altLang="en-US" sz="1200" dirty="0">
                <a:highlight>
                  <a:srgbClr val="FFFF00"/>
                </a:highlight>
              </a:rPr>
              <a:t>因此</a:t>
            </a:r>
            <a:r>
              <a:rPr lang="en-US" altLang="zh-CN" sz="1200" dirty="0">
                <a:highlight>
                  <a:srgbClr val="FFFF00"/>
                </a:highlight>
              </a:rPr>
              <a:t>β</a:t>
            </a:r>
            <a:r>
              <a:rPr lang="zh-CN" altLang="en-US" sz="1200" dirty="0">
                <a:highlight>
                  <a:srgbClr val="FFFF00"/>
                </a:highlight>
              </a:rPr>
              <a:t>带具有更好的分类质量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在伽玛波段，</a:t>
            </a:r>
            <a:r>
              <a:rPr lang="en-US" altLang="zh-CN" sz="1200" dirty="0"/>
              <a:t>PSD</a:t>
            </a:r>
            <a:r>
              <a:rPr lang="zh-CN" altLang="en-US" sz="1200" dirty="0"/>
              <a:t>能量最低。 </a:t>
            </a:r>
            <a:r>
              <a:rPr lang="en-US" altLang="zh-CN" sz="1200" dirty="0"/>
              <a:t>3</a:t>
            </a:r>
            <a:r>
              <a:rPr lang="zh-CN" altLang="en-US" sz="1200" dirty="0"/>
              <a:t>种声音样本刺激下的功率谱密度图差异较大。与发动机声音相对应的能量落在。依次为枕叶、顶叶、中央和额叶，但变化范围较小。相比之下，排气声对应的能量整体较低。与内音相对应的 </a:t>
            </a:r>
            <a:r>
              <a:rPr lang="en-US" altLang="zh-CN" sz="1200" dirty="0"/>
              <a:t>PSD </a:t>
            </a:r>
            <a:r>
              <a:rPr lang="zh-CN" altLang="en-US" sz="1200" dirty="0"/>
              <a:t>集中在枕叶和顶叶中部。</a:t>
            </a:r>
            <a:r>
              <a:rPr lang="zh-CN" altLang="en-US" sz="1200" dirty="0">
                <a:highlight>
                  <a:srgbClr val="FFFF00"/>
                </a:highlight>
              </a:rPr>
              <a:t>因此基于伽玛波段构建的特征矩阵的精度仅次于贝塔波段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D9617780-3E65-4509-A6E6-89B86C4C7759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6590181"/>
      </p:ex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32671" y="960439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CE8BA53-919B-41FA-8B8F-3B215348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0783"/>
            <a:ext cx="5864885" cy="168429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6B279B4-BB87-4D56-B24A-C5F428F2315D}"/>
              </a:ext>
            </a:extLst>
          </p:cNvPr>
          <p:cNvSpPr txBox="1"/>
          <p:nvPr/>
        </p:nvSpPr>
        <p:spPr>
          <a:xfrm>
            <a:off x="313000" y="1423007"/>
            <a:ext cx="466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KNN</a:t>
            </a:r>
            <a:r>
              <a:rPr lang="zh-CN" altLang="en-US" sz="1400" dirty="0"/>
              <a:t>模型对应前</a:t>
            </a:r>
            <a:r>
              <a:rPr lang="en-US" altLang="zh-CN" sz="1400" dirty="0"/>
              <a:t>12</a:t>
            </a:r>
            <a:r>
              <a:rPr lang="zh-CN" altLang="en-US" sz="1400" dirty="0"/>
              <a:t>个最优通道和原始</a:t>
            </a:r>
            <a:r>
              <a:rPr lang="en-US" altLang="zh-CN" sz="1400" dirty="0"/>
              <a:t>63</a:t>
            </a:r>
            <a:r>
              <a:rPr lang="zh-CN" altLang="en-US" sz="1400" dirty="0"/>
              <a:t>个通道的分类精度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8F7C50-15A4-4117-8C0F-7517DB9E7464}"/>
              </a:ext>
            </a:extLst>
          </p:cNvPr>
          <p:cNvSpPr txBox="1"/>
          <p:nvPr/>
        </p:nvSpPr>
        <p:spPr>
          <a:xfrm>
            <a:off x="329085" y="4776770"/>
            <a:ext cx="7704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12</a:t>
            </a:r>
            <a:r>
              <a:rPr lang="zh-CN" altLang="en-US" sz="1400" dirty="0"/>
              <a:t>个通道的三重分类精度比</a:t>
            </a:r>
            <a:r>
              <a:rPr lang="en-US" altLang="zh-CN" sz="1400" dirty="0"/>
              <a:t>63</a:t>
            </a:r>
            <a:r>
              <a:rPr lang="zh-CN" altLang="en-US" sz="1400" dirty="0"/>
              <a:t>个通道略有提高，但每个受试者的最佳前</a:t>
            </a:r>
            <a:r>
              <a:rPr lang="en-US" altLang="zh-CN" sz="1400" dirty="0"/>
              <a:t>12</a:t>
            </a:r>
            <a:r>
              <a:rPr lang="zh-CN" altLang="en-US" sz="1400" dirty="0"/>
              <a:t>个通道之间的差异更大。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使用通用信道选择算法来获得通用信道。分别选择前</a:t>
            </a: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/>
              <a:t>6</a:t>
            </a:r>
            <a:r>
              <a:rPr lang="zh-CN" altLang="en-US" sz="1400" dirty="0"/>
              <a:t>、</a:t>
            </a:r>
            <a:r>
              <a:rPr lang="en-US" altLang="zh-CN" sz="1400" dirty="0"/>
              <a:t>9</a:t>
            </a:r>
            <a:r>
              <a:rPr lang="zh-CN" altLang="en-US" sz="1400" dirty="0"/>
              <a:t>和</a:t>
            </a:r>
            <a:r>
              <a:rPr lang="en-US" altLang="zh-CN" sz="1400" dirty="0"/>
              <a:t>12</a:t>
            </a:r>
            <a:r>
              <a:rPr lang="zh-CN" altLang="en-US" sz="1400" dirty="0"/>
              <a:t>个通用最优通道的电极分布如图。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5A23D15-8749-42B8-8EAA-1CCD12FE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988" y="1451788"/>
            <a:ext cx="3150848" cy="2963830"/>
          </a:xfrm>
          <a:prstGeom prst="rect">
            <a:avLst/>
          </a:prstGeom>
        </p:spPr>
      </p:pic>
      <p:sp>
        <p:nvSpPr>
          <p:cNvPr id="25" name="文本框 21">
            <a:extLst>
              <a:ext uri="{FF2B5EF4-FFF2-40B4-BE49-F238E27FC236}">
                <a16:creationId xmlns:a16="http://schemas.microsoft.com/office/drawing/2014/main" id="{FC4AC9F3-5231-4B10-A252-5BF41DDD9DEF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4134087"/>
      </p:ex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469712-77B5-44C6-A13A-13C383DD8003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45FC3B-E8A8-43C6-BC5D-9AEC97D1656E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听觉解码研究进展：分类（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2B7B39-E58A-4CD9-AB15-4C66B60D8C9A}"/>
              </a:ext>
            </a:extLst>
          </p:cNvPr>
          <p:cNvGrpSpPr/>
          <p:nvPr/>
        </p:nvGrpSpPr>
        <p:grpSpPr>
          <a:xfrm>
            <a:off x="-1587" y="954090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F8CDC9-8270-4021-96BD-F8FD0C50FE5F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23CE1D-E95F-4B8D-B1B6-FD6D83790205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83BB10C-6314-4765-8AAF-9586E36F2DBB}"/>
              </a:ext>
            </a:extLst>
          </p:cNvPr>
          <p:cNvSpPr txBox="1"/>
          <p:nvPr/>
        </p:nvSpPr>
        <p:spPr>
          <a:xfrm>
            <a:off x="185183" y="2106126"/>
            <a:ext cx="8766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创新点</a:t>
            </a:r>
            <a:r>
              <a:rPr lang="zh-CN" altLang="en-US" dirty="0"/>
              <a:t>：本文在基于汽车声音的基础下，讨论了特征个数，分类器选择，以及频带特征对分类性能的影响。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借鉴的地方</a:t>
            </a:r>
            <a:r>
              <a:rPr lang="zh-CN" altLang="en-US" dirty="0"/>
              <a:t>：在分类之前进行通道选择可以帮助消除无关或冗余的</a:t>
            </a:r>
            <a:r>
              <a:rPr lang="en-US" altLang="zh-CN" dirty="0"/>
              <a:t>EEG</a:t>
            </a:r>
            <a:r>
              <a:rPr lang="zh-CN" altLang="en-US" dirty="0"/>
              <a:t>通道</a:t>
            </a:r>
            <a:r>
              <a:rPr lang="en-US" altLang="zh-CN" dirty="0"/>
              <a:t>,</a:t>
            </a:r>
            <a:r>
              <a:rPr lang="zh-CN" altLang="en-US" dirty="0"/>
              <a:t>从而提高识别准确性</a:t>
            </a:r>
            <a:r>
              <a:rPr lang="en-US" altLang="zh-CN" dirty="0"/>
              <a:t>,</a:t>
            </a:r>
            <a:r>
              <a:rPr lang="zh-CN" altLang="en-US" dirty="0"/>
              <a:t>对于不同的受试者</a:t>
            </a:r>
            <a:r>
              <a:rPr lang="en-US" altLang="zh-CN" dirty="0"/>
              <a:t>,</a:t>
            </a:r>
            <a:r>
              <a:rPr lang="zh-CN" altLang="en-US" dirty="0"/>
              <a:t>最佳通道可能不同</a:t>
            </a:r>
            <a:r>
              <a:rPr lang="en-US" altLang="zh-CN" dirty="0"/>
              <a:t>,</a:t>
            </a:r>
            <a:r>
              <a:rPr lang="zh-CN" altLang="en-US" dirty="0"/>
              <a:t>因为个体之间存在生理结构差异。因此</a:t>
            </a:r>
            <a:r>
              <a:rPr lang="en-US" altLang="zh-CN" dirty="0"/>
              <a:t>,</a:t>
            </a:r>
            <a:r>
              <a:rPr lang="zh-CN" altLang="en-US" dirty="0"/>
              <a:t>选择通用性通道非常重要。文中提出了一种最优通用性通道选择算法</a:t>
            </a:r>
            <a:r>
              <a:rPr lang="en-US" altLang="zh-CN" dirty="0"/>
              <a:t>,</a:t>
            </a:r>
            <a:r>
              <a:rPr lang="zh-CN" altLang="en-US" dirty="0"/>
              <a:t>并设计了</a:t>
            </a:r>
            <a:r>
              <a:rPr lang="en-US" altLang="zh-CN" dirty="0"/>
              <a:t>4</a:t>
            </a:r>
            <a:r>
              <a:rPr lang="zh-CN" altLang="en-US" dirty="0"/>
              <a:t>种通道电极方案，可以借鉴。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改进</a:t>
            </a:r>
            <a:r>
              <a:rPr lang="zh-CN" altLang="en-US" dirty="0"/>
              <a:t>：研究虽然提出了一种最优通用性通道选择算法</a:t>
            </a:r>
            <a:r>
              <a:rPr lang="en-US" altLang="zh-CN" dirty="0"/>
              <a:t>,</a:t>
            </a:r>
            <a:r>
              <a:rPr lang="zh-CN" altLang="en-US" dirty="0"/>
              <a:t>但由于个体差异</a:t>
            </a:r>
            <a:r>
              <a:rPr lang="en-US" altLang="zh-CN" dirty="0"/>
              <a:t>,</a:t>
            </a:r>
            <a:r>
              <a:rPr lang="zh-CN" altLang="en-US" dirty="0"/>
              <a:t>最佳通道可能因受试者而异</a:t>
            </a:r>
            <a:r>
              <a:rPr lang="en-US" altLang="zh-CN" dirty="0"/>
              <a:t>,</a:t>
            </a:r>
            <a:r>
              <a:rPr lang="zh-CN" altLang="en-US" dirty="0"/>
              <a:t>因此如何选择通用性通道仍是一个挑战。</a:t>
            </a:r>
            <a:endParaRPr lang="en-US" altLang="zh-CN" dirty="0"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CF3FB05E-F2BA-4AA1-BA14-6B718CA44DB1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60729" y="6348350"/>
            <a:ext cx="9091613" cy="40011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 err="1"/>
              <a:t>Xie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, et al. "Studying critical frequency bands and channels for EEG-based automobile sound recognition with machine learning." Applied Acoustics 185 (2022): 108389.</a:t>
            </a:r>
            <a:endParaRPr lang="zh-CN" altLang="en-US" sz="1000" dirty="0"/>
          </a:p>
        </p:txBody>
      </p:sp>
    </p:spTree>
    <p:extLst>
      <p:ext uri="{9FC23EBE-4DD5-4904-809E-0E175639266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1102</Words>
  <Application>Microsoft Office PowerPoint</Application>
  <PresentationFormat>全屏显示(4:3)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12</cp:revision>
  <dcterms:created xsi:type="dcterms:W3CDTF">2024-11-08T04:42:19Z</dcterms:created>
  <dcterms:modified xsi:type="dcterms:W3CDTF">2024-11-20T08:00:56Z</dcterms:modified>
</cp:coreProperties>
</file>