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1" r:id="rId2"/>
    <p:sldId id="267" r:id="rId3"/>
    <p:sldId id="262" r:id="rId4"/>
    <p:sldId id="268" r:id="rId5"/>
    <p:sldId id="269" r:id="rId6"/>
    <p:sldId id="263" r:id="rId7"/>
    <p:sldId id="264"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24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06FEF3-65D4-4553-B7C8-6421485C3F05}" type="datetimeFigureOut">
              <a:rPr lang="zh-CN" altLang="en-US" smtClean="0"/>
              <a:t>2024/11/23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15B48-E114-4DC3-9FD1-F4D5F9C58DB6}" type="slidenum">
              <a:rPr lang="zh-CN" altLang="en-US" smtClean="0"/>
              <a:t>‹#›</a:t>
            </a:fld>
            <a:endParaRPr lang="zh-CN" altLang="en-US"/>
          </a:p>
        </p:txBody>
      </p:sp>
    </p:spTree>
    <p:extLst>
      <p:ext uri="{BB962C8B-B14F-4D97-AF65-F5344CB8AC3E}">
        <p14:creationId xmlns:p14="http://schemas.microsoft.com/office/powerpoint/2010/main" val="3561750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dirty="0"/>
          </a:p>
        </p:txBody>
      </p:sp>
    </p:spTree>
    <p:extLst>
      <p:ext uri="{BB962C8B-B14F-4D97-AF65-F5344CB8AC3E}">
        <p14:creationId xmlns:p14="http://schemas.microsoft.com/office/powerpoint/2010/main" val="2361928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dirty="0"/>
          </a:p>
        </p:txBody>
      </p:sp>
    </p:spTree>
    <p:extLst>
      <p:ext uri="{BB962C8B-B14F-4D97-AF65-F5344CB8AC3E}">
        <p14:creationId xmlns:p14="http://schemas.microsoft.com/office/powerpoint/2010/main" val="711806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dirty="0"/>
          </a:p>
        </p:txBody>
      </p:sp>
    </p:spTree>
    <p:extLst>
      <p:ext uri="{BB962C8B-B14F-4D97-AF65-F5344CB8AC3E}">
        <p14:creationId xmlns:p14="http://schemas.microsoft.com/office/powerpoint/2010/main" val="1054886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t>2024/11/23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t>‹#›</a:t>
            </a:fld>
            <a:endParaRPr lang="zh-CN" altLang="en-US"/>
          </a:p>
        </p:txBody>
      </p:sp>
    </p:spTree>
    <p:extLst>
      <p:ext uri="{BB962C8B-B14F-4D97-AF65-F5344CB8AC3E}">
        <p14:creationId xmlns:p14="http://schemas.microsoft.com/office/powerpoint/2010/main" val="681417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t>2024/11/23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t>‹#›</a:t>
            </a:fld>
            <a:endParaRPr lang="zh-CN" altLang="en-US"/>
          </a:p>
        </p:txBody>
      </p:sp>
    </p:spTree>
    <p:extLst>
      <p:ext uri="{BB962C8B-B14F-4D97-AF65-F5344CB8AC3E}">
        <p14:creationId xmlns:p14="http://schemas.microsoft.com/office/powerpoint/2010/main" val="4289338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t>2024/11/23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t>‹#›</a:t>
            </a:fld>
            <a:endParaRPr lang="zh-CN" altLang="en-US"/>
          </a:p>
        </p:txBody>
      </p:sp>
    </p:spTree>
    <p:extLst>
      <p:ext uri="{BB962C8B-B14F-4D97-AF65-F5344CB8AC3E}">
        <p14:creationId xmlns:p14="http://schemas.microsoft.com/office/powerpoint/2010/main" val="2716794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t>2024/11/23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t>‹#›</a:t>
            </a:fld>
            <a:endParaRPr lang="zh-CN" altLang="en-US"/>
          </a:p>
        </p:txBody>
      </p:sp>
    </p:spTree>
    <p:extLst>
      <p:ext uri="{BB962C8B-B14F-4D97-AF65-F5344CB8AC3E}">
        <p14:creationId xmlns:p14="http://schemas.microsoft.com/office/powerpoint/2010/main" val="279348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622B448-3970-4C2A-8B65-28B73AEA723F}" type="datetimeFigureOut">
              <a:rPr lang="zh-CN" altLang="en-US" smtClean="0"/>
              <a:t>2024/11/23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t>‹#›</a:t>
            </a:fld>
            <a:endParaRPr lang="zh-CN" altLang="en-US"/>
          </a:p>
        </p:txBody>
      </p:sp>
    </p:spTree>
    <p:extLst>
      <p:ext uri="{BB962C8B-B14F-4D97-AF65-F5344CB8AC3E}">
        <p14:creationId xmlns:p14="http://schemas.microsoft.com/office/powerpoint/2010/main" val="3272896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622B448-3970-4C2A-8B65-28B73AEA723F}" type="datetimeFigureOut">
              <a:rPr lang="zh-CN" altLang="en-US" smtClean="0"/>
              <a:t>2024/11/23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3E987E-8A79-4B7E-AFA0-B01D041FDBB8}" type="slidenum">
              <a:rPr lang="zh-CN" altLang="en-US" smtClean="0"/>
              <a:t>‹#›</a:t>
            </a:fld>
            <a:endParaRPr lang="zh-CN" altLang="en-US"/>
          </a:p>
        </p:txBody>
      </p:sp>
    </p:spTree>
    <p:extLst>
      <p:ext uri="{BB962C8B-B14F-4D97-AF65-F5344CB8AC3E}">
        <p14:creationId xmlns:p14="http://schemas.microsoft.com/office/powerpoint/2010/main" val="109895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622B448-3970-4C2A-8B65-28B73AEA723F}" type="datetimeFigureOut">
              <a:rPr lang="zh-CN" altLang="en-US" smtClean="0"/>
              <a:t>2024/11/23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D3E987E-8A79-4B7E-AFA0-B01D041FDBB8}" type="slidenum">
              <a:rPr lang="zh-CN" altLang="en-US" smtClean="0"/>
              <a:t>‹#›</a:t>
            </a:fld>
            <a:endParaRPr lang="zh-CN" altLang="en-US"/>
          </a:p>
        </p:txBody>
      </p:sp>
    </p:spTree>
    <p:extLst>
      <p:ext uri="{BB962C8B-B14F-4D97-AF65-F5344CB8AC3E}">
        <p14:creationId xmlns:p14="http://schemas.microsoft.com/office/powerpoint/2010/main" val="248224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22B448-3970-4C2A-8B65-28B73AEA723F}" type="datetimeFigureOut">
              <a:rPr lang="zh-CN" altLang="en-US" smtClean="0"/>
              <a:t>2024/11/23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D3E987E-8A79-4B7E-AFA0-B01D041FDBB8}" type="slidenum">
              <a:rPr lang="zh-CN" altLang="en-US" smtClean="0"/>
              <a:t>‹#›</a:t>
            </a:fld>
            <a:endParaRPr lang="zh-CN" altLang="en-US"/>
          </a:p>
        </p:txBody>
      </p:sp>
    </p:spTree>
    <p:extLst>
      <p:ext uri="{BB962C8B-B14F-4D97-AF65-F5344CB8AC3E}">
        <p14:creationId xmlns:p14="http://schemas.microsoft.com/office/powerpoint/2010/main" val="10444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2B448-3970-4C2A-8B65-28B73AEA723F}" type="datetimeFigureOut">
              <a:rPr lang="zh-CN" altLang="en-US" smtClean="0"/>
              <a:t>2024/11/23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D3E987E-8A79-4B7E-AFA0-B01D041FDBB8}" type="slidenum">
              <a:rPr lang="zh-CN" altLang="en-US" smtClean="0"/>
              <a:t>‹#›</a:t>
            </a:fld>
            <a:endParaRPr lang="zh-CN" altLang="en-US"/>
          </a:p>
        </p:txBody>
      </p:sp>
    </p:spTree>
    <p:extLst>
      <p:ext uri="{BB962C8B-B14F-4D97-AF65-F5344CB8AC3E}">
        <p14:creationId xmlns:p14="http://schemas.microsoft.com/office/powerpoint/2010/main" val="43951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622B448-3970-4C2A-8B65-28B73AEA723F}" type="datetimeFigureOut">
              <a:rPr lang="zh-CN" altLang="en-US" smtClean="0"/>
              <a:t>2024/11/23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3E987E-8A79-4B7E-AFA0-B01D041FDBB8}" type="slidenum">
              <a:rPr lang="zh-CN" altLang="en-US" smtClean="0"/>
              <a:t>‹#›</a:t>
            </a:fld>
            <a:endParaRPr lang="zh-CN" altLang="en-US"/>
          </a:p>
        </p:txBody>
      </p:sp>
    </p:spTree>
    <p:extLst>
      <p:ext uri="{BB962C8B-B14F-4D97-AF65-F5344CB8AC3E}">
        <p14:creationId xmlns:p14="http://schemas.microsoft.com/office/powerpoint/2010/main" val="1604981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622B448-3970-4C2A-8B65-28B73AEA723F}" type="datetimeFigureOut">
              <a:rPr lang="zh-CN" altLang="en-US" smtClean="0"/>
              <a:t>2024/11/23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3E987E-8A79-4B7E-AFA0-B01D041FDBB8}" type="slidenum">
              <a:rPr lang="zh-CN" altLang="en-US" smtClean="0"/>
              <a:t>‹#›</a:t>
            </a:fld>
            <a:endParaRPr lang="zh-CN" altLang="en-US"/>
          </a:p>
        </p:txBody>
      </p:sp>
    </p:spTree>
    <p:extLst>
      <p:ext uri="{BB962C8B-B14F-4D97-AF65-F5344CB8AC3E}">
        <p14:creationId xmlns:p14="http://schemas.microsoft.com/office/powerpoint/2010/main" val="207938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2B448-3970-4C2A-8B65-28B73AEA723F}" type="datetimeFigureOut">
              <a:rPr lang="zh-CN" altLang="en-US" smtClean="0"/>
              <a:t>2024/11/23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E987E-8A79-4B7E-AFA0-B01D041FDBB8}" type="slidenum">
              <a:rPr lang="zh-CN" altLang="en-US" smtClean="0"/>
              <a:t>‹#›</a:t>
            </a:fld>
            <a:endParaRPr lang="zh-CN" altLang="en-US"/>
          </a:p>
        </p:txBody>
      </p:sp>
    </p:spTree>
    <p:extLst>
      <p:ext uri="{BB962C8B-B14F-4D97-AF65-F5344CB8AC3E}">
        <p14:creationId xmlns:p14="http://schemas.microsoft.com/office/powerpoint/2010/main" val="1147616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a:extLst>
              <a:ext uri="{69A4070A-48BF-4DA6-A182-72EBB971408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977C75C-995C-484F-B411-897886DF9D1A}"/>
              </a:ext>
            </a:extLst>
          </p:cNvPr>
          <p:cNvPicPr>
            <a:picLocks noChangeAspect="1"/>
          </p:cNvPicPr>
          <p:nvPr/>
        </p:nvPicPr>
        <p:blipFill>
          <a:blip r:embed="rId3"/>
          <a:stretch>
            <a:fillRect/>
          </a:stretch>
        </p:blipFill>
        <p:spPr>
          <a:xfrm>
            <a:off x="0" y="0"/>
            <a:ext cx="9144000" cy="6858000"/>
          </a:xfrm>
          <a:prstGeom prst="rect">
            <a:avLst/>
          </a:prstGeom>
          <a:noFill/>
          <a:ln>
            <a:noFill/>
            <a:miter lim="800000"/>
          </a:ln>
        </p:spPr>
      </p:pic>
      <p:grpSp>
        <p:nvGrpSpPr>
          <p:cNvPr id="3" name="组合 14">
            <a:extLst>
              <a:ext uri="{6E7AE637-94AA-4A06-AED5-51FCC5FDD0A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E2BFEA4-D365-4121-95F5-39A0CF202CB3}"/>
              </a:ext>
            </a:extLst>
          </p:cNvPr>
          <p:cNvGrpSpPr/>
          <p:nvPr/>
        </p:nvGrpSpPr>
        <p:grpSpPr>
          <a:xfrm>
            <a:off x="40532" y="1332942"/>
            <a:ext cx="9140825" cy="4949825"/>
            <a:chOff x="-293017" y="1384362"/>
            <a:chExt cx="8847222" cy="4922998"/>
          </a:xfrm>
        </p:grpSpPr>
        <p:sp>
          <p:nvSpPr>
            <p:cNvPr id="4" name="矩形 9">
              <a:extLst>
                <a:ext uri="{D2DC68C0-9AD0-46B4-AC3B-89E72D1E1CC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E4747CA-2B04-490D-8B65-338D0993EEE3}"/>
                </a:ext>
              </a:extLst>
            </p:cNvPr>
            <p:cNvSpPr/>
            <p:nvPr/>
          </p:nvSpPr>
          <p:spPr>
            <a:xfrm>
              <a:off x="-287609" y="1410311"/>
              <a:ext cx="8833793" cy="489704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pPr algn="ctr"/>
              <a:endParaRPr lang="zh-CN" altLang="en-US" dirty="0">
                <a:solidFill>
                  <a:srgbClr val="FFFFFF"/>
                </a:solidFill>
              </a:endParaRPr>
            </a:p>
          </p:txBody>
        </p:sp>
        <p:sp>
          <p:nvSpPr>
            <p:cNvPr id="5" name="矩形 10">
              <a:extLst>
                <a:ext uri="{7C17E501-4353-49C3-BB5F-3A21EC6F036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91BA0C-D47E-4A0E-8160-CB69F024E98E}"/>
                </a:ext>
              </a:extLst>
            </p:cNvPr>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pPr algn="ctr"/>
              <a:endParaRPr lang="zh-CN" altLang="en-US" dirty="0">
                <a:solidFill>
                  <a:srgbClr val="FFFFFF"/>
                </a:solidFill>
              </a:endParaRPr>
            </a:p>
          </p:txBody>
        </p:sp>
      </p:grpSp>
      <p:sp>
        <p:nvSpPr>
          <p:cNvPr id="6" name="标题 6">
            <a:extLst>
              <a:ext uri="{81FB356C-B8C4-4619-853E-193F49801D2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182A276-22A8-44DA-8F95-8B44DD1982AB}"/>
              </a:ext>
            </a:extLst>
          </p:cNvPr>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a:endParaRPr>
          </a:p>
        </p:txBody>
      </p:sp>
      <p:sp>
        <p:nvSpPr>
          <p:cNvPr id="7" name="标题 6">
            <a:extLst>
              <a:ext uri="{CFA0D209-76C4-473E-9476-A8768596DC4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9711B42-3A79-44AF-9556-25E0F0CC5801}"/>
              </a:ext>
            </a:extLst>
          </p:cNvPr>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a:rPr>
              <a:t>视觉解码研究进展：分类（</a:t>
            </a:r>
            <a:r>
              <a:rPr lang="zh-CN" altLang="en-US" sz="2800" b="1" dirty="0">
                <a:solidFill>
                  <a:srgbClr val="FFFF00"/>
                </a:solidFill>
                <a:latin typeface="黑体"/>
              </a:rPr>
              <a:t>黎安杭</a:t>
            </a:r>
            <a:r>
              <a:rPr lang="zh-CN" altLang="en-US" sz="2800" b="1" dirty="0">
                <a:solidFill>
                  <a:schemeClr val="bg1"/>
                </a:solidFill>
                <a:latin typeface="黑体"/>
              </a:rPr>
              <a:t>）</a:t>
            </a:r>
          </a:p>
        </p:txBody>
      </p:sp>
      <p:cxnSp>
        <p:nvCxnSpPr>
          <p:cNvPr id="8" name="直接连接符 2">
            <a:extLst>
              <a:ext uri="{6AA22C72-3592-4A85-B6CE-DE69CE435DE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9D94327-ED0E-4613-AD91-4CB6BC519308}"/>
              </a:ext>
            </a:extLst>
          </p:cNvPr>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sp>
        <p:nvSpPr>
          <p:cNvPr id="9" name="文本框 21">
            <a:extLst>
              <a:ext uri="{E53DD905-6E15-476C-9005-9D0590470F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35CB811-99DE-445D-9CD2-E856A9C83E9C}"/>
              </a:ext>
            </a:extLst>
          </p:cNvPr>
          <p:cNvSpPr txBox="1"/>
          <p:nvPr/>
        </p:nvSpPr>
        <p:spPr>
          <a:xfrm>
            <a:off x="160729" y="6348350"/>
            <a:ext cx="9091613" cy="40011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en-US" altLang="zh-CN" sz="1000" b="0" i="0" dirty="0" err="1">
                <a:solidFill>
                  <a:srgbClr val="222222"/>
                </a:solidFill>
                <a:effectLst/>
                <a:latin typeface="Arial" panose="020B0604020202020204" pitchFamily="34" charset="0"/>
              </a:rPr>
              <a:t>Bagchi</a:t>
            </a:r>
            <a:r>
              <a:rPr lang="en-US" altLang="zh-CN" sz="1000" b="0" i="0" dirty="0">
                <a:solidFill>
                  <a:srgbClr val="222222"/>
                </a:solidFill>
                <a:effectLst/>
                <a:latin typeface="Arial" panose="020B0604020202020204" pitchFamily="34" charset="0"/>
              </a:rPr>
              <a:t>, </a:t>
            </a:r>
            <a:r>
              <a:rPr lang="en-US" altLang="zh-CN" sz="1000" b="0" i="0" dirty="0" err="1">
                <a:solidFill>
                  <a:srgbClr val="222222"/>
                </a:solidFill>
                <a:effectLst/>
                <a:latin typeface="Arial" panose="020B0604020202020204" pitchFamily="34" charset="0"/>
              </a:rPr>
              <a:t>Subhranil</a:t>
            </a:r>
            <a:r>
              <a:rPr lang="en-US" altLang="zh-CN" sz="1000" b="0" i="0" dirty="0">
                <a:solidFill>
                  <a:srgbClr val="222222"/>
                </a:solidFill>
                <a:effectLst/>
                <a:latin typeface="Arial" panose="020B0604020202020204" pitchFamily="34" charset="0"/>
              </a:rPr>
              <a:t>, and Deepti R. </a:t>
            </a:r>
            <a:r>
              <a:rPr lang="en-US" altLang="zh-CN" sz="1000" b="0" i="0" dirty="0" err="1">
                <a:solidFill>
                  <a:srgbClr val="222222"/>
                </a:solidFill>
                <a:effectLst/>
                <a:latin typeface="Arial" panose="020B0604020202020204" pitchFamily="34" charset="0"/>
              </a:rPr>
              <a:t>Bathula</a:t>
            </a:r>
            <a:r>
              <a:rPr lang="en-US" altLang="zh-CN" sz="1000" b="0" i="0" dirty="0">
                <a:solidFill>
                  <a:srgbClr val="222222"/>
                </a:solidFill>
                <a:effectLst/>
                <a:latin typeface="Arial" panose="020B0604020202020204" pitchFamily="34" charset="0"/>
              </a:rPr>
              <a:t>. "EEG-ConvTransformer for single-trial EEG-based visual stimulus classification." </a:t>
            </a:r>
            <a:r>
              <a:rPr lang="en-US" altLang="zh-CN" sz="1000" b="0" i="1" dirty="0">
                <a:solidFill>
                  <a:srgbClr val="222222"/>
                </a:solidFill>
                <a:effectLst/>
                <a:latin typeface="Arial" panose="020B0604020202020204" pitchFamily="34" charset="0"/>
              </a:rPr>
              <a:t>Pattern Recognition</a:t>
            </a:r>
            <a:r>
              <a:rPr lang="en-US" altLang="zh-CN" sz="1000" b="0" i="0" dirty="0">
                <a:solidFill>
                  <a:srgbClr val="222222"/>
                </a:solidFill>
                <a:effectLst/>
                <a:latin typeface="Arial" panose="020B0604020202020204" pitchFamily="34" charset="0"/>
              </a:rPr>
              <a:t> 129 (2022): 108757.</a:t>
            </a:r>
            <a:endParaRPr lang="zh-CN" altLang="en-US" sz="1000" dirty="0"/>
          </a:p>
        </p:txBody>
      </p:sp>
      <p:sp>
        <p:nvSpPr>
          <p:cNvPr id="10" name="文本框 12">
            <a:extLst>
              <a:ext uri="{1933C32B-B737-4515-A44C-F3D95E2BC6F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F23E111-D532-472F-B6ED-944186145E38}"/>
              </a:ext>
            </a:extLst>
          </p:cNvPr>
          <p:cNvSpPr txBox="1"/>
          <p:nvPr/>
        </p:nvSpPr>
        <p:spPr>
          <a:xfrm>
            <a:off x="4189415" y="1338265"/>
            <a:ext cx="765175" cy="37147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zh-CN" altLang="en-US" b="1" dirty="0">
                <a:solidFill>
                  <a:schemeClr val="bg1"/>
                </a:solidFill>
                <a:latin typeface="+mj-lt"/>
              </a:rPr>
              <a:t>数据</a:t>
            </a:r>
          </a:p>
        </p:txBody>
      </p:sp>
      <p:grpSp>
        <p:nvGrpSpPr>
          <p:cNvPr id="11" name="组合 20">
            <a:extLst>
              <a:ext uri="{EC622D71-EC22-4EEB-B1B9-FEA3002E5E9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AAE6107-8566-4911-9AE4-3D1848E4F124}"/>
              </a:ext>
            </a:extLst>
          </p:cNvPr>
          <p:cNvGrpSpPr/>
          <p:nvPr/>
        </p:nvGrpSpPr>
        <p:grpSpPr>
          <a:xfrm>
            <a:off x="-3175" y="917574"/>
            <a:ext cx="9150350" cy="312738"/>
            <a:chOff x="-1124741" y="1321712"/>
            <a:chExt cx="9149405" cy="312857"/>
          </a:xfrm>
        </p:grpSpPr>
        <p:sp>
          <p:nvSpPr>
            <p:cNvPr id="12" name="矩形 16">
              <a:extLst>
                <a:ext uri="{79EBC983-BFF8-4494-A26B-3F2979D104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FAD272E-9731-4D44-A155-A17CAF3F4E7A}"/>
                </a:ext>
              </a:extLst>
            </p:cNvPr>
            <p:cNvSpPr/>
            <p:nvPr/>
          </p:nvSpPr>
          <p:spPr>
            <a:xfrm>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numCol="1" spcCol="0"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pPr algn="ctr"/>
              <a:endParaRPr lang="zh-CN" altLang="en-US" dirty="0">
                <a:solidFill>
                  <a:srgbClr val="FFFFFF"/>
                </a:solidFill>
              </a:endParaRPr>
            </a:p>
          </p:txBody>
        </p:sp>
        <p:sp>
          <p:nvSpPr>
            <p:cNvPr id="13" name="矩形 18">
              <a:extLst>
                <a:ext uri="{C4E10F7A-F1DE-444A-A568-AA79303C61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113EB8-8B4C-4E1A-9A79-9FC9CFE23247}"/>
                </a:ext>
              </a:extLst>
            </p:cNvPr>
            <p:cNvSpPr/>
            <p:nvPr/>
          </p:nvSpPr>
          <p:spPr>
            <a:xfrm>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pPr algn="ctr"/>
              <a:endParaRPr lang="zh-CN" altLang="en-US" dirty="0">
                <a:solidFill>
                  <a:srgbClr val="FFFFFF"/>
                </a:solidFill>
              </a:endParaRPr>
            </a:p>
          </p:txBody>
        </p:sp>
      </p:grpSp>
      <p:sp>
        <p:nvSpPr>
          <p:cNvPr id="14" name="文本框 37">
            <a:extLst>
              <a:ext uri="{C9DFA8B4-6D07-497D-971F-34B9E046611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AB572C2-C5A4-4A67-A3CD-07A3B2FB665F}"/>
              </a:ext>
            </a:extLst>
          </p:cNvPr>
          <p:cNvSpPr txBox="1"/>
          <p:nvPr/>
        </p:nvSpPr>
        <p:spPr>
          <a:xfrm>
            <a:off x="-23812" y="871540"/>
            <a:ext cx="663574" cy="369887"/>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zh-CN" altLang="en-US" b="1" dirty="0">
                <a:solidFill>
                  <a:schemeClr val="bg1"/>
                </a:solidFill>
                <a:latin typeface="+mj-lt"/>
              </a:rPr>
              <a:t>任务</a:t>
            </a:r>
          </a:p>
        </p:txBody>
      </p:sp>
      <p:sp>
        <p:nvSpPr>
          <p:cNvPr id="15" name="文本框 23">
            <a:extLst>
              <a:ext uri="{A6B674D9-37B3-42E4-AB7E-0D319F5623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57B12DF-84FC-4407-8F4F-90862CC506C0}"/>
              </a:ext>
            </a:extLst>
          </p:cNvPr>
          <p:cNvSpPr txBox="1"/>
          <p:nvPr/>
        </p:nvSpPr>
        <p:spPr>
          <a:xfrm>
            <a:off x="776288" y="860424"/>
            <a:ext cx="8069132" cy="369332"/>
          </a:xfrm>
          <a:prstGeom prst="rect">
            <a:avLst/>
          </a:prstGeom>
          <a:noFill/>
          <a:ln>
            <a:noFill/>
            <a:miter lim="800000"/>
          </a:ln>
        </p:spPr>
        <p:txBody>
          <a:bodyPr wrap="square"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en-US" altLang="zh-CN" dirty="0"/>
              <a:t>EEG-ConvTransformer </a:t>
            </a:r>
            <a:r>
              <a:rPr lang="zh-CN" altLang="en-US" dirty="0"/>
              <a:t>用于基于 </a:t>
            </a:r>
            <a:r>
              <a:rPr lang="en-US" altLang="zh-CN" dirty="0"/>
              <a:t>EEG </a:t>
            </a:r>
            <a:r>
              <a:rPr lang="zh-CN" altLang="en-US" dirty="0"/>
              <a:t>的单次试验视觉刺激分类</a:t>
            </a:r>
            <a:r>
              <a:rPr lang="en-US" dirty="0"/>
              <a:t>（2022）</a:t>
            </a:r>
          </a:p>
        </p:txBody>
      </p:sp>
      <p:sp>
        <p:nvSpPr>
          <p:cNvPr id="17" name="文本框 16">
            <a:extLst>
              <a:ext uri="{FF2B5EF4-FFF2-40B4-BE49-F238E27FC236}">
                <a16:creationId xmlns:a16="http://schemas.microsoft.com/office/drawing/2014/main" id="{A266C4EC-BC06-4DD1-AD27-9E45589C0CEA}"/>
              </a:ext>
            </a:extLst>
          </p:cNvPr>
          <p:cNvSpPr txBox="1"/>
          <p:nvPr/>
        </p:nvSpPr>
        <p:spPr>
          <a:xfrm>
            <a:off x="83975" y="1894114"/>
            <a:ext cx="6699379" cy="1200329"/>
          </a:xfrm>
          <a:prstGeom prst="rect">
            <a:avLst/>
          </a:prstGeom>
          <a:noFill/>
        </p:spPr>
        <p:txBody>
          <a:bodyPr wrap="square" rtlCol="0">
            <a:spAutoFit/>
          </a:bodyPr>
          <a:lstStyle/>
          <a:p>
            <a:pPr marL="285750" indent="-285750">
              <a:spcBef>
                <a:spcPct val="0"/>
              </a:spcBef>
              <a:buFont typeface="Wingdings"/>
            </a:pPr>
            <a:r>
              <a:rPr lang="zh-CN" altLang="en-US" dirty="0"/>
              <a:t>刺激物：</a:t>
            </a:r>
            <a:r>
              <a:rPr lang="en-US" altLang="zh-CN" sz="1800" dirty="0"/>
              <a:t>6</a:t>
            </a:r>
            <a:r>
              <a:rPr lang="zh-CN" altLang="en-US" sz="1800" dirty="0"/>
              <a:t>类图片，每类有</a:t>
            </a:r>
            <a:r>
              <a:rPr lang="en-US" altLang="zh-CN" sz="1800" dirty="0"/>
              <a:t>12</a:t>
            </a:r>
            <a:r>
              <a:rPr lang="zh-CN" altLang="en-US" sz="1800" dirty="0"/>
              <a:t>张图片，类别如右图</a:t>
            </a:r>
          </a:p>
          <a:p>
            <a:r>
              <a:rPr lang="zh-CN" altLang="en-US" dirty="0"/>
              <a:t>通道数：</a:t>
            </a:r>
            <a:r>
              <a:rPr lang="en-US" altLang="zh-CN" dirty="0"/>
              <a:t>128</a:t>
            </a:r>
          </a:p>
          <a:p>
            <a:r>
              <a:rPr lang="zh-CN" altLang="en-US" dirty="0"/>
              <a:t>被试人：</a:t>
            </a:r>
            <a:r>
              <a:rPr lang="en-US" altLang="zh-CN" dirty="0"/>
              <a:t>10</a:t>
            </a:r>
            <a:r>
              <a:rPr lang="zh-CN" altLang="en-US" dirty="0"/>
              <a:t>个视力正常的人</a:t>
            </a:r>
            <a:endParaRPr lang="en-US" altLang="zh-CN" dirty="0"/>
          </a:p>
          <a:p>
            <a:r>
              <a:rPr lang="zh-CN" altLang="en-US" dirty="0"/>
              <a:t>实验范式：</a:t>
            </a:r>
          </a:p>
        </p:txBody>
      </p:sp>
      <p:sp>
        <p:nvSpPr>
          <p:cNvPr id="18" name="文本框 17">
            <a:extLst>
              <a:ext uri="{FF2B5EF4-FFF2-40B4-BE49-F238E27FC236}">
                <a16:creationId xmlns:a16="http://schemas.microsoft.com/office/drawing/2014/main" id="{879ADF14-8A07-4D7B-9F9A-47C66B9FAF91}"/>
              </a:ext>
            </a:extLst>
          </p:cNvPr>
          <p:cNvSpPr txBox="1"/>
          <p:nvPr/>
        </p:nvSpPr>
        <p:spPr>
          <a:xfrm>
            <a:off x="83975" y="3120147"/>
            <a:ext cx="5673013" cy="1169551"/>
          </a:xfrm>
          <a:prstGeom prst="rect">
            <a:avLst/>
          </a:prstGeom>
          <a:noFill/>
        </p:spPr>
        <p:txBody>
          <a:bodyPr wrap="square" rtlCol="0">
            <a:spAutoFit/>
          </a:bodyPr>
          <a:lstStyle/>
          <a:p>
            <a:r>
              <a:rPr lang="zh-CN" altLang="en-US" sz="1400" dirty="0"/>
              <a:t>每次试验时，显示器以随机顺序闪烁每个刺激的图像，持续时间为 </a:t>
            </a:r>
            <a:r>
              <a:rPr lang="en-US" altLang="zh-CN" sz="1400" dirty="0"/>
              <a:t>500 </a:t>
            </a:r>
            <a:r>
              <a:rPr lang="zh-CN" altLang="en-US" sz="1400" dirty="0"/>
              <a:t>毫秒。中间</a:t>
            </a:r>
            <a:r>
              <a:rPr lang="en-US" altLang="zh-CN" sz="1400" dirty="0"/>
              <a:t>750 </a:t>
            </a:r>
            <a:r>
              <a:rPr lang="zh-CN" altLang="en-US" sz="1400" dirty="0"/>
              <a:t>毫秒的试验间隙。数据被记录为试验块，每个块由 </a:t>
            </a:r>
            <a:r>
              <a:rPr lang="en-US" altLang="zh-CN" sz="1400" dirty="0"/>
              <a:t>864 </a:t>
            </a:r>
            <a:r>
              <a:rPr lang="zh-CN" altLang="en-US" sz="1400" dirty="0"/>
              <a:t>次试验组成（每个刺激 </a:t>
            </a:r>
            <a:r>
              <a:rPr lang="en-US" altLang="zh-CN" sz="1400" dirty="0"/>
              <a:t>12 </a:t>
            </a:r>
            <a:r>
              <a:rPr lang="zh-CN" altLang="en-US" sz="1400" dirty="0"/>
              <a:t>次试验），每 </a:t>
            </a:r>
            <a:r>
              <a:rPr lang="en-US" altLang="zh-CN" sz="1400" dirty="0"/>
              <a:t>36 </a:t>
            </a:r>
            <a:r>
              <a:rPr lang="zh-CN" altLang="en-US" sz="1400" dirty="0"/>
              <a:t>次试验之间提供休息。每个受试者的数据是在相隔一周左右的两次实验中记录的，每个实验包含三个块。</a:t>
            </a:r>
          </a:p>
        </p:txBody>
      </p:sp>
      <p:sp>
        <p:nvSpPr>
          <p:cNvPr id="21" name="文本框 20">
            <a:extLst>
              <a:ext uri="{FF2B5EF4-FFF2-40B4-BE49-F238E27FC236}">
                <a16:creationId xmlns:a16="http://schemas.microsoft.com/office/drawing/2014/main" id="{4979691F-25A3-4D2A-AAAD-81DB30F47718}"/>
              </a:ext>
            </a:extLst>
          </p:cNvPr>
          <p:cNvSpPr txBox="1"/>
          <p:nvPr/>
        </p:nvSpPr>
        <p:spPr>
          <a:xfrm>
            <a:off x="61550" y="4310465"/>
            <a:ext cx="5673012" cy="369332"/>
          </a:xfrm>
          <a:prstGeom prst="rect">
            <a:avLst/>
          </a:prstGeom>
          <a:noFill/>
        </p:spPr>
        <p:txBody>
          <a:bodyPr wrap="square" rtlCol="0">
            <a:spAutoFit/>
          </a:bodyPr>
          <a:lstStyle/>
          <a:p>
            <a:r>
              <a:rPr lang="zh-CN" altLang="en-US" dirty="0"/>
              <a:t>样本数量：</a:t>
            </a:r>
            <a:r>
              <a:rPr lang="en-US" altLang="zh-CN" dirty="0"/>
              <a:t>2*6*864=5184</a:t>
            </a:r>
            <a:r>
              <a:rPr kumimoji="0" lang="zh-CN" altLang="en-US" sz="1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t>
            </a:r>
            <a:endParaRPr lang="zh-CN" altLang="en-US" dirty="0"/>
          </a:p>
        </p:txBody>
      </p:sp>
      <p:sp>
        <p:nvSpPr>
          <p:cNvPr id="22" name="文本框 21">
            <a:extLst>
              <a:ext uri="{FF2B5EF4-FFF2-40B4-BE49-F238E27FC236}">
                <a16:creationId xmlns:a16="http://schemas.microsoft.com/office/drawing/2014/main" id="{3A65D8D8-4CC0-47A0-A30D-587AFF525DF2}"/>
              </a:ext>
            </a:extLst>
          </p:cNvPr>
          <p:cNvSpPr txBox="1"/>
          <p:nvPr/>
        </p:nvSpPr>
        <p:spPr>
          <a:xfrm>
            <a:off x="83974" y="4864304"/>
            <a:ext cx="5673011" cy="646331"/>
          </a:xfrm>
          <a:prstGeom prst="rect">
            <a:avLst/>
          </a:prstGeom>
          <a:noFill/>
        </p:spPr>
        <p:txBody>
          <a:bodyPr wrap="square" rtlCol="0">
            <a:spAutoFit/>
          </a:bodyPr>
          <a:lstStyle/>
          <a:p>
            <a:r>
              <a:rPr lang="zh-CN" altLang="en-US" dirty="0"/>
              <a:t>数据处理：采样率</a:t>
            </a:r>
            <a:r>
              <a:rPr lang="en-US" altLang="zh-CN" dirty="0"/>
              <a:t>1000Hz</a:t>
            </a:r>
            <a:r>
              <a:rPr lang="zh-CN" altLang="en-US" dirty="0"/>
              <a:t>，滤波（</a:t>
            </a:r>
            <a:r>
              <a:rPr lang="en-US" altLang="zh-CN" dirty="0"/>
              <a:t>1-25Hz</a:t>
            </a:r>
            <a:r>
              <a:rPr lang="zh-CN" altLang="en-US" dirty="0"/>
              <a:t>），采用独立主成分分析法去除伪影。</a:t>
            </a:r>
          </a:p>
        </p:txBody>
      </p:sp>
      <p:pic>
        <p:nvPicPr>
          <p:cNvPr id="23" name="图片 22">
            <a:extLst>
              <a:ext uri="{FF2B5EF4-FFF2-40B4-BE49-F238E27FC236}">
                <a16:creationId xmlns:a16="http://schemas.microsoft.com/office/drawing/2014/main" id="{A25155A8-4D79-4E38-89EC-5AD407BCFF5C}"/>
              </a:ext>
              <a:ext uri="{8659CD0A-21B3-4D3D-AF9F-E4269B6A479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3AFE684-250B-4F99-9CDC-E1014E625104}"/>
              </a:ext>
            </a:extLst>
          </p:cNvPr>
          <p:cNvPicPr>
            <a:picLocks noChangeAspect="1"/>
          </p:cNvPicPr>
          <p:nvPr/>
        </p:nvPicPr>
        <p:blipFill>
          <a:blip r:embed="rId4"/>
          <a:stretch>
            <a:fillRect/>
          </a:stretch>
        </p:blipFill>
        <p:spPr>
          <a:xfrm>
            <a:off x="6287439" y="1693774"/>
            <a:ext cx="2856561" cy="3247182"/>
          </a:xfrm>
          <a:prstGeom prst="rect">
            <a:avLst/>
          </a:prstGeom>
          <a:noFill/>
          <a:ln>
            <a:noFill/>
            <a:miter lim="800000"/>
          </a:ln>
        </p:spPr>
      </p:pic>
      <p:sp>
        <p:nvSpPr>
          <p:cNvPr id="24" name="文本框 23">
            <a:extLst>
              <a:ext uri="{FF2B5EF4-FFF2-40B4-BE49-F238E27FC236}">
                <a16:creationId xmlns:a16="http://schemas.microsoft.com/office/drawing/2014/main" id="{FE22EE55-3483-49C9-A69D-DC92C57D4E96}"/>
              </a:ext>
            </a:extLst>
          </p:cNvPr>
          <p:cNvSpPr txBox="1"/>
          <p:nvPr/>
        </p:nvSpPr>
        <p:spPr>
          <a:xfrm>
            <a:off x="4572000" y="5612211"/>
            <a:ext cx="4711958" cy="523220"/>
          </a:xfrm>
          <a:prstGeom prst="rect">
            <a:avLst/>
          </a:prstGeom>
          <a:noFill/>
        </p:spPr>
        <p:txBody>
          <a:bodyPr wrap="square">
            <a:spAutoFit/>
          </a:bodyPr>
          <a:lstStyle/>
          <a:p>
            <a:r>
              <a:rPr lang="zh-CN" altLang="en-US" sz="1400" dirty="0"/>
              <a:t>类别包括人体 (HB)、人脸 (HF)、动物体 (AB)、动物脸 (AF)、水果蔬菜 (FV) 和无生命物体 (IO)</a:t>
            </a:r>
          </a:p>
        </p:txBody>
      </p:sp>
    </p:spTree>
    <p:extLst>
      <p:ext uri="{F4407D92-C05F-44C9-9C57-592C6185190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30983855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a:extLst>
              <a:ext uri="{714BAE4E-0D6B-4A5F-BF2C-8C3EDC88977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38B04F-F48E-4A06-922B-FC7100577A6D}"/>
              </a:ext>
            </a:extLst>
          </p:cNvPr>
          <p:cNvPicPr>
            <a:picLocks noChangeAspect="1"/>
          </p:cNvPicPr>
          <p:nvPr/>
        </p:nvPicPr>
        <p:blipFill>
          <a:blip r:embed="rId3"/>
          <a:stretch>
            <a:fillRect/>
          </a:stretch>
        </p:blipFill>
        <p:spPr>
          <a:xfrm>
            <a:off x="11286" y="0"/>
            <a:ext cx="9144000" cy="6858000"/>
          </a:xfrm>
          <a:prstGeom prst="rect">
            <a:avLst/>
          </a:prstGeom>
          <a:noFill/>
          <a:ln>
            <a:noFill/>
            <a:miter lim="800000"/>
          </a:ln>
        </p:spPr>
      </p:pic>
      <p:sp>
        <p:nvSpPr>
          <p:cNvPr id="3" name="标题 6">
            <a:extLst>
              <a:ext uri="{6C075FCB-691C-41C6-89E7-33EB836E6FF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825AD0-0992-4496-B0DC-FFD74D975DFB}"/>
              </a:ext>
            </a:extLst>
          </p:cNvPr>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a:endParaRPr>
          </a:p>
        </p:txBody>
      </p:sp>
      <p:sp>
        <p:nvSpPr>
          <p:cNvPr id="4" name="标题 6">
            <a:extLst>
              <a:ext uri="{32195B71-3997-4A8A-AFBA-CDAB955646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092E0AB-F6CC-4E0F-AAB1-F918C4077C19}"/>
              </a:ext>
            </a:extLst>
          </p:cNvPr>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a:rPr>
              <a:t>视觉解码研究进展：分类（</a:t>
            </a:r>
            <a:r>
              <a:rPr lang="zh-CN" altLang="en-US" sz="2800" b="1" dirty="0">
                <a:solidFill>
                  <a:srgbClr val="FFFF00"/>
                </a:solidFill>
                <a:latin typeface="黑体"/>
              </a:rPr>
              <a:t>黎安杭</a:t>
            </a:r>
            <a:r>
              <a:rPr lang="zh-CN" altLang="en-US" sz="2800" b="1" dirty="0">
                <a:solidFill>
                  <a:schemeClr val="bg1"/>
                </a:solidFill>
                <a:latin typeface="黑体"/>
              </a:rPr>
              <a:t>）</a:t>
            </a:r>
          </a:p>
        </p:txBody>
      </p:sp>
      <p:sp>
        <p:nvSpPr>
          <p:cNvPr id="6" name="文本框 19">
            <a:extLst>
              <a:ext uri="{58DE5127-CE8F-41E4-8491-B5049B1299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FB8E49-7EDD-4251-819D-24CE13C7FE3A}"/>
              </a:ext>
            </a:extLst>
          </p:cNvPr>
          <p:cNvSpPr txBox="1"/>
          <p:nvPr/>
        </p:nvSpPr>
        <p:spPr>
          <a:xfrm>
            <a:off x="-61911" y="920750"/>
            <a:ext cx="808037"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zh-CN" altLang="en-US" b="1" dirty="0">
                <a:solidFill>
                  <a:schemeClr val="bg1"/>
                </a:solidFill>
                <a:latin typeface="+mj-lt"/>
              </a:rPr>
              <a:t>方法</a:t>
            </a:r>
          </a:p>
        </p:txBody>
      </p:sp>
      <p:cxnSp>
        <p:nvCxnSpPr>
          <p:cNvPr id="7" name="直接连接符 22">
            <a:extLst>
              <a:ext uri="{3C6A46A2-4E92-4937-BDD0-233DB5EC29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864F9A-9255-42EE-9846-3C531F0C1C3E}"/>
              </a:ext>
            </a:extLst>
          </p:cNvPr>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grpSp>
        <p:nvGrpSpPr>
          <p:cNvPr id="8" name="组合 26">
            <a:extLst>
              <a:ext uri="{9734F23E-D25E-4FE6-920E-CEB89AE19A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7577D41-CBF7-42D9-9EDB-F6F329FF71DC}"/>
              </a:ext>
            </a:extLst>
          </p:cNvPr>
          <p:cNvGrpSpPr/>
          <p:nvPr/>
        </p:nvGrpSpPr>
        <p:grpSpPr>
          <a:xfrm>
            <a:off x="-3175" y="917574"/>
            <a:ext cx="9150350" cy="312738"/>
            <a:chOff x="-1124741" y="1321712"/>
            <a:chExt cx="9149405" cy="312857"/>
          </a:xfrm>
        </p:grpSpPr>
        <p:sp>
          <p:nvSpPr>
            <p:cNvPr id="9" name="矩形 27">
              <a:extLst>
                <a:ext uri="{85E73795-4995-478E-AAE6-5B1C0BB6DC3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B7E1B8-C636-4460-9287-67BD78B74664}"/>
                </a:ext>
              </a:extLst>
            </p:cNvPr>
            <p:cNvSpPr/>
            <p:nvPr/>
          </p:nvSpPr>
          <p:spPr>
            <a:xfrm>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numCol="1" spcCol="0"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pPr algn="ctr"/>
              <a:endParaRPr lang="zh-CN" altLang="en-US" dirty="0">
                <a:solidFill>
                  <a:srgbClr val="FFFFFF"/>
                </a:solidFill>
              </a:endParaRPr>
            </a:p>
          </p:txBody>
        </p:sp>
        <p:sp>
          <p:nvSpPr>
            <p:cNvPr id="10" name="矩形 28">
              <a:extLst>
                <a:ext uri="{3219D6AD-FC66-40FE-A2F9-34498FC57B5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C0F20E-E083-4E1B-A893-9133760BC5B2}"/>
                </a:ext>
              </a:extLst>
            </p:cNvPr>
            <p:cNvSpPr/>
            <p:nvPr/>
          </p:nvSpPr>
          <p:spPr>
            <a:xfrm>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pPr algn="ctr"/>
              <a:endParaRPr lang="zh-CN" altLang="en-US" dirty="0">
                <a:solidFill>
                  <a:srgbClr val="FFFFFF"/>
                </a:solidFill>
              </a:endParaRPr>
            </a:p>
          </p:txBody>
        </p:sp>
      </p:grpSp>
      <p:sp>
        <p:nvSpPr>
          <p:cNvPr id="11" name="文本框 29">
            <a:extLst>
              <a:ext uri="{4A93AA5C-6D25-4F15-8223-D8A29378B46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086DC69-A3C7-4BAD-A48E-C8A34783AEEC}"/>
              </a:ext>
            </a:extLst>
          </p:cNvPr>
          <p:cNvSpPr txBox="1"/>
          <p:nvPr/>
        </p:nvSpPr>
        <p:spPr>
          <a:xfrm>
            <a:off x="809625" y="882650"/>
            <a:ext cx="5329238" cy="646112"/>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en-US" altLang="zh-CN" dirty="0"/>
              <a:t>EEGConvTransformer</a:t>
            </a:r>
            <a:r>
              <a:rPr lang="en-US" dirty="0"/>
              <a:t>（</a:t>
            </a:r>
            <a:r>
              <a:rPr lang="zh-CN" altLang="en-US" dirty="0"/>
              <a:t>组合创新</a:t>
            </a:r>
            <a:r>
              <a:rPr lang="en-US" dirty="0"/>
              <a:t>）</a:t>
            </a:r>
          </a:p>
          <a:p>
            <a:endParaRPr lang="en-US" dirty="0"/>
          </a:p>
        </p:txBody>
      </p:sp>
      <p:sp>
        <p:nvSpPr>
          <p:cNvPr id="12" name="文本框 9">
            <a:extLst>
              <a:ext uri="{9923BA14-63AF-410A-B5CA-77A96D726F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7F79816-8846-4D11-9B30-001716AA5C67}"/>
              </a:ext>
            </a:extLst>
          </p:cNvPr>
          <p:cNvSpPr txBox="1"/>
          <p:nvPr/>
        </p:nvSpPr>
        <p:spPr>
          <a:xfrm>
            <a:off x="-42862" y="882650"/>
            <a:ext cx="663574"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zh-CN" altLang="en-US" b="1" dirty="0">
                <a:solidFill>
                  <a:schemeClr val="bg1"/>
                </a:solidFill>
                <a:latin typeface="+mj-lt"/>
              </a:rPr>
              <a:t>方法</a:t>
            </a:r>
          </a:p>
        </p:txBody>
      </p:sp>
      <p:cxnSp>
        <p:nvCxnSpPr>
          <p:cNvPr id="13" name="直接连接符 31">
            <a:extLst>
              <a:ext uri="{591C5E58-A33E-4991-95B5-C2500F4D2FA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FB8215-F6EB-4A99-9852-EDC6112DCAC0}"/>
              </a:ext>
            </a:extLst>
          </p:cNvPr>
          <p:cNvCxnSpPr/>
          <p:nvPr/>
        </p:nvCxnSpPr>
        <p:spPr>
          <a:xfrm>
            <a:off x="4765" y="1363663"/>
            <a:ext cx="9139237" cy="0"/>
          </a:xfrm>
          <a:prstGeom prst="line">
            <a:avLst/>
          </a:prstGeom>
          <a:noFill/>
          <a:ln w="38100">
            <a:solidFill>
              <a:srgbClr val="B0252A"/>
            </a:solidFill>
            <a:miter lim="800000"/>
          </a:ln>
          <a:effectLst>
            <a:outerShdw blurRad="50800" dist="38100" dir="8100000">
              <a:srgbClr val="000000">
                <a:alpha val="39998"/>
              </a:srgbClr>
            </a:outerShdw>
          </a:effectLst>
        </p:spPr>
      </p:cxnSp>
      <p:sp>
        <p:nvSpPr>
          <p:cNvPr id="19" name="文本框 21">
            <a:extLst>
              <a:ext uri="{FF2B5EF4-FFF2-40B4-BE49-F238E27FC236}">
                <a16:creationId xmlns:a16="http://schemas.microsoft.com/office/drawing/2014/main" id="{97C412E0-8655-4ADD-99A0-EB5938F272AD}"/>
              </a:ext>
              <a:ext uri="{E53DD905-6E15-476C-9005-9D0590470F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35CB811-99DE-445D-9CD2-E856A9C83E9C}"/>
              </a:ext>
            </a:extLst>
          </p:cNvPr>
          <p:cNvSpPr txBox="1"/>
          <p:nvPr/>
        </p:nvSpPr>
        <p:spPr>
          <a:xfrm>
            <a:off x="160729" y="6348350"/>
            <a:ext cx="9091613" cy="40011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en-US" altLang="zh-CN" sz="1000" b="0" i="0" dirty="0" err="1">
                <a:solidFill>
                  <a:srgbClr val="222222"/>
                </a:solidFill>
                <a:effectLst/>
                <a:latin typeface="Arial" panose="020B0604020202020204" pitchFamily="34" charset="0"/>
              </a:rPr>
              <a:t>Bagchi</a:t>
            </a:r>
            <a:r>
              <a:rPr lang="en-US" altLang="zh-CN" sz="1000" b="0" i="0" dirty="0">
                <a:solidFill>
                  <a:srgbClr val="222222"/>
                </a:solidFill>
                <a:effectLst/>
                <a:latin typeface="Arial" panose="020B0604020202020204" pitchFamily="34" charset="0"/>
              </a:rPr>
              <a:t>, </a:t>
            </a:r>
            <a:r>
              <a:rPr lang="en-US" altLang="zh-CN" sz="1000" b="0" i="0" dirty="0" err="1">
                <a:solidFill>
                  <a:srgbClr val="222222"/>
                </a:solidFill>
                <a:effectLst/>
                <a:latin typeface="Arial" panose="020B0604020202020204" pitchFamily="34" charset="0"/>
              </a:rPr>
              <a:t>Subhranil</a:t>
            </a:r>
            <a:r>
              <a:rPr lang="en-US" altLang="zh-CN" sz="1000" b="0" i="0" dirty="0">
                <a:solidFill>
                  <a:srgbClr val="222222"/>
                </a:solidFill>
                <a:effectLst/>
                <a:latin typeface="Arial" panose="020B0604020202020204" pitchFamily="34" charset="0"/>
              </a:rPr>
              <a:t>, and Deepti R. </a:t>
            </a:r>
            <a:r>
              <a:rPr lang="en-US" altLang="zh-CN" sz="1000" b="0" i="0" dirty="0" err="1">
                <a:solidFill>
                  <a:srgbClr val="222222"/>
                </a:solidFill>
                <a:effectLst/>
                <a:latin typeface="Arial" panose="020B0604020202020204" pitchFamily="34" charset="0"/>
              </a:rPr>
              <a:t>Bathula</a:t>
            </a:r>
            <a:r>
              <a:rPr lang="en-US" altLang="zh-CN" sz="1000" b="0" i="0" dirty="0">
                <a:solidFill>
                  <a:srgbClr val="222222"/>
                </a:solidFill>
                <a:effectLst/>
                <a:latin typeface="Arial" panose="020B0604020202020204" pitchFamily="34" charset="0"/>
              </a:rPr>
              <a:t>. "EEG-ConvTransformer for single-trial EEG-based visual stimulus classification." </a:t>
            </a:r>
            <a:r>
              <a:rPr lang="en-US" altLang="zh-CN" sz="1000" b="0" i="1" dirty="0">
                <a:solidFill>
                  <a:srgbClr val="222222"/>
                </a:solidFill>
                <a:effectLst/>
                <a:latin typeface="Arial" panose="020B0604020202020204" pitchFamily="34" charset="0"/>
              </a:rPr>
              <a:t>Pattern Recognition</a:t>
            </a:r>
            <a:r>
              <a:rPr lang="en-US" altLang="zh-CN" sz="1000" b="0" i="0" dirty="0">
                <a:solidFill>
                  <a:srgbClr val="222222"/>
                </a:solidFill>
                <a:effectLst/>
                <a:latin typeface="Arial" panose="020B0604020202020204" pitchFamily="34" charset="0"/>
              </a:rPr>
              <a:t> 129 (2022): 108757.</a:t>
            </a:r>
            <a:endParaRPr lang="zh-CN" altLang="en-US" sz="1000" dirty="0"/>
          </a:p>
        </p:txBody>
      </p:sp>
      <p:sp>
        <p:nvSpPr>
          <p:cNvPr id="20" name="文本框 19">
            <a:extLst>
              <a:ext uri="{FF2B5EF4-FFF2-40B4-BE49-F238E27FC236}">
                <a16:creationId xmlns:a16="http://schemas.microsoft.com/office/drawing/2014/main" id="{D3333B59-1787-47A9-B28C-A7D001C91376}"/>
              </a:ext>
            </a:extLst>
          </p:cNvPr>
          <p:cNvSpPr txBox="1"/>
          <p:nvPr/>
        </p:nvSpPr>
        <p:spPr>
          <a:xfrm>
            <a:off x="0" y="1439347"/>
            <a:ext cx="9132714" cy="615553"/>
          </a:xfrm>
          <a:prstGeom prst="rect">
            <a:avLst/>
          </a:prstGeom>
          <a:noFill/>
        </p:spPr>
        <p:txBody>
          <a:bodyPr wrap="square">
            <a:spAutoFit/>
          </a:bodyPr>
          <a:lstStyle/>
          <a:p>
            <a:r>
              <a:rPr lang="zh-CN" altLang="en-US" dirty="0"/>
              <a:t>方位等距投影（</a:t>
            </a:r>
            <a:r>
              <a:rPr lang="en-US" altLang="zh-CN" dirty="0"/>
              <a:t>AEP</a:t>
            </a:r>
            <a:r>
              <a:rPr lang="zh-CN" altLang="en-US" dirty="0"/>
              <a:t>）：</a:t>
            </a:r>
            <a:r>
              <a:rPr lang="zh-CN" altLang="en-US" sz="1600" dirty="0"/>
              <a:t>在保持电极拓扑的情况下将</a:t>
            </a:r>
            <a:r>
              <a:rPr lang="en-US" altLang="zh-CN" sz="1600" dirty="0"/>
              <a:t>3</a:t>
            </a:r>
            <a:r>
              <a:rPr lang="zh-CN" altLang="en-US" sz="1600" dirty="0"/>
              <a:t>维空间的脑电投影到</a:t>
            </a:r>
            <a:r>
              <a:rPr lang="en-US" altLang="zh-CN" sz="1600" dirty="0"/>
              <a:t>2</a:t>
            </a:r>
            <a:r>
              <a:rPr lang="zh-CN" altLang="en-US" sz="1600" dirty="0"/>
              <a:t>维</a:t>
            </a:r>
            <a:r>
              <a:rPr lang="zh-CN" altLang="en-US" sz="1600" b="0" i="0" dirty="0">
                <a:solidFill>
                  <a:srgbClr val="0D0D0D"/>
                </a:solidFill>
                <a:effectLst/>
                <a:latin typeface="ui-sans-serif"/>
              </a:rPr>
              <a:t>活动图谱时间帧</a:t>
            </a:r>
            <a:endParaRPr lang="en-US" altLang="zh-CN" sz="1600" b="0" i="0" dirty="0">
              <a:solidFill>
                <a:srgbClr val="0D0D0D"/>
              </a:solidFill>
              <a:effectLst/>
              <a:latin typeface="ui-sans-serif"/>
            </a:endParaRPr>
          </a:p>
          <a:p>
            <a:r>
              <a:rPr lang="zh-CN" altLang="en-US" sz="1600" dirty="0"/>
              <a:t>使用 </a:t>
            </a:r>
            <a:r>
              <a:rPr lang="en-US" altLang="zh-CN" sz="1600" dirty="0"/>
              <a:t>Clough-</a:t>
            </a:r>
            <a:r>
              <a:rPr lang="en-US" altLang="zh-CN" sz="1600" dirty="0" err="1"/>
              <a:t>Tocher</a:t>
            </a:r>
            <a:r>
              <a:rPr lang="en-US" altLang="zh-CN" sz="1600" dirty="0"/>
              <a:t> </a:t>
            </a:r>
            <a:r>
              <a:rPr lang="zh-CN" altLang="en-US" sz="1600" dirty="0"/>
              <a:t>方案对平面上的中间电极值进行插值。</a:t>
            </a:r>
          </a:p>
        </p:txBody>
      </p:sp>
      <p:pic>
        <p:nvPicPr>
          <p:cNvPr id="21" name="图片 20">
            <a:extLst>
              <a:ext uri="{FF2B5EF4-FFF2-40B4-BE49-F238E27FC236}">
                <a16:creationId xmlns:a16="http://schemas.microsoft.com/office/drawing/2014/main" id="{08C15C00-760C-40ED-ACDD-E916B9654441}"/>
              </a:ext>
            </a:extLst>
          </p:cNvPr>
          <p:cNvPicPr>
            <a:picLocks noChangeAspect="1"/>
          </p:cNvPicPr>
          <p:nvPr/>
        </p:nvPicPr>
        <p:blipFill>
          <a:blip r:embed="rId4"/>
          <a:stretch>
            <a:fillRect/>
          </a:stretch>
        </p:blipFill>
        <p:spPr>
          <a:xfrm>
            <a:off x="76753" y="2565919"/>
            <a:ext cx="8393663" cy="3164958"/>
          </a:xfrm>
          <a:prstGeom prst="rect">
            <a:avLst/>
          </a:prstGeom>
        </p:spPr>
      </p:pic>
    </p:spTree>
    <p:extLst>
      <p:ext uri="{BB962C8B-B14F-4D97-AF65-F5344CB8AC3E}">
        <p14:creationId xmlns:p14="http://schemas.microsoft.com/office/powerpoint/2010/main" val="3993024406"/>
      </p:ext>
      <p:ext uri="{DF3C15D7-4515-4A05-A499-02ABA8E2538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3098385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a:extLst>
              <a:ext uri="{714BAE4E-0D6B-4A5F-BF2C-8C3EDC88977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38B04F-F48E-4A06-922B-FC7100577A6D}"/>
              </a:ext>
            </a:extLst>
          </p:cNvPr>
          <p:cNvPicPr>
            <a:picLocks noChangeAspect="1"/>
          </p:cNvPicPr>
          <p:nvPr/>
        </p:nvPicPr>
        <p:blipFill>
          <a:blip r:embed="rId3"/>
          <a:stretch>
            <a:fillRect/>
          </a:stretch>
        </p:blipFill>
        <p:spPr>
          <a:xfrm>
            <a:off x="11286" y="0"/>
            <a:ext cx="9144000" cy="6858000"/>
          </a:xfrm>
          <a:prstGeom prst="rect">
            <a:avLst/>
          </a:prstGeom>
          <a:noFill/>
          <a:ln>
            <a:noFill/>
            <a:miter lim="800000"/>
          </a:ln>
        </p:spPr>
      </p:pic>
      <p:sp>
        <p:nvSpPr>
          <p:cNvPr id="3" name="标题 6">
            <a:extLst>
              <a:ext uri="{6C075FCB-691C-41C6-89E7-33EB836E6FF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825AD0-0992-4496-B0DC-FFD74D975DFB}"/>
              </a:ext>
            </a:extLst>
          </p:cNvPr>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a:endParaRPr>
          </a:p>
        </p:txBody>
      </p:sp>
      <p:sp>
        <p:nvSpPr>
          <p:cNvPr id="4" name="标题 6">
            <a:extLst>
              <a:ext uri="{32195B71-3997-4A8A-AFBA-CDAB955646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092E0AB-F6CC-4E0F-AAB1-F918C4077C19}"/>
              </a:ext>
            </a:extLst>
          </p:cNvPr>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a:rPr>
              <a:t>视觉解码研究进展：分类（</a:t>
            </a:r>
            <a:r>
              <a:rPr lang="zh-CN" altLang="en-US" sz="2800" b="1" dirty="0">
                <a:solidFill>
                  <a:srgbClr val="FFFF00"/>
                </a:solidFill>
                <a:latin typeface="黑体"/>
              </a:rPr>
              <a:t>黎安杭</a:t>
            </a:r>
            <a:r>
              <a:rPr lang="zh-CN" altLang="en-US" sz="2800" b="1" dirty="0">
                <a:solidFill>
                  <a:schemeClr val="bg1"/>
                </a:solidFill>
                <a:latin typeface="黑体"/>
              </a:rPr>
              <a:t>）</a:t>
            </a:r>
          </a:p>
        </p:txBody>
      </p:sp>
      <p:sp>
        <p:nvSpPr>
          <p:cNvPr id="6" name="文本框 19">
            <a:extLst>
              <a:ext uri="{58DE5127-CE8F-41E4-8491-B5049B1299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FB8E49-7EDD-4251-819D-24CE13C7FE3A}"/>
              </a:ext>
            </a:extLst>
          </p:cNvPr>
          <p:cNvSpPr txBox="1"/>
          <p:nvPr/>
        </p:nvSpPr>
        <p:spPr>
          <a:xfrm>
            <a:off x="-61911" y="920750"/>
            <a:ext cx="808037"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zh-CN" altLang="en-US" b="1" dirty="0">
                <a:solidFill>
                  <a:schemeClr val="bg1"/>
                </a:solidFill>
                <a:latin typeface="+mj-lt"/>
              </a:rPr>
              <a:t>方法</a:t>
            </a:r>
          </a:p>
        </p:txBody>
      </p:sp>
      <p:cxnSp>
        <p:nvCxnSpPr>
          <p:cNvPr id="7" name="直接连接符 22">
            <a:extLst>
              <a:ext uri="{3C6A46A2-4E92-4937-BDD0-233DB5EC29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864F9A-9255-42EE-9846-3C531F0C1C3E}"/>
              </a:ext>
            </a:extLst>
          </p:cNvPr>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grpSp>
        <p:nvGrpSpPr>
          <p:cNvPr id="8" name="组合 26">
            <a:extLst>
              <a:ext uri="{9734F23E-D25E-4FE6-920E-CEB89AE19A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7577D41-CBF7-42D9-9EDB-F6F329FF71DC}"/>
              </a:ext>
            </a:extLst>
          </p:cNvPr>
          <p:cNvGrpSpPr/>
          <p:nvPr/>
        </p:nvGrpSpPr>
        <p:grpSpPr>
          <a:xfrm>
            <a:off x="-3175" y="917574"/>
            <a:ext cx="9150350" cy="312738"/>
            <a:chOff x="-1124741" y="1321712"/>
            <a:chExt cx="9149405" cy="312857"/>
          </a:xfrm>
        </p:grpSpPr>
        <p:sp>
          <p:nvSpPr>
            <p:cNvPr id="9" name="矩形 27">
              <a:extLst>
                <a:ext uri="{85E73795-4995-478E-AAE6-5B1C0BB6DC3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B7E1B8-C636-4460-9287-67BD78B74664}"/>
                </a:ext>
              </a:extLst>
            </p:cNvPr>
            <p:cNvSpPr/>
            <p:nvPr/>
          </p:nvSpPr>
          <p:spPr>
            <a:xfrm>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numCol="1" spcCol="0"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pPr algn="ctr"/>
              <a:endParaRPr lang="zh-CN" altLang="en-US" dirty="0">
                <a:solidFill>
                  <a:srgbClr val="FFFFFF"/>
                </a:solidFill>
              </a:endParaRPr>
            </a:p>
          </p:txBody>
        </p:sp>
        <p:sp>
          <p:nvSpPr>
            <p:cNvPr id="10" name="矩形 28">
              <a:extLst>
                <a:ext uri="{3219D6AD-FC66-40FE-A2F9-34498FC57B5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C0F20E-E083-4E1B-A893-9133760BC5B2}"/>
                </a:ext>
              </a:extLst>
            </p:cNvPr>
            <p:cNvSpPr/>
            <p:nvPr/>
          </p:nvSpPr>
          <p:spPr>
            <a:xfrm>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pPr algn="ctr"/>
              <a:endParaRPr lang="zh-CN" altLang="en-US" dirty="0">
                <a:solidFill>
                  <a:srgbClr val="FFFFFF"/>
                </a:solidFill>
              </a:endParaRPr>
            </a:p>
          </p:txBody>
        </p:sp>
      </p:grpSp>
      <p:sp>
        <p:nvSpPr>
          <p:cNvPr id="11" name="文本框 29">
            <a:extLst>
              <a:ext uri="{4A93AA5C-6D25-4F15-8223-D8A29378B46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086DC69-A3C7-4BAD-A48E-C8A34783AEEC}"/>
              </a:ext>
            </a:extLst>
          </p:cNvPr>
          <p:cNvSpPr txBox="1"/>
          <p:nvPr/>
        </p:nvSpPr>
        <p:spPr>
          <a:xfrm>
            <a:off x="809625" y="882650"/>
            <a:ext cx="5329238" cy="646112"/>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en-US" altLang="zh-CN" dirty="0"/>
              <a:t>EEGConvTransformer</a:t>
            </a:r>
            <a:r>
              <a:rPr lang="en-US" dirty="0"/>
              <a:t>（</a:t>
            </a:r>
            <a:r>
              <a:rPr lang="zh-CN" altLang="en-US" dirty="0"/>
              <a:t>组合创新</a:t>
            </a:r>
            <a:r>
              <a:rPr lang="en-US" dirty="0"/>
              <a:t>）</a:t>
            </a:r>
          </a:p>
          <a:p>
            <a:endParaRPr lang="en-US" dirty="0"/>
          </a:p>
        </p:txBody>
      </p:sp>
      <p:sp>
        <p:nvSpPr>
          <p:cNvPr id="12" name="文本框 9">
            <a:extLst>
              <a:ext uri="{9923BA14-63AF-410A-B5CA-77A96D726F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7F79816-8846-4D11-9B30-001716AA5C67}"/>
              </a:ext>
            </a:extLst>
          </p:cNvPr>
          <p:cNvSpPr txBox="1"/>
          <p:nvPr/>
        </p:nvSpPr>
        <p:spPr>
          <a:xfrm>
            <a:off x="-42862" y="882650"/>
            <a:ext cx="663574"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zh-CN" altLang="en-US" b="1" dirty="0">
                <a:solidFill>
                  <a:schemeClr val="bg1"/>
                </a:solidFill>
                <a:latin typeface="+mj-lt"/>
              </a:rPr>
              <a:t>方法</a:t>
            </a:r>
          </a:p>
        </p:txBody>
      </p:sp>
      <p:cxnSp>
        <p:nvCxnSpPr>
          <p:cNvPr id="13" name="直接连接符 31">
            <a:extLst>
              <a:ext uri="{591C5E58-A33E-4991-95B5-C2500F4D2FA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FB8215-F6EB-4A99-9852-EDC6112DCAC0}"/>
              </a:ext>
            </a:extLst>
          </p:cNvPr>
          <p:cNvCxnSpPr/>
          <p:nvPr/>
        </p:nvCxnSpPr>
        <p:spPr>
          <a:xfrm>
            <a:off x="4765" y="1363663"/>
            <a:ext cx="9139237" cy="0"/>
          </a:xfrm>
          <a:prstGeom prst="line">
            <a:avLst/>
          </a:prstGeom>
          <a:noFill/>
          <a:ln w="38100">
            <a:solidFill>
              <a:srgbClr val="B0252A"/>
            </a:solidFill>
            <a:miter lim="800000"/>
          </a:ln>
          <a:effectLst>
            <a:outerShdw blurRad="50800" dist="38100" dir="8100000">
              <a:srgbClr val="000000">
                <a:alpha val="39998"/>
              </a:srgbClr>
            </a:outerShdw>
          </a:effectLst>
        </p:spPr>
      </p:cxnSp>
      <p:sp>
        <p:nvSpPr>
          <p:cNvPr id="19" name="文本框 21">
            <a:extLst>
              <a:ext uri="{FF2B5EF4-FFF2-40B4-BE49-F238E27FC236}">
                <a16:creationId xmlns:a16="http://schemas.microsoft.com/office/drawing/2014/main" id="{97C412E0-8655-4ADD-99A0-EB5938F272AD}"/>
              </a:ext>
              <a:ext uri="{E53DD905-6E15-476C-9005-9D0590470F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35CB811-99DE-445D-9CD2-E856A9C83E9C}"/>
              </a:ext>
            </a:extLst>
          </p:cNvPr>
          <p:cNvSpPr txBox="1"/>
          <p:nvPr/>
        </p:nvSpPr>
        <p:spPr>
          <a:xfrm>
            <a:off x="160729" y="6348350"/>
            <a:ext cx="9091613" cy="40011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en-US" altLang="zh-CN" sz="1000" b="0" i="0" dirty="0" err="1">
                <a:solidFill>
                  <a:srgbClr val="222222"/>
                </a:solidFill>
                <a:effectLst/>
                <a:latin typeface="Arial" panose="020B0604020202020204" pitchFamily="34" charset="0"/>
              </a:rPr>
              <a:t>Bagchi</a:t>
            </a:r>
            <a:r>
              <a:rPr lang="en-US" altLang="zh-CN" sz="1000" b="0" i="0" dirty="0">
                <a:solidFill>
                  <a:srgbClr val="222222"/>
                </a:solidFill>
                <a:effectLst/>
                <a:latin typeface="Arial" panose="020B0604020202020204" pitchFamily="34" charset="0"/>
              </a:rPr>
              <a:t>, </a:t>
            </a:r>
            <a:r>
              <a:rPr lang="en-US" altLang="zh-CN" sz="1000" b="0" i="0" dirty="0" err="1">
                <a:solidFill>
                  <a:srgbClr val="222222"/>
                </a:solidFill>
                <a:effectLst/>
                <a:latin typeface="Arial" panose="020B0604020202020204" pitchFamily="34" charset="0"/>
              </a:rPr>
              <a:t>Subhranil</a:t>
            </a:r>
            <a:r>
              <a:rPr lang="en-US" altLang="zh-CN" sz="1000" b="0" i="0" dirty="0">
                <a:solidFill>
                  <a:srgbClr val="222222"/>
                </a:solidFill>
                <a:effectLst/>
                <a:latin typeface="Arial" panose="020B0604020202020204" pitchFamily="34" charset="0"/>
              </a:rPr>
              <a:t>, and Deepti R. </a:t>
            </a:r>
            <a:r>
              <a:rPr lang="en-US" altLang="zh-CN" sz="1000" b="0" i="0" dirty="0" err="1">
                <a:solidFill>
                  <a:srgbClr val="222222"/>
                </a:solidFill>
                <a:effectLst/>
                <a:latin typeface="Arial" panose="020B0604020202020204" pitchFamily="34" charset="0"/>
              </a:rPr>
              <a:t>Bathula</a:t>
            </a:r>
            <a:r>
              <a:rPr lang="en-US" altLang="zh-CN" sz="1000" b="0" i="0" dirty="0">
                <a:solidFill>
                  <a:srgbClr val="222222"/>
                </a:solidFill>
                <a:effectLst/>
                <a:latin typeface="Arial" panose="020B0604020202020204" pitchFamily="34" charset="0"/>
              </a:rPr>
              <a:t>. "EEG-ConvTransformer for single-trial EEG-based visual stimulus classification." </a:t>
            </a:r>
            <a:r>
              <a:rPr lang="en-US" altLang="zh-CN" sz="1000" b="0" i="1" dirty="0">
                <a:solidFill>
                  <a:srgbClr val="222222"/>
                </a:solidFill>
                <a:effectLst/>
                <a:latin typeface="Arial" panose="020B0604020202020204" pitchFamily="34" charset="0"/>
              </a:rPr>
              <a:t>Pattern Recognition</a:t>
            </a:r>
            <a:r>
              <a:rPr lang="en-US" altLang="zh-CN" sz="1000" b="0" i="0" dirty="0">
                <a:solidFill>
                  <a:srgbClr val="222222"/>
                </a:solidFill>
                <a:effectLst/>
                <a:latin typeface="Arial" panose="020B0604020202020204" pitchFamily="34" charset="0"/>
              </a:rPr>
              <a:t> 129 (2022): 108757.</a:t>
            </a:r>
            <a:endParaRPr lang="zh-CN" altLang="en-US" sz="1000" dirty="0"/>
          </a:p>
        </p:txBody>
      </p:sp>
      <p:sp>
        <p:nvSpPr>
          <p:cNvPr id="25" name="文本框 24">
            <a:extLst>
              <a:ext uri="{FF2B5EF4-FFF2-40B4-BE49-F238E27FC236}">
                <a16:creationId xmlns:a16="http://schemas.microsoft.com/office/drawing/2014/main" id="{F91B6D7B-C619-492C-B811-B91CFEE1E339}"/>
              </a:ext>
            </a:extLst>
          </p:cNvPr>
          <p:cNvSpPr txBox="1"/>
          <p:nvPr/>
        </p:nvSpPr>
        <p:spPr>
          <a:xfrm>
            <a:off x="63673" y="1530862"/>
            <a:ext cx="8819070" cy="615553"/>
          </a:xfrm>
          <a:prstGeom prst="rect">
            <a:avLst/>
          </a:prstGeom>
          <a:noFill/>
        </p:spPr>
        <p:txBody>
          <a:bodyPr wrap="square" rtlCol="0">
            <a:spAutoFit/>
          </a:bodyPr>
          <a:lstStyle/>
          <a:p>
            <a:r>
              <a:rPr lang="zh-CN" altLang="en-US" dirty="0"/>
              <a:t>局部特征提取模块：</a:t>
            </a:r>
            <a:r>
              <a:rPr lang="zh-CN" altLang="en-US" sz="1600" dirty="0"/>
              <a:t>消除这些平滑图像的不必要的计算成本，并从电极的每个附近提取较低级别的时间特征</a:t>
            </a:r>
            <a:endParaRPr lang="zh-CN" altLang="en-US" dirty="0"/>
          </a:p>
        </p:txBody>
      </p:sp>
      <p:pic>
        <p:nvPicPr>
          <p:cNvPr id="27" name="图片 26">
            <a:extLst>
              <a:ext uri="{FF2B5EF4-FFF2-40B4-BE49-F238E27FC236}">
                <a16:creationId xmlns:a16="http://schemas.microsoft.com/office/drawing/2014/main" id="{FB44F39F-5321-499B-A469-9ACCED63790B}"/>
              </a:ext>
            </a:extLst>
          </p:cNvPr>
          <p:cNvPicPr>
            <a:picLocks noChangeAspect="1"/>
          </p:cNvPicPr>
          <p:nvPr/>
        </p:nvPicPr>
        <p:blipFill>
          <a:blip r:embed="rId4"/>
          <a:stretch>
            <a:fillRect/>
          </a:stretch>
        </p:blipFill>
        <p:spPr>
          <a:xfrm>
            <a:off x="746126" y="2529251"/>
            <a:ext cx="7212168" cy="3096850"/>
          </a:xfrm>
          <a:prstGeom prst="rect">
            <a:avLst/>
          </a:prstGeom>
        </p:spPr>
      </p:pic>
    </p:spTree>
    <p:extLst>
      <p:ext uri="{DF3C15D7-4515-4A05-A499-02ABA8E2538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30983855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a:extLst>
              <a:ext uri="{714BAE4E-0D6B-4A5F-BF2C-8C3EDC88977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38B04F-F48E-4A06-922B-FC7100577A6D}"/>
              </a:ext>
            </a:extLst>
          </p:cNvPr>
          <p:cNvPicPr>
            <a:picLocks noChangeAspect="1"/>
          </p:cNvPicPr>
          <p:nvPr/>
        </p:nvPicPr>
        <p:blipFill>
          <a:blip r:embed="rId3"/>
          <a:stretch>
            <a:fillRect/>
          </a:stretch>
        </p:blipFill>
        <p:spPr>
          <a:xfrm>
            <a:off x="11286" y="0"/>
            <a:ext cx="9144000" cy="6858000"/>
          </a:xfrm>
          <a:prstGeom prst="rect">
            <a:avLst/>
          </a:prstGeom>
          <a:noFill/>
          <a:ln>
            <a:noFill/>
            <a:miter lim="800000"/>
          </a:ln>
        </p:spPr>
      </p:pic>
      <p:sp>
        <p:nvSpPr>
          <p:cNvPr id="3" name="标题 6">
            <a:extLst>
              <a:ext uri="{6C075FCB-691C-41C6-89E7-33EB836E6FF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825AD0-0992-4496-B0DC-FFD74D975DFB}"/>
              </a:ext>
            </a:extLst>
          </p:cNvPr>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a:endParaRPr>
          </a:p>
        </p:txBody>
      </p:sp>
      <p:sp>
        <p:nvSpPr>
          <p:cNvPr id="4" name="标题 6">
            <a:extLst>
              <a:ext uri="{32195B71-3997-4A8A-AFBA-CDAB955646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092E0AB-F6CC-4E0F-AAB1-F918C4077C19}"/>
              </a:ext>
            </a:extLst>
          </p:cNvPr>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a:rPr>
              <a:t>视觉解码研究进展：分类（</a:t>
            </a:r>
            <a:r>
              <a:rPr lang="zh-CN" altLang="en-US" sz="2800" b="1" dirty="0">
                <a:solidFill>
                  <a:srgbClr val="FFFF00"/>
                </a:solidFill>
                <a:latin typeface="黑体"/>
              </a:rPr>
              <a:t>黎安杭</a:t>
            </a:r>
            <a:r>
              <a:rPr lang="zh-CN" altLang="en-US" sz="2800" b="1" dirty="0">
                <a:solidFill>
                  <a:schemeClr val="bg1"/>
                </a:solidFill>
                <a:latin typeface="黑体"/>
              </a:rPr>
              <a:t>）</a:t>
            </a:r>
          </a:p>
        </p:txBody>
      </p:sp>
      <p:sp>
        <p:nvSpPr>
          <p:cNvPr id="6" name="文本框 19">
            <a:extLst>
              <a:ext uri="{58DE5127-CE8F-41E4-8491-B5049B1299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FB8E49-7EDD-4251-819D-24CE13C7FE3A}"/>
              </a:ext>
            </a:extLst>
          </p:cNvPr>
          <p:cNvSpPr txBox="1"/>
          <p:nvPr/>
        </p:nvSpPr>
        <p:spPr>
          <a:xfrm>
            <a:off x="-61911" y="920750"/>
            <a:ext cx="808037"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zh-CN" altLang="en-US" b="1" dirty="0">
                <a:solidFill>
                  <a:schemeClr val="bg1"/>
                </a:solidFill>
                <a:latin typeface="+mj-lt"/>
              </a:rPr>
              <a:t>方法</a:t>
            </a:r>
          </a:p>
        </p:txBody>
      </p:sp>
      <p:cxnSp>
        <p:nvCxnSpPr>
          <p:cNvPr id="7" name="直接连接符 22">
            <a:extLst>
              <a:ext uri="{3C6A46A2-4E92-4937-BDD0-233DB5EC29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864F9A-9255-42EE-9846-3C531F0C1C3E}"/>
              </a:ext>
            </a:extLst>
          </p:cNvPr>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grpSp>
        <p:nvGrpSpPr>
          <p:cNvPr id="8" name="组合 26">
            <a:extLst>
              <a:ext uri="{9734F23E-D25E-4FE6-920E-CEB89AE19A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7577D41-CBF7-42D9-9EDB-F6F329FF71DC}"/>
              </a:ext>
            </a:extLst>
          </p:cNvPr>
          <p:cNvGrpSpPr/>
          <p:nvPr/>
        </p:nvGrpSpPr>
        <p:grpSpPr>
          <a:xfrm>
            <a:off x="-3175" y="917574"/>
            <a:ext cx="9150350" cy="312738"/>
            <a:chOff x="-1124741" y="1321712"/>
            <a:chExt cx="9149405" cy="312857"/>
          </a:xfrm>
        </p:grpSpPr>
        <p:sp>
          <p:nvSpPr>
            <p:cNvPr id="9" name="矩形 27">
              <a:extLst>
                <a:ext uri="{85E73795-4995-478E-AAE6-5B1C0BB6DC3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B7E1B8-C636-4460-9287-67BD78B74664}"/>
                </a:ext>
              </a:extLst>
            </p:cNvPr>
            <p:cNvSpPr/>
            <p:nvPr/>
          </p:nvSpPr>
          <p:spPr>
            <a:xfrm>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numCol="1" spcCol="0"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pPr algn="ctr"/>
              <a:endParaRPr lang="zh-CN" altLang="en-US" dirty="0">
                <a:solidFill>
                  <a:srgbClr val="FFFFFF"/>
                </a:solidFill>
              </a:endParaRPr>
            </a:p>
          </p:txBody>
        </p:sp>
        <p:sp>
          <p:nvSpPr>
            <p:cNvPr id="10" name="矩形 28">
              <a:extLst>
                <a:ext uri="{3219D6AD-FC66-40FE-A2F9-34498FC57B5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C0F20E-E083-4E1B-A893-9133760BC5B2}"/>
                </a:ext>
              </a:extLst>
            </p:cNvPr>
            <p:cNvSpPr/>
            <p:nvPr/>
          </p:nvSpPr>
          <p:spPr>
            <a:xfrm>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pPr algn="ctr"/>
              <a:endParaRPr lang="zh-CN" altLang="en-US" dirty="0">
                <a:solidFill>
                  <a:srgbClr val="FFFFFF"/>
                </a:solidFill>
              </a:endParaRPr>
            </a:p>
          </p:txBody>
        </p:sp>
      </p:grpSp>
      <p:sp>
        <p:nvSpPr>
          <p:cNvPr id="11" name="文本框 29">
            <a:extLst>
              <a:ext uri="{4A93AA5C-6D25-4F15-8223-D8A29378B46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086DC69-A3C7-4BAD-A48E-C8A34783AEEC}"/>
              </a:ext>
            </a:extLst>
          </p:cNvPr>
          <p:cNvSpPr txBox="1"/>
          <p:nvPr/>
        </p:nvSpPr>
        <p:spPr>
          <a:xfrm>
            <a:off x="809625" y="882650"/>
            <a:ext cx="5329238" cy="646112"/>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en-US" altLang="zh-CN" dirty="0"/>
              <a:t>EEGConvTransformer</a:t>
            </a:r>
            <a:r>
              <a:rPr lang="en-US" dirty="0"/>
              <a:t>（</a:t>
            </a:r>
            <a:r>
              <a:rPr lang="zh-CN" altLang="en-US" dirty="0"/>
              <a:t>组合创新</a:t>
            </a:r>
            <a:r>
              <a:rPr lang="en-US" dirty="0"/>
              <a:t>）</a:t>
            </a:r>
          </a:p>
          <a:p>
            <a:endParaRPr lang="en-US" dirty="0"/>
          </a:p>
        </p:txBody>
      </p:sp>
      <p:sp>
        <p:nvSpPr>
          <p:cNvPr id="12" name="文本框 9">
            <a:extLst>
              <a:ext uri="{9923BA14-63AF-410A-B5CA-77A96D726F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7F79816-8846-4D11-9B30-001716AA5C67}"/>
              </a:ext>
            </a:extLst>
          </p:cNvPr>
          <p:cNvSpPr txBox="1"/>
          <p:nvPr/>
        </p:nvSpPr>
        <p:spPr>
          <a:xfrm>
            <a:off x="-42862" y="882650"/>
            <a:ext cx="663574"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zh-CN" altLang="en-US" b="1" dirty="0">
                <a:solidFill>
                  <a:schemeClr val="bg1"/>
                </a:solidFill>
                <a:latin typeface="+mj-lt"/>
              </a:rPr>
              <a:t>方法</a:t>
            </a:r>
          </a:p>
        </p:txBody>
      </p:sp>
      <p:cxnSp>
        <p:nvCxnSpPr>
          <p:cNvPr id="13" name="直接连接符 31">
            <a:extLst>
              <a:ext uri="{591C5E58-A33E-4991-95B5-C2500F4D2FA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FB8215-F6EB-4A99-9852-EDC6112DCAC0}"/>
              </a:ext>
            </a:extLst>
          </p:cNvPr>
          <p:cNvCxnSpPr/>
          <p:nvPr/>
        </p:nvCxnSpPr>
        <p:spPr>
          <a:xfrm>
            <a:off x="4765" y="1363663"/>
            <a:ext cx="9139237" cy="0"/>
          </a:xfrm>
          <a:prstGeom prst="line">
            <a:avLst/>
          </a:prstGeom>
          <a:noFill/>
          <a:ln w="38100">
            <a:solidFill>
              <a:srgbClr val="B0252A"/>
            </a:solidFill>
            <a:miter lim="800000"/>
          </a:ln>
          <a:effectLst>
            <a:outerShdw blurRad="50800" dist="38100" dir="8100000">
              <a:srgbClr val="000000">
                <a:alpha val="39998"/>
              </a:srgbClr>
            </a:outerShdw>
          </a:effectLst>
        </p:spPr>
      </p:cxnSp>
      <p:sp>
        <p:nvSpPr>
          <p:cNvPr id="19" name="文本框 21">
            <a:extLst>
              <a:ext uri="{FF2B5EF4-FFF2-40B4-BE49-F238E27FC236}">
                <a16:creationId xmlns:a16="http://schemas.microsoft.com/office/drawing/2014/main" id="{97C412E0-8655-4ADD-99A0-EB5938F272AD}"/>
              </a:ext>
              <a:ext uri="{E53DD905-6E15-476C-9005-9D0590470F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35CB811-99DE-445D-9CD2-E856A9C83E9C}"/>
              </a:ext>
            </a:extLst>
          </p:cNvPr>
          <p:cNvSpPr txBox="1"/>
          <p:nvPr/>
        </p:nvSpPr>
        <p:spPr>
          <a:xfrm>
            <a:off x="160729" y="6348350"/>
            <a:ext cx="9091613" cy="40011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en-US" altLang="zh-CN" sz="1000" b="0" i="0" dirty="0" err="1">
                <a:solidFill>
                  <a:srgbClr val="222222"/>
                </a:solidFill>
                <a:effectLst/>
                <a:latin typeface="Arial" panose="020B0604020202020204" pitchFamily="34" charset="0"/>
              </a:rPr>
              <a:t>Bagchi</a:t>
            </a:r>
            <a:r>
              <a:rPr lang="en-US" altLang="zh-CN" sz="1000" b="0" i="0" dirty="0">
                <a:solidFill>
                  <a:srgbClr val="222222"/>
                </a:solidFill>
                <a:effectLst/>
                <a:latin typeface="Arial" panose="020B0604020202020204" pitchFamily="34" charset="0"/>
              </a:rPr>
              <a:t>, </a:t>
            </a:r>
            <a:r>
              <a:rPr lang="en-US" altLang="zh-CN" sz="1000" b="0" i="0" dirty="0" err="1">
                <a:solidFill>
                  <a:srgbClr val="222222"/>
                </a:solidFill>
                <a:effectLst/>
                <a:latin typeface="Arial" panose="020B0604020202020204" pitchFamily="34" charset="0"/>
              </a:rPr>
              <a:t>Subhranil</a:t>
            </a:r>
            <a:r>
              <a:rPr lang="en-US" altLang="zh-CN" sz="1000" b="0" i="0" dirty="0">
                <a:solidFill>
                  <a:srgbClr val="222222"/>
                </a:solidFill>
                <a:effectLst/>
                <a:latin typeface="Arial" panose="020B0604020202020204" pitchFamily="34" charset="0"/>
              </a:rPr>
              <a:t>, and Deepti R. </a:t>
            </a:r>
            <a:r>
              <a:rPr lang="en-US" altLang="zh-CN" sz="1000" b="0" i="0" dirty="0" err="1">
                <a:solidFill>
                  <a:srgbClr val="222222"/>
                </a:solidFill>
                <a:effectLst/>
                <a:latin typeface="Arial" panose="020B0604020202020204" pitchFamily="34" charset="0"/>
              </a:rPr>
              <a:t>Bathula</a:t>
            </a:r>
            <a:r>
              <a:rPr lang="en-US" altLang="zh-CN" sz="1000" b="0" i="0" dirty="0">
                <a:solidFill>
                  <a:srgbClr val="222222"/>
                </a:solidFill>
                <a:effectLst/>
                <a:latin typeface="Arial" panose="020B0604020202020204" pitchFamily="34" charset="0"/>
              </a:rPr>
              <a:t>. "EEG-ConvTransformer for single-trial EEG-based visual stimulus classification." </a:t>
            </a:r>
            <a:r>
              <a:rPr lang="en-US" altLang="zh-CN" sz="1000" b="0" i="1" dirty="0">
                <a:solidFill>
                  <a:srgbClr val="222222"/>
                </a:solidFill>
                <a:effectLst/>
                <a:latin typeface="Arial" panose="020B0604020202020204" pitchFamily="34" charset="0"/>
              </a:rPr>
              <a:t>Pattern Recognition</a:t>
            </a:r>
            <a:r>
              <a:rPr lang="en-US" altLang="zh-CN" sz="1000" b="0" i="0" dirty="0">
                <a:solidFill>
                  <a:srgbClr val="222222"/>
                </a:solidFill>
                <a:effectLst/>
                <a:latin typeface="Arial" panose="020B0604020202020204" pitchFamily="34" charset="0"/>
              </a:rPr>
              <a:t> 129 (2022): 108757.</a:t>
            </a:r>
            <a:endParaRPr lang="zh-CN" altLang="en-US" sz="1000" dirty="0"/>
          </a:p>
        </p:txBody>
      </p:sp>
      <p:sp>
        <p:nvSpPr>
          <p:cNvPr id="25" name="文本框 24">
            <a:extLst>
              <a:ext uri="{FF2B5EF4-FFF2-40B4-BE49-F238E27FC236}">
                <a16:creationId xmlns:a16="http://schemas.microsoft.com/office/drawing/2014/main" id="{F91B6D7B-C619-492C-B811-B91CFEE1E339}"/>
              </a:ext>
            </a:extLst>
          </p:cNvPr>
          <p:cNvSpPr txBox="1"/>
          <p:nvPr/>
        </p:nvSpPr>
        <p:spPr>
          <a:xfrm>
            <a:off x="63673" y="1530862"/>
            <a:ext cx="8819070" cy="615553"/>
          </a:xfrm>
          <a:prstGeom prst="rect">
            <a:avLst/>
          </a:prstGeom>
          <a:noFill/>
        </p:spPr>
        <p:txBody>
          <a:bodyPr wrap="square" rtlCol="0">
            <a:spAutoFit/>
          </a:bodyPr>
          <a:lstStyle/>
          <a:p>
            <a:r>
              <a:rPr lang="en-US" altLang="zh-CN" dirty="0"/>
              <a:t>ConvTransformer</a:t>
            </a:r>
            <a:r>
              <a:rPr lang="zh-CN" altLang="en-US" dirty="0"/>
              <a:t>模块：</a:t>
            </a:r>
            <a:r>
              <a:rPr lang="zh-CN" altLang="en-US" sz="1600" dirty="0"/>
              <a:t>多头注意力子模块通过多个自注意力头学习区域间表示相似性，随后是提取有意义的时间信息的卷积特征扩展（</a:t>
            </a:r>
            <a:r>
              <a:rPr lang="en-US" altLang="zh-CN" sz="1600" dirty="0"/>
              <a:t>CFE</a:t>
            </a:r>
            <a:r>
              <a:rPr lang="zh-CN" altLang="en-US" sz="1600" dirty="0"/>
              <a:t>）子模块。</a:t>
            </a:r>
            <a:endParaRPr lang="zh-CN" altLang="en-US" dirty="0"/>
          </a:p>
        </p:txBody>
      </p:sp>
      <p:pic>
        <p:nvPicPr>
          <p:cNvPr id="17" name="图片 16">
            <a:extLst>
              <a:ext uri="{FF2B5EF4-FFF2-40B4-BE49-F238E27FC236}">
                <a16:creationId xmlns:a16="http://schemas.microsoft.com/office/drawing/2014/main" id="{CF749509-8573-410F-AD14-B86C4D5785F9}"/>
              </a:ext>
            </a:extLst>
          </p:cNvPr>
          <p:cNvPicPr>
            <a:picLocks noChangeAspect="1"/>
          </p:cNvPicPr>
          <p:nvPr/>
        </p:nvPicPr>
        <p:blipFill>
          <a:blip r:embed="rId4"/>
          <a:stretch>
            <a:fillRect/>
          </a:stretch>
        </p:blipFill>
        <p:spPr>
          <a:xfrm>
            <a:off x="-63673" y="2728278"/>
            <a:ext cx="9144000" cy="2984296"/>
          </a:xfrm>
          <a:prstGeom prst="rect">
            <a:avLst/>
          </a:prstGeom>
        </p:spPr>
      </p:pic>
    </p:spTree>
    <p:extLst>
      <p:ext uri="{BB962C8B-B14F-4D97-AF65-F5344CB8AC3E}">
        <p14:creationId xmlns:p14="http://schemas.microsoft.com/office/powerpoint/2010/main" val="3160219427"/>
      </p:ext>
      <p:ext uri="{DF3C15D7-4515-4A05-A499-02ABA8E2538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30983855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a:extLst>
              <a:ext uri="{714BAE4E-0D6B-4A5F-BF2C-8C3EDC88977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38B04F-F48E-4A06-922B-FC7100577A6D}"/>
              </a:ext>
            </a:extLst>
          </p:cNvPr>
          <p:cNvPicPr>
            <a:picLocks noChangeAspect="1"/>
          </p:cNvPicPr>
          <p:nvPr/>
        </p:nvPicPr>
        <p:blipFill>
          <a:blip r:embed="rId3"/>
          <a:stretch>
            <a:fillRect/>
          </a:stretch>
        </p:blipFill>
        <p:spPr>
          <a:xfrm>
            <a:off x="11286" y="0"/>
            <a:ext cx="9144000" cy="6858000"/>
          </a:xfrm>
          <a:prstGeom prst="rect">
            <a:avLst/>
          </a:prstGeom>
          <a:noFill/>
          <a:ln>
            <a:noFill/>
            <a:miter lim="800000"/>
          </a:ln>
        </p:spPr>
      </p:pic>
      <p:sp>
        <p:nvSpPr>
          <p:cNvPr id="3" name="标题 6">
            <a:extLst>
              <a:ext uri="{6C075FCB-691C-41C6-89E7-33EB836E6FF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825AD0-0992-4496-B0DC-FFD74D975DFB}"/>
              </a:ext>
            </a:extLst>
          </p:cNvPr>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a:endParaRPr>
          </a:p>
        </p:txBody>
      </p:sp>
      <p:sp>
        <p:nvSpPr>
          <p:cNvPr id="4" name="标题 6">
            <a:extLst>
              <a:ext uri="{32195B71-3997-4A8A-AFBA-CDAB955646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092E0AB-F6CC-4E0F-AAB1-F918C4077C19}"/>
              </a:ext>
            </a:extLst>
          </p:cNvPr>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a:rPr>
              <a:t>视觉解码研究进展：分类（</a:t>
            </a:r>
            <a:r>
              <a:rPr lang="zh-CN" altLang="en-US" sz="2800" b="1" dirty="0">
                <a:solidFill>
                  <a:srgbClr val="FFFF00"/>
                </a:solidFill>
                <a:latin typeface="黑体"/>
              </a:rPr>
              <a:t>黎安杭</a:t>
            </a:r>
            <a:r>
              <a:rPr lang="zh-CN" altLang="en-US" sz="2800" b="1" dirty="0">
                <a:solidFill>
                  <a:schemeClr val="bg1"/>
                </a:solidFill>
                <a:latin typeface="黑体"/>
              </a:rPr>
              <a:t>）</a:t>
            </a:r>
          </a:p>
        </p:txBody>
      </p:sp>
      <p:sp>
        <p:nvSpPr>
          <p:cNvPr id="6" name="文本框 19">
            <a:extLst>
              <a:ext uri="{58DE5127-CE8F-41E4-8491-B5049B1299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FB8E49-7EDD-4251-819D-24CE13C7FE3A}"/>
              </a:ext>
            </a:extLst>
          </p:cNvPr>
          <p:cNvSpPr txBox="1"/>
          <p:nvPr/>
        </p:nvSpPr>
        <p:spPr>
          <a:xfrm>
            <a:off x="-61911" y="920750"/>
            <a:ext cx="808037"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zh-CN" altLang="en-US" b="1" dirty="0">
                <a:solidFill>
                  <a:schemeClr val="bg1"/>
                </a:solidFill>
                <a:latin typeface="+mj-lt"/>
              </a:rPr>
              <a:t>方法</a:t>
            </a:r>
          </a:p>
        </p:txBody>
      </p:sp>
      <p:cxnSp>
        <p:nvCxnSpPr>
          <p:cNvPr id="7" name="直接连接符 22">
            <a:extLst>
              <a:ext uri="{3C6A46A2-4E92-4937-BDD0-233DB5EC29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864F9A-9255-42EE-9846-3C531F0C1C3E}"/>
              </a:ext>
            </a:extLst>
          </p:cNvPr>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grpSp>
        <p:nvGrpSpPr>
          <p:cNvPr id="8" name="组合 26">
            <a:extLst>
              <a:ext uri="{9734F23E-D25E-4FE6-920E-CEB89AE19A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7577D41-CBF7-42D9-9EDB-F6F329FF71DC}"/>
              </a:ext>
            </a:extLst>
          </p:cNvPr>
          <p:cNvGrpSpPr/>
          <p:nvPr/>
        </p:nvGrpSpPr>
        <p:grpSpPr>
          <a:xfrm>
            <a:off x="-3175" y="917574"/>
            <a:ext cx="9150350" cy="312738"/>
            <a:chOff x="-1124741" y="1321712"/>
            <a:chExt cx="9149405" cy="312857"/>
          </a:xfrm>
        </p:grpSpPr>
        <p:sp>
          <p:nvSpPr>
            <p:cNvPr id="9" name="矩形 27">
              <a:extLst>
                <a:ext uri="{85E73795-4995-478E-AAE6-5B1C0BB6DC3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B7E1B8-C636-4460-9287-67BD78B74664}"/>
                </a:ext>
              </a:extLst>
            </p:cNvPr>
            <p:cNvSpPr/>
            <p:nvPr/>
          </p:nvSpPr>
          <p:spPr>
            <a:xfrm>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numCol="1" spcCol="0"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pPr algn="ctr"/>
              <a:endParaRPr lang="zh-CN" altLang="en-US" dirty="0">
                <a:solidFill>
                  <a:srgbClr val="FFFFFF"/>
                </a:solidFill>
              </a:endParaRPr>
            </a:p>
          </p:txBody>
        </p:sp>
        <p:sp>
          <p:nvSpPr>
            <p:cNvPr id="10" name="矩形 28">
              <a:extLst>
                <a:ext uri="{3219D6AD-FC66-40FE-A2F9-34498FC57B5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C0F20E-E083-4E1B-A893-9133760BC5B2}"/>
                </a:ext>
              </a:extLst>
            </p:cNvPr>
            <p:cNvSpPr/>
            <p:nvPr/>
          </p:nvSpPr>
          <p:spPr>
            <a:xfrm>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pPr algn="ctr"/>
              <a:endParaRPr lang="zh-CN" altLang="en-US" dirty="0">
                <a:solidFill>
                  <a:srgbClr val="FFFFFF"/>
                </a:solidFill>
              </a:endParaRPr>
            </a:p>
          </p:txBody>
        </p:sp>
      </p:grpSp>
      <p:sp>
        <p:nvSpPr>
          <p:cNvPr id="11" name="文本框 29">
            <a:extLst>
              <a:ext uri="{4A93AA5C-6D25-4F15-8223-D8A29378B46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086DC69-A3C7-4BAD-A48E-C8A34783AEEC}"/>
              </a:ext>
            </a:extLst>
          </p:cNvPr>
          <p:cNvSpPr txBox="1"/>
          <p:nvPr/>
        </p:nvSpPr>
        <p:spPr>
          <a:xfrm>
            <a:off x="809625" y="882650"/>
            <a:ext cx="5329238" cy="646112"/>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en-US" altLang="zh-CN" dirty="0"/>
              <a:t>EEGConvTransformer</a:t>
            </a:r>
            <a:r>
              <a:rPr lang="en-US" dirty="0"/>
              <a:t>（</a:t>
            </a:r>
            <a:r>
              <a:rPr lang="zh-CN" altLang="en-US" dirty="0"/>
              <a:t>组合创新</a:t>
            </a:r>
            <a:r>
              <a:rPr lang="en-US" dirty="0"/>
              <a:t>）</a:t>
            </a:r>
          </a:p>
          <a:p>
            <a:endParaRPr lang="en-US" dirty="0"/>
          </a:p>
        </p:txBody>
      </p:sp>
      <p:sp>
        <p:nvSpPr>
          <p:cNvPr id="12" name="文本框 9">
            <a:extLst>
              <a:ext uri="{9923BA14-63AF-410A-B5CA-77A96D726F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7F79816-8846-4D11-9B30-001716AA5C67}"/>
              </a:ext>
            </a:extLst>
          </p:cNvPr>
          <p:cNvSpPr txBox="1"/>
          <p:nvPr/>
        </p:nvSpPr>
        <p:spPr>
          <a:xfrm>
            <a:off x="-42862" y="882650"/>
            <a:ext cx="663574"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zh-CN" altLang="en-US" b="1" dirty="0">
                <a:solidFill>
                  <a:schemeClr val="bg1"/>
                </a:solidFill>
                <a:latin typeface="+mj-lt"/>
              </a:rPr>
              <a:t>方法</a:t>
            </a:r>
          </a:p>
        </p:txBody>
      </p:sp>
      <p:cxnSp>
        <p:nvCxnSpPr>
          <p:cNvPr id="13" name="直接连接符 31">
            <a:extLst>
              <a:ext uri="{591C5E58-A33E-4991-95B5-C2500F4D2FA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FB8215-F6EB-4A99-9852-EDC6112DCAC0}"/>
              </a:ext>
            </a:extLst>
          </p:cNvPr>
          <p:cNvCxnSpPr/>
          <p:nvPr/>
        </p:nvCxnSpPr>
        <p:spPr>
          <a:xfrm>
            <a:off x="4765" y="1363663"/>
            <a:ext cx="9139237" cy="0"/>
          </a:xfrm>
          <a:prstGeom prst="line">
            <a:avLst/>
          </a:prstGeom>
          <a:noFill/>
          <a:ln w="38100">
            <a:solidFill>
              <a:srgbClr val="B0252A"/>
            </a:solidFill>
            <a:miter lim="800000"/>
          </a:ln>
          <a:effectLst>
            <a:outerShdw blurRad="50800" dist="38100" dir="8100000">
              <a:srgbClr val="000000">
                <a:alpha val="39998"/>
              </a:srgbClr>
            </a:outerShdw>
          </a:effectLst>
        </p:spPr>
      </p:cxnSp>
      <p:sp>
        <p:nvSpPr>
          <p:cNvPr id="19" name="文本框 21">
            <a:extLst>
              <a:ext uri="{FF2B5EF4-FFF2-40B4-BE49-F238E27FC236}">
                <a16:creationId xmlns:a16="http://schemas.microsoft.com/office/drawing/2014/main" id="{97C412E0-8655-4ADD-99A0-EB5938F272AD}"/>
              </a:ext>
              <a:ext uri="{E53DD905-6E15-476C-9005-9D0590470F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35CB811-99DE-445D-9CD2-E856A9C83E9C}"/>
              </a:ext>
            </a:extLst>
          </p:cNvPr>
          <p:cNvSpPr txBox="1"/>
          <p:nvPr/>
        </p:nvSpPr>
        <p:spPr>
          <a:xfrm>
            <a:off x="160729" y="6348350"/>
            <a:ext cx="9091613" cy="40011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en-US" altLang="zh-CN" sz="1000" b="0" i="0" dirty="0" err="1">
                <a:solidFill>
                  <a:srgbClr val="222222"/>
                </a:solidFill>
                <a:effectLst/>
                <a:latin typeface="Arial" panose="020B0604020202020204" pitchFamily="34" charset="0"/>
              </a:rPr>
              <a:t>Bagchi</a:t>
            </a:r>
            <a:r>
              <a:rPr lang="en-US" altLang="zh-CN" sz="1000" b="0" i="0" dirty="0">
                <a:solidFill>
                  <a:srgbClr val="222222"/>
                </a:solidFill>
                <a:effectLst/>
                <a:latin typeface="Arial" panose="020B0604020202020204" pitchFamily="34" charset="0"/>
              </a:rPr>
              <a:t>, </a:t>
            </a:r>
            <a:r>
              <a:rPr lang="en-US" altLang="zh-CN" sz="1000" b="0" i="0" dirty="0" err="1">
                <a:solidFill>
                  <a:srgbClr val="222222"/>
                </a:solidFill>
                <a:effectLst/>
                <a:latin typeface="Arial" panose="020B0604020202020204" pitchFamily="34" charset="0"/>
              </a:rPr>
              <a:t>Subhranil</a:t>
            </a:r>
            <a:r>
              <a:rPr lang="en-US" altLang="zh-CN" sz="1000" b="0" i="0" dirty="0">
                <a:solidFill>
                  <a:srgbClr val="222222"/>
                </a:solidFill>
                <a:effectLst/>
                <a:latin typeface="Arial" panose="020B0604020202020204" pitchFamily="34" charset="0"/>
              </a:rPr>
              <a:t>, and Deepti R. </a:t>
            </a:r>
            <a:r>
              <a:rPr lang="en-US" altLang="zh-CN" sz="1000" b="0" i="0" dirty="0" err="1">
                <a:solidFill>
                  <a:srgbClr val="222222"/>
                </a:solidFill>
                <a:effectLst/>
                <a:latin typeface="Arial" panose="020B0604020202020204" pitchFamily="34" charset="0"/>
              </a:rPr>
              <a:t>Bathula</a:t>
            </a:r>
            <a:r>
              <a:rPr lang="en-US" altLang="zh-CN" sz="1000" b="0" i="0" dirty="0">
                <a:solidFill>
                  <a:srgbClr val="222222"/>
                </a:solidFill>
                <a:effectLst/>
                <a:latin typeface="Arial" panose="020B0604020202020204" pitchFamily="34" charset="0"/>
              </a:rPr>
              <a:t>. "EEG-ConvTransformer for single-trial EEG-based visual stimulus classification." </a:t>
            </a:r>
            <a:r>
              <a:rPr lang="en-US" altLang="zh-CN" sz="1000" b="0" i="1" dirty="0">
                <a:solidFill>
                  <a:srgbClr val="222222"/>
                </a:solidFill>
                <a:effectLst/>
                <a:latin typeface="Arial" panose="020B0604020202020204" pitchFamily="34" charset="0"/>
              </a:rPr>
              <a:t>Pattern Recognition</a:t>
            </a:r>
            <a:r>
              <a:rPr lang="en-US" altLang="zh-CN" sz="1000" b="0" i="0" dirty="0">
                <a:solidFill>
                  <a:srgbClr val="222222"/>
                </a:solidFill>
                <a:effectLst/>
                <a:latin typeface="Arial" panose="020B0604020202020204" pitchFamily="34" charset="0"/>
              </a:rPr>
              <a:t> 129 (2022): 108757.</a:t>
            </a:r>
            <a:endParaRPr lang="zh-CN" altLang="en-US" sz="1000" dirty="0"/>
          </a:p>
        </p:txBody>
      </p:sp>
      <p:pic>
        <p:nvPicPr>
          <p:cNvPr id="14" name="图片 13">
            <a:extLst>
              <a:ext uri="{FF2B5EF4-FFF2-40B4-BE49-F238E27FC236}">
                <a16:creationId xmlns:a16="http://schemas.microsoft.com/office/drawing/2014/main" id="{5FB37297-3F76-4BAB-A408-C47A79F87417}"/>
              </a:ext>
            </a:extLst>
          </p:cNvPr>
          <p:cNvPicPr>
            <a:picLocks noChangeAspect="1"/>
          </p:cNvPicPr>
          <p:nvPr/>
        </p:nvPicPr>
        <p:blipFill>
          <a:blip r:embed="rId4"/>
          <a:stretch>
            <a:fillRect/>
          </a:stretch>
        </p:blipFill>
        <p:spPr>
          <a:xfrm>
            <a:off x="746126" y="2142897"/>
            <a:ext cx="6215212" cy="2490150"/>
          </a:xfrm>
          <a:prstGeom prst="rect">
            <a:avLst/>
          </a:prstGeom>
        </p:spPr>
      </p:pic>
      <p:sp>
        <p:nvSpPr>
          <p:cNvPr id="15" name="文本框 14">
            <a:extLst>
              <a:ext uri="{FF2B5EF4-FFF2-40B4-BE49-F238E27FC236}">
                <a16:creationId xmlns:a16="http://schemas.microsoft.com/office/drawing/2014/main" id="{F4063B97-76D4-42BB-8E46-8DFD7C5CC887}"/>
              </a:ext>
            </a:extLst>
          </p:cNvPr>
          <p:cNvSpPr txBox="1"/>
          <p:nvPr/>
        </p:nvSpPr>
        <p:spPr>
          <a:xfrm>
            <a:off x="620712" y="1708149"/>
            <a:ext cx="8789436" cy="369332"/>
          </a:xfrm>
          <a:prstGeom prst="rect">
            <a:avLst/>
          </a:prstGeom>
          <a:noFill/>
        </p:spPr>
        <p:txBody>
          <a:bodyPr wrap="square" rtlCol="0">
            <a:spAutoFit/>
          </a:bodyPr>
          <a:lstStyle/>
          <a:p>
            <a:r>
              <a:rPr lang="zh-CN" altLang="en-US" dirty="0"/>
              <a:t>所提出的架构概述。使用各个模块作为构建块来描述网络的内部配置。</a:t>
            </a:r>
          </a:p>
        </p:txBody>
      </p:sp>
      <p:pic>
        <p:nvPicPr>
          <p:cNvPr id="18" name="图片 17">
            <a:extLst>
              <a:ext uri="{FF2B5EF4-FFF2-40B4-BE49-F238E27FC236}">
                <a16:creationId xmlns:a16="http://schemas.microsoft.com/office/drawing/2014/main" id="{4C0C3F36-2279-4028-A0D1-5877D9ACE7E9}"/>
              </a:ext>
            </a:extLst>
          </p:cNvPr>
          <p:cNvPicPr>
            <a:picLocks noChangeAspect="1"/>
          </p:cNvPicPr>
          <p:nvPr/>
        </p:nvPicPr>
        <p:blipFill>
          <a:blip r:embed="rId5"/>
          <a:stretch>
            <a:fillRect/>
          </a:stretch>
        </p:blipFill>
        <p:spPr>
          <a:xfrm>
            <a:off x="491264" y="4606011"/>
            <a:ext cx="5377748" cy="1568510"/>
          </a:xfrm>
          <a:prstGeom prst="rect">
            <a:avLst/>
          </a:prstGeom>
        </p:spPr>
      </p:pic>
      <p:sp>
        <p:nvSpPr>
          <p:cNvPr id="20" name="文本框 19">
            <a:extLst>
              <a:ext uri="{FF2B5EF4-FFF2-40B4-BE49-F238E27FC236}">
                <a16:creationId xmlns:a16="http://schemas.microsoft.com/office/drawing/2014/main" id="{4130B7DD-0E20-4F68-B4DD-28B199C3ADC4}"/>
              </a:ext>
            </a:extLst>
          </p:cNvPr>
          <p:cNvSpPr txBox="1"/>
          <p:nvPr/>
        </p:nvSpPr>
        <p:spPr>
          <a:xfrm>
            <a:off x="6079840" y="5067100"/>
            <a:ext cx="2864618" cy="646331"/>
          </a:xfrm>
          <a:prstGeom prst="rect">
            <a:avLst/>
          </a:prstGeom>
          <a:noFill/>
        </p:spPr>
        <p:txBody>
          <a:bodyPr wrap="square" rtlCol="0">
            <a:spAutoFit/>
          </a:bodyPr>
          <a:lstStyle/>
          <a:p>
            <a:r>
              <a:rPr lang="zh-CN" altLang="en-US" dirty="0"/>
              <a:t>设置几个不同参数量大小的模型</a:t>
            </a:r>
          </a:p>
        </p:txBody>
      </p:sp>
    </p:spTree>
    <p:extLst>
      <p:ext uri="{BB962C8B-B14F-4D97-AF65-F5344CB8AC3E}">
        <p14:creationId xmlns:p14="http://schemas.microsoft.com/office/powerpoint/2010/main" val="4144565616"/>
      </p:ext>
      <p:ext uri="{DF3C15D7-4515-4A05-A499-02ABA8E2538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3098385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a:extLst>
              <a:ext uri="{389CD4B7-2534-44CE-B3C9-5840338D2C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CD6D5B7-B375-4C9C-B31A-E58CB4173F4D}"/>
              </a:ext>
            </a:extLst>
          </p:cNvPr>
          <p:cNvPicPr>
            <a:picLocks noChangeAspect="1"/>
          </p:cNvPicPr>
          <p:nvPr/>
        </p:nvPicPr>
        <p:blipFill>
          <a:blip r:embed="rId3"/>
          <a:stretch>
            <a:fillRect/>
          </a:stretch>
        </p:blipFill>
        <p:spPr>
          <a:xfrm>
            <a:off x="0" y="0"/>
            <a:ext cx="9144000" cy="6858000"/>
          </a:xfrm>
          <a:prstGeom prst="rect">
            <a:avLst/>
          </a:prstGeom>
          <a:noFill/>
          <a:ln>
            <a:noFill/>
            <a:miter lim="800000"/>
          </a:ln>
        </p:spPr>
      </p:pic>
      <p:sp>
        <p:nvSpPr>
          <p:cNvPr id="3" name="标题 6">
            <a:extLst>
              <a:ext uri="{BE0B3297-E9B2-42DD-9739-46463653A5D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E2EC5F1-4CC2-4313-BE3A-4F76E0C58612}"/>
              </a:ext>
            </a:extLst>
          </p:cNvPr>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a:endParaRPr>
          </a:p>
        </p:txBody>
      </p:sp>
      <p:sp>
        <p:nvSpPr>
          <p:cNvPr id="4" name="标题 6">
            <a:extLst>
              <a:ext uri="{7EDDC384-52E5-414A-99D4-1871915A82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52EED70-6A95-4946-BF46-B1FFC33F0164}"/>
              </a:ext>
            </a:extLst>
          </p:cNvPr>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a:rPr>
              <a:t>视觉解码研究进展：分类（</a:t>
            </a:r>
            <a:r>
              <a:rPr lang="zh-CN" altLang="en-US" sz="2800" b="1" dirty="0">
                <a:solidFill>
                  <a:srgbClr val="FFFF00"/>
                </a:solidFill>
                <a:latin typeface="黑体"/>
              </a:rPr>
              <a:t>黎安杭</a:t>
            </a:r>
            <a:r>
              <a:rPr lang="zh-CN" altLang="en-US" sz="2800" b="1" dirty="0">
                <a:solidFill>
                  <a:schemeClr val="bg1"/>
                </a:solidFill>
                <a:latin typeface="黑体"/>
              </a:rPr>
              <a:t>）</a:t>
            </a:r>
          </a:p>
        </p:txBody>
      </p:sp>
      <p:cxnSp>
        <p:nvCxnSpPr>
          <p:cNvPr id="6" name="直接连接符 34">
            <a:extLst>
              <a:ext uri="{4F355EA6-70B2-4FE8-A485-E36FD079DD4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B3CE3CB-BE2C-4402-957E-FD242B6B2737}"/>
              </a:ext>
            </a:extLst>
          </p:cNvPr>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grpSp>
        <p:nvGrpSpPr>
          <p:cNvPr id="7" name="组合 55">
            <a:extLst>
              <a:ext uri="{CA19DECF-2C74-4519-918B-4651FF0FEC5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5EEF632-54E1-4A21-9475-3A1973B0786E}"/>
              </a:ext>
            </a:extLst>
          </p:cNvPr>
          <p:cNvGrpSpPr/>
          <p:nvPr/>
        </p:nvGrpSpPr>
        <p:grpSpPr>
          <a:xfrm>
            <a:off x="0" y="960439"/>
            <a:ext cx="9175083" cy="5138737"/>
            <a:chOff x="-324633" y="1384362"/>
            <a:chExt cx="8878838" cy="4821459"/>
          </a:xfrm>
        </p:grpSpPr>
        <p:sp>
          <p:nvSpPr>
            <p:cNvPr id="8" name="矩形 56">
              <a:extLst>
                <a:ext uri="{4CD41D3E-DB80-4690-BC97-E0CBFB61EC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3E6CA3-E460-40EE-B52B-B9C5514845F0}"/>
                </a:ext>
              </a:extLst>
            </p:cNvPr>
            <p:cNvSpPr/>
            <p:nvPr/>
          </p:nvSpPr>
          <p:spPr>
            <a:xfrm>
              <a:off x="-287609" y="1410311"/>
              <a:ext cx="8833793" cy="479551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pPr algn="ctr"/>
              <a:endParaRPr lang="zh-CN" altLang="en-US" dirty="0">
                <a:solidFill>
                  <a:srgbClr val="FFFFFF"/>
                </a:solidFill>
              </a:endParaRPr>
            </a:p>
          </p:txBody>
        </p:sp>
        <p:sp>
          <p:nvSpPr>
            <p:cNvPr id="9" name="矩形 57">
              <a:extLst>
                <a:ext uri="{C3A92F7A-E47C-462E-B943-4C82F7066AE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CA4C445-0A4D-490D-ACD3-645F1C8CB749}"/>
                </a:ext>
              </a:extLst>
            </p:cNvPr>
            <p:cNvSpPr/>
            <p:nvPr/>
          </p:nvSpPr>
          <p:spPr>
            <a:xfrm>
              <a:off x="-324633" y="1384362"/>
              <a:ext cx="8878838"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pPr algn="ctr"/>
              <a:endParaRPr lang="zh-CN" altLang="en-US" dirty="0">
                <a:solidFill>
                  <a:srgbClr val="FFFFFF"/>
                </a:solidFill>
              </a:endParaRPr>
            </a:p>
          </p:txBody>
        </p:sp>
      </p:grpSp>
      <p:sp>
        <p:nvSpPr>
          <p:cNvPr id="10" name="文本框 58">
            <a:extLst>
              <a:ext uri="{99266B23-00F3-4CA1-A32B-2E9A80ED87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EB7211D-C431-4CB0-8828-59FBC507F203}"/>
              </a:ext>
            </a:extLst>
          </p:cNvPr>
          <p:cNvSpPr txBox="1"/>
          <p:nvPr/>
        </p:nvSpPr>
        <p:spPr>
          <a:xfrm>
            <a:off x="4181477" y="962025"/>
            <a:ext cx="792163"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zh-CN" altLang="en-US" b="1" dirty="0">
                <a:solidFill>
                  <a:schemeClr val="bg1"/>
                </a:solidFill>
                <a:latin typeface="+mj-lt"/>
              </a:rPr>
              <a:t>结果</a:t>
            </a:r>
          </a:p>
        </p:txBody>
      </p:sp>
      <p:sp>
        <p:nvSpPr>
          <p:cNvPr id="23" name="文本框 21">
            <a:extLst>
              <a:ext uri="{FF2B5EF4-FFF2-40B4-BE49-F238E27FC236}">
                <a16:creationId xmlns:a16="http://schemas.microsoft.com/office/drawing/2014/main" id="{440615B5-0A6F-49C3-AE5C-A84883ED9E52}"/>
              </a:ext>
              <a:ext uri="{E53DD905-6E15-476C-9005-9D0590470F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35CB811-99DE-445D-9CD2-E856A9C83E9C}"/>
              </a:ext>
            </a:extLst>
          </p:cNvPr>
          <p:cNvSpPr txBox="1"/>
          <p:nvPr/>
        </p:nvSpPr>
        <p:spPr>
          <a:xfrm>
            <a:off x="160729" y="6348350"/>
            <a:ext cx="9091613" cy="40011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en-US" altLang="zh-CN" sz="1000" dirty="0"/>
              <a:t>Xie, Liping, et al. "Studying critical frequency bands and channels for EEG-based automobile sound recognition with machine learning." Applied Acoustics 185 (2022): 108389.</a:t>
            </a:r>
            <a:endParaRPr lang="zh-CN" altLang="en-US" sz="1000" dirty="0"/>
          </a:p>
        </p:txBody>
      </p:sp>
      <p:sp>
        <p:nvSpPr>
          <p:cNvPr id="5" name="文本框 4">
            <a:extLst>
              <a:ext uri="{FF2B5EF4-FFF2-40B4-BE49-F238E27FC236}">
                <a16:creationId xmlns:a16="http://schemas.microsoft.com/office/drawing/2014/main" id="{577D1C1F-BBD7-446E-A2B0-E4CEDD74CD1D}"/>
              </a:ext>
            </a:extLst>
          </p:cNvPr>
          <p:cNvSpPr txBox="1"/>
          <p:nvPr/>
        </p:nvSpPr>
        <p:spPr>
          <a:xfrm>
            <a:off x="160728" y="1407984"/>
            <a:ext cx="8983271" cy="523220"/>
          </a:xfrm>
          <a:prstGeom prst="rect">
            <a:avLst/>
          </a:prstGeom>
          <a:noFill/>
        </p:spPr>
        <p:txBody>
          <a:bodyPr wrap="square" rtlCol="0">
            <a:spAutoFit/>
          </a:bodyPr>
          <a:lstStyle/>
          <a:p>
            <a:r>
              <a:rPr lang="zh-CN" altLang="en-US" sz="1400" dirty="0"/>
              <a:t>评估五种不同分类任务的模型，即 </a:t>
            </a:r>
            <a:r>
              <a:rPr lang="en-US" altLang="zh-CN" sz="1400" dirty="0"/>
              <a:t>6 </a:t>
            </a:r>
            <a:r>
              <a:rPr lang="zh-CN" altLang="en-US" sz="1400" dirty="0"/>
              <a:t>类类别级分类、</a:t>
            </a:r>
            <a:r>
              <a:rPr lang="en-US" altLang="zh-CN" sz="1400" dirty="0"/>
              <a:t>72 </a:t>
            </a:r>
            <a:r>
              <a:rPr lang="zh-CN" altLang="en-US" sz="1400" dirty="0"/>
              <a:t>类样本级分类、</a:t>
            </a:r>
            <a:r>
              <a:rPr lang="en-US" altLang="zh-CN" sz="1400" dirty="0"/>
              <a:t>HF </a:t>
            </a:r>
            <a:r>
              <a:rPr lang="zh-CN" altLang="en-US" sz="1400" dirty="0"/>
              <a:t>与 </a:t>
            </a:r>
            <a:r>
              <a:rPr lang="en-US" altLang="zh-CN" sz="1400" dirty="0"/>
              <a:t>IO 2</a:t>
            </a:r>
            <a:r>
              <a:rPr lang="zh-CN" altLang="en-US" sz="1400" dirty="0"/>
              <a:t>分类、</a:t>
            </a:r>
            <a:r>
              <a:rPr lang="en-US" altLang="zh-CN" sz="1400" dirty="0"/>
              <a:t>12 </a:t>
            </a:r>
            <a:r>
              <a:rPr lang="zh-CN" altLang="en-US" sz="1400" dirty="0"/>
              <a:t>类 </a:t>
            </a:r>
            <a:r>
              <a:rPr lang="en-US" altLang="zh-CN" sz="1400" dirty="0"/>
              <a:t>HF </a:t>
            </a:r>
            <a:r>
              <a:rPr lang="zh-CN" altLang="en-US" sz="1400" dirty="0"/>
              <a:t>样本级分类和 </a:t>
            </a:r>
            <a:r>
              <a:rPr lang="en-US" altLang="zh-CN" sz="1400" dirty="0"/>
              <a:t>12 </a:t>
            </a:r>
            <a:r>
              <a:rPr lang="zh-CN" altLang="en-US" sz="1400" dirty="0"/>
              <a:t>类</a:t>
            </a:r>
            <a:r>
              <a:rPr lang="en-US" altLang="zh-CN" sz="1400" dirty="0"/>
              <a:t>IO </a:t>
            </a:r>
            <a:r>
              <a:rPr lang="zh-CN" altLang="en-US" sz="1400" dirty="0"/>
              <a:t>类样本级分类</a:t>
            </a:r>
          </a:p>
        </p:txBody>
      </p:sp>
      <p:pic>
        <p:nvPicPr>
          <p:cNvPr id="12" name="图片 11">
            <a:extLst>
              <a:ext uri="{FF2B5EF4-FFF2-40B4-BE49-F238E27FC236}">
                <a16:creationId xmlns:a16="http://schemas.microsoft.com/office/drawing/2014/main" id="{E7635DFF-5A0A-4288-824D-2BA842E5E27F}"/>
              </a:ext>
            </a:extLst>
          </p:cNvPr>
          <p:cNvPicPr>
            <a:picLocks noChangeAspect="1"/>
          </p:cNvPicPr>
          <p:nvPr/>
        </p:nvPicPr>
        <p:blipFill>
          <a:blip r:embed="rId4"/>
          <a:stretch>
            <a:fillRect/>
          </a:stretch>
        </p:blipFill>
        <p:spPr>
          <a:xfrm>
            <a:off x="11397" y="1931204"/>
            <a:ext cx="9144000" cy="3409179"/>
          </a:xfrm>
          <a:prstGeom prst="rect">
            <a:avLst/>
          </a:prstGeom>
        </p:spPr>
      </p:pic>
      <p:sp>
        <p:nvSpPr>
          <p:cNvPr id="14" name="文本框 13">
            <a:extLst>
              <a:ext uri="{FF2B5EF4-FFF2-40B4-BE49-F238E27FC236}">
                <a16:creationId xmlns:a16="http://schemas.microsoft.com/office/drawing/2014/main" id="{C0F55B4C-0C9B-44EF-AD3B-3C736B8A387F}"/>
              </a:ext>
            </a:extLst>
          </p:cNvPr>
          <p:cNvSpPr txBox="1"/>
          <p:nvPr/>
        </p:nvSpPr>
        <p:spPr>
          <a:xfrm>
            <a:off x="0" y="5340383"/>
            <a:ext cx="9105741" cy="923330"/>
          </a:xfrm>
          <a:prstGeom prst="rect">
            <a:avLst/>
          </a:prstGeom>
          <a:noFill/>
        </p:spPr>
        <p:txBody>
          <a:bodyPr wrap="square" rtlCol="0">
            <a:spAutoFit/>
          </a:bodyPr>
          <a:lstStyle/>
          <a:p>
            <a:pPr marL="342900" indent="-342900">
              <a:buAutoNum type="arabicPeriod"/>
            </a:pPr>
            <a:r>
              <a:rPr lang="zh-CN" altLang="en-US" dirty="0"/>
              <a:t>增加参数能够提升分类性能</a:t>
            </a:r>
            <a:endParaRPr lang="en-US" altLang="zh-CN" dirty="0"/>
          </a:p>
          <a:p>
            <a:pPr marL="342900" indent="-342900">
              <a:buAutoNum type="arabicPeriod"/>
            </a:pPr>
            <a:r>
              <a:rPr lang="en-US" altLang="zh-CN" dirty="0"/>
              <a:t>2</a:t>
            </a:r>
            <a:r>
              <a:rPr lang="zh-CN" altLang="en-US" dirty="0"/>
              <a:t>分类，</a:t>
            </a:r>
            <a:r>
              <a:rPr lang="en-US" altLang="zh-CN" dirty="0"/>
              <a:t>6</a:t>
            </a:r>
            <a:r>
              <a:rPr lang="zh-CN" altLang="en-US" dirty="0"/>
              <a:t>分类，</a:t>
            </a:r>
            <a:r>
              <a:rPr lang="en-US" altLang="zh-CN" dirty="0"/>
              <a:t>72</a:t>
            </a:r>
            <a:r>
              <a:rPr lang="zh-CN" altLang="en-US" dirty="0"/>
              <a:t>分类的准确率逐渐递减。</a:t>
            </a:r>
            <a:endParaRPr lang="en-US" altLang="zh-CN" dirty="0"/>
          </a:p>
          <a:p>
            <a:pPr marL="342900" indent="-342900">
              <a:buAutoNum type="arabicPeriod"/>
            </a:pPr>
            <a:r>
              <a:rPr lang="zh-CN" altLang="en-US" dirty="0"/>
              <a:t>无生命物体（</a:t>
            </a:r>
            <a:r>
              <a:rPr lang="en-US" altLang="zh-CN" dirty="0"/>
              <a:t>IO</a:t>
            </a:r>
            <a:r>
              <a:rPr lang="zh-CN" altLang="en-US" dirty="0"/>
              <a:t>）的分类要远好于人脸（</a:t>
            </a:r>
            <a:r>
              <a:rPr lang="en-US" altLang="zh-CN" dirty="0"/>
              <a:t>HF</a:t>
            </a:r>
            <a:r>
              <a:rPr lang="zh-CN" altLang="en-US" dirty="0"/>
              <a:t>）的分类效果</a:t>
            </a:r>
          </a:p>
        </p:txBody>
      </p:sp>
    </p:spTree>
    <p:extLst>
      <p:ext uri="{8E7D6D89-28E1-4FB1-ADA4-F28BEC0B53E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30983855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a:extLst>
              <a:ext uri="{9B924709-673D-44A0-9FBB-A42D721FBC0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2AAF6C7-6EE3-4478-ADEA-ECB9BF07B403}"/>
              </a:ext>
            </a:extLst>
          </p:cNvPr>
          <p:cNvPicPr>
            <a:picLocks noChangeAspect="1"/>
          </p:cNvPicPr>
          <p:nvPr/>
        </p:nvPicPr>
        <p:blipFill>
          <a:blip r:embed="rId3"/>
          <a:stretch>
            <a:fillRect/>
          </a:stretch>
        </p:blipFill>
        <p:spPr>
          <a:xfrm>
            <a:off x="0" y="0"/>
            <a:ext cx="9144000" cy="6858000"/>
          </a:xfrm>
          <a:prstGeom prst="rect">
            <a:avLst/>
          </a:prstGeom>
          <a:noFill/>
          <a:ln>
            <a:noFill/>
            <a:miter lim="800000"/>
          </a:ln>
        </p:spPr>
      </p:pic>
      <p:sp>
        <p:nvSpPr>
          <p:cNvPr id="3" name="标题 6">
            <a:extLst>
              <a:ext uri="{494EC436-EACF-43DA-AC0F-2891A054EEC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469712-77B5-44C6-A13A-13C383DD8003}"/>
              </a:ext>
            </a:extLst>
          </p:cNvPr>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a:endParaRPr>
          </a:p>
        </p:txBody>
      </p:sp>
      <p:sp>
        <p:nvSpPr>
          <p:cNvPr id="4" name="标题 6">
            <a:extLst>
              <a:ext uri="{790702D3-7674-4EFB-9FB5-7755A2D72E7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145FC3B-E8A8-43C6-BC5D-9AEC97D1656E}"/>
              </a:ext>
            </a:extLst>
          </p:cNvPr>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a:rPr>
              <a:t>视觉解码研究进展：分类（</a:t>
            </a:r>
            <a:r>
              <a:rPr lang="zh-CN" altLang="en-US" sz="2800" b="1" dirty="0">
                <a:solidFill>
                  <a:srgbClr val="FFFF00"/>
                </a:solidFill>
                <a:latin typeface="黑体"/>
              </a:rPr>
              <a:t>黎安杭</a:t>
            </a:r>
            <a:r>
              <a:rPr lang="zh-CN" altLang="en-US" sz="2800" b="1" dirty="0">
                <a:solidFill>
                  <a:schemeClr val="bg1"/>
                </a:solidFill>
                <a:latin typeface="黑体"/>
              </a:rPr>
              <a:t>）</a:t>
            </a:r>
          </a:p>
        </p:txBody>
      </p:sp>
      <p:grpSp>
        <p:nvGrpSpPr>
          <p:cNvPr id="6" name="组合 15">
            <a:extLst>
              <a:ext uri="{388A6165-AEE5-4068-8A52-5BC5503BF27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92B7B39-E58A-4CD9-AB15-4C66B60D8C9A}"/>
              </a:ext>
            </a:extLst>
          </p:cNvPr>
          <p:cNvGrpSpPr/>
          <p:nvPr/>
        </p:nvGrpSpPr>
        <p:grpSpPr>
          <a:xfrm>
            <a:off x="-1587" y="954090"/>
            <a:ext cx="9142412" cy="5138737"/>
            <a:chOff x="-293017" y="1384362"/>
            <a:chExt cx="8847222" cy="4821459"/>
          </a:xfrm>
        </p:grpSpPr>
        <p:sp>
          <p:nvSpPr>
            <p:cNvPr id="7" name="矩形 17">
              <a:extLst>
                <a:ext uri="{0DE075F5-DDD7-43C1-B5CF-DB99F8BBC59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7998B6-EFD8-46A7-9C53-DCFC717CF1F1}"/>
                </a:ext>
              </a:extLst>
            </p:cNvPr>
            <p:cNvSpPr/>
            <p:nvPr/>
          </p:nvSpPr>
          <p:spPr>
            <a:xfrm>
              <a:off x="-287609" y="1410311"/>
              <a:ext cx="8833793" cy="479551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pPr algn="ctr"/>
              <a:endParaRPr lang="zh-CN" altLang="en-US" dirty="0">
                <a:solidFill>
                  <a:srgbClr val="FFFFFF"/>
                </a:solidFill>
              </a:endParaRPr>
            </a:p>
          </p:txBody>
        </p:sp>
        <p:sp>
          <p:nvSpPr>
            <p:cNvPr id="8" name="矩形 18">
              <a:extLst>
                <a:ext uri="{DCF32EF2-7961-4A08-B8C7-15924A3DFE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6C1CA2D-A4A2-4358-A092-EF219F9D34F9}"/>
                </a:ext>
              </a:extLst>
            </p:cNvPr>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pPr algn="ctr"/>
              <a:endParaRPr lang="zh-CN" altLang="en-US" dirty="0">
                <a:solidFill>
                  <a:srgbClr val="FFFFFF"/>
                </a:solidFill>
              </a:endParaRPr>
            </a:p>
          </p:txBody>
        </p:sp>
      </p:grpSp>
      <p:sp>
        <p:nvSpPr>
          <p:cNvPr id="9" name="文本框 5">
            <a:extLst>
              <a:ext uri="{B2965700-FC79-4C85-B6D6-D17A52CA1D9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F8CDC9-8270-4021-96BD-F8FD0C50FE5F}"/>
              </a:ext>
            </a:extLst>
          </p:cNvPr>
          <p:cNvSpPr txBox="1"/>
          <p:nvPr/>
        </p:nvSpPr>
        <p:spPr>
          <a:xfrm>
            <a:off x="4181477" y="962025"/>
            <a:ext cx="792163"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zh-CN" altLang="en-US" b="1" dirty="0">
                <a:solidFill>
                  <a:schemeClr val="bg1"/>
                </a:solidFill>
                <a:latin typeface="+mj-lt"/>
              </a:rPr>
              <a:t>总结</a:t>
            </a:r>
          </a:p>
        </p:txBody>
      </p:sp>
      <p:cxnSp>
        <p:nvCxnSpPr>
          <p:cNvPr id="11" name="直接连接符 13">
            <a:extLst>
              <a:ext uri="{28485019-09B9-42EF-BB5F-40B9E95F383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C23CE1D-E95F-4B8D-B1B6-FD6D83790205}"/>
              </a:ext>
            </a:extLst>
          </p:cNvPr>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sp>
        <p:nvSpPr>
          <p:cNvPr id="13" name="文本框 12">
            <a:extLst>
              <a:ext uri="{FF2B5EF4-FFF2-40B4-BE49-F238E27FC236}">
                <a16:creationId xmlns:a16="http://schemas.microsoft.com/office/drawing/2014/main" id="{083BB10C-6314-4765-8AAF-9586E36F2DBB}"/>
              </a:ext>
            </a:extLst>
          </p:cNvPr>
          <p:cNvSpPr txBox="1"/>
          <p:nvPr/>
        </p:nvSpPr>
        <p:spPr>
          <a:xfrm>
            <a:off x="185183" y="2106126"/>
            <a:ext cx="8766170" cy="2862322"/>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t>创新点</a:t>
            </a:r>
            <a:r>
              <a:rPr lang="zh-CN" altLang="en-US" dirty="0"/>
              <a:t>：提出了一种基于脑电图的视觉刺激分类的新型深度学习架构，它将变压器和卷积神经网络结合在一个模块中，以捕获区域间的相似性和固有的时间模式。</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b="1" dirty="0"/>
              <a:t>借鉴的地方</a:t>
            </a:r>
            <a:r>
              <a:rPr lang="zh-CN" altLang="en-US" dirty="0"/>
              <a:t>：将多头注意力引入空间域，可能有效提升分类性能</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b="1" dirty="0"/>
              <a:t>改进</a:t>
            </a:r>
            <a:r>
              <a:rPr lang="zh-CN" altLang="en-US" dirty="0"/>
              <a:t>：所提出的网络的一个限制是 </a:t>
            </a:r>
            <a:r>
              <a:rPr lang="en-US" altLang="zh-CN" dirty="0"/>
              <a:t>MHA </a:t>
            </a:r>
            <a:r>
              <a:rPr lang="zh-CN" altLang="en-US" dirty="0"/>
              <a:t>的二次计算复杂性高。当前的工作重点是开发用于受试者内分析的模型，因此不能很好地推广到受试者间分类。基于留一主题交叉验证的初步实验发现模型训练缺乏收敛性。由于受试者间的高变异性导致数据分布的协变量变化需要进一步研究，以便训练模型在受试者之间更有效的可转移性。</a:t>
            </a:r>
            <a:endParaRPr lang="en-US" altLang="zh-CN" dirty="0"/>
          </a:p>
        </p:txBody>
      </p:sp>
      <p:sp>
        <p:nvSpPr>
          <p:cNvPr id="15" name="文本框 21">
            <a:extLst>
              <a:ext uri="{FF2B5EF4-FFF2-40B4-BE49-F238E27FC236}">
                <a16:creationId xmlns:a16="http://schemas.microsoft.com/office/drawing/2014/main" id="{CF3FB05E-F2BA-4AA1-BA14-6B718CA44DB1}"/>
              </a:ext>
              <a:ext uri="{E53DD905-6E15-476C-9005-9D0590470F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35CB811-99DE-445D-9CD2-E856A9C83E9C}"/>
              </a:ext>
            </a:extLst>
          </p:cNvPr>
          <p:cNvSpPr txBox="1"/>
          <p:nvPr/>
        </p:nvSpPr>
        <p:spPr>
          <a:xfrm>
            <a:off x="160729" y="6348350"/>
            <a:ext cx="9091613" cy="40011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a:defRPr>
            </a:lvl1pPr>
            <a:lvl2pPr marL="457200" lvl="1" indent="0" algn="l" rtl="0">
              <a:lnSpc>
                <a:spcPct val="100000"/>
              </a:lnSpc>
              <a:spcBef>
                <a:spcPct val="0"/>
              </a:spcBef>
              <a:spcAft>
                <a:spcPct val="0"/>
              </a:spcAft>
              <a:buNone/>
              <a:defRPr lang="zh-CN" sz="1800" b="0" i="0" u="none" baseline="0" dirty="0">
                <a:solidFill>
                  <a:schemeClr val="tx1"/>
                </a:solidFill>
                <a:latin typeface="Arial"/>
              </a:defRPr>
            </a:lvl2pPr>
            <a:lvl3pPr marL="914400" lvl="2" indent="0" algn="l" rtl="0">
              <a:lnSpc>
                <a:spcPct val="100000"/>
              </a:lnSpc>
              <a:spcBef>
                <a:spcPct val="0"/>
              </a:spcBef>
              <a:spcAft>
                <a:spcPct val="0"/>
              </a:spcAft>
              <a:buNone/>
              <a:defRPr lang="zh-CN" sz="1800" b="0" i="0" u="none" baseline="0" dirty="0">
                <a:solidFill>
                  <a:schemeClr val="tx1"/>
                </a:solidFill>
                <a:latin typeface="Arial"/>
              </a:defRPr>
            </a:lvl3pPr>
            <a:lvl4pPr marL="1371600" lvl="3" indent="0" algn="l" rtl="0">
              <a:lnSpc>
                <a:spcPct val="100000"/>
              </a:lnSpc>
              <a:spcBef>
                <a:spcPct val="0"/>
              </a:spcBef>
              <a:spcAft>
                <a:spcPct val="0"/>
              </a:spcAft>
              <a:buNone/>
              <a:defRPr lang="zh-CN" sz="1800" b="0" i="0" u="none" baseline="0" dirty="0">
                <a:solidFill>
                  <a:schemeClr val="tx1"/>
                </a:solidFill>
                <a:latin typeface="Arial"/>
              </a:defRPr>
            </a:lvl4pPr>
            <a:lvl5pPr marL="1828800" lvl="4" indent="0" algn="l" rtl="0">
              <a:lnSpc>
                <a:spcPct val="100000"/>
              </a:lnSpc>
              <a:spcBef>
                <a:spcPct val="0"/>
              </a:spcBef>
              <a:spcAft>
                <a:spcPct val="0"/>
              </a:spcAft>
              <a:buNone/>
              <a:defRPr lang="zh-CN" sz="1800" b="0" i="0" u="none" baseline="0" dirty="0">
                <a:solidFill>
                  <a:schemeClr val="tx1"/>
                </a:solidFill>
                <a:latin typeface="Arial"/>
              </a:defRPr>
            </a:lvl5pPr>
          </a:lstStyle>
          <a:p>
            <a:r>
              <a:rPr lang="en-US" altLang="zh-CN" sz="1000" dirty="0"/>
              <a:t>Xie, Liping, et al. "Studying critical frequency bands and channels for EEG-based automobile sound recognition with machine learning." Applied Acoustics 185 (2022): 108389.</a:t>
            </a:r>
            <a:endParaRPr lang="zh-CN" altLang="en-US" sz="1000" dirty="0"/>
          </a:p>
        </p:txBody>
      </p:sp>
    </p:spTree>
    <p:extLst>
      <p:ext uri="{9FC23EBE-4DD5-4904-809E-0E175639266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3098385518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TotalTime>
  <Words>833</Words>
  <Application>Microsoft Office PowerPoint</Application>
  <PresentationFormat>全屏显示(4:3)</PresentationFormat>
  <Paragraphs>54</Paragraphs>
  <Slides>7</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ui-sans-serif</vt:lpstr>
      <vt:lpstr>Arial</vt:lpstr>
      <vt:lpstr>Calibri</vt:lpstr>
      <vt:lpstr>Calibri Light</vt:lpstr>
      <vt:lpstr>Wingdings</vt:lpstr>
      <vt:lpstr>等线</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Lifix</dc:creator>
  <cp:lastModifiedBy>Lifix</cp:lastModifiedBy>
  <cp:revision>21</cp:revision>
  <dcterms:created xsi:type="dcterms:W3CDTF">2024-11-08T04:42:19Z</dcterms:created>
  <dcterms:modified xsi:type="dcterms:W3CDTF">2024-11-23T02:14:36Z</dcterms:modified>
</cp:coreProperties>
</file>