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63" r:id="rId6"/>
    <p:sldId id="264" r:id="rId7"/>
    <p:sldId id="265" r:id="rId8"/>
    <p:sldId id="269" r:id="rId9"/>
    <p:sldId id="267" r:id="rId10"/>
    <p:sldId id="268" r:id="rId11"/>
  </p:sldIdLst>
  <p:sldSz cx="9144000" cy="6858000" type="screen4x3"/>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lang="zh-CN" altLang="en-US" sz="2800" b="1" dirty="0">
                <a:solidFill>
                  <a:schemeClr val="bg1"/>
                </a:solidFill>
                <a:latin typeface="黑体" panose="02010609060101010101" charset="-122"/>
              </a:rPr>
              <a:t>分类（</a:t>
            </a:r>
            <a:r>
              <a:rPr lang="zh-CN" altLang="en-US" sz="2800" b="1" dirty="0">
                <a:solidFill>
                  <a:schemeClr val="bg1"/>
                </a:solidFill>
                <a:latin typeface="黑体" panose="02010609060101010101" charset="-122"/>
              </a:rPr>
              <a:t>刘子欣）</a:t>
            </a:r>
            <a:endParaRPr lang="zh-CN" altLang="en-US" sz="2800" b="1" dirty="0">
              <a:solidFill>
                <a:schemeClr val="bg1"/>
              </a:solidFill>
              <a:latin typeface="黑体" panose="02010609060101010101" charset="-122"/>
            </a:endParaRP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http://arxiv.org/abs/1804.10322</a:t>
            </a:r>
            <a:endParaRPr lang="zh-CN" altLang="en-US" sz="1000" dirty="0"/>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endParaRPr lang="zh-CN" altLang="en-US" b="1" dirty="0">
              <a:solidFill>
                <a:schemeClr val="bg1"/>
              </a:solidFill>
              <a:latin typeface="+mj-lt"/>
            </a:endParaRP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endParaRPr lang="zh-CN" altLang="en-US" b="1" dirty="0">
              <a:solidFill>
                <a:schemeClr val="bg1"/>
              </a:solidFill>
              <a:latin typeface="+mj-lt"/>
            </a:endParaRP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dirty="0"/>
              <a:t>脑电刺激声音分类</a:t>
            </a:r>
            <a:r>
              <a:rPr lang="en-US" dirty="0"/>
              <a:t>（2018）</a:t>
            </a:r>
            <a:endParaRPr lang="en-US" dirty="0"/>
          </a:p>
        </p:txBody>
      </p:sp>
      <p:sp>
        <p:nvSpPr>
          <p:cNvPr id="17" name="文本框 4"/>
          <p:cNvSpPr txBox="1"/>
          <p:nvPr/>
        </p:nvSpPr>
        <p:spPr>
          <a:xfrm>
            <a:off x="163195" y="1803718"/>
            <a:ext cx="8170862" cy="3353435"/>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被试：</a:t>
            </a:r>
            <a:r>
              <a:rPr sz="1800" dirty="0"/>
              <a:t>实验对一组 8 名受试者进行</a:t>
            </a:r>
            <a:endParaRPr sz="1800" dirty="0"/>
          </a:p>
          <a:p>
            <a:pPr marL="285750" lvl="0" indent="-285750">
              <a:spcBef>
                <a:spcPct val="0"/>
              </a:spcBef>
              <a:buFont typeface="Wingdings" panose="05000000000000000000"/>
            </a:pPr>
            <a:r>
              <a:rPr lang="zh-CN" sz="1800" dirty="0"/>
              <a:t>电极数：</a:t>
            </a:r>
            <a:r>
              <a:rPr lang="en-US" altLang="zh-CN" sz="1800" dirty="0"/>
              <a:t>64</a:t>
            </a:r>
            <a:endParaRPr lang="en-US" sz="1800" dirty="0"/>
          </a:p>
          <a:p>
            <a:pPr marL="285750" lvl="0" indent="-285750">
              <a:spcBef>
                <a:spcPct val="0"/>
              </a:spcBef>
              <a:buFont typeface="Wingdings" panose="05000000000000000000"/>
            </a:pPr>
            <a:r>
              <a:rPr lang="zh-CN" sz="1800" dirty="0"/>
              <a:t>采样率：</a:t>
            </a:r>
            <a:r>
              <a:rPr lang="en-US" sz="1800" dirty="0"/>
              <a:t>1000Hz</a:t>
            </a:r>
            <a:endParaRPr lang="en-US" sz="1800" dirty="0"/>
          </a:p>
          <a:p>
            <a:pPr marL="285750" lvl="0" indent="-285750">
              <a:spcBef>
                <a:spcPct val="0"/>
              </a:spcBef>
              <a:buFont typeface="Wingdings" panose="05000000000000000000"/>
            </a:pPr>
            <a:r>
              <a:rPr lang="zh-CN" sz="1800" dirty="0"/>
              <a:t>刺激物：</a:t>
            </a:r>
            <a:r>
              <a:rPr sz="1800" dirty="0"/>
              <a:t>三个英语元音 a、i 和 u（分别为 /ej/、/aj/ 和 /ju/）被选为听觉刺激</a:t>
            </a:r>
            <a:endParaRPr sz="1800" dirty="0"/>
          </a:p>
          <a:p>
            <a:pPr marL="285750" lvl="0" indent="-285750">
              <a:spcBef>
                <a:spcPct val="0"/>
              </a:spcBef>
              <a:buFont typeface="Wingdings" panose="05000000000000000000"/>
            </a:pPr>
            <a:r>
              <a:rPr lang="zh-CN" sz="1800" dirty="0"/>
              <a:t>数据处理：</a:t>
            </a:r>
            <a:r>
              <a:rPr sz="1800" dirty="0"/>
              <a:t>采集后将脑电图信号重新采样至 500 Hz，并在 0.1 至 45 Hz 之间进行带通滤波。然后将它们切成 2 s 的间隔，其中刺激在每个间隔中以 0.5 s 的速度呈现。</a:t>
            </a:r>
            <a:endParaRPr sz="1800" dirty="0"/>
          </a:p>
          <a:p>
            <a:pPr marL="285750" lvl="0" indent="-285750">
              <a:spcBef>
                <a:spcPct val="0"/>
              </a:spcBef>
              <a:buFont typeface="Wingdings" panose="05000000000000000000"/>
            </a:pPr>
          </a:p>
          <a:p>
            <a:pPr marL="285750" lvl="0" indent="-285750">
              <a:spcBef>
                <a:spcPct val="0"/>
              </a:spcBef>
              <a:buFont typeface="Wingdings" panose="05000000000000000000"/>
            </a:pPr>
            <a:r>
              <a:rPr lang="zh-CN" sz="1800" dirty="0"/>
              <a:t>实验范式：在实验过程中，受试者闭上眼睛，避免面部动作，并专注于聆听输入的音频刺激。每 10 秒随机提供一次听觉刺激，每 5 分钟休息 1 分钟，以便受试者可以放松和伸展。每个刺激总共呈现 200 次</a:t>
            </a:r>
            <a:endParaRPr lang="zh-CN" sz="1800" dirty="0"/>
          </a:p>
        </p:txBody>
      </p:sp>
      <p:sp>
        <p:nvSpPr>
          <p:cNvPr id="19" name="文本框 8"/>
          <p:cNvSpPr txBox="1"/>
          <p:nvPr/>
        </p:nvSpPr>
        <p:spPr>
          <a:xfrm>
            <a:off x="-23812" y="5610225"/>
            <a:ext cx="8312149" cy="368300"/>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数据量：单个被试共</a:t>
            </a:r>
            <a:r>
              <a:rPr lang="en-US" altLang="zh-CN" sz="1800" dirty="0"/>
              <a:t>600</a:t>
            </a:r>
            <a:r>
              <a:rPr altLang="en-US" sz="1800" dirty="0"/>
              <a:t>个刺激</a:t>
            </a:r>
            <a:r>
              <a:rPr altLang="en-US" sz="1800" dirty="0"/>
              <a:t>样本</a:t>
            </a:r>
            <a:endParaRPr altLang="en-US" sz="1800" dirty="0"/>
          </a:p>
        </p:txBody>
      </p:sp>
      <p:pic>
        <p:nvPicPr>
          <p:cNvPr id="16" name="图片 15"/>
          <p:cNvPicPr>
            <a:picLocks noChangeAspect="1"/>
          </p:cNvPicPr>
          <p:nvPr/>
        </p:nvPicPr>
        <p:blipFill>
          <a:blip r:embed="rId2"/>
          <a:stretch>
            <a:fillRect/>
          </a:stretch>
        </p:blipFill>
        <p:spPr>
          <a:xfrm>
            <a:off x="7185025" y="4874260"/>
            <a:ext cx="1612265" cy="1330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6" name="文本框 15"/>
          <p:cNvSpPr txBox="1"/>
          <p:nvPr/>
        </p:nvSpPr>
        <p:spPr>
          <a:xfrm>
            <a:off x="78105" y="1526540"/>
            <a:ext cx="8792845" cy="2306955"/>
          </a:xfrm>
          <a:prstGeom prst="rect">
            <a:avLst/>
          </a:prstGeom>
          <a:noFill/>
        </p:spPr>
        <p:txBody>
          <a:bodyPr wrap="square" rtlCol="0">
            <a:spAutoFit/>
          </a:bodyPr>
          <a:p>
            <a:r>
              <a:rPr lang="zh-CN" altLang="en-US"/>
              <a:t>方法包括</a:t>
            </a:r>
            <a:r>
              <a:rPr lang="zh-CN" altLang="en-US"/>
              <a:t>四个主要部分：</a:t>
            </a:r>
            <a:endParaRPr lang="zh-CN" altLang="en-US"/>
          </a:p>
          <a:p>
            <a:r>
              <a:rPr lang="zh-CN" altLang="en-US"/>
              <a:t>1）手工特征</a:t>
            </a:r>
            <a:r>
              <a:rPr lang="zh-CN" altLang="en-US"/>
              <a:t>提取： EEG 信号被转换为尖峰序列。具体来说，这种编码是使用 Ben 尖峰算法 （BSA） 进行</a:t>
            </a:r>
            <a:endParaRPr lang="zh-CN" altLang="en-US"/>
          </a:p>
          <a:p>
            <a:r>
              <a:rPr lang="zh-CN" altLang="en-US"/>
              <a:t>2） 使用了一个无监督的调节尖峰reservoir，该reservoir经过专门设计，可以自适应地将神经网络调整</a:t>
            </a:r>
            <a:endParaRPr lang="zh-CN" altLang="en-US"/>
          </a:p>
          <a:p>
            <a:r>
              <a:rPr lang="zh-CN" altLang="en-US"/>
              <a:t>3） reservoir 积累了所有 input spike train 的时态信息，并将其转换为可以随时间分类的动态状态。</a:t>
            </a:r>
            <a:endParaRPr lang="zh-CN" altLang="en-US"/>
          </a:p>
          <a:p>
            <a:r>
              <a:rPr lang="zh-CN" altLang="en-US"/>
              <a:t>4） 通过简单的线性回归将读出层的输出分类为与每个输入元音关联的类标签</a:t>
            </a:r>
            <a:endParaRPr lang="zh-CN" altLang="en-US"/>
          </a:p>
        </p:txBody>
      </p:sp>
      <p:sp>
        <p:nvSpPr>
          <p:cNvPr id="17"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http://arxiv.org/abs/1804.10322</a:t>
            </a:r>
            <a:endParaRPr lang="zh-CN" altLang="en-US" sz="1000" dirty="0"/>
          </a:p>
        </p:txBody>
      </p:sp>
      <p:pic>
        <p:nvPicPr>
          <p:cNvPr id="5" name="图片 4"/>
          <p:cNvPicPr>
            <a:picLocks noChangeAspect="1"/>
          </p:cNvPicPr>
          <p:nvPr/>
        </p:nvPicPr>
        <p:blipFill>
          <a:blip r:embed="rId2"/>
          <a:stretch>
            <a:fillRect/>
          </a:stretch>
        </p:blipFill>
        <p:spPr>
          <a:xfrm>
            <a:off x="1045845" y="3853180"/>
            <a:ext cx="6723380" cy="2350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endParaRPr lang="zh-CN" altLang="en-US" b="1" dirty="0">
              <a:solidFill>
                <a:schemeClr val="bg1"/>
              </a:solidFill>
              <a:latin typeface="+mj-lt"/>
            </a:endParaRPr>
          </a:p>
        </p:txBody>
      </p:sp>
      <p:sp>
        <p:nvSpPr>
          <p:cNvPr id="12"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http://arxiv.org/abs/1804.10322</a:t>
            </a:r>
            <a:endParaRPr lang="zh-CN" altLang="en-US" sz="1000" dirty="0"/>
          </a:p>
        </p:txBody>
      </p:sp>
      <p:sp>
        <p:nvSpPr>
          <p:cNvPr id="14" name="文本框 62"/>
          <p:cNvSpPr txBox="1"/>
          <p:nvPr/>
        </p:nvSpPr>
        <p:spPr>
          <a:xfrm>
            <a:off x="5035549" y="3648075"/>
            <a:ext cx="396081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文中方法和其他方法准确率对比</a:t>
            </a:r>
            <a:endParaRPr lang="en-US" dirty="0"/>
          </a:p>
        </p:txBody>
      </p:sp>
      <p:sp>
        <p:nvSpPr>
          <p:cNvPr id="16" name="文本框 60"/>
          <p:cNvSpPr txBox="1"/>
          <p:nvPr/>
        </p:nvSpPr>
        <p:spPr>
          <a:xfrm>
            <a:off x="417195" y="2802255"/>
            <a:ext cx="4446905"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lgn="ctr"/>
            <a:r>
              <a:rPr altLang="en-US" dirty="0"/>
              <a:t>每个类型的分类</a:t>
            </a:r>
            <a:r>
              <a:rPr lang="en-US" altLang="zh-CN" dirty="0"/>
              <a:t>rate</a:t>
            </a:r>
            <a:endParaRPr lang="en-US" altLang="zh-CN" dirty="0"/>
          </a:p>
        </p:txBody>
      </p:sp>
      <p:sp>
        <p:nvSpPr>
          <p:cNvPr id="17" name="文本框 16"/>
          <p:cNvSpPr txBox="1"/>
          <p:nvPr/>
        </p:nvSpPr>
        <p:spPr>
          <a:xfrm>
            <a:off x="520700" y="5268595"/>
            <a:ext cx="8069580" cy="645160"/>
          </a:xfrm>
          <a:prstGeom prst="rect">
            <a:avLst/>
          </a:prstGeom>
          <a:noFill/>
        </p:spPr>
        <p:txBody>
          <a:bodyPr wrap="square" rtlCol="0">
            <a:spAutoFit/>
          </a:bodyPr>
          <a:p>
            <a:r>
              <a:rPr lang="zh-CN" altLang="en-US"/>
              <a:t>结论：观察到的神经活动与听觉任务的预期一样，因为我们可以很容易地观察到额叶和枕叶皮层区域特有的强烈活动。</a:t>
            </a:r>
            <a:endParaRPr lang="zh-CN" altLang="en-US"/>
          </a:p>
        </p:txBody>
      </p:sp>
      <p:pic>
        <p:nvPicPr>
          <p:cNvPr id="5" name="图片 4"/>
          <p:cNvPicPr>
            <a:picLocks noChangeAspect="1"/>
          </p:cNvPicPr>
          <p:nvPr/>
        </p:nvPicPr>
        <p:blipFill>
          <a:blip r:embed="rId2"/>
          <a:stretch>
            <a:fillRect/>
          </a:stretch>
        </p:blipFill>
        <p:spPr>
          <a:xfrm>
            <a:off x="5120640" y="1460500"/>
            <a:ext cx="3435350" cy="2131060"/>
          </a:xfrm>
          <a:prstGeom prst="rect">
            <a:avLst/>
          </a:prstGeom>
        </p:spPr>
      </p:pic>
      <p:pic>
        <p:nvPicPr>
          <p:cNvPr id="18" name="图片 17"/>
          <p:cNvPicPr>
            <a:picLocks noChangeAspect="1"/>
          </p:cNvPicPr>
          <p:nvPr/>
        </p:nvPicPr>
        <p:blipFill>
          <a:blip r:embed="rId3"/>
          <a:stretch>
            <a:fillRect/>
          </a:stretch>
        </p:blipFill>
        <p:spPr>
          <a:xfrm>
            <a:off x="45720" y="1727835"/>
            <a:ext cx="5074920" cy="1135380"/>
          </a:xfrm>
          <a:prstGeom prst="rect">
            <a:avLst/>
          </a:prstGeom>
        </p:spPr>
      </p:pic>
      <p:pic>
        <p:nvPicPr>
          <p:cNvPr id="19" name="图片 18"/>
          <p:cNvPicPr>
            <a:picLocks noChangeAspect="1"/>
          </p:cNvPicPr>
          <p:nvPr/>
        </p:nvPicPr>
        <p:blipFill>
          <a:blip r:embed="rId4"/>
          <a:stretch>
            <a:fillRect/>
          </a:stretch>
        </p:blipFill>
        <p:spPr>
          <a:xfrm>
            <a:off x="1235710" y="3957955"/>
            <a:ext cx="6221095" cy="1242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a:t>
            </a:r>
            <a:r>
              <a:rPr lang="zh-CN" altLang="en-US" sz="2800" b="1">
                <a:solidFill>
                  <a:schemeClr val="bg1"/>
                </a:solidFill>
                <a:latin typeface="黑体" panose="02010609060101010101" charset="-122"/>
              </a:rPr>
              <a:t>觉</a:t>
            </a:r>
            <a:r>
              <a:rPr lang="zh-CN" altLang="en-US" sz="2800" b="1" dirty="0">
                <a:solidFill>
                  <a:schemeClr val="bg1"/>
                </a:solidFill>
                <a:latin typeface="黑体" panose="02010609060101010101" charset="-122"/>
              </a:rPr>
              <a:t>解码研究进展：</a:t>
            </a:r>
            <a:r>
              <a:rPr altLang="en-US" sz="2800" b="1">
                <a:solidFill>
                  <a:schemeClr val="bg1"/>
                </a:solidFill>
                <a:latin typeface="黑体" panose="02010609060101010101" charset="-122"/>
                <a:sym typeface="+mn-ea"/>
              </a:rPr>
              <a:t>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endParaRPr lang="zh-CN" altLang="en-US" b="1" dirty="0">
              <a:solidFill>
                <a:schemeClr val="bg1"/>
              </a:solidFill>
              <a:latin typeface="+mj-lt"/>
            </a:endParaRP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http://arxiv.org/abs/1804.10322</a:t>
            </a:r>
            <a:endParaRPr lang="zh-CN" altLang="en-US" sz="1000" dirty="0"/>
          </a:p>
        </p:txBody>
      </p:sp>
      <p:sp>
        <p:nvSpPr>
          <p:cNvPr id="13" name="文本框 19"/>
          <p:cNvSpPr txBox="1"/>
          <p:nvPr/>
        </p:nvSpPr>
        <p:spPr>
          <a:xfrm>
            <a:off x="188913" y="1770063"/>
            <a:ext cx="8847137" cy="203009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a:t>
            </a:r>
            <a:r>
              <a:rPr altLang="en-US" dirty="0"/>
              <a:t>使用了较为创新的网络以及讨论了脑区的</a:t>
            </a:r>
            <a:r>
              <a:rPr altLang="en-US" dirty="0"/>
              <a:t>贡献度</a:t>
            </a:r>
            <a:endParaRPr altLang="en-US" dirty="0"/>
          </a:p>
          <a:p>
            <a:pPr marL="285750" lvl="0" indent="-285750">
              <a:buFont typeface="Wingdings" panose="05000000000000000000"/>
              <a:buChar char=""/>
            </a:pPr>
          </a:p>
          <a:p>
            <a:pPr marL="285750" lvl="0" indent="-285750">
              <a:buFont typeface="Wingdings" panose="05000000000000000000"/>
              <a:buChar char=""/>
            </a:pPr>
            <a:r>
              <a:rPr lang="en-US" dirty="0"/>
              <a:t>不足：</a:t>
            </a:r>
            <a:r>
              <a:rPr altLang="en-US" dirty="0"/>
              <a:t>刺激过于简单，并且于现实生活中无实际意义</a:t>
            </a:r>
            <a:endParaRPr alt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altLang="en-US">
                <a:sym typeface="+mn-ea"/>
              </a:rPr>
              <a:t>改用复杂环境语义刺激</a:t>
            </a:r>
            <a:endParaRPr altLang="en-US">
              <a:sym typeface="+mn-ea"/>
            </a:endParaRPr>
          </a:p>
          <a:p>
            <a:pPr marL="285750" lvl="0" indent="-285750">
              <a:buFont typeface="Wingdings" panose="05000000000000000000"/>
              <a:buChar char=""/>
            </a:pPr>
            <a:endParaRPr lang="en-US"/>
          </a:p>
          <a:p>
            <a:pPr marL="285750" lvl="0" indent="-285750">
              <a:buFont typeface="Wingdings" panose="05000000000000000000"/>
              <a:buChar char=""/>
            </a:pPr>
            <a:r>
              <a:rPr lang="en-US" dirty="0"/>
              <a:t>可供借鉴之处：</a:t>
            </a:r>
            <a:r>
              <a:rPr altLang="en-US" dirty="0"/>
              <a:t>借鉴范式</a:t>
            </a:r>
            <a:endParaRP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lang="zh-CN" altLang="en-US" sz="2800" b="1" dirty="0">
                <a:solidFill>
                  <a:schemeClr val="bg1"/>
                </a:solidFill>
                <a:latin typeface="黑体" panose="02010609060101010101" charset="-122"/>
              </a:rPr>
              <a:t>分类（</a:t>
            </a:r>
            <a:r>
              <a:rPr lang="zh-CN" altLang="en-US" sz="2800" b="1" dirty="0">
                <a:solidFill>
                  <a:schemeClr val="bg1"/>
                </a:solidFill>
                <a:latin typeface="黑体" panose="02010609060101010101" charset="-122"/>
              </a:rPr>
              <a:t>刘子欣）</a:t>
            </a:r>
            <a:endParaRPr lang="zh-CN" altLang="en-US" sz="2800" b="1" dirty="0">
              <a:solidFill>
                <a:schemeClr val="bg1"/>
              </a:solidFill>
              <a:latin typeface="黑体" panose="02010609060101010101" charset="-122"/>
            </a:endParaRP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https://www.sciencedirect.com/science/article/pii/S0957417420303316?via%3Dihub#s0035</a:t>
            </a:r>
            <a:endParaRPr lang="zh-CN" altLang="en-US" sz="1000" dirty="0"/>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endParaRPr lang="zh-CN" altLang="en-US" b="1" dirty="0">
              <a:solidFill>
                <a:schemeClr val="bg1"/>
              </a:solidFill>
              <a:latin typeface="+mj-lt"/>
            </a:endParaRP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endParaRPr lang="zh-CN" altLang="en-US" b="1" dirty="0">
              <a:solidFill>
                <a:schemeClr val="bg1"/>
              </a:solidFill>
              <a:latin typeface="+mj-lt"/>
            </a:endParaRP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a:sym typeface="+mn-ea"/>
              </a:rPr>
              <a:t>脑电刺激声音分类</a:t>
            </a:r>
            <a:r>
              <a:rPr lang="en-US">
                <a:sym typeface="+mn-ea"/>
              </a:rPr>
              <a:t>（2020）</a:t>
            </a:r>
            <a:endParaRPr lang="en-US" dirty="0"/>
          </a:p>
        </p:txBody>
      </p:sp>
      <p:sp>
        <p:nvSpPr>
          <p:cNvPr id="17" name="文本框 4"/>
          <p:cNvSpPr txBox="1"/>
          <p:nvPr/>
        </p:nvSpPr>
        <p:spPr>
          <a:xfrm>
            <a:off x="163195" y="1803718"/>
            <a:ext cx="8170862" cy="3291840"/>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600" dirty="0"/>
              <a:t>被试：</a:t>
            </a:r>
            <a:r>
              <a:rPr sz="1600" dirty="0"/>
              <a:t>5 名受试者 （4 名女性和 1 名男性） 参加了实验，年龄在 24 至 34 岁之间</a:t>
            </a:r>
            <a:endParaRPr sz="1600" dirty="0"/>
          </a:p>
          <a:p>
            <a:pPr marL="285750" lvl="0" indent="-285750">
              <a:spcBef>
                <a:spcPct val="0"/>
              </a:spcBef>
              <a:buFont typeface="Wingdings" panose="05000000000000000000"/>
            </a:pPr>
            <a:r>
              <a:rPr lang="zh-CN" sz="1600" dirty="0"/>
              <a:t>电极数：</a:t>
            </a:r>
            <a:r>
              <a:rPr lang="en-US" sz="1600" dirty="0"/>
              <a:t>14</a:t>
            </a:r>
            <a:r>
              <a:rPr lang="en-US" sz="1600" dirty="0"/>
              <a:t> </a:t>
            </a:r>
            <a:endParaRPr lang="en-US" sz="1600" dirty="0"/>
          </a:p>
          <a:p>
            <a:pPr marL="285750" lvl="0" indent="-285750">
              <a:spcBef>
                <a:spcPct val="0"/>
              </a:spcBef>
              <a:buFont typeface="Wingdings" panose="05000000000000000000"/>
            </a:pPr>
            <a:r>
              <a:rPr lang="zh-CN" sz="1600" dirty="0"/>
              <a:t>采样率：</a:t>
            </a:r>
            <a:r>
              <a:rPr lang="en-US" sz="1600" dirty="0"/>
              <a:t>128 Hz</a:t>
            </a:r>
            <a:endParaRPr lang="en-US" sz="1600" dirty="0"/>
          </a:p>
          <a:p>
            <a:pPr marL="285750" lvl="0" indent="-285750">
              <a:spcBef>
                <a:spcPct val="0"/>
              </a:spcBef>
              <a:buFont typeface="Wingdings" panose="05000000000000000000"/>
            </a:pPr>
            <a:r>
              <a:rPr lang="zh-CN" sz="1600" dirty="0"/>
              <a:t>刺激物：</a:t>
            </a:r>
            <a:r>
              <a:rPr sz="1600" dirty="0"/>
              <a:t>第一八度音阶音符 C、C#、D、D#、E、F、F#、G、G#、A、A#、B</a:t>
            </a:r>
            <a:endParaRPr sz="1600" dirty="0"/>
          </a:p>
          <a:p>
            <a:pPr marL="285750" lvl="0" indent="-285750">
              <a:spcBef>
                <a:spcPct val="0"/>
              </a:spcBef>
              <a:buFont typeface="Wingdings" panose="05000000000000000000"/>
            </a:pPr>
            <a:r>
              <a:rPr lang="zh-CN" sz="1600" dirty="0"/>
              <a:t>数据处理：</a:t>
            </a:r>
            <a:r>
              <a:rPr sz="1600" dirty="0"/>
              <a:t> 频率为 0.1 Hz 至 30 Hz 的数据应用有限脉冲响应 （FIR） 带通滤波器，以抑制低频和高频噪声，每个 epoch 持续 3 秒，即事件发生前 1 秒和事件发生后 2 秒。数据分为训练集和测试集。80% 的数据用于训练分类器，另外 20% 用于测试分类器。</a:t>
            </a:r>
            <a:endParaRPr sz="1600" dirty="0"/>
          </a:p>
          <a:p>
            <a:pPr marL="285750" lvl="0" indent="-285750">
              <a:spcBef>
                <a:spcPct val="0"/>
              </a:spcBef>
              <a:buFont typeface="Wingdings" panose="05000000000000000000"/>
            </a:pPr>
            <a:endParaRPr sz="1600" dirty="0"/>
          </a:p>
          <a:p>
            <a:pPr marL="285750" lvl="0" indent="-285750">
              <a:spcBef>
                <a:spcPct val="0"/>
              </a:spcBef>
              <a:buFont typeface="Wingdings" panose="05000000000000000000"/>
            </a:pPr>
            <a:r>
              <a:rPr lang="zh-CN" sz="1600" dirty="0"/>
              <a:t>实验范式：</a:t>
            </a:r>
            <a:endParaRPr lang="zh-CN" sz="1600" dirty="0"/>
          </a:p>
          <a:p>
            <a:pPr marL="285750" lvl="0" indent="-285750">
              <a:spcBef>
                <a:spcPct val="0"/>
              </a:spcBef>
              <a:buFont typeface="Wingdings" panose="05000000000000000000"/>
            </a:pPr>
            <a:r>
              <a:rPr lang="en-US" altLang="zh-CN" sz="1600" dirty="0"/>
              <a:t>1. </a:t>
            </a:r>
            <a:r>
              <a:rPr lang="zh-CN" sz="1600" dirty="0"/>
              <a:t>描述了一个事件的持续时间。每个音符刺激呈现 3 秒，中间暂停 3 秒。</a:t>
            </a:r>
            <a:endParaRPr lang="zh-CN" sz="1600" dirty="0"/>
          </a:p>
          <a:p>
            <a:pPr marL="285750" lvl="0" indent="-285750">
              <a:spcBef>
                <a:spcPct val="0"/>
              </a:spcBef>
              <a:buFont typeface="Wingdings" panose="05000000000000000000"/>
            </a:pPr>
            <a:r>
              <a:rPr lang="en-US" altLang="zh-CN" sz="1600" dirty="0"/>
              <a:t>2. </a:t>
            </a:r>
            <a:r>
              <a:rPr lang="zh-CN" sz="1600" dirty="0"/>
              <a:t>一个实验序列由 70 个事件组成。为每个音符创建了这样的序列，并且在 70 次重复的序列中只有一个音符出现。</a:t>
            </a:r>
            <a:endParaRPr lang="zh-CN" sz="1600" dirty="0"/>
          </a:p>
          <a:p>
            <a:pPr marL="285750" lvl="0" indent="-285750">
              <a:spcBef>
                <a:spcPct val="0"/>
              </a:spcBef>
              <a:buFont typeface="Wingdings" panose="05000000000000000000"/>
            </a:pPr>
            <a:r>
              <a:rPr lang="en-US" altLang="zh-CN" sz="1600" dirty="0"/>
              <a:t>3. </a:t>
            </a:r>
            <a:r>
              <a:rPr lang="zh-CN" sz="1600" dirty="0"/>
              <a:t>一旦一个 singles 音符的所有事件都按顺序呈现，另一个音符就会随机呈现。</a:t>
            </a:r>
            <a:endParaRPr lang="zh-CN" sz="1600" dirty="0"/>
          </a:p>
        </p:txBody>
      </p:sp>
      <p:pic>
        <p:nvPicPr>
          <p:cNvPr id="16" name="图片 15"/>
          <p:cNvPicPr>
            <a:picLocks noChangeAspect="1"/>
          </p:cNvPicPr>
          <p:nvPr/>
        </p:nvPicPr>
        <p:blipFill>
          <a:blip r:embed="rId2"/>
          <a:stretch>
            <a:fillRect/>
          </a:stretch>
        </p:blipFill>
        <p:spPr>
          <a:xfrm>
            <a:off x="5891530" y="5047615"/>
            <a:ext cx="3124200" cy="114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6" name="文本框 15"/>
          <p:cNvSpPr txBox="1"/>
          <p:nvPr/>
        </p:nvSpPr>
        <p:spPr>
          <a:xfrm>
            <a:off x="78105" y="1526540"/>
            <a:ext cx="8792845" cy="1476375"/>
          </a:xfrm>
          <a:prstGeom prst="rect">
            <a:avLst/>
          </a:prstGeom>
          <a:noFill/>
        </p:spPr>
        <p:txBody>
          <a:bodyPr wrap="square" rtlCol="0">
            <a:spAutoFit/>
          </a:bodyPr>
          <a:p>
            <a:r>
              <a:rPr lang="zh-CN" altLang="en-US"/>
              <a:t>方法包括</a:t>
            </a:r>
            <a:r>
              <a:rPr lang="zh-CN" altLang="en-US"/>
              <a:t>两个主要部分：</a:t>
            </a:r>
            <a:endParaRPr lang="zh-CN" altLang="en-US"/>
          </a:p>
          <a:p>
            <a:r>
              <a:rPr lang="zh-CN" altLang="en-US"/>
              <a:t>1）提取事件相关频谱扰动 （ERSP） 特征</a:t>
            </a:r>
            <a:r>
              <a:rPr lang="en-US" altLang="zh-CN"/>
              <a:t>	</a:t>
            </a:r>
            <a:r>
              <a:rPr lang="zh-CN" altLang="en-US"/>
              <a:t>，ERSP 的计算需要计算滑动延迟窗口内的功率谱，然后在数据试验中求平均值。</a:t>
            </a:r>
            <a:endParaRPr lang="zh-CN" altLang="en-US"/>
          </a:p>
          <a:p>
            <a:r>
              <a:rPr lang="zh-CN" altLang="en-US"/>
              <a:t>2） 使用支持向量机 （SVM） 进行分类</a:t>
            </a:r>
            <a:endParaRPr lang="zh-CN" altLang="en-US"/>
          </a:p>
          <a:p>
            <a:endParaRPr lang="zh-CN" altLang="en-US"/>
          </a:p>
        </p:txBody>
      </p:sp>
      <p:sp>
        <p:nvSpPr>
          <p:cNvPr id="17"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http://arxiv.org/abs/1804.10322</a:t>
            </a:r>
            <a:endParaRPr lang="zh-CN" alt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endParaRPr lang="zh-CN" altLang="en-US" b="1" dirty="0">
              <a:solidFill>
                <a:schemeClr val="bg1"/>
              </a:solidFill>
              <a:latin typeface="+mj-lt"/>
            </a:endParaRPr>
          </a:p>
        </p:txBody>
      </p:sp>
      <p:sp>
        <p:nvSpPr>
          <p:cNvPr id="12"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https://www.sciencedirect.com/science/article/pii/S0957417420303316?via%3Dihub#s0035</a:t>
            </a:r>
            <a:endParaRPr lang="zh-CN" altLang="en-US" sz="1000" dirty="0"/>
          </a:p>
        </p:txBody>
      </p:sp>
      <p:sp>
        <p:nvSpPr>
          <p:cNvPr id="14" name="文本框 62"/>
          <p:cNvSpPr txBox="1"/>
          <p:nvPr/>
        </p:nvSpPr>
        <p:spPr>
          <a:xfrm>
            <a:off x="520700" y="3424555"/>
            <a:ext cx="7942580" cy="6451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分别展示了分类器对每个</a:t>
            </a:r>
            <a:r>
              <a:rPr altLang="en-US" dirty="0"/>
              <a:t>被试</a:t>
            </a:r>
            <a:r>
              <a:rPr lang="en-US" dirty="0"/>
              <a:t>和每个通道的测试结果，但也展示了不同通道的组合</a:t>
            </a:r>
            <a:endParaRPr lang="en-US" dirty="0"/>
          </a:p>
        </p:txBody>
      </p:sp>
      <p:sp>
        <p:nvSpPr>
          <p:cNvPr id="17" name="文本框 16"/>
          <p:cNvSpPr txBox="1"/>
          <p:nvPr/>
        </p:nvSpPr>
        <p:spPr>
          <a:xfrm>
            <a:off x="520700" y="4412615"/>
            <a:ext cx="8361045" cy="1753235"/>
          </a:xfrm>
          <a:prstGeom prst="rect">
            <a:avLst/>
          </a:prstGeom>
          <a:noFill/>
        </p:spPr>
        <p:txBody>
          <a:bodyPr wrap="square" rtlCol="0">
            <a:spAutoFit/>
          </a:bodyPr>
          <a:p>
            <a:r>
              <a:rPr lang="zh-CN" altLang="en-US"/>
              <a:t>结论：可以观察到，所有评估的统计测量都表明，音符已根据记录的脑电图信号进行了充分分类，当考虑来自 P7 通道的信号时，整体表现更好。相同的统计测量也仅针对受试者 S1 进行评估，这是唯一受过音乐训练的受试者，并且显示与为所有受试者评估的测量没有显着偏差。此外，分类性能对八度音程中的低频或高频音符没有特定的区分。但是，这应该通过执行包含更多八度音阶的实验来进一步验证。。</a:t>
            </a:r>
            <a:endParaRPr lang="zh-CN" altLang="en-US"/>
          </a:p>
        </p:txBody>
      </p:sp>
      <p:pic>
        <p:nvPicPr>
          <p:cNvPr id="11" name="图片 10"/>
          <p:cNvPicPr>
            <a:picLocks noChangeAspect="1"/>
          </p:cNvPicPr>
          <p:nvPr/>
        </p:nvPicPr>
        <p:blipFill>
          <a:blip r:embed="rId2"/>
          <a:stretch>
            <a:fillRect/>
          </a:stretch>
        </p:blipFill>
        <p:spPr>
          <a:xfrm>
            <a:off x="2633980" y="1417320"/>
            <a:ext cx="3716020" cy="1937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a:t>
            </a:r>
            <a:r>
              <a:rPr lang="zh-CN" altLang="en-US" sz="2800" b="1">
                <a:solidFill>
                  <a:schemeClr val="bg1"/>
                </a:solidFill>
                <a:latin typeface="黑体" panose="02010609060101010101" charset="-122"/>
              </a:rPr>
              <a:t>觉</a:t>
            </a:r>
            <a:r>
              <a:rPr lang="zh-CN" altLang="en-US" sz="2800" b="1" dirty="0">
                <a:solidFill>
                  <a:schemeClr val="bg1"/>
                </a:solidFill>
                <a:latin typeface="黑体" panose="02010609060101010101" charset="-122"/>
              </a:rPr>
              <a:t>解码研究进展：分类</a:t>
            </a:r>
            <a:r>
              <a:rPr altLang="en-US" sz="2800" b="1">
                <a:solidFill>
                  <a:schemeClr val="bg1"/>
                </a:solidFill>
                <a:latin typeface="黑体" panose="02010609060101010101" charset="-122"/>
                <a:sym typeface="+mn-ea"/>
              </a:rPr>
              <a:t>（刘子欣）</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endParaRPr lang="zh-CN" altLang="en-US" b="1" dirty="0">
              <a:solidFill>
                <a:schemeClr val="bg1"/>
              </a:solidFill>
              <a:latin typeface="+mj-lt"/>
            </a:endParaRP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245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https://www.sciencedirect.com/science/article/pii/S0957417420303316?via%3Dihub#s0035</a:t>
            </a:r>
            <a:endParaRPr lang="zh-CN" altLang="en-US" sz="1000" dirty="0"/>
          </a:p>
        </p:txBody>
      </p:sp>
      <p:sp>
        <p:nvSpPr>
          <p:cNvPr id="13" name="文本框 19"/>
          <p:cNvSpPr txBox="1"/>
          <p:nvPr/>
        </p:nvSpPr>
        <p:spPr>
          <a:xfrm>
            <a:off x="188913" y="1770063"/>
            <a:ext cx="8847137" cy="258445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a:t>
            </a:r>
            <a:r>
              <a:rPr altLang="en-US">
                <a:sym typeface="+mn-ea"/>
              </a:rPr>
              <a:t>第一次在脑电信号音符刺激的分类，探讨大脑颞叶和顶叶区域的脑电图信号进行分类</a:t>
            </a:r>
            <a:endParaRPr altLang="en-US">
              <a:sym typeface="+mn-ea"/>
            </a:endParaRPr>
          </a:p>
          <a:p>
            <a:pPr marL="285750" lvl="0" indent="-285750">
              <a:buFont typeface="Wingdings" panose="05000000000000000000"/>
              <a:buChar char=""/>
            </a:pPr>
          </a:p>
          <a:p>
            <a:pPr marL="285750" lvl="0" indent="-285750">
              <a:buFont typeface="Wingdings" panose="05000000000000000000"/>
              <a:buChar char=""/>
            </a:pPr>
            <a:r>
              <a:rPr lang="en-US" dirty="0"/>
              <a:t>不足：</a:t>
            </a:r>
            <a:r>
              <a:rPr altLang="en-US" dirty="0"/>
              <a:t>方法过于简单，在分类准确率</a:t>
            </a:r>
            <a:r>
              <a:rPr altLang="en-US" dirty="0"/>
              <a:t>上，仍然具有极大的提升空间</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altLang="en-US">
                <a:sym typeface="+mn-ea"/>
              </a:rPr>
              <a:t>优化模型，以及以检查音乐除音高之外的其他方面，如音色是否可以从大脑信号中分类</a:t>
            </a:r>
            <a:endParaRPr altLang="en-US">
              <a:sym typeface="+mn-ea"/>
            </a:endParaRPr>
          </a:p>
          <a:p>
            <a:pPr marL="285750" lvl="0" indent="-285750">
              <a:buFont typeface="Wingdings" panose="05000000000000000000"/>
              <a:buChar char=""/>
            </a:pPr>
            <a:endParaRPr lang="en-US"/>
          </a:p>
          <a:p>
            <a:pPr marL="285750" lvl="0" indent="-285750">
              <a:buFont typeface="Wingdings" panose="05000000000000000000"/>
              <a:buChar char=""/>
            </a:pPr>
            <a:r>
              <a:rPr lang="en-US"/>
              <a:t>可供借鉴之处：</a:t>
            </a:r>
            <a:r>
              <a:rPr altLang="en-US"/>
              <a:t>数据的分析流程以及关于观察大脑受外源刺激</a:t>
            </a:r>
            <a:r>
              <a:rPr altLang="en-US"/>
              <a:t>影响的方法</a:t>
            </a:r>
            <a:endParaRPr altLang="en-US"/>
          </a:p>
        </p:txBody>
      </p:sp>
    </p:spTree>
  </p:cSld>
  <p:clrMapOvr>
    <a:masterClrMapping/>
  </p:clrMapOvr>
</p:sld>
</file>

<file path=ppt/tags/tag1.xml><?xml version="1.0" encoding="utf-8"?>
<p:tagLst xmlns:p="http://schemas.openxmlformats.org/presentationml/2006/main">
  <p:tag name="commondata" val="eyJoZGlkIjoiODJkZDc4NzhiZjMzNjY4NWQ2MTMwNGQ0OTM5MGE0Nj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2088</Words>
  <Application>WPS 演示</Application>
  <PresentationFormat>全屏显示(4:3)</PresentationFormat>
  <Paragraphs>118</Paragraphs>
  <Slides>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Arial</vt:lpstr>
      <vt:lpstr>黑体</vt:lpstr>
      <vt:lpstr>Wingdings</vt:lpstr>
      <vt:lpstr>等线</vt:lpstr>
      <vt:lpstr>Calibri Light</vt:lpstr>
      <vt:lpstr>Calibri</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charlotte</cp:lastModifiedBy>
  <cp:revision>107</cp:revision>
  <dcterms:created xsi:type="dcterms:W3CDTF">2024-11-08T04:42:00Z</dcterms:created>
  <dcterms:modified xsi:type="dcterms:W3CDTF">2024-11-19T07:52:14Z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AAFBAB5CA5F7481EBE8B6881E5F19FE0_13</vt:lpwstr>
  </property>
  <property fmtid="{D5CDD505-2E9C-101B-9397-08002B2CF9AE}" pid="3" name="KSOProductBuildVer">
    <vt:lpwstr>2052-12.1.0.18608</vt:lpwstr>
  </property>
</Properties>
</file>