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8"/>
  </p:handoutMasterIdLst>
  <p:sldIdLst>
    <p:sldId id="330" r:id="rId3"/>
    <p:sldId id="316" r:id="rId4"/>
    <p:sldId id="341" r:id="rId5"/>
    <p:sldId id="374" r:id="rId7"/>
    <p:sldId id="343" r:id="rId8"/>
    <p:sldId id="376" r:id="rId9"/>
    <p:sldId id="375" r:id="rId10"/>
    <p:sldId id="348" r:id="rId11"/>
    <p:sldId id="312" r:id="rId12"/>
    <p:sldId id="313" r:id="rId13"/>
    <p:sldId id="352" r:id="rId14"/>
    <p:sldId id="353" r:id="rId15"/>
    <p:sldId id="377" r:id="rId16"/>
    <p:sldId id="378" r:id="rId17"/>
  </p:sldIdLst>
  <p:sldSz cx="9144000" cy="6858000" type="screen4x3"/>
  <p:notesSz cx="6858000" cy="9144000"/>
  <p:custDataLst>
    <p:tags r:id="rId22"/>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538" userDrawn="1">
          <p15:clr>
            <a:srgbClr val="A4A3A4"/>
          </p15:clr>
        </p15:guide>
        <p15:guide id="2" pos="27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FFFF"/>
    <a:srgbClr val="339966"/>
    <a:srgbClr val="FFFF00"/>
    <a:srgbClr val="FFCC00"/>
    <a:srgbClr val="008080"/>
    <a:srgbClr val="336600"/>
    <a:srgbClr val="FF99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57"/>
    <p:restoredTop sz="94701"/>
  </p:normalViewPr>
  <p:slideViewPr>
    <p:cSldViewPr showGuides="1">
      <p:cViewPr varScale="1">
        <p:scale>
          <a:sx n="68" d="100"/>
          <a:sy n="68" d="100"/>
        </p:scale>
        <p:origin x="-936" y="-67"/>
      </p:cViewPr>
      <p:guideLst>
        <p:guide orient="horz" pos="538"/>
        <p:guide pos="274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image" Target="../media/image10.wmf"/><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1" Type="http://schemas.openxmlformats.org/officeDocument/2006/relationships/image" Target="../media/image13.wmf"/><Relationship Id="rId10" Type="http://schemas.openxmlformats.org/officeDocument/2006/relationships/image" Target="../media/image12.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2" Type="http://schemas.openxmlformats.org/officeDocument/2006/relationships/image" Target="../media/image32.wmf"/><Relationship Id="rId11" Type="http://schemas.openxmlformats.org/officeDocument/2006/relationships/image" Target="../media/image31.wmf"/><Relationship Id="rId10" Type="http://schemas.openxmlformats.org/officeDocument/2006/relationships/image" Target="../media/image30.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7" Type="http://schemas.openxmlformats.org/officeDocument/2006/relationships/image" Target="../media/image49.wmf"/><Relationship Id="rId16" Type="http://schemas.openxmlformats.org/officeDocument/2006/relationships/image" Target="../media/image48.wmf"/><Relationship Id="rId15" Type="http://schemas.openxmlformats.org/officeDocument/2006/relationships/image" Target="../media/image47.wmf"/><Relationship Id="rId14" Type="http://schemas.openxmlformats.org/officeDocument/2006/relationships/image" Target="../media/image46.wmf"/><Relationship Id="rId13" Type="http://schemas.openxmlformats.org/officeDocument/2006/relationships/image" Target="../media/image45.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42.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18"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18"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Times New Roman" panose="02020603050405020304" pitchFamily="18" charset="0"/>
                <a:ea typeface="宋体" panose="02010600030101010101" pitchFamily="2" charset="-122"/>
                <a:cs typeface="+mn-cs"/>
              </a:rPr>
            </a:fld>
            <a:endParaRPr lang="zh-CN" altLang="en-US" strike="noStrike" noProof="1"/>
          </a:p>
        </p:txBody>
      </p:sp>
      <p:sp>
        <p:nvSpPr>
          <p:cNvPr id="1536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1536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Times New Roman" panose="02020603050405020304" pitchFamily="18"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p:cNvSpPr>
          <p:nvPr>
            <p:ph type="sldImg"/>
          </p:nvPr>
        </p:nvSpPr>
        <p:spPr>
          <a:ln/>
        </p:spPr>
      </p:sp>
      <p:sp>
        <p:nvSpPr>
          <p:cNvPr id="19458" name="文本占位符 2"/>
          <p:cNvSpPr>
            <a:spLocks noGrp="1"/>
          </p:cNvSpPr>
          <p:nvPr>
            <p:ph type="body"/>
          </p:nvPr>
        </p:nvSpPr>
        <p:spPr>
          <a:ln/>
        </p:spPr>
        <p:txBody>
          <a:bodyPr lIns="91440" tIns="45720" rIns="91440" bIns="45720" anchor="t" anchorCtr="0"/>
          <a:p>
            <a:pPr lvl="0"/>
            <a:r>
              <a:rPr lang="zh-CN" altLang="en-US" dirty="0">
                <a:latin typeface="微软雅黑" panose="020B0503020204020204" charset="-122"/>
                <a:ea typeface="微软雅黑" panose="020B0503020204020204" charset="-122"/>
                <a:sym typeface="宋体" panose="02010600030101010101" pitchFamily="2" charset="-122"/>
              </a:rPr>
              <a:t>知道任意点的运动</a:t>
            </a:r>
            <a:r>
              <a:rPr lang="en-US" altLang="zh-CN" dirty="0">
                <a:latin typeface="微软雅黑" panose="020B0503020204020204" charset="-122"/>
                <a:ea typeface="微软雅黑" panose="020B0503020204020204" charset="-122"/>
                <a:sym typeface="Symbol" panose="05050102010706020507" pitchFamily="18" charset="2"/>
              </a:rPr>
              <a:t></a:t>
            </a:r>
            <a:r>
              <a:rPr lang="zh-CN" altLang="en-US" dirty="0">
                <a:latin typeface="微软雅黑" panose="020B0503020204020204" charset="-122"/>
                <a:ea typeface="微软雅黑" panose="020B0503020204020204" charset="-122"/>
                <a:sym typeface="宋体" panose="02010600030101010101" pitchFamily="2" charset="-122"/>
              </a:rPr>
              <a:t>整个刚体运动</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p:cNvSpPr>
          <p:nvPr>
            <p:ph type="sldImg"/>
          </p:nvPr>
        </p:nvSpPr>
        <p:spPr>
          <a:ln/>
        </p:spPr>
      </p:sp>
      <p:sp>
        <p:nvSpPr>
          <p:cNvPr id="21506" name="文本占位符 2"/>
          <p:cNvSpPr>
            <a:spLocks noGrp="1"/>
          </p:cNvSpPr>
          <p:nvPr>
            <p:ph type="body"/>
          </p:nvPr>
        </p:nvSpPr>
        <p:spPr>
          <a:ln/>
        </p:spPr>
        <p:txBody>
          <a:bodyPr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p:cNvSpPr>
          <p:nvPr>
            <p:ph type="sldImg"/>
          </p:nvPr>
        </p:nvSpPr>
        <p:spPr>
          <a:ln/>
        </p:spPr>
      </p:sp>
      <p:sp>
        <p:nvSpPr>
          <p:cNvPr id="23554" name="文本占位符 2"/>
          <p:cNvSpPr>
            <a:spLocks noGrp="1"/>
          </p:cNvSpPr>
          <p:nvPr>
            <p:ph type="body"/>
          </p:nvPr>
        </p:nvSpPr>
        <p:spPr>
          <a:ln/>
        </p:spPr>
        <p:txBody>
          <a:bodyPr lIns="91440" tIns="45720" rIns="91440" bIns="45720" anchor="t" anchorCtr="0"/>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p:cNvSpPr>
          <p:nvPr>
            <p:ph type="sldImg"/>
          </p:nvPr>
        </p:nvSpPr>
        <p:spPr>
          <a:ln/>
        </p:spPr>
      </p:sp>
      <p:sp>
        <p:nvSpPr>
          <p:cNvPr id="26626" name="文本占位符 2"/>
          <p:cNvSpPr>
            <a:spLocks noGrp="1"/>
          </p:cNvSpPr>
          <p:nvPr>
            <p:ph type="body"/>
          </p:nvPr>
        </p:nvSpPr>
        <p:spPr>
          <a:ln/>
        </p:spPr>
        <p:txBody>
          <a:bodyPr lIns="91440" tIns="45720" rIns="91440" bIns="45720" anchor="t" anchorCtr="0"/>
          <a:p>
            <a:pPr lvl="0"/>
            <a:r>
              <a:rPr lang="zh-CN" altLang="en-US"/>
              <a:t>角位移，角速度，角</a:t>
            </a:r>
            <a:r>
              <a:rPr lang="zh-CN" altLang="en-US"/>
              <a:t>加速度</a:t>
            </a:r>
            <a:r>
              <a:rPr lang="zh-CN" altLang="en-US"/>
              <a:t>相同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b="0" i="0" dirty="0">
                <a:solidFill>
                  <a:srgbClr val="1C1C1C"/>
                </a:solidFill>
                <a:latin typeface="Times New Roman" panose="02020603050405020304" pitchFamily="18" charset="0"/>
                <a:ea typeface="宋体" panose="02010600030101010101" pitchFamily="2" charset="-122"/>
              </a:rPr>
            </a:fld>
            <a:endParaRPr lang="zh-CN" altLang="en-US" sz="1200" b="0" i="0" dirty="0">
              <a:solidFill>
                <a:srgbClr val="1C1C1C"/>
              </a:solidFill>
              <a:latin typeface="Times New Roman" panose="02020603050405020304" pitchFamily="18" charset="0"/>
              <a:ea typeface="宋体" panose="02010600030101010101" pitchFamily="2" charset="-122"/>
            </a:endParaRPr>
          </a:p>
        </p:txBody>
      </p:sp>
      <p:sp>
        <p:nvSpPr>
          <p:cNvPr id="28674" name="幻灯片图像占位符 164865"/>
          <p:cNvSpPr>
            <a:spLocks noGrp="1" noRot="1"/>
          </p:cNvSpPr>
          <p:nvPr>
            <p:ph type="sldImg"/>
          </p:nvPr>
        </p:nvSpPr>
        <p:spPr>
          <a:xfrm>
            <a:off x="1143000" y="685800"/>
            <a:ext cx="4572000" cy="3429000"/>
          </a:xfrm>
          <a:solidFill>
            <a:srgbClr val="FFFFFF"/>
          </a:solidFill>
          <a:ln/>
        </p:spPr>
      </p:sp>
      <p:sp>
        <p:nvSpPr>
          <p:cNvPr id="28675" name="文本占位符 164866"/>
          <p:cNvSpPr>
            <a:spLocks noGrp="1"/>
          </p:cNvSpPr>
          <p:nvPr>
            <p:ph type="body"/>
          </p:nvPr>
        </p:nvSpPr>
        <p:spPr>
          <a:xfrm>
            <a:off x="914400" y="4343400"/>
            <a:ext cx="5029200" cy="4114800"/>
          </a:xfrm>
          <a:solidFill>
            <a:srgbClr val="FFFFFF"/>
          </a:solidFill>
          <a:ln>
            <a:solidFill>
              <a:srgbClr val="000000"/>
            </a:solidFill>
            <a:miter/>
          </a:ln>
        </p:spPr>
        <p:txBody>
          <a:bodyPr lIns="91440" tIns="45720" rIns="91440" bIns="45720"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版">
    <p:bg>
      <p:bgPr>
        <a:no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showMasterSp="0">
  <p:cSld name="内容">
    <p:bg>
      <p:bgPr>
        <a:no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2"/>
          </p:nvPr>
        </p:nvSpPr>
        <p:spPr>
          <a:xfrm>
            <a:off x="6670675" y="6440488"/>
            <a:ext cx="2133600" cy="412750"/>
          </a:xfrm>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6" name="棱台 1030"/>
          <p:cNvSpPr/>
          <p:nvPr userDrawn="1"/>
        </p:nvSpPr>
        <p:spPr>
          <a:xfrm>
            <a:off x="-25400" y="0"/>
            <a:ext cx="9204325" cy="6858000"/>
          </a:xfrm>
          <a:prstGeom prst="bevel">
            <a:avLst>
              <a:gd name="adj" fmla="val 1273"/>
            </a:avLst>
          </a:prstGeom>
          <a:solidFill>
            <a:srgbClr val="003366"/>
          </a:solidFill>
          <a:ln w="9525" cap="flat" cmpd="sng">
            <a:solidFill>
              <a:srgbClr val="006699"/>
            </a:solidFill>
            <a:prstDash val="solid"/>
            <a:miter/>
            <a:headEnd type="none" w="med" len="med"/>
            <a:tailEnd type="none" w="med" len="med"/>
          </a:ln>
        </p:spPr>
        <p:txBody>
          <a:bodyPr anchor="t" anchorCtr="0"/>
          <a:p>
            <a:pPr lvl="0" algn="ctr"/>
            <a:endParaRPr lang="zh-CN" altLang="en-US">
              <a:latin typeface="Times New Roman" panose="02020603050405020304" pitchFamily="18" charset="0"/>
              <a:ea typeface="宋体" panose="02010600030101010101" pitchFamily="2" charset="-122"/>
            </a:endParaRPr>
          </a:p>
        </p:txBody>
      </p:sp>
      <p:sp>
        <p:nvSpPr>
          <p:cNvPr id="1027" name="动作按钮: 后退或前一项 1032">
            <a:hlinkClick r:id="" action="ppaction://hlinkshowjump?jump=previousslide"/>
          </p:cNvPr>
          <p:cNvSpPr>
            <a:spLocks noChangeAspect="1"/>
          </p:cNvSpPr>
          <p:nvPr userDrawn="1"/>
        </p:nvSpPr>
        <p:spPr>
          <a:xfrm>
            <a:off x="7451725" y="6597650"/>
            <a:ext cx="395288" cy="127000"/>
          </a:xfrm>
          <a:prstGeom prst="actionButtonBackPrevious">
            <a:avLst/>
          </a:prstGeom>
          <a:gradFill rotWithShape="1">
            <a:gsLst>
              <a:gs pos="0">
                <a:srgbClr val="FFFFFF">
                  <a:alpha val="62000"/>
                </a:srgbClr>
              </a:gs>
              <a:gs pos="100000">
                <a:srgbClr val="336699">
                  <a:alpha val="89000"/>
                </a:srgbClr>
              </a:gs>
            </a:gsLst>
            <a:lin ang="5400000" scaled="1"/>
            <a:tileRect/>
          </a:gradFill>
          <a:ln w="0" cap="flat" cmpd="sng">
            <a:solidFill>
              <a:srgbClr val="339966">
                <a:alpha val="52000"/>
              </a:srgbClr>
            </a:solidFill>
            <a:prstDash val="solid"/>
            <a:miter/>
            <a:headEnd type="none" w="med" len="med"/>
            <a:tailEnd type="none" w="med" len="med"/>
          </a:ln>
        </p:spPr>
        <p:txBody>
          <a:bodyPr anchor="t" anchorCtr="0"/>
          <a:p>
            <a:pPr lvl="0" algn="ctr"/>
            <a:endParaRPr lang="zh-CN" altLang="en-US">
              <a:latin typeface="Times New Roman" panose="02020603050405020304" pitchFamily="18" charset="0"/>
              <a:ea typeface="宋体" panose="02010600030101010101" pitchFamily="2" charset="-122"/>
            </a:endParaRPr>
          </a:p>
        </p:txBody>
      </p:sp>
      <p:sp>
        <p:nvSpPr>
          <p:cNvPr id="1028" name="动作按钮: 第一张 1033">
            <a:hlinkClick r:id="" action="ppaction://hlinkshowjump?jump=firstslide"/>
          </p:cNvPr>
          <p:cNvSpPr>
            <a:spLocks noChangeAspect="1"/>
          </p:cNvSpPr>
          <p:nvPr userDrawn="1"/>
        </p:nvSpPr>
        <p:spPr>
          <a:xfrm>
            <a:off x="7918450" y="6597650"/>
            <a:ext cx="395288" cy="127000"/>
          </a:xfrm>
          <a:prstGeom prst="actionButtonHome">
            <a:avLst/>
          </a:prstGeom>
          <a:gradFill rotWithShape="1">
            <a:gsLst>
              <a:gs pos="0">
                <a:srgbClr val="FFFFFF">
                  <a:alpha val="62000"/>
                </a:srgbClr>
              </a:gs>
              <a:gs pos="100000">
                <a:srgbClr val="336699">
                  <a:alpha val="89000"/>
                </a:srgbClr>
              </a:gs>
            </a:gsLst>
            <a:lin ang="5400000" scaled="1"/>
            <a:tileRect/>
          </a:gradFill>
          <a:ln w="0" cap="flat" cmpd="sng">
            <a:solidFill>
              <a:srgbClr val="339966">
                <a:alpha val="52000"/>
              </a:srgbClr>
            </a:solidFill>
            <a:prstDash val="solid"/>
            <a:miter/>
            <a:headEnd type="none" w="med" len="med"/>
            <a:tailEnd type="none" w="med" len="med"/>
          </a:ln>
        </p:spPr>
        <p:txBody>
          <a:bodyPr anchor="t" anchorCtr="0"/>
          <a:p>
            <a:pPr lvl="0" algn="ctr"/>
            <a:endParaRPr lang="zh-CN" altLang="en-US">
              <a:latin typeface="Times New Roman" panose="02020603050405020304" pitchFamily="18" charset="0"/>
              <a:ea typeface="宋体" panose="02010600030101010101" pitchFamily="2" charset="-122"/>
            </a:endParaRPr>
          </a:p>
        </p:txBody>
      </p:sp>
      <p:sp>
        <p:nvSpPr>
          <p:cNvPr id="1029" name="动作按钮: 前进或下一项 1034">
            <a:hlinkClick r:id="" action="ppaction://hlinkshowjump?jump=nextslide"/>
          </p:cNvPr>
          <p:cNvSpPr>
            <a:spLocks noChangeAspect="1"/>
          </p:cNvSpPr>
          <p:nvPr userDrawn="1"/>
        </p:nvSpPr>
        <p:spPr>
          <a:xfrm>
            <a:off x="8386763" y="6597650"/>
            <a:ext cx="395287" cy="127000"/>
          </a:xfrm>
          <a:prstGeom prst="actionButtonForwardNext">
            <a:avLst/>
          </a:prstGeom>
          <a:gradFill rotWithShape="1">
            <a:gsLst>
              <a:gs pos="0">
                <a:srgbClr val="FFFFFF">
                  <a:alpha val="62000"/>
                </a:srgbClr>
              </a:gs>
              <a:gs pos="100000">
                <a:srgbClr val="336699">
                  <a:alpha val="89000"/>
                </a:srgbClr>
              </a:gs>
            </a:gsLst>
            <a:lin ang="5400000" scaled="1"/>
            <a:tileRect/>
          </a:gradFill>
          <a:ln w="0" cap="flat" cmpd="sng">
            <a:solidFill>
              <a:srgbClr val="339966">
                <a:alpha val="52000"/>
              </a:srgbClr>
            </a:solidFill>
            <a:prstDash val="solid"/>
            <a:miter/>
            <a:headEnd type="none" w="med" len="med"/>
            <a:tailEnd type="none" w="med" len="med"/>
          </a:ln>
        </p:spPr>
        <p:txBody>
          <a:bodyPr anchor="t" anchorCtr="0"/>
          <a:p>
            <a:pPr lvl="0" algn="ctr"/>
            <a:endParaRPr lang="zh-CN" altLang="en-US">
              <a:latin typeface="Times New Roman" panose="02020603050405020304" pitchFamily="18" charset="0"/>
              <a:ea typeface="宋体" panose="02010600030101010101" pitchFamily="2" charset="-122"/>
            </a:endParaRPr>
          </a:p>
        </p:txBody>
      </p:sp>
      <p:sp>
        <p:nvSpPr>
          <p:cNvPr id="1030" name="矩形 1031"/>
          <p:cNvSpPr/>
          <p:nvPr/>
        </p:nvSpPr>
        <p:spPr>
          <a:xfrm>
            <a:off x="250825" y="265113"/>
            <a:ext cx="8626475" cy="6330950"/>
          </a:xfrm>
          <a:prstGeom prst="rect">
            <a:avLst/>
          </a:prstGeom>
          <a:noFill/>
          <a:ln w="12700" cap="flat" cmpd="sng">
            <a:solidFill>
              <a:srgbClr val="FF0000"/>
            </a:solidFill>
            <a:prstDash val="dash"/>
            <a:miter/>
            <a:headEnd type="none" w="med" len="med"/>
            <a:tailEnd type="none" w="med" len="med"/>
          </a:ln>
        </p:spPr>
        <p:txBody>
          <a:bodyPr anchor="t" anchorCtr="0"/>
          <a:p>
            <a:pPr lvl="0" algn="ctr"/>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1" i="1"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8.wmf"/><Relationship Id="rId7" Type="http://schemas.openxmlformats.org/officeDocument/2006/relationships/oleObject" Target="../embeddings/oleObject53.bin"/><Relationship Id="rId6" Type="http://schemas.openxmlformats.org/officeDocument/2006/relationships/image" Target="../media/image57.wmf"/><Relationship Id="rId5" Type="http://schemas.openxmlformats.org/officeDocument/2006/relationships/oleObject" Target="../embeddings/oleObject52.bin"/><Relationship Id="rId4" Type="http://schemas.openxmlformats.org/officeDocument/2006/relationships/image" Target="../media/image56.wmf"/><Relationship Id="rId3" Type="http://schemas.openxmlformats.org/officeDocument/2006/relationships/oleObject" Target="../embeddings/oleObject51.bin"/><Relationship Id="rId2" Type="http://schemas.openxmlformats.org/officeDocument/2006/relationships/image" Target="../media/image55.wmf"/><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54.jpeg"/><Relationship Id="rId12" Type="http://schemas.openxmlformats.org/officeDocument/2006/relationships/image" Target="../media/image60.wmf"/><Relationship Id="rId11" Type="http://schemas.openxmlformats.org/officeDocument/2006/relationships/oleObject" Target="../embeddings/oleObject55.bin"/><Relationship Id="rId10" Type="http://schemas.openxmlformats.org/officeDocument/2006/relationships/image" Target="../media/image59.wmf"/><Relationship Id="rId1" Type="http://schemas.openxmlformats.org/officeDocument/2006/relationships/oleObject" Target="../embeddings/oleObject50.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4.wmf"/><Relationship Id="rId7" Type="http://schemas.openxmlformats.org/officeDocument/2006/relationships/oleObject" Target="../embeddings/oleObject59.bin"/><Relationship Id="rId6" Type="http://schemas.openxmlformats.org/officeDocument/2006/relationships/image" Target="../media/image63.wmf"/><Relationship Id="rId5" Type="http://schemas.openxmlformats.org/officeDocument/2006/relationships/oleObject" Target="../embeddings/oleObject58.bin"/><Relationship Id="rId4" Type="http://schemas.openxmlformats.org/officeDocument/2006/relationships/image" Target="../media/image62.wmf"/><Relationship Id="rId3" Type="http://schemas.openxmlformats.org/officeDocument/2006/relationships/oleObject" Target="../embeddings/oleObject57.bin"/><Relationship Id="rId2" Type="http://schemas.openxmlformats.org/officeDocument/2006/relationships/image" Target="../media/image61.wmf"/><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67.wmf"/><Relationship Id="rId13" Type="http://schemas.openxmlformats.org/officeDocument/2006/relationships/oleObject" Target="../embeddings/oleObject62.bin"/><Relationship Id="rId12" Type="http://schemas.openxmlformats.org/officeDocument/2006/relationships/image" Target="../media/image66.wmf"/><Relationship Id="rId11" Type="http://schemas.openxmlformats.org/officeDocument/2006/relationships/oleObject" Target="../embeddings/oleObject61.bin"/><Relationship Id="rId10" Type="http://schemas.openxmlformats.org/officeDocument/2006/relationships/image" Target="../media/image65.wmf"/><Relationship Id="rId1"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1.wmf"/><Relationship Id="rId7" Type="http://schemas.openxmlformats.org/officeDocument/2006/relationships/oleObject" Target="../embeddings/oleObject66.bin"/><Relationship Id="rId6" Type="http://schemas.openxmlformats.org/officeDocument/2006/relationships/image" Target="../media/image70.wmf"/><Relationship Id="rId5" Type="http://schemas.openxmlformats.org/officeDocument/2006/relationships/oleObject" Target="../embeddings/oleObject65.bin"/><Relationship Id="rId4" Type="http://schemas.openxmlformats.org/officeDocument/2006/relationships/image" Target="../media/image69.wmf"/><Relationship Id="rId3" Type="http://schemas.openxmlformats.org/officeDocument/2006/relationships/oleObject" Target="../embeddings/oleObject64.bin"/><Relationship Id="rId2" Type="http://schemas.openxmlformats.org/officeDocument/2006/relationships/image" Target="../media/image68.wmf"/><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72.wmf"/><Relationship Id="rId1" Type="http://schemas.openxmlformats.org/officeDocument/2006/relationships/oleObject" Target="../embeddings/oleObject63.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6.wmf"/><Relationship Id="rId7" Type="http://schemas.openxmlformats.org/officeDocument/2006/relationships/oleObject" Target="../embeddings/oleObject71.bin"/><Relationship Id="rId6" Type="http://schemas.openxmlformats.org/officeDocument/2006/relationships/image" Target="../media/image75.wmf"/><Relationship Id="rId5" Type="http://schemas.openxmlformats.org/officeDocument/2006/relationships/oleObject" Target="../embeddings/oleObject70.bin"/><Relationship Id="rId4" Type="http://schemas.openxmlformats.org/officeDocument/2006/relationships/image" Target="../media/image74.wmf"/><Relationship Id="rId3" Type="http://schemas.openxmlformats.org/officeDocument/2006/relationships/oleObject" Target="../embeddings/oleObject69.bin"/><Relationship Id="rId2" Type="http://schemas.openxmlformats.org/officeDocument/2006/relationships/image" Target="../media/image73.wmf"/><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77.wmf"/><Relationship Id="rId1"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81.wmf"/><Relationship Id="rId7" Type="http://schemas.openxmlformats.org/officeDocument/2006/relationships/oleObject" Target="../embeddings/oleObject76.bin"/><Relationship Id="rId6" Type="http://schemas.openxmlformats.org/officeDocument/2006/relationships/image" Target="../media/image80.wmf"/><Relationship Id="rId5" Type="http://schemas.openxmlformats.org/officeDocument/2006/relationships/oleObject" Target="../embeddings/oleObject75.bin"/><Relationship Id="rId4" Type="http://schemas.openxmlformats.org/officeDocument/2006/relationships/image" Target="../media/image79.wmf"/><Relationship Id="rId3" Type="http://schemas.openxmlformats.org/officeDocument/2006/relationships/oleObject" Target="../embeddings/oleObject74.bin"/><Relationship Id="rId2" Type="http://schemas.openxmlformats.org/officeDocument/2006/relationships/image" Target="../media/image78.wmf"/><Relationship Id="rId14" Type="http://schemas.openxmlformats.org/officeDocument/2006/relationships/vmlDrawing" Target="../drawings/vmlDrawing11.vml"/><Relationship Id="rId13" Type="http://schemas.openxmlformats.org/officeDocument/2006/relationships/slideLayout" Target="../slideLayouts/slideLayout7.xml"/><Relationship Id="rId12" Type="http://schemas.openxmlformats.org/officeDocument/2006/relationships/image" Target="../media/image83.wmf"/><Relationship Id="rId11" Type="http://schemas.openxmlformats.org/officeDocument/2006/relationships/oleObject" Target="../embeddings/oleObject78.bin"/><Relationship Id="rId10" Type="http://schemas.openxmlformats.org/officeDocument/2006/relationships/image" Target="../media/image82.wmf"/><Relationship Id="rId1" Type="http://schemas.openxmlformats.org/officeDocument/2006/relationships/oleObject" Target="../embeddings/oleObject7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4.bin"/><Relationship Id="rId7" Type="http://schemas.openxmlformats.org/officeDocument/2006/relationships/image" Target="../media/image5.wmf"/><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3" Type="http://schemas.openxmlformats.org/officeDocument/2006/relationships/image" Target="../media/image3.wmf"/><Relationship Id="rId26" Type="http://schemas.openxmlformats.org/officeDocument/2006/relationships/notesSlide" Target="../notesSlides/notesSlide1.xml"/><Relationship Id="rId25" Type="http://schemas.openxmlformats.org/officeDocument/2006/relationships/vmlDrawing" Target="../drawings/vmlDrawing1.vml"/><Relationship Id="rId24" Type="http://schemas.openxmlformats.org/officeDocument/2006/relationships/slideLayout" Target="../slideLayouts/slideLayout12.xml"/><Relationship Id="rId23" Type="http://schemas.openxmlformats.org/officeDocument/2006/relationships/image" Target="../media/image13.wmf"/><Relationship Id="rId22" Type="http://schemas.openxmlformats.org/officeDocument/2006/relationships/oleObject" Target="../embeddings/oleObject11.bin"/><Relationship Id="rId21" Type="http://schemas.openxmlformats.org/officeDocument/2006/relationships/image" Target="../media/image12.wmf"/><Relationship Id="rId20" Type="http://schemas.openxmlformats.org/officeDocument/2006/relationships/oleObject" Target="../embeddings/oleObject10.bin"/><Relationship Id="rId2" Type="http://schemas.openxmlformats.org/officeDocument/2006/relationships/oleObject" Target="../embeddings/oleObject1.bin"/><Relationship Id="rId19" Type="http://schemas.openxmlformats.org/officeDocument/2006/relationships/image" Target="../media/image11.wmf"/><Relationship Id="rId18" Type="http://schemas.openxmlformats.org/officeDocument/2006/relationships/oleObject" Target="../embeddings/oleObject9.bin"/><Relationship Id="rId17" Type="http://schemas.openxmlformats.org/officeDocument/2006/relationships/image" Target="../media/image10.wmf"/><Relationship Id="rId16" Type="http://schemas.openxmlformats.org/officeDocument/2006/relationships/oleObject" Target="../embeddings/oleObject8.bin"/><Relationship Id="rId15" Type="http://schemas.openxmlformats.org/officeDocument/2006/relationships/image" Target="../media/image9.wmf"/><Relationship Id="rId14" Type="http://schemas.openxmlformats.org/officeDocument/2006/relationships/oleObject" Target="../embeddings/oleObject7.bin"/><Relationship Id="rId13" Type="http://schemas.openxmlformats.org/officeDocument/2006/relationships/image" Target="../media/image8.wmf"/><Relationship Id="rId12" Type="http://schemas.openxmlformats.org/officeDocument/2006/relationships/oleObject" Target="../embeddings/oleObject6.bin"/><Relationship Id="rId11" Type="http://schemas.openxmlformats.org/officeDocument/2006/relationships/image" Target="../media/image7.wmf"/><Relationship Id="rId10" Type="http://schemas.openxmlformats.org/officeDocument/2006/relationships/oleObject" Target="../embeddings/oleObject5.bin"/><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15.GIF"/><Relationship Id="rId1" Type="http://schemas.openxmlformats.org/officeDocument/2006/relationships/image" Target="../media/image14.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vmlDrawing" Target="../drawings/vmlDrawing2.v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image" Target="../media/image20.jpeg"/><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4.wmf"/><Relationship Id="rId7" Type="http://schemas.openxmlformats.org/officeDocument/2006/relationships/oleObject" Target="../embeddings/oleObject18.bin"/><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 Id="rId3" Type="http://schemas.openxmlformats.org/officeDocument/2006/relationships/oleObject" Target="../embeddings/oleObject16.bin"/><Relationship Id="rId29" Type="http://schemas.openxmlformats.org/officeDocument/2006/relationships/notesSlide" Target="../notesSlides/notesSlide4.xml"/><Relationship Id="rId28" Type="http://schemas.openxmlformats.org/officeDocument/2006/relationships/vmlDrawing" Target="../drawings/vmlDrawing4.vml"/><Relationship Id="rId27" Type="http://schemas.openxmlformats.org/officeDocument/2006/relationships/slideLayout" Target="../slideLayouts/slideLayout7.xml"/><Relationship Id="rId26" Type="http://schemas.openxmlformats.org/officeDocument/2006/relationships/oleObject" Target="../embeddings/oleObject28.bin"/><Relationship Id="rId25" Type="http://schemas.openxmlformats.org/officeDocument/2006/relationships/image" Target="../media/image32.wmf"/><Relationship Id="rId24" Type="http://schemas.openxmlformats.org/officeDocument/2006/relationships/oleObject" Target="../embeddings/oleObject27.bin"/><Relationship Id="rId23" Type="http://schemas.openxmlformats.org/officeDocument/2006/relationships/oleObject" Target="../embeddings/oleObject26.bin"/><Relationship Id="rId22" Type="http://schemas.openxmlformats.org/officeDocument/2006/relationships/image" Target="../media/image31.wmf"/><Relationship Id="rId21" Type="http://schemas.openxmlformats.org/officeDocument/2006/relationships/oleObject" Target="../embeddings/oleObject25.bin"/><Relationship Id="rId20" Type="http://schemas.openxmlformats.org/officeDocument/2006/relationships/image" Target="../media/image30.wmf"/><Relationship Id="rId2" Type="http://schemas.openxmlformats.org/officeDocument/2006/relationships/image" Target="../media/image21.wmf"/><Relationship Id="rId19" Type="http://schemas.openxmlformats.org/officeDocument/2006/relationships/oleObject" Target="../embeddings/oleObject24.bin"/><Relationship Id="rId18" Type="http://schemas.openxmlformats.org/officeDocument/2006/relationships/image" Target="../media/image29.wmf"/><Relationship Id="rId17" Type="http://schemas.openxmlformats.org/officeDocument/2006/relationships/oleObject" Target="../embeddings/oleObject23.bin"/><Relationship Id="rId16" Type="http://schemas.openxmlformats.org/officeDocument/2006/relationships/image" Target="../media/image28.wmf"/><Relationship Id="rId15" Type="http://schemas.openxmlformats.org/officeDocument/2006/relationships/oleObject" Target="../embeddings/oleObject22.bin"/><Relationship Id="rId14" Type="http://schemas.openxmlformats.org/officeDocument/2006/relationships/image" Target="../media/image27.wmf"/><Relationship Id="rId13" Type="http://schemas.openxmlformats.org/officeDocument/2006/relationships/oleObject" Target="../embeddings/oleObject21.bin"/><Relationship Id="rId12" Type="http://schemas.openxmlformats.org/officeDocument/2006/relationships/image" Target="../media/image26.wmf"/><Relationship Id="rId11" Type="http://schemas.openxmlformats.org/officeDocument/2006/relationships/oleObject" Target="../embeddings/oleObject20.bin"/><Relationship Id="rId10" Type="http://schemas.openxmlformats.org/officeDocument/2006/relationships/image" Target="../media/image25.wmf"/><Relationship Id="rId1"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6.wmf"/><Relationship Id="rId7" Type="http://schemas.openxmlformats.org/officeDocument/2006/relationships/oleObject" Target="../embeddings/oleObject32.bin"/><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 Id="rId37" Type="http://schemas.openxmlformats.org/officeDocument/2006/relationships/notesSlide" Target="../notesSlides/notesSlide5.xml"/><Relationship Id="rId36" Type="http://schemas.openxmlformats.org/officeDocument/2006/relationships/vmlDrawing" Target="../drawings/vmlDrawing5.vml"/><Relationship Id="rId35" Type="http://schemas.openxmlformats.org/officeDocument/2006/relationships/slideLayout" Target="../slideLayouts/slideLayout7.xml"/><Relationship Id="rId34" Type="http://schemas.openxmlformats.org/officeDocument/2006/relationships/image" Target="../media/image49.wmf"/><Relationship Id="rId33" Type="http://schemas.openxmlformats.org/officeDocument/2006/relationships/oleObject" Target="../embeddings/oleObject45.bin"/><Relationship Id="rId32" Type="http://schemas.openxmlformats.org/officeDocument/2006/relationships/image" Target="../media/image48.wmf"/><Relationship Id="rId31" Type="http://schemas.openxmlformats.org/officeDocument/2006/relationships/oleObject" Target="../embeddings/oleObject44.bin"/><Relationship Id="rId30" Type="http://schemas.openxmlformats.org/officeDocument/2006/relationships/image" Target="../media/image47.wmf"/><Relationship Id="rId3" Type="http://schemas.openxmlformats.org/officeDocument/2006/relationships/oleObject" Target="../embeddings/oleObject30.bin"/><Relationship Id="rId29" Type="http://schemas.openxmlformats.org/officeDocument/2006/relationships/oleObject" Target="../embeddings/oleObject43.bin"/><Relationship Id="rId28" Type="http://schemas.openxmlformats.org/officeDocument/2006/relationships/image" Target="../media/image46.wmf"/><Relationship Id="rId27" Type="http://schemas.openxmlformats.org/officeDocument/2006/relationships/oleObject" Target="../embeddings/oleObject42.bin"/><Relationship Id="rId26" Type="http://schemas.openxmlformats.org/officeDocument/2006/relationships/image" Target="../media/image45.wmf"/><Relationship Id="rId25" Type="http://schemas.openxmlformats.org/officeDocument/2006/relationships/oleObject" Target="../embeddings/oleObject41.bin"/><Relationship Id="rId24" Type="http://schemas.openxmlformats.org/officeDocument/2006/relationships/image" Target="../media/image44.wmf"/><Relationship Id="rId23" Type="http://schemas.openxmlformats.org/officeDocument/2006/relationships/oleObject" Target="../embeddings/oleObject40.bin"/><Relationship Id="rId22" Type="http://schemas.openxmlformats.org/officeDocument/2006/relationships/image" Target="../media/image43.wmf"/><Relationship Id="rId21" Type="http://schemas.openxmlformats.org/officeDocument/2006/relationships/oleObject" Target="../embeddings/oleObject39.bin"/><Relationship Id="rId20" Type="http://schemas.openxmlformats.org/officeDocument/2006/relationships/image" Target="../media/image42.wmf"/><Relationship Id="rId2" Type="http://schemas.openxmlformats.org/officeDocument/2006/relationships/image" Target="../media/image33.wmf"/><Relationship Id="rId19" Type="http://schemas.openxmlformats.org/officeDocument/2006/relationships/oleObject" Target="../embeddings/oleObject38.bin"/><Relationship Id="rId18" Type="http://schemas.openxmlformats.org/officeDocument/2006/relationships/image" Target="../media/image41.wmf"/><Relationship Id="rId17" Type="http://schemas.openxmlformats.org/officeDocument/2006/relationships/oleObject" Target="../embeddings/oleObject37.bin"/><Relationship Id="rId16" Type="http://schemas.openxmlformats.org/officeDocument/2006/relationships/image" Target="../media/image40.wmf"/><Relationship Id="rId15" Type="http://schemas.openxmlformats.org/officeDocument/2006/relationships/oleObject" Target="../embeddings/oleObject36.bin"/><Relationship Id="rId14" Type="http://schemas.openxmlformats.org/officeDocument/2006/relationships/image" Target="../media/image39.wmf"/><Relationship Id="rId13" Type="http://schemas.openxmlformats.org/officeDocument/2006/relationships/oleObject" Target="../embeddings/oleObject35.bin"/><Relationship Id="rId12" Type="http://schemas.openxmlformats.org/officeDocument/2006/relationships/image" Target="../media/image38.wmf"/><Relationship Id="rId11" Type="http://schemas.openxmlformats.org/officeDocument/2006/relationships/oleObject" Target="../embeddings/oleObject34.bin"/><Relationship Id="rId10" Type="http://schemas.openxmlformats.org/officeDocument/2006/relationships/image" Target="../media/image37.wmf"/><Relationship Id="rId1"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9" Type="http://schemas.openxmlformats.org/officeDocument/2006/relationships/image" Target="../media/image54.jpeg"/><Relationship Id="rId8" Type="http://schemas.openxmlformats.org/officeDocument/2006/relationships/image" Target="../media/image53.wmf"/><Relationship Id="rId7" Type="http://schemas.openxmlformats.org/officeDocument/2006/relationships/oleObject" Target="../embeddings/oleObject49.bin"/><Relationship Id="rId6" Type="http://schemas.openxmlformats.org/officeDocument/2006/relationships/image" Target="../media/image52.wmf"/><Relationship Id="rId5" Type="http://schemas.openxmlformats.org/officeDocument/2006/relationships/oleObject" Target="../embeddings/oleObject48.bin"/><Relationship Id="rId4" Type="http://schemas.openxmlformats.org/officeDocument/2006/relationships/image" Target="../media/image51.wmf"/><Relationship Id="rId3" Type="http://schemas.openxmlformats.org/officeDocument/2006/relationships/oleObject" Target="../embeddings/oleObject47.bin"/><Relationship Id="rId2" Type="http://schemas.openxmlformats.org/officeDocument/2006/relationships/image" Target="../media/image50.wmf"/><Relationship Id="rId11" Type="http://schemas.openxmlformats.org/officeDocument/2006/relationships/vmlDrawing" Target="../drawings/vmlDrawing6.vml"/><Relationship Id="rId10" Type="http://schemas.openxmlformats.org/officeDocument/2006/relationships/slideLayout" Target="../slideLayouts/slideLayout7.xml"/><Relationship Id="rId1"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 name="矩形 91143"/>
          <p:cNvSpPr/>
          <p:nvPr/>
        </p:nvSpPr>
        <p:spPr>
          <a:xfrm>
            <a:off x="1033463" y="1770063"/>
            <a:ext cx="6983413" cy="3021013"/>
          </a:xfrm>
          <a:prstGeom prst="rect">
            <a:avLst/>
          </a:prstGeom>
          <a:noFill/>
          <a:ln w="9525">
            <a:noFill/>
          </a:ln>
        </p:spPr>
        <p:txBody>
          <a:bodyPr wrap="square" anchor="t">
            <a:spAutoFit/>
          </a:bodyPr>
          <a:p>
            <a:pPr marL="0" marR="0" indent="0" algn="just" defTabSz="914400" rtl="0" eaLnBrk="0" fontAlgn="base" latinLnBrk="0" hangingPunct="0">
              <a:lnSpc>
                <a:spcPct val="170000"/>
              </a:lnSpc>
              <a:spcBef>
                <a:spcPct val="0"/>
              </a:spcBef>
              <a:spcAft>
                <a:spcPct val="0"/>
              </a:spcAft>
              <a:buClrTx/>
              <a:buSzTx/>
              <a:buFontTx/>
              <a:buNone/>
            </a:pPr>
            <a:r>
              <a:rPr kumimoji="0" lang="en-US" altLang="zh-CN" sz="2800" b="1" i="0" u="none" strike="noStrike" kern="1200" cap="none" spc="0" normalizeH="0" baseline="0" noProof="1" dirty="0">
                <a:solidFill>
                  <a:schemeClr val="accent6"/>
                </a:solidFill>
                <a:latin typeface="微软雅黑" panose="020B0503020204020204" charset="-122"/>
                <a:ea typeface="微软雅黑" panose="020B0503020204020204" charset="-122"/>
                <a:cs typeface="+mn-cs"/>
              </a:rPr>
              <a:t>  </a:t>
            </a:r>
            <a:r>
              <a:rPr kumimoji="0" sz="2800" b="1" i="0" u="none" strike="noStrike" kern="1200" cap="none" spc="0" normalizeH="0" baseline="0" noProof="1">
                <a:solidFill>
                  <a:schemeClr val="tx1"/>
                </a:solidFill>
                <a:latin typeface="微软雅黑" panose="020B0503020204020204" charset="-122"/>
                <a:ea typeface="微软雅黑" panose="020B0503020204020204" charset="-122"/>
                <a:cs typeface="+mn-cs"/>
              </a:rPr>
              <a:t>5.1  刚体和刚体的基本运动</a:t>
            </a:r>
            <a:endParaRPr kumimoji="0" sz="2800" b="1" i="0" u="none" strike="noStrike" kern="1200" cap="none" spc="0" normalizeH="0" baseline="0" noProof="1">
              <a:solidFill>
                <a:schemeClr val="tx1"/>
              </a:solidFill>
              <a:latin typeface="微软雅黑" panose="020B0503020204020204" charset="-122"/>
              <a:ea typeface="微软雅黑" panose="020B0503020204020204" charset="-122"/>
              <a:cs typeface="+mn-cs"/>
            </a:endParaRPr>
          </a:p>
          <a:p>
            <a:pPr marL="0" marR="0" indent="0" algn="just" defTabSz="914400" rtl="0" eaLnBrk="0" fontAlgn="base" latinLnBrk="0" hangingPunct="0">
              <a:lnSpc>
                <a:spcPct val="170000"/>
              </a:lnSpc>
              <a:spcBef>
                <a:spcPct val="0"/>
              </a:spcBef>
              <a:spcAft>
                <a:spcPct val="0"/>
              </a:spcAft>
              <a:buClrTx/>
              <a:buSzTx/>
              <a:buFontTx/>
              <a:buNone/>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  </a:t>
            </a:r>
            <a:r>
              <a:rPr kumimoji="0" sz="2800" b="1" i="0" u="none" strike="noStrike" kern="1200" cap="none" spc="0" normalizeH="0" baseline="0" noProof="1">
                <a:solidFill>
                  <a:schemeClr val="tx1"/>
                </a:solidFill>
                <a:latin typeface="微软雅黑" panose="020B0503020204020204" charset="-122"/>
                <a:ea typeface="微软雅黑" panose="020B0503020204020204" charset="-122"/>
                <a:cs typeface="+mn-cs"/>
              </a:rPr>
              <a:t>5.2  力矩   刚体绕定轴转动微分方程</a:t>
            </a:r>
            <a:endParaRPr kumimoji="0" sz="2800" b="1" i="0" u="none" strike="noStrike" kern="1200" cap="none" spc="0" normalizeH="0" baseline="0" noProof="1">
              <a:solidFill>
                <a:schemeClr val="accent6"/>
              </a:solidFill>
              <a:latin typeface="微软雅黑" panose="020B0503020204020204" charset="-122"/>
              <a:ea typeface="微软雅黑" panose="020B0503020204020204" charset="-122"/>
              <a:cs typeface="+mn-cs"/>
            </a:endParaRPr>
          </a:p>
          <a:p>
            <a:pPr marL="0" marR="0" indent="0" algn="just" defTabSz="914400" rtl="0" eaLnBrk="0" fontAlgn="base" latinLnBrk="0" hangingPunct="0">
              <a:lnSpc>
                <a:spcPct val="170000"/>
              </a:lnSpc>
              <a:spcBef>
                <a:spcPct val="0"/>
              </a:spcBef>
              <a:spcAft>
                <a:spcPct val="0"/>
              </a:spcAft>
              <a:buClrTx/>
              <a:buSzTx/>
              <a:buFontTx/>
              <a:buNone/>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  </a:t>
            </a:r>
            <a:r>
              <a:rPr kumimoji="0" lang="en-US" altLang="zh-CN" sz="2800" b="1" i="0" u="none" strike="noStrike" kern="1200" cap="none" spc="0" normalizeH="0" baseline="0" noProof="1">
                <a:solidFill>
                  <a:schemeClr val="tx1"/>
                </a:solidFill>
                <a:latin typeface="微软雅黑" panose="020B0503020204020204" charset="-122"/>
                <a:ea typeface="微软雅黑" panose="020B0503020204020204" charset="-122"/>
                <a:cs typeface="+mn-cs"/>
              </a:rPr>
              <a:t>5.3  绕定轴转动刚体的动能   动能定理</a:t>
            </a:r>
            <a:endParaRPr kumimoji="0" lang="en-US" altLang="zh-CN" sz="2800" b="1" i="0" u="none" strike="noStrike" kern="1200" cap="none" spc="0" normalizeH="0" baseline="0" noProof="1">
              <a:solidFill>
                <a:schemeClr val="accent6"/>
              </a:solidFill>
              <a:latin typeface="微软雅黑" panose="020B0503020204020204" charset="-122"/>
              <a:ea typeface="微软雅黑" panose="020B0503020204020204" charset="-122"/>
              <a:cs typeface="+mn-cs"/>
            </a:endParaRPr>
          </a:p>
          <a:p>
            <a:pPr marL="0" marR="0" indent="0" algn="just" defTabSz="914400" rtl="0" eaLnBrk="0" fontAlgn="base" latinLnBrk="0" hangingPunct="0">
              <a:lnSpc>
                <a:spcPct val="170000"/>
              </a:lnSpc>
              <a:spcBef>
                <a:spcPct val="0"/>
              </a:spcBef>
              <a:spcAft>
                <a:spcPct val="0"/>
              </a:spcAft>
              <a:buClrTx/>
              <a:buSzTx/>
              <a:buFontTx/>
              <a:buNone/>
            </a:pPr>
            <a:r>
              <a:rPr kumimoji="0" lang="en-US" altLang="zh-CN"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sym typeface="+mn-ea"/>
              </a:rPr>
              <a:t>  </a:t>
            </a:r>
            <a:r>
              <a:rPr kumimoji="0" sz="2800" b="1" i="0" u="none" strike="noStrike" kern="1200" cap="none" spc="0" normalizeH="0" baseline="0" noProof="1">
                <a:solidFill>
                  <a:schemeClr val="tx1"/>
                </a:solidFill>
                <a:latin typeface="微软雅黑" panose="020B0503020204020204" charset="-122"/>
                <a:ea typeface="微软雅黑" panose="020B0503020204020204" charset="-122"/>
                <a:cs typeface="+mn-cs"/>
                <a:sym typeface="+mn-ea"/>
              </a:rPr>
              <a:t>5.4  动量矩和动量矩守恒定律</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sym typeface="+mn-ea"/>
            </a:endParaRPr>
          </a:p>
        </p:txBody>
      </p:sp>
      <p:sp>
        <p:nvSpPr>
          <p:cNvPr id="16387" name="矩形 22"/>
          <p:cNvSpPr/>
          <p:nvPr/>
        </p:nvSpPr>
        <p:spPr>
          <a:xfrm>
            <a:off x="1116013" y="620713"/>
            <a:ext cx="6481762" cy="622300"/>
          </a:xfrm>
          <a:prstGeom prst="rect">
            <a:avLst/>
          </a:prstGeom>
          <a:noFill/>
          <a:ln w="9525">
            <a:noFill/>
          </a:ln>
        </p:spPr>
        <p:txBody>
          <a:bodyPr wrap="square" lIns="68580" tIns="34290" rIns="68580" bIns="34290" anchor="t" anchorCtr="0">
            <a:spAutoFit/>
          </a:bodyPr>
          <a:p>
            <a:pPr algn="just"/>
            <a:r>
              <a:rPr lang="zh-CN" altLang="zh-CN" sz="3600" i="0" dirty="0">
                <a:latin typeface="微软雅黑" panose="020B0503020204020204" charset="-122"/>
                <a:ea typeface="微软雅黑" panose="020B0503020204020204" charset="-122"/>
              </a:rPr>
              <a:t>第五章  </a:t>
            </a:r>
            <a:r>
              <a:rPr lang="zh-CN" altLang="zh-CN" sz="3600" i="0" dirty="0">
                <a:latin typeface="微软雅黑" panose="020B0503020204020204" charset="-122"/>
                <a:ea typeface="微软雅黑" panose="020B0503020204020204" charset="-122"/>
                <a:sym typeface="宋体" panose="02010600030101010101" pitchFamily="2" charset="-122"/>
              </a:rPr>
              <a:t>刚体力学基础  动量矩</a:t>
            </a:r>
            <a:endParaRPr lang="zh-CN" altLang="zh-CN" sz="3600" i="0" dirty="0">
              <a:latin typeface="微软雅黑" panose="020B0503020204020204" charset="-122"/>
              <a:ea typeface="微软雅黑" panose="020B0503020204020204" charset="-122"/>
            </a:endParaRP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93186" name="对象 93185"/>
          <p:cNvGraphicFramePr/>
          <p:nvPr/>
        </p:nvGraphicFramePr>
        <p:xfrm>
          <a:off x="728663" y="2527300"/>
          <a:ext cx="3319462" cy="569913"/>
        </p:xfrm>
        <a:graphic>
          <a:graphicData uri="http://schemas.openxmlformats.org/presentationml/2006/ole">
            <mc:AlternateContent xmlns:mc="http://schemas.openxmlformats.org/markup-compatibility/2006">
              <mc:Choice xmlns:v="urn:schemas-microsoft-com:vml" Requires="v">
                <p:oleObj spid="_x0000_s3082" name="" r:id="rId1" imgW="2019300" imgH="304800" progId="Equation.3">
                  <p:embed/>
                </p:oleObj>
              </mc:Choice>
              <mc:Fallback>
                <p:oleObj name="" r:id="rId1" imgW="2019300" imgH="304800" progId="Equation.3">
                  <p:embed/>
                  <p:pic>
                    <p:nvPicPr>
                      <p:cNvPr id="0" name="图片 3081"/>
                      <p:cNvPicPr/>
                      <p:nvPr/>
                    </p:nvPicPr>
                    <p:blipFill>
                      <a:blip r:embed="rId2"/>
                      <a:stretch>
                        <a:fillRect/>
                      </a:stretch>
                    </p:blipFill>
                    <p:spPr>
                      <a:xfrm>
                        <a:off x="728663" y="2527300"/>
                        <a:ext cx="3319462" cy="569913"/>
                      </a:xfrm>
                      <a:prstGeom prst="rect">
                        <a:avLst/>
                      </a:prstGeom>
                      <a:noFill/>
                      <a:ln w="38100">
                        <a:noFill/>
                        <a:miter/>
                      </a:ln>
                    </p:spPr>
                  </p:pic>
                </p:oleObj>
              </mc:Fallback>
            </mc:AlternateContent>
          </a:graphicData>
        </a:graphic>
      </p:graphicFrame>
      <p:graphicFrame>
        <p:nvGraphicFramePr>
          <p:cNvPr id="93188" name="对象 93187"/>
          <p:cNvGraphicFramePr/>
          <p:nvPr/>
        </p:nvGraphicFramePr>
        <p:xfrm>
          <a:off x="995363" y="3541713"/>
          <a:ext cx="3435350" cy="595312"/>
        </p:xfrm>
        <a:graphic>
          <a:graphicData uri="http://schemas.openxmlformats.org/presentationml/2006/ole">
            <mc:AlternateContent xmlns:mc="http://schemas.openxmlformats.org/markup-compatibility/2006">
              <mc:Choice xmlns:v="urn:schemas-microsoft-com:vml" Requires="v">
                <p:oleObj spid="_x0000_s3084" name="" r:id="rId3" imgW="1981200" imgH="393700" progId="Equation.3">
                  <p:embed/>
                </p:oleObj>
              </mc:Choice>
              <mc:Fallback>
                <p:oleObj name="" r:id="rId3" imgW="1981200" imgH="393700" progId="Equation.3">
                  <p:embed/>
                  <p:pic>
                    <p:nvPicPr>
                      <p:cNvPr id="0" name="图片 3083"/>
                      <p:cNvPicPr/>
                      <p:nvPr/>
                    </p:nvPicPr>
                    <p:blipFill>
                      <a:blip r:embed="rId4"/>
                      <a:stretch>
                        <a:fillRect/>
                      </a:stretch>
                    </p:blipFill>
                    <p:spPr>
                      <a:xfrm>
                        <a:off x="995363" y="3541713"/>
                        <a:ext cx="3435350" cy="595312"/>
                      </a:xfrm>
                      <a:prstGeom prst="rect">
                        <a:avLst/>
                      </a:prstGeom>
                      <a:noFill/>
                      <a:ln w="38100">
                        <a:noFill/>
                        <a:miter/>
                      </a:ln>
                    </p:spPr>
                  </p:pic>
                </p:oleObj>
              </mc:Fallback>
            </mc:AlternateContent>
          </a:graphicData>
        </a:graphic>
      </p:graphicFrame>
      <p:graphicFrame>
        <p:nvGraphicFramePr>
          <p:cNvPr id="93189" name="对象 93188"/>
          <p:cNvGraphicFramePr/>
          <p:nvPr/>
        </p:nvGraphicFramePr>
        <p:xfrm>
          <a:off x="995363" y="5646738"/>
          <a:ext cx="3883025" cy="493712"/>
        </p:xfrm>
        <a:graphic>
          <a:graphicData uri="http://schemas.openxmlformats.org/presentationml/2006/ole">
            <mc:AlternateContent xmlns:mc="http://schemas.openxmlformats.org/markup-compatibility/2006">
              <mc:Choice xmlns:v="urn:schemas-microsoft-com:vml" Requires="v">
                <p:oleObj spid="_x0000_s3085" name="" r:id="rId5" imgW="2691765" imgH="304800" progId="Equation.3">
                  <p:embed/>
                </p:oleObj>
              </mc:Choice>
              <mc:Fallback>
                <p:oleObj name="" r:id="rId5" imgW="2691765" imgH="304800" progId="Equation.3">
                  <p:embed/>
                  <p:pic>
                    <p:nvPicPr>
                      <p:cNvPr id="0" name="图片 3084"/>
                      <p:cNvPicPr/>
                      <p:nvPr/>
                    </p:nvPicPr>
                    <p:blipFill>
                      <a:blip r:embed="rId6"/>
                      <a:stretch>
                        <a:fillRect/>
                      </a:stretch>
                    </p:blipFill>
                    <p:spPr>
                      <a:xfrm>
                        <a:off x="995363" y="5646738"/>
                        <a:ext cx="3883025" cy="493712"/>
                      </a:xfrm>
                      <a:prstGeom prst="rect">
                        <a:avLst/>
                      </a:prstGeom>
                      <a:noFill/>
                      <a:ln w="38100">
                        <a:noFill/>
                        <a:miter/>
                      </a:ln>
                    </p:spPr>
                  </p:pic>
                </p:oleObj>
              </mc:Fallback>
            </mc:AlternateContent>
          </a:graphicData>
        </a:graphic>
      </p:graphicFrame>
      <p:graphicFrame>
        <p:nvGraphicFramePr>
          <p:cNvPr id="93190" name="对象 93189"/>
          <p:cNvGraphicFramePr/>
          <p:nvPr/>
        </p:nvGraphicFramePr>
        <p:xfrm>
          <a:off x="995363" y="4495800"/>
          <a:ext cx="3509962" cy="661988"/>
        </p:xfrm>
        <a:graphic>
          <a:graphicData uri="http://schemas.openxmlformats.org/presentationml/2006/ole">
            <mc:AlternateContent xmlns:mc="http://schemas.openxmlformats.org/markup-compatibility/2006">
              <mc:Choice xmlns:v="urn:schemas-microsoft-com:vml" Requires="v">
                <p:oleObj spid="_x0000_s3086" name="" r:id="rId7" imgW="1955800" imgH="419100" progId="Equation.3">
                  <p:embed/>
                </p:oleObj>
              </mc:Choice>
              <mc:Fallback>
                <p:oleObj name="" r:id="rId7" imgW="1955800" imgH="419100" progId="Equation.3">
                  <p:embed/>
                  <p:pic>
                    <p:nvPicPr>
                      <p:cNvPr id="0" name="图片 3085"/>
                      <p:cNvPicPr/>
                      <p:nvPr/>
                    </p:nvPicPr>
                    <p:blipFill>
                      <a:blip r:embed="rId8"/>
                      <a:stretch>
                        <a:fillRect/>
                      </a:stretch>
                    </p:blipFill>
                    <p:spPr>
                      <a:xfrm>
                        <a:off x="995363" y="4495800"/>
                        <a:ext cx="3509962" cy="661988"/>
                      </a:xfrm>
                      <a:prstGeom prst="rect">
                        <a:avLst/>
                      </a:prstGeom>
                      <a:noFill/>
                      <a:ln w="38100">
                        <a:noFill/>
                        <a:miter/>
                      </a:ln>
                    </p:spPr>
                  </p:pic>
                </p:oleObj>
              </mc:Fallback>
            </mc:AlternateContent>
          </a:graphicData>
        </a:graphic>
      </p:graphicFrame>
      <p:graphicFrame>
        <p:nvGraphicFramePr>
          <p:cNvPr id="93191" name="对象 93190"/>
          <p:cNvGraphicFramePr/>
          <p:nvPr/>
        </p:nvGraphicFramePr>
        <p:xfrm>
          <a:off x="920750" y="501650"/>
          <a:ext cx="3509963" cy="749300"/>
        </p:xfrm>
        <a:graphic>
          <a:graphicData uri="http://schemas.openxmlformats.org/presentationml/2006/ole">
            <mc:AlternateContent xmlns:mc="http://schemas.openxmlformats.org/markup-compatibility/2006">
              <mc:Choice xmlns:v="urn:schemas-microsoft-com:vml" Requires="v">
                <p:oleObj spid="_x0000_s3079" name="" r:id="rId9" imgW="1816100" imgH="393700" progId="Equation.3">
                  <p:embed/>
                </p:oleObj>
              </mc:Choice>
              <mc:Fallback>
                <p:oleObj name="" r:id="rId9" imgW="1816100" imgH="393700" progId="Equation.3">
                  <p:embed/>
                  <p:pic>
                    <p:nvPicPr>
                      <p:cNvPr id="0" name="图片 3078"/>
                      <p:cNvPicPr/>
                      <p:nvPr/>
                    </p:nvPicPr>
                    <p:blipFill>
                      <a:blip r:embed="rId10"/>
                      <a:stretch>
                        <a:fillRect/>
                      </a:stretch>
                    </p:blipFill>
                    <p:spPr>
                      <a:xfrm>
                        <a:off x="920750" y="501650"/>
                        <a:ext cx="3509963" cy="749300"/>
                      </a:xfrm>
                      <a:prstGeom prst="rect">
                        <a:avLst/>
                      </a:prstGeom>
                      <a:noFill/>
                      <a:ln w="38100">
                        <a:noFill/>
                        <a:miter/>
                      </a:ln>
                    </p:spPr>
                  </p:pic>
                </p:oleObj>
              </mc:Fallback>
            </mc:AlternateContent>
          </a:graphicData>
        </a:graphic>
      </p:graphicFrame>
      <p:graphicFrame>
        <p:nvGraphicFramePr>
          <p:cNvPr id="93192" name="对象 93191"/>
          <p:cNvGraphicFramePr/>
          <p:nvPr/>
        </p:nvGraphicFramePr>
        <p:xfrm>
          <a:off x="874713" y="1543050"/>
          <a:ext cx="3449637" cy="661988"/>
        </p:xfrm>
        <a:graphic>
          <a:graphicData uri="http://schemas.openxmlformats.org/presentationml/2006/ole">
            <mc:AlternateContent xmlns:mc="http://schemas.openxmlformats.org/markup-compatibility/2006">
              <mc:Choice xmlns:v="urn:schemas-microsoft-com:vml" Requires="v">
                <p:oleObj spid="_x0000_s3077" name="" r:id="rId11" imgW="1752600" imgH="393700" progId="Equation.3">
                  <p:embed/>
                </p:oleObj>
              </mc:Choice>
              <mc:Fallback>
                <p:oleObj name="" r:id="rId11" imgW="1752600" imgH="393700" progId="Equation.3">
                  <p:embed/>
                  <p:pic>
                    <p:nvPicPr>
                      <p:cNvPr id="0" name="图片 3076"/>
                      <p:cNvPicPr/>
                      <p:nvPr/>
                    </p:nvPicPr>
                    <p:blipFill>
                      <a:blip r:embed="rId12"/>
                      <a:stretch>
                        <a:fillRect/>
                      </a:stretch>
                    </p:blipFill>
                    <p:spPr>
                      <a:xfrm>
                        <a:off x="874713" y="1543050"/>
                        <a:ext cx="3449637" cy="661988"/>
                      </a:xfrm>
                      <a:prstGeom prst="rect">
                        <a:avLst/>
                      </a:prstGeom>
                      <a:noFill/>
                      <a:ln w="38100">
                        <a:noFill/>
                        <a:miter/>
                      </a:ln>
                    </p:spPr>
                  </p:pic>
                </p:oleObj>
              </mc:Fallback>
            </mc:AlternateContent>
          </a:graphicData>
        </a:graphic>
      </p:graphicFrame>
      <p:pic>
        <p:nvPicPr>
          <p:cNvPr id="30727" name="图片 93192" descr="图片1"/>
          <p:cNvPicPr>
            <a:picLocks noChangeAspect="1"/>
          </p:cNvPicPr>
          <p:nvPr/>
        </p:nvPicPr>
        <p:blipFill>
          <a:blip r:embed="rId13">
            <a:clrChange>
              <a:clrFrom>
                <a:srgbClr val="0A353E"/>
              </a:clrFrom>
              <a:clrTo>
                <a:srgbClr val="0A353E">
                  <a:alpha val="0"/>
                </a:srgbClr>
              </a:clrTo>
            </a:clrChange>
          </a:blip>
          <a:stretch>
            <a:fillRect/>
          </a:stretch>
        </p:blipFill>
        <p:spPr>
          <a:xfrm>
            <a:off x="5435600" y="333375"/>
            <a:ext cx="3371850" cy="3687763"/>
          </a:xfrm>
          <a:prstGeom prst="rect">
            <a:avLst/>
          </a:prstGeom>
          <a:solidFill>
            <a:srgbClr val="4D4D4D">
              <a:alpha val="69000"/>
            </a:srgbClr>
          </a:solidFill>
          <a:ln w="9525" cap="flat" cmpd="sng">
            <a:solidFill>
              <a:schemeClr val="tx2"/>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left)">
                                      <p:cBhvr>
                                        <p:cTn id="7" dur="500"/>
                                        <p:tgtEl>
                                          <p:spTgt spid="93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wipe(left)">
                                      <p:cBhvr>
                                        <p:cTn id="12" dur="500"/>
                                        <p:tgtEl>
                                          <p:spTgt spid="931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186"/>
                                        </p:tgtEl>
                                        <p:attrNameLst>
                                          <p:attrName>style.visibility</p:attrName>
                                        </p:attrNameLst>
                                      </p:cBhvr>
                                      <p:to>
                                        <p:strVal val="visible"/>
                                      </p:to>
                                    </p:set>
                                    <p:animEffect transition="in" filter="wipe(left)">
                                      <p:cBhvr>
                                        <p:cTn id="17" dur="500"/>
                                        <p:tgtEl>
                                          <p:spTgt spid="931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188"/>
                                        </p:tgtEl>
                                        <p:attrNameLst>
                                          <p:attrName>style.visibility</p:attrName>
                                        </p:attrNameLst>
                                      </p:cBhvr>
                                      <p:to>
                                        <p:strVal val="visible"/>
                                      </p:to>
                                    </p:set>
                                    <p:animEffect transition="in" filter="wipe(left)">
                                      <p:cBhvr>
                                        <p:cTn id="22" dur="500"/>
                                        <p:tgtEl>
                                          <p:spTgt spid="931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190"/>
                                        </p:tgtEl>
                                        <p:attrNameLst>
                                          <p:attrName>style.visibility</p:attrName>
                                        </p:attrNameLst>
                                      </p:cBhvr>
                                      <p:to>
                                        <p:strVal val="visible"/>
                                      </p:to>
                                    </p:set>
                                    <p:animEffect transition="in" filter="wipe(left)">
                                      <p:cBhvr>
                                        <p:cTn id="27" dur="500"/>
                                        <p:tgtEl>
                                          <p:spTgt spid="931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3189"/>
                                        </p:tgtEl>
                                        <p:attrNameLst>
                                          <p:attrName>style.visibility</p:attrName>
                                        </p:attrNameLst>
                                      </p:cBhvr>
                                      <p:to>
                                        <p:strVal val="visible"/>
                                      </p:to>
                                    </p:set>
                                    <p:animEffect transition="in" filter="wipe(left)">
                                      <p:cBhvr>
                                        <p:cTn id="3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5" name="文本框 168962"/>
          <p:cNvSpPr txBox="1"/>
          <p:nvPr/>
        </p:nvSpPr>
        <p:spPr>
          <a:xfrm>
            <a:off x="485775" y="415925"/>
            <a:ext cx="8116888" cy="1936750"/>
          </a:xfrm>
          <a:prstGeom prst="rect">
            <a:avLst/>
          </a:prstGeom>
          <a:noFill/>
          <a:ln w="9525">
            <a:noFill/>
          </a:ln>
        </p:spPr>
        <p:txBody>
          <a:bodyPr wrap="square" anchor="t" anchorCtr="0">
            <a:spAutoFit/>
          </a:bodyPr>
          <a:p>
            <a:pPr>
              <a:lnSpc>
                <a:spcPct val="120000"/>
              </a:lnSpc>
            </a:pPr>
            <a:r>
              <a:rPr lang="zh-CN" altLang="en-US" sz="2800" i="0" dirty="0">
                <a:solidFill>
                  <a:srgbClr val="CC0000"/>
                </a:solidFill>
                <a:latin typeface="Times New Roman" panose="02020603050405020304" pitchFamily="18" charset="0"/>
                <a:ea typeface="微软雅黑" panose="020B0503020204020204" charset="-122"/>
              </a:rPr>
              <a:t>例</a:t>
            </a:r>
            <a:r>
              <a:rPr lang="en-US" altLang="zh-CN" sz="2800" i="0">
                <a:solidFill>
                  <a:srgbClr val="CC0000"/>
                </a:solidFill>
                <a:latin typeface="Times New Roman" panose="02020603050405020304" pitchFamily="18" charset="0"/>
                <a:ea typeface="微软雅黑" panose="020B0503020204020204" charset="-122"/>
              </a:rPr>
              <a:t>2</a:t>
            </a:r>
            <a:r>
              <a:rPr lang="zh-CN" altLang="en-US" sz="2800" i="0" dirty="0">
                <a:solidFill>
                  <a:srgbClr val="1C1C1C"/>
                </a:solidFill>
                <a:latin typeface="Times New Roman" panose="02020603050405020304" pitchFamily="18" charset="0"/>
                <a:ea typeface="微软雅黑" panose="020B0503020204020204" charset="-122"/>
              </a:rPr>
              <a:t>　</a:t>
            </a:r>
            <a:r>
              <a:rPr lang="zh-CN" altLang="en-US" i="0" dirty="0">
                <a:solidFill>
                  <a:srgbClr val="1C1C1C"/>
                </a:solidFill>
                <a:latin typeface="Times New Roman" panose="02020603050405020304" pitchFamily="18" charset="0"/>
                <a:ea typeface="微软雅黑" panose="020B0503020204020204" charset="-122"/>
              </a:rPr>
              <a:t>在高速旋转圆柱形转子可绕垂直其横截面通过中心的轴转动．开始时，它的角速度            　，经</a:t>
            </a:r>
            <a:r>
              <a:rPr lang="en-US" altLang="zh-CN" i="0">
                <a:solidFill>
                  <a:srgbClr val="FF0000"/>
                </a:solidFill>
                <a:latin typeface="Times New Roman" panose="02020603050405020304" pitchFamily="18" charset="0"/>
                <a:ea typeface="微软雅黑" panose="020B0503020204020204" charset="-122"/>
              </a:rPr>
              <a:t>300 s</a:t>
            </a:r>
            <a:r>
              <a:rPr lang="en-US" altLang="zh-CN" i="0" dirty="0">
                <a:solidFill>
                  <a:srgbClr val="FF0000"/>
                </a:solidFill>
                <a:latin typeface="Times New Roman" panose="02020603050405020304" pitchFamily="18" charset="0"/>
                <a:ea typeface="微软雅黑" panose="020B0503020204020204" charset="-122"/>
              </a:rPr>
              <a:t> </a:t>
            </a:r>
            <a:r>
              <a:rPr lang="zh-CN" altLang="en-US" i="0" dirty="0">
                <a:solidFill>
                  <a:srgbClr val="1C1C1C"/>
                </a:solidFill>
                <a:latin typeface="Times New Roman" panose="02020603050405020304" pitchFamily="18" charset="0"/>
                <a:ea typeface="微软雅黑" panose="020B0503020204020204" charset="-122"/>
              </a:rPr>
              <a:t>后，其转速达到 </a:t>
            </a:r>
            <a:r>
              <a:rPr lang="en-US" altLang="zh-CN" i="0">
                <a:solidFill>
                  <a:srgbClr val="FF0000"/>
                </a:solidFill>
                <a:latin typeface="Times New Roman" panose="02020603050405020304" pitchFamily="18" charset="0"/>
                <a:ea typeface="微软雅黑" panose="020B0503020204020204" charset="-122"/>
              </a:rPr>
              <a:t>18 000 r·min</a:t>
            </a:r>
            <a:r>
              <a:rPr lang="en-US" altLang="zh-CN" i="0" baseline="30000">
                <a:solidFill>
                  <a:srgbClr val="FF0000"/>
                </a:solidFill>
                <a:latin typeface="Times New Roman" panose="02020603050405020304" pitchFamily="18" charset="0"/>
                <a:ea typeface="微软雅黑" panose="020B0503020204020204" charset="-122"/>
              </a:rPr>
              <a:t>-1 </a:t>
            </a:r>
            <a:r>
              <a:rPr lang="zh-CN" altLang="en-US" i="0">
                <a:solidFill>
                  <a:srgbClr val="FF0000"/>
                </a:solidFill>
                <a:latin typeface="Times New Roman" panose="02020603050405020304" pitchFamily="18" charset="0"/>
                <a:ea typeface="微软雅黑" panose="020B0503020204020204" charset="-122"/>
              </a:rPr>
              <a:t>。</a:t>
            </a:r>
            <a:r>
              <a:rPr lang="zh-CN" altLang="en-US" i="0" dirty="0">
                <a:solidFill>
                  <a:srgbClr val="FF0000"/>
                </a:solidFill>
                <a:latin typeface="Times New Roman" panose="02020603050405020304" pitchFamily="18" charset="0"/>
                <a:ea typeface="微软雅黑" panose="020B0503020204020204" charset="-122"/>
              </a:rPr>
              <a:t>转子的角加速度与时间成正比。</a:t>
            </a:r>
            <a:r>
              <a:rPr lang="zh-CN" altLang="en-US" i="0" dirty="0">
                <a:solidFill>
                  <a:srgbClr val="1C1C1C"/>
                </a:solidFill>
                <a:latin typeface="Times New Roman" panose="02020603050405020304" pitchFamily="18" charset="0"/>
                <a:ea typeface="微软雅黑" panose="020B0503020204020204" charset="-122"/>
              </a:rPr>
              <a:t>问在这段时间内，转子转过多少转？</a:t>
            </a:r>
            <a:endParaRPr lang="zh-CN" altLang="en-US" i="0" dirty="0">
              <a:solidFill>
                <a:srgbClr val="1C1C1C"/>
              </a:solidFill>
              <a:latin typeface="Times New Roman" panose="02020603050405020304" pitchFamily="18" charset="0"/>
              <a:ea typeface="微软雅黑" panose="020B0503020204020204" charset="-122"/>
            </a:endParaRPr>
          </a:p>
        </p:txBody>
      </p:sp>
      <p:graphicFrame>
        <p:nvGraphicFramePr>
          <p:cNvPr id="31746" name="对象 168963"/>
          <p:cNvGraphicFramePr/>
          <p:nvPr/>
        </p:nvGraphicFramePr>
        <p:xfrm>
          <a:off x="4710113" y="955675"/>
          <a:ext cx="1046162" cy="471488"/>
        </p:xfrm>
        <a:graphic>
          <a:graphicData uri="http://schemas.openxmlformats.org/presentationml/2006/ole">
            <mc:AlternateContent xmlns:mc="http://schemas.openxmlformats.org/markup-compatibility/2006">
              <mc:Choice xmlns:v="urn:schemas-microsoft-com:vml" Requires="v">
                <p:oleObj spid="_x0000_s3123" name="" r:id="rId1" imgW="431800" imgH="228600" progId="Equation.3">
                  <p:embed/>
                </p:oleObj>
              </mc:Choice>
              <mc:Fallback>
                <p:oleObj name="" r:id="rId1" imgW="431800" imgH="228600" progId="Equation.3">
                  <p:embed/>
                  <p:pic>
                    <p:nvPicPr>
                      <p:cNvPr id="0" name="图片 3122"/>
                      <p:cNvPicPr/>
                      <p:nvPr/>
                    </p:nvPicPr>
                    <p:blipFill>
                      <a:blip r:embed="rId2"/>
                      <a:stretch>
                        <a:fillRect/>
                      </a:stretch>
                    </p:blipFill>
                    <p:spPr>
                      <a:xfrm>
                        <a:off x="4710113" y="955675"/>
                        <a:ext cx="1046162" cy="471488"/>
                      </a:xfrm>
                      <a:prstGeom prst="rect">
                        <a:avLst/>
                      </a:prstGeom>
                      <a:noFill/>
                      <a:ln w="38100">
                        <a:noFill/>
                        <a:miter/>
                      </a:ln>
                    </p:spPr>
                  </p:pic>
                </p:oleObj>
              </mc:Fallback>
            </mc:AlternateContent>
          </a:graphicData>
        </a:graphic>
      </p:graphicFrame>
      <p:grpSp>
        <p:nvGrpSpPr>
          <p:cNvPr id="168989" name="组合 168988"/>
          <p:cNvGrpSpPr/>
          <p:nvPr/>
        </p:nvGrpSpPr>
        <p:grpSpPr>
          <a:xfrm>
            <a:off x="485775" y="2690813"/>
            <a:ext cx="6581775" cy="946150"/>
            <a:chOff x="884" y="2492"/>
            <a:chExt cx="4083" cy="561"/>
          </a:xfrm>
        </p:grpSpPr>
        <p:sp>
          <p:nvSpPr>
            <p:cNvPr id="31748" name="文本框 168981"/>
            <p:cNvSpPr txBox="1"/>
            <p:nvPr/>
          </p:nvSpPr>
          <p:spPr>
            <a:xfrm>
              <a:off x="884" y="2545"/>
              <a:ext cx="4083" cy="360"/>
            </a:xfrm>
            <a:prstGeom prst="rect">
              <a:avLst/>
            </a:prstGeom>
            <a:noFill/>
            <a:ln w="9525">
              <a:noFill/>
            </a:ln>
          </p:spPr>
          <p:txBody>
            <a:bodyPr anchor="t" anchorCtr="0">
              <a:spAutoFit/>
            </a:bodyPr>
            <a:p>
              <a:pPr>
                <a:lnSpc>
                  <a:spcPct val="120000"/>
                </a:lnSpc>
              </a:pPr>
              <a:r>
                <a:rPr lang="zh-CN" altLang="en-US" sz="2800" i="0" dirty="0">
                  <a:solidFill>
                    <a:srgbClr val="CC0000"/>
                  </a:solidFill>
                  <a:latin typeface="Times New Roman" panose="02020603050405020304" pitchFamily="18" charset="0"/>
                  <a:ea typeface="微软雅黑" panose="020B0503020204020204" charset="-122"/>
                </a:rPr>
                <a:t>解</a:t>
              </a:r>
              <a:r>
                <a:rPr lang="zh-CN" altLang="en-US" sz="2800" i="0" dirty="0">
                  <a:solidFill>
                    <a:srgbClr val="1C1C1C"/>
                  </a:solidFill>
                  <a:latin typeface="Times New Roman" panose="02020603050405020304" pitchFamily="18" charset="0"/>
                  <a:ea typeface="微软雅黑" panose="020B0503020204020204" charset="-122"/>
                </a:rPr>
                <a:t>   令            ， 即                ，积分 </a:t>
              </a:r>
              <a:endParaRPr lang="zh-CN" altLang="en-US" sz="2800" i="0">
                <a:solidFill>
                  <a:srgbClr val="1C1C1C"/>
                </a:solidFill>
                <a:latin typeface="Times New Roman" panose="02020603050405020304" pitchFamily="18" charset="0"/>
                <a:ea typeface="微软雅黑" panose="020B0503020204020204" charset="-122"/>
              </a:endParaRPr>
            </a:p>
          </p:txBody>
        </p:sp>
        <p:graphicFrame>
          <p:nvGraphicFramePr>
            <p:cNvPr id="31749" name="对象 168982"/>
            <p:cNvGraphicFramePr/>
            <p:nvPr/>
          </p:nvGraphicFramePr>
          <p:xfrm>
            <a:off x="1593" y="2597"/>
            <a:ext cx="675" cy="352"/>
          </p:xfrm>
          <a:graphic>
            <a:graphicData uri="http://schemas.openxmlformats.org/presentationml/2006/ole">
              <mc:AlternateContent xmlns:mc="http://schemas.openxmlformats.org/markup-compatibility/2006">
                <mc:Choice xmlns:v="urn:schemas-microsoft-com:vml" Requires="v">
                  <p:oleObj spid="_x0000_s3078" name="" r:id="rId3" imgW="419100" imgH="203200" progId="Equation.3">
                    <p:embed/>
                  </p:oleObj>
                </mc:Choice>
                <mc:Fallback>
                  <p:oleObj name="" r:id="rId3" imgW="419100" imgH="203200" progId="Equation.3">
                    <p:embed/>
                    <p:pic>
                      <p:nvPicPr>
                        <p:cNvPr id="0" name="图片 3077"/>
                        <p:cNvPicPr/>
                        <p:nvPr/>
                      </p:nvPicPr>
                      <p:blipFill>
                        <a:blip r:embed="rId4"/>
                        <a:stretch>
                          <a:fillRect/>
                        </a:stretch>
                      </p:blipFill>
                      <p:spPr>
                        <a:xfrm>
                          <a:off x="1593" y="2597"/>
                          <a:ext cx="675" cy="352"/>
                        </a:xfrm>
                        <a:prstGeom prst="rect">
                          <a:avLst/>
                        </a:prstGeom>
                        <a:noFill/>
                        <a:ln w="38100">
                          <a:noFill/>
                          <a:miter/>
                        </a:ln>
                      </p:spPr>
                    </p:pic>
                  </p:oleObj>
                </mc:Fallback>
              </mc:AlternateContent>
            </a:graphicData>
          </a:graphic>
        </p:graphicFrame>
        <p:graphicFrame>
          <p:nvGraphicFramePr>
            <p:cNvPr id="31750" name="对象 168983"/>
            <p:cNvGraphicFramePr/>
            <p:nvPr/>
          </p:nvGraphicFramePr>
          <p:xfrm>
            <a:off x="2752" y="2492"/>
            <a:ext cx="862" cy="561"/>
          </p:xfrm>
          <a:graphic>
            <a:graphicData uri="http://schemas.openxmlformats.org/presentationml/2006/ole">
              <mc:AlternateContent xmlns:mc="http://schemas.openxmlformats.org/markup-compatibility/2006">
                <mc:Choice xmlns:v="urn:schemas-microsoft-com:vml" Requires="v">
                  <p:oleObj spid="_x0000_s3099" name="" r:id="rId5" imgW="533400" imgH="393700" progId="Equation.3">
                    <p:embed/>
                  </p:oleObj>
                </mc:Choice>
                <mc:Fallback>
                  <p:oleObj name="" r:id="rId5" imgW="533400" imgH="393700" progId="Equation.3">
                    <p:embed/>
                    <p:pic>
                      <p:nvPicPr>
                        <p:cNvPr id="0" name="图片 3098"/>
                        <p:cNvPicPr/>
                        <p:nvPr/>
                      </p:nvPicPr>
                      <p:blipFill>
                        <a:blip r:embed="rId6"/>
                        <a:stretch>
                          <a:fillRect/>
                        </a:stretch>
                      </p:blipFill>
                      <p:spPr>
                        <a:xfrm>
                          <a:off x="2752" y="2492"/>
                          <a:ext cx="862" cy="561"/>
                        </a:xfrm>
                        <a:prstGeom prst="rect">
                          <a:avLst/>
                        </a:prstGeom>
                        <a:noFill/>
                        <a:ln w="38100">
                          <a:noFill/>
                          <a:miter/>
                        </a:ln>
                      </p:spPr>
                    </p:pic>
                  </p:oleObj>
                </mc:Fallback>
              </mc:AlternateContent>
            </a:graphicData>
          </a:graphic>
        </p:graphicFrame>
      </p:grpSp>
      <p:graphicFrame>
        <p:nvGraphicFramePr>
          <p:cNvPr id="168985" name="对象 168984"/>
          <p:cNvGraphicFramePr/>
          <p:nvPr/>
        </p:nvGraphicFramePr>
        <p:xfrm>
          <a:off x="2222500" y="3635375"/>
          <a:ext cx="2768600" cy="914400"/>
        </p:xfrm>
        <a:graphic>
          <a:graphicData uri="http://schemas.openxmlformats.org/presentationml/2006/ole">
            <mc:AlternateContent xmlns:mc="http://schemas.openxmlformats.org/markup-compatibility/2006">
              <mc:Choice xmlns:v="urn:schemas-microsoft-com:vml" Requires="v">
                <p:oleObj spid="_x0000_s3076" name="" r:id="rId7" imgW="901700" imgH="330200" progId="Equation.3">
                  <p:embed/>
                </p:oleObj>
              </mc:Choice>
              <mc:Fallback>
                <p:oleObj name="" r:id="rId7" imgW="901700" imgH="330200" progId="Equation.3">
                  <p:embed/>
                  <p:pic>
                    <p:nvPicPr>
                      <p:cNvPr id="0" name="图片 3075"/>
                      <p:cNvPicPr/>
                      <p:nvPr/>
                    </p:nvPicPr>
                    <p:blipFill>
                      <a:blip r:embed="rId8"/>
                      <a:stretch>
                        <a:fillRect/>
                      </a:stretch>
                    </p:blipFill>
                    <p:spPr>
                      <a:xfrm>
                        <a:off x="2222500" y="3635375"/>
                        <a:ext cx="2768600" cy="914400"/>
                      </a:xfrm>
                      <a:prstGeom prst="rect">
                        <a:avLst/>
                      </a:prstGeom>
                      <a:noFill/>
                      <a:ln w="38100">
                        <a:noFill/>
                        <a:miter/>
                      </a:ln>
                    </p:spPr>
                  </p:pic>
                </p:oleObj>
              </mc:Fallback>
            </mc:AlternateContent>
          </a:graphicData>
        </a:graphic>
      </p:graphicFrame>
      <p:grpSp>
        <p:nvGrpSpPr>
          <p:cNvPr id="168986" name="组合 168985"/>
          <p:cNvGrpSpPr/>
          <p:nvPr/>
        </p:nvGrpSpPr>
        <p:grpSpPr>
          <a:xfrm>
            <a:off x="5011738" y="3635375"/>
            <a:ext cx="1965325" cy="998538"/>
            <a:chOff x="3439" y="1099"/>
            <a:chExt cx="1505" cy="761"/>
          </a:xfrm>
        </p:grpSpPr>
        <p:sp>
          <p:nvSpPr>
            <p:cNvPr id="31753" name="文本框 168986"/>
            <p:cNvSpPr txBox="1"/>
            <p:nvPr/>
          </p:nvSpPr>
          <p:spPr>
            <a:xfrm>
              <a:off x="3439" y="1296"/>
              <a:ext cx="339" cy="398"/>
            </a:xfrm>
            <a:prstGeom prst="rect">
              <a:avLst/>
            </a:prstGeom>
            <a:noFill/>
            <a:ln w="9525">
              <a:noFill/>
            </a:ln>
          </p:spPr>
          <p:txBody>
            <a:bodyPr wrap="square" anchor="t" anchorCtr="0">
              <a:spAutoFit/>
            </a:bodyPr>
            <a:p>
              <a:r>
                <a:rPr lang="zh-CN" altLang="en-US" sz="2800" i="0">
                  <a:solidFill>
                    <a:srgbClr val="1C1C1C"/>
                  </a:solidFill>
                  <a:latin typeface="Times New Roman" panose="02020603050405020304" pitchFamily="18" charset="0"/>
                  <a:ea typeface="微软雅黑" panose="020B0503020204020204" charset="-122"/>
                </a:rPr>
                <a:t>得</a:t>
              </a:r>
              <a:endParaRPr lang="zh-CN" altLang="en-US" sz="2800" i="0">
                <a:solidFill>
                  <a:srgbClr val="1C1C1C"/>
                </a:solidFill>
                <a:latin typeface="Times New Roman" panose="02020603050405020304" pitchFamily="18" charset="0"/>
                <a:ea typeface="微软雅黑" panose="020B0503020204020204" charset="-122"/>
              </a:endParaRPr>
            </a:p>
          </p:txBody>
        </p:sp>
        <p:graphicFrame>
          <p:nvGraphicFramePr>
            <p:cNvPr id="31754" name="对象 168987"/>
            <p:cNvGraphicFramePr/>
            <p:nvPr/>
          </p:nvGraphicFramePr>
          <p:xfrm>
            <a:off x="3790" y="1099"/>
            <a:ext cx="1154" cy="761"/>
          </p:xfrm>
          <a:graphic>
            <a:graphicData uri="http://schemas.openxmlformats.org/presentationml/2006/ole">
              <mc:AlternateContent xmlns:mc="http://schemas.openxmlformats.org/markup-compatibility/2006">
                <mc:Choice xmlns:v="urn:schemas-microsoft-com:vml" Requires="v">
                  <p:oleObj spid="_x0000_s3139" name="" r:id="rId9" imgW="596900" imgH="393700" progId="Equation.3">
                    <p:embed/>
                  </p:oleObj>
                </mc:Choice>
                <mc:Fallback>
                  <p:oleObj name="" r:id="rId9" imgW="596900" imgH="393700" progId="Equation.3">
                    <p:embed/>
                    <p:pic>
                      <p:nvPicPr>
                        <p:cNvPr id="0" name="图片 3138"/>
                        <p:cNvPicPr/>
                        <p:nvPr/>
                      </p:nvPicPr>
                      <p:blipFill>
                        <a:blip r:embed="rId10"/>
                        <a:stretch>
                          <a:fillRect/>
                        </a:stretch>
                      </p:blipFill>
                      <p:spPr>
                        <a:xfrm>
                          <a:off x="3790" y="1099"/>
                          <a:ext cx="1154" cy="761"/>
                        </a:xfrm>
                        <a:prstGeom prst="rect">
                          <a:avLst/>
                        </a:prstGeom>
                        <a:noFill/>
                        <a:ln w="38100">
                          <a:noFill/>
                          <a:miter/>
                        </a:ln>
                      </p:spPr>
                    </p:pic>
                  </p:oleObj>
                </mc:Fallback>
              </mc:AlternateContent>
            </a:graphicData>
          </a:graphic>
        </p:graphicFrame>
      </p:grpSp>
      <p:grpSp>
        <p:nvGrpSpPr>
          <p:cNvPr id="200726" name="组合 200725"/>
          <p:cNvGrpSpPr/>
          <p:nvPr/>
        </p:nvGrpSpPr>
        <p:grpSpPr>
          <a:xfrm>
            <a:off x="801688" y="4418013"/>
            <a:ext cx="7100887" cy="1049337"/>
            <a:chOff x="794" y="1752"/>
            <a:chExt cx="4519" cy="664"/>
          </a:xfrm>
        </p:grpSpPr>
        <p:sp>
          <p:nvSpPr>
            <p:cNvPr id="31756" name="文本框 200715"/>
            <p:cNvSpPr txBox="1"/>
            <p:nvPr/>
          </p:nvSpPr>
          <p:spPr>
            <a:xfrm>
              <a:off x="794" y="1752"/>
              <a:ext cx="1427" cy="330"/>
            </a:xfrm>
            <a:prstGeom prst="rect">
              <a:avLst/>
            </a:prstGeom>
            <a:noFill/>
            <a:ln w="9525">
              <a:noFill/>
            </a:ln>
          </p:spPr>
          <p:txBody>
            <a:bodyPr wrap="none" anchor="t" anchorCtr="0">
              <a:spAutoFit/>
            </a:bodyPr>
            <a:p>
              <a:r>
                <a:rPr lang="zh-CN" altLang="en-US" sz="2800" i="0" dirty="0">
                  <a:solidFill>
                    <a:srgbClr val="1C1C1C"/>
                  </a:solidFill>
                  <a:latin typeface="Times New Roman" panose="02020603050405020304" pitchFamily="18" charset="0"/>
                  <a:ea typeface="微软雅黑" panose="020B0503020204020204" charset="-122"/>
                </a:rPr>
                <a:t>当 </a:t>
              </a:r>
              <a:r>
                <a:rPr lang="en-US" altLang="zh-CN" sz="2800" i="0">
                  <a:solidFill>
                    <a:srgbClr val="1C1C1C"/>
                  </a:solidFill>
                  <a:latin typeface="Times New Roman" panose="02020603050405020304" pitchFamily="18" charset="0"/>
                  <a:ea typeface="微软雅黑" panose="020B0503020204020204" charset="-122"/>
                </a:rPr>
                <a:t>t =300 s </a:t>
              </a:r>
              <a:r>
                <a:rPr lang="zh-CN" altLang="en-US" sz="2800" i="0">
                  <a:solidFill>
                    <a:srgbClr val="1C1C1C"/>
                  </a:solidFill>
                  <a:latin typeface="Times New Roman" panose="02020603050405020304" pitchFamily="18" charset="0"/>
                  <a:ea typeface="微软雅黑" panose="020B0503020204020204" charset="-122"/>
                </a:rPr>
                <a:t>时</a:t>
              </a:r>
              <a:endParaRPr lang="zh-CN" altLang="en-US" sz="2800" i="0">
                <a:solidFill>
                  <a:srgbClr val="1C1C1C"/>
                </a:solidFill>
                <a:latin typeface="Times New Roman" panose="02020603050405020304" pitchFamily="18" charset="0"/>
                <a:ea typeface="微软雅黑" panose="020B0503020204020204" charset="-122"/>
              </a:endParaRPr>
            </a:p>
          </p:txBody>
        </p:sp>
        <p:graphicFrame>
          <p:nvGraphicFramePr>
            <p:cNvPr id="31757" name="对象 200716"/>
            <p:cNvGraphicFramePr/>
            <p:nvPr/>
          </p:nvGraphicFramePr>
          <p:xfrm>
            <a:off x="1541" y="2076"/>
            <a:ext cx="3772" cy="340"/>
          </p:xfrm>
          <a:graphic>
            <a:graphicData uri="http://schemas.openxmlformats.org/presentationml/2006/ole">
              <mc:AlternateContent xmlns:mc="http://schemas.openxmlformats.org/markup-compatibility/2006">
                <mc:Choice xmlns:v="urn:schemas-microsoft-com:vml" Requires="v">
                  <p:oleObj spid="_x0000_s3138" name="" r:id="rId11" imgW="2133600" imgH="228600" progId="Equation.3">
                    <p:embed/>
                  </p:oleObj>
                </mc:Choice>
                <mc:Fallback>
                  <p:oleObj name="" r:id="rId11" imgW="2133600" imgH="228600" progId="Equation.3">
                    <p:embed/>
                    <p:pic>
                      <p:nvPicPr>
                        <p:cNvPr id="0" name="图片 3137"/>
                        <p:cNvPicPr/>
                        <p:nvPr/>
                      </p:nvPicPr>
                      <p:blipFill>
                        <a:blip r:embed="rId12"/>
                        <a:stretch>
                          <a:fillRect/>
                        </a:stretch>
                      </p:blipFill>
                      <p:spPr>
                        <a:xfrm>
                          <a:off x="1541" y="2076"/>
                          <a:ext cx="3772" cy="340"/>
                        </a:xfrm>
                        <a:prstGeom prst="rect">
                          <a:avLst/>
                        </a:prstGeom>
                        <a:noFill/>
                        <a:ln w="38100">
                          <a:noFill/>
                          <a:miter/>
                        </a:ln>
                      </p:spPr>
                    </p:pic>
                  </p:oleObj>
                </mc:Fallback>
              </mc:AlternateContent>
            </a:graphicData>
          </a:graphic>
        </p:graphicFrame>
      </p:grpSp>
      <p:graphicFrame>
        <p:nvGraphicFramePr>
          <p:cNvPr id="200720" name="对象 200719"/>
          <p:cNvGraphicFramePr/>
          <p:nvPr/>
        </p:nvGraphicFramePr>
        <p:xfrm>
          <a:off x="2222500" y="5632450"/>
          <a:ext cx="4732338" cy="814388"/>
        </p:xfrm>
        <a:graphic>
          <a:graphicData uri="http://schemas.openxmlformats.org/presentationml/2006/ole">
            <mc:AlternateContent xmlns:mc="http://schemas.openxmlformats.org/markup-compatibility/2006">
              <mc:Choice xmlns:v="urn:schemas-microsoft-com:vml" Requires="v">
                <p:oleObj spid="_x0000_s3135" name="" r:id="rId13" imgW="1955800" imgH="393700" progId="Equation.3">
                  <p:embed/>
                </p:oleObj>
              </mc:Choice>
              <mc:Fallback>
                <p:oleObj name="" r:id="rId13" imgW="1955800" imgH="393700" progId="Equation.3">
                  <p:embed/>
                  <p:pic>
                    <p:nvPicPr>
                      <p:cNvPr id="0" name="图片 3134"/>
                      <p:cNvPicPr/>
                      <p:nvPr/>
                    </p:nvPicPr>
                    <p:blipFill>
                      <a:blip r:embed="rId14"/>
                      <a:stretch>
                        <a:fillRect/>
                      </a:stretch>
                    </p:blipFill>
                    <p:spPr>
                      <a:xfrm>
                        <a:off x="2222500" y="5632450"/>
                        <a:ext cx="4732338" cy="814388"/>
                      </a:xfrm>
                      <a:prstGeom prst="rect">
                        <a:avLst/>
                      </a:prstGeom>
                      <a:noFill/>
                      <a:ln w="38100">
                        <a:noFill/>
                        <a:miter/>
                      </a:ln>
                    </p:spPr>
                  </p:pic>
                </p:oleObj>
              </mc:Fallback>
            </mc:AlternateContent>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68985"/>
                                        </p:tgtEl>
                                        <p:attrNameLst>
                                          <p:attrName>style.visibility</p:attrName>
                                        </p:attrNameLst>
                                      </p:cBhvr>
                                      <p:to>
                                        <p:strVal val="visible"/>
                                      </p:to>
                                    </p:set>
                                    <p:animEffect transition="in" filter="box(in)">
                                      <p:cBhvr>
                                        <p:cTn id="11" dur="500"/>
                                        <p:tgtEl>
                                          <p:spTgt spid="16898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68986"/>
                                        </p:tgtEl>
                                        <p:attrNameLst>
                                          <p:attrName>style.visibility</p:attrName>
                                        </p:attrNameLst>
                                      </p:cBhvr>
                                      <p:to>
                                        <p:strVal val="visible"/>
                                      </p:to>
                                    </p:set>
                                    <p:animEffect transition="in" filter="box(in)">
                                      <p:cBhvr>
                                        <p:cTn id="16" dur="500"/>
                                        <p:tgtEl>
                                          <p:spTgt spid="16898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0726"/>
                                        </p:tgtEl>
                                        <p:attrNameLst>
                                          <p:attrName>style.visibility</p:attrName>
                                        </p:attrNameLst>
                                      </p:cBhvr>
                                      <p:to>
                                        <p:strVal val="visible"/>
                                      </p:to>
                                    </p:set>
                                    <p:animEffect transition="in" filter="blinds(horizontal)">
                                      <p:cBhvr>
                                        <p:cTn id="21" dur="500"/>
                                        <p:tgtEl>
                                          <p:spTgt spid="2007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00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722" name="对象 200723"/>
          <p:cNvGraphicFramePr/>
          <p:nvPr/>
        </p:nvGraphicFramePr>
        <p:xfrm>
          <a:off x="2111375" y="312738"/>
          <a:ext cx="2665413" cy="793750"/>
        </p:xfrm>
        <a:graphic>
          <a:graphicData uri="http://schemas.openxmlformats.org/presentationml/2006/ole">
            <mc:AlternateContent xmlns:mc="http://schemas.openxmlformats.org/markup-compatibility/2006">
              <mc:Choice xmlns:v="urn:schemas-microsoft-com:vml" Requires="v">
                <p:oleObj spid="_x0000_s3143" name="" r:id="rId1" imgW="1117600" imgH="393700" progId="Equation.3">
                  <p:embed/>
                </p:oleObj>
              </mc:Choice>
              <mc:Fallback>
                <p:oleObj name="" r:id="rId1" imgW="1117600" imgH="393700" progId="Equation.3">
                  <p:embed/>
                  <p:pic>
                    <p:nvPicPr>
                      <p:cNvPr id="0" name="图片 3142"/>
                      <p:cNvPicPr/>
                      <p:nvPr/>
                    </p:nvPicPr>
                    <p:blipFill>
                      <a:blip r:embed="rId2"/>
                      <a:stretch>
                        <a:fillRect/>
                      </a:stretch>
                    </p:blipFill>
                    <p:spPr>
                      <a:xfrm>
                        <a:off x="2111375" y="312738"/>
                        <a:ext cx="2665413" cy="793750"/>
                      </a:xfrm>
                      <a:prstGeom prst="rect">
                        <a:avLst/>
                      </a:prstGeom>
                      <a:noFill/>
                      <a:ln w="38100">
                        <a:noFill/>
                        <a:miter/>
                      </a:ln>
                    </p:spPr>
                  </p:pic>
                </p:oleObj>
              </mc:Fallback>
            </mc:AlternateContent>
          </a:graphicData>
        </a:graphic>
      </p:graphicFrame>
      <p:sp>
        <p:nvSpPr>
          <p:cNvPr id="30724" name="文本框 169987"/>
          <p:cNvSpPr txBox="1"/>
          <p:nvPr/>
        </p:nvSpPr>
        <p:spPr>
          <a:xfrm>
            <a:off x="890588" y="1268413"/>
            <a:ext cx="639762" cy="460375"/>
          </a:xfrm>
          <a:prstGeom prst="rect">
            <a:avLst/>
          </a:prstGeom>
          <a:noFill/>
          <a:ln w="9525">
            <a:noFill/>
          </a:ln>
        </p:spPr>
        <p:txBody>
          <a:bodyPr anchor="t" anchorCtr="0">
            <a:spAutoFit/>
          </a:bodyPr>
          <a:p>
            <a:r>
              <a:rPr lang="zh-CN" altLang="en-US" i="0">
                <a:solidFill>
                  <a:srgbClr val="1C1C1C"/>
                </a:solidFill>
                <a:latin typeface="微软雅黑" panose="020B0503020204020204" charset="-122"/>
                <a:ea typeface="微软雅黑" panose="020B0503020204020204" charset="-122"/>
              </a:rPr>
              <a:t>由</a:t>
            </a:r>
            <a:endParaRPr lang="zh-CN" altLang="en-US" i="0">
              <a:solidFill>
                <a:srgbClr val="1C1C1C"/>
              </a:solidFill>
              <a:latin typeface="微软雅黑" panose="020B0503020204020204" charset="-122"/>
              <a:ea typeface="微软雅黑" panose="020B0503020204020204" charset="-122"/>
            </a:endParaRPr>
          </a:p>
        </p:txBody>
      </p:sp>
      <p:graphicFrame>
        <p:nvGraphicFramePr>
          <p:cNvPr id="30725" name="对象 169988"/>
          <p:cNvGraphicFramePr/>
          <p:nvPr/>
        </p:nvGraphicFramePr>
        <p:xfrm>
          <a:off x="1609725" y="1230313"/>
          <a:ext cx="2527300" cy="796925"/>
        </p:xfrm>
        <a:graphic>
          <a:graphicData uri="http://schemas.openxmlformats.org/presentationml/2006/ole">
            <mc:AlternateContent xmlns:mc="http://schemas.openxmlformats.org/markup-compatibility/2006">
              <mc:Choice xmlns:v="urn:schemas-microsoft-com:vml" Requires="v">
                <p:oleObj spid="_x0000_s3140" name="" r:id="rId3" imgW="1016000" imgH="393700" progId="Equation.3">
                  <p:embed/>
                </p:oleObj>
              </mc:Choice>
              <mc:Fallback>
                <p:oleObj name="" r:id="rId3" imgW="1016000" imgH="393700" progId="Equation.3">
                  <p:embed/>
                  <p:pic>
                    <p:nvPicPr>
                      <p:cNvPr id="0" name="图片 3139"/>
                      <p:cNvPicPr/>
                      <p:nvPr/>
                    </p:nvPicPr>
                    <p:blipFill>
                      <a:blip r:embed="rId4"/>
                      <a:stretch>
                        <a:fillRect/>
                      </a:stretch>
                    </p:blipFill>
                    <p:spPr>
                      <a:xfrm>
                        <a:off x="1609725" y="1230313"/>
                        <a:ext cx="2527300" cy="796925"/>
                      </a:xfrm>
                      <a:prstGeom prst="rect">
                        <a:avLst/>
                      </a:prstGeom>
                      <a:noFill/>
                      <a:ln w="38100">
                        <a:noFill/>
                        <a:miter/>
                      </a:ln>
                    </p:spPr>
                  </p:pic>
                </p:oleObj>
              </mc:Fallback>
            </mc:AlternateContent>
          </a:graphicData>
        </a:graphic>
      </p:graphicFrame>
      <p:grpSp>
        <p:nvGrpSpPr>
          <p:cNvPr id="30726" name="组合 170012"/>
          <p:cNvGrpSpPr/>
          <p:nvPr/>
        </p:nvGrpSpPr>
        <p:grpSpPr>
          <a:xfrm>
            <a:off x="890588" y="2508250"/>
            <a:ext cx="3757612" cy="755650"/>
            <a:chOff x="748" y="1477"/>
            <a:chExt cx="2367" cy="476"/>
          </a:xfrm>
        </p:grpSpPr>
        <p:sp>
          <p:nvSpPr>
            <p:cNvPr id="32773" name="文本框 169990"/>
            <p:cNvSpPr txBox="1"/>
            <p:nvPr/>
          </p:nvSpPr>
          <p:spPr>
            <a:xfrm>
              <a:off x="748" y="1477"/>
              <a:ext cx="307" cy="290"/>
            </a:xfrm>
            <a:prstGeom prst="rect">
              <a:avLst/>
            </a:prstGeom>
            <a:noFill/>
            <a:ln w="9525">
              <a:noFill/>
            </a:ln>
          </p:spPr>
          <p:txBody>
            <a:bodyPr wrap="none" anchor="t" anchorCtr="0">
              <a:spAutoFit/>
            </a:bodyPr>
            <a:p>
              <a:r>
                <a:rPr lang="zh-CN" altLang="en-US" i="0">
                  <a:solidFill>
                    <a:srgbClr val="1C1C1C"/>
                  </a:solidFill>
                  <a:latin typeface="微软雅黑" panose="020B0503020204020204" charset="-122"/>
                  <a:ea typeface="微软雅黑" panose="020B0503020204020204" charset="-122"/>
                </a:rPr>
                <a:t>得</a:t>
              </a:r>
              <a:endParaRPr lang="zh-CN" altLang="en-US" i="0">
                <a:solidFill>
                  <a:srgbClr val="1C1C1C"/>
                </a:solidFill>
                <a:latin typeface="微软雅黑" panose="020B0503020204020204" charset="-122"/>
                <a:ea typeface="微软雅黑" panose="020B0503020204020204" charset="-122"/>
              </a:endParaRPr>
            </a:p>
          </p:txBody>
        </p:sp>
        <p:graphicFrame>
          <p:nvGraphicFramePr>
            <p:cNvPr id="32774" name="对象 169991"/>
            <p:cNvGraphicFramePr/>
            <p:nvPr/>
          </p:nvGraphicFramePr>
          <p:xfrm>
            <a:off x="1087" y="1477"/>
            <a:ext cx="2028" cy="476"/>
          </p:xfrm>
          <a:graphic>
            <a:graphicData uri="http://schemas.openxmlformats.org/presentationml/2006/ole">
              <mc:AlternateContent xmlns:mc="http://schemas.openxmlformats.org/markup-compatibility/2006">
                <mc:Choice xmlns:v="urn:schemas-microsoft-com:vml" Requires="v">
                  <p:oleObj spid="_x0000_s3136" name="" r:id="rId5" imgW="1130300" imgH="393700" progId="Equation.3">
                    <p:embed/>
                  </p:oleObj>
                </mc:Choice>
                <mc:Fallback>
                  <p:oleObj name="" r:id="rId5" imgW="1130300" imgH="393700" progId="Equation.3">
                    <p:embed/>
                    <p:pic>
                      <p:nvPicPr>
                        <p:cNvPr id="0" name="图片 3135"/>
                        <p:cNvPicPr/>
                        <p:nvPr/>
                      </p:nvPicPr>
                      <p:blipFill>
                        <a:blip r:embed="rId6"/>
                        <a:stretch>
                          <a:fillRect/>
                        </a:stretch>
                      </p:blipFill>
                      <p:spPr>
                        <a:xfrm>
                          <a:off x="1087" y="1477"/>
                          <a:ext cx="2028" cy="476"/>
                        </a:xfrm>
                        <a:prstGeom prst="rect">
                          <a:avLst/>
                        </a:prstGeom>
                        <a:noFill/>
                        <a:ln w="38100">
                          <a:noFill/>
                          <a:miter/>
                        </a:ln>
                      </p:spPr>
                    </p:pic>
                  </p:oleObj>
                </mc:Fallback>
              </mc:AlternateContent>
            </a:graphicData>
          </a:graphic>
        </p:graphicFrame>
      </p:grpSp>
      <p:grpSp>
        <p:nvGrpSpPr>
          <p:cNvPr id="30729" name="组合 170013"/>
          <p:cNvGrpSpPr/>
          <p:nvPr/>
        </p:nvGrpSpPr>
        <p:grpSpPr>
          <a:xfrm>
            <a:off x="890588" y="4529138"/>
            <a:ext cx="5384800" cy="1346200"/>
            <a:chOff x="748" y="2750"/>
            <a:chExt cx="3392" cy="848"/>
          </a:xfrm>
        </p:grpSpPr>
        <p:sp>
          <p:nvSpPr>
            <p:cNvPr id="32776" name="文本框 169995"/>
            <p:cNvSpPr txBox="1"/>
            <p:nvPr/>
          </p:nvSpPr>
          <p:spPr>
            <a:xfrm>
              <a:off x="748" y="2750"/>
              <a:ext cx="2571" cy="290"/>
            </a:xfrm>
            <a:prstGeom prst="rect">
              <a:avLst/>
            </a:prstGeom>
            <a:noFill/>
            <a:ln w="9525">
              <a:noFill/>
            </a:ln>
          </p:spPr>
          <p:txBody>
            <a:bodyPr wrap="square" anchor="t" anchorCtr="0">
              <a:spAutoFit/>
            </a:bodyPr>
            <a:p>
              <a:r>
                <a:rPr lang="zh-CN" altLang="en-US" i="0" dirty="0">
                  <a:solidFill>
                    <a:srgbClr val="1C1C1C"/>
                  </a:solidFill>
                  <a:latin typeface="微软雅黑" panose="020B0503020204020204" charset="-122"/>
                  <a:ea typeface="微软雅黑" panose="020B0503020204020204" charset="-122"/>
                </a:rPr>
                <a:t>在 </a:t>
              </a:r>
              <a:r>
                <a:rPr lang="en-US" altLang="zh-CN" i="0">
                  <a:solidFill>
                    <a:srgbClr val="1C1C1C"/>
                  </a:solidFill>
                  <a:latin typeface="微软雅黑" panose="020B0503020204020204" charset="-122"/>
                  <a:ea typeface="微软雅黑" panose="020B0503020204020204" charset="-122"/>
                </a:rPr>
                <a:t>300 s </a:t>
              </a:r>
              <a:r>
                <a:rPr lang="zh-CN" altLang="en-US" i="0" dirty="0">
                  <a:solidFill>
                    <a:srgbClr val="1C1C1C"/>
                  </a:solidFill>
                  <a:latin typeface="微软雅黑" panose="020B0503020204020204" charset="-122"/>
                  <a:ea typeface="微软雅黑" panose="020B0503020204020204" charset="-122"/>
                </a:rPr>
                <a:t>内转子转过的转数</a:t>
              </a:r>
              <a:endParaRPr lang="zh-CN" altLang="en-US" i="0" dirty="0">
                <a:solidFill>
                  <a:srgbClr val="1C1C1C"/>
                </a:solidFill>
                <a:latin typeface="微软雅黑" panose="020B0503020204020204" charset="-122"/>
                <a:ea typeface="微软雅黑" panose="020B0503020204020204" charset="-122"/>
              </a:endParaRPr>
            </a:p>
          </p:txBody>
        </p:sp>
        <p:graphicFrame>
          <p:nvGraphicFramePr>
            <p:cNvPr id="32777" name="对象 169996"/>
            <p:cNvGraphicFramePr/>
            <p:nvPr/>
          </p:nvGraphicFramePr>
          <p:xfrm>
            <a:off x="1156" y="3156"/>
            <a:ext cx="2984" cy="442"/>
          </p:xfrm>
          <a:graphic>
            <a:graphicData uri="http://schemas.openxmlformats.org/presentationml/2006/ole">
              <mc:AlternateContent xmlns:mc="http://schemas.openxmlformats.org/markup-compatibility/2006">
                <mc:Choice xmlns:v="urn:schemas-microsoft-com:vml" Requires="v">
                  <p:oleObj spid="_x0000_s3141" name="" r:id="rId7" imgW="2145665" imgH="393700" progId="Equation.3">
                    <p:embed/>
                  </p:oleObj>
                </mc:Choice>
                <mc:Fallback>
                  <p:oleObj name="" r:id="rId7" imgW="2145665" imgH="393700" progId="Equation.3">
                    <p:embed/>
                    <p:pic>
                      <p:nvPicPr>
                        <p:cNvPr id="0" name="图片 3140"/>
                        <p:cNvPicPr/>
                        <p:nvPr/>
                      </p:nvPicPr>
                      <p:blipFill>
                        <a:blip r:embed="rId8"/>
                        <a:stretch>
                          <a:fillRect/>
                        </a:stretch>
                      </p:blipFill>
                      <p:spPr>
                        <a:xfrm>
                          <a:off x="1156" y="3156"/>
                          <a:ext cx="2984" cy="442"/>
                        </a:xfrm>
                        <a:prstGeom prst="rect">
                          <a:avLst/>
                        </a:prstGeom>
                        <a:noFill/>
                        <a:ln w="38100">
                          <a:noFill/>
                          <a:miter/>
                        </a:ln>
                      </p:spPr>
                    </p:pic>
                  </p:oleObj>
                </mc:Fallback>
              </mc:AlternateContent>
            </a:graphicData>
          </a:graphic>
        </p:graphicFrame>
      </p:grpSp>
      <p:graphicFrame>
        <p:nvGraphicFramePr>
          <p:cNvPr id="30732" name="对象 169994"/>
          <p:cNvGraphicFramePr/>
          <p:nvPr/>
        </p:nvGraphicFramePr>
        <p:xfrm>
          <a:off x="1870075" y="3367088"/>
          <a:ext cx="2005013" cy="766762"/>
        </p:xfrm>
        <a:graphic>
          <a:graphicData uri="http://schemas.openxmlformats.org/presentationml/2006/ole">
            <mc:AlternateContent xmlns:mc="http://schemas.openxmlformats.org/markup-compatibility/2006">
              <mc:Choice xmlns:v="urn:schemas-microsoft-com:vml" Requires="v">
                <p:oleObj spid="_x0000_s3145" name="" r:id="rId9" imgW="901700" imgH="393700" progId="Equation.3">
                  <p:embed/>
                </p:oleObj>
              </mc:Choice>
              <mc:Fallback>
                <p:oleObj name="" r:id="rId9" imgW="901700" imgH="393700" progId="Equation.3">
                  <p:embed/>
                  <p:pic>
                    <p:nvPicPr>
                      <p:cNvPr id="0" name="图片 3144"/>
                      <p:cNvPicPr/>
                      <p:nvPr/>
                    </p:nvPicPr>
                    <p:blipFill>
                      <a:blip r:embed="rId10"/>
                      <a:stretch>
                        <a:fillRect/>
                      </a:stretch>
                    </p:blipFill>
                    <p:spPr>
                      <a:xfrm>
                        <a:off x="1870075" y="3367088"/>
                        <a:ext cx="2005013" cy="7667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050"/>
          <p:cNvGrpSpPr/>
          <p:nvPr/>
        </p:nvGrpSpPr>
        <p:grpSpPr>
          <a:xfrm>
            <a:off x="558800" y="4125913"/>
            <a:ext cx="7499350" cy="1536700"/>
            <a:chOff x="192" y="3168"/>
            <a:chExt cx="4840" cy="1069"/>
          </a:xfrm>
        </p:grpSpPr>
        <p:sp>
          <p:nvSpPr>
            <p:cNvPr id="33794" name="Text Box 2051"/>
            <p:cNvSpPr txBox="1"/>
            <p:nvPr/>
          </p:nvSpPr>
          <p:spPr>
            <a:xfrm>
              <a:off x="192" y="3168"/>
              <a:ext cx="2112" cy="319"/>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飞轮 </a:t>
              </a:r>
              <a:r>
                <a:rPr lang="en-US" altLang="zh-CN" i="0">
                  <a:solidFill>
                    <a:srgbClr val="1C1C1C"/>
                  </a:solidFill>
                  <a:latin typeface="Times New Roman" panose="02020603050405020304" pitchFamily="18" charset="0"/>
                  <a:ea typeface="微软雅黑" panose="020B0503020204020204" charset="-122"/>
                </a:rPr>
                <a:t>30 s </a:t>
              </a:r>
              <a:r>
                <a:rPr lang="zh-CN" altLang="en-US" i="0" dirty="0">
                  <a:solidFill>
                    <a:srgbClr val="1C1C1C"/>
                  </a:solidFill>
                  <a:latin typeface="Times New Roman" panose="02020603050405020304" pitchFamily="18" charset="0"/>
                  <a:ea typeface="微软雅黑" panose="020B0503020204020204" charset="-122"/>
                </a:rPr>
                <a:t>内转过的角度</a:t>
              </a:r>
              <a:endParaRPr lang="zh-CN" altLang="en-US" i="0" dirty="0">
                <a:solidFill>
                  <a:srgbClr val="1C1C1C"/>
                </a:solidFill>
                <a:latin typeface="Times New Roman" panose="02020603050405020304" pitchFamily="18" charset="0"/>
                <a:ea typeface="微软雅黑" panose="020B0503020204020204" charset="-122"/>
              </a:endParaRPr>
            </a:p>
          </p:txBody>
        </p:sp>
        <p:graphicFrame>
          <p:nvGraphicFramePr>
            <p:cNvPr id="33795" name="Object 2052"/>
            <p:cNvGraphicFramePr/>
            <p:nvPr/>
          </p:nvGraphicFramePr>
          <p:xfrm>
            <a:off x="1016" y="3485"/>
            <a:ext cx="4016" cy="752"/>
          </p:xfrm>
          <a:graphic>
            <a:graphicData uri="http://schemas.openxmlformats.org/presentationml/2006/ole">
              <mc:AlternateContent xmlns:mc="http://schemas.openxmlformats.org/markup-compatibility/2006">
                <mc:Choice xmlns:v="urn:schemas-microsoft-com:vml" Requires="v">
                  <p:oleObj spid="_x0000_s3137" name="" r:id="rId1" imgW="2311400" imgH="457200" progId="Equation.DSMT4">
                    <p:embed/>
                  </p:oleObj>
                </mc:Choice>
                <mc:Fallback>
                  <p:oleObj name="" r:id="rId1" imgW="2311400" imgH="457200" progId="Equation.DSMT4">
                    <p:embed/>
                    <p:pic>
                      <p:nvPicPr>
                        <p:cNvPr id="0" name="图片 3136"/>
                        <p:cNvPicPr/>
                        <p:nvPr/>
                      </p:nvPicPr>
                      <p:blipFill>
                        <a:blip r:embed="rId2"/>
                        <a:stretch>
                          <a:fillRect/>
                        </a:stretch>
                      </p:blipFill>
                      <p:spPr>
                        <a:xfrm>
                          <a:off x="1016" y="3485"/>
                          <a:ext cx="4016" cy="752"/>
                        </a:xfrm>
                        <a:prstGeom prst="rect">
                          <a:avLst/>
                        </a:prstGeom>
                        <a:noFill/>
                        <a:ln w="38100">
                          <a:noFill/>
                          <a:miter/>
                        </a:ln>
                      </p:spPr>
                    </p:pic>
                  </p:oleObj>
                </mc:Fallback>
              </mc:AlternateContent>
            </a:graphicData>
          </a:graphic>
        </p:graphicFrame>
      </p:grpSp>
      <p:graphicFrame>
        <p:nvGraphicFramePr>
          <p:cNvPr id="157701" name="Object 2053"/>
          <p:cNvGraphicFramePr/>
          <p:nvPr/>
        </p:nvGraphicFramePr>
        <p:xfrm>
          <a:off x="3316288" y="3284538"/>
          <a:ext cx="4070350" cy="831850"/>
        </p:xfrm>
        <a:graphic>
          <a:graphicData uri="http://schemas.openxmlformats.org/presentationml/2006/ole">
            <mc:AlternateContent xmlns:mc="http://schemas.openxmlformats.org/markup-compatibility/2006">
              <mc:Choice xmlns:v="urn:schemas-microsoft-com:vml" Requires="v">
                <p:oleObj spid="_x0000_s3144" name="" r:id="rId3" imgW="2094865" imgH="393700" progId="Equation.DSMT4">
                  <p:embed/>
                </p:oleObj>
              </mc:Choice>
              <mc:Fallback>
                <p:oleObj name="" r:id="rId3" imgW="2094865" imgH="393700" progId="Equation.DSMT4">
                  <p:embed/>
                  <p:pic>
                    <p:nvPicPr>
                      <p:cNvPr id="0" name="图片 3143"/>
                      <p:cNvPicPr/>
                      <p:nvPr/>
                    </p:nvPicPr>
                    <p:blipFill>
                      <a:blip r:embed="rId4"/>
                      <a:stretch>
                        <a:fillRect/>
                      </a:stretch>
                    </p:blipFill>
                    <p:spPr>
                      <a:xfrm>
                        <a:off x="3316288" y="3284538"/>
                        <a:ext cx="4070350" cy="831850"/>
                      </a:xfrm>
                      <a:prstGeom prst="rect">
                        <a:avLst/>
                      </a:prstGeom>
                      <a:noFill/>
                      <a:ln w="38100">
                        <a:noFill/>
                        <a:miter/>
                      </a:ln>
                    </p:spPr>
                  </p:pic>
                </p:oleObj>
              </mc:Fallback>
            </mc:AlternateContent>
          </a:graphicData>
        </a:graphic>
      </p:graphicFrame>
      <p:sp>
        <p:nvSpPr>
          <p:cNvPr id="33797" name="Text Box 2054"/>
          <p:cNvSpPr txBox="1"/>
          <p:nvPr/>
        </p:nvSpPr>
        <p:spPr>
          <a:xfrm>
            <a:off x="179388" y="260350"/>
            <a:ext cx="8586787" cy="1566863"/>
          </a:xfrm>
          <a:prstGeom prst="rect">
            <a:avLst/>
          </a:prstGeom>
          <a:noFill/>
          <a:ln w="9525">
            <a:noFill/>
          </a:ln>
        </p:spPr>
        <p:txBody>
          <a:bodyPr wrap="square" lIns="91406" tIns="45704" rIns="91406" bIns="45704" anchor="t" anchorCtr="0">
            <a:spAutoFit/>
          </a:bodyPr>
          <a:p>
            <a:pPr algn="just"/>
            <a:r>
              <a:rPr lang="en-US" altLang="zh-CN" i="0">
                <a:solidFill>
                  <a:srgbClr val="CC0000"/>
                </a:solidFill>
                <a:latin typeface="Times New Roman" panose="02020603050405020304" pitchFamily="18" charset="0"/>
                <a:ea typeface="微软雅黑" panose="020B0503020204020204" charset="-122"/>
              </a:rPr>
              <a:t> </a:t>
            </a:r>
            <a:r>
              <a:rPr lang="zh-CN" altLang="en-US" i="0" dirty="0">
                <a:solidFill>
                  <a:srgbClr val="CC0000"/>
                </a:solidFill>
                <a:latin typeface="Times New Roman" panose="02020603050405020304" pitchFamily="18" charset="0"/>
                <a:ea typeface="微软雅黑" panose="020B0503020204020204" charset="-122"/>
              </a:rPr>
              <a:t>例</a:t>
            </a:r>
            <a:r>
              <a:rPr lang="en-US" altLang="zh-CN" i="0" dirty="0">
                <a:solidFill>
                  <a:srgbClr val="CC0000"/>
                </a:solidFill>
                <a:latin typeface="Times New Roman" panose="02020603050405020304" pitchFamily="18" charset="0"/>
                <a:ea typeface="微软雅黑" panose="020B0503020204020204" charset="-122"/>
              </a:rPr>
              <a:t>3</a:t>
            </a:r>
            <a:r>
              <a:rPr lang="zh-CN" altLang="en-US" i="0" dirty="0">
                <a:solidFill>
                  <a:srgbClr val="CC0000"/>
                </a:solidFill>
                <a:latin typeface="Times New Roman" panose="02020603050405020304" pitchFamily="18" charset="0"/>
                <a:ea typeface="微软雅黑" panose="020B0503020204020204" charset="-122"/>
              </a:rPr>
              <a:t>：</a:t>
            </a:r>
            <a:r>
              <a:rPr lang="zh-CN" altLang="en-US" i="0" dirty="0">
                <a:solidFill>
                  <a:srgbClr val="1C1C1C"/>
                </a:solidFill>
                <a:latin typeface="Times New Roman" panose="02020603050405020304" pitchFamily="18" charset="0"/>
                <a:ea typeface="微软雅黑" panose="020B0503020204020204" charset="-122"/>
              </a:rPr>
              <a:t>一飞轮半径为 </a:t>
            </a:r>
            <a:r>
              <a:rPr lang="en-US" altLang="zh-CN" i="0">
                <a:solidFill>
                  <a:srgbClr val="1C1C1C"/>
                </a:solidFill>
                <a:latin typeface="Times New Roman" panose="02020603050405020304" pitchFamily="18" charset="0"/>
                <a:ea typeface="微软雅黑" panose="020B0503020204020204" charset="-122"/>
              </a:rPr>
              <a:t>0.2m</a:t>
            </a:r>
            <a:r>
              <a:rPr lang="zh-CN" altLang="en-US" i="0" dirty="0">
                <a:solidFill>
                  <a:srgbClr val="1C1C1C"/>
                </a:solidFill>
                <a:latin typeface="Times New Roman" panose="02020603050405020304" pitchFamily="18" charset="0"/>
                <a:ea typeface="微软雅黑" panose="020B0503020204020204" charset="-122"/>
              </a:rPr>
              <a:t>、  转速为</a:t>
            </a:r>
            <a:r>
              <a:rPr lang="en-US" altLang="zh-CN" i="0">
                <a:solidFill>
                  <a:srgbClr val="1C1C1C"/>
                </a:solidFill>
                <a:latin typeface="Times New Roman" panose="02020603050405020304" pitchFamily="18" charset="0"/>
                <a:ea typeface="微软雅黑" panose="020B0503020204020204" charset="-122"/>
              </a:rPr>
              <a:t>150r·min</a:t>
            </a:r>
            <a:r>
              <a:rPr lang="en-US" altLang="zh-CN" i="0" baseline="30000">
                <a:solidFill>
                  <a:srgbClr val="1C1C1C"/>
                </a:solidFill>
                <a:latin typeface="Times New Roman" panose="02020603050405020304" pitchFamily="18" charset="0"/>
                <a:ea typeface="微软雅黑" panose="020B0503020204020204" charset="-122"/>
              </a:rPr>
              <a:t>-1</a:t>
            </a:r>
            <a:r>
              <a:rPr lang="zh-CN" altLang="en-US" i="0" dirty="0">
                <a:solidFill>
                  <a:srgbClr val="1C1C1C"/>
                </a:solidFill>
                <a:latin typeface="Times New Roman" panose="02020603050405020304" pitchFamily="18" charset="0"/>
                <a:ea typeface="微软雅黑" panose="020B0503020204020204" charset="-122"/>
              </a:rPr>
              <a:t>， 因受制动而均匀减速，经 </a:t>
            </a:r>
            <a:r>
              <a:rPr lang="en-US" altLang="zh-CN" i="0">
                <a:solidFill>
                  <a:srgbClr val="1C1C1C"/>
                </a:solidFill>
                <a:latin typeface="Times New Roman" panose="02020603050405020304" pitchFamily="18" charset="0"/>
                <a:ea typeface="微软雅黑" panose="020B0503020204020204" charset="-122"/>
              </a:rPr>
              <a:t>30 s </a:t>
            </a:r>
            <a:r>
              <a:rPr lang="zh-CN" altLang="en-US" i="0" dirty="0">
                <a:solidFill>
                  <a:srgbClr val="1C1C1C"/>
                </a:solidFill>
                <a:latin typeface="Times New Roman" panose="02020603050405020304" pitchFamily="18" charset="0"/>
                <a:ea typeface="微软雅黑" panose="020B0503020204020204" charset="-122"/>
              </a:rPr>
              <a:t>停止转动 。  试求</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1</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）角加速度和在此时间内飞轮所转的圈数；（</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2</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）制动开始后 </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t = 6 s</a:t>
            </a:r>
            <a:r>
              <a:rPr lang="en-US" altLang="zh-CN" i="0">
                <a:solidFill>
                  <a:schemeClr val="bg1"/>
                </a:solidFill>
                <a:latin typeface="Times New Roman" panose="02020603050405020304" pitchFamily="18" charset="0"/>
                <a:ea typeface="微软雅黑" panose="020B0503020204020204" charset="-122"/>
                <a:sym typeface="Wingdings" panose="05000000000000000000" pitchFamily="2" charset="2"/>
              </a:rPr>
              <a:t> </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时飞轮的角速度</a:t>
            </a:r>
            <a:r>
              <a:rPr lang="en-US" altLang="zh-CN" i="0" dirty="0">
                <a:solidFill>
                  <a:srgbClr val="1C1C1C"/>
                </a:solidFill>
                <a:latin typeface="Times New Roman" panose="02020603050405020304" pitchFamily="18" charset="0"/>
                <a:ea typeface="微软雅黑" panose="020B0503020204020204" charset="-122"/>
                <a:sym typeface="Wingdings" panose="05000000000000000000" pitchFamily="2" charset="2"/>
              </a:rPr>
              <a:t>;</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3</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t = 6 s </a:t>
            </a:r>
            <a:r>
              <a:rPr lang="zh-CN" altLang="en-US" i="0" dirty="0">
                <a:solidFill>
                  <a:srgbClr val="1C1C1C"/>
                </a:solidFill>
                <a:latin typeface="Times New Roman" panose="02020603050405020304" pitchFamily="18" charset="0"/>
                <a:ea typeface="微软雅黑" panose="020B0503020204020204" charset="-122"/>
                <a:sym typeface="Wingdings" panose="05000000000000000000" pitchFamily="2" charset="2"/>
              </a:rPr>
              <a:t>时飞轮边缘上一点的线速度、切向加速度和法向加速度。</a:t>
            </a:r>
            <a:endParaRPr lang="zh-CN" altLang="en-US" i="0" dirty="0">
              <a:solidFill>
                <a:srgbClr val="1C1C1C"/>
              </a:solidFill>
              <a:latin typeface="Times New Roman" panose="02020603050405020304" pitchFamily="18" charset="0"/>
              <a:ea typeface="微软雅黑" panose="020B0503020204020204" charset="-122"/>
            </a:endParaRPr>
          </a:p>
        </p:txBody>
      </p:sp>
      <p:sp>
        <p:nvSpPr>
          <p:cNvPr id="33798" name="Text Box 2057"/>
          <p:cNvSpPr txBox="1"/>
          <p:nvPr/>
        </p:nvSpPr>
        <p:spPr>
          <a:xfrm>
            <a:off x="323850" y="2019300"/>
            <a:ext cx="485775" cy="458788"/>
          </a:xfrm>
          <a:prstGeom prst="rect">
            <a:avLst/>
          </a:prstGeom>
          <a:noFill/>
          <a:ln w="9525">
            <a:noFill/>
          </a:ln>
        </p:spPr>
        <p:txBody>
          <a:bodyPr wrap="none" lIns="91406" tIns="45704" rIns="91406" bIns="45704" anchor="t" anchorCtr="0">
            <a:spAutoFit/>
          </a:bodyPr>
          <a:p>
            <a:r>
              <a:rPr lang="zh-CN" altLang="en-US" i="0" dirty="0">
                <a:solidFill>
                  <a:srgbClr val="CC0000"/>
                </a:solidFill>
                <a:latin typeface="Times New Roman" panose="02020603050405020304" pitchFamily="18" charset="0"/>
                <a:ea typeface="微软雅黑" panose="020B0503020204020204" charset="-122"/>
              </a:rPr>
              <a:t>解</a:t>
            </a:r>
            <a:endParaRPr lang="zh-CN" altLang="en-US" i="0" dirty="0">
              <a:solidFill>
                <a:srgbClr val="CC0000"/>
              </a:solidFill>
              <a:latin typeface="Times New Roman" panose="02020603050405020304" pitchFamily="18" charset="0"/>
              <a:ea typeface="微软雅黑" panose="020B0503020204020204" charset="-122"/>
            </a:endParaRPr>
          </a:p>
        </p:txBody>
      </p:sp>
      <p:grpSp>
        <p:nvGrpSpPr>
          <p:cNvPr id="3" name="Group 22"/>
          <p:cNvGrpSpPr/>
          <p:nvPr/>
        </p:nvGrpSpPr>
        <p:grpSpPr>
          <a:xfrm>
            <a:off x="1260475" y="2762250"/>
            <a:ext cx="3159125" cy="458788"/>
            <a:chOff x="1247" y="1979"/>
            <a:chExt cx="1990" cy="289"/>
          </a:xfrm>
        </p:grpSpPr>
        <p:graphicFrame>
          <p:nvGraphicFramePr>
            <p:cNvPr id="33800" name="Object 2060"/>
            <p:cNvGraphicFramePr/>
            <p:nvPr/>
          </p:nvGraphicFramePr>
          <p:xfrm>
            <a:off x="2549" y="1991"/>
            <a:ext cx="688" cy="265"/>
          </p:xfrm>
          <a:graphic>
            <a:graphicData uri="http://schemas.openxmlformats.org/presentationml/2006/ole">
              <mc:AlternateContent xmlns:mc="http://schemas.openxmlformats.org/markup-compatibility/2006">
                <mc:Choice xmlns:v="urn:schemas-microsoft-com:vml" Requires="v">
                  <p:oleObj spid="_x0000_s3142" name="" r:id="rId5" imgW="418465" imgH="177800" progId="Equation.3">
                    <p:embed/>
                  </p:oleObj>
                </mc:Choice>
                <mc:Fallback>
                  <p:oleObj name="" r:id="rId5" imgW="418465" imgH="177800" progId="Equation.3">
                    <p:embed/>
                    <p:pic>
                      <p:nvPicPr>
                        <p:cNvPr id="0" name="图片 3141"/>
                        <p:cNvPicPr/>
                        <p:nvPr/>
                      </p:nvPicPr>
                      <p:blipFill>
                        <a:blip r:embed="rId6"/>
                        <a:stretch>
                          <a:fillRect/>
                        </a:stretch>
                      </p:blipFill>
                      <p:spPr>
                        <a:xfrm>
                          <a:off x="2549" y="1991"/>
                          <a:ext cx="688" cy="265"/>
                        </a:xfrm>
                        <a:prstGeom prst="rect">
                          <a:avLst/>
                        </a:prstGeom>
                        <a:noFill/>
                        <a:ln w="38100">
                          <a:noFill/>
                          <a:miter/>
                        </a:ln>
                      </p:spPr>
                    </p:pic>
                  </p:oleObj>
                </mc:Fallback>
              </mc:AlternateContent>
            </a:graphicData>
          </a:graphic>
        </p:graphicFrame>
        <p:sp>
          <p:nvSpPr>
            <p:cNvPr id="33801" name="Text Box 2061"/>
            <p:cNvSpPr txBox="1"/>
            <p:nvPr/>
          </p:nvSpPr>
          <p:spPr>
            <a:xfrm>
              <a:off x="1247" y="1979"/>
              <a:ext cx="1342" cy="289"/>
            </a:xfrm>
            <a:prstGeom prst="rect">
              <a:avLst/>
            </a:prstGeom>
            <a:noFill/>
            <a:ln w="9525">
              <a:noFill/>
            </a:ln>
          </p:spPr>
          <p:txBody>
            <a:bodyPr wrap="none" lIns="91406" tIns="45704" rIns="91406" bIns="45704" anchor="t" anchorCtr="0">
              <a:spAutoFit/>
            </a:bodyPr>
            <a:p>
              <a:r>
                <a:rPr lang="en-US" altLang="zh-CN" i="0">
                  <a:solidFill>
                    <a:srgbClr val="1C1C1C"/>
                  </a:solidFill>
                  <a:latin typeface="Times New Roman" panose="02020603050405020304" pitchFamily="18" charset="0"/>
                  <a:ea typeface="微软雅黑" panose="020B0503020204020204" charset="-122"/>
                </a:rPr>
                <a:t> </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t = 30 s</a:t>
              </a:r>
              <a:r>
                <a:rPr lang="en-US" altLang="zh-CN" i="0">
                  <a:solidFill>
                    <a:srgbClr val="1C1C1C"/>
                  </a:solidFill>
                  <a:latin typeface="Times New Roman" panose="02020603050405020304" pitchFamily="18" charset="0"/>
                  <a:ea typeface="微软雅黑" panose="020B0503020204020204" charset="-122"/>
                </a:rPr>
                <a:t> </a:t>
              </a:r>
              <a:r>
                <a:rPr lang="zh-CN" altLang="en-US" i="0" dirty="0">
                  <a:solidFill>
                    <a:srgbClr val="1C1C1C"/>
                  </a:solidFill>
                  <a:latin typeface="Times New Roman" panose="02020603050405020304" pitchFamily="18" charset="0"/>
                  <a:ea typeface="微软雅黑" panose="020B0503020204020204" charset="-122"/>
                </a:rPr>
                <a:t>时，</a:t>
              </a:r>
              <a:endParaRPr lang="zh-CN" altLang="en-US" i="0" dirty="0">
                <a:solidFill>
                  <a:srgbClr val="1C1C1C"/>
                </a:solidFill>
                <a:latin typeface="Times New Roman" panose="02020603050405020304" pitchFamily="18" charset="0"/>
                <a:ea typeface="微软雅黑" panose="020B0503020204020204" charset="-122"/>
              </a:endParaRPr>
            </a:p>
          </p:txBody>
        </p:sp>
      </p:grpSp>
      <p:sp>
        <p:nvSpPr>
          <p:cNvPr id="191505" name="Text Box 2065"/>
          <p:cNvSpPr txBox="1"/>
          <p:nvPr/>
        </p:nvSpPr>
        <p:spPr>
          <a:xfrm>
            <a:off x="593725" y="3429000"/>
            <a:ext cx="2619375" cy="458788"/>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飞轮做匀减速运动</a:t>
            </a:r>
            <a:endParaRPr lang="zh-CN" altLang="en-US" i="0" dirty="0">
              <a:solidFill>
                <a:srgbClr val="1C1C1C"/>
              </a:solidFill>
              <a:latin typeface="Times New Roman" panose="02020603050405020304" pitchFamily="18" charset="0"/>
              <a:ea typeface="微软雅黑" panose="020B0503020204020204" charset="-122"/>
            </a:endParaRPr>
          </a:p>
        </p:txBody>
      </p:sp>
      <p:grpSp>
        <p:nvGrpSpPr>
          <p:cNvPr id="4" name="Group 21"/>
          <p:cNvGrpSpPr/>
          <p:nvPr/>
        </p:nvGrpSpPr>
        <p:grpSpPr>
          <a:xfrm>
            <a:off x="900113" y="1927225"/>
            <a:ext cx="6583362" cy="771525"/>
            <a:chOff x="1111" y="1493"/>
            <a:chExt cx="4147" cy="486"/>
          </a:xfrm>
        </p:grpSpPr>
        <p:graphicFrame>
          <p:nvGraphicFramePr>
            <p:cNvPr id="33804" name="Object 2059"/>
            <p:cNvGraphicFramePr/>
            <p:nvPr/>
          </p:nvGraphicFramePr>
          <p:xfrm>
            <a:off x="2543" y="1493"/>
            <a:ext cx="2715" cy="486"/>
          </p:xfrm>
          <a:graphic>
            <a:graphicData uri="http://schemas.openxmlformats.org/presentationml/2006/ole">
              <mc:AlternateContent xmlns:mc="http://schemas.openxmlformats.org/markup-compatibility/2006">
                <mc:Choice xmlns:v="urn:schemas-microsoft-com:vml" Requires="v">
                  <p:oleObj spid="_x0000_s3146" name="" r:id="rId7" imgW="1967865" imgH="393700" progId="Equation.DSMT4">
                    <p:embed/>
                  </p:oleObj>
                </mc:Choice>
                <mc:Fallback>
                  <p:oleObj name="" r:id="rId7" imgW="1967865" imgH="393700" progId="Equation.DSMT4">
                    <p:embed/>
                    <p:pic>
                      <p:nvPicPr>
                        <p:cNvPr id="0" name="图片 3145"/>
                        <p:cNvPicPr/>
                        <p:nvPr/>
                      </p:nvPicPr>
                      <p:blipFill>
                        <a:blip r:embed="rId8"/>
                        <a:stretch>
                          <a:fillRect/>
                        </a:stretch>
                      </p:blipFill>
                      <p:spPr>
                        <a:xfrm>
                          <a:off x="2543" y="1493"/>
                          <a:ext cx="2715" cy="486"/>
                        </a:xfrm>
                        <a:prstGeom prst="rect">
                          <a:avLst/>
                        </a:prstGeom>
                        <a:noFill/>
                        <a:ln w="38100">
                          <a:noFill/>
                          <a:miter/>
                        </a:ln>
                      </p:spPr>
                    </p:pic>
                  </p:oleObj>
                </mc:Fallback>
              </mc:AlternateContent>
            </a:graphicData>
          </a:graphic>
        </p:graphicFrame>
        <p:sp>
          <p:nvSpPr>
            <p:cNvPr id="33805" name="Rectangle 2068"/>
            <p:cNvSpPr/>
            <p:nvPr/>
          </p:nvSpPr>
          <p:spPr>
            <a:xfrm>
              <a:off x="1111" y="1561"/>
              <a:ext cx="1465" cy="289"/>
            </a:xfrm>
            <a:prstGeom prst="rect">
              <a:avLst/>
            </a:prstGeom>
            <a:noFill/>
            <a:ln w="9525">
              <a:noFill/>
            </a:ln>
          </p:spPr>
          <p:txBody>
            <a:bodyPr wrap="none" lIns="91406" tIns="45704" rIns="91406" bIns="45704" anchor="t" anchorCtr="0">
              <a:spAutoFit/>
            </a:bodyPr>
            <a:p>
              <a:pPr>
                <a:spcBef>
                  <a:spcPct val="50000"/>
                </a:spcBef>
              </a:pPr>
              <a:r>
                <a:rPr lang="en-US" altLang="zh-CN" i="0">
                  <a:solidFill>
                    <a:srgbClr val="1C1C1C"/>
                  </a:solidFill>
                  <a:latin typeface="Times New Roman" panose="02020603050405020304" pitchFamily="18" charset="0"/>
                  <a:ea typeface="微软雅黑" panose="020B0503020204020204" charset="-122"/>
                </a:rPr>
                <a:t> (1)  </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t</a:t>
              </a:r>
              <a:r>
                <a:rPr lang="en-US" altLang="zh-CN" i="0" baseline="-25000">
                  <a:solidFill>
                    <a:srgbClr val="1C1C1C"/>
                  </a:solidFill>
                  <a:latin typeface="Times New Roman" panose="02020603050405020304" pitchFamily="18" charset="0"/>
                  <a:ea typeface="微软雅黑" panose="020B0503020204020204" charset="-122"/>
                  <a:sym typeface="Wingdings" panose="05000000000000000000" pitchFamily="2" charset="2"/>
                </a:rPr>
                <a:t>0</a:t>
              </a:r>
              <a:r>
                <a:rPr lang="en-US" altLang="zh-CN" i="0">
                  <a:solidFill>
                    <a:srgbClr val="1C1C1C"/>
                  </a:solidFill>
                  <a:latin typeface="Times New Roman" panose="02020603050405020304" pitchFamily="18" charset="0"/>
                  <a:ea typeface="微软雅黑" panose="020B0503020204020204" charset="-122"/>
                  <a:sym typeface="Wingdings" panose="05000000000000000000" pitchFamily="2" charset="2"/>
                </a:rPr>
                <a:t> = 0 s</a:t>
              </a:r>
              <a:r>
                <a:rPr lang="zh-CN" altLang="en-US" i="0" dirty="0">
                  <a:solidFill>
                    <a:srgbClr val="1C1C1C"/>
                  </a:solidFill>
                  <a:latin typeface="Times New Roman" panose="02020603050405020304" pitchFamily="18" charset="0"/>
                  <a:ea typeface="微软雅黑" panose="020B0503020204020204" charset="-122"/>
                </a:rPr>
                <a:t>时， </a:t>
              </a:r>
              <a:endParaRPr lang="zh-CN" altLang="en-US" i="0" dirty="0">
                <a:solidFill>
                  <a:srgbClr val="1C1C1C"/>
                </a:solidFill>
                <a:latin typeface="Times New Roman" panose="02020603050405020304" pitchFamily="18" charset="0"/>
                <a:ea typeface="微软雅黑" panose="020B0503020204020204" charset="-122"/>
              </a:endParaRPr>
            </a:p>
          </p:txBody>
        </p:sp>
      </p:grpSp>
      <p:sp>
        <p:nvSpPr>
          <p:cNvPr id="9228" name="Text Box 15"/>
          <p:cNvSpPr txBox="1"/>
          <p:nvPr/>
        </p:nvSpPr>
        <p:spPr>
          <a:xfrm>
            <a:off x="1908175" y="6021388"/>
            <a:ext cx="1704975" cy="458787"/>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转过的圈数</a:t>
            </a:r>
            <a:endParaRPr lang="zh-CN" altLang="en-US" i="0" dirty="0">
              <a:solidFill>
                <a:srgbClr val="1C1C1C"/>
              </a:solidFill>
              <a:latin typeface="Times New Roman" panose="02020603050405020304" pitchFamily="18" charset="0"/>
              <a:ea typeface="微软雅黑" panose="020B0503020204020204" charset="-122"/>
            </a:endParaRPr>
          </a:p>
        </p:txBody>
      </p:sp>
      <p:graphicFrame>
        <p:nvGraphicFramePr>
          <p:cNvPr id="158736" name="Object 16"/>
          <p:cNvGraphicFramePr/>
          <p:nvPr/>
        </p:nvGraphicFramePr>
        <p:xfrm>
          <a:off x="3794125" y="5816600"/>
          <a:ext cx="3067050" cy="1020763"/>
        </p:xfrm>
        <a:graphic>
          <a:graphicData uri="http://schemas.openxmlformats.org/presentationml/2006/ole">
            <mc:AlternateContent xmlns:mc="http://schemas.openxmlformats.org/markup-compatibility/2006">
              <mc:Choice xmlns:v="urn:schemas-microsoft-com:vml" Requires="v">
                <p:oleObj spid="_x0000_s3152" name="" r:id="rId9" imgW="1409700" imgH="431800" progId="Equation.3">
                  <p:embed/>
                </p:oleObj>
              </mc:Choice>
              <mc:Fallback>
                <p:oleObj name="" r:id="rId9" imgW="1409700" imgH="431800" progId="Equation.3">
                  <p:embed/>
                  <p:pic>
                    <p:nvPicPr>
                      <p:cNvPr id="0" name="图片 3151"/>
                      <p:cNvPicPr/>
                      <p:nvPr/>
                    </p:nvPicPr>
                    <p:blipFill>
                      <a:blip r:embed="rId10"/>
                      <a:stretch>
                        <a:fillRect/>
                      </a:stretch>
                    </p:blipFill>
                    <p:spPr>
                      <a:xfrm>
                        <a:off x="3794125" y="5816600"/>
                        <a:ext cx="3067050" cy="102076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1505"/>
                                        </p:tgtEl>
                                        <p:attrNameLst>
                                          <p:attrName>style.visibility</p:attrName>
                                        </p:attrNameLst>
                                      </p:cBhvr>
                                      <p:to>
                                        <p:strVal val="visible"/>
                                      </p:to>
                                    </p:set>
                                    <p:animEffect transition="in" filter="blinds(horizontal)">
                                      <p:cBhvr>
                                        <p:cTn id="17" dur="500"/>
                                        <p:tgtEl>
                                          <p:spTgt spid="1915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7701"/>
                                        </p:tgtEl>
                                        <p:attrNameLst>
                                          <p:attrName>style.visibility</p:attrName>
                                        </p:attrNameLst>
                                      </p:cBhvr>
                                      <p:to>
                                        <p:strVal val="visible"/>
                                      </p:to>
                                    </p:set>
                                    <p:animEffect transition="in" filter="wipe(left)">
                                      <p:cBhvr>
                                        <p:cTn id="22" dur="500"/>
                                        <p:tgtEl>
                                          <p:spTgt spid="1577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2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nodeType="clickEffect">
                                  <p:stCondLst>
                                    <p:cond delay="0"/>
                                  </p:stCondLst>
                                  <p:childTnLst>
                                    <p:set>
                                      <p:cBhvr>
                                        <p:cTn id="35" dur="1" fill="hold">
                                          <p:stCondLst>
                                            <p:cond delay="0"/>
                                          </p:stCondLst>
                                        </p:cTn>
                                        <p:tgtEl>
                                          <p:spTgt spid="158736"/>
                                        </p:tgtEl>
                                        <p:attrNameLst>
                                          <p:attrName>style.visibility</p:attrName>
                                        </p:attrNameLst>
                                      </p:cBhvr>
                                      <p:to>
                                        <p:strVal val="visible"/>
                                      </p:to>
                                    </p:set>
                                    <p:animEffect transition="in" filter="blinds(vertical)">
                                      <p:cBhvr>
                                        <p:cTn id="36" dur="500"/>
                                        <p:tgtEl>
                                          <p:spTgt spid="158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5" grpId="0"/>
      <p:bldP spid="92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682625" y="641350"/>
            <a:ext cx="4406900" cy="463550"/>
            <a:chOff x="480" y="1113"/>
            <a:chExt cx="2776" cy="292"/>
          </a:xfrm>
        </p:grpSpPr>
        <p:sp>
          <p:nvSpPr>
            <p:cNvPr id="34818" name="Text Box 3"/>
            <p:cNvSpPr txBox="1"/>
            <p:nvPr/>
          </p:nvSpPr>
          <p:spPr>
            <a:xfrm>
              <a:off x="480" y="1113"/>
              <a:ext cx="594" cy="289"/>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a:t>
              </a:r>
              <a:r>
                <a:rPr lang="en-US" altLang="zh-CN" i="0">
                  <a:solidFill>
                    <a:srgbClr val="1C1C1C"/>
                  </a:solidFill>
                  <a:latin typeface="Times New Roman" panose="02020603050405020304" pitchFamily="18" charset="0"/>
                  <a:ea typeface="微软雅黑" panose="020B0503020204020204" charset="-122"/>
                </a:rPr>
                <a:t>2</a:t>
              </a:r>
              <a:r>
                <a:rPr lang="zh-CN" altLang="en-US" i="0" dirty="0">
                  <a:solidFill>
                    <a:srgbClr val="1C1C1C"/>
                  </a:solidFill>
                  <a:latin typeface="Times New Roman" panose="02020603050405020304" pitchFamily="18" charset="0"/>
                  <a:ea typeface="微软雅黑" panose="020B0503020204020204" charset="-122"/>
                </a:rPr>
                <a:t>）</a:t>
              </a:r>
              <a:endParaRPr lang="zh-CN" altLang="en-US" i="0" dirty="0">
                <a:solidFill>
                  <a:srgbClr val="1C1C1C"/>
                </a:solidFill>
                <a:latin typeface="Times New Roman" panose="02020603050405020304" pitchFamily="18" charset="0"/>
                <a:ea typeface="微软雅黑" panose="020B0503020204020204" charset="-122"/>
              </a:endParaRPr>
            </a:p>
          </p:txBody>
        </p:sp>
        <p:graphicFrame>
          <p:nvGraphicFramePr>
            <p:cNvPr id="34819" name="Object 4"/>
            <p:cNvGraphicFramePr/>
            <p:nvPr/>
          </p:nvGraphicFramePr>
          <p:xfrm>
            <a:off x="1070" y="1133"/>
            <a:ext cx="536" cy="250"/>
          </p:xfrm>
          <a:graphic>
            <a:graphicData uri="http://schemas.openxmlformats.org/presentationml/2006/ole">
              <mc:AlternateContent xmlns:mc="http://schemas.openxmlformats.org/markup-compatibility/2006">
                <mc:Choice xmlns:v="urn:schemas-microsoft-com:vml" Requires="v">
                  <p:oleObj spid="_x0000_s3153" name="" r:id="rId1" imgW="393065" imgH="177800" progId="Equation.3">
                    <p:embed/>
                  </p:oleObj>
                </mc:Choice>
                <mc:Fallback>
                  <p:oleObj name="" r:id="rId1" imgW="393065" imgH="177800" progId="Equation.3">
                    <p:embed/>
                    <p:pic>
                      <p:nvPicPr>
                        <p:cNvPr id="0" name="图片 3152"/>
                        <p:cNvPicPr/>
                        <p:nvPr/>
                      </p:nvPicPr>
                      <p:blipFill>
                        <a:blip r:embed="rId2"/>
                        <a:stretch>
                          <a:fillRect/>
                        </a:stretch>
                      </p:blipFill>
                      <p:spPr>
                        <a:xfrm>
                          <a:off x="1070" y="1133"/>
                          <a:ext cx="536" cy="250"/>
                        </a:xfrm>
                        <a:prstGeom prst="rect">
                          <a:avLst/>
                        </a:prstGeom>
                        <a:noFill/>
                        <a:ln w="38100">
                          <a:noFill/>
                          <a:miter/>
                        </a:ln>
                      </p:spPr>
                    </p:pic>
                  </p:oleObj>
                </mc:Fallback>
              </mc:AlternateContent>
            </a:graphicData>
          </a:graphic>
        </p:graphicFrame>
        <p:sp>
          <p:nvSpPr>
            <p:cNvPr id="34820" name="Text Box 5"/>
            <p:cNvSpPr txBox="1"/>
            <p:nvPr/>
          </p:nvSpPr>
          <p:spPr>
            <a:xfrm>
              <a:off x="1606" y="1116"/>
              <a:ext cx="1650" cy="289"/>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时，飞轮的角速度</a:t>
              </a:r>
              <a:endParaRPr lang="zh-CN" altLang="en-US" i="0" dirty="0">
                <a:solidFill>
                  <a:srgbClr val="1C1C1C"/>
                </a:solidFill>
                <a:latin typeface="Times New Roman" panose="02020603050405020304" pitchFamily="18" charset="0"/>
                <a:ea typeface="微软雅黑" panose="020B0503020204020204" charset="-122"/>
              </a:endParaRPr>
            </a:p>
          </p:txBody>
        </p:sp>
      </p:grpSp>
      <p:graphicFrame>
        <p:nvGraphicFramePr>
          <p:cNvPr id="158726" name="Object 6"/>
          <p:cNvGraphicFramePr/>
          <p:nvPr/>
        </p:nvGraphicFramePr>
        <p:xfrm>
          <a:off x="1741488" y="1268413"/>
          <a:ext cx="5661025" cy="946150"/>
        </p:xfrm>
        <a:graphic>
          <a:graphicData uri="http://schemas.openxmlformats.org/presentationml/2006/ole">
            <mc:AlternateContent xmlns:mc="http://schemas.openxmlformats.org/markup-compatibility/2006">
              <mc:Choice xmlns:v="urn:schemas-microsoft-com:vml" Requires="v">
                <p:oleObj spid="_x0000_s3150" name="" r:id="rId3" imgW="2360930" imgH="393700" progId="Equation.DSMT4">
                  <p:embed/>
                </p:oleObj>
              </mc:Choice>
              <mc:Fallback>
                <p:oleObj name="" r:id="rId3" imgW="2360930" imgH="393700" progId="Equation.DSMT4">
                  <p:embed/>
                  <p:pic>
                    <p:nvPicPr>
                      <p:cNvPr id="0" name="图片 3149"/>
                      <p:cNvPicPr/>
                      <p:nvPr/>
                    </p:nvPicPr>
                    <p:blipFill>
                      <a:blip r:embed="rId4"/>
                      <a:stretch>
                        <a:fillRect/>
                      </a:stretch>
                    </p:blipFill>
                    <p:spPr>
                      <a:xfrm>
                        <a:off x="1741488" y="1268413"/>
                        <a:ext cx="5661025" cy="946150"/>
                      </a:xfrm>
                      <a:prstGeom prst="rect">
                        <a:avLst/>
                      </a:prstGeom>
                      <a:noFill/>
                      <a:ln w="38100">
                        <a:noFill/>
                        <a:miter/>
                      </a:ln>
                    </p:spPr>
                  </p:pic>
                </p:oleObj>
              </mc:Fallback>
            </mc:AlternateContent>
          </a:graphicData>
        </a:graphic>
      </p:graphicFrame>
      <p:grpSp>
        <p:nvGrpSpPr>
          <p:cNvPr id="3" name="Group 7"/>
          <p:cNvGrpSpPr/>
          <p:nvPr/>
        </p:nvGrpSpPr>
        <p:grpSpPr>
          <a:xfrm>
            <a:off x="827088" y="2322513"/>
            <a:ext cx="6310312" cy="484187"/>
            <a:chOff x="505" y="1985"/>
            <a:chExt cx="3975" cy="305"/>
          </a:xfrm>
        </p:grpSpPr>
        <p:sp>
          <p:nvSpPr>
            <p:cNvPr id="34823" name="Text Box 8"/>
            <p:cNvSpPr txBox="1"/>
            <p:nvPr/>
          </p:nvSpPr>
          <p:spPr>
            <a:xfrm>
              <a:off x="505" y="1985"/>
              <a:ext cx="617" cy="289"/>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a:t>
              </a:r>
              <a:r>
                <a:rPr lang="en-US" altLang="zh-CN" i="0">
                  <a:solidFill>
                    <a:srgbClr val="1C1C1C"/>
                  </a:solidFill>
                  <a:latin typeface="Times New Roman" panose="02020603050405020304" pitchFamily="18" charset="0"/>
                  <a:ea typeface="微软雅黑" panose="020B0503020204020204" charset="-122"/>
                </a:rPr>
                <a:t>3</a:t>
              </a:r>
              <a:r>
                <a:rPr lang="zh-CN" altLang="en-US" i="0" dirty="0">
                  <a:solidFill>
                    <a:srgbClr val="1C1C1C"/>
                  </a:solidFill>
                  <a:latin typeface="Times New Roman" panose="02020603050405020304" pitchFamily="18" charset="0"/>
                  <a:ea typeface="微软雅黑" panose="020B0503020204020204" charset="-122"/>
                </a:rPr>
                <a:t>）</a:t>
              </a:r>
              <a:endParaRPr lang="zh-CN" altLang="en-US" i="0" dirty="0">
                <a:solidFill>
                  <a:srgbClr val="1C1C1C"/>
                </a:solidFill>
                <a:latin typeface="Times New Roman" panose="02020603050405020304" pitchFamily="18" charset="0"/>
                <a:ea typeface="微软雅黑" panose="020B0503020204020204" charset="-122"/>
              </a:endParaRPr>
            </a:p>
          </p:txBody>
        </p:sp>
        <p:graphicFrame>
          <p:nvGraphicFramePr>
            <p:cNvPr id="34824" name="Object 9"/>
            <p:cNvGraphicFramePr/>
            <p:nvPr/>
          </p:nvGraphicFramePr>
          <p:xfrm>
            <a:off x="1008" y="2032"/>
            <a:ext cx="478" cy="233"/>
          </p:xfrm>
          <a:graphic>
            <a:graphicData uri="http://schemas.openxmlformats.org/presentationml/2006/ole">
              <mc:AlternateContent xmlns:mc="http://schemas.openxmlformats.org/markup-compatibility/2006">
                <mc:Choice xmlns:v="urn:schemas-microsoft-com:vml" Requires="v">
                  <p:oleObj spid="_x0000_s3147" name="" r:id="rId5" imgW="381000" imgH="177165" progId="Equation.3">
                    <p:embed/>
                  </p:oleObj>
                </mc:Choice>
                <mc:Fallback>
                  <p:oleObj name="" r:id="rId5" imgW="381000" imgH="177165" progId="Equation.3">
                    <p:embed/>
                    <p:pic>
                      <p:nvPicPr>
                        <p:cNvPr id="0" name="图片 3146"/>
                        <p:cNvPicPr/>
                        <p:nvPr/>
                      </p:nvPicPr>
                      <p:blipFill>
                        <a:blip r:embed="rId6"/>
                        <a:stretch>
                          <a:fillRect/>
                        </a:stretch>
                      </p:blipFill>
                      <p:spPr>
                        <a:xfrm>
                          <a:off x="1008" y="2032"/>
                          <a:ext cx="478" cy="233"/>
                        </a:xfrm>
                        <a:prstGeom prst="rect">
                          <a:avLst/>
                        </a:prstGeom>
                        <a:noFill/>
                        <a:ln w="38100">
                          <a:noFill/>
                          <a:miter/>
                        </a:ln>
                      </p:spPr>
                    </p:pic>
                  </p:oleObj>
                </mc:Fallback>
              </mc:AlternateContent>
            </a:graphicData>
          </a:graphic>
        </p:graphicFrame>
        <p:sp>
          <p:nvSpPr>
            <p:cNvPr id="34825" name="Text Box 10"/>
            <p:cNvSpPr txBox="1"/>
            <p:nvPr/>
          </p:nvSpPr>
          <p:spPr>
            <a:xfrm>
              <a:off x="1486" y="2001"/>
              <a:ext cx="2994" cy="289"/>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时，飞轮边缘上一点的线速度大小</a:t>
              </a:r>
              <a:endParaRPr lang="zh-CN" altLang="en-US" i="0" dirty="0">
                <a:solidFill>
                  <a:srgbClr val="1C1C1C"/>
                </a:solidFill>
                <a:latin typeface="Times New Roman" panose="02020603050405020304" pitchFamily="18" charset="0"/>
                <a:ea typeface="微软雅黑" panose="020B0503020204020204" charset="-122"/>
              </a:endParaRPr>
            </a:p>
          </p:txBody>
        </p:sp>
      </p:grpSp>
      <p:graphicFrame>
        <p:nvGraphicFramePr>
          <p:cNvPr id="158731" name="Object 11"/>
          <p:cNvGraphicFramePr/>
          <p:nvPr/>
        </p:nvGraphicFramePr>
        <p:xfrm>
          <a:off x="1906588" y="3054350"/>
          <a:ext cx="4311650" cy="544513"/>
        </p:xfrm>
        <a:graphic>
          <a:graphicData uri="http://schemas.openxmlformats.org/presentationml/2006/ole">
            <mc:AlternateContent xmlns:mc="http://schemas.openxmlformats.org/markup-compatibility/2006">
              <mc:Choice xmlns:v="urn:schemas-microsoft-com:vml" Requires="v">
                <p:oleObj spid="_x0000_s3151" name="" r:id="rId7" imgW="1816100" imgH="228600" progId="Equation.DSMT4">
                  <p:embed/>
                </p:oleObj>
              </mc:Choice>
              <mc:Fallback>
                <p:oleObj name="" r:id="rId7" imgW="1816100" imgH="228600" progId="Equation.DSMT4">
                  <p:embed/>
                  <p:pic>
                    <p:nvPicPr>
                      <p:cNvPr id="0" name="图片 3150"/>
                      <p:cNvPicPr/>
                      <p:nvPr/>
                    </p:nvPicPr>
                    <p:blipFill>
                      <a:blip r:embed="rId8"/>
                      <a:stretch>
                        <a:fillRect/>
                      </a:stretch>
                    </p:blipFill>
                    <p:spPr>
                      <a:xfrm>
                        <a:off x="1906588" y="3054350"/>
                        <a:ext cx="4311650" cy="544513"/>
                      </a:xfrm>
                      <a:prstGeom prst="rect">
                        <a:avLst/>
                      </a:prstGeom>
                      <a:noFill/>
                      <a:ln w="38100">
                        <a:noFill/>
                        <a:miter/>
                      </a:ln>
                    </p:spPr>
                  </p:pic>
                </p:oleObj>
              </mc:Fallback>
            </mc:AlternateContent>
          </a:graphicData>
        </a:graphic>
      </p:graphicFrame>
      <p:sp>
        <p:nvSpPr>
          <p:cNvPr id="158732" name="Text Box 12"/>
          <p:cNvSpPr txBox="1"/>
          <p:nvPr/>
        </p:nvSpPr>
        <p:spPr>
          <a:xfrm>
            <a:off x="971550" y="3829050"/>
            <a:ext cx="4448175" cy="458788"/>
          </a:xfrm>
          <a:prstGeom prst="rect">
            <a:avLst/>
          </a:prstGeom>
          <a:noFill/>
          <a:ln w="9525">
            <a:noFill/>
          </a:ln>
        </p:spPr>
        <p:txBody>
          <a:bodyPr wrap="none" lIns="91406" tIns="45704" rIns="91406" bIns="45704" anchor="t" anchorCtr="0">
            <a:spAutoFit/>
          </a:bodyPr>
          <a:p>
            <a:r>
              <a:rPr lang="zh-CN" altLang="en-US" i="0" dirty="0">
                <a:solidFill>
                  <a:srgbClr val="1C1C1C"/>
                </a:solidFill>
                <a:latin typeface="Times New Roman" panose="02020603050405020304" pitchFamily="18" charset="0"/>
                <a:ea typeface="微软雅黑" panose="020B0503020204020204" charset="-122"/>
              </a:rPr>
              <a:t>该点的切向加速度和法向加速度</a:t>
            </a:r>
            <a:endParaRPr lang="zh-CN" altLang="en-US" i="0" dirty="0">
              <a:solidFill>
                <a:srgbClr val="1C1C1C"/>
              </a:solidFill>
              <a:latin typeface="Times New Roman" panose="02020603050405020304" pitchFamily="18" charset="0"/>
              <a:ea typeface="微软雅黑" panose="020B0503020204020204" charset="-122"/>
            </a:endParaRPr>
          </a:p>
        </p:txBody>
      </p:sp>
      <p:graphicFrame>
        <p:nvGraphicFramePr>
          <p:cNvPr id="158733" name="Object 13"/>
          <p:cNvGraphicFramePr/>
          <p:nvPr/>
        </p:nvGraphicFramePr>
        <p:xfrm>
          <a:off x="1819275" y="4365625"/>
          <a:ext cx="5546725" cy="912813"/>
        </p:xfrm>
        <a:graphic>
          <a:graphicData uri="http://schemas.openxmlformats.org/presentationml/2006/ole">
            <mc:AlternateContent xmlns:mc="http://schemas.openxmlformats.org/markup-compatibility/2006">
              <mc:Choice xmlns:v="urn:schemas-microsoft-com:vml" Requires="v">
                <p:oleObj spid="_x0000_s3148" name="" r:id="rId9" imgW="2298700" imgH="393700" progId="Equation.DSMT4">
                  <p:embed/>
                </p:oleObj>
              </mc:Choice>
              <mc:Fallback>
                <p:oleObj name="" r:id="rId9" imgW="2298700" imgH="393700" progId="Equation.DSMT4">
                  <p:embed/>
                  <p:pic>
                    <p:nvPicPr>
                      <p:cNvPr id="0" name="图片 3147"/>
                      <p:cNvPicPr/>
                      <p:nvPr/>
                    </p:nvPicPr>
                    <p:blipFill>
                      <a:blip r:embed="rId10"/>
                      <a:stretch>
                        <a:fillRect/>
                      </a:stretch>
                    </p:blipFill>
                    <p:spPr>
                      <a:xfrm>
                        <a:off x="1819275" y="4365625"/>
                        <a:ext cx="5546725" cy="912813"/>
                      </a:xfrm>
                      <a:prstGeom prst="rect">
                        <a:avLst/>
                      </a:prstGeom>
                      <a:noFill/>
                      <a:ln w="38100">
                        <a:noFill/>
                        <a:miter/>
                      </a:ln>
                    </p:spPr>
                  </p:pic>
                </p:oleObj>
              </mc:Fallback>
            </mc:AlternateContent>
          </a:graphicData>
        </a:graphic>
      </p:graphicFrame>
      <p:graphicFrame>
        <p:nvGraphicFramePr>
          <p:cNvPr id="4" name="Object 6"/>
          <p:cNvGraphicFramePr/>
          <p:nvPr/>
        </p:nvGraphicFramePr>
        <p:xfrm>
          <a:off x="1835150" y="5445125"/>
          <a:ext cx="5318125" cy="558800"/>
        </p:xfrm>
        <a:graphic>
          <a:graphicData uri="http://schemas.openxmlformats.org/presentationml/2006/ole">
            <mc:AlternateContent xmlns:mc="http://schemas.openxmlformats.org/markup-compatibility/2006">
              <mc:Choice xmlns:v="urn:schemas-microsoft-com:vml" Requires="v">
                <p:oleObj spid="_x0000_s3149" name="" r:id="rId11" imgW="2145665" imgH="241300" progId="Equation.DSMT4">
                  <p:embed/>
                </p:oleObj>
              </mc:Choice>
              <mc:Fallback>
                <p:oleObj name="" r:id="rId11" imgW="2145665" imgH="241300" progId="Equation.DSMT4">
                  <p:embed/>
                  <p:pic>
                    <p:nvPicPr>
                      <p:cNvPr id="0" name="图片 3148"/>
                      <p:cNvPicPr/>
                      <p:nvPr/>
                    </p:nvPicPr>
                    <p:blipFill>
                      <a:blip r:embed="rId12"/>
                      <a:stretch>
                        <a:fillRect/>
                      </a:stretch>
                    </p:blipFill>
                    <p:spPr>
                      <a:xfrm>
                        <a:off x="1835150" y="5445125"/>
                        <a:ext cx="5318125" cy="5588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58726"/>
                                        </p:tgtEl>
                                        <p:attrNameLst>
                                          <p:attrName>style.visibility</p:attrName>
                                        </p:attrNameLst>
                                      </p:cBhvr>
                                      <p:to>
                                        <p:strVal val="visible"/>
                                      </p:to>
                                    </p:set>
                                    <p:animEffect transition="in" filter="blinds(vertical)">
                                      <p:cBhvr>
                                        <p:cTn id="12" dur="500"/>
                                        <p:tgtEl>
                                          <p:spTgt spid="1587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8731"/>
                                        </p:tgtEl>
                                        <p:attrNameLst>
                                          <p:attrName>style.visibility</p:attrName>
                                        </p:attrNameLst>
                                      </p:cBhvr>
                                      <p:to>
                                        <p:strVal val="visible"/>
                                      </p:to>
                                    </p:set>
                                    <p:animEffect transition="in" filter="blinds(vertical)">
                                      <p:cBhvr>
                                        <p:cTn id="22" dur="500"/>
                                        <p:tgtEl>
                                          <p:spTgt spid="1587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8732"/>
                                        </p:tgtEl>
                                        <p:attrNameLst>
                                          <p:attrName>style.visibility</p:attrName>
                                        </p:attrNameLst>
                                      </p:cBhvr>
                                      <p:to>
                                        <p:strVal val="visible"/>
                                      </p:to>
                                    </p:set>
                                    <p:animEffect transition="in" filter="blinds(horizontal)">
                                      <p:cBhvr>
                                        <p:cTn id="27" dur="500"/>
                                        <p:tgtEl>
                                          <p:spTgt spid="1587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58733"/>
                                        </p:tgtEl>
                                        <p:attrNameLst>
                                          <p:attrName>style.visibility</p:attrName>
                                        </p:attrNameLst>
                                      </p:cBhvr>
                                      <p:to>
                                        <p:strVal val="visible"/>
                                      </p:to>
                                    </p:set>
                                    <p:animEffect transition="in" filter="blinds(vertical)">
                                      <p:cBhvr>
                                        <p:cTn id="32" dur="500"/>
                                        <p:tgtEl>
                                          <p:spTgt spid="1587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9" name="文本框 1"/>
          <p:cNvSpPr txBox="1"/>
          <p:nvPr/>
        </p:nvSpPr>
        <p:spPr>
          <a:xfrm>
            <a:off x="1908175" y="260350"/>
            <a:ext cx="5106988" cy="584200"/>
          </a:xfrm>
          <a:prstGeom prst="rect">
            <a:avLst/>
          </a:prstGeom>
          <a:noFill/>
          <a:ln w="9525">
            <a:noFill/>
          </a:ln>
        </p:spPr>
        <p:txBody>
          <a:bodyPr wrap="none" anchor="t" anchorCtr="0">
            <a:spAutoFit/>
          </a:bodyPr>
          <a:p>
            <a:r>
              <a:rPr lang="zh-CN" altLang="zh-CN" sz="3200" i="0">
                <a:latin typeface="微软雅黑" panose="020B0503020204020204" charset="-122"/>
                <a:ea typeface="微软雅黑" panose="020B0503020204020204" charset="-122"/>
              </a:rPr>
              <a:t>5.1  刚体和刚体的基本运动</a:t>
            </a:r>
            <a:endParaRPr lang="zh-CN" altLang="en-US" sz="3200" i="0">
              <a:latin typeface="微软雅黑" panose="020B0503020204020204" charset="-122"/>
              <a:ea typeface="微软雅黑" panose="020B0503020204020204" charset="-122"/>
            </a:endParaRPr>
          </a:p>
        </p:txBody>
      </p:sp>
      <p:sp>
        <p:nvSpPr>
          <p:cNvPr id="142347" name="Text Box 1035"/>
          <p:cNvSpPr txBox="1"/>
          <p:nvPr/>
        </p:nvSpPr>
        <p:spPr>
          <a:xfrm>
            <a:off x="323850" y="1409700"/>
            <a:ext cx="3179763" cy="520700"/>
          </a:xfrm>
          <a:prstGeom prst="rect">
            <a:avLst/>
          </a:prstGeom>
          <a:noFill/>
          <a:ln w="9525">
            <a:noFill/>
          </a:ln>
        </p:spPr>
        <p:txBody>
          <a:bodyPr wrap="square" lIns="91406" tIns="45704" rIns="91406" bIns="45704" anchor="t" anchorCtr="0">
            <a:spAutoFit/>
          </a:bodyPr>
          <a:p>
            <a:r>
              <a:rPr lang="zh-CN" altLang="en-US" sz="2800" i="0">
                <a:solidFill>
                  <a:srgbClr val="FF0000"/>
                </a:solidFill>
                <a:latin typeface="微软雅黑" panose="020B0503020204020204" charset="-122"/>
                <a:ea typeface="微软雅黑" panose="020B0503020204020204" charset="-122"/>
              </a:rPr>
              <a:t>一、</a:t>
            </a:r>
            <a:r>
              <a:rPr lang="zh-CN" altLang="en-US" sz="2800" i="0" dirty="0">
                <a:solidFill>
                  <a:srgbClr val="FF0000"/>
                </a:solidFill>
                <a:latin typeface="微软雅黑" panose="020B0503020204020204" charset="-122"/>
                <a:ea typeface="微软雅黑" panose="020B0503020204020204" charset="-122"/>
              </a:rPr>
              <a:t>刚体</a:t>
            </a:r>
            <a:r>
              <a:rPr lang="zh-CN" altLang="en-US" i="0" dirty="0">
                <a:solidFill>
                  <a:srgbClr val="FF0000"/>
                </a:solidFill>
                <a:latin typeface="微软雅黑" panose="020B0503020204020204" charset="-122"/>
                <a:ea typeface="微软雅黑" panose="020B0503020204020204" charset="-122"/>
              </a:rPr>
              <a:t>（理想模型） </a:t>
            </a:r>
            <a:endParaRPr lang="zh-CN" altLang="en-US" i="0" dirty="0">
              <a:solidFill>
                <a:srgbClr val="FF0000"/>
              </a:solidFill>
              <a:latin typeface="微软雅黑" panose="020B0503020204020204" charset="-122"/>
              <a:ea typeface="微软雅黑" panose="020B0503020204020204" charset="-122"/>
            </a:endParaRPr>
          </a:p>
        </p:txBody>
      </p:sp>
      <p:sp>
        <p:nvSpPr>
          <p:cNvPr id="3" name="Text Box 1035"/>
          <p:cNvSpPr txBox="1"/>
          <p:nvPr/>
        </p:nvSpPr>
        <p:spPr>
          <a:xfrm>
            <a:off x="330200" y="2205038"/>
            <a:ext cx="6851650" cy="458787"/>
          </a:xfrm>
          <a:prstGeom prst="rect">
            <a:avLst/>
          </a:prstGeom>
          <a:noFill/>
          <a:ln w="9525">
            <a:noFill/>
          </a:ln>
        </p:spPr>
        <p:txBody>
          <a:bodyPr wrap="square" lIns="91406" tIns="45704" rIns="91406" bIns="45704" anchor="t" anchorCtr="0">
            <a:spAutoFit/>
          </a:bodyPr>
          <a:p>
            <a:r>
              <a:rPr lang="zh-CN" altLang="en-US" i="0" dirty="0">
                <a:solidFill>
                  <a:srgbClr val="000000"/>
                </a:solidFill>
                <a:latin typeface="微软雅黑" panose="020B0503020204020204" charset="-122"/>
                <a:ea typeface="微软雅黑" panose="020B0503020204020204" charset="-122"/>
              </a:rPr>
              <a:t>在外力作用下，形状和大小都不发生变化的物体。 </a:t>
            </a:r>
            <a:endParaRPr lang="zh-CN" altLang="en-US" i="0" dirty="0">
              <a:solidFill>
                <a:srgbClr val="000000"/>
              </a:solidFill>
              <a:latin typeface="微软雅黑" panose="020B0503020204020204" charset="-122"/>
              <a:ea typeface="微软雅黑" panose="020B0503020204020204" charset="-122"/>
            </a:endParaRPr>
          </a:p>
        </p:txBody>
      </p:sp>
      <p:sp>
        <p:nvSpPr>
          <p:cNvPr id="5124" name="矩形 5123"/>
          <p:cNvSpPr/>
          <p:nvPr/>
        </p:nvSpPr>
        <p:spPr>
          <a:xfrm>
            <a:off x="323850" y="2852738"/>
            <a:ext cx="8580438" cy="471487"/>
          </a:xfrm>
          <a:prstGeom prst="rect">
            <a:avLst/>
          </a:prstGeom>
          <a:noFill/>
          <a:ln w="9525">
            <a:noFill/>
          </a:ln>
        </p:spPr>
        <p:txBody>
          <a:bodyPr wrap="none" anchor="t" anchorCtr="0"/>
          <a:p>
            <a:pPr>
              <a:spcBef>
                <a:spcPct val="50000"/>
              </a:spcBef>
            </a:pPr>
            <a:r>
              <a:rPr lang="zh-CN" altLang="en-US" i="0">
                <a:latin typeface="微软雅黑" panose="020B0503020204020204" charset="-122"/>
                <a:ea typeface="微软雅黑" panose="020B0503020204020204" charset="-122"/>
              </a:rPr>
              <a:t>实际问题中，当物体的形变很小可忽略时，就将物体视为刚体。</a:t>
            </a:r>
            <a:endParaRPr lang="zh-CN" altLang="en-US" i="0">
              <a:latin typeface="微软雅黑" panose="020B0503020204020204" charset="-122"/>
              <a:ea typeface="微软雅黑" panose="020B0503020204020204" charset="-122"/>
            </a:endParaRPr>
          </a:p>
        </p:txBody>
      </p:sp>
      <p:sp>
        <p:nvSpPr>
          <p:cNvPr id="5125" name="矩形 5124"/>
          <p:cNvSpPr/>
          <p:nvPr/>
        </p:nvSpPr>
        <p:spPr>
          <a:xfrm>
            <a:off x="468313" y="4332288"/>
            <a:ext cx="6143625" cy="519112"/>
          </a:xfrm>
          <a:prstGeom prst="rect">
            <a:avLst/>
          </a:prstGeom>
          <a:noFill/>
          <a:ln w="9525">
            <a:noFill/>
          </a:ln>
        </p:spPr>
        <p:txBody>
          <a:bodyPr wrap="none" anchor="t" anchorCtr="0"/>
          <a:p>
            <a:pPr>
              <a:spcBef>
                <a:spcPct val="20000"/>
              </a:spcBef>
            </a:pPr>
            <a:r>
              <a:rPr lang="en-US" altLang="zh-CN" i="0">
                <a:latin typeface="微软雅黑" panose="020B0503020204020204" charset="-122"/>
                <a:ea typeface="微软雅黑" panose="020B0503020204020204" charset="-122"/>
              </a:rPr>
              <a:t>(a)</a:t>
            </a:r>
            <a:r>
              <a:rPr lang="zh-CN" altLang="en-US" i="0">
                <a:latin typeface="微软雅黑" panose="020B0503020204020204" charset="-122"/>
                <a:ea typeface="微软雅黑" panose="020B0503020204020204" charset="-122"/>
              </a:rPr>
              <a:t>刚体上各质点之间的距离保持不变；</a:t>
            </a:r>
            <a:endParaRPr lang="zh-CN" altLang="en-US" i="0">
              <a:latin typeface="微软雅黑" panose="020B0503020204020204" charset="-122"/>
              <a:ea typeface="微软雅黑" panose="020B0503020204020204" charset="-122"/>
            </a:endParaRPr>
          </a:p>
        </p:txBody>
      </p:sp>
      <p:sp>
        <p:nvSpPr>
          <p:cNvPr id="5126" name="矩形 5125"/>
          <p:cNvSpPr/>
          <p:nvPr/>
        </p:nvSpPr>
        <p:spPr>
          <a:xfrm>
            <a:off x="468313" y="4960938"/>
            <a:ext cx="4610100" cy="519112"/>
          </a:xfrm>
          <a:prstGeom prst="rect">
            <a:avLst/>
          </a:prstGeom>
          <a:noFill/>
          <a:ln w="9525">
            <a:noFill/>
          </a:ln>
        </p:spPr>
        <p:txBody>
          <a:bodyPr wrap="none" anchor="t" anchorCtr="0"/>
          <a:p>
            <a:pPr>
              <a:spcBef>
                <a:spcPct val="50000"/>
              </a:spcBef>
            </a:pPr>
            <a:r>
              <a:rPr lang="en-US" altLang="zh-CN" i="0">
                <a:latin typeface="微软雅黑" panose="020B0503020204020204" charset="-122"/>
                <a:ea typeface="微软雅黑" panose="020B0503020204020204" charset="-122"/>
              </a:rPr>
              <a:t>(b)</a:t>
            </a:r>
            <a:r>
              <a:rPr lang="zh-CN" altLang="en-US" i="0">
                <a:latin typeface="微软雅黑" panose="020B0503020204020204" charset="-122"/>
                <a:ea typeface="微软雅黑" panose="020B0503020204020204" charset="-122"/>
              </a:rPr>
              <a:t>刚体有确定的形状和大小；</a:t>
            </a:r>
            <a:endParaRPr lang="zh-CN" altLang="en-US" i="0">
              <a:latin typeface="微软雅黑" panose="020B0503020204020204" charset="-122"/>
              <a:ea typeface="微软雅黑" panose="020B0503020204020204" charset="-122"/>
            </a:endParaRPr>
          </a:p>
        </p:txBody>
      </p:sp>
      <p:sp>
        <p:nvSpPr>
          <p:cNvPr id="5127" name="矩形 5126"/>
          <p:cNvSpPr/>
          <p:nvPr/>
        </p:nvSpPr>
        <p:spPr>
          <a:xfrm>
            <a:off x="468313" y="5589588"/>
            <a:ext cx="6883400" cy="519112"/>
          </a:xfrm>
          <a:prstGeom prst="rect">
            <a:avLst/>
          </a:prstGeom>
          <a:noFill/>
          <a:ln w="9525">
            <a:noFill/>
          </a:ln>
        </p:spPr>
        <p:txBody>
          <a:bodyPr wrap="none" anchor="t" anchorCtr="0"/>
          <a:p>
            <a:r>
              <a:rPr lang="en-US" altLang="zh-CN" i="0">
                <a:latin typeface="微软雅黑" panose="020B0503020204020204" charset="-122"/>
                <a:ea typeface="微软雅黑" panose="020B0503020204020204" charset="-122"/>
              </a:rPr>
              <a:t>(c)</a:t>
            </a:r>
            <a:r>
              <a:rPr lang="zh-CN" altLang="en-US" i="0">
                <a:latin typeface="微软雅黑" panose="020B0503020204020204" charset="-122"/>
                <a:ea typeface="微软雅黑" panose="020B0503020204020204" charset="-122"/>
              </a:rPr>
              <a:t>刚体可看作是由许多质点</a:t>
            </a:r>
            <a:r>
              <a:rPr lang="en-US" altLang="zh-CN" i="0">
                <a:latin typeface="微软雅黑" panose="020B0503020204020204" charset="-122"/>
                <a:ea typeface="微软雅黑" panose="020B0503020204020204" charset="-122"/>
              </a:rPr>
              <a:t>(</a:t>
            </a:r>
            <a:r>
              <a:rPr lang="zh-CN" altLang="en-US" i="0">
                <a:latin typeface="微软雅黑" panose="020B0503020204020204" charset="-122"/>
                <a:ea typeface="微软雅黑" panose="020B0503020204020204" charset="-122"/>
              </a:rPr>
              <a:t>质元</a:t>
            </a:r>
            <a:r>
              <a:rPr lang="en-US" altLang="zh-CN" i="0">
                <a:latin typeface="微软雅黑" panose="020B0503020204020204" charset="-122"/>
                <a:ea typeface="微软雅黑" panose="020B0503020204020204" charset="-122"/>
              </a:rPr>
              <a:t>)</a:t>
            </a:r>
            <a:r>
              <a:rPr lang="zh-CN" altLang="en-US" i="0">
                <a:latin typeface="微软雅黑" panose="020B0503020204020204" charset="-122"/>
                <a:ea typeface="微软雅黑" panose="020B0503020204020204" charset="-122"/>
              </a:rPr>
              <a:t>组成的质点系。</a:t>
            </a:r>
            <a:endParaRPr lang="zh-CN" altLang="en-US" i="0">
              <a:latin typeface="微软雅黑" panose="020B0503020204020204" charset="-122"/>
              <a:ea typeface="微软雅黑" panose="020B0503020204020204" charset="-122"/>
            </a:endParaRPr>
          </a:p>
        </p:txBody>
      </p:sp>
      <p:sp>
        <p:nvSpPr>
          <p:cNvPr id="5129" name="矩形 5128"/>
          <p:cNvSpPr/>
          <p:nvPr/>
        </p:nvSpPr>
        <p:spPr>
          <a:xfrm>
            <a:off x="330200" y="3703638"/>
            <a:ext cx="1997075" cy="519112"/>
          </a:xfrm>
          <a:prstGeom prst="rect">
            <a:avLst/>
          </a:prstGeom>
          <a:noFill/>
          <a:ln w="9525">
            <a:noFill/>
          </a:ln>
        </p:spPr>
        <p:txBody>
          <a:bodyPr wrap="none" anchor="t" anchorCtr="0"/>
          <a:p>
            <a:pPr>
              <a:spcBef>
                <a:spcPct val="50000"/>
              </a:spcBef>
            </a:pPr>
            <a:r>
              <a:rPr lang="zh-CN" altLang="en-US" i="0">
                <a:solidFill>
                  <a:schemeClr val="accent2"/>
                </a:solidFill>
                <a:latin typeface="微软雅黑" panose="020B0503020204020204" charset="-122"/>
                <a:ea typeface="微软雅黑" panose="020B0503020204020204" charset="-122"/>
              </a:rPr>
              <a:t>刚体的特征：</a:t>
            </a:r>
            <a:endParaRPr lang="zh-CN" altLang="en-US" i="0">
              <a:solidFill>
                <a:schemeClr val="accent2"/>
              </a:solidFill>
              <a:latin typeface="微软雅黑" panose="020B0503020204020204" charset="-122"/>
              <a:ea typeface="微软雅黑" panose="020B0503020204020204" charset="-122"/>
            </a:endParaRPr>
          </a:p>
        </p:txBody>
      </p:sp>
      <p:cxnSp>
        <p:nvCxnSpPr>
          <p:cNvPr id="5" name="直接连接符 4"/>
          <p:cNvCxnSpPr/>
          <p:nvPr/>
        </p:nvCxnSpPr>
        <p:spPr>
          <a:xfrm>
            <a:off x="12700" y="1065213"/>
            <a:ext cx="9115425" cy="0"/>
          </a:xfrm>
          <a:prstGeom prst="line">
            <a:avLst/>
          </a:prstGeom>
          <a:ln w="3492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2347"/>
                                        </p:tgtEl>
                                        <p:attrNameLst>
                                          <p:attrName>style.visibility</p:attrName>
                                        </p:attrNameLst>
                                      </p:cBhvr>
                                      <p:to>
                                        <p:strVal val="visible"/>
                                      </p:to>
                                    </p:set>
                                    <p:animEffect transition="in" filter="blinds(vertical)">
                                      <p:cBhvr>
                                        <p:cTn id="7" dur="500"/>
                                        <p:tgtEl>
                                          <p:spTgt spid="1423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1"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up)">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6" nodeType="click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wipe(left)">
                                      <p:cBhvr>
                                        <p:cTn id="22" dur="500"/>
                                        <p:tgtEl>
                                          <p:spTgt spid="5129"/>
                                        </p:tgtEl>
                                      </p:cBhvr>
                                    </p:animEffect>
                                  </p:childTnLst>
                                </p:cTn>
                              </p:par>
                              <p:par>
                                <p:cTn id="23" presetID="22" presetClass="entr" presetSubtype="8" fill="hold" grpId="2" nodeType="withEffect">
                                  <p:stCondLst>
                                    <p:cond delay="0"/>
                                  </p:stCondLst>
                                  <p:childTnLst>
                                    <p:set>
                                      <p:cBhvr>
                                        <p:cTn id="24" dur="1" fill="hold">
                                          <p:stCondLst>
                                            <p:cond delay="0"/>
                                          </p:stCondLst>
                                        </p:cTn>
                                        <p:tgtEl>
                                          <p:spTgt spid="5125"/>
                                        </p:tgtEl>
                                        <p:attrNameLst>
                                          <p:attrName>style.visibility</p:attrName>
                                        </p:attrNameLst>
                                      </p:cBhvr>
                                      <p:to>
                                        <p:strVal val="visible"/>
                                      </p:to>
                                    </p:set>
                                    <p:animEffect transition="in" filter="wipe(left)">
                                      <p:cBhvr>
                                        <p:cTn id="25" dur="500"/>
                                        <p:tgtEl>
                                          <p:spTgt spid="51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3" nodeType="clickEffect">
                                  <p:stCondLst>
                                    <p:cond delay="0"/>
                                  </p:stCondLst>
                                  <p:childTnLst>
                                    <p:set>
                                      <p:cBhvr>
                                        <p:cTn id="29" dur="1" fill="hold">
                                          <p:stCondLst>
                                            <p:cond delay="0"/>
                                          </p:stCondLst>
                                        </p:cTn>
                                        <p:tgtEl>
                                          <p:spTgt spid="5126"/>
                                        </p:tgtEl>
                                        <p:attrNameLst>
                                          <p:attrName>style.visibility</p:attrName>
                                        </p:attrNameLst>
                                      </p:cBhvr>
                                      <p:to>
                                        <p:strVal val="visible"/>
                                      </p:to>
                                    </p:set>
                                    <p:animEffect transition="in" filter="wipe(left)">
                                      <p:cBhvr>
                                        <p:cTn id="30" dur="500"/>
                                        <p:tgtEl>
                                          <p:spTgt spid="5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4" nodeType="clickEffect">
                                  <p:stCondLst>
                                    <p:cond delay="0"/>
                                  </p:stCondLst>
                                  <p:childTnLst>
                                    <p:set>
                                      <p:cBhvr>
                                        <p:cTn id="34" dur="1" fill="hold">
                                          <p:stCondLst>
                                            <p:cond delay="0"/>
                                          </p:stCondLst>
                                        </p:cTn>
                                        <p:tgtEl>
                                          <p:spTgt spid="5127"/>
                                        </p:tgtEl>
                                        <p:attrNameLst>
                                          <p:attrName>style.visibility</p:attrName>
                                        </p:attrNameLst>
                                      </p:cBhvr>
                                      <p:to>
                                        <p:strVal val="visible"/>
                                      </p:to>
                                    </p:set>
                                    <p:animEffect transition="in" filter="wipe(left)">
                                      <p:cBhvr>
                                        <p:cTn id="35"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7" grpId="0"/>
      <p:bldP spid="3" grpId="0"/>
      <p:bldP spid="5124" grpId="1" animBg="1"/>
      <p:bldP spid="5125" grpId="2" animBg="1"/>
      <p:bldP spid="5126" grpId="3" animBg="1"/>
      <p:bldP spid="5127" grpId="4" animBg="1"/>
      <p:bldP spid="5129" grpId="6"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矩形 76887"/>
          <p:cNvSpPr/>
          <p:nvPr/>
        </p:nvSpPr>
        <p:spPr>
          <a:xfrm>
            <a:off x="179388" y="260350"/>
            <a:ext cx="5399087" cy="522288"/>
          </a:xfrm>
          <a:prstGeom prst="rect">
            <a:avLst/>
          </a:prstGeom>
          <a:noFill/>
          <a:ln w="9525">
            <a:noFill/>
          </a:ln>
        </p:spPr>
        <p:txBody>
          <a:bodyPr wrap="square" anchor="t" anchorCtr="0">
            <a:spAutoFit/>
          </a:bodyPr>
          <a:p>
            <a:pPr eaLnBrk="0" hangingPunct="0"/>
            <a:r>
              <a:rPr lang="zh-CN" altLang="en-US" sz="2800" i="0" dirty="0">
                <a:solidFill>
                  <a:srgbClr val="FF0000"/>
                </a:solidFill>
                <a:latin typeface="微软雅黑" panose="020B0503020204020204" charset="-122"/>
                <a:ea typeface="微软雅黑" panose="020B0503020204020204" charset="-122"/>
              </a:rPr>
              <a:t>二、刚体的运动形式：</a:t>
            </a:r>
            <a:r>
              <a:rPr lang="zh-CN" altLang="en-US" i="0" dirty="0">
                <a:latin typeface="微软雅黑" panose="020B0503020204020204" charset="-122"/>
                <a:ea typeface="微软雅黑" panose="020B0503020204020204" charset="-122"/>
              </a:rPr>
              <a:t>平动、转动</a:t>
            </a:r>
            <a:endParaRPr lang="zh-CN" altLang="en-US" i="0" dirty="0">
              <a:latin typeface="微软雅黑" panose="020B0503020204020204" charset="-122"/>
              <a:ea typeface="微软雅黑" panose="020B0503020204020204" charset="-122"/>
            </a:endParaRPr>
          </a:p>
        </p:txBody>
      </p:sp>
      <p:sp>
        <p:nvSpPr>
          <p:cNvPr id="3" name="文本框 2"/>
          <p:cNvSpPr txBox="1"/>
          <p:nvPr/>
        </p:nvSpPr>
        <p:spPr>
          <a:xfrm>
            <a:off x="179388" y="1052513"/>
            <a:ext cx="1893887" cy="460375"/>
          </a:xfrm>
          <a:prstGeom prst="rect">
            <a:avLst/>
          </a:prstGeom>
          <a:noFill/>
          <a:ln w="9525">
            <a:noFill/>
          </a:ln>
        </p:spPr>
        <p:txBody>
          <a:bodyPr wrap="none" anchor="t" anchorCtr="0">
            <a:spAutoFit/>
          </a:bodyPr>
          <a:p>
            <a:pPr eaLnBrk="0" hangingPunct="0"/>
            <a:r>
              <a:rPr lang="zh-CN" altLang="en-US" i="0" dirty="0">
                <a:solidFill>
                  <a:schemeClr val="accent2"/>
                </a:solidFill>
                <a:latin typeface="微软雅黑" panose="020B0503020204020204" charset="-122"/>
                <a:ea typeface="微软雅黑" panose="020B0503020204020204" charset="-122"/>
              </a:rPr>
              <a:t>（</a:t>
            </a:r>
            <a:r>
              <a:rPr lang="en-US" altLang="zh-CN" i="0" dirty="0">
                <a:solidFill>
                  <a:schemeClr val="accent2"/>
                </a:solidFill>
                <a:latin typeface="微软雅黑" panose="020B0503020204020204" charset="-122"/>
                <a:ea typeface="微软雅黑" panose="020B0503020204020204" charset="-122"/>
              </a:rPr>
              <a:t>1</a:t>
            </a:r>
            <a:r>
              <a:rPr lang="zh-CN" altLang="en-US" i="0" dirty="0">
                <a:solidFill>
                  <a:schemeClr val="accent2"/>
                </a:solidFill>
                <a:latin typeface="微软雅黑" panose="020B0503020204020204" charset="-122"/>
                <a:ea typeface="微软雅黑" panose="020B0503020204020204" charset="-122"/>
              </a:rPr>
              <a:t>）</a:t>
            </a:r>
            <a:r>
              <a:rPr lang="zh-CN" altLang="en-US" i="0" dirty="0">
                <a:solidFill>
                  <a:schemeClr val="accent2"/>
                </a:solidFill>
                <a:latin typeface="Times New Roman" panose="02020603050405020304" pitchFamily="18" charset="0"/>
                <a:ea typeface="微软雅黑" panose="020B0503020204020204" charset="-122"/>
              </a:rPr>
              <a:t>平动：</a:t>
            </a:r>
            <a:endParaRPr lang="zh-CN" altLang="en-US">
              <a:latin typeface="Times New Roman" panose="02020603050405020304" pitchFamily="18" charset="0"/>
              <a:ea typeface="宋体" panose="02010600030101010101" pitchFamily="2" charset="-122"/>
            </a:endParaRPr>
          </a:p>
        </p:txBody>
      </p:sp>
      <p:sp>
        <p:nvSpPr>
          <p:cNvPr id="5" name="文本框 4"/>
          <p:cNvSpPr txBox="1"/>
          <p:nvPr/>
        </p:nvSpPr>
        <p:spPr>
          <a:xfrm>
            <a:off x="323850" y="1597025"/>
            <a:ext cx="4695825" cy="1568450"/>
          </a:xfrm>
          <a:prstGeom prst="rect">
            <a:avLst/>
          </a:prstGeom>
          <a:noFill/>
          <a:ln w="9525">
            <a:noFill/>
          </a:ln>
        </p:spPr>
        <p:txBody>
          <a:bodyPr wrap="square" anchor="t" anchorCtr="0">
            <a:spAutoFit/>
          </a:bodyPr>
          <a:p>
            <a:r>
              <a:rPr lang="zh-CN" altLang="en-US" i="0" dirty="0">
                <a:solidFill>
                  <a:srgbClr val="000000"/>
                </a:solidFill>
                <a:latin typeface="微软雅黑" panose="020B0503020204020204" charset="-122"/>
                <a:ea typeface="微软雅黑" panose="020B0503020204020204" charset="-122"/>
              </a:rPr>
              <a:t>若刚体中所有点的运动轨迹都保持完全相同，或者说刚体内任意两点间的连线总是平行于它们的初始位置间的连线 。</a:t>
            </a:r>
            <a:endParaRPr lang="zh-CN" altLang="en-US" i="0" dirty="0">
              <a:solidFill>
                <a:srgbClr val="000000"/>
              </a:solidFill>
              <a:latin typeface="微软雅黑" panose="020B0503020204020204" charset="-122"/>
              <a:ea typeface="微软雅黑" panose="020B0503020204020204" charset="-122"/>
            </a:endParaRPr>
          </a:p>
        </p:txBody>
      </p:sp>
      <p:grpSp>
        <p:nvGrpSpPr>
          <p:cNvPr id="76882" name="组合 76881"/>
          <p:cNvGrpSpPr/>
          <p:nvPr/>
        </p:nvGrpSpPr>
        <p:grpSpPr>
          <a:xfrm>
            <a:off x="5364163" y="2036763"/>
            <a:ext cx="1423987" cy="1303337"/>
            <a:chOff x="1378" y="2023"/>
            <a:chExt cx="897" cy="821"/>
          </a:xfrm>
        </p:grpSpPr>
        <p:sp>
          <p:nvSpPr>
            <p:cNvPr id="18437" name="立方体 76854" descr="深色木质"/>
            <p:cNvSpPr/>
            <p:nvPr/>
          </p:nvSpPr>
          <p:spPr>
            <a:xfrm>
              <a:off x="1603" y="2076"/>
              <a:ext cx="672" cy="768"/>
            </a:xfrm>
            <a:prstGeom prst="cube">
              <a:avLst>
                <a:gd name="adj" fmla="val 25000"/>
              </a:avLst>
            </a:prstGeom>
            <a:blipFill rotWithShape="1">
              <a:blip r:embed="rId1"/>
            </a:blipFill>
            <a:ln w="9525" cap="flat" cmpd="sng">
              <a:solidFill>
                <a:schemeClr val="tx1"/>
              </a:solidFill>
              <a:prstDash val="solid"/>
              <a:miter/>
              <a:headEnd type="none" w="med" len="med"/>
              <a:tailEnd type="none" w="med" len="med"/>
            </a:ln>
          </p:spPr>
          <p:txBody>
            <a:bodyPr anchor="t" anchorCtr="0"/>
            <a:p>
              <a:pPr algn="ctr"/>
              <a:endParaRPr lang="zh-CN" altLang="en-US">
                <a:latin typeface="Times New Roman" panose="02020603050405020304" pitchFamily="18" charset="0"/>
                <a:ea typeface="宋体" panose="02010600030101010101" pitchFamily="2" charset="-122"/>
              </a:endParaRPr>
            </a:p>
          </p:txBody>
        </p:sp>
        <p:sp>
          <p:nvSpPr>
            <p:cNvPr id="18438" name="直接连接符 76857"/>
            <p:cNvSpPr/>
            <p:nvPr/>
          </p:nvSpPr>
          <p:spPr>
            <a:xfrm flipV="1">
              <a:off x="1603" y="2268"/>
              <a:ext cx="288" cy="576"/>
            </a:xfrm>
            <a:prstGeom prst="line">
              <a:avLst/>
            </a:prstGeom>
            <a:ln w="38100" cap="flat" cmpd="sng">
              <a:solidFill>
                <a:srgbClr val="66FF33"/>
              </a:solidFill>
              <a:prstDash val="solid"/>
              <a:round/>
              <a:headEnd type="none" w="med" len="med"/>
              <a:tailEnd type="triangle" w="med" len="med"/>
            </a:ln>
          </p:spPr>
        </p:sp>
        <p:graphicFrame>
          <p:nvGraphicFramePr>
            <p:cNvPr id="18439" name="对象 76875"/>
            <p:cNvGraphicFramePr/>
            <p:nvPr/>
          </p:nvGraphicFramePr>
          <p:xfrm>
            <a:off x="1831" y="2023"/>
            <a:ext cx="151" cy="186"/>
          </p:xfrm>
          <a:graphic>
            <a:graphicData uri="http://schemas.openxmlformats.org/presentationml/2006/ole">
              <mc:AlternateContent xmlns:mc="http://schemas.openxmlformats.org/markup-compatibility/2006">
                <mc:Choice xmlns:v="urn:schemas-microsoft-com:vml" Requires="v">
                  <p:oleObj spid="_x0000_s3130" name="" r:id="rId2" imgW="152400" imgH="165100" progId="Equation.3">
                    <p:embed/>
                  </p:oleObj>
                </mc:Choice>
                <mc:Fallback>
                  <p:oleObj name="" r:id="rId2" imgW="152400" imgH="165100" progId="Equation.3">
                    <p:embed/>
                    <p:pic>
                      <p:nvPicPr>
                        <p:cNvPr id="0" name="图片 3129"/>
                        <p:cNvPicPr/>
                        <p:nvPr/>
                      </p:nvPicPr>
                      <p:blipFill>
                        <a:blip r:embed="rId3"/>
                        <a:stretch>
                          <a:fillRect/>
                        </a:stretch>
                      </p:blipFill>
                      <p:spPr>
                        <a:xfrm>
                          <a:off x="1831" y="2023"/>
                          <a:ext cx="151" cy="186"/>
                        </a:xfrm>
                        <a:prstGeom prst="rect">
                          <a:avLst/>
                        </a:prstGeom>
                        <a:noFill/>
                        <a:ln w="38100">
                          <a:noFill/>
                          <a:miter/>
                        </a:ln>
                      </p:spPr>
                    </p:pic>
                  </p:oleObj>
                </mc:Fallback>
              </mc:AlternateContent>
            </a:graphicData>
          </a:graphic>
        </p:graphicFrame>
        <p:graphicFrame>
          <p:nvGraphicFramePr>
            <p:cNvPr id="18440" name="对象 76876"/>
            <p:cNvGraphicFramePr/>
            <p:nvPr/>
          </p:nvGraphicFramePr>
          <p:xfrm>
            <a:off x="1378" y="2588"/>
            <a:ext cx="225" cy="208"/>
          </p:xfrm>
          <a:graphic>
            <a:graphicData uri="http://schemas.openxmlformats.org/presentationml/2006/ole">
              <mc:AlternateContent xmlns:mc="http://schemas.openxmlformats.org/markup-compatibility/2006">
                <mc:Choice xmlns:v="urn:schemas-microsoft-com:vml" Requires="v">
                  <p:oleObj spid="_x0000_s3134" name="" r:id="rId4" imgW="152400" imgH="165100" progId="Equation.3">
                    <p:embed/>
                  </p:oleObj>
                </mc:Choice>
                <mc:Fallback>
                  <p:oleObj name="" r:id="rId4" imgW="152400" imgH="165100" progId="Equation.3">
                    <p:embed/>
                    <p:pic>
                      <p:nvPicPr>
                        <p:cNvPr id="0" name="图片 3133"/>
                        <p:cNvPicPr/>
                        <p:nvPr/>
                      </p:nvPicPr>
                      <p:blipFill>
                        <a:blip r:embed="rId5"/>
                        <a:stretch>
                          <a:fillRect/>
                        </a:stretch>
                      </p:blipFill>
                      <p:spPr>
                        <a:xfrm>
                          <a:off x="1378" y="2588"/>
                          <a:ext cx="225" cy="208"/>
                        </a:xfrm>
                        <a:prstGeom prst="rect">
                          <a:avLst/>
                        </a:prstGeom>
                        <a:noFill/>
                        <a:ln w="38100">
                          <a:noFill/>
                          <a:miter/>
                        </a:ln>
                      </p:spPr>
                    </p:pic>
                  </p:oleObj>
                </mc:Fallback>
              </mc:AlternateContent>
            </a:graphicData>
          </a:graphic>
        </p:graphicFrame>
      </p:grpSp>
      <p:grpSp>
        <p:nvGrpSpPr>
          <p:cNvPr id="76883" name="组合 76882"/>
          <p:cNvGrpSpPr/>
          <p:nvPr/>
        </p:nvGrpSpPr>
        <p:grpSpPr>
          <a:xfrm>
            <a:off x="5300663" y="1968500"/>
            <a:ext cx="1487487" cy="1374775"/>
            <a:chOff x="1338" y="1978"/>
            <a:chExt cx="937" cy="866"/>
          </a:xfrm>
        </p:grpSpPr>
        <p:sp>
          <p:nvSpPr>
            <p:cNvPr id="18442" name="立方体 76883" descr="深色木质"/>
            <p:cNvSpPr/>
            <p:nvPr/>
          </p:nvSpPr>
          <p:spPr>
            <a:xfrm>
              <a:off x="1603" y="2076"/>
              <a:ext cx="672" cy="768"/>
            </a:xfrm>
            <a:prstGeom prst="cube">
              <a:avLst>
                <a:gd name="adj" fmla="val 25000"/>
              </a:avLst>
            </a:prstGeom>
            <a:blipFill rotWithShape="1">
              <a:blip r:embed="rId1"/>
            </a:blipFill>
            <a:ln w="9525" cap="flat" cmpd="sng">
              <a:solidFill>
                <a:schemeClr val="tx1"/>
              </a:solidFill>
              <a:prstDash val="solid"/>
              <a:miter/>
              <a:headEnd type="none" w="med" len="med"/>
              <a:tailEnd type="none" w="med" len="med"/>
            </a:ln>
          </p:spPr>
          <p:txBody>
            <a:bodyPr anchor="t" anchorCtr="0"/>
            <a:p>
              <a:pPr algn="ctr"/>
              <a:endParaRPr lang="zh-CN" altLang="en-US">
                <a:latin typeface="Times New Roman" panose="02020603050405020304" pitchFamily="18" charset="0"/>
                <a:ea typeface="宋体" panose="02010600030101010101" pitchFamily="2" charset="-122"/>
              </a:endParaRPr>
            </a:p>
          </p:txBody>
        </p:sp>
        <p:sp>
          <p:nvSpPr>
            <p:cNvPr id="18443" name="直接连接符 76884"/>
            <p:cNvSpPr/>
            <p:nvPr/>
          </p:nvSpPr>
          <p:spPr>
            <a:xfrm flipV="1">
              <a:off x="1603" y="2268"/>
              <a:ext cx="288" cy="576"/>
            </a:xfrm>
            <a:prstGeom prst="line">
              <a:avLst/>
            </a:prstGeom>
            <a:ln w="38100" cap="flat" cmpd="sng">
              <a:solidFill>
                <a:srgbClr val="00B050"/>
              </a:solidFill>
              <a:prstDash val="solid"/>
              <a:round/>
              <a:headEnd type="none" w="med" len="med"/>
              <a:tailEnd type="triangle" w="med" len="med"/>
            </a:ln>
          </p:spPr>
        </p:sp>
        <p:graphicFrame>
          <p:nvGraphicFramePr>
            <p:cNvPr id="18444" name="对象 76885"/>
            <p:cNvGraphicFramePr/>
            <p:nvPr/>
          </p:nvGraphicFramePr>
          <p:xfrm>
            <a:off x="1741" y="1978"/>
            <a:ext cx="206" cy="242"/>
          </p:xfrm>
          <a:graphic>
            <a:graphicData uri="http://schemas.openxmlformats.org/presentationml/2006/ole">
              <mc:AlternateContent xmlns:mc="http://schemas.openxmlformats.org/markup-compatibility/2006">
                <mc:Choice xmlns:v="urn:schemas-microsoft-com:vml" Requires="v">
                  <p:oleObj spid="_x0000_s3131" name="" r:id="rId6" imgW="152400" imgH="165100" progId="Equation.3">
                    <p:embed/>
                  </p:oleObj>
                </mc:Choice>
                <mc:Fallback>
                  <p:oleObj name="" r:id="rId6" imgW="152400" imgH="165100" progId="Equation.3">
                    <p:embed/>
                    <p:pic>
                      <p:nvPicPr>
                        <p:cNvPr id="0" name="图片 3130"/>
                        <p:cNvPicPr/>
                        <p:nvPr/>
                      </p:nvPicPr>
                      <p:blipFill>
                        <a:blip r:embed="rId7"/>
                        <a:stretch>
                          <a:fillRect/>
                        </a:stretch>
                      </p:blipFill>
                      <p:spPr>
                        <a:xfrm>
                          <a:off x="1741" y="1978"/>
                          <a:ext cx="206" cy="242"/>
                        </a:xfrm>
                        <a:prstGeom prst="rect">
                          <a:avLst/>
                        </a:prstGeom>
                        <a:noFill/>
                        <a:ln w="38100">
                          <a:noFill/>
                          <a:miter/>
                        </a:ln>
                      </p:spPr>
                    </p:pic>
                  </p:oleObj>
                </mc:Fallback>
              </mc:AlternateContent>
            </a:graphicData>
          </a:graphic>
        </p:graphicFrame>
        <p:graphicFrame>
          <p:nvGraphicFramePr>
            <p:cNvPr id="18445" name="对象 76886"/>
            <p:cNvGraphicFramePr/>
            <p:nvPr/>
          </p:nvGraphicFramePr>
          <p:xfrm>
            <a:off x="1338" y="2548"/>
            <a:ext cx="175" cy="184"/>
          </p:xfrm>
          <a:graphic>
            <a:graphicData uri="http://schemas.openxmlformats.org/presentationml/2006/ole">
              <mc:AlternateContent xmlns:mc="http://schemas.openxmlformats.org/markup-compatibility/2006">
                <mc:Choice xmlns:v="urn:schemas-microsoft-com:vml" Requires="v">
                  <p:oleObj spid="_x0000_s3132" name="" r:id="rId8" imgW="279400" imgH="292100" progId="Equation.DSMT4">
                    <p:embed/>
                  </p:oleObj>
                </mc:Choice>
                <mc:Fallback>
                  <p:oleObj name="" r:id="rId8" imgW="279400" imgH="292100" progId="Equation.DSMT4">
                    <p:embed/>
                    <p:pic>
                      <p:nvPicPr>
                        <p:cNvPr id="0" name="图片 3131"/>
                        <p:cNvPicPr/>
                        <p:nvPr/>
                      </p:nvPicPr>
                      <p:blipFill>
                        <a:blip r:embed="rId9"/>
                        <a:stretch>
                          <a:fillRect/>
                        </a:stretch>
                      </p:blipFill>
                      <p:spPr>
                        <a:xfrm>
                          <a:off x="1338" y="2548"/>
                          <a:ext cx="175" cy="184"/>
                        </a:xfrm>
                        <a:prstGeom prst="rect">
                          <a:avLst/>
                        </a:prstGeom>
                        <a:noFill/>
                        <a:ln w="38100">
                          <a:noFill/>
                          <a:miter/>
                        </a:ln>
                      </p:spPr>
                    </p:pic>
                  </p:oleObj>
                </mc:Fallback>
              </mc:AlternateContent>
            </a:graphicData>
          </a:graphic>
        </p:graphicFrame>
      </p:grpSp>
      <p:sp>
        <p:nvSpPr>
          <p:cNvPr id="76893" name="直接连接符 76892"/>
          <p:cNvSpPr/>
          <p:nvPr/>
        </p:nvSpPr>
        <p:spPr>
          <a:xfrm flipV="1">
            <a:off x="6164263" y="1457325"/>
            <a:ext cx="2089150" cy="1008063"/>
          </a:xfrm>
          <a:prstGeom prst="line">
            <a:avLst/>
          </a:prstGeom>
          <a:ln w="38100" cap="flat" cmpd="sng">
            <a:solidFill>
              <a:srgbClr val="00B0F0"/>
            </a:solidFill>
            <a:prstDash val="solid"/>
            <a:round/>
            <a:headEnd type="none" w="med" len="med"/>
            <a:tailEnd type="triangle" w="med" len="med"/>
          </a:ln>
        </p:spPr>
      </p:sp>
      <p:sp>
        <p:nvSpPr>
          <p:cNvPr id="76894" name="直接连接符 76893"/>
          <p:cNvSpPr/>
          <p:nvPr/>
        </p:nvSpPr>
        <p:spPr>
          <a:xfrm flipV="1">
            <a:off x="5732463" y="2332038"/>
            <a:ext cx="2089150" cy="1008062"/>
          </a:xfrm>
          <a:prstGeom prst="line">
            <a:avLst/>
          </a:prstGeom>
          <a:ln w="38100" cap="flat" cmpd="sng">
            <a:solidFill>
              <a:srgbClr val="00B0F0"/>
            </a:solidFill>
            <a:prstDash val="solid"/>
            <a:round/>
            <a:headEnd type="none" w="med" len="med"/>
            <a:tailEnd type="triangle" w="med" len="med"/>
          </a:ln>
        </p:spPr>
      </p:sp>
      <p:graphicFrame>
        <p:nvGraphicFramePr>
          <p:cNvPr id="76901" name="对象 76900"/>
          <p:cNvGraphicFramePr>
            <a:graphicFrameLocks noChangeAspect="1"/>
          </p:cNvGraphicFramePr>
          <p:nvPr/>
        </p:nvGraphicFramePr>
        <p:xfrm>
          <a:off x="6926263" y="1500188"/>
          <a:ext cx="503237" cy="428625"/>
        </p:xfrm>
        <a:graphic>
          <a:graphicData uri="http://schemas.openxmlformats.org/presentationml/2006/ole">
            <mc:AlternateContent xmlns:mc="http://schemas.openxmlformats.org/markup-compatibility/2006">
              <mc:Choice xmlns:v="urn:schemas-microsoft-com:vml" Requires="v">
                <p:oleObj spid="_x0000_s3129" name="" r:id="rId10" imgW="254000" imgH="215900" progId="Equation.3">
                  <p:embed/>
                </p:oleObj>
              </mc:Choice>
              <mc:Fallback>
                <p:oleObj name="" r:id="rId10" imgW="254000" imgH="215900" progId="Equation.3">
                  <p:embed/>
                  <p:pic>
                    <p:nvPicPr>
                      <p:cNvPr id="0" name="图片 3128"/>
                      <p:cNvPicPr/>
                      <p:nvPr/>
                    </p:nvPicPr>
                    <p:blipFill>
                      <a:blip r:embed="rId11"/>
                      <a:stretch>
                        <a:fillRect/>
                      </a:stretch>
                    </p:blipFill>
                    <p:spPr>
                      <a:xfrm>
                        <a:off x="6926263" y="1500188"/>
                        <a:ext cx="503237" cy="428625"/>
                      </a:xfrm>
                      <a:prstGeom prst="rect">
                        <a:avLst/>
                      </a:prstGeom>
                      <a:noFill/>
                      <a:ln w="38100">
                        <a:noFill/>
                        <a:miter/>
                      </a:ln>
                    </p:spPr>
                  </p:pic>
                </p:oleObj>
              </mc:Fallback>
            </mc:AlternateContent>
          </a:graphicData>
        </a:graphic>
      </p:graphicFrame>
      <p:graphicFrame>
        <p:nvGraphicFramePr>
          <p:cNvPr id="76902" name="对象 76901"/>
          <p:cNvGraphicFramePr/>
          <p:nvPr/>
        </p:nvGraphicFramePr>
        <p:xfrm>
          <a:off x="7131050" y="2695575"/>
          <a:ext cx="593725" cy="469900"/>
        </p:xfrm>
        <a:graphic>
          <a:graphicData uri="http://schemas.openxmlformats.org/presentationml/2006/ole">
            <mc:AlternateContent xmlns:mc="http://schemas.openxmlformats.org/markup-compatibility/2006">
              <mc:Choice xmlns:v="urn:schemas-microsoft-com:vml" Requires="v">
                <p:oleObj spid="_x0000_s3133" name="" r:id="rId12" imgW="254000" imgH="215900" progId="Equation.3">
                  <p:embed/>
                </p:oleObj>
              </mc:Choice>
              <mc:Fallback>
                <p:oleObj name="" r:id="rId12" imgW="254000" imgH="215900" progId="Equation.3">
                  <p:embed/>
                  <p:pic>
                    <p:nvPicPr>
                      <p:cNvPr id="0" name="图片 3132"/>
                      <p:cNvPicPr/>
                      <p:nvPr/>
                    </p:nvPicPr>
                    <p:blipFill>
                      <a:blip r:embed="rId13"/>
                      <a:stretch>
                        <a:fillRect/>
                      </a:stretch>
                    </p:blipFill>
                    <p:spPr>
                      <a:xfrm>
                        <a:off x="7131050" y="2695575"/>
                        <a:ext cx="593725" cy="469900"/>
                      </a:xfrm>
                      <a:prstGeom prst="rect">
                        <a:avLst/>
                      </a:prstGeom>
                      <a:noFill/>
                      <a:ln w="38100">
                        <a:noFill/>
                        <a:miter/>
                      </a:ln>
                    </p:spPr>
                  </p:pic>
                </p:oleObj>
              </mc:Fallback>
            </mc:AlternateContent>
          </a:graphicData>
        </a:graphic>
      </p:graphicFrame>
      <p:graphicFrame>
        <p:nvGraphicFramePr>
          <p:cNvPr id="76865" name="对象 76864"/>
          <p:cNvGraphicFramePr/>
          <p:nvPr/>
        </p:nvGraphicFramePr>
        <p:xfrm>
          <a:off x="1719263" y="3317875"/>
          <a:ext cx="1860550" cy="474663"/>
        </p:xfrm>
        <a:graphic>
          <a:graphicData uri="http://schemas.openxmlformats.org/presentationml/2006/ole">
            <mc:AlternateContent xmlns:mc="http://schemas.openxmlformats.org/markup-compatibility/2006">
              <mc:Choice xmlns:v="urn:schemas-microsoft-com:vml" Requires="v">
                <p:oleObj spid="_x0000_s3127" name="" r:id="rId14" imgW="622300" imgH="215900" progId="Equation.3">
                  <p:embed/>
                </p:oleObj>
              </mc:Choice>
              <mc:Fallback>
                <p:oleObj name="" r:id="rId14" imgW="622300" imgH="215900" progId="Equation.3">
                  <p:embed/>
                  <p:pic>
                    <p:nvPicPr>
                      <p:cNvPr id="0" name="图片 3126"/>
                      <p:cNvPicPr/>
                      <p:nvPr/>
                    </p:nvPicPr>
                    <p:blipFill>
                      <a:blip r:embed="rId15"/>
                      <a:stretch>
                        <a:fillRect/>
                      </a:stretch>
                    </p:blipFill>
                    <p:spPr>
                      <a:xfrm>
                        <a:off x="1719263" y="3317875"/>
                        <a:ext cx="1860550" cy="474663"/>
                      </a:xfrm>
                      <a:prstGeom prst="rect">
                        <a:avLst/>
                      </a:prstGeom>
                      <a:noFill/>
                      <a:ln w="38100">
                        <a:noFill/>
                        <a:miter/>
                      </a:ln>
                    </p:spPr>
                  </p:pic>
                </p:oleObj>
              </mc:Fallback>
            </mc:AlternateContent>
          </a:graphicData>
        </a:graphic>
      </p:graphicFrame>
      <p:graphicFrame>
        <p:nvGraphicFramePr>
          <p:cNvPr id="76866" name="对象 76865"/>
          <p:cNvGraphicFramePr/>
          <p:nvPr/>
        </p:nvGraphicFramePr>
        <p:xfrm>
          <a:off x="1331913" y="4799013"/>
          <a:ext cx="1212850" cy="452437"/>
        </p:xfrm>
        <a:graphic>
          <a:graphicData uri="http://schemas.openxmlformats.org/presentationml/2006/ole">
            <mc:AlternateContent xmlns:mc="http://schemas.openxmlformats.org/markup-compatibility/2006">
              <mc:Choice xmlns:v="urn:schemas-microsoft-com:vml" Requires="v">
                <p:oleObj spid="_x0000_s3126" name="" r:id="rId16" imgW="685800" imgH="215900" progId="Equation.3">
                  <p:embed/>
                </p:oleObj>
              </mc:Choice>
              <mc:Fallback>
                <p:oleObj name="" r:id="rId16" imgW="685800" imgH="215900" progId="Equation.3">
                  <p:embed/>
                  <p:pic>
                    <p:nvPicPr>
                      <p:cNvPr id="0" name="图片 3125"/>
                      <p:cNvPicPr/>
                      <p:nvPr/>
                    </p:nvPicPr>
                    <p:blipFill>
                      <a:blip r:embed="rId17"/>
                      <a:stretch>
                        <a:fillRect/>
                      </a:stretch>
                    </p:blipFill>
                    <p:spPr>
                      <a:xfrm>
                        <a:off x="1331913" y="4799013"/>
                        <a:ext cx="1212850" cy="452437"/>
                      </a:xfrm>
                      <a:prstGeom prst="rect">
                        <a:avLst/>
                      </a:prstGeom>
                      <a:noFill/>
                      <a:ln w="38100">
                        <a:noFill/>
                        <a:miter/>
                      </a:ln>
                    </p:spPr>
                  </p:pic>
                </p:oleObj>
              </mc:Fallback>
            </mc:AlternateContent>
          </a:graphicData>
        </a:graphic>
      </p:graphicFrame>
      <p:graphicFrame>
        <p:nvGraphicFramePr>
          <p:cNvPr id="76867" name="对象 76866"/>
          <p:cNvGraphicFramePr/>
          <p:nvPr/>
        </p:nvGraphicFramePr>
        <p:xfrm>
          <a:off x="2843213" y="4795838"/>
          <a:ext cx="1055687" cy="457200"/>
        </p:xfrm>
        <a:graphic>
          <a:graphicData uri="http://schemas.openxmlformats.org/presentationml/2006/ole">
            <mc:AlternateContent xmlns:mc="http://schemas.openxmlformats.org/markup-compatibility/2006">
              <mc:Choice xmlns:v="urn:schemas-microsoft-com:vml" Requires="v">
                <p:oleObj spid="_x0000_s3128" name="" r:id="rId18" imgW="495300" imgH="215900" progId="Equation.3">
                  <p:embed/>
                </p:oleObj>
              </mc:Choice>
              <mc:Fallback>
                <p:oleObj name="" r:id="rId18" imgW="495300" imgH="215900" progId="Equation.3">
                  <p:embed/>
                  <p:pic>
                    <p:nvPicPr>
                      <p:cNvPr id="0" name="图片 3127"/>
                      <p:cNvPicPr/>
                      <p:nvPr/>
                    </p:nvPicPr>
                    <p:blipFill>
                      <a:blip r:embed="rId19"/>
                      <a:stretch>
                        <a:fillRect/>
                      </a:stretch>
                    </p:blipFill>
                    <p:spPr>
                      <a:xfrm>
                        <a:off x="2843213" y="4795838"/>
                        <a:ext cx="1055687" cy="457200"/>
                      </a:xfrm>
                      <a:prstGeom prst="rect">
                        <a:avLst/>
                      </a:prstGeom>
                      <a:noFill/>
                      <a:ln w="38100">
                        <a:noFill/>
                        <a:miter/>
                      </a:ln>
                    </p:spPr>
                  </p:pic>
                </p:oleObj>
              </mc:Fallback>
            </mc:AlternateContent>
          </a:graphicData>
        </a:graphic>
      </p:graphicFrame>
      <p:graphicFrame>
        <p:nvGraphicFramePr>
          <p:cNvPr id="76933" name="对象 76932"/>
          <p:cNvGraphicFramePr>
            <a:graphicFrameLocks noChangeAspect="1"/>
          </p:cNvGraphicFramePr>
          <p:nvPr/>
        </p:nvGraphicFramePr>
        <p:xfrm>
          <a:off x="1331913" y="3978275"/>
          <a:ext cx="2016125" cy="563563"/>
        </p:xfrm>
        <a:graphic>
          <a:graphicData uri="http://schemas.openxmlformats.org/presentationml/2006/ole">
            <mc:AlternateContent xmlns:mc="http://schemas.openxmlformats.org/markup-compatibility/2006">
              <mc:Choice xmlns:v="urn:schemas-microsoft-com:vml" Requires="v">
                <p:oleObj spid="_x0000_s3121" name="" r:id="rId20" imgW="951230" imgH="266065" progId="Equation.DSMT4">
                  <p:embed/>
                </p:oleObj>
              </mc:Choice>
              <mc:Fallback>
                <p:oleObj name="" r:id="rId20" imgW="951230" imgH="266065" progId="Equation.DSMT4">
                  <p:embed/>
                  <p:pic>
                    <p:nvPicPr>
                      <p:cNvPr id="0" name="图片 3120"/>
                      <p:cNvPicPr/>
                      <p:nvPr/>
                    </p:nvPicPr>
                    <p:blipFill>
                      <a:blip r:embed="rId21"/>
                      <a:stretch>
                        <a:fillRect/>
                      </a:stretch>
                    </p:blipFill>
                    <p:spPr>
                      <a:xfrm>
                        <a:off x="1331913" y="3978275"/>
                        <a:ext cx="2016125" cy="563563"/>
                      </a:xfrm>
                      <a:prstGeom prst="rect">
                        <a:avLst/>
                      </a:prstGeom>
                      <a:noFill/>
                      <a:ln w="38100">
                        <a:noFill/>
                        <a:miter/>
                      </a:ln>
                    </p:spPr>
                  </p:pic>
                </p:oleObj>
              </mc:Fallback>
            </mc:AlternateContent>
          </a:graphicData>
        </a:graphic>
      </p:graphicFrame>
      <p:graphicFrame>
        <p:nvGraphicFramePr>
          <p:cNvPr id="76934" name="对象 76933"/>
          <p:cNvGraphicFramePr>
            <a:graphicFrameLocks noChangeAspect="1"/>
          </p:cNvGraphicFramePr>
          <p:nvPr/>
        </p:nvGraphicFramePr>
        <p:xfrm>
          <a:off x="1763713" y="3895725"/>
          <a:ext cx="2162175" cy="798513"/>
        </p:xfrm>
        <a:graphic>
          <a:graphicData uri="http://schemas.openxmlformats.org/presentationml/2006/ole">
            <mc:AlternateContent xmlns:mc="http://schemas.openxmlformats.org/markup-compatibility/2006">
              <mc:Choice xmlns:v="urn:schemas-microsoft-com:vml" Requires="v">
                <p:oleObj spid="_x0000_s3122" name="" r:id="rId22" imgW="1066800" imgH="393700" progId="Equation.DSMT4">
                  <p:embed/>
                </p:oleObj>
              </mc:Choice>
              <mc:Fallback>
                <p:oleObj name="" r:id="rId22" imgW="1066800" imgH="393700" progId="Equation.DSMT4">
                  <p:embed/>
                  <p:pic>
                    <p:nvPicPr>
                      <p:cNvPr id="0" name="图片 3121"/>
                      <p:cNvPicPr/>
                      <p:nvPr/>
                    </p:nvPicPr>
                    <p:blipFill>
                      <a:blip r:embed="rId23"/>
                      <a:stretch>
                        <a:fillRect/>
                      </a:stretch>
                    </p:blipFill>
                    <p:spPr>
                      <a:xfrm>
                        <a:off x="1763713" y="3895725"/>
                        <a:ext cx="2162175" cy="798513"/>
                      </a:xfrm>
                      <a:prstGeom prst="rect">
                        <a:avLst/>
                      </a:prstGeom>
                      <a:noFill/>
                      <a:ln w="38100">
                        <a:noFill/>
                        <a:miter/>
                      </a:ln>
                    </p:spPr>
                  </p:pic>
                </p:oleObj>
              </mc:Fallback>
            </mc:AlternateContent>
          </a:graphicData>
        </a:graphic>
      </p:graphicFrame>
      <p:sp>
        <p:nvSpPr>
          <p:cNvPr id="76935" name="文本框 76934"/>
          <p:cNvSpPr txBox="1"/>
          <p:nvPr/>
        </p:nvSpPr>
        <p:spPr>
          <a:xfrm>
            <a:off x="466725" y="5516563"/>
            <a:ext cx="7332663" cy="496887"/>
          </a:xfrm>
          <a:prstGeom prst="rect">
            <a:avLst/>
          </a:prstGeom>
          <a:noFill/>
          <a:ln w="9525">
            <a:noFill/>
          </a:ln>
        </p:spPr>
        <p:txBody>
          <a:bodyPr wrap="square" anchor="t" anchorCtr="0">
            <a:spAutoFit/>
          </a:bodyPr>
          <a:p>
            <a:pPr algn="just">
              <a:lnSpc>
                <a:spcPct val="110000"/>
              </a:lnSpc>
            </a:pPr>
            <a:r>
              <a:rPr lang="zh-CN" altLang="en-US" i="0" dirty="0">
                <a:solidFill>
                  <a:schemeClr val="accent2"/>
                </a:solidFill>
                <a:latin typeface="微软雅黑" panose="020B0503020204020204" charset="-122"/>
                <a:ea typeface="微软雅黑" panose="020B0503020204020204" charset="-122"/>
              </a:rPr>
              <a:t>结论：</a:t>
            </a:r>
            <a:r>
              <a:rPr lang="zh-CN" altLang="en-US" i="0" dirty="0">
                <a:latin typeface="微软雅黑" panose="020B0503020204020204" charset="-122"/>
                <a:ea typeface="微软雅黑" panose="020B0503020204020204" charset="-122"/>
              </a:rPr>
              <a:t>刚体内所有质点的位移、速度、加速度均相同</a:t>
            </a:r>
            <a:endParaRPr lang="zh-CN" altLang="en-US" i="0" dirty="0">
              <a:latin typeface="微软雅黑" panose="020B0503020204020204" charset="-122"/>
              <a:ea typeface="微软雅黑" panose="020B0503020204020204" charset="-122"/>
            </a:endParaRPr>
          </a:p>
        </p:txBody>
      </p:sp>
      <p:grpSp>
        <p:nvGrpSpPr>
          <p:cNvPr id="176141" name="组合 176140"/>
          <p:cNvGrpSpPr/>
          <p:nvPr/>
        </p:nvGrpSpPr>
        <p:grpSpPr>
          <a:xfrm>
            <a:off x="466725" y="6164263"/>
            <a:ext cx="7132638" cy="584200"/>
            <a:chOff x="1066" y="3203"/>
            <a:chExt cx="4146" cy="368"/>
          </a:xfrm>
        </p:grpSpPr>
        <p:sp>
          <p:nvSpPr>
            <p:cNvPr id="18457" name="文本框 176132"/>
            <p:cNvSpPr txBox="1"/>
            <p:nvPr/>
          </p:nvSpPr>
          <p:spPr>
            <a:xfrm>
              <a:off x="1066" y="3203"/>
              <a:ext cx="4146" cy="368"/>
            </a:xfrm>
            <a:prstGeom prst="rect">
              <a:avLst/>
            </a:prstGeom>
            <a:solidFill>
              <a:srgbClr val="92D050"/>
            </a:solidFill>
            <a:ln w="9525" cap="flat" cmpd="sng">
              <a:solidFill>
                <a:schemeClr val="tx2"/>
              </a:solidFill>
              <a:prstDash val="solid"/>
              <a:miter/>
              <a:headEnd type="none" w="med" len="med"/>
              <a:tailEnd type="none" w="med" len="med"/>
            </a:ln>
          </p:spPr>
          <p:txBody>
            <a:bodyPr wrap="square" anchor="t" anchorCtr="0">
              <a:spAutoFit/>
            </a:bodyPr>
            <a:p>
              <a:pPr eaLnBrk="0" hangingPunct="0">
                <a:spcBef>
                  <a:spcPct val="50000"/>
                </a:spcBef>
              </a:pPr>
              <a:r>
                <a:rPr lang="en-US" altLang="zh-CN" sz="3200" i="0" dirty="0">
                  <a:latin typeface="微软雅黑" panose="020B0503020204020204" charset="-122"/>
                  <a:ea typeface="微软雅黑" panose="020B0503020204020204" charset="-122"/>
                </a:rPr>
                <a:t>  </a:t>
              </a:r>
              <a:r>
                <a:rPr lang="zh-CN" altLang="en-US" sz="2800" i="0" dirty="0">
                  <a:latin typeface="微软雅黑" panose="020B0503020204020204" charset="-122"/>
                  <a:ea typeface="微软雅黑" panose="020B0503020204020204" charset="-122"/>
                </a:rPr>
                <a:t>刚体平动        质点运动</a:t>
              </a:r>
              <a:r>
                <a:rPr lang="zh-CN" altLang="en-US" sz="2800" i="0" dirty="0">
                  <a:latin typeface="微软雅黑" panose="020B0503020204020204" charset="-122"/>
                  <a:ea typeface="微软雅黑" panose="020B0503020204020204" charset="-122"/>
                  <a:sym typeface="宋体" panose="02010600030101010101" pitchFamily="2" charset="-122"/>
                </a:rPr>
                <a:t>（常用质心代表）</a:t>
              </a:r>
              <a:endParaRPr lang="zh-CN" altLang="en-US" sz="2800" i="0">
                <a:latin typeface="微软雅黑" panose="020B0503020204020204" charset="-122"/>
                <a:ea typeface="微软雅黑" panose="020B0503020204020204" charset="-122"/>
              </a:endParaRPr>
            </a:p>
          </p:txBody>
        </p:sp>
        <p:sp>
          <p:nvSpPr>
            <p:cNvPr id="18458" name="右箭头 176133"/>
            <p:cNvSpPr/>
            <p:nvPr/>
          </p:nvSpPr>
          <p:spPr>
            <a:xfrm>
              <a:off x="2136" y="3333"/>
              <a:ext cx="410" cy="109"/>
            </a:xfrm>
            <a:prstGeom prst="rightArrow">
              <a:avLst>
                <a:gd name="adj1" fmla="val 38888"/>
                <a:gd name="adj2" fmla="val 140253"/>
              </a:avLst>
            </a:prstGeom>
            <a:gradFill rotWithShape="1">
              <a:gsLst>
                <a:gs pos="0">
                  <a:srgbClr val="AD5B32"/>
                </a:gs>
                <a:gs pos="50000">
                  <a:srgbClr val="993300"/>
                </a:gs>
                <a:gs pos="100000">
                  <a:srgbClr val="AD5B32"/>
                </a:gs>
              </a:gsLst>
              <a:lin ang="5400000" scaled="1"/>
              <a:tileRect/>
            </a:gradFill>
            <a:ln w="9525">
              <a:noFill/>
            </a:ln>
          </p:spPr>
          <p:txBody>
            <a:bodyPr anchor="t" anchorCtr="0"/>
            <a:p>
              <a:endParaRPr lang="zh-CN" altLang="en-US" i="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8.33333E-7 0.0074 C 0.05451 0.08203 0.10903 0.15666 0.14757 0.13078 C 0.18611 0.10513 0.21684 -0.10051 0.2309 -0.14649 " pathEditMode="relative" rAng="0" ptsTypes="aaA">
                                      <p:cBhvr>
                                        <p:cTn id="20" dur="2000" fill="hold"/>
                                        <p:tgtEl>
                                          <p:spTgt spid="76883"/>
                                        </p:tgtEl>
                                        <p:attrNameLst>
                                          <p:attrName>ppt_x</p:attrName>
                                          <p:attrName>ppt_y</p:attrName>
                                        </p:attrNameLst>
                                      </p:cBhvr>
                                      <p:rCtr x="11500" y="-200"/>
                                    </p:animMotion>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76893"/>
                                        </p:tgtEl>
                                        <p:attrNameLst>
                                          <p:attrName>style.visibility</p:attrName>
                                        </p:attrNameLst>
                                      </p:cBhvr>
                                      <p:to>
                                        <p:strVal val="visible"/>
                                      </p:to>
                                    </p:set>
                                    <p:animEffect transition="in" filter="strips(upRight)">
                                      <p:cBhvr>
                                        <p:cTn id="25" dur="500"/>
                                        <p:tgtEl>
                                          <p:spTgt spid="76893"/>
                                        </p:tgtEl>
                                      </p:cBhvr>
                                    </p:animEffect>
                                  </p:childTnLst>
                                </p:cTn>
                              </p:par>
                              <p:par>
                                <p:cTn id="26" presetID="22" presetClass="entr" presetSubtype="8" fill="hold" nodeType="withEffect">
                                  <p:stCondLst>
                                    <p:cond delay="0"/>
                                  </p:stCondLst>
                                  <p:childTnLst>
                                    <p:set>
                                      <p:cBhvr>
                                        <p:cTn id="27" dur="1" fill="hold">
                                          <p:stCondLst>
                                            <p:cond delay="0"/>
                                          </p:stCondLst>
                                        </p:cTn>
                                        <p:tgtEl>
                                          <p:spTgt spid="76901"/>
                                        </p:tgtEl>
                                        <p:attrNameLst>
                                          <p:attrName>style.visibility</p:attrName>
                                        </p:attrNameLst>
                                      </p:cBhvr>
                                      <p:to>
                                        <p:strVal val="visible"/>
                                      </p:to>
                                    </p:set>
                                    <p:animEffect transition="in" filter="wipe(left)">
                                      <p:cBhvr>
                                        <p:cTn id="28" dur="500"/>
                                        <p:tgtEl>
                                          <p:spTgt spid="7690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76894"/>
                                        </p:tgtEl>
                                        <p:attrNameLst>
                                          <p:attrName>style.visibility</p:attrName>
                                        </p:attrNameLst>
                                      </p:cBhvr>
                                      <p:to>
                                        <p:strVal val="visible"/>
                                      </p:to>
                                    </p:set>
                                    <p:animEffect transition="in" filter="strips(upRight)">
                                      <p:cBhvr>
                                        <p:cTn id="33" dur="500"/>
                                        <p:tgtEl>
                                          <p:spTgt spid="76894"/>
                                        </p:tgtEl>
                                      </p:cBhvr>
                                    </p:animEffect>
                                  </p:childTnLst>
                                </p:cTn>
                              </p:par>
                              <p:par>
                                <p:cTn id="34" presetID="22" presetClass="entr" presetSubtype="8" fill="hold" nodeType="withEffect">
                                  <p:stCondLst>
                                    <p:cond delay="0"/>
                                  </p:stCondLst>
                                  <p:childTnLst>
                                    <p:set>
                                      <p:cBhvr>
                                        <p:cTn id="35" dur="1" fill="hold">
                                          <p:stCondLst>
                                            <p:cond delay="0"/>
                                          </p:stCondLst>
                                        </p:cTn>
                                        <p:tgtEl>
                                          <p:spTgt spid="76902"/>
                                        </p:tgtEl>
                                        <p:attrNameLst>
                                          <p:attrName>style.visibility</p:attrName>
                                        </p:attrNameLst>
                                      </p:cBhvr>
                                      <p:to>
                                        <p:strVal val="visible"/>
                                      </p:to>
                                    </p:set>
                                    <p:animEffect transition="in" filter="wipe(left)">
                                      <p:cBhvr>
                                        <p:cTn id="36" dur="500"/>
                                        <p:tgtEl>
                                          <p:spTgt spid="7690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6865"/>
                                        </p:tgtEl>
                                        <p:attrNameLst>
                                          <p:attrName>style.visibility</p:attrName>
                                        </p:attrNameLst>
                                      </p:cBhvr>
                                      <p:to>
                                        <p:strVal val="visible"/>
                                      </p:to>
                                    </p:set>
                                    <p:animEffect transition="in" filter="wipe(left)">
                                      <p:cBhvr>
                                        <p:cTn id="41" dur="500"/>
                                        <p:tgtEl>
                                          <p:spTgt spid="768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6934"/>
                                        </p:tgtEl>
                                        <p:attrNameLst>
                                          <p:attrName>style.visibility</p:attrName>
                                        </p:attrNameLst>
                                      </p:cBhvr>
                                      <p:to>
                                        <p:strVal val="visible"/>
                                      </p:to>
                                    </p:set>
                                    <p:animEffect transition="in" filter="wipe(left)">
                                      <p:cBhvr>
                                        <p:cTn id="46" dur="500"/>
                                        <p:tgtEl>
                                          <p:spTgt spid="769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6933"/>
                                        </p:tgtEl>
                                        <p:attrNameLst>
                                          <p:attrName>style.visibility</p:attrName>
                                        </p:attrNameLst>
                                      </p:cBhvr>
                                      <p:to>
                                        <p:strVal val="visible"/>
                                      </p:to>
                                    </p:set>
                                    <p:animEffect transition="in" filter="wipe(left)">
                                      <p:cBhvr>
                                        <p:cTn id="51" dur="500"/>
                                        <p:tgtEl>
                                          <p:spTgt spid="7693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6866"/>
                                        </p:tgtEl>
                                        <p:attrNameLst>
                                          <p:attrName>style.visibility</p:attrName>
                                        </p:attrNameLst>
                                      </p:cBhvr>
                                      <p:to>
                                        <p:strVal val="visible"/>
                                      </p:to>
                                    </p:set>
                                    <p:animEffect transition="in" filter="wipe(left)">
                                      <p:cBhvr>
                                        <p:cTn id="56" dur="500"/>
                                        <p:tgtEl>
                                          <p:spTgt spid="7686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6867"/>
                                        </p:tgtEl>
                                        <p:attrNameLst>
                                          <p:attrName>style.visibility</p:attrName>
                                        </p:attrNameLst>
                                      </p:cBhvr>
                                      <p:to>
                                        <p:strVal val="visible"/>
                                      </p:to>
                                    </p:set>
                                    <p:animEffect transition="in" filter="wipe(left)">
                                      <p:cBhvr>
                                        <p:cTn id="61" dur="500"/>
                                        <p:tgtEl>
                                          <p:spTgt spid="7686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6935"/>
                                        </p:tgtEl>
                                        <p:attrNameLst>
                                          <p:attrName>style.visibility</p:attrName>
                                        </p:attrNameLst>
                                      </p:cBhvr>
                                      <p:to>
                                        <p:strVal val="visible"/>
                                      </p:to>
                                    </p:set>
                                    <p:animEffect transition="in" filter="wipe(left)">
                                      <p:cBhvr>
                                        <p:cTn id="66" dur="500"/>
                                        <p:tgtEl>
                                          <p:spTgt spid="76935"/>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176141"/>
                                        </p:tgtEl>
                                        <p:attrNameLst>
                                          <p:attrName>style.visibility</p:attrName>
                                        </p:attrNameLst>
                                      </p:cBhvr>
                                      <p:to>
                                        <p:strVal val="visible"/>
                                      </p:to>
                                    </p:set>
                                    <p:animEffect transition="in" filter="strips(downRight)">
                                      <p:cBhvr>
                                        <p:cTn id="71" dur="500"/>
                                        <p:tgtEl>
                                          <p:spTgt spid="176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35"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2"/>
          <p:cNvSpPr txBox="1"/>
          <p:nvPr/>
        </p:nvSpPr>
        <p:spPr>
          <a:xfrm>
            <a:off x="252413" y="188913"/>
            <a:ext cx="1893887" cy="460375"/>
          </a:xfrm>
          <a:prstGeom prst="rect">
            <a:avLst/>
          </a:prstGeom>
          <a:noFill/>
          <a:ln w="9525">
            <a:noFill/>
          </a:ln>
        </p:spPr>
        <p:txBody>
          <a:bodyPr wrap="none" anchor="t" anchorCtr="0">
            <a:spAutoFit/>
          </a:bodyPr>
          <a:p>
            <a:pPr eaLnBrk="0" hangingPunct="0"/>
            <a:r>
              <a:rPr lang="zh-CN" altLang="en-US" i="0" dirty="0">
                <a:solidFill>
                  <a:schemeClr val="accent2"/>
                </a:solidFill>
                <a:latin typeface="微软雅黑" panose="020B0503020204020204" charset="-122"/>
                <a:ea typeface="微软雅黑" panose="020B0503020204020204" charset="-122"/>
                <a:sym typeface="宋体" panose="02010600030101010101" pitchFamily="2" charset="-122"/>
              </a:rPr>
              <a:t>（</a:t>
            </a:r>
            <a:r>
              <a:rPr lang="en-US" altLang="zh-CN" i="0" dirty="0">
                <a:solidFill>
                  <a:schemeClr val="accent2"/>
                </a:solidFill>
                <a:latin typeface="微软雅黑" panose="020B0503020204020204" charset="-122"/>
                <a:ea typeface="微软雅黑" panose="020B0503020204020204" charset="-122"/>
                <a:sym typeface="宋体" panose="02010600030101010101" pitchFamily="2" charset="-122"/>
              </a:rPr>
              <a:t>2</a:t>
            </a:r>
            <a:r>
              <a:rPr lang="zh-CN" altLang="en-US" i="0" dirty="0">
                <a:solidFill>
                  <a:schemeClr val="accent2"/>
                </a:solidFill>
                <a:latin typeface="微软雅黑" panose="020B0503020204020204" charset="-122"/>
                <a:ea typeface="微软雅黑" panose="020B0503020204020204" charset="-122"/>
                <a:sym typeface="宋体" panose="02010600030101010101" pitchFamily="2" charset="-122"/>
              </a:rPr>
              <a:t>）</a:t>
            </a:r>
            <a:r>
              <a:rPr lang="zh-CN" altLang="en-US" i="0" dirty="0">
                <a:solidFill>
                  <a:schemeClr val="accent2"/>
                </a:solidFill>
                <a:latin typeface="Times New Roman" panose="02020603050405020304" pitchFamily="18" charset="0"/>
                <a:ea typeface="微软雅黑" panose="020B0503020204020204" charset="-122"/>
                <a:sym typeface="宋体" panose="02010600030101010101" pitchFamily="2" charset="-122"/>
              </a:rPr>
              <a:t>转动：</a:t>
            </a:r>
            <a:endParaRPr lang="zh-CN" altLang="en-US">
              <a:latin typeface="Times New Roman" panose="02020603050405020304" pitchFamily="18" charset="0"/>
              <a:ea typeface="宋体" panose="02010600030101010101" pitchFamily="2" charset="-122"/>
            </a:endParaRPr>
          </a:p>
        </p:txBody>
      </p:sp>
      <p:sp>
        <p:nvSpPr>
          <p:cNvPr id="5" name="文本框 4"/>
          <p:cNvSpPr txBox="1"/>
          <p:nvPr/>
        </p:nvSpPr>
        <p:spPr>
          <a:xfrm>
            <a:off x="387350" y="692150"/>
            <a:ext cx="8453438" cy="830263"/>
          </a:xfrm>
          <a:prstGeom prst="rect">
            <a:avLst/>
          </a:prstGeom>
          <a:noFill/>
          <a:ln w="9525">
            <a:noFill/>
          </a:ln>
        </p:spPr>
        <p:txBody>
          <a:bodyPr wrap="square" anchor="t" anchorCtr="0">
            <a:spAutoFit/>
          </a:bodyPr>
          <a:p>
            <a:r>
              <a:rPr lang="zh-CN" altLang="en-US" i="0">
                <a:latin typeface="微软雅黑" panose="020B0503020204020204" charset="-122"/>
                <a:ea typeface="微软雅黑" panose="020B0503020204020204" charset="-122"/>
              </a:rPr>
              <a:t>若刚体内的各个质点都绕同一直线作圆周运动，这种运动便称为转动，该直线称转轴</a:t>
            </a:r>
            <a:endParaRPr lang="zh-CN" altLang="en-US" i="0">
              <a:latin typeface="微软雅黑" panose="020B0503020204020204" charset="-122"/>
              <a:ea typeface="微软雅黑" panose="020B0503020204020204" charset="-122"/>
            </a:endParaRPr>
          </a:p>
        </p:txBody>
      </p:sp>
      <p:sp>
        <p:nvSpPr>
          <p:cNvPr id="4107" name="文本框 4106"/>
          <p:cNvSpPr txBox="1"/>
          <p:nvPr/>
        </p:nvSpPr>
        <p:spPr>
          <a:xfrm>
            <a:off x="387350" y="2771775"/>
            <a:ext cx="6088063" cy="830263"/>
          </a:xfrm>
          <a:prstGeom prst="rect">
            <a:avLst/>
          </a:prstGeom>
          <a:noFill/>
          <a:ln w="9525">
            <a:noFill/>
          </a:ln>
        </p:spPr>
        <p:txBody>
          <a:bodyPr wrap="square" anchor="t" anchorCtr="0">
            <a:spAutoFit/>
          </a:bodyPr>
          <a:p>
            <a:pPr algn="just">
              <a:spcBef>
                <a:spcPct val="50000"/>
              </a:spcBef>
            </a:pPr>
            <a:r>
              <a:rPr lang="zh-CN" altLang="en-US" i="0" dirty="0">
                <a:solidFill>
                  <a:srgbClr val="FF0000"/>
                </a:solidFill>
                <a:latin typeface="微软雅黑" panose="020B0503020204020204" charset="-122"/>
                <a:ea typeface="微软雅黑" panose="020B0503020204020204" charset="-122"/>
              </a:rPr>
              <a:t>定轴转动</a:t>
            </a:r>
            <a:r>
              <a:rPr lang="zh-CN" altLang="en-US" i="0" dirty="0">
                <a:latin typeface="微软雅黑" panose="020B0503020204020204" charset="-122"/>
                <a:ea typeface="微软雅黑" panose="020B0503020204020204" charset="-122"/>
              </a:rPr>
              <a:t> —— </a:t>
            </a:r>
            <a:r>
              <a:rPr lang="zh-CN" altLang="zh-CN" i="0" dirty="0">
                <a:latin typeface="微软雅黑" panose="020B0503020204020204" charset="-122"/>
                <a:ea typeface="微软雅黑" panose="020B0503020204020204" charset="-122"/>
              </a:rPr>
              <a:t>转轴固定不动，即既不能改变方向又不能平移，这个转轴为固定轴</a:t>
            </a:r>
            <a:endParaRPr lang="zh-CN" altLang="zh-CN" i="0" dirty="0">
              <a:latin typeface="微软雅黑" panose="020B0503020204020204" charset="-122"/>
              <a:ea typeface="微软雅黑" panose="020B0503020204020204" charset="-122"/>
            </a:endParaRPr>
          </a:p>
        </p:txBody>
      </p:sp>
      <p:sp>
        <p:nvSpPr>
          <p:cNvPr id="4108" name="文本框 4107"/>
          <p:cNvSpPr txBox="1"/>
          <p:nvPr/>
        </p:nvSpPr>
        <p:spPr>
          <a:xfrm>
            <a:off x="312738" y="3905250"/>
            <a:ext cx="8347075" cy="830263"/>
          </a:xfrm>
          <a:prstGeom prst="rect">
            <a:avLst/>
          </a:prstGeom>
          <a:noFill/>
          <a:ln w="9525">
            <a:noFill/>
          </a:ln>
        </p:spPr>
        <p:txBody>
          <a:bodyPr wrap="square" anchor="t" anchorCtr="0">
            <a:spAutoFit/>
          </a:bodyPr>
          <a:p>
            <a:pPr algn="just">
              <a:spcBef>
                <a:spcPct val="50000"/>
              </a:spcBef>
            </a:pPr>
            <a:r>
              <a:rPr lang="zh-CN" altLang="en-US" i="0" dirty="0">
                <a:solidFill>
                  <a:srgbClr val="FF0000"/>
                </a:solidFill>
                <a:latin typeface="微软雅黑" panose="020B0503020204020204" charset="-122"/>
                <a:ea typeface="微软雅黑" panose="020B0503020204020204" charset="-122"/>
              </a:rPr>
              <a:t>非定轴转动</a:t>
            </a:r>
            <a:r>
              <a:rPr lang="zh-CN" altLang="en-US" i="0" dirty="0">
                <a:latin typeface="微软雅黑" panose="020B0503020204020204" charset="-122"/>
                <a:ea typeface="微软雅黑" panose="020B0503020204020204" charset="-122"/>
              </a:rPr>
              <a:t> —— </a:t>
            </a:r>
            <a:r>
              <a:rPr lang="zh-CN" altLang="zh-CN" i="0" dirty="0">
                <a:latin typeface="微软雅黑" panose="020B0503020204020204" charset="-122"/>
                <a:ea typeface="微软雅黑" panose="020B0503020204020204" charset="-122"/>
              </a:rPr>
              <a:t>转轴的方向或位置在运动过程中变化，这个轴在某个时刻的位置称为该时刻的转动瞬轴</a:t>
            </a:r>
            <a:endParaRPr lang="zh-CN" altLang="zh-CN" i="0" dirty="0">
              <a:latin typeface="微软雅黑" panose="020B0503020204020204" charset="-122"/>
              <a:ea typeface="微软雅黑" panose="020B0503020204020204" charset="-122"/>
            </a:endParaRPr>
          </a:p>
        </p:txBody>
      </p:sp>
      <p:sp>
        <p:nvSpPr>
          <p:cNvPr id="25603" name="Text Box 3"/>
          <p:cNvSpPr txBox="1"/>
          <p:nvPr/>
        </p:nvSpPr>
        <p:spPr>
          <a:xfrm>
            <a:off x="323850" y="5229225"/>
            <a:ext cx="2925763" cy="496888"/>
          </a:xfrm>
          <a:prstGeom prst="rect">
            <a:avLst/>
          </a:prstGeom>
          <a:noFill/>
          <a:ln w="9525">
            <a:noFill/>
          </a:ln>
        </p:spPr>
        <p:txBody>
          <a:bodyPr wrap="none" anchor="t" anchorCtr="0">
            <a:spAutoFit/>
          </a:bodyPr>
          <a:p>
            <a:pPr>
              <a:lnSpc>
                <a:spcPct val="110000"/>
              </a:lnSpc>
            </a:pPr>
            <a:r>
              <a:rPr lang="zh-CN" altLang="en-US" i="0" dirty="0">
                <a:solidFill>
                  <a:srgbClr val="FF0000"/>
                </a:solidFill>
                <a:latin typeface="微软雅黑" panose="020B0503020204020204" charset="-122"/>
                <a:ea typeface="微软雅黑" panose="020B0503020204020204" charset="-122"/>
              </a:rPr>
              <a:t>我们只讨论定轴转动</a:t>
            </a:r>
            <a:endParaRPr lang="zh-CN" altLang="en-US" i="0" dirty="0">
              <a:solidFill>
                <a:srgbClr val="FF0000"/>
              </a:solidFill>
              <a:latin typeface="微软雅黑" panose="020B0503020204020204" charset="-122"/>
              <a:ea typeface="微软雅黑" panose="020B0503020204020204" charset="-122"/>
            </a:endParaRPr>
          </a:p>
        </p:txBody>
      </p:sp>
      <p:sp>
        <p:nvSpPr>
          <p:cNvPr id="214075" name="Rectangle 59"/>
          <p:cNvSpPr/>
          <p:nvPr/>
        </p:nvSpPr>
        <p:spPr>
          <a:xfrm>
            <a:off x="468313" y="1771650"/>
            <a:ext cx="4522787" cy="452438"/>
          </a:xfrm>
          <a:prstGeom prst="rect">
            <a:avLst/>
          </a:prstGeom>
          <a:noFill/>
          <a:ln w="3175">
            <a:noFill/>
          </a:ln>
        </p:spPr>
        <p:txBody>
          <a:bodyPr wrap="none" lIns="82936" tIns="41468" rIns="82936" bIns="41468" anchor="t" anchorCtr="0">
            <a:spAutoFit/>
          </a:bodyPr>
          <a:p>
            <a:pPr algn="ctr">
              <a:buClr>
                <a:srgbClr val="0000FF"/>
              </a:buClr>
              <a:buFont typeface="Wingdings" panose="05000000000000000000" pitchFamily="2" charset="2"/>
            </a:pPr>
            <a:r>
              <a:rPr lang="zh-CN" altLang="en-US" i="0" dirty="0">
                <a:latin typeface="微软雅黑" panose="020B0503020204020204" charset="-122"/>
                <a:ea typeface="微软雅黑" panose="020B0503020204020204" charset="-122"/>
              </a:rPr>
              <a:t>转动分为</a:t>
            </a:r>
            <a:r>
              <a:rPr lang="zh-CN" altLang="en-US" i="0" dirty="0">
                <a:solidFill>
                  <a:srgbClr val="FF0000"/>
                </a:solidFill>
                <a:latin typeface="微软雅黑" panose="020B0503020204020204" charset="-122"/>
                <a:ea typeface="微软雅黑" panose="020B0503020204020204" charset="-122"/>
              </a:rPr>
              <a:t>定轴转动</a:t>
            </a:r>
            <a:r>
              <a:rPr lang="zh-CN" altLang="en-US" i="0" dirty="0">
                <a:solidFill>
                  <a:srgbClr val="1C1C1C"/>
                </a:solidFill>
                <a:latin typeface="微软雅黑" panose="020B0503020204020204" charset="-122"/>
                <a:ea typeface="微软雅黑" panose="020B0503020204020204" charset="-122"/>
              </a:rPr>
              <a:t>和</a:t>
            </a:r>
            <a:r>
              <a:rPr lang="zh-CN" altLang="en-US" i="0" dirty="0">
                <a:solidFill>
                  <a:srgbClr val="FF0000"/>
                </a:solidFill>
                <a:latin typeface="微软雅黑" panose="020B0503020204020204" charset="-122"/>
                <a:ea typeface="微软雅黑" panose="020B0503020204020204" charset="-122"/>
              </a:rPr>
              <a:t>非定轴转动 </a:t>
            </a:r>
            <a:endParaRPr lang="zh-CN" altLang="en-US" i="0" dirty="0">
              <a:solidFill>
                <a:srgbClr val="1C1C1C"/>
              </a:solidFill>
              <a:latin typeface="微软雅黑" panose="020B0503020204020204" charset="-122"/>
              <a:ea typeface="微软雅黑" panose="020B0503020204020204" charset="-122"/>
            </a:endParaRPr>
          </a:p>
        </p:txBody>
      </p:sp>
      <p:pic>
        <p:nvPicPr>
          <p:cNvPr id="100" name="图片 99"/>
          <p:cNvPicPr/>
          <p:nvPr/>
        </p:nvPicPr>
        <p:blipFill>
          <a:blip r:embed="rId1"/>
          <a:stretch>
            <a:fillRect/>
          </a:stretch>
        </p:blipFill>
        <p:spPr>
          <a:xfrm>
            <a:off x="4722813" y="4795838"/>
            <a:ext cx="4019550" cy="1666875"/>
          </a:xfrm>
          <a:prstGeom prst="rect">
            <a:avLst/>
          </a:prstGeom>
          <a:noFill/>
          <a:ln w="9525">
            <a:noFill/>
          </a:ln>
        </p:spPr>
      </p:pic>
      <p:pic>
        <p:nvPicPr>
          <p:cNvPr id="287750" name="图片 287749" descr="PL_004"/>
          <p:cNvPicPr>
            <a:picLocks noChangeAspect="1"/>
          </p:cNvPicPr>
          <p:nvPr/>
        </p:nvPicPr>
        <p:blipFill>
          <a:blip r:embed="rId2"/>
          <a:stretch>
            <a:fillRect/>
          </a:stretch>
        </p:blipFill>
        <p:spPr>
          <a:xfrm>
            <a:off x="6475413" y="1657350"/>
            <a:ext cx="2106612" cy="1944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4075"/>
                                        </p:tgtEl>
                                        <p:attrNameLst>
                                          <p:attrName>style.visibility</p:attrName>
                                        </p:attrNameLst>
                                      </p:cBhvr>
                                      <p:to>
                                        <p:strVal val="visible"/>
                                      </p:to>
                                    </p:set>
                                    <p:animEffect transition="in" filter="wipe(left)">
                                      <p:cBhvr>
                                        <p:cTn id="11" dur="500"/>
                                        <p:tgtEl>
                                          <p:spTgt spid="21407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4107">
                                            <p:txEl>
                                              <p:charRg st="0" end="21"/>
                                            </p:txEl>
                                          </p:spTgt>
                                        </p:tgtEl>
                                        <p:attrNameLst>
                                          <p:attrName>style.visibility</p:attrName>
                                        </p:attrNameLst>
                                      </p:cBhvr>
                                      <p:to>
                                        <p:strVal val="visible"/>
                                      </p:to>
                                    </p:set>
                                    <p:animEffect transition="in" filter="box(out)">
                                      <p:cBhvr>
                                        <p:cTn id="16" dur="500"/>
                                        <p:tgtEl>
                                          <p:spTgt spid="4107">
                                            <p:txEl>
                                              <p:charRg st="0" end="2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77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08">
                                            <p:txEl>
                                              <p:charRg st="0" end="34"/>
                                            </p:txEl>
                                          </p:spTgt>
                                        </p:tgtEl>
                                        <p:attrNameLst>
                                          <p:attrName>style.visibility</p:attrName>
                                        </p:attrNameLst>
                                      </p:cBhvr>
                                      <p:to>
                                        <p:strVal val="visible"/>
                                      </p:to>
                                    </p:set>
                                    <p:anim calcmode="lin" valueType="num">
                                      <p:cBhvr>
                                        <p:cTn id="25" dur="500" fill="hold"/>
                                        <p:tgtEl>
                                          <p:spTgt spid="4108">
                                            <p:txEl>
                                              <p:charRg st="0" end="34"/>
                                            </p:txEl>
                                          </p:spTgt>
                                        </p:tgtEl>
                                        <p:attrNameLst>
                                          <p:attrName>ppt_x</p:attrName>
                                        </p:attrNameLst>
                                      </p:cBhvr>
                                      <p:tavLst>
                                        <p:tav tm="0">
                                          <p:val>
                                            <p:strVal val="0-#ppt_w/2"/>
                                          </p:val>
                                        </p:tav>
                                        <p:tav tm="100000">
                                          <p:val>
                                            <p:strVal val="#ppt_x"/>
                                          </p:val>
                                        </p:tav>
                                      </p:tavLst>
                                    </p:anim>
                                    <p:anim calcmode="lin" valueType="num">
                                      <p:cBhvr>
                                        <p:cTn id="26" dur="500" fill="hold"/>
                                        <p:tgtEl>
                                          <p:spTgt spid="4108">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5603">
                                            <p:txEl>
                                              <p:charRg st="0" end="11"/>
                                            </p:txEl>
                                          </p:spTgt>
                                        </p:tgtEl>
                                        <p:attrNameLst>
                                          <p:attrName>style.visibility</p:attrName>
                                        </p:attrNameLst>
                                      </p:cBhvr>
                                      <p:to>
                                        <p:strVal val="visible"/>
                                      </p:to>
                                    </p:set>
                                    <p:animEffect transition="in" filter="box(out)">
                                      <p:cBhvr>
                                        <p:cTn id="35" dur="500"/>
                                        <p:tgtEl>
                                          <p:spTgt spid="25603">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build="p"/>
      <p:bldP spid="4108" grpId="0" build="p"/>
      <p:bldP spid="25603" grpId="0" build="p"/>
      <p:bldP spid="214075"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文本框 174081"/>
          <p:cNvSpPr txBox="1"/>
          <p:nvPr/>
        </p:nvSpPr>
        <p:spPr>
          <a:xfrm>
            <a:off x="611188" y="331788"/>
            <a:ext cx="5473700" cy="522287"/>
          </a:xfrm>
          <a:prstGeom prst="rect">
            <a:avLst/>
          </a:prstGeom>
          <a:noFill/>
          <a:ln w="9525">
            <a:noFill/>
          </a:ln>
        </p:spPr>
        <p:txBody>
          <a:bodyPr anchor="t" anchorCtr="0">
            <a:spAutoFit/>
          </a:bodyPr>
          <a:p>
            <a:pPr>
              <a:buClr>
                <a:srgbClr val="0000FF"/>
              </a:buClr>
              <a:buFont typeface="Wingdings" panose="05000000000000000000" pitchFamily="2" charset="2"/>
            </a:pPr>
            <a:r>
              <a:rPr lang="zh-CN" altLang="en-US" sz="2800" i="0" dirty="0">
                <a:solidFill>
                  <a:srgbClr val="1C1C1C"/>
                </a:solidFill>
                <a:latin typeface="微软雅黑" panose="020B0503020204020204" charset="-122"/>
                <a:ea typeface="微软雅黑" panose="020B0503020204020204" charset="-122"/>
              </a:rPr>
              <a:t>刚体的一般运动可看作：</a:t>
            </a:r>
            <a:endParaRPr lang="zh-CN" altLang="en-US" sz="2800" i="0" dirty="0">
              <a:solidFill>
                <a:srgbClr val="1C1C1C"/>
              </a:solidFill>
              <a:latin typeface="微软雅黑" panose="020B0503020204020204" charset="-122"/>
              <a:ea typeface="微软雅黑" panose="020B0503020204020204" charset="-122"/>
            </a:endParaRPr>
          </a:p>
        </p:txBody>
      </p:sp>
      <p:grpSp>
        <p:nvGrpSpPr>
          <p:cNvPr id="174092" name="组合 174091"/>
          <p:cNvGrpSpPr/>
          <p:nvPr/>
        </p:nvGrpSpPr>
        <p:grpSpPr>
          <a:xfrm>
            <a:off x="827088" y="1268413"/>
            <a:ext cx="7923212" cy="611187"/>
            <a:chOff x="521" y="799"/>
            <a:chExt cx="4991" cy="385"/>
          </a:xfrm>
        </p:grpSpPr>
        <p:grpSp>
          <p:nvGrpSpPr>
            <p:cNvPr id="22532" name="组合 174089"/>
            <p:cNvGrpSpPr/>
            <p:nvPr/>
          </p:nvGrpSpPr>
          <p:grpSpPr>
            <a:xfrm>
              <a:off x="521" y="799"/>
              <a:ext cx="4020" cy="385"/>
              <a:chOff x="1264" y="971"/>
              <a:chExt cx="4020" cy="385"/>
            </a:xfrm>
          </p:grpSpPr>
          <p:sp>
            <p:nvSpPr>
              <p:cNvPr id="22533" name="矩形 174083"/>
              <p:cNvSpPr/>
              <p:nvPr/>
            </p:nvSpPr>
            <p:spPr>
              <a:xfrm>
                <a:off x="1264" y="1026"/>
                <a:ext cx="1752" cy="329"/>
              </a:xfrm>
              <a:prstGeom prst="rect">
                <a:avLst/>
              </a:prstGeom>
              <a:solidFill>
                <a:srgbClr val="92D050"/>
              </a:solidFill>
              <a:ln w="9525" cap="flat" cmpd="sng">
                <a:solidFill>
                  <a:srgbClr val="CC00CC"/>
                </a:solidFill>
                <a:prstDash val="solid"/>
                <a:miter/>
                <a:headEnd type="none" w="med" len="med"/>
                <a:tailEnd type="none" w="med" len="med"/>
              </a:ln>
            </p:spPr>
            <p:txBody>
              <a:bodyPr anchor="t" anchorCtr="0">
                <a:spAutoFit/>
              </a:bodyPr>
              <a:p>
                <a:pPr algn="ctr">
                  <a:spcBef>
                    <a:spcPct val="50000"/>
                  </a:spcBef>
                </a:pPr>
                <a:r>
                  <a:rPr lang="zh-CN" altLang="en-US" sz="2800" i="0" dirty="0">
                    <a:solidFill>
                      <a:srgbClr val="1C1C1C"/>
                    </a:solidFill>
                    <a:latin typeface="微软雅黑" panose="020B0503020204020204" charset="-122"/>
                    <a:ea typeface="微软雅黑" panose="020B0503020204020204" charset="-122"/>
                  </a:rPr>
                  <a:t>质心的平动</a:t>
                </a:r>
                <a:endParaRPr lang="zh-CN" altLang="en-US" sz="2800" i="0" dirty="0">
                  <a:solidFill>
                    <a:srgbClr val="1C1C1C"/>
                  </a:solidFill>
                  <a:latin typeface="微软雅黑" panose="020B0503020204020204" charset="-122"/>
                  <a:ea typeface="微软雅黑" panose="020B0503020204020204" charset="-122"/>
                </a:endParaRPr>
              </a:p>
            </p:txBody>
          </p:sp>
          <p:sp>
            <p:nvSpPr>
              <p:cNvPr id="22534" name="矩形 174084"/>
              <p:cNvSpPr/>
              <p:nvPr/>
            </p:nvSpPr>
            <p:spPr>
              <a:xfrm>
                <a:off x="3424" y="1027"/>
                <a:ext cx="1860" cy="329"/>
              </a:xfrm>
              <a:prstGeom prst="rect">
                <a:avLst/>
              </a:prstGeom>
              <a:solidFill>
                <a:srgbClr val="92D050"/>
              </a:solidFill>
              <a:ln w="9525" cap="flat" cmpd="sng">
                <a:solidFill>
                  <a:schemeClr val="tx2"/>
                </a:solidFill>
                <a:prstDash val="solid"/>
                <a:miter/>
                <a:headEnd type="none" w="med" len="med"/>
                <a:tailEnd type="none" w="med" len="med"/>
              </a:ln>
            </p:spPr>
            <p:txBody>
              <a:bodyPr anchor="t" anchorCtr="0">
                <a:spAutoFit/>
              </a:bodyPr>
              <a:p>
                <a:pPr algn="ctr">
                  <a:spcBef>
                    <a:spcPct val="50000"/>
                  </a:spcBef>
                </a:pPr>
                <a:r>
                  <a:rPr lang="zh-CN" altLang="en-US" sz="2800" i="0" dirty="0">
                    <a:solidFill>
                      <a:srgbClr val="1C1C1C"/>
                    </a:solidFill>
                    <a:latin typeface="微软雅黑" panose="020B0503020204020204" charset="-122"/>
                    <a:ea typeface="微软雅黑" panose="020B0503020204020204" charset="-122"/>
                  </a:rPr>
                  <a:t>绕质心的转动</a:t>
                </a:r>
                <a:endParaRPr lang="zh-CN" altLang="en-US" sz="2800" i="0" dirty="0">
                  <a:solidFill>
                    <a:srgbClr val="1C1C1C"/>
                  </a:solidFill>
                  <a:latin typeface="微软雅黑" panose="020B0503020204020204" charset="-122"/>
                  <a:ea typeface="微软雅黑" panose="020B0503020204020204" charset="-122"/>
                </a:endParaRPr>
              </a:p>
            </p:txBody>
          </p:sp>
          <p:sp>
            <p:nvSpPr>
              <p:cNvPr id="22535" name="文本框 174085"/>
              <p:cNvSpPr txBox="1"/>
              <p:nvPr/>
            </p:nvSpPr>
            <p:spPr>
              <a:xfrm>
                <a:off x="3083" y="971"/>
                <a:ext cx="341" cy="329"/>
              </a:xfrm>
              <a:prstGeom prst="rect">
                <a:avLst/>
              </a:prstGeom>
              <a:noFill/>
              <a:ln w="9525">
                <a:noFill/>
              </a:ln>
            </p:spPr>
            <p:txBody>
              <a:bodyPr anchor="t" anchorCtr="0">
                <a:spAutoFit/>
              </a:bodyPr>
              <a:p>
                <a:pPr>
                  <a:spcBef>
                    <a:spcPct val="50000"/>
                  </a:spcBef>
                </a:pPr>
                <a:r>
                  <a:rPr lang="en-US" altLang="zh-CN" sz="2800" i="0">
                    <a:solidFill>
                      <a:srgbClr val="CC0000"/>
                    </a:solidFill>
                    <a:latin typeface="微软雅黑" panose="020B0503020204020204" charset="-122"/>
                    <a:ea typeface="微软雅黑" panose="020B0503020204020204" charset="-122"/>
                  </a:rPr>
                  <a:t>+</a:t>
                </a:r>
                <a:endParaRPr lang="en-US" altLang="zh-CN" sz="2800" i="0">
                  <a:solidFill>
                    <a:srgbClr val="CC0000"/>
                  </a:solidFill>
                  <a:latin typeface="微软雅黑" panose="020B0503020204020204" charset="-122"/>
                  <a:ea typeface="微软雅黑" panose="020B0503020204020204" charset="-122"/>
                </a:endParaRPr>
              </a:p>
            </p:txBody>
          </p:sp>
        </p:grpSp>
        <p:sp>
          <p:nvSpPr>
            <p:cNvPr id="22536" name="文本框 174090"/>
            <p:cNvSpPr txBox="1"/>
            <p:nvPr/>
          </p:nvSpPr>
          <p:spPr>
            <a:xfrm>
              <a:off x="4604" y="845"/>
              <a:ext cx="908" cy="329"/>
            </a:xfrm>
            <a:prstGeom prst="rect">
              <a:avLst/>
            </a:prstGeom>
            <a:noFill/>
            <a:ln w="9525">
              <a:noFill/>
            </a:ln>
          </p:spPr>
          <p:txBody>
            <a:bodyPr anchor="t" anchorCtr="0">
              <a:spAutoFit/>
            </a:bodyPr>
            <a:p>
              <a:pPr>
                <a:spcBef>
                  <a:spcPct val="50000"/>
                </a:spcBef>
              </a:pPr>
              <a:r>
                <a:rPr lang="zh-CN" altLang="en-US" sz="2800" i="0" dirty="0">
                  <a:solidFill>
                    <a:srgbClr val="1C1C1C"/>
                  </a:solidFill>
                  <a:latin typeface="微软雅黑" panose="020B0503020204020204" charset="-122"/>
                  <a:ea typeface="微软雅黑" panose="020B0503020204020204" charset="-122"/>
                </a:rPr>
                <a:t>的合成</a:t>
              </a:r>
              <a:endParaRPr lang="zh-CN" altLang="en-US" sz="2800" i="0" dirty="0">
                <a:solidFill>
                  <a:srgbClr val="1C1C1C"/>
                </a:solidFill>
                <a:latin typeface="微软雅黑" panose="020B0503020204020204" charset="-122"/>
                <a:ea typeface="微软雅黑" panose="020B0503020204020204" charset="-122"/>
              </a:endParaRPr>
            </a:p>
          </p:txBody>
        </p:sp>
      </p:grpSp>
    </p:spTree>
    <p:controls/>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092"/>
                                        </p:tgtEl>
                                        <p:attrNameLst>
                                          <p:attrName>style.visibility</p:attrName>
                                        </p:attrNameLst>
                                      </p:cBhvr>
                                      <p:to>
                                        <p:strVal val="visible"/>
                                      </p:to>
                                    </p:set>
                                    <p:animEffect transition="in" filter="checkerboard(across)">
                                      <p:cBhvr>
                                        <p:cTn id="7" dur="500"/>
                                        <p:tgtEl>
                                          <p:spTgt spid="174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297986"/>
          <p:cNvSpPr txBox="1"/>
          <p:nvPr/>
        </p:nvSpPr>
        <p:spPr>
          <a:xfrm>
            <a:off x="287338" y="252413"/>
            <a:ext cx="4573587" cy="522287"/>
          </a:xfrm>
          <a:prstGeom prst="rect">
            <a:avLst/>
          </a:prstGeom>
          <a:noFill/>
          <a:ln w="9525">
            <a:noFill/>
          </a:ln>
        </p:spPr>
        <p:txBody>
          <a:bodyPr wrap="square" anchor="t" anchorCtr="0">
            <a:spAutoFit/>
          </a:bodyPr>
          <a:p>
            <a:r>
              <a:rPr lang="zh-CN" altLang="en-US" sz="2800" i="0" dirty="0">
                <a:solidFill>
                  <a:srgbClr val="FF0000"/>
                </a:solidFill>
                <a:latin typeface="Times New Roman" panose="02020603050405020304" pitchFamily="18" charset="0"/>
                <a:ea typeface="微软雅黑" panose="020B0503020204020204" charset="-122"/>
              </a:rPr>
              <a:t>三、刚体</a:t>
            </a:r>
            <a:r>
              <a:rPr lang="zh-CN" altLang="en-US" sz="2800" i="0" dirty="0">
                <a:solidFill>
                  <a:srgbClr val="FF0000"/>
                </a:solidFill>
                <a:latin typeface="微软雅黑" panose="020B0503020204020204" charset="-122"/>
                <a:ea typeface="微软雅黑" panose="020B0503020204020204" charset="-122"/>
              </a:rPr>
              <a:t>绕</a:t>
            </a:r>
            <a:r>
              <a:rPr lang="zh-CN" altLang="en-US" sz="2800" i="0" dirty="0">
                <a:solidFill>
                  <a:srgbClr val="FF0000"/>
                </a:solidFill>
                <a:latin typeface="Times New Roman" panose="02020603050405020304" pitchFamily="18" charset="0"/>
                <a:ea typeface="微软雅黑" panose="020B0503020204020204" charset="-122"/>
              </a:rPr>
              <a:t>定轴转动的特点</a:t>
            </a:r>
            <a:endParaRPr lang="zh-CN" altLang="en-US" sz="2800" i="0" dirty="0">
              <a:solidFill>
                <a:srgbClr val="FF0000"/>
              </a:solidFill>
              <a:latin typeface="Times New Roman" panose="02020603050405020304" pitchFamily="18" charset="0"/>
              <a:ea typeface="微软雅黑" panose="020B0503020204020204" charset="-122"/>
            </a:endParaRPr>
          </a:p>
        </p:txBody>
      </p:sp>
      <p:sp>
        <p:nvSpPr>
          <p:cNvPr id="5124" name="文本框 5123"/>
          <p:cNvSpPr txBox="1"/>
          <p:nvPr/>
        </p:nvSpPr>
        <p:spPr>
          <a:xfrm>
            <a:off x="382588" y="854075"/>
            <a:ext cx="6034087" cy="460375"/>
          </a:xfrm>
          <a:prstGeom prst="rect">
            <a:avLst/>
          </a:prstGeom>
          <a:noFill/>
          <a:ln w="9525">
            <a:noFill/>
          </a:ln>
        </p:spPr>
        <p:txBody>
          <a:bodyPr wrap="square" anchor="t" anchorCtr="0">
            <a:spAutoFit/>
          </a:bodyPr>
          <a:p>
            <a:pPr algn="just">
              <a:spcBef>
                <a:spcPct val="50000"/>
              </a:spcBef>
            </a:pPr>
            <a:r>
              <a:rPr lang="zh-CN" altLang="en-US" i="0" dirty="0">
                <a:solidFill>
                  <a:schemeClr val="accent2"/>
                </a:solidFill>
                <a:latin typeface="微软雅黑" panose="020B0503020204020204" charset="-122"/>
                <a:ea typeface="微软雅黑" panose="020B0503020204020204" charset="-122"/>
              </a:rPr>
              <a:t>转动平面</a:t>
            </a:r>
            <a:r>
              <a:rPr lang="en-US" altLang="zh-CN" i="0" dirty="0">
                <a:solidFill>
                  <a:schemeClr val="accent2"/>
                </a:solidFill>
                <a:latin typeface="微软雅黑" panose="020B0503020204020204" charset="-122"/>
                <a:ea typeface="微软雅黑" panose="020B0503020204020204" charset="-122"/>
              </a:rPr>
              <a:t>: </a:t>
            </a:r>
            <a:r>
              <a:rPr lang="zh-CN" altLang="en-US" i="0" dirty="0">
                <a:latin typeface="微软雅黑" panose="020B0503020204020204" charset="-122"/>
                <a:ea typeface="微软雅黑" panose="020B0503020204020204" charset="-122"/>
              </a:rPr>
              <a:t>定轴转动刚体上各质点的运动面</a:t>
            </a:r>
            <a:r>
              <a:rPr lang="en-US" altLang="zh-CN" i="0" dirty="0">
                <a:latin typeface="微软雅黑" panose="020B0503020204020204" charset="-122"/>
                <a:ea typeface="微软雅黑" panose="020B0503020204020204" charset="-122"/>
              </a:rPr>
              <a:t>.</a:t>
            </a:r>
            <a:endParaRPr lang="en-US" altLang="zh-CN" i="0" dirty="0">
              <a:latin typeface="微软雅黑" panose="020B0503020204020204" charset="-122"/>
              <a:ea typeface="微软雅黑" panose="020B0503020204020204" charset="-122"/>
            </a:endParaRPr>
          </a:p>
        </p:txBody>
      </p:sp>
      <p:sp>
        <p:nvSpPr>
          <p:cNvPr id="5123" name="文本框 5122"/>
          <p:cNvSpPr txBox="1"/>
          <p:nvPr/>
        </p:nvSpPr>
        <p:spPr>
          <a:xfrm>
            <a:off x="466725" y="1435100"/>
            <a:ext cx="1019175" cy="460375"/>
          </a:xfrm>
          <a:prstGeom prst="rect">
            <a:avLst/>
          </a:prstGeom>
          <a:noFill/>
          <a:ln w="9525">
            <a:noFill/>
          </a:ln>
        </p:spPr>
        <p:txBody>
          <a:bodyPr wrap="square" anchor="t" anchorCtr="0">
            <a:spAutoFit/>
          </a:bodyPr>
          <a:p>
            <a:pPr algn="just">
              <a:spcBef>
                <a:spcPct val="50000"/>
              </a:spcBef>
            </a:pPr>
            <a:r>
              <a:rPr lang="zh-CN" altLang="en-US" i="0" dirty="0">
                <a:solidFill>
                  <a:schemeClr val="accent2"/>
                </a:solidFill>
                <a:latin typeface="微软雅黑" panose="020B0503020204020204" charset="-122"/>
                <a:ea typeface="微软雅黑" panose="020B0503020204020204" charset="-122"/>
              </a:rPr>
              <a:t>特点</a:t>
            </a:r>
            <a:r>
              <a:rPr lang="en-US" altLang="zh-CN" i="0" dirty="0">
                <a:solidFill>
                  <a:schemeClr val="accent2"/>
                </a:solidFill>
                <a:latin typeface="微软雅黑" panose="020B0503020204020204" charset="-122"/>
                <a:ea typeface="微软雅黑" panose="020B0503020204020204" charset="-122"/>
              </a:rPr>
              <a:t>:</a:t>
            </a:r>
            <a:endParaRPr lang="en-US" altLang="zh-CN" i="0" dirty="0">
              <a:solidFill>
                <a:schemeClr val="accent2"/>
              </a:solidFill>
              <a:latin typeface="微软雅黑" panose="020B0503020204020204" charset="-122"/>
              <a:ea typeface="微软雅黑" panose="020B0503020204020204" charset="-122"/>
            </a:endParaRPr>
          </a:p>
        </p:txBody>
      </p:sp>
      <p:grpSp>
        <p:nvGrpSpPr>
          <p:cNvPr id="4" name="组合 3"/>
          <p:cNvGrpSpPr/>
          <p:nvPr/>
        </p:nvGrpSpPr>
        <p:grpSpPr>
          <a:xfrm>
            <a:off x="136525" y="5357813"/>
            <a:ext cx="8877300" cy="646112"/>
            <a:chOff x="509" y="3245"/>
            <a:chExt cx="12824" cy="1019"/>
          </a:xfrm>
        </p:grpSpPr>
        <p:sp>
          <p:nvSpPr>
            <p:cNvPr id="24581" name="文本框 5131"/>
            <p:cNvSpPr txBox="1"/>
            <p:nvPr/>
          </p:nvSpPr>
          <p:spPr>
            <a:xfrm>
              <a:off x="509" y="3245"/>
              <a:ext cx="12824" cy="1016"/>
            </a:xfrm>
            <a:prstGeom prst="rect">
              <a:avLst/>
            </a:prstGeom>
            <a:noFill/>
            <a:ln w="9525">
              <a:noFill/>
            </a:ln>
          </p:spPr>
          <p:txBody>
            <a:bodyPr wrap="square" anchor="t" anchorCtr="0">
              <a:spAutoFit/>
            </a:bodyPr>
            <a:p>
              <a:pPr algn="just">
                <a:lnSpc>
                  <a:spcPct val="150000"/>
                </a:lnSpc>
                <a:spcBef>
                  <a:spcPct val="10000"/>
                </a:spcBef>
                <a:buFont typeface="Arial" panose="020B0604020202020204" pitchFamily="34" charset="0"/>
              </a:pPr>
              <a:r>
                <a:rPr lang="en-US" altLang="zh-CN" i="0" dirty="0">
                  <a:latin typeface="微软雅黑" panose="020B0503020204020204" charset="-122"/>
                  <a:ea typeface="微软雅黑" panose="020B0503020204020204" charset="-122"/>
                </a:rPr>
                <a:t>3. </a:t>
              </a:r>
              <a:r>
                <a:rPr lang="zh-CN" altLang="en-US" i="0" dirty="0">
                  <a:latin typeface="微软雅黑" panose="020B0503020204020204" charset="-122"/>
                  <a:ea typeface="微软雅黑" panose="020B0503020204020204" charset="-122"/>
                </a:rPr>
                <a:t>所有质点的角量（</a:t>
              </a:r>
              <a:r>
                <a:rPr lang="en-US" altLang="zh-CN" i="0" dirty="0">
                  <a:latin typeface="微软雅黑" panose="020B0503020204020204" charset="-122"/>
                  <a:ea typeface="微软雅黑" panose="020B0503020204020204" charset="-122"/>
                </a:rPr>
                <a:t>               </a:t>
              </a:r>
              <a:r>
                <a:rPr lang="zh-CN" altLang="en-US" i="0" dirty="0">
                  <a:latin typeface="微软雅黑" panose="020B0503020204020204" charset="-122"/>
                  <a:ea typeface="微软雅黑" panose="020B0503020204020204" charset="-122"/>
                </a:rPr>
                <a:t>）相同</a:t>
              </a:r>
              <a:r>
                <a:rPr lang="en-US" altLang="zh-CN" i="0" dirty="0">
                  <a:latin typeface="微软雅黑" panose="020B0503020204020204" charset="-122"/>
                  <a:ea typeface="微软雅黑" panose="020B0503020204020204" charset="-122"/>
                </a:rPr>
                <a:t>, </a:t>
              </a:r>
              <a:r>
                <a:rPr lang="zh-CN" altLang="en-US" i="0" dirty="0">
                  <a:latin typeface="微软雅黑" panose="020B0503020204020204" charset="-122"/>
                  <a:ea typeface="微软雅黑" panose="020B0503020204020204" charset="-122"/>
                </a:rPr>
                <a:t>线量（</a:t>
              </a:r>
              <a:r>
                <a:rPr lang="en-US" altLang="zh-CN" i="0" dirty="0">
                  <a:latin typeface="微软雅黑" panose="020B0503020204020204" charset="-122"/>
                  <a:ea typeface="微软雅黑" panose="020B0503020204020204" charset="-122"/>
                </a:rPr>
                <a:t>                </a:t>
              </a:r>
              <a:r>
                <a:rPr lang="zh-CN" altLang="en-US" i="0" dirty="0">
                  <a:latin typeface="微软雅黑" panose="020B0503020204020204" charset="-122"/>
                  <a:ea typeface="微软雅黑" panose="020B0503020204020204" charset="-122"/>
                </a:rPr>
                <a:t>）不同</a:t>
              </a:r>
              <a:r>
                <a:rPr lang="en-US" altLang="zh-CN" i="0" dirty="0">
                  <a:latin typeface="微软雅黑" panose="020B0503020204020204" charset="-122"/>
                  <a:ea typeface="微软雅黑" panose="020B0503020204020204" charset="-122"/>
                </a:rPr>
                <a:t>.</a:t>
              </a:r>
              <a:endParaRPr lang="zh-CN" altLang="en-US" i="0" dirty="0">
                <a:latin typeface="微软雅黑" panose="020B0503020204020204" charset="-122"/>
                <a:ea typeface="微软雅黑" panose="020B0503020204020204" charset="-122"/>
              </a:endParaRPr>
            </a:p>
          </p:txBody>
        </p:sp>
        <p:graphicFrame>
          <p:nvGraphicFramePr>
            <p:cNvPr id="24582" name="对象 160798"/>
            <p:cNvGraphicFramePr/>
            <p:nvPr/>
          </p:nvGraphicFramePr>
          <p:xfrm>
            <a:off x="4543" y="3496"/>
            <a:ext cx="2270" cy="752"/>
          </p:xfrm>
          <a:graphic>
            <a:graphicData uri="http://schemas.openxmlformats.org/presentationml/2006/ole">
              <mc:AlternateContent xmlns:mc="http://schemas.openxmlformats.org/markup-compatibility/2006">
                <mc:Choice xmlns:v="urn:schemas-microsoft-com:vml" Requires="v">
                  <p:oleObj spid="_x0000_s3124" name="" r:id="rId1" imgW="558800" imgH="228600" progId="Equation.3">
                    <p:embed/>
                  </p:oleObj>
                </mc:Choice>
                <mc:Fallback>
                  <p:oleObj name="" r:id="rId1" imgW="558800" imgH="228600" progId="Equation.3">
                    <p:embed/>
                    <p:pic>
                      <p:nvPicPr>
                        <p:cNvPr id="0" name="图片 3123"/>
                        <p:cNvPicPr/>
                        <p:nvPr/>
                      </p:nvPicPr>
                      <p:blipFill>
                        <a:blip r:embed="rId2"/>
                        <a:stretch>
                          <a:fillRect/>
                        </a:stretch>
                      </p:blipFill>
                      <p:spPr>
                        <a:xfrm>
                          <a:off x="4543" y="3496"/>
                          <a:ext cx="2270" cy="752"/>
                        </a:xfrm>
                        <a:prstGeom prst="rect">
                          <a:avLst/>
                        </a:prstGeom>
                        <a:noFill/>
                        <a:ln w="38100">
                          <a:noFill/>
                          <a:miter/>
                        </a:ln>
                      </p:spPr>
                    </p:pic>
                  </p:oleObj>
                </mc:Fallback>
              </mc:AlternateContent>
            </a:graphicData>
          </a:graphic>
        </p:graphicFrame>
        <p:graphicFrame>
          <p:nvGraphicFramePr>
            <p:cNvPr id="24583" name="对象 160799"/>
            <p:cNvGraphicFramePr/>
            <p:nvPr/>
          </p:nvGraphicFramePr>
          <p:xfrm>
            <a:off x="9516" y="3496"/>
            <a:ext cx="2189" cy="768"/>
          </p:xfrm>
          <a:graphic>
            <a:graphicData uri="http://schemas.openxmlformats.org/presentationml/2006/ole">
              <mc:AlternateContent xmlns:mc="http://schemas.openxmlformats.org/markup-compatibility/2006">
                <mc:Choice xmlns:v="urn:schemas-microsoft-com:vml" Requires="v">
                  <p:oleObj spid="_x0000_s3125" name="" r:id="rId3" imgW="482600" imgH="203200" progId="Equation.3">
                    <p:embed/>
                  </p:oleObj>
                </mc:Choice>
                <mc:Fallback>
                  <p:oleObj name="" r:id="rId3" imgW="482600" imgH="203200" progId="Equation.3">
                    <p:embed/>
                    <p:pic>
                      <p:nvPicPr>
                        <p:cNvPr id="0" name="图片 3124"/>
                        <p:cNvPicPr/>
                        <p:nvPr/>
                      </p:nvPicPr>
                      <p:blipFill>
                        <a:blip r:embed="rId4"/>
                        <a:stretch>
                          <a:fillRect/>
                        </a:stretch>
                      </p:blipFill>
                      <p:spPr>
                        <a:xfrm>
                          <a:off x="9516" y="3496"/>
                          <a:ext cx="2189" cy="768"/>
                        </a:xfrm>
                        <a:prstGeom prst="rect">
                          <a:avLst/>
                        </a:prstGeom>
                        <a:noFill/>
                        <a:ln w="38100">
                          <a:noFill/>
                          <a:miter/>
                        </a:ln>
                      </p:spPr>
                    </p:pic>
                  </p:oleObj>
                </mc:Fallback>
              </mc:AlternateContent>
            </a:graphicData>
          </a:graphic>
        </p:graphicFrame>
      </p:grpSp>
      <p:sp>
        <p:nvSpPr>
          <p:cNvPr id="2" name="文本框 1"/>
          <p:cNvSpPr txBox="1"/>
          <p:nvPr/>
        </p:nvSpPr>
        <p:spPr>
          <a:xfrm>
            <a:off x="107950" y="4154488"/>
            <a:ext cx="4902200" cy="644525"/>
          </a:xfrm>
          <a:prstGeom prst="rect">
            <a:avLst/>
          </a:prstGeom>
          <a:noFill/>
          <a:ln w="9525">
            <a:noFill/>
          </a:ln>
        </p:spPr>
        <p:txBody>
          <a:bodyPr wrap="none" anchor="t" anchorCtr="0">
            <a:spAutoFit/>
          </a:bodyPr>
          <a:p>
            <a:pPr algn="just">
              <a:lnSpc>
                <a:spcPct val="150000"/>
              </a:lnSpc>
              <a:spcBef>
                <a:spcPct val="10000"/>
              </a:spcBef>
              <a:buFont typeface="Arial" panose="020B0604020202020204" pitchFamily="34" charset="0"/>
            </a:pPr>
            <a:r>
              <a:rPr lang="en-US" altLang="zh-CN" i="0" dirty="0">
                <a:latin typeface="微软雅黑" panose="020B0503020204020204" charset="-122"/>
                <a:ea typeface="微软雅黑" panose="020B0503020204020204" charset="-122"/>
              </a:rPr>
              <a:t>1. </a:t>
            </a:r>
            <a:r>
              <a:rPr lang="zh-CN" altLang="en-US" i="0" dirty="0">
                <a:latin typeface="微软雅黑" panose="020B0503020204020204" charset="-122"/>
                <a:ea typeface="微软雅黑" panose="020B0503020204020204" charset="-122"/>
              </a:rPr>
              <a:t>各质点的转动平面均垂直于转轴</a:t>
            </a:r>
            <a:r>
              <a:rPr lang="en-US" altLang="zh-CN" i="0" dirty="0">
                <a:latin typeface="微软雅黑" panose="020B0503020204020204" charset="-122"/>
                <a:ea typeface="微软雅黑" panose="020B0503020204020204" charset="-122"/>
              </a:rPr>
              <a:t>.</a:t>
            </a:r>
            <a:endParaRPr lang="zh-CN" altLang="en-US">
              <a:latin typeface="Times New Roman" panose="02020603050405020304" pitchFamily="18" charset="0"/>
              <a:ea typeface="宋体" panose="02010600030101010101" pitchFamily="2" charset="-122"/>
            </a:endParaRPr>
          </a:p>
        </p:txBody>
      </p:sp>
      <p:grpSp>
        <p:nvGrpSpPr>
          <p:cNvPr id="11" name="组合 10"/>
          <p:cNvGrpSpPr/>
          <p:nvPr/>
        </p:nvGrpSpPr>
        <p:grpSpPr>
          <a:xfrm>
            <a:off x="2928938" y="1316038"/>
            <a:ext cx="2795587" cy="3155950"/>
            <a:chOff x="4613" y="2072"/>
            <a:chExt cx="4402" cy="4970"/>
          </a:xfrm>
        </p:grpSpPr>
        <p:grpSp>
          <p:nvGrpSpPr>
            <p:cNvPr id="24586" name="组合 9"/>
            <p:cNvGrpSpPr/>
            <p:nvPr/>
          </p:nvGrpSpPr>
          <p:grpSpPr>
            <a:xfrm>
              <a:off x="4613" y="2072"/>
              <a:ext cx="4402" cy="4970"/>
              <a:chOff x="4613" y="2072"/>
              <a:chExt cx="4402" cy="4970"/>
            </a:xfrm>
          </p:grpSpPr>
          <p:grpSp>
            <p:nvGrpSpPr>
              <p:cNvPr id="24587" name="组合 8"/>
              <p:cNvGrpSpPr/>
              <p:nvPr/>
            </p:nvGrpSpPr>
            <p:grpSpPr>
              <a:xfrm>
                <a:off x="4613" y="2280"/>
                <a:ext cx="4402" cy="4762"/>
                <a:chOff x="4613" y="2280"/>
                <a:chExt cx="4402" cy="4762"/>
              </a:xfrm>
            </p:grpSpPr>
            <p:sp>
              <p:nvSpPr>
                <p:cNvPr id="24588" name="直接连接符 88513"/>
                <p:cNvSpPr/>
                <p:nvPr/>
              </p:nvSpPr>
              <p:spPr>
                <a:xfrm>
                  <a:off x="7105" y="5567"/>
                  <a:ext cx="0" cy="1475"/>
                </a:xfrm>
                <a:prstGeom prst="line">
                  <a:avLst/>
                </a:prstGeom>
                <a:ln w="57150" cap="flat" cmpd="sng">
                  <a:solidFill>
                    <a:schemeClr val="tx1"/>
                  </a:solidFill>
                  <a:prstDash val="solid"/>
                  <a:round/>
                  <a:headEnd type="none" w="med" len="med"/>
                  <a:tailEnd type="none" w="med" len="med"/>
                </a:ln>
              </p:spPr>
            </p:sp>
            <p:sp>
              <p:nvSpPr>
                <p:cNvPr id="24589" name="任意多边形 88511"/>
                <p:cNvSpPr/>
                <p:nvPr/>
              </p:nvSpPr>
              <p:spPr>
                <a:xfrm>
                  <a:off x="4613" y="2732"/>
                  <a:ext cx="4402" cy="3140"/>
                </a:xfrm>
                <a:custGeom>
                  <a:avLst/>
                  <a:gdLst/>
                  <a:ahLst/>
                  <a:cxnLst/>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339966"/>
                </a:solidFill>
                <a:ln w="9525"/>
                <a:scene3d>
                  <a:camera prst="legacyPerspectiveFront">
                    <a:rot lat="18600000" lon="0" rev="0"/>
                  </a:camera>
                  <a:lightRig rig="legacyFlat2" dir="t"/>
                </a:scene3d>
                <a:sp3d extrusionH="430200" prstMaterial="legacyMatte">
                  <a:bevelT w="13500" h="13500" prst="angle"/>
                  <a:bevelB w="13500" h="13500" prst="angle"/>
                  <a:extrusionClr>
                    <a:srgbClr val="339966"/>
                  </a:extrusionClr>
                </a:sp3d>
              </p:spPr>
              <p:txBody>
                <a:bodyPr/>
                <a:p>
                  <a:endParaRPr lang="zh-CN" altLang="en-US"/>
                </a:p>
              </p:txBody>
            </p:sp>
            <p:sp>
              <p:nvSpPr>
                <p:cNvPr id="24590" name="直接连接符 88512"/>
                <p:cNvSpPr/>
                <p:nvPr/>
              </p:nvSpPr>
              <p:spPr>
                <a:xfrm>
                  <a:off x="7105" y="2620"/>
                  <a:ext cx="0" cy="1700"/>
                </a:xfrm>
                <a:prstGeom prst="line">
                  <a:avLst/>
                </a:prstGeom>
                <a:ln w="57150" cap="flat" cmpd="sng">
                  <a:solidFill>
                    <a:schemeClr val="tx2"/>
                  </a:solidFill>
                  <a:prstDash val="solid"/>
                  <a:round/>
                  <a:headEnd type="none" w="med" len="med"/>
                  <a:tailEnd type="none" w="med" len="med"/>
                </a:ln>
              </p:spPr>
            </p:sp>
            <p:sp>
              <p:nvSpPr>
                <p:cNvPr id="24591" name="左弧形箭头 88484"/>
                <p:cNvSpPr/>
                <p:nvPr/>
              </p:nvSpPr>
              <p:spPr>
                <a:xfrm>
                  <a:off x="6653" y="2280"/>
                  <a:ext cx="720" cy="720"/>
                </a:xfrm>
                <a:prstGeom prst="curvedRightArrow">
                  <a:avLst>
                    <a:gd name="adj1" fmla="val 20000"/>
                    <a:gd name="adj2" fmla="val 40000"/>
                    <a:gd name="adj3" fmla="val 33282"/>
                  </a:avLst>
                </a:prstGeom>
                <a:solidFill>
                  <a:srgbClr val="FF3300"/>
                </a:solidFill>
                <a:ln w="9525" cap="flat" cmpd="sng">
                  <a:solidFill>
                    <a:srgbClr val="000000"/>
                  </a:solidFill>
                  <a:prstDash val="solid"/>
                  <a:miter/>
                  <a:headEnd type="none" w="med" len="med"/>
                  <a:tailEnd type="none" w="med" len="med"/>
                </a:ln>
              </p:spPr>
              <p:txBody>
                <a:bodyPr anchor="t" anchorCtr="0"/>
                <a:p>
                  <a:pPr algn="ctr"/>
                  <a:endParaRPr lang="zh-CN" altLang="en-US">
                    <a:latin typeface="微软雅黑" panose="020B0503020204020204" charset="-122"/>
                    <a:ea typeface="微软雅黑" panose="020B0503020204020204" charset="-122"/>
                  </a:endParaRPr>
                </a:p>
              </p:txBody>
            </p:sp>
          </p:grpSp>
          <p:sp>
            <p:nvSpPr>
              <p:cNvPr id="24592" name="直接连接符 88528"/>
              <p:cNvSpPr/>
              <p:nvPr/>
            </p:nvSpPr>
            <p:spPr>
              <a:xfrm>
                <a:off x="7106" y="2072"/>
                <a:ext cx="1" cy="548"/>
              </a:xfrm>
              <a:prstGeom prst="line">
                <a:avLst/>
              </a:prstGeom>
              <a:ln w="57150" cap="flat" cmpd="sng">
                <a:solidFill>
                  <a:schemeClr val="tx1"/>
                </a:solidFill>
                <a:prstDash val="solid"/>
                <a:round/>
                <a:headEnd type="none" w="med" len="med"/>
                <a:tailEnd type="none" w="med" len="med"/>
              </a:ln>
            </p:spPr>
          </p:sp>
        </p:grpSp>
        <p:sp>
          <p:nvSpPr>
            <p:cNvPr id="24593" name="椭圆 88514"/>
            <p:cNvSpPr/>
            <p:nvPr/>
          </p:nvSpPr>
          <p:spPr>
            <a:xfrm>
              <a:off x="6993" y="4207"/>
              <a:ext cx="227" cy="112"/>
            </a:xfrm>
            <a:prstGeom prst="ellipse">
              <a:avLst/>
            </a:prstGeom>
            <a:solidFill>
              <a:schemeClr val="tx1"/>
            </a:solidFill>
            <a:ln w="9525" cap="flat" cmpd="sng">
              <a:solidFill>
                <a:schemeClr val="tx1"/>
              </a:solidFill>
              <a:prstDash val="solid"/>
              <a:round/>
              <a:headEnd type="none" w="med" len="med"/>
              <a:tailEnd type="none" w="med" len="med"/>
            </a:ln>
          </p:spPr>
          <p:txBody>
            <a:bodyPr anchor="t" anchorCtr="0"/>
            <a:p>
              <a:pPr algn="ctr"/>
              <a:endParaRPr lang="zh-CN" altLang="en-US">
                <a:latin typeface="微软雅黑" panose="020B0503020204020204" charset="-122"/>
                <a:ea typeface="微软雅黑" panose="020B0503020204020204" charset="-122"/>
              </a:endParaRPr>
            </a:p>
          </p:txBody>
        </p:sp>
      </p:grpSp>
      <p:sp>
        <p:nvSpPr>
          <p:cNvPr id="88516" name="椭圆 88515"/>
          <p:cNvSpPr/>
          <p:nvPr/>
        </p:nvSpPr>
        <p:spPr>
          <a:xfrm>
            <a:off x="3503613" y="2238375"/>
            <a:ext cx="2016125" cy="936625"/>
          </a:xfrm>
          <a:prstGeom prst="ellipse">
            <a:avLst/>
          </a:prstGeom>
          <a:noFill/>
          <a:ln w="31750" cap="flat" cmpd="sng">
            <a:solidFill>
              <a:schemeClr val="tx1"/>
            </a:solidFill>
            <a:prstDash val="solid"/>
            <a:round/>
            <a:headEnd type="none" w="med" len="med"/>
            <a:tailEnd type="none" w="med" len="med"/>
          </a:ln>
        </p:spPr>
        <p:txBody>
          <a:bodyPr anchor="t" anchorCtr="0"/>
          <a:p>
            <a:pPr algn="ctr"/>
            <a:endParaRPr lang="zh-CN" altLang="en-US">
              <a:latin typeface="微软雅黑" panose="020B0503020204020204" charset="-122"/>
              <a:ea typeface="微软雅黑" panose="020B0503020204020204" charset="-122"/>
            </a:endParaRPr>
          </a:p>
        </p:txBody>
      </p:sp>
      <p:sp>
        <p:nvSpPr>
          <p:cNvPr id="88517" name="直接连接符 88516"/>
          <p:cNvSpPr/>
          <p:nvPr/>
        </p:nvSpPr>
        <p:spPr>
          <a:xfrm flipH="1" flipV="1">
            <a:off x="3576638" y="2527300"/>
            <a:ext cx="935037" cy="144463"/>
          </a:xfrm>
          <a:prstGeom prst="line">
            <a:avLst/>
          </a:prstGeom>
          <a:ln w="31750" cap="flat" cmpd="sng">
            <a:solidFill>
              <a:schemeClr val="tx1"/>
            </a:solidFill>
            <a:prstDash val="solid"/>
            <a:round/>
            <a:headEnd type="none" w="med" len="med"/>
            <a:tailEnd type="none" w="med" len="med"/>
          </a:ln>
        </p:spPr>
      </p:sp>
      <p:sp>
        <p:nvSpPr>
          <p:cNvPr id="88518" name="直接连接符 88517"/>
          <p:cNvSpPr/>
          <p:nvPr/>
        </p:nvSpPr>
        <p:spPr>
          <a:xfrm flipH="1">
            <a:off x="3792538" y="2743200"/>
            <a:ext cx="719137" cy="288925"/>
          </a:xfrm>
          <a:prstGeom prst="line">
            <a:avLst/>
          </a:prstGeom>
          <a:ln w="31750" cap="flat" cmpd="sng">
            <a:solidFill>
              <a:schemeClr val="accent2"/>
            </a:solidFill>
            <a:prstDash val="solid"/>
            <a:round/>
            <a:headEnd type="none" w="med" len="med"/>
            <a:tailEnd type="none" w="med" len="med"/>
          </a:ln>
        </p:spPr>
      </p:sp>
      <p:sp>
        <p:nvSpPr>
          <p:cNvPr id="26640" name="矩形 88518"/>
          <p:cNvSpPr/>
          <p:nvPr/>
        </p:nvSpPr>
        <p:spPr>
          <a:xfrm>
            <a:off x="3590925" y="2474913"/>
            <a:ext cx="498475" cy="457200"/>
          </a:xfrm>
          <a:prstGeom prst="rect">
            <a:avLst/>
          </a:prstGeom>
          <a:noFill/>
          <a:ln w="9525">
            <a:noFill/>
          </a:ln>
        </p:spPr>
        <p:txBody>
          <a:bodyPr wrap="none" anchor="t" anchorCtr="0">
            <a:spAutoFit/>
          </a:bodyPr>
          <a:p>
            <a:pPr algn="just" eaLnBrk="0" hangingPunct="0"/>
            <a:r>
              <a:rPr lang="en-US" altLang="zh-CN" sz="2000" i="0"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
        <p:nvSpPr>
          <p:cNvPr id="88523" name="文本框 88522"/>
          <p:cNvSpPr txBox="1"/>
          <p:nvPr/>
        </p:nvSpPr>
        <p:spPr>
          <a:xfrm>
            <a:off x="3144838" y="2214563"/>
            <a:ext cx="387350" cy="457200"/>
          </a:xfrm>
          <a:prstGeom prst="rect">
            <a:avLst/>
          </a:prstGeom>
          <a:noFill/>
          <a:ln w="9525">
            <a:noFill/>
          </a:ln>
        </p:spPr>
        <p:txBody>
          <a:bodyPr wrap="none" anchor="t" anchorCtr="0">
            <a:spAutoFit/>
          </a:bodyPr>
          <a:p>
            <a:pPr algn="ctr"/>
            <a:r>
              <a:rPr lang="en-US" altLang="zh-CN">
                <a:latin typeface="微软雅黑" panose="020B0503020204020204" charset="-122"/>
                <a:ea typeface="微软雅黑" panose="020B0503020204020204" charset="-122"/>
              </a:rPr>
              <a:t>A</a:t>
            </a:r>
            <a:endParaRPr lang="en-US" altLang="zh-CN">
              <a:latin typeface="微软雅黑" panose="020B0503020204020204" charset="-122"/>
              <a:ea typeface="微软雅黑" panose="020B0503020204020204" charset="-122"/>
            </a:endParaRPr>
          </a:p>
        </p:txBody>
      </p:sp>
      <p:sp>
        <p:nvSpPr>
          <p:cNvPr id="88526" name="椭圆 88525"/>
          <p:cNvSpPr/>
          <p:nvPr/>
        </p:nvSpPr>
        <p:spPr>
          <a:xfrm>
            <a:off x="3503613" y="2455863"/>
            <a:ext cx="142875" cy="142875"/>
          </a:xfrm>
          <a:prstGeom prst="ellipse">
            <a:avLst/>
          </a:prstGeom>
          <a:solidFill>
            <a:srgbClr val="FF0000"/>
          </a:solidFill>
          <a:ln w="9525" cap="flat" cmpd="sng">
            <a:solidFill>
              <a:schemeClr val="tx1"/>
            </a:solidFill>
            <a:prstDash val="solid"/>
            <a:round/>
            <a:headEnd type="none" w="med" len="med"/>
            <a:tailEnd type="none" w="med" len="med"/>
          </a:ln>
        </p:spPr>
        <p:txBody>
          <a:bodyPr anchor="t" anchorCtr="0"/>
          <a:p>
            <a:pPr algn="ctr"/>
            <a:endParaRPr lang="zh-CN" altLang="en-US">
              <a:latin typeface="微软雅黑" panose="020B0503020204020204" charset="-122"/>
              <a:ea typeface="微软雅黑" panose="020B0503020204020204" charset="-122"/>
            </a:endParaRPr>
          </a:p>
        </p:txBody>
      </p:sp>
      <p:sp>
        <p:nvSpPr>
          <p:cNvPr id="88535" name="文本框 88534"/>
          <p:cNvSpPr txBox="1"/>
          <p:nvPr/>
        </p:nvSpPr>
        <p:spPr>
          <a:xfrm>
            <a:off x="4089400" y="2168525"/>
            <a:ext cx="303213" cy="457200"/>
          </a:xfrm>
          <a:prstGeom prst="rect">
            <a:avLst/>
          </a:prstGeom>
          <a:noFill/>
          <a:ln w="9525">
            <a:noFill/>
          </a:ln>
        </p:spPr>
        <p:txBody>
          <a:bodyPr wrap="none" anchor="t" anchorCtr="0">
            <a:spAutoFit/>
          </a:bodyPr>
          <a:p>
            <a:pPr algn="ctr"/>
            <a:r>
              <a:rPr lang="en-US" altLang="zh-CN">
                <a:latin typeface="微软雅黑" panose="020B0503020204020204" charset="-122"/>
                <a:ea typeface="微软雅黑" panose="020B0503020204020204" charset="-122"/>
              </a:rPr>
              <a:t>r</a:t>
            </a:r>
            <a:endParaRPr lang="en-US" altLang="zh-CN">
              <a:latin typeface="微软雅黑" panose="020B0503020204020204" charset="-122"/>
              <a:ea typeface="微软雅黑" panose="020B0503020204020204" charset="-122"/>
            </a:endParaRPr>
          </a:p>
        </p:txBody>
      </p:sp>
      <p:grpSp>
        <p:nvGrpSpPr>
          <p:cNvPr id="7" name="组合 6"/>
          <p:cNvGrpSpPr/>
          <p:nvPr/>
        </p:nvGrpSpPr>
        <p:grpSpPr>
          <a:xfrm>
            <a:off x="107950" y="5994400"/>
            <a:ext cx="8375650" cy="644525"/>
            <a:chOff x="736" y="9331"/>
            <a:chExt cx="13473" cy="1016"/>
          </a:xfrm>
        </p:grpSpPr>
        <p:sp>
          <p:nvSpPr>
            <p:cNvPr id="24602" name="文本框 2"/>
            <p:cNvSpPr txBox="1"/>
            <p:nvPr/>
          </p:nvSpPr>
          <p:spPr>
            <a:xfrm>
              <a:off x="736" y="9331"/>
              <a:ext cx="13473" cy="1016"/>
            </a:xfrm>
            <a:prstGeom prst="rect">
              <a:avLst/>
            </a:prstGeom>
            <a:noFill/>
            <a:ln w="9525">
              <a:noFill/>
            </a:ln>
          </p:spPr>
          <p:txBody>
            <a:bodyPr wrap="square" anchor="t" anchorCtr="0">
              <a:spAutoFit/>
            </a:bodyPr>
            <a:p>
              <a:pPr algn="just">
                <a:lnSpc>
                  <a:spcPct val="150000"/>
                </a:lnSpc>
                <a:spcBef>
                  <a:spcPct val="10000"/>
                </a:spcBef>
                <a:buFont typeface="Arial" panose="020B0604020202020204" pitchFamily="34" charset="0"/>
              </a:pPr>
              <a:r>
                <a:rPr lang="en-US" altLang="zh-CN" i="0" dirty="0">
                  <a:latin typeface="微软雅黑" panose="020B0503020204020204" charset="-122"/>
                  <a:ea typeface="微软雅黑" panose="020B0503020204020204" charset="-122"/>
                </a:rPr>
                <a:t>4. </a:t>
              </a:r>
              <a:r>
                <a:rPr lang="zh-CN" altLang="en-US" i="0" dirty="0">
                  <a:latin typeface="微软雅黑" panose="020B0503020204020204" charset="-122"/>
                  <a:ea typeface="微软雅黑" panose="020B0503020204020204" charset="-122"/>
                </a:rPr>
                <a:t>定轴转动刚体上各点的角速度</a:t>
              </a:r>
              <a:r>
                <a:rPr lang="en-US" altLang="zh-CN" i="0" dirty="0">
                  <a:latin typeface="微软雅黑" panose="020B0503020204020204" charset="-122"/>
                  <a:ea typeface="微软雅黑" panose="020B0503020204020204" charset="-122"/>
                </a:rPr>
                <a:t>    </a:t>
              </a:r>
              <a:r>
                <a:rPr lang="zh-CN" altLang="en-US" i="0" dirty="0">
                  <a:latin typeface="微软雅黑" panose="020B0503020204020204" charset="-122"/>
                  <a:ea typeface="微软雅黑" panose="020B0503020204020204" charset="-122"/>
                </a:rPr>
                <a:t>的方向遵从右手螺旋法则</a:t>
              </a:r>
              <a:endParaRPr lang="zh-CN" altLang="en-US" i="0" dirty="0">
                <a:latin typeface="微软雅黑" panose="020B0503020204020204" charset="-122"/>
                <a:ea typeface="微软雅黑" panose="020B0503020204020204" charset="-122"/>
              </a:endParaRPr>
            </a:p>
          </p:txBody>
        </p:sp>
        <p:graphicFrame>
          <p:nvGraphicFramePr>
            <p:cNvPr id="24603" name="对象 160798"/>
            <p:cNvGraphicFramePr/>
            <p:nvPr/>
          </p:nvGraphicFramePr>
          <p:xfrm>
            <a:off x="7918" y="9671"/>
            <a:ext cx="620" cy="583"/>
          </p:xfrm>
          <a:graphic>
            <a:graphicData uri="http://schemas.openxmlformats.org/presentationml/2006/ole">
              <mc:AlternateContent xmlns:mc="http://schemas.openxmlformats.org/markup-compatibility/2006">
                <mc:Choice xmlns:v="urn:schemas-microsoft-com:vml" Requires="v">
                  <p:oleObj spid="_x0000_s3102" name="" r:id="rId5" imgW="152400" imgH="177165" progId="Equation.3">
                    <p:embed/>
                  </p:oleObj>
                </mc:Choice>
                <mc:Fallback>
                  <p:oleObj name="" r:id="rId5" imgW="152400" imgH="177165" progId="Equation.3">
                    <p:embed/>
                    <p:pic>
                      <p:nvPicPr>
                        <p:cNvPr id="0" name="图片 3101"/>
                        <p:cNvPicPr/>
                        <p:nvPr/>
                      </p:nvPicPr>
                      <p:blipFill>
                        <a:blip r:embed="rId6"/>
                        <a:stretch>
                          <a:fillRect/>
                        </a:stretch>
                      </p:blipFill>
                      <p:spPr>
                        <a:xfrm>
                          <a:off x="7918" y="9671"/>
                          <a:ext cx="620" cy="583"/>
                        </a:xfrm>
                        <a:prstGeom prst="rect">
                          <a:avLst/>
                        </a:prstGeom>
                        <a:noFill/>
                        <a:ln w="38100">
                          <a:noFill/>
                          <a:miter/>
                        </a:ln>
                      </p:spPr>
                    </p:pic>
                  </p:oleObj>
                </mc:Fallback>
              </mc:AlternateContent>
            </a:graphicData>
          </a:graphic>
        </p:graphicFrame>
      </p:grpSp>
      <p:pic>
        <p:nvPicPr>
          <p:cNvPr id="86060" name="Picture 44" descr="sun01"/>
          <p:cNvPicPr>
            <a:picLocks noChangeAspect="1"/>
          </p:cNvPicPr>
          <p:nvPr/>
        </p:nvPicPr>
        <p:blipFill>
          <a:blip r:embed="rId7">
            <a:lum contrast="17998"/>
          </a:blip>
          <a:srcRect l="12000" b="16280"/>
          <a:stretch>
            <a:fillRect/>
          </a:stretch>
        </p:blipFill>
        <p:spPr>
          <a:xfrm>
            <a:off x="6516688" y="1555750"/>
            <a:ext cx="1935162" cy="2362200"/>
          </a:xfrm>
          <a:prstGeom prst="rect">
            <a:avLst/>
          </a:prstGeom>
          <a:solidFill>
            <a:srgbClr val="00FF00"/>
          </a:solidFill>
          <a:ln w="9525">
            <a:noFill/>
          </a:ln>
        </p:spPr>
      </p:pic>
      <p:sp>
        <p:nvSpPr>
          <p:cNvPr id="8" name="文本框 7"/>
          <p:cNvSpPr txBox="1"/>
          <p:nvPr/>
        </p:nvSpPr>
        <p:spPr>
          <a:xfrm>
            <a:off x="114300" y="4926013"/>
            <a:ext cx="6213475" cy="460375"/>
          </a:xfrm>
          <a:prstGeom prst="rect">
            <a:avLst/>
          </a:prstGeom>
          <a:noFill/>
          <a:ln w="9525">
            <a:noFill/>
          </a:ln>
        </p:spPr>
        <p:txBody>
          <a:bodyPr wrap="none" anchor="t" anchorCtr="0">
            <a:spAutoFit/>
          </a:bodyPr>
          <a:p>
            <a:r>
              <a:rPr lang="en-US" altLang="zh-CN" i="0" dirty="0">
                <a:latin typeface="微软雅黑" panose="020B0503020204020204" charset="-122"/>
                <a:ea typeface="微软雅黑" panose="020B0503020204020204" charset="-122"/>
              </a:rPr>
              <a:t>2. </a:t>
            </a:r>
            <a:r>
              <a:rPr lang="zh-CN" altLang="en-US" i="0" dirty="0">
                <a:latin typeface="微软雅黑" panose="020B0503020204020204" charset="-122"/>
                <a:ea typeface="微软雅黑" panose="020B0503020204020204" charset="-122"/>
              </a:rPr>
              <a:t>各质点均做圆周运动</a:t>
            </a:r>
            <a:r>
              <a:rPr lang="en-US" altLang="zh-CN" i="0" dirty="0">
                <a:latin typeface="微软雅黑" panose="020B0503020204020204" charset="-122"/>
                <a:ea typeface="微软雅黑" panose="020B0503020204020204" charset="-122"/>
              </a:rPr>
              <a:t>, </a:t>
            </a:r>
            <a:r>
              <a:rPr lang="zh-CN" altLang="en-US" i="0" dirty="0">
                <a:latin typeface="微软雅黑" panose="020B0503020204020204" charset="-122"/>
                <a:ea typeface="微软雅黑" panose="020B0503020204020204" charset="-122"/>
              </a:rPr>
              <a:t>不同点转动半径不同</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blinds(horizontal)">
                                      <p:cBhvr>
                                        <p:cTn id="11" dur="500"/>
                                        <p:tgtEl>
                                          <p:spTgt spid="51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3" presetClass="entr" presetSubtype="32" fill="hold" nodeType="clickEffect">
                                  <p:stCondLst>
                                    <p:cond delay="0"/>
                                  </p:stCondLst>
                                  <p:childTnLst>
                                    <p:set>
                                      <p:cBhvr>
                                        <p:cTn id="23" dur="1" fill="hold">
                                          <p:stCondLst>
                                            <p:cond delay="0"/>
                                          </p:stCondLst>
                                        </p:cTn>
                                        <p:tgtEl>
                                          <p:spTgt spid="88526"/>
                                        </p:tgtEl>
                                        <p:attrNameLst>
                                          <p:attrName>style.visibility</p:attrName>
                                        </p:attrNameLst>
                                      </p:cBhvr>
                                      <p:to>
                                        <p:strVal val="visible"/>
                                      </p:to>
                                    </p:set>
                                    <p:anim calcmode="lin" valueType="num">
                                      <p:cBhvr>
                                        <p:cTn id="24" dur="500" fill="hold"/>
                                        <p:tgtEl>
                                          <p:spTgt spid="88526"/>
                                        </p:tgtEl>
                                        <p:attrNameLst>
                                          <p:attrName>ppt_w</p:attrName>
                                        </p:attrNameLst>
                                      </p:cBhvr>
                                      <p:tavLst>
                                        <p:tav tm="0">
                                          <p:val>
                                            <p:strVal val="4*#ppt_w"/>
                                          </p:val>
                                        </p:tav>
                                        <p:tav tm="100000">
                                          <p:val>
                                            <p:strVal val="#ppt_w"/>
                                          </p:val>
                                        </p:tav>
                                      </p:tavLst>
                                    </p:anim>
                                    <p:anim calcmode="lin" valueType="num">
                                      <p:cBhvr>
                                        <p:cTn id="25" dur="500" fill="hold"/>
                                        <p:tgtEl>
                                          <p:spTgt spid="88526"/>
                                        </p:tgtEl>
                                        <p:attrNameLst>
                                          <p:attrName>ppt_h</p:attrName>
                                        </p:attrNameLst>
                                      </p:cBhvr>
                                      <p:tavLst>
                                        <p:tav tm="0">
                                          <p:val>
                                            <p:strVal val="4*#ppt_h"/>
                                          </p:val>
                                        </p:tav>
                                        <p:tav tm="100000">
                                          <p:val>
                                            <p:strVal val="#ppt_h"/>
                                          </p:val>
                                        </p:tav>
                                      </p:tavLst>
                                    </p:anim>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88523"/>
                                        </p:tgtEl>
                                        <p:attrNameLst>
                                          <p:attrName>style.visibility</p:attrName>
                                        </p:attrNameLst>
                                      </p:cBhvr>
                                      <p:to>
                                        <p:strVal val="visible"/>
                                      </p:to>
                                    </p:set>
                                    <p:animEffect transition="in" filter="dissolve">
                                      <p:cBhvr>
                                        <p:cTn id="29" dur="500"/>
                                        <p:tgtEl>
                                          <p:spTgt spid="88523"/>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88516"/>
                                        </p:tgtEl>
                                        <p:attrNameLst>
                                          <p:attrName>style.visibility</p:attrName>
                                        </p:attrNameLst>
                                      </p:cBhvr>
                                      <p:to>
                                        <p:strVal val="visible"/>
                                      </p:to>
                                    </p:set>
                                    <p:animEffect transition="in" filter="wedge">
                                      <p:cBhvr>
                                        <p:cTn id="34" dur="2000"/>
                                        <p:tgtEl>
                                          <p:spTgt spid="885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8517"/>
                                        </p:tgtEl>
                                        <p:attrNameLst>
                                          <p:attrName>style.visibility</p:attrName>
                                        </p:attrNameLst>
                                      </p:cBhvr>
                                      <p:to>
                                        <p:strVal val="visible"/>
                                      </p:to>
                                    </p:set>
                                    <p:animEffect transition="in" filter="dissolve">
                                      <p:cBhvr>
                                        <p:cTn id="43" dur="500"/>
                                        <p:tgtEl>
                                          <p:spTgt spid="88517"/>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88535"/>
                                        </p:tgtEl>
                                        <p:attrNameLst>
                                          <p:attrName>style.visibility</p:attrName>
                                        </p:attrNameLst>
                                      </p:cBhvr>
                                      <p:to>
                                        <p:strVal val="visible"/>
                                      </p:to>
                                    </p:set>
                                    <p:animEffect transition="in" filter="dissolve">
                                      <p:cBhvr>
                                        <p:cTn id="47" dur="500"/>
                                        <p:tgtEl>
                                          <p:spTgt spid="8853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6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88518"/>
                                        </p:tgtEl>
                                        <p:attrNameLst>
                                          <p:attrName>style.visibility</p:attrName>
                                        </p:attrNameLst>
                                      </p:cBhvr>
                                      <p:to>
                                        <p:strVal val="visible"/>
                                      </p:to>
                                    </p:set>
                                    <p:animEffect transition="in" filter="dissolve">
                                      <p:cBhvr>
                                        <p:cTn id="60" dur="500"/>
                                        <p:tgtEl>
                                          <p:spTgt spid="8851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22" presetClass="entr" presetSubtype="8" fill="hold" nodeType="withEffect">
                                  <p:stCondLst>
                                    <p:cond delay="0"/>
                                  </p:stCondLst>
                                  <p:childTnLst>
                                    <p:set>
                                      <p:cBhvr>
                                        <p:cTn id="66" dur="1" fill="hold">
                                          <p:stCondLst>
                                            <p:cond delay="0"/>
                                          </p:stCondLst>
                                        </p:cTn>
                                        <p:tgtEl>
                                          <p:spTgt spid="86060"/>
                                        </p:tgtEl>
                                        <p:attrNameLst>
                                          <p:attrName>style.visibility</p:attrName>
                                        </p:attrNameLst>
                                      </p:cBhvr>
                                      <p:to>
                                        <p:strVal val="visible"/>
                                      </p:to>
                                    </p:set>
                                    <p:animEffect transition="in" filter="wipe(left)">
                                      <p:cBhvr>
                                        <p:cTn id="67" dur="500"/>
                                        <p:tgtEl>
                                          <p:spTgt spid="86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3" grpId="0"/>
      <p:bldP spid="88523" grpId="0"/>
      <p:bldP spid="88535" grpId="0"/>
      <p:bldP spid="2" grpId="0"/>
      <p:bldP spid="8" grpId="0"/>
      <p:bldP spid="266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47" name="组合 5146"/>
          <p:cNvGrpSpPr/>
          <p:nvPr/>
        </p:nvGrpSpPr>
        <p:grpSpPr>
          <a:xfrm>
            <a:off x="2555875" y="1028700"/>
            <a:ext cx="1670050" cy="460375"/>
            <a:chOff x="-45" y="0"/>
            <a:chExt cx="1052" cy="290"/>
          </a:xfrm>
        </p:grpSpPr>
        <p:graphicFrame>
          <p:nvGraphicFramePr>
            <p:cNvPr id="25602" name="对象 5147"/>
            <p:cNvGraphicFramePr>
              <a:graphicFrameLocks noChangeAspect="1"/>
            </p:cNvGraphicFramePr>
            <p:nvPr/>
          </p:nvGraphicFramePr>
          <p:xfrm>
            <a:off x="681" y="43"/>
            <a:ext cx="326" cy="246"/>
          </p:xfrm>
          <a:graphic>
            <a:graphicData uri="http://schemas.openxmlformats.org/presentationml/2006/ole">
              <mc:AlternateContent xmlns:mc="http://schemas.openxmlformats.org/markup-compatibility/2006">
                <mc:Choice xmlns:v="urn:schemas-microsoft-com:vml" Requires="v">
                  <p:oleObj spid="_x0000_s3100" name="" r:id="rId1" imgW="241300" imgH="177165" progId="Equation.3">
                    <p:embed/>
                  </p:oleObj>
                </mc:Choice>
                <mc:Fallback>
                  <p:oleObj name="" r:id="rId1" imgW="241300" imgH="177165" progId="Equation.3">
                    <p:embed/>
                    <p:pic>
                      <p:nvPicPr>
                        <p:cNvPr id="0" name="图片 3099"/>
                        <p:cNvPicPr/>
                        <p:nvPr/>
                      </p:nvPicPr>
                      <p:blipFill>
                        <a:blip r:embed="rId2"/>
                        <a:stretch>
                          <a:fillRect/>
                        </a:stretch>
                      </p:blipFill>
                      <p:spPr>
                        <a:xfrm>
                          <a:off x="681" y="43"/>
                          <a:ext cx="326" cy="246"/>
                        </a:xfrm>
                        <a:prstGeom prst="rect">
                          <a:avLst/>
                        </a:prstGeom>
                        <a:noFill/>
                        <a:ln w="38100">
                          <a:noFill/>
                          <a:miter/>
                        </a:ln>
                      </p:spPr>
                    </p:pic>
                  </p:oleObj>
                </mc:Fallback>
              </mc:AlternateContent>
            </a:graphicData>
          </a:graphic>
        </p:graphicFrame>
        <p:sp>
          <p:nvSpPr>
            <p:cNvPr id="25603" name="文本框 5148"/>
            <p:cNvSpPr txBox="1"/>
            <p:nvPr/>
          </p:nvSpPr>
          <p:spPr>
            <a:xfrm>
              <a:off x="-45" y="0"/>
              <a:ext cx="736" cy="290"/>
            </a:xfrm>
            <a:prstGeom prst="rect">
              <a:avLst/>
            </a:prstGeom>
            <a:noFill/>
            <a:ln w="9525">
              <a:noFill/>
            </a:ln>
          </p:spPr>
          <p:txBody>
            <a:bodyPr wrap="square" anchor="t" anchorCtr="0">
              <a:spAutoFit/>
            </a:bodyPr>
            <a:p>
              <a:pPr algn="just">
                <a:spcBef>
                  <a:spcPct val="50000"/>
                </a:spcBef>
              </a:pPr>
              <a:r>
                <a:rPr lang="zh-CN" altLang="en-US" i="0" dirty="0">
                  <a:latin typeface="微软雅黑" panose="020B0503020204020204" charset="-122"/>
                  <a:ea typeface="微软雅黑" panose="020B0503020204020204" charset="-122"/>
                </a:rPr>
                <a:t>角位移</a:t>
              </a:r>
              <a:r>
                <a:rPr lang="en-US" altLang="zh-CN" i="0" dirty="0">
                  <a:latin typeface="微软雅黑" panose="020B0503020204020204" charset="-122"/>
                  <a:ea typeface="微软雅黑" panose="020B0503020204020204" charset="-122"/>
                </a:rPr>
                <a:t>:</a:t>
              </a:r>
              <a:endParaRPr lang="en-US" altLang="zh-CN" i="0" dirty="0">
                <a:latin typeface="微软雅黑" panose="020B0503020204020204" charset="-122"/>
                <a:ea typeface="微软雅黑" panose="020B0503020204020204" charset="-122"/>
              </a:endParaRPr>
            </a:p>
          </p:txBody>
        </p:sp>
      </p:grpSp>
      <p:grpSp>
        <p:nvGrpSpPr>
          <p:cNvPr id="5150" name="组合 5149"/>
          <p:cNvGrpSpPr/>
          <p:nvPr/>
        </p:nvGrpSpPr>
        <p:grpSpPr>
          <a:xfrm>
            <a:off x="481013" y="1027113"/>
            <a:ext cx="1493837" cy="539750"/>
            <a:chOff x="0" y="0"/>
            <a:chExt cx="1247" cy="340"/>
          </a:xfrm>
        </p:grpSpPr>
        <p:sp>
          <p:nvSpPr>
            <p:cNvPr id="25605" name="文本框 5150"/>
            <p:cNvSpPr txBox="1"/>
            <p:nvPr/>
          </p:nvSpPr>
          <p:spPr>
            <a:xfrm>
              <a:off x="0" y="0"/>
              <a:ext cx="960" cy="290"/>
            </a:xfrm>
            <a:prstGeom prst="rect">
              <a:avLst/>
            </a:prstGeom>
            <a:noFill/>
            <a:ln w="9525">
              <a:noFill/>
            </a:ln>
          </p:spPr>
          <p:txBody>
            <a:bodyPr anchor="t" anchorCtr="0">
              <a:spAutoFit/>
            </a:bodyPr>
            <a:p>
              <a:pPr algn="just">
                <a:spcBef>
                  <a:spcPct val="50000"/>
                </a:spcBef>
              </a:pPr>
              <a:r>
                <a:rPr lang="zh-CN" altLang="en-US" i="0" dirty="0">
                  <a:latin typeface="微软雅黑" panose="020B0503020204020204" charset="-122"/>
                  <a:ea typeface="微软雅黑" panose="020B0503020204020204" charset="-122"/>
                </a:rPr>
                <a:t>角坐标</a:t>
              </a:r>
              <a:r>
                <a:rPr lang="en-US" altLang="zh-CN" i="0" dirty="0">
                  <a:latin typeface="微软雅黑" panose="020B0503020204020204" charset="-122"/>
                  <a:ea typeface="微软雅黑" panose="020B0503020204020204" charset="-122"/>
                </a:rPr>
                <a:t>:</a:t>
              </a:r>
              <a:endParaRPr lang="en-US" altLang="zh-CN" i="0" dirty="0">
                <a:latin typeface="微软雅黑" panose="020B0503020204020204" charset="-122"/>
                <a:ea typeface="微软雅黑" panose="020B0503020204020204" charset="-122"/>
              </a:endParaRPr>
            </a:p>
          </p:txBody>
        </p:sp>
        <p:graphicFrame>
          <p:nvGraphicFramePr>
            <p:cNvPr id="25606" name="对象 5151"/>
            <p:cNvGraphicFramePr>
              <a:graphicFrameLocks noChangeAspect="1"/>
            </p:cNvGraphicFramePr>
            <p:nvPr/>
          </p:nvGraphicFramePr>
          <p:xfrm>
            <a:off x="955" y="23"/>
            <a:ext cx="198" cy="244"/>
          </p:xfrm>
          <a:graphic>
            <a:graphicData uri="http://schemas.openxmlformats.org/presentationml/2006/ole">
              <mc:AlternateContent xmlns:mc="http://schemas.openxmlformats.org/markup-compatibility/2006">
                <mc:Choice xmlns:v="urn:schemas-microsoft-com:vml" Requires="v">
                  <p:oleObj spid="_x0000_s3101" name="" r:id="rId3" imgW="139700" imgH="177800" progId="Equation.3">
                    <p:embed/>
                  </p:oleObj>
                </mc:Choice>
                <mc:Fallback>
                  <p:oleObj name="" r:id="rId3" imgW="139700" imgH="177800" progId="Equation.3">
                    <p:embed/>
                    <p:pic>
                      <p:nvPicPr>
                        <p:cNvPr id="0" name="图片 3100"/>
                        <p:cNvPicPr/>
                        <p:nvPr/>
                      </p:nvPicPr>
                      <p:blipFill>
                        <a:blip r:embed="rId4"/>
                        <a:stretch>
                          <a:fillRect/>
                        </a:stretch>
                      </p:blipFill>
                      <p:spPr>
                        <a:xfrm>
                          <a:off x="955" y="23"/>
                          <a:ext cx="198" cy="244"/>
                        </a:xfrm>
                        <a:prstGeom prst="rect">
                          <a:avLst/>
                        </a:prstGeom>
                        <a:noFill/>
                        <a:ln w="38100">
                          <a:noFill/>
                          <a:miter/>
                        </a:ln>
                      </p:spPr>
                    </p:pic>
                  </p:oleObj>
                </mc:Fallback>
              </mc:AlternateContent>
            </a:graphicData>
          </a:graphic>
        </p:graphicFrame>
        <p:graphicFrame>
          <p:nvGraphicFramePr>
            <p:cNvPr id="25607" name="对象 5152"/>
            <p:cNvGraphicFramePr>
              <a:graphicFrameLocks noChangeAspect="1"/>
            </p:cNvGraphicFramePr>
            <p:nvPr/>
          </p:nvGraphicFramePr>
          <p:xfrm>
            <a:off x="1070" y="7"/>
            <a:ext cx="177" cy="333"/>
          </p:xfrm>
          <a:graphic>
            <a:graphicData uri="http://schemas.openxmlformats.org/presentationml/2006/ole">
              <mc:AlternateContent xmlns:mc="http://schemas.openxmlformats.org/markup-compatibility/2006">
                <mc:Choice xmlns:v="urn:schemas-microsoft-com:vml" Requires="v">
                  <p:oleObj spid="_x0000_s3103" name="" r:id="rId5" imgW="114300" imgH="215265" progId="Equation.3">
                    <p:embed/>
                  </p:oleObj>
                </mc:Choice>
                <mc:Fallback>
                  <p:oleObj name="" r:id="rId5" imgW="114300" imgH="215265" progId="Equation.3">
                    <p:embed/>
                    <p:pic>
                      <p:nvPicPr>
                        <p:cNvPr id="0" name="图片 3102"/>
                        <p:cNvPicPr/>
                        <p:nvPr/>
                      </p:nvPicPr>
                      <p:blipFill>
                        <a:blip r:embed="rId6"/>
                        <a:stretch>
                          <a:fillRect/>
                        </a:stretch>
                      </p:blipFill>
                      <p:spPr>
                        <a:xfrm>
                          <a:off x="1070" y="7"/>
                          <a:ext cx="177" cy="333"/>
                        </a:xfrm>
                        <a:prstGeom prst="rect">
                          <a:avLst/>
                        </a:prstGeom>
                        <a:noFill/>
                        <a:ln w="38100">
                          <a:noFill/>
                          <a:miter/>
                        </a:ln>
                      </p:spPr>
                    </p:pic>
                  </p:oleObj>
                </mc:Fallback>
              </mc:AlternateContent>
            </a:graphicData>
          </a:graphic>
        </p:graphicFrame>
      </p:grpSp>
      <p:sp>
        <p:nvSpPr>
          <p:cNvPr id="5160" name="文本框 5159"/>
          <p:cNvSpPr txBox="1"/>
          <p:nvPr/>
        </p:nvSpPr>
        <p:spPr>
          <a:xfrm>
            <a:off x="323850" y="5372100"/>
            <a:ext cx="2419350" cy="460375"/>
          </a:xfrm>
          <a:prstGeom prst="rect">
            <a:avLst/>
          </a:prstGeom>
          <a:solidFill>
            <a:schemeClr val="bg1"/>
          </a:solidFill>
          <a:ln w="9525">
            <a:noFill/>
          </a:ln>
        </p:spPr>
        <p:txBody>
          <a:bodyPr wrap="square" anchor="t" anchorCtr="0">
            <a:spAutoFit/>
          </a:bodyPr>
          <a:p>
            <a:pPr algn="just">
              <a:spcBef>
                <a:spcPct val="50000"/>
              </a:spcBef>
            </a:pPr>
            <a:r>
              <a:rPr lang="zh-CN" altLang="en-US" i="0" dirty="0">
                <a:latin typeface="微软雅黑" panose="020B0503020204020204" charset="-122"/>
                <a:ea typeface="微软雅黑" panose="020B0503020204020204" charset="-122"/>
              </a:rPr>
              <a:t>角加速度大小</a:t>
            </a:r>
            <a:r>
              <a:rPr lang="en-US" altLang="zh-CN" i="0" dirty="0">
                <a:latin typeface="微软雅黑" panose="020B0503020204020204" charset="-122"/>
                <a:ea typeface="微软雅黑" panose="020B0503020204020204" charset="-122"/>
              </a:rPr>
              <a:t>:</a:t>
            </a:r>
            <a:endParaRPr lang="en-US" altLang="zh-CN" i="0" dirty="0">
              <a:latin typeface="微软雅黑" panose="020B0503020204020204" charset="-122"/>
              <a:ea typeface="微软雅黑" panose="020B0503020204020204" charset="-122"/>
            </a:endParaRPr>
          </a:p>
        </p:txBody>
      </p:sp>
      <p:grpSp>
        <p:nvGrpSpPr>
          <p:cNvPr id="32" name="组合 31"/>
          <p:cNvGrpSpPr/>
          <p:nvPr/>
        </p:nvGrpSpPr>
        <p:grpSpPr>
          <a:xfrm>
            <a:off x="5330825" y="1309688"/>
            <a:ext cx="2684463" cy="2103437"/>
            <a:chOff x="8395" y="2063"/>
            <a:chExt cx="4228" cy="3311"/>
          </a:xfrm>
        </p:grpSpPr>
        <p:sp>
          <p:nvSpPr>
            <p:cNvPr id="25610" name="直接连接符 298012"/>
            <p:cNvSpPr/>
            <p:nvPr/>
          </p:nvSpPr>
          <p:spPr>
            <a:xfrm>
              <a:off x="9595" y="4800"/>
              <a:ext cx="0" cy="575"/>
            </a:xfrm>
            <a:prstGeom prst="line">
              <a:avLst/>
            </a:prstGeom>
            <a:ln w="28575" cap="flat" cmpd="sng">
              <a:solidFill>
                <a:schemeClr val="tx1"/>
              </a:solidFill>
              <a:prstDash val="solid"/>
              <a:round/>
              <a:headEnd type="none" w="med" len="med"/>
              <a:tailEnd type="none" w="med" len="med"/>
            </a:ln>
          </p:spPr>
        </p:sp>
        <p:grpSp>
          <p:nvGrpSpPr>
            <p:cNvPr id="25611" name="组合 298013"/>
            <p:cNvGrpSpPr/>
            <p:nvPr/>
          </p:nvGrpSpPr>
          <p:grpSpPr>
            <a:xfrm>
              <a:off x="8395" y="3108"/>
              <a:ext cx="4228" cy="1920"/>
              <a:chOff x="3312" y="1860"/>
              <a:chExt cx="1904" cy="894"/>
            </a:xfrm>
          </p:grpSpPr>
          <p:sp>
            <p:nvSpPr>
              <p:cNvPr id="25612" name="任意多边形 298014"/>
              <p:cNvSpPr/>
              <p:nvPr/>
            </p:nvSpPr>
            <p:spPr>
              <a:xfrm>
                <a:off x="3312" y="1956"/>
                <a:ext cx="1904" cy="798"/>
              </a:xfrm>
              <a:custGeom>
                <a:avLst/>
                <a:gdLst/>
                <a:ahLst/>
                <a:cxnLst/>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gradFill rotWithShape="0">
                <a:gsLst>
                  <a:gs pos="0">
                    <a:srgbClr val="7BAF13"/>
                  </a:gs>
                  <a:gs pos="100000">
                    <a:srgbClr val="FFFFFF"/>
                  </a:gs>
                </a:gsLst>
                <a:lin ang="0" scaled="1"/>
                <a:tileRect/>
              </a:gradFill>
              <a:ln w="9525" cap="flat" cmpd="sng">
                <a:solidFill>
                  <a:schemeClr val="tx1"/>
                </a:solidFill>
                <a:prstDash val="solid"/>
                <a:round/>
                <a:headEnd type="none" w="med" len="med"/>
                <a:tailEnd type="none" w="med" len="med"/>
              </a:ln>
            </p:spPr>
            <p:txBody>
              <a:bodyPr/>
              <a:p>
                <a:endParaRPr lang="zh-CN" altLang="en-US"/>
              </a:p>
            </p:txBody>
          </p:sp>
          <p:sp>
            <p:nvSpPr>
              <p:cNvPr id="25613" name="任意多边形 298015"/>
              <p:cNvSpPr/>
              <p:nvPr/>
            </p:nvSpPr>
            <p:spPr>
              <a:xfrm>
                <a:off x="3312" y="1860"/>
                <a:ext cx="1904" cy="798"/>
              </a:xfrm>
              <a:custGeom>
                <a:avLst/>
                <a:gdLst/>
                <a:ahLst/>
                <a:cxnLst/>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grpSp>
        <p:sp>
          <p:nvSpPr>
            <p:cNvPr id="25614" name="直接连接符 298016"/>
            <p:cNvSpPr/>
            <p:nvPr/>
          </p:nvSpPr>
          <p:spPr>
            <a:xfrm flipV="1">
              <a:off x="9595" y="2193"/>
              <a:ext cx="0" cy="1723"/>
            </a:xfrm>
            <a:prstGeom prst="line">
              <a:avLst/>
            </a:prstGeom>
            <a:ln w="28575" cap="flat" cmpd="sng">
              <a:solidFill>
                <a:schemeClr val="tx1"/>
              </a:solidFill>
              <a:prstDash val="solid"/>
              <a:round/>
              <a:headEnd type="none" w="med" len="med"/>
              <a:tailEnd type="triangle" w="sm" len="lg"/>
            </a:ln>
          </p:spPr>
        </p:sp>
        <p:graphicFrame>
          <p:nvGraphicFramePr>
            <p:cNvPr id="25615" name="对象 298018"/>
            <p:cNvGraphicFramePr/>
            <p:nvPr/>
          </p:nvGraphicFramePr>
          <p:xfrm>
            <a:off x="9672" y="2063"/>
            <a:ext cx="490" cy="470"/>
          </p:xfrm>
          <a:graphic>
            <a:graphicData uri="http://schemas.openxmlformats.org/presentationml/2006/ole">
              <mc:AlternateContent xmlns:mc="http://schemas.openxmlformats.org/markup-compatibility/2006">
                <mc:Choice xmlns:v="urn:schemas-microsoft-com:vml" Requires="v">
                  <p:oleObj spid="_x0000_s3104" name="" r:id="rId7" imgW="165100" imgH="165100" progId="Equation.3">
                    <p:embed/>
                  </p:oleObj>
                </mc:Choice>
                <mc:Fallback>
                  <p:oleObj name="" r:id="rId7" imgW="165100" imgH="165100" progId="Equation.3">
                    <p:embed/>
                    <p:pic>
                      <p:nvPicPr>
                        <p:cNvPr id="0" name="图片 3103"/>
                        <p:cNvPicPr/>
                        <p:nvPr/>
                      </p:nvPicPr>
                      <p:blipFill>
                        <a:blip r:embed="rId8"/>
                        <a:stretch>
                          <a:fillRect/>
                        </a:stretch>
                      </p:blipFill>
                      <p:spPr>
                        <a:xfrm>
                          <a:off x="9672" y="2063"/>
                          <a:ext cx="490" cy="470"/>
                        </a:xfrm>
                        <a:prstGeom prst="rect">
                          <a:avLst/>
                        </a:prstGeom>
                        <a:noFill/>
                        <a:ln w="38100">
                          <a:noFill/>
                          <a:miter/>
                        </a:ln>
                      </p:spPr>
                    </p:pic>
                  </p:oleObj>
                </mc:Fallback>
              </mc:AlternateContent>
            </a:graphicData>
          </a:graphic>
        </p:graphicFrame>
      </p:grpSp>
      <p:sp>
        <p:nvSpPr>
          <p:cNvPr id="18458" name="任意多边形 298023"/>
          <p:cNvSpPr/>
          <p:nvPr/>
        </p:nvSpPr>
        <p:spPr>
          <a:xfrm>
            <a:off x="7581900" y="1895475"/>
            <a:ext cx="504825" cy="433388"/>
          </a:xfrm>
          <a:custGeom>
            <a:avLst/>
            <a:gdLst/>
            <a:ahLst/>
            <a:cxnLst/>
            <a:pathLst>
              <a:path w="318" h="273">
                <a:moveTo>
                  <a:pt x="318" y="273"/>
                </a:moveTo>
                <a:cubicBezTo>
                  <a:pt x="298" y="244"/>
                  <a:pt x="251" y="147"/>
                  <a:pt x="198" y="102"/>
                </a:cubicBezTo>
                <a:cubicBezTo>
                  <a:pt x="145" y="57"/>
                  <a:pt x="41" y="21"/>
                  <a:pt x="0" y="0"/>
                </a:cubicBezTo>
              </a:path>
            </a:pathLst>
          </a:custGeom>
          <a:noFill/>
          <a:ln w="25400" cap="flat" cmpd="sng">
            <a:solidFill>
              <a:srgbClr val="0000FF"/>
            </a:solidFill>
            <a:prstDash val="solid"/>
            <a:round/>
            <a:headEnd type="none" w="med" len="med"/>
            <a:tailEnd type="triangle" w="sm" len="lg"/>
          </a:ln>
        </p:spPr>
        <p:txBody>
          <a:bodyPr/>
          <a:p>
            <a:endParaRPr lang="zh-CN" altLang="en-US"/>
          </a:p>
        </p:txBody>
      </p:sp>
      <p:grpSp>
        <p:nvGrpSpPr>
          <p:cNvPr id="33" name="组合 32"/>
          <p:cNvGrpSpPr/>
          <p:nvPr/>
        </p:nvGrpSpPr>
        <p:grpSpPr>
          <a:xfrm>
            <a:off x="5711825" y="2328863"/>
            <a:ext cx="1704975" cy="1246187"/>
            <a:chOff x="8995" y="3668"/>
            <a:chExt cx="2685" cy="1962"/>
          </a:xfrm>
        </p:grpSpPr>
        <p:sp>
          <p:nvSpPr>
            <p:cNvPr id="25618" name="文本框 298020"/>
            <p:cNvSpPr txBox="1"/>
            <p:nvPr/>
          </p:nvSpPr>
          <p:spPr>
            <a:xfrm>
              <a:off x="8995" y="3668"/>
              <a:ext cx="660" cy="725"/>
            </a:xfrm>
            <a:prstGeom prst="rect">
              <a:avLst/>
            </a:prstGeom>
            <a:noFill/>
            <a:ln w="9525">
              <a:noFill/>
            </a:ln>
          </p:spPr>
          <p:txBody>
            <a:bodyPr wrap="none" anchor="t" anchorCtr="0">
              <a:spAutoFit/>
            </a:bodyPr>
            <a:p>
              <a:r>
                <a:rPr lang="en-US" altLang="zh-CN" i="0">
                  <a:solidFill>
                    <a:srgbClr val="1C1C1C"/>
                  </a:solidFill>
                  <a:latin typeface="Times New Roman" panose="02020603050405020304" pitchFamily="18" charset="0"/>
                  <a:ea typeface="微软雅黑" panose="020B0503020204020204" charset="-122"/>
                </a:rPr>
                <a:t>O</a:t>
              </a:r>
              <a:endParaRPr lang="en-US" altLang="zh-CN" i="0">
                <a:solidFill>
                  <a:srgbClr val="1C1C1C"/>
                </a:solidFill>
                <a:latin typeface="Times New Roman" panose="02020603050405020304" pitchFamily="18" charset="0"/>
                <a:ea typeface="微软雅黑" panose="020B0503020204020204" charset="-122"/>
              </a:endParaRPr>
            </a:p>
          </p:txBody>
        </p:sp>
        <p:sp>
          <p:nvSpPr>
            <p:cNvPr id="25619" name="任意多边形 298021"/>
            <p:cNvSpPr/>
            <p:nvPr/>
          </p:nvSpPr>
          <p:spPr>
            <a:xfrm>
              <a:off x="9582" y="3893"/>
              <a:ext cx="2098" cy="1608"/>
            </a:xfrm>
            <a:custGeom>
              <a:avLst/>
              <a:gdLst/>
              <a:ahLst/>
              <a:cxnLst/>
              <a:pathLst>
                <a:path w="839" h="643">
                  <a:moveTo>
                    <a:pt x="0" y="0"/>
                  </a:moveTo>
                  <a:lnTo>
                    <a:pt x="839" y="643"/>
                  </a:lnTo>
                </a:path>
              </a:pathLst>
            </a:custGeom>
            <a:noFill/>
            <a:ln w="19050" cap="flat" cmpd="sng">
              <a:solidFill>
                <a:schemeClr val="tx1"/>
              </a:solidFill>
              <a:prstDash val="solid"/>
              <a:round/>
              <a:headEnd type="none" w="med" len="med"/>
              <a:tailEnd type="triangle" w="sm" len="lg"/>
            </a:ln>
          </p:spPr>
          <p:txBody>
            <a:bodyPr/>
            <a:p>
              <a:endParaRPr lang="zh-CN" altLang="en-US"/>
            </a:p>
          </p:txBody>
        </p:sp>
        <p:sp>
          <p:nvSpPr>
            <p:cNvPr id="25620" name="文本框 298025"/>
            <p:cNvSpPr txBox="1"/>
            <p:nvPr/>
          </p:nvSpPr>
          <p:spPr>
            <a:xfrm>
              <a:off x="11107" y="5050"/>
              <a:ext cx="453" cy="580"/>
            </a:xfrm>
            <a:prstGeom prst="rect">
              <a:avLst/>
            </a:prstGeom>
            <a:noFill/>
            <a:ln w="9525">
              <a:noFill/>
            </a:ln>
          </p:spPr>
          <p:txBody>
            <a:bodyPr lIns="0" tIns="0" rIns="0" bIns="0" anchor="t" anchorCtr="0">
              <a:spAutoFit/>
            </a:bodyPr>
            <a:p>
              <a:pPr>
                <a:spcBef>
                  <a:spcPct val="50000"/>
                </a:spcBef>
              </a:pPr>
              <a:r>
                <a:rPr lang="en-US" altLang="zh-CN">
                  <a:latin typeface="Times New Roman" panose="02020603050405020304" pitchFamily="18" charset="0"/>
                  <a:ea typeface="微软雅黑" panose="020B0503020204020204" charset="-122"/>
                </a:rPr>
                <a:t>x</a:t>
              </a:r>
              <a:endParaRPr lang="en-US" altLang="zh-CN">
                <a:latin typeface="Times New Roman" panose="02020603050405020304" pitchFamily="18" charset="0"/>
                <a:ea typeface="微软雅黑" panose="020B0503020204020204" charset="-122"/>
              </a:endParaRPr>
            </a:p>
          </p:txBody>
        </p:sp>
      </p:grpSp>
      <p:sp>
        <p:nvSpPr>
          <p:cNvPr id="18461" name="文本框 298027"/>
          <p:cNvSpPr txBox="1"/>
          <p:nvPr/>
        </p:nvSpPr>
        <p:spPr>
          <a:xfrm>
            <a:off x="6646863" y="2082800"/>
            <a:ext cx="287337" cy="368300"/>
          </a:xfrm>
          <a:prstGeom prst="rect">
            <a:avLst/>
          </a:prstGeom>
          <a:noFill/>
          <a:ln w="9525">
            <a:noFill/>
          </a:ln>
        </p:spPr>
        <p:txBody>
          <a:bodyPr lIns="0" tIns="0" rIns="0" bIns="0" anchor="t" anchorCtr="0">
            <a:spAutoFit/>
          </a:bodyPr>
          <a:p>
            <a:pPr>
              <a:spcBef>
                <a:spcPct val="50000"/>
              </a:spcBef>
            </a:pPr>
            <a:r>
              <a:rPr lang="en-US" altLang="zh-CN">
                <a:latin typeface="Times New Roman" panose="02020603050405020304" pitchFamily="18" charset="0"/>
                <a:ea typeface="微软雅黑" panose="020B0503020204020204" charset="-122"/>
              </a:rPr>
              <a:t>r</a:t>
            </a:r>
            <a:endParaRPr lang="en-US" altLang="zh-CN">
              <a:latin typeface="Times New Roman" panose="02020603050405020304" pitchFamily="18" charset="0"/>
              <a:ea typeface="微软雅黑" panose="020B0503020204020204" charset="-122"/>
            </a:endParaRPr>
          </a:p>
        </p:txBody>
      </p:sp>
      <p:grpSp>
        <p:nvGrpSpPr>
          <p:cNvPr id="34" name="组合 33"/>
          <p:cNvGrpSpPr/>
          <p:nvPr/>
        </p:nvGrpSpPr>
        <p:grpSpPr>
          <a:xfrm>
            <a:off x="6070600" y="2471738"/>
            <a:ext cx="1844675" cy="566737"/>
            <a:chOff x="9560" y="3893"/>
            <a:chExt cx="2904" cy="893"/>
          </a:xfrm>
        </p:grpSpPr>
        <p:sp>
          <p:nvSpPr>
            <p:cNvPr id="25623" name="直接连接符 298029"/>
            <p:cNvSpPr/>
            <p:nvPr/>
          </p:nvSpPr>
          <p:spPr>
            <a:xfrm>
              <a:off x="9560" y="3893"/>
              <a:ext cx="1975" cy="435"/>
            </a:xfrm>
            <a:prstGeom prst="line">
              <a:avLst/>
            </a:prstGeom>
            <a:ln w="9525" cap="flat" cmpd="sng">
              <a:solidFill>
                <a:schemeClr val="tx1"/>
              </a:solidFill>
              <a:prstDash val="solid"/>
              <a:round/>
              <a:headEnd type="none" w="med" len="med"/>
              <a:tailEnd type="none" w="med" len="med"/>
            </a:ln>
          </p:spPr>
        </p:sp>
        <p:sp>
          <p:nvSpPr>
            <p:cNvPr id="25624" name="任意多边形 298030"/>
            <p:cNvSpPr/>
            <p:nvPr/>
          </p:nvSpPr>
          <p:spPr>
            <a:xfrm>
              <a:off x="10175" y="4030"/>
              <a:ext cx="133" cy="295"/>
            </a:xfrm>
            <a:custGeom>
              <a:avLst/>
              <a:gdLst/>
              <a:ahLst/>
              <a:cxnLst/>
              <a:pathLst>
                <a:path w="53" h="118">
                  <a:moveTo>
                    <a:pt x="0" y="118"/>
                  </a:moveTo>
                  <a:cubicBezTo>
                    <a:pt x="6" y="111"/>
                    <a:pt x="26" y="103"/>
                    <a:pt x="35" y="83"/>
                  </a:cubicBezTo>
                  <a:cubicBezTo>
                    <a:pt x="44" y="63"/>
                    <a:pt x="49" y="17"/>
                    <a:pt x="53" y="0"/>
                  </a:cubicBezTo>
                </a:path>
              </a:pathLst>
            </a:custGeom>
            <a:noFill/>
            <a:ln w="12700" cap="flat" cmpd="sng">
              <a:solidFill>
                <a:schemeClr val="tx1"/>
              </a:solidFill>
              <a:prstDash val="solid"/>
              <a:round/>
              <a:headEnd type="none" w="med" len="med"/>
              <a:tailEnd type="stealth" w="sm" len="med"/>
            </a:ln>
          </p:spPr>
          <p:txBody>
            <a:bodyPr/>
            <a:p>
              <a:endParaRPr lang="zh-CN" altLang="en-US"/>
            </a:p>
          </p:txBody>
        </p:sp>
        <p:graphicFrame>
          <p:nvGraphicFramePr>
            <p:cNvPr id="25625" name="对象 298032"/>
            <p:cNvGraphicFramePr/>
            <p:nvPr/>
          </p:nvGraphicFramePr>
          <p:xfrm>
            <a:off x="10307" y="4075"/>
            <a:ext cx="365" cy="513"/>
          </p:xfrm>
          <a:graphic>
            <a:graphicData uri="http://schemas.openxmlformats.org/presentationml/2006/ole">
              <mc:AlternateContent xmlns:mc="http://schemas.openxmlformats.org/markup-compatibility/2006">
                <mc:Choice xmlns:v="urn:schemas-microsoft-com:vml" Requires="v">
                  <p:oleObj spid="_x0000_s3107" name="" r:id="rId9" imgW="127000" imgH="177165" progId="Equation.3">
                    <p:embed/>
                  </p:oleObj>
                </mc:Choice>
                <mc:Fallback>
                  <p:oleObj name="" r:id="rId9" imgW="127000" imgH="177165" progId="Equation.3">
                    <p:embed/>
                    <p:pic>
                      <p:nvPicPr>
                        <p:cNvPr id="0" name="图片 3106"/>
                        <p:cNvPicPr/>
                        <p:nvPr/>
                      </p:nvPicPr>
                      <p:blipFill>
                        <a:blip r:embed="rId10"/>
                        <a:stretch>
                          <a:fillRect/>
                        </a:stretch>
                      </p:blipFill>
                      <p:spPr>
                        <a:xfrm>
                          <a:off x="10307" y="4075"/>
                          <a:ext cx="365" cy="513"/>
                        </a:xfrm>
                        <a:prstGeom prst="rect">
                          <a:avLst/>
                        </a:prstGeom>
                        <a:noFill/>
                        <a:ln w="38100">
                          <a:noFill/>
                          <a:miter/>
                        </a:ln>
                      </p:spPr>
                    </p:pic>
                  </p:oleObj>
                </mc:Fallback>
              </mc:AlternateContent>
            </a:graphicData>
          </a:graphic>
        </p:graphicFrame>
        <p:graphicFrame>
          <p:nvGraphicFramePr>
            <p:cNvPr id="25626" name="对象 4">
              <a:hlinkClick r:id="" action="ppaction://ole?verb="/>
            </p:cNvPr>
            <p:cNvGraphicFramePr>
              <a:graphicFrameLocks noChangeAspect="1"/>
            </p:cNvGraphicFramePr>
            <p:nvPr/>
          </p:nvGraphicFramePr>
          <p:xfrm>
            <a:off x="11521" y="4156"/>
            <a:ext cx="942" cy="630"/>
          </p:xfrm>
          <a:graphic>
            <a:graphicData uri="http://schemas.openxmlformats.org/presentationml/2006/ole">
              <mc:AlternateContent xmlns:mc="http://schemas.openxmlformats.org/markup-compatibility/2006">
                <mc:Choice xmlns:v="urn:schemas-microsoft-com:vml" Requires="v">
                  <p:oleObj spid="_x0000_s3109" name="" r:id="rId11" imgW="304800" imgH="203200" progId="Equation.KSEE3">
                    <p:embed/>
                  </p:oleObj>
                </mc:Choice>
                <mc:Fallback>
                  <p:oleObj name="" r:id="rId11" imgW="304800" imgH="203200" progId="Equation.KSEE3">
                    <p:embed/>
                    <p:pic>
                      <p:nvPicPr>
                        <p:cNvPr id="0" name="图片 3108"/>
                        <p:cNvPicPr/>
                        <p:nvPr/>
                      </p:nvPicPr>
                      <p:blipFill>
                        <a:blip r:embed="rId12"/>
                        <a:stretch>
                          <a:fillRect/>
                        </a:stretch>
                      </p:blipFill>
                      <p:spPr>
                        <a:xfrm>
                          <a:off x="11521" y="4156"/>
                          <a:ext cx="942" cy="630"/>
                        </a:xfrm>
                        <a:prstGeom prst="rect">
                          <a:avLst/>
                        </a:prstGeom>
                        <a:noFill/>
                        <a:ln w="38100">
                          <a:noFill/>
                          <a:miter/>
                        </a:ln>
                      </p:spPr>
                    </p:pic>
                  </p:oleObj>
                </mc:Fallback>
              </mc:AlternateContent>
            </a:graphicData>
          </a:graphic>
        </p:graphicFrame>
      </p:grpSp>
      <p:grpSp>
        <p:nvGrpSpPr>
          <p:cNvPr id="35" name="组合 34"/>
          <p:cNvGrpSpPr/>
          <p:nvPr/>
        </p:nvGrpSpPr>
        <p:grpSpPr>
          <a:xfrm>
            <a:off x="6070600" y="2249488"/>
            <a:ext cx="2566988" cy="498475"/>
            <a:chOff x="9560" y="3543"/>
            <a:chExt cx="4043" cy="784"/>
          </a:xfrm>
        </p:grpSpPr>
        <p:sp>
          <p:nvSpPr>
            <p:cNvPr id="25628" name="直接连接符 298022"/>
            <p:cNvSpPr/>
            <p:nvPr/>
          </p:nvSpPr>
          <p:spPr>
            <a:xfrm>
              <a:off x="9560" y="3893"/>
              <a:ext cx="2040" cy="0"/>
            </a:xfrm>
            <a:prstGeom prst="line">
              <a:avLst/>
            </a:prstGeom>
            <a:ln w="19050" cap="flat" cmpd="sng">
              <a:solidFill>
                <a:schemeClr val="tx1"/>
              </a:solidFill>
              <a:prstDash val="dash"/>
              <a:round/>
              <a:headEnd type="none" w="med" len="med"/>
              <a:tailEnd type="triangle" w="sm" len="lg"/>
            </a:ln>
          </p:spPr>
        </p:sp>
        <p:sp>
          <p:nvSpPr>
            <p:cNvPr id="25629" name="任意多边形 298031"/>
            <p:cNvSpPr/>
            <p:nvPr/>
          </p:nvSpPr>
          <p:spPr>
            <a:xfrm>
              <a:off x="10640" y="3870"/>
              <a:ext cx="98" cy="255"/>
            </a:xfrm>
            <a:custGeom>
              <a:avLst/>
              <a:gdLst/>
              <a:ahLst/>
              <a:cxnLst/>
              <a:pathLst>
                <a:path w="39" h="102">
                  <a:moveTo>
                    <a:pt x="0" y="102"/>
                  </a:moveTo>
                  <a:cubicBezTo>
                    <a:pt x="3" y="93"/>
                    <a:pt x="20" y="66"/>
                    <a:pt x="26" y="49"/>
                  </a:cubicBezTo>
                  <a:cubicBezTo>
                    <a:pt x="32" y="32"/>
                    <a:pt x="36" y="10"/>
                    <a:pt x="39" y="0"/>
                  </a:cubicBezTo>
                </a:path>
              </a:pathLst>
            </a:custGeom>
            <a:noFill/>
            <a:ln w="28575" cap="flat" cmpd="sng">
              <a:solidFill>
                <a:srgbClr val="CC0000"/>
              </a:solidFill>
              <a:prstDash val="solid"/>
              <a:round/>
              <a:headEnd type="none" w="med" len="med"/>
              <a:tailEnd type="triangle" w="sm" len="med"/>
            </a:ln>
          </p:spPr>
          <p:txBody>
            <a:bodyPr/>
            <a:p>
              <a:endParaRPr lang="zh-CN" altLang="en-US"/>
            </a:p>
          </p:txBody>
        </p:sp>
        <p:graphicFrame>
          <p:nvGraphicFramePr>
            <p:cNvPr id="25630" name="对象 298033"/>
            <p:cNvGraphicFramePr/>
            <p:nvPr/>
          </p:nvGraphicFramePr>
          <p:xfrm>
            <a:off x="10725" y="3823"/>
            <a:ext cx="690" cy="505"/>
          </p:xfrm>
          <a:graphic>
            <a:graphicData uri="http://schemas.openxmlformats.org/presentationml/2006/ole">
              <mc:AlternateContent xmlns:mc="http://schemas.openxmlformats.org/markup-compatibility/2006">
                <mc:Choice xmlns:v="urn:schemas-microsoft-com:vml" Requires="v">
                  <p:oleObj spid="_x0000_s3106" name="" r:id="rId13" imgW="241300" imgH="177165" progId="Equation.3">
                    <p:embed/>
                  </p:oleObj>
                </mc:Choice>
                <mc:Fallback>
                  <p:oleObj name="" r:id="rId13" imgW="241300" imgH="177165" progId="Equation.3">
                    <p:embed/>
                    <p:pic>
                      <p:nvPicPr>
                        <p:cNvPr id="0" name="图片 3105"/>
                        <p:cNvPicPr/>
                        <p:nvPr/>
                      </p:nvPicPr>
                      <p:blipFill>
                        <a:blip r:embed="rId14"/>
                        <a:stretch>
                          <a:fillRect/>
                        </a:stretch>
                      </p:blipFill>
                      <p:spPr>
                        <a:xfrm>
                          <a:off x="10725" y="3823"/>
                          <a:ext cx="690" cy="505"/>
                        </a:xfrm>
                        <a:prstGeom prst="rect">
                          <a:avLst/>
                        </a:prstGeom>
                        <a:noFill/>
                        <a:ln w="38100">
                          <a:noFill/>
                          <a:miter/>
                        </a:ln>
                      </p:spPr>
                    </p:pic>
                  </p:oleObj>
                </mc:Fallback>
              </mc:AlternateContent>
            </a:graphicData>
          </a:graphic>
        </p:graphicFrame>
        <p:graphicFrame>
          <p:nvGraphicFramePr>
            <p:cNvPr id="25631" name="对象 5">
              <a:hlinkClick r:id="" action="ppaction://ole?verb="/>
            </p:cNvPr>
            <p:cNvGraphicFramePr>
              <a:graphicFrameLocks noChangeAspect="1"/>
            </p:cNvGraphicFramePr>
            <p:nvPr/>
          </p:nvGraphicFramePr>
          <p:xfrm>
            <a:off x="11641" y="3542"/>
            <a:ext cx="1962" cy="627"/>
          </p:xfrm>
          <a:graphic>
            <a:graphicData uri="http://schemas.openxmlformats.org/presentationml/2006/ole">
              <mc:AlternateContent xmlns:mc="http://schemas.openxmlformats.org/markup-compatibility/2006">
                <mc:Choice xmlns:v="urn:schemas-microsoft-com:vml" Requires="v">
                  <p:oleObj spid="_x0000_s3108" name="" r:id="rId15" imgW="634365" imgH="203200" progId="Equation.KSEE3">
                    <p:embed/>
                  </p:oleObj>
                </mc:Choice>
                <mc:Fallback>
                  <p:oleObj name="" r:id="rId15" imgW="634365" imgH="203200" progId="Equation.KSEE3">
                    <p:embed/>
                    <p:pic>
                      <p:nvPicPr>
                        <p:cNvPr id="0" name="图片 3107"/>
                        <p:cNvPicPr/>
                        <p:nvPr/>
                      </p:nvPicPr>
                      <p:blipFill>
                        <a:blip r:embed="rId16"/>
                        <a:stretch>
                          <a:fillRect/>
                        </a:stretch>
                      </p:blipFill>
                      <p:spPr>
                        <a:xfrm>
                          <a:off x="11641" y="3542"/>
                          <a:ext cx="1962" cy="627"/>
                        </a:xfrm>
                        <a:prstGeom prst="rect">
                          <a:avLst/>
                        </a:prstGeom>
                        <a:noFill/>
                        <a:ln w="38100">
                          <a:noFill/>
                          <a:miter/>
                        </a:ln>
                      </p:spPr>
                    </p:pic>
                  </p:oleObj>
                </mc:Fallback>
              </mc:AlternateContent>
            </a:graphicData>
          </a:graphic>
        </p:graphicFrame>
      </p:grpSp>
      <p:grpSp>
        <p:nvGrpSpPr>
          <p:cNvPr id="12" name="组合 11"/>
          <p:cNvGrpSpPr/>
          <p:nvPr/>
        </p:nvGrpSpPr>
        <p:grpSpPr>
          <a:xfrm>
            <a:off x="481013" y="1530350"/>
            <a:ext cx="2952750" cy="858838"/>
            <a:chOff x="1644" y="3326"/>
            <a:chExt cx="4650" cy="1353"/>
          </a:xfrm>
        </p:grpSpPr>
        <p:sp>
          <p:nvSpPr>
            <p:cNvPr id="25633" name="文本框 5154"/>
            <p:cNvSpPr txBox="1"/>
            <p:nvPr/>
          </p:nvSpPr>
          <p:spPr>
            <a:xfrm>
              <a:off x="1644" y="3609"/>
              <a:ext cx="3855" cy="725"/>
            </a:xfrm>
            <a:prstGeom prst="rect">
              <a:avLst/>
            </a:prstGeom>
            <a:noFill/>
            <a:ln w="9525">
              <a:noFill/>
            </a:ln>
          </p:spPr>
          <p:txBody>
            <a:bodyPr anchor="t" anchorCtr="0">
              <a:spAutoFit/>
            </a:bodyPr>
            <a:p>
              <a:pPr algn="just">
                <a:spcBef>
                  <a:spcPct val="50000"/>
                </a:spcBef>
              </a:pPr>
              <a:r>
                <a:rPr lang="zh-CN" altLang="en-US" i="0" dirty="0">
                  <a:latin typeface="微软雅黑" panose="020B0503020204020204" charset="-122"/>
                  <a:ea typeface="微软雅黑" panose="020B0503020204020204" charset="-122"/>
                </a:rPr>
                <a:t>角速度大小</a:t>
              </a:r>
              <a:r>
                <a:rPr lang="en-US" altLang="zh-CN" i="0" dirty="0">
                  <a:latin typeface="微软雅黑" panose="020B0503020204020204" charset="-122"/>
                  <a:ea typeface="微软雅黑" panose="020B0503020204020204" charset="-122"/>
                </a:rPr>
                <a:t>:</a:t>
              </a:r>
              <a:endParaRPr lang="en-US" altLang="zh-CN" i="0" dirty="0">
                <a:latin typeface="微软雅黑" panose="020B0503020204020204" charset="-122"/>
                <a:ea typeface="微软雅黑" panose="020B0503020204020204" charset="-122"/>
              </a:endParaRPr>
            </a:p>
          </p:txBody>
        </p:sp>
        <p:graphicFrame>
          <p:nvGraphicFramePr>
            <p:cNvPr id="25634" name="对象 1"/>
            <p:cNvGraphicFramePr>
              <a:graphicFrameLocks noChangeAspect="1"/>
            </p:cNvGraphicFramePr>
            <p:nvPr/>
          </p:nvGraphicFramePr>
          <p:xfrm>
            <a:off x="4494" y="3326"/>
            <a:ext cx="1800" cy="1353"/>
          </p:xfrm>
          <a:graphic>
            <a:graphicData uri="http://schemas.openxmlformats.org/presentationml/2006/ole">
              <mc:AlternateContent xmlns:mc="http://schemas.openxmlformats.org/markup-compatibility/2006">
                <mc:Choice xmlns:v="urn:schemas-microsoft-com:vml" Requires="v">
                  <p:oleObj spid="_x0000_s3110" name="" r:id="rId17" imgW="508000" imgH="393700" progId="Equation.3">
                    <p:embed/>
                  </p:oleObj>
                </mc:Choice>
                <mc:Fallback>
                  <p:oleObj name="" r:id="rId17" imgW="508000" imgH="393700" progId="Equation.3">
                    <p:embed/>
                    <p:pic>
                      <p:nvPicPr>
                        <p:cNvPr id="0" name="图片 3109"/>
                        <p:cNvPicPr/>
                        <p:nvPr/>
                      </p:nvPicPr>
                      <p:blipFill>
                        <a:blip r:embed="rId18"/>
                        <a:stretch>
                          <a:fillRect/>
                        </a:stretch>
                      </p:blipFill>
                      <p:spPr>
                        <a:xfrm>
                          <a:off x="4494" y="3326"/>
                          <a:ext cx="1800" cy="1353"/>
                        </a:xfrm>
                        <a:prstGeom prst="rect">
                          <a:avLst/>
                        </a:prstGeom>
                        <a:noFill/>
                        <a:ln w="38100">
                          <a:noFill/>
                          <a:miter/>
                        </a:ln>
                      </p:spPr>
                    </p:pic>
                  </p:oleObj>
                </mc:Fallback>
              </mc:AlternateContent>
            </a:graphicData>
          </a:graphic>
        </p:graphicFrame>
      </p:grpSp>
      <p:graphicFrame>
        <p:nvGraphicFramePr>
          <p:cNvPr id="4" name="对象 3"/>
          <p:cNvGraphicFramePr>
            <a:graphicFrameLocks noChangeAspect="1"/>
          </p:cNvGraphicFramePr>
          <p:nvPr/>
        </p:nvGraphicFramePr>
        <p:xfrm>
          <a:off x="2397125" y="5145088"/>
          <a:ext cx="2114550" cy="915987"/>
        </p:xfrm>
        <a:graphic>
          <a:graphicData uri="http://schemas.openxmlformats.org/presentationml/2006/ole">
            <mc:AlternateContent xmlns:mc="http://schemas.openxmlformats.org/markup-compatibility/2006">
              <mc:Choice xmlns:v="urn:schemas-microsoft-com:vml" Requires="v">
                <p:oleObj spid="_x0000_s3111" name="" r:id="rId19" imgW="939800" imgH="419100" progId="Equation.3">
                  <p:embed/>
                </p:oleObj>
              </mc:Choice>
              <mc:Fallback>
                <p:oleObj name="" r:id="rId19" imgW="939800" imgH="419100" progId="Equation.3">
                  <p:embed/>
                  <p:pic>
                    <p:nvPicPr>
                      <p:cNvPr id="0" name="图片 3110"/>
                      <p:cNvPicPr/>
                      <p:nvPr/>
                    </p:nvPicPr>
                    <p:blipFill>
                      <a:blip r:embed="rId20"/>
                      <a:stretch>
                        <a:fillRect/>
                      </a:stretch>
                    </p:blipFill>
                    <p:spPr>
                      <a:xfrm>
                        <a:off x="2397125" y="5145088"/>
                        <a:ext cx="2114550" cy="915987"/>
                      </a:xfrm>
                      <a:prstGeom prst="rect">
                        <a:avLst/>
                      </a:prstGeom>
                      <a:noFill/>
                      <a:ln w="38100">
                        <a:noFill/>
                        <a:miter/>
                      </a:ln>
                    </p:spPr>
                  </p:pic>
                </p:oleObj>
              </mc:Fallback>
            </mc:AlternateContent>
          </a:graphicData>
        </a:graphic>
      </p:graphicFrame>
      <p:sp>
        <p:nvSpPr>
          <p:cNvPr id="6" name="文本框 5"/>
          <p:cNvSpPr txBox="1"/>
          <p:nvPr/>
        </p:nvSpPr>
        <p:spPr>
          <a:xfrm>
            <a:off x="4716463" y="5372100"/>
            <a:ext cx="3535362" cy="460375"/>
          </a:xfrm>
          <a:prstGeom prst="rect">
            <a:avLst/>
          </a:prstGeom>
          <a:noFill/>
          <a:ln w="9525">
            <a:noFill/>
          </a:ln>
        </p:spPr>
        <p:txBody>
          <a:bodyPr wrap="none" anchor="t" anchorCtr="0">
            <a:spAutoFit/>
          </a:bodyPr>
          <a:p>
            <a:r>
              <a:rPr lang="zh-CN" altLang="en-US" i="0">
                <a:latin typeface="微软雅黑" panose="020B0503020204020204" charset="-122"/>
                <a:ea typeface="微软雅黑" panose="020B0503020204020204" charset="-122"/>
              </a:rPr>
              <a:t>方向：角速度变化的方向</a:t>
            </a:r>
            <a:endParaRPr lang="zh-CN" altLang="en-US" i="0">
              <a:latin typeface="微软雅黑" panose="020B0503020204020204" charset="-122"/>
              <a:ea typeface="微软雅黑" panose="020B0503020204020204" charset="-122"/>
            </a:endParaRPr>
          </a:p>
        </p:txBody>
      </p:sp>
      <p:sp>
        <p:nvSpPr>
          <p:cNvPr id="25637" name="矩形 88502"/>
          <p:cNvSpPr/>
          <p:nvPr/>
        </p:nvSpPr>
        <p:spPr>
          <a:xfrm>
            <a:off x="107950" y="260350"/>
            <a:ext cx="5507038" cy="522288"/>
          </a:xfrm>
          <a:prstGeom prst="rect">
            <a:avLst/>
          </a:prstGeom>
          <a:noFill/>
          <a:ln w="9525">
            <a:noFill/>
          </a:ln>
        </p:spPr>
        <p:txBody>
          <a:bodyPr anchor="t" anchorCtr="0">
            <a:spAutoFit/>
          </a:bodyPr>
          <a:p>
            <a:pPr algn="just" eaLnBrk="0" hangingPunct="0"/>
            <a:r>
              <a:rPr lang="zh-CN" altLang="en-US" sz="2800" i="0" dirty="0">
                <a:solidFill>
                  <a:srgbClr val="FF0000"/>
                </a:solidFill>
                <a:latin typeface="微软雅黑" panose="020B0503020204020204" charset="-122"/>
                <a:ea typeface="微软雅黑" panose="020B0503020204020204" charset="-122"/>
              </a:rPr>
              <a:t>四、 刚体绕定轴转动的角量描述</a:t>
            </a:r>
            <a:endParaRPr lang="zh-CN" altLang="en-US" sz="2800" b="0" i="0" dirty="0">
              <a:solidFill>
                <a:srgbClr val="FF0000"/>
              </a:solidFill>
              <a:latin typeface="微软雅黑" panose="020B0503020204020204" charset="-122"/>
              <a:ea typeface="微软雅黑" panose="020B0503020204020204" charset="-122"/>
            </a:endParaRPr>
          </a:p>
        </p:txBody>
      </p:sp>
      <p:sp>
        <p:nvSpPr>
          <p:cNvPr id="13" name="文本框 12"/>
          <p:cNvSpPr txBox="1"/>
          <p:nvPr/>
        </p:nvSpPr>
        <p:spPr>
          <a:xfrm>
            <a:off x="487363" y="2457450"/>
            <a:ext cx="3024187" cy="460375"/>
          </a:xfrm>
          <a:prstGeom prst="rect">
            <a:avLst/>
          </a:prstGeom>
          <a:noFill/>
          <a:ln w="9525">
            <a:noFill/>
          </a:ln>
        </p:spPr>
        <p:txBody>
          <a:bodyPr wrap="square" anchor="t" anchorCtr="0">
            <a:spAutoFit/>
          </a:bodyPr>
          <a:p>
            <a:pPr algn="just">
              <a:spcBef>
                <a:spcPct val="50000"/>
              </a:spcBef>
            </a:pPr>
            <a:r>
              <a:rPr lang="zh-CN" altLang="en-US" i="0" dirty="0">
                <a:latin typeface="微软雅黑" panose="020B0503020204020204" charset="-122"/>
                <a:ea typeface="微软雅黑" panose="020B0503020204020204" charset="-122"/>
              </a:rPr>
              <a:t>方向：右手螺旋法则</a:t>
            </a:r>
            <a:endParaRPr lang="zh-CN" altLang="en-US" i="0" dirty="0">
              <a:latin typeface="微软雅黑" panose="020B0503020204020204" charset="-122"/>
              <a:ea typeface="微软雅黑" panose="020B0503020204020204" charset="-122"/>
            </a:endParaRPr>
          </a:p>
        </p:txBody>
      </p:sp>
      <p:sp>
        <p:nvSpPr>
          <p:cNvPr id="86097" name="Text Box 81"/>
          <p:cNvSpPr txBox="1"/>
          <p:nvPr/>
        </p:nvSpPr>
        <p:spPr>
          <a:xfrm>
            <a:off x="487363" y="2986088"/>
            <a:ext cx="4559300" cy="828675"/>
          </a:xfrm>
          <a:prstGeom prst="rect">
            <a:avLst/>
          </a:prstGeom>
          <a:noFill/>
          <a:ln w="9525">
            <a:noFill/>
          </a:ln>
        </p:spPr>
        <p:txBody>
          <a:bodyPr wrap="square" lIns="91406" tIns="45704" rIns="91406" bIns="45704" anchor="t" anchorCtr="0">
            <a:spAutoFit/>
          </a:bodyPr>
          <a:p>
            <a:pPr>
              <a:spcBef>
                <a:spcPct val="50000"/>
              </a:spcBef>
            </a:pPr>
            <a:r>
              <a:rPr lang="zh-CN" altLang="en-US" i="0" dirty="0">
                <a:latin typeface="微软雅黑" panose="020B0503020204020204" charset="-122"/>
                <a:ea typeface="微软雅黑" panose="020B0503020204020204" charset="-122"/>
              </a:rPr>
              <a:t>定轴转动的角速度仅有沿转轴的两个方向</a:t>
            </a:r>
            <a:r>
              <a:rPr lang="en-US" altLang="zh-CN" i="0" dirty="0">
                <a:latin typeface="微软雅黑" panose="020B0503020204020204" charset="-122"/>
                <a:ea typeface="微软雅黑" panose="020B0503020204020204" charset="-122"/>
              </a:rPr>
              <a:t>,</a:t>
            </a:r>
            <a:r>
              <a:rPr lang="zh-CN" altLang="en-US" i="0" dirty="0">
                <a:latin typeface="微软雅黑" panose="020B0503020204020204" charset="-122"/>
                <a:ea typeface="微软雅黑" panose="020B0503020204020204" charset="-122"/>
              </a:rPr>
              <a:t>可</a:t>
            </a:r>
            <a:r>
              <a:rPr lang="en-US" altLang="zh-CN" i="0" dirty="0">
                <a:latin typeface="微软雅黑" panose="020B0503020204020204" charset="-122"/>
                <a:ea typeface="微软雅黑" panose="020B0503020204020204" charset="-122"/>
              </a:rPr>
              <a:t>用正负表示方向</a:t>
            </a:r>
            <a:endParaRPr lang="en-US" altLang="zh-CN" i="0" dirty="0">
              <a:latin typeface="微软雅黑" panose="020B0503020204020204" charset="-122"/>
              <a:ea typeface="微软雅黑" panose="020B0503020204020204" charset="-122"/>
            </a:endParaRPr>
          </a:p>
        </p:txBody>
      </p:sp>
      <p:grpSp>
        <p:nvGrpSpPr>
          <p:cNvPr id="15" name="Group 94"/>
          <p:cNvGrpSpPr/>
          <p:nvPr/>
        </p:nvGrpSpPr>
        <p:grpSpPr>
          <a:xfrm>
            <a:off x="4910138" y="4238625"/>
            <a:ext cx="74612" cy="782638"/>
            <a:chOff x="3936" y="1440"/>
            <a:chExt cx="0" cy="816"/>
          </a:xfrm>
        </p:grpSpPr>
        <p:sp>
          <p:nvSpPr>
            <p:cNvPr id="25641" name="Line 95"/>
            <p:cNvSpPr/>
            <p:nvPr/>
          </p:nvSpPr>
          <p:spPr>
            <a:xfrm>
              <a:off x="3936" y="1440"/>
              <a:ext cx="0" cy="288"/>
            </a:xfrm>
            <a:prstGeom prst="line">
              <a:avLst/>
            </a:prstGeom>
            <a:ln w="9525" cap="flat" cmpd="sng">
              <a:solidFill>
                <a:srgbClr val="993300"/>
              </a:solidFill>
              <a:prstDash val="sysDot"/>
              <a:round/>
              <a:headEnd type="none" w="med" len="med"/>
              <a:tailEnd type="none" w="med" len="med"/>
            </a:ln>
          </p:spPr>
        </p:sp>
        <p:sp>
          <p:nvSpPr>
            <p:cNvPr id="25642" name="Line 96"/>
            <p:cNvSpPr/>
            <p:nvPr/>
          </p:nvSpPr>
          <p:spPr>
            <a:xfrm>
              <a:off x="3936" y="1776"/>
              <a:ext cx="0" cy="480"/>
            </a:xfrm>
            <a:prstGeom prst="line">
              <a:avLst/>
            </a:prstGeom>
            <a:ln w="38100" cap="flat" cmpd="sng">
              <a:solidFill>
                <a:srgbClr val="993300"/>
              </a:solidFill>
              <a:prstDash val="solid"/>
              <a:round/>
              <a:headEnd type="none" w="med" len="med"/>
              <a:tailEnd type="triangle" w="med" len="med"/>
            </a:ln>
          </p:spPr>
        </p:sp>
      </p:grpSp>
      <p:grpSp>
        <p:nvGrpSpPr>
          <p:cNvPr id="16" name="Group 105"/>
          <p:cNvGrpSpPr/>
          <p:nvPr/>
        </p:nvGrpSpPr>
        <p:grpSpPr>
          <a:xfrm>
            <a:off x="3995738" y="4005263"/>
            <a:ext cx="1820862" cy="506412"/>
            <a:chOff x="2496" y="1776"/>
            <a:chExt cx="1147" cy="319"/>
          </a:xfrm>
        </p:grpSpPr>
        <p:sp>
          <p:nvSpPr>
            <p:cNvPr id="25644" name="Oval 88"/>
            <p:cNvSpPr/>
            <p:nvPr/>
          </p:nvSpPr>
          <p:spPr>
            <a:xfrm>
              <a:off x="2496" y="1776"/>
              <a:ext cx="1147" cy="319"/>
            </a:xfrm>
            <a:prstGeom prst="ellipse">
              <a:avLst/>
            </a:prstGeom>
            <a:noFill/>
            <a:ln w="38100" cap="flat" cmpd="sng">
              <a:solidFill>
                <a:srgbClr val="FF9900"/>
              </a:solidFill>
              <a:prstDash val="solid"/>
              <a:round/>
              <a:headEnd type="none" w="med" len="med"/>
              <a:tailEnd type="none" w="med" len="med"/>
            </a:ln>
          </p:spPr>
          <p:txBody>
            <a:bodyPr wrap="none" lIns="82936" tIns="41468" rIns="82936" bIns="41468" anchor="ctr" anchorCtr="0"/>
            <a:p>
              <a:pPr algn="ctr" defTabSz="828675"/>
              <a:endParaRPr lang="zh-CN" altLang="zh-CN" sz="2800" dirty="0">
                <a:solidFill>
                  <a:srgbClr val="CC0000"/>
                </a:solidFill>
                <a:latin typeface="Times New Roman" panose="02020603050405020304" pitchFamily="18" charset="0"/>
                <a:ea typeface="楷体_GB2312" pitchFamily="49" charset="-122"/>
              </a:endParaRPr>
            </a:p>
          </p:txBody>
        </p:sp>
        <p:sp>
          <p:nvSpPr>
            <p:cNvPr id="25645" name="Line 103"/>
            <p:cNvSpPr/>
            <p:nvPr/>
          </p:nvSpPr>
          <p:spPr>
            <a:xfrm>
              <a:off x="2976" y="1776"/>
              <a:ext cx="192" cy="0"/>
            </a:xfrm>
            <a:prstGeom prst="line">
              <a:avLst/>
            </a:prstGeom>
            <a:ln w="57150" cap="flat" cmpd="sng">
              <a:solidFill>
                <a:schemeClr val="accent2"/>
              </a:solidFill>
              <a:prstDash val="solid"/>
              <a:round/>
              <a:headEnd type="none" w="med" len="med"/>
              <a:tailEnd type="triangle" w="med" len="med"/>
            </a:ln>
          </p:spPr>
        </p:sp>
      </p:grpSp>
      <p:grpSp>
        <p:nvGrpSpPr>
          <p:cNvPr id="17" name="Group 110"/>
          <p:cNvGrpSpPr/>
          <p:nvPr/>
        </p:nvGrpSpPr>
        <p:grpSpPr>
          <a:xfrm>
            <a:off x="1474788" y="4364038"/>
            <a:ext cx="1820862" cy="506412"/>
            <a:chOff x="432" y="2081"/>
            <a:chExt cx="1147" cy="319"/>
          </a:xfrm>
        </p:grpSpPr>
        <p:sp>
          <p:nvSpPr>
            <p:cNvPr id="25647" name="Oval 107"/>
            <p:cNvSpPr/>
            <p:nvPr/>
          </p:nvSpPr>
          <p:spPr>
            <a:xfrm>
              <a:off x="432" y="2081"/>
              <a:ext cx="1147" cy="319"/>
            </a:xfrm>
            <a:prstGeom prst="ellipse">
              <a:avLst/>
            </a:prstGeom>
            <a:noFill/>
            <a:ln w="38100" cap="flat" cmpd="sng">
              <a:solidFill>
                <a:srgbClr val="FF9900"/>
              </a:solidFill>
              <a:prstDash val="solid"/>
              <a:round/>
              <a:headEnd type="none" w="med" len="med"/>
              <a:tailEnd type="none" w="med" len="med"/>
            </a:ln>
          </p:spPr>
          <p:txBody>
            <a:bodyPr wrap="none" lIns="82936" tIns="41468" rIns="82936" bIns="41468" anchor="ctr" anchorCtr="0"/>
            <a:p>
              <a:pPr algn="ctr" defTabSz="828675"/>
              <a:endParaRPr lang="zh-CN" altLang="zh-CN" sz="2800" dirty="0">
                <a:solidFill>
                  <a:srgbClr val="CC0000"/>
                </a:solidFill>
                <a:latin typeface="Times New Roman" panose="02020603050405020304" pitchFamily="18" charset="0"/>
                <a:ea typeface="楷体_GB2312" pitchFamily="49" charset="-122"/>
              </a:endParaRPr>
            </a:p>
          </p:txBody>
        </p:sp>
        <p:sp>
          <p:nvSpPr>
            <p:cNvPr id="25648" name="Line 108"/>
            <p:cNvSpPr/>
            <p:nvPr/>
          </p:nvSpPr>
          <p:spPr>
            <a:xfrm>
              <a:off x="912" y="2400"/>
              <a:ext cx="192" cy="0"/>
            </a:xfrm>
            <a:prstGeom prst="line">
              <a:avLst/>
            </a:prstGeom>
            <a:ln w="57150" cap="flat" cmpd="sng">
              <a:solidFill>
                <a:schemeClr val="accent2"/>
              </a:solidFill>
              <a:prstDash val="solid"/>
              <a:round/>
              <a:headEnd type="none" w="med" len="med"/>
              <a:tailEnd type="triangle" w="med" len="med"/>
            </a:ln>
          </p:spPr>
        </p:sp>
      </p:grpSp>
      <p:graphicFrame>
        <p:nvGraphicFramePr>
          <p:cNvPr id="18" name="对象 17"/>
          <p:cNvGraphicFramePr>
            <a:graphicFrameLocks noChangeAspect="1"/>
          </p:cNvGraphicFramePr>
          <p:nvPr/>
        </p:nvGraphicFramePr>
        <p:xfrm>
          <a:off x="5108575" y="4705350"/>
          <a:ext cx="327025" cy="390525"/>
        </p:xfrm>
        <a:graphic>
          <a:graphicData uri="http://schemas.openxmlformats.org/presentationml/2006/ole">
            <mc:AlternateContent xmlns:mc="http://schemas.openxmlformats.org/markup-compatibility/2006">
              <mc:Choice xmlns:v="urn:schemas-microsoft-com:vml" Requires="v">
                <p:oleObj spid="_x0000_s3114" name="" r:id="rId21" imgW="152400" imgH="177165" progId="Equation.3">
                  <p:embed/>
                </p:oleObj>
              </mc:Choice>
              <mc:Fallback>
                <p:oleObj name="" r:id="rId21" imgW="152400" imgH="177165" progId="Equation.3">
                  <p:embed/>
                  <p:pic>
                    <p:nvPicPr>
                      <p:cNvPr id="0" name="图片 3113"/>
                      <p:cNvPicPr/>
                      <p:nvPr/>
                    </p:nvPicPr>
                    <p:blipFill>
                      <a:blip r:embed="rId22"/>
                      <a:stretch>
                        <a:fillRect/>
                      </a:stretch>
                    </p:blipFill>
                    <p:spPr>
                      <a:xfrm>
                        <a:off x="5108575" y="4705350"/>
                        <a:ext cx="327025" cy="390525"/>
                      </a:xfrm>
                      <a:prstGeom prst="rect">
                        <a:avLst/>
                      </a:prstGeom>
                      <a:noFill/>
                      <a:ln w="38100">
                        <a:noFill/>
                        <a:miter/>
                      </a:ln>
                    </p:spPr>
                  </p:pic>
                </p:oleObj>
              </mc:Fallback>
            </mc:AlternateContent>
          </a:graphicData>
        </a:graphic>
      </p:graphicFrame>
      <p:graphicFrame>
        <p:nvGraphicFramePr>
          <p:cNvPr id="20" name="对象 19"/>
          <p:cNvGraphicFramePr>
            <a:graphicFrameLocks noChangeAspect="1"/>
          </p:cNvGraphicFramePr>
          <p:nvPr/>
        </p:nvGraphicFramePr>
        <p:xfrm>
          <a:off x="1979613" y="3860800"/>
          <a:ext cx="327025" cy="390525"/>
        </p:xfrm>
        <a:graphic>
          <a:graphicData uri="http://schemas.openxmlformats.org/presentationml/2006/ole">
            <mc:AlternateContent xmlns:mc="http://schemas.openxmlformats.org/markup-compatibility/2006">
              <mc:Choice xmlns:v="urn:schemas-microsoft-com:vml" Requires="v">
                <p:oleObj spid="_x0000_s3115" name="" r:id="rId23" imgW="152400" imgH="177165" progId="Equation.3">
                  <p:embed/>
                </p:oleObj>
              </mc:Choice>
              <mc:Fallback>
                <p:oleObj name="" r:id="rId23" imgW="152400" imgH="177165" progId="Equation.3">
                  <p:embed/>
                  <p:pic>
                    <p:nvPicPr>
                      <p:cNvPr id="0" name="图片 3114"/>
                      <p:cNvPicPr/>
                      <p:nvPr/>
                    </p:nvPicPr>
                    <p:blipFill>
                      <a:blip r:embed="rId22"/>
                      <a:stretch>
                        <a:fillRect/>
                      </a:stretch>
                    </p:blipFill>
                    <p:spPr>
                      <a:xfrm>
                        <a:off x="1979613" y="3860800"/>
                        <a:ext cx="327025" cy="390525"/>
                      </a:xfrm>
                      <a:prstGeom prst="rect">
                        <a:avLst/>
                      </a:prstGeom>
                      <a:noFill/>
                      <a:ln w="38100">
                        <a:noFill/>
                        <a:miter/>
                      </a:ln>
                    </p:spPr>
                  </p:pic>
                </p:oleObj>
              </mc:Fallback>
            </mc:AlternateContent>
          </a:graphicData>
        </a:graphic>
      </p:graphicFrame>
      <p:sp>
        <p:nvSpPr>
          <p:cNvPr id="86108" name="Line 92"/>
          <p:cNvSpPr/>
          <p:nvPr/>
        </p:nvSpPr>
        <p:spPr>
          <a:xfrm flipV="1">
            <a:off x="2395538" y="3943350"/>
            <a:ext cx="1587" cy="657225"/>
          </a:xfrm>
          <a:prstGeom prst="line">
            <a:avLst/>
          </a:prstGeom>
          <a:ln w="38100" cap="flat" cmpd="sng">
            <a:solidFill>
              <a:srgbClr val="993300"/>
            </a:solidFill>
            <a:prstDash val="solid"/>
            <a:round/>
            <a:headEnd type="none" w="med" len="med"/>
            <a:tailEnd type="triangle" w="med" len="med"/>
          </a:ln>
        </p:spPr>
      </p:sp>
      <p:grpSp>
        <p:nvGrpSpPr>
          <p:cNvPr id="28" name="组合 27"/>
          <p:cNvGrpSpPr/>
          <p:nvPr/>
        </p:nvGrpSpPr>
        <p:grpSpPr>
          <a:xfrm>
            <a:off x="381000" y="6049963"/>
            <a:ext cx="7505700" cy="549275"/>
            <a:chOff x="600" y="9527"/>
            <a:chExt cx="11820" cy="866"/>
          </a:xfrm>
        </p:grpSpPr>
        <p:sp>
          <p:nvSpPr>
            <p:cNvPr id="25653" name="Text Box 80"/>
            <p:cNvSpPr txBox="1"/>
            <p:nvPr/>
          </p:nvSpPr>
          <p:spPr>
            <a:xfrm>
              <a:off x="600" y="9563"/>
              <a:ext cx="2405" cy="723"/>
            </a:xfrm>
            <a:prstGeom prst="rect">
              <a:avLst/>
            </a:prstGeom>
            <a:noFill/>
            <a:ln w="9525">
              <a:noFill/>
            </a:ln>
          </p:spPr>
          <p:txBody>
            <a:bodyPr lIns="91406" tIns="45704" rIns="91406" bIns="45704" anchor="t" anchorCtr="0">
              <a:spAutoFit/>
            </a:bodyPr>
            <a:p>
              <a:pPr>
                <a:spcBef>
                  <a:spcPct val="50000"/>
                </a:spcBef>
              </a:pPr>
              <a:r>
                <a:rPr lang="zh-CN" altLang="en-US" i="0" dirty="0">
                  <a:latin typeface="微软雅黑" panose="020B0503020204020204" charset="-122"/>
                  <a:ea typeface="微软雅黑" panose="020B0503020204020204" charset="-122"/>
                </a:rPr>
                <a:t>加速转动</a:t>
              </a:r>
              <a:endParaRPr lang="zh-CN" altLang="en-US" i="0" dirty="0">
                <a:latin typeface="微软雅黑" panose="020B0503020204020204" charset="-122"/>
                <a:ea typeface="微软雅黑" panose="020B0503020204020204" charset="-122"/>
              </a:endParaRPr>
            </a:p>
          </p:txBody>
        </p:sp>
        <p:sp>
          <p:nvSpPr>
            <p:cNvPr id="25654" name="Text Box 82"/>
            <p:cNvSpPr txBox="1"/>
            <p:nvPr/>
          </p:nvSpPr>
          <p:spPr>
            <a:xfrm>
              <a:off x="4004" y="9598"/>
              <a:ext cx="2512" cy="720"/>
            </a:xfrm>
            <a:prstGeom prst="rect">
              <a:avLst/>
            </a:prstGeom>
            <a:noFill/>
            <a:ln w="9525">
              <a:noFill/>
            </a:ln>
          </p:spPr>
          <p:txBody>
            <a:bodyPr lIns="91406" tIns="45704" rIns="91406" bIns="45704" anchor="t" anchorCtr="0">
              <a:spAutoFit/>
            </a:bodyPr>
            <a:p>
              <a:pPr>
                <a:spcBef>
                  <a:spcPct val="50000"/>
                </a:spcBef>
              </a:pPr>
              <a:r>
                <a:rPr lang="zh-CN" altLang="en-US" i="0" dirty="0">
                  <a:latin typeface="微软雅黑" panose="020B0503020204020204" charset="-122"/>
                  <a:ea typeface="微软雅黑" panose="020B0503020204020204" charset="-122"/>
                </a:rPr>
                <a:t>方向一致</a:t>
              </a:r>
              <a:r>
                <a:rPr lang="en-US" altLang="zh-CN" i="0">
                  <a:latin typeface="微软雅黑" panose="020B0503020204020204" charset="-122"/>
                  <a:ea typeface="微软雅黑" panose="020B0503020204020204" charset="-122"/>
                </a:rPr>
                <a:t>;</a:t>
              </a:r>
              <a:endParaRPr lang="en-US" altLang="zh-CN" i="0">
                <a:latin typeface="微软雅黑" panose="020B0503020204020204" charset="-122"/>
                <a:ea typeface="微软雅黑" panose="020B0503020204020204" charset="-122"/>
              </a:endParaRPr>
            </a:p>
          </p:txBody>
        </p:sp>
        <p:sp>
          <p:nvSpPr>
            <p:cNvPr id="25655" name="Text Box 83"/>
            <p:cNvSpPr txBox="1"/>
            <p:nvPr/>
          </p:nvSpPr>
          <p:spPr>
            <a:xfrm>
              <a:off x="6406" y="9598"/>
              <a:ext cx="2405" cy="720"/>
            </a:xfrm>
            <a:prstGeom prst="rect">
              <a:avLst/>
            </a:prstGeom>
            <a:noFill/>
            <a:ln w="9525">
              <a:noFill/>
            </a:ln>
          </p:spPr>
          <p:txBody>
            <a:bodyPr lIns="91406" tIns="45704" rIns="91406" bIns="45704" anchor="t" anchorCtr="0">
              <a:spAutoFit/>
            </a:bodyPr>
            <a:p>
              <a:pPr>
                <a:spcBef>
                  <a:spcPct val="50000"/>
                </a:spcBef>
              </a:pPr>
              <a:r>
                <a:rPr lang="zh-CN" altLang="en-US" i="0" dirty="0">
                  <a:latin typeface="微软雅黑" panose="020B0503020204020204" charset="-122"/>
                  <a:ea typeface="微软雅黑" panose="020B0503020204020204" charset="-122"/>
                </a:rPr>
                <a:t>减速转动</a:t>
              </a:r>
              <a:endParaRPr lang="zh-CN" altLang="en-US" i="0" dirty="0">
                <a:latin typeface="微软雅黑" panose="020B0503020204020204" charset="-122"/>
                <a:ea typeface="微软雅黑" panose="020B0503020204020204" charset="-122"/>
              </a:endParaRPr>
            </a:p>
          </p:txBody>
        </p:sp>
        <p:sp>
          <p:nvSpPr>
            <p:cNvPr id="25656" name="Text Box 85"/>
            <p:cNvSpPr txBox="1"/>
            <p:nvPr/>
          </p:nvSpPr>
          <p:spPr>
            <a:xfrm>
              <a:off x="9908" y="9580"/>
              <a:ext cx="2512" cy="723"/>
            </a:xfrm>
            <a:prstGeom prst="rect">
              <a:avLst/>
            </a:prstGeom>
            <a:noFill/>
            <a:ln w="9525">
              <a:noFill/>
            </a:ln>
          </p:spPr>
          <p:txBody>
            <a:bodyPr lIns="91406" tIns="45704" rIns="91406" bIns="45704" anchor="t" anchorCtr="0">
              <a:spAutoFit/>
            </a:bodyPr>
            <a:p>
              <a:pPr>
                <a:spcBef>
                  <a:spcPct val="50000"/>
                </a:spcBef>
              </a:pPr>
              <a:r>
                <a:rPr lang="zh-CN" altLang="en-US" i="0" dirty="0">
                  <a:latin typeface="微软雅黑" panose="020B0503020204020204" charset="-122"/>
                  <a:ea typeface="微软雅黑" panose="020B0503020204020204" charset="-122"/>
                </a:rPr>
                <a:t>方向相反</a:t>
              </a:r>
              <a:endParaRPr lang="zh-CN" altLang="en-US" i="0" dirty="0">
                <a:latin typeface="微软雅黑" panose="020B0503020204020204" charset="-122"/>
                <a:ea typeface="微软雅黑" panose="020B0503020204020204" charset="-122"/>
              </a:endParaRPr>
            </a:p>
          </p:txBody>
        </p:sp>
        <p:graphicFrame>
          <p:nvGraphicFramePr>
            <p:cNvPr id="25657" name="对象 23"/>
            <p:cNvGraphicFramePr>
              <a:graphicFrameLocks noChangeAspect="1"/>
            </p:cNvGraphicFramePr>
            <p:nvPr/>
          </p:nvGraphicFramePr>
          <p:xfrm>
            <a:off x="2676" y="9562"/>
            <a:ext cx="1395" cy="830"/>
          </p:xfrm>
          <a:graphic>
            <a:graphicData uri="http://schemas.openxmlformats.org/presentationml/2006/ole">
              <mc:AlternateContent xmlns:mc="http://schemas.openxmlformats.org/markup-compatibility/2006">
                <mc:Choice xmlns:v="urn:schemas-microsoft-com:vml" Requires="v">
                  <p:oleObj spid="_x0000_s3116" name="" r:id="rId24" imgW="393700" imgH="241300" progId="Equation.3">
                    <p:embed/>
                  </p:oleObj>
                </mc:Choice>
                <mc:Fallback>
                  <p:oleObj name="" r:id="rId24" imgW="393700" imgH="241300" progId="Equation.3">
                    <p:embed/>
                    <p:pic>
                      <p:nvPicPr>
                        <p:cNvPr id="0" name="图片 3115"/>
                        <p:cNvPicPr/>
                        <p:nvPr/>
                      </p:nvPicPr>
                      <p:blipFill>
                        <a:blip r:embed="rId25"/>
                        <a:stretch>
                          <a:fillRect/>
                        </a:stretch>
                      </p:blipFill>
                      <p:spPr>
                        <a:xfrm>
                          <a:off x="2676" y="9562"/>
                          <a:ext cx="1395" cy="830"/>
                        </a:xfrm>
                        <a:prstGeom prst="rect">
                          <a:avLst/>
                        </a:prstGeom>
                        <a:noFill/>
                        <a:ln w="38100">
                          <a:noFill/>
                          <a:miter/>
                        </a:ln>
                      </p:spPr>
                    </p:pic>
                  </p:oleObj>
                </mc:Fallback>
              </mc:AlternateContent>
            </a:graphicData>
          </a:graphic>
        </p:graphicFrame>
        <p:graphicFrame>
          <p:nvGraphicFramePr>
            <p:cNvPr id="25658" name="对象 25"/>
            <p:cNvGraphicFramePr>
              <a:graphicFrameLocks noChangeAspect="1"/>
            </p:cNvGraphicFramePr>
            <p:nvPr/>
          </p:nvGraphicFramePr>
          <p:xfrm>
            <a:off x="8560" y="9526"/>
            <a:ext cx="1395" cy="830"/>
          </p:xfrm>
          <a:graphic>
            <a:graphicData uri="http://schemas.openxmlformats.org/presentationml/2006/ole">
              <mc:AlternateContent xmlns:mc="http://schemas.openxmlformats.org/markup-compatibility/2006">
                <mc:Choice xmlns:v="urn:schemas-microsoft-com:vml" Requires="v">
                  <p:oleObj spid="_x0000_s3117" name="" r:id="rId26" imgW="393700" imgH="241300" progId="Equation.3">
                    <p:embed/>
                  </p:oleObj>
                </mc:Choice>
                <mc:Fallback>
                  <p:oleObj name="" r:id="rId26" imgW="393700" imgH="241300" progId="Equation.3">
                    <p:embed/>
                    <p:pic>
                      <p:nvPicPr>
                        <p:cNvPr id="0" name="图片 3116"/>
                        <p:cNvPicPr/>
                        <p:nvPr/>
                      </p:nvPicPr>
                      <p:blipFill>
                        <a:blip r:embed="rId25"/>
                        <a:stretch>
                          <a:fillRect/>
                        </a:stretch>
                      </p:blipFill>
                      <p:spPr>
                        <a:xfrm>
                          <a:off x="8560" y="9526"/>
                          <a:ext cx="1395" cy="830"/>
                        </a:xfrm>
                        <a:prstGeom prst="rect">
                          <a:avLst/>
                        </a:prstGeom>
                        <a:noFill/>
                        <a:ln w="38100">
                          <a:noFill/>
                          <a:miter/>
                        </a:ln>
                      </p:spPr>
                    </p:pic>
                  </p:oleObj>
                </mc:Fallback>
              </mc:AlternateContent>
            </a:graphicData>
          </a:graphic>
        </p:graphicFrame>
      </p:grpSp>
      <p:sp>
        <p:nvSpPr>
          <p:cNvPr id="30" name="Oval 88"/>
          <p:cNvSpPr/>
          <p:nvPr/>
        </p:nvSpPr>
        <p:spPr>
          <a:xfrm>
            <a:off x="4986338" y="2060575"/>
            <a:ext cx="2371725" cy="987425"/>
          </a:xfrm>
          <a:prstGeom prst="ellipse">
            <a:avLst/>
          </a:prstGeom>
          <a:noFill/>
          <a:ln w="9525" cap="flat" cmpd="sng">
            <a:solidFill>
              <a:schemeClr val="tx1"/>
            </a:solidFill>
            <a:prstDash val="lgDash"/>
            <a:round/>
            <a:headEnd type="none" w="med" len="med"/>
            <a:tailEnd type="none" w="med" len="med"/>
          </a:ln>
        </p:spPr>
        <p:txBody>
          <a:bodyPr wrap="none" lIns="82936" tIns="41468" rIns="82936" bIns="41468" anchor="ctr" anchorCtr="0"/>
          <a:p>
            <a:pPr algn="ctr" defTabSz="828675"/>
            <a:endParaRPr lang="zh-CN" altLang="zh-CN" sz="2800" dirty="0">
              <a:solidFill>
                <a:srgbClr val="CC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50"/>
                                        </p:tgtEl>
                                        <p:attrNameLst>
                                          <p:attrName>style.visibility</p:attrName>
                                        </p:attrNameLst>
                                      </p:cBhvr>
                                      <p:to>
                                        <p:strVal val="visible"/>
                                      </p:to>
                                    </p:set>
                                    <p:animEffect transition="in" filter="wipe(left)">
                                      <p:cBhvr>
                                        <p:cTn id="21" dur="500"/>
                                        <p:tgtEl>
                                          <p:spTgt spid="51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46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147"/>
                                        </p:tgtEl>
                                        <p:attrNameLst>
                                          <p:attrName>style.visibility</p:attrName>
                                        </p:attrNameLst>
                                      </p:cBhvr>
                                      <p:to>
                                        <p:strVal val="visible"/>
                                      </p:to>
                                    </p:set>
                                    <p:animEffect transition="in" filter="blinds(horizontal)">
                                      <p:cBhvr>
                                        <p:cTn id="34" dur="500"/>
                                        <p:tgtEl>
                                          <p:spTgt spid="514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6097">
                                            <p:txEl>
                                              <p:charRg st="0" end="20"/>
                                            </p:txEl>
                                          </p:spTgt>
                                        </p:tgtEl>
                                        <p:attrNameLst>
                                          <p:attrName>style.visibility</p:attrName>
                                        </p:attrNameLst>
                                      </p:cBhvr>
                                      <p:to>
                                        <p:strVal val="visible"/>
                                      </p:to>
                                    </p:set>
                                    <p:animEffect transition="in" filter="wipe(left)">
                                      <p:cBhvr>
                                        <p:cTn id="47" dur="500"/>
                                        <p:tgtEl>
                                          <p:spTgt spid="86097">
                                            <p:txEl>
                                              <p:charRg st="0" end="2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ox(out)">
                                      <p:cBhvr>
                                        <p:cTn id="52" dur="500"/>
                                        <p:tgtEl>
                                          <p:spTgt spid="17"/>
                                        </p:tgtEl>
                                      </p:cBhvr>
                                    </p:animEffec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86108"/>
                                        </p:tgtEl>
                                        <p:attrNameLst>
                                          <p:attrName>style.visibility</p:attrName>
                                        </p:attrNameLst>
                                      </p:cBhvr>
                                      <p:to>
                                        <p:strVal val="visible"/>
                                      </p:to>
                                    </p:set>
                                    <p:animEffect transition="in" filter="wipe(down)">
                                      <p:cBhvr>
                                        <p:cTn id="59" dur="500"/>
                                        <p:tgtEl>
                                          <p:spTgt spid="86108"/>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box(out)">
                                      <p:cBhvr>
                                        <p:cTn id="64" dur="500"/>
                                        <p:tgtEl>
                                          <p:spTgt spid="16"/>
                                        </p:tgtEl>
                                      </p:cBhvr>
                                    </p:animEffect>
                                  </p:childTnLst>
                                </p:cTn>
                              </p:par>
                              <p:par>
                                <p:cTn id="65" presetID="1"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16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97" grpId="0" build="p"/>
      <p:bldP spid="18461" grpId="0"/>
      <p:bldP spid="13" grpId="0"/>
      <p:bldP spid="5160" grpId="0" animBg="1"/>
      <p:bldP spid="6" grpId="0"/>
      <p:bldP spid="18458"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63866" name="组合 163865"/>
          <p:cNvGrpSpPr/>
          <p:nvPr/>
        </p:nvGrpSpPr>
        <p:grpSpPr>
          <a:xfrm>
            <a:off x="366713" y="4073525"/>
            <a:ext cx="8313737" cy="2622550"/>
            <a:chOff x="337" y="2173"/>
            <a:chExt cx="5237" cy="1652"/>
          </a:xfrm>
        </p:grpSpPr>
        <p:sp>
          <p:nvSpPr>
            <p:cNvPr id="27650" name="矩形 163843"/>
            <p:cNvSpPr/>
            <p:nvPr/>
          </p:nvSpPr>
          <p:spPr>
            <a:xfrm>
              <a:off x="2782" y="2175"/>
              <a:ext cx="2792" cy="346"/>
            </a:xfrm>
            <a:prstGeom prst="rect">
              <a:avLst/>
            </a:prstGeom>
            <a:noFill/>
            <a:ln w="9525">
              <a:noFill/>
            </a:ln>
          </p:spPr>
          <p:txBody>
            <a:bodyPr anchor="t" anchorCtr="0"/>
            <a:p>
              <a:pPr algn="ctr">
                <a:spcBef>
                  <a:spcPct val="20000"/>
                </a:spcBef>
              </a:pPr>
              <a:r>
                <a:rPr lang="en-US" altLang="zh-CN" i="0" dirty="0">
                  <a:latin typeface="微软雅黑" panose="020B0503020204020204" charset="-122"/>
                  <a:ea typeface="微软雅黑" panose="020B0503020204020204" charset="-122"/>
                </a:rPr>
                <a:t> </a:t>
              </a:r>
              <a:r>
                <a:rPr lang="zh-CN" altLang="en-US" i="0" dirty="0">
                  <a:solidFill>
                    <a:srgbClr val="CC0000"/>
                  </a:solidFill>
                  <a:latin typeface="微软雅黑" panose="020B0503020204020204" charset="-122"/>
                  <a:ea typeface="微软雅黑" panose="020B0503020204020204" charset="-122"/>
                </a:rPr>
                <a:t>刚体</a:t>
              </a:r>
              <a:r>
                <a:rPr lang="zh-CN" altLang="en-US" i="0" dirty="0">
                  <a:latin typeface="微软雅黑" panose="020B0503020204020204" charset="-122"/>
                  <a:ea typeface="微软雅黑" panose="020B0503020204020204" charset="-122"/>
                </a:rPr>
                <a:t>绕</a:t>
              </a:r>
              <a:r>
                <a:rPr lang="zh-CN" altLang="en-US" i="0" dirty="0">
                  <a:solidFill>
                    <a:srgbClr val="1C1C1C"/>
                  </a:solidFill>
                  <a:latin typeface="微软雅黑" panose="020B0503020204020204" charset="-122"/>
                  <a:ea typeface="微软雅黑" panose="020B0503020204020204" charset="-122"/>
                </a:rPr>
                <a:t>定轴作匀变速转动</a:t>
              </a:r>
              <a:endParaRPr lang="zh-CN" altLang="en-US" i="0">
                <a:solidFill>
                  <a:srgbClr val="1C1C1C"/>
                </a:solidFill>
                <a:latin typeface="微软雅黑" panose="020B0503020204020204" charset="-122"/>
                <a:ea typeface="微软雅黑" panose="020B0503020204020204" charset="-122"/>
              </a:endParaRPr>
            </a:p>
          </p:txBody>
        </p:sp>
        <p:sp>
          <p:nvSpPr>
            <p:cNvPr id="27651" name="矩形 163844"/>
            <p:cNvSpPr/>
            <p:nvPr/>
          </p:nvSpPr>
          <p:spPr>
            <a:xfrm>
              <a:off x="445" y="2175"/>
              <a:ext cx="2249" cy="296"/>
            </a:xfrm>
            <a:prstGeom prst="rect">
              <a:avLst/>
            </a:prstGeom>
            <a:noFill/>
            <a:ln w="9525">
              <a:noFill/>
            </a:ln>
          </p:spPr>
          <p:txBody>
            <a:bodyPr anchor="t" anchorCtr="0"/>
            <a:p>
              <a:pPr>
                <a:spcBef>
                  <a:spcPct val="20000"/>
                </a:spcBef>
              </a:pPr>
              <a:r>
                <a:rPr lang="zh-CN" altLang="en-US" i="0" dirty="0">
                  <a:solidFill>
                    <a:srgbClr val="CC0000"/>
                  </a:solidFill>
                  <a:latin typeface="微软雅黑" panose="020B0503020204020204" charset="-122"/>
                  <a:ea typeface="微软雅黑" panose="020B0503020204020204" charset="-122"/>
                </a:rPr>
                <a:t>质点</a:t>
              </a:r>
              <a:r>
                <a:rPr lang="zh-CN" altLang="en-US" i="0" dirty="0">
                  <a:solidFill>
                    <a:srgbClr val="1C1C1C"/>
                  </a:solidFill>
                  <a:latin typeface="微软雅黑" panose="020B0503020204020204" charset="-122"/>
                  <a:ea typeface="微软雅黑" panose="020B0503020204020204" charset="-122"/>
                </a:rPr>
                <a:t>匀变速直线运动</a:t>
              </a:r>
              <a:endParaRPr lang="zh-CN" altLang="en-US" i="0">
                <a:solidFill>
                  <a:srgbClr val="1C1C1C"/>
                </a:solidFill>
                <a:latin typeface="微软雅黑" panose="020B0503020204020204" charset="-122"/>
                <a:ea typeface="微软雅黑" panose="020B0503020204020204" charset="-122"/>
              </a:endParaRPr>
            </a:p>
          </p:txBody>
        </p:sp>
        <p:sp>
          <p:nvSpPr>
            <p:cNvPr id="27652" name="直接连接符 163845"/>
            <p:cNvSpPr/>
            <p:nvPr/>
          </p:nvSpPr>
          <p:spPr>
            <a:xfrm>
              <a:off x="337" y="2175"/>
              <a:ext cx="5134" cy="0"/>
            </a:xfrm>
            <a:prstGeom prst="line">
              <a:avLst/>
            </a:prstGeom>
            <a:ln w="22225" cap="sq" cmpd="sng">
              <a:solidFill>
                <a:schemeClr val="tx2"/>
              </a:solidFill>
              <a:prstDash val="solid"/>
              <a:round/>
              <a:headEnd type="none" w="med" len="med"/>
              <a:tailEnd type="none" w="med" len="med"/>
            </a:ln>
          </p:spPr>
        </p:sp>
        <p:sp>
          <p:nvSpPr>
            <p:cNvPr id="27653" name="直接连接符 163846"/>
            <p:cNvSpPr/>
            <p:nvPr/>
          </p:nvSpPr>
          <p:spPr>
            <a:xfrm>
              <a:off x="337" y="2493"/>
              <a:ext cx="5134" cy="0"/>
            </a:xfrm>
            <a:prstGeom prst="line">
              <a:avLst/>
            </a:prstGeom>
            <a:ln w="22225" cap="flat" cmpd="sng">
              <a:solidFill>
                <a:schemeClr val="tx2"/>
              </a:solidFill>
              <a:prstDash val="solid"/>
              <a:round/>
              <a:headEnd type="none" w="med" len="med"/>
              <a:tailEnd type="none" w="med" len="med"/>
            </a:ln>
          </p:spPr>
        </p:sp>
        <p:sp>
          <p:nvSpPr>
            <p:cNvPr id="27654" name="直接连接符 163847"/>
            <p:cNvSpPr/>
            <p:nvPr/>
          </p:nvSpPr>
          <p:spPr>
            <a:xfrm>
              <a:off x="340" y="2810"/>
              <a:ext cx="5134" cy="0"/>
            </a:xfrm>
            <a:prstGeom prst="line">
              <a:avLst/>
            </a:prstGeom>
            <a:ln w="22225" cap="flat" cmpd="sng">
              <a:solidFill>
                <a:schemeClr val="tx2"/>
              </a:solidFill>
              <a:prstDash val="solid"/>
              <a:round/>
              <a:headEnd type="none" w="med" len="med"/>
              <a:tailEnd type="none" w="med" len="med"/>
            </a:ln>
          </p:spPr>
        </p:sp>
        <p:sp>
          <p:nvSpPr>
            <p:cNvPr id="27655" name="直接连接符 163848"/>
            <p:cNvSpPr/>
            <p:nvPr/>
          </p:nvSpPr>
          <p:spPr>
            <a:xfrm>
              <a:off x="337" y="3365"/>
              <a:ext cx="5134" cy="0"/>
            </a:xfrm>
            <a:prstGeom prst="line">
              <a:avLst/>
            </a:prstGeom>
            <a:ln w="22225" cap="flat" cmpd="sng">
              <a:solidFill>
                <a:schemeClr val="tx2"/>
              </a:solidFill>
              <a:prstDash val="solid"/>
              <a:round/>
              <a:headEnd type="none" w="med" len="med"/>
              <a:tailEnd type="none" w="med" len="med"/>
            </a:ln>
          </p:spPr>
        </p:sp>
        <p:sp>
          <p:nvSpPr>
            <p:cNvPr id="27656" name="直接连接符 163849"/>
            <p:cNvSpPr/>
            <p:nvPr/>
          </p:nvSpPr>
          <p:spPr>
            <a:xfrm>
              <a:off x="337" y="3784"/>
              <a:ext cx="5134" cy="0"/>
            </a:xfrm>
            <a:prstGeom prst="line">
              <a:avLst/>
            </a:prstGeom>
            <a:ln w="22225" cap="sq" cmpd="sng">
              <a:solidFill>
                <a:schemeClr val="tx2"/>
              </a:solidFill>
              <a:prstDash val="solid"/>
              <a:round/>
              <a:headEnd type="none" w="med" len="med"/>
              <a:tailEnd type="none" w="med" len="med"/>
            </a:ln>
          </p:spPr>
        </p:sp>
        <p:sp>
          <p:nvSpPr>
            <p:cNvPr id="27657" name="直接连接符 163850"/>
            <p:cNvSpPr/>
            <p:nvPr/>
          </p:nvSpPr>
          <p:spPr>
            <a:xfrm>
              <a:off x="340" y="2173"/>
              <a:ext cx="0" cy="1610"/>
            </a:xfrm>
            <a:prstGeom prst="line">
              <a:avLst/>
            </a:prstGeom>
            <a:ln w="22225" cap="sq" cmpd="sng">
              <a:solidFill>
                <a:schemeClr val="tx2"/>
              </a:solidFill>
              <a:prstDash val="solid"/>
              <a:round/>
              <a:headEnd type="none" w="med" len="med"/>
              <a:tailEnd type="none" w="med" len="med"/>
            </a:ln>
          </p:spPr>
        </p:sp>
        <p:sp>
          <p:nvSpPr>
            <p:cNvPr id="27658" name="直接连接符 163851"/>
            <p:cNvSpPr/>
            <p:nvPr/>
          </p:nvSpPr>
          <p:spPr>
            <a:xfrm>
              <a:off x="5474" y="2184"/>
              <a:ext cx="0" cy="1605"/>
            </a:xfrm>
            <a:prstGeom prst="line">
              <a:avLst/>
            </a:prstGeom>
            <a:ln w="22225" cap="sq" cmpd="sng">
              <a:solidFill>
                <a:schemeClr val="tx2"/>
              </a:solidFill>
              <a:prstDash val="solid"/>
              <a:round/>
              <a:headEnd type="none" w="med" len="med"/>
              <a:tailEnd type="none" w="med" len="med"/>
            </a:ln>
          </p:spPr>
        </p:sp>
        <p:graphicFrame>
          <p:nvGraphicFramePr>
            <p:cNvPr id="27659" name="对象 163852"/>
            <p:cNvGraphicFramePr/>
            <p:nvPr/>
          </p:nvGraphicFramePr>
          <p:xfrm>
            <a:off x="899" y="2424"/>
            <a:ext cx="1105" cy="386"/>
          </p:xfrm>
          <a:graphic>
            <a:graphicData uri="http://schemas.openxmlformats.org/presentationml/2006/ole">
              <mc:AlternateContent xmlns:mc="http://schemas.openxmlformats.org/markup-compatibility/2006">
                <mc:Choice xmlns:v="urn:schemas-microsoft-com:vml" Requires="v">
                  <p:oleObj spid="_x0000_s3118" name="" r:id="rId1" imgW="685800" imgH="228600" progId="Equation.3">
                    <p:embed/>
                  </p:oleObj>
                </mc:Choice>
                <mc:Fallback>
                  <p:oleObj name="" r:id="rId1" imgW="685800" imgH="228600" progId="Equation.3">
                    <p:embed/>
                    <p:pic>
                      <p:nvPicPr>
                        <p:cNvPr id="0" name="图片 3117"/>
                        <p:cNvPicPr/>
                        <p:nvPr/>
                      </p:nvPicPr>
                      <p:blipFill>
                        <a:blip r:embed="rId2"/>
                        <a:stretch>
                          <a:fillRect/>
                        </a:stretch>
                      </p:blipFill>
                      <p:spPr>
                        <a:xfrm>
                          <a:off x="899" y="2424"/>
                          <a:ext cx="1105" cy="386"/>
                        </a:xfrm>
                        <a:prstGeom prst="rect">
                          <a:avLst/>
                        </a:prstGeom>
                        <a:noFill/>
                        <a:ln w="38100">
                          <a:noFill/>
                          <a:miter/>
                        </a:ln>
                      </p:spPr>
                    </p:pic>
                  </p:oleObj>
                </mc:Fallback>
              </mc:AlternateContent>
            </a:graphicData>
          </a:graphic>
        </p:graphicFrame>
        <p:graphicFrame>
          <p:nvGraphicFramePr>
            <p:cNvPr id="27660" name="对象 163853"/>
            <p:cNvGraphicFramePr/>
            <p:nvPr/>
          </p:nvGraphicFramePr>
          <p:xfrm>
            <a:off x="546" y="2776"/>
            <a:ext cx="1812" cy="573"/>
          </p:xfrm>
          <a:graphic>
            <a:graphicData uri="http://schemas.openxmlformats.org/presentationml/2006/ole">
              <mc:AlternateContent xmlns:mc="http://schemas.openxmlformats.org/markup-compatibility/2006">
                <mc:Choice xmlns:v="urn:schemas-microsoft-com:vml" Requires="v">
                  <p:oleObj spid="_x0000_s3105" name="" r:id="rId3" imgW="1181100" imgH="393700" progId="Equation.3">
                    <p:embed/>
                  </p:oleObj>
                </mc:Choice>
                <mc:Fallback>
                  <p:oleObj name="" r:id="rId3" imgW="1181100" imgH="393700" progId="Equation.3">
                    <p:embed/>
                    <p:pic>
                      <p:nvPicPr>
                        <p:cNvPr id="0" name="图片 3104"/>
                        <p:cNvPicPr/>
                        <p:nvPr/>
                      </p:nvPicPr>
                      <p:blipFill>
                        <a:blip r:embed="rId4"/>
                        <a:stretch>
                          <a:fillRect/>
                        </a:stretch>
                      </p:blipFill>
                      <p:spPr>
                        <a:xfrm>
                          <a:off x="546" y="2776"/>
                          <a:ext cx="1812" cy="573"/>
                        </a:xfrm>
                        <a:prstGeom prst="rect">
                          <a:avLst/>
                        </a:prstGeom>
                        <a:noFill/>
                        <a:ln w="38100">
                          <a:noFill/>
                          <a:miter/>
                        </a:ln>
                      </p:spPr>
                    </p:pic>
                  </p:oleObj>
                </mc:Fallback>
              </mc:AlternateContent>
            </a:graphicData>
          </a:graphic>
        </p:graphicFrame>
        <p:graphicFrame>
          <p:nvGraphicFramePr>
            <p:cNvPr id="27661" name="对象 163854"/>
            <p:cNvGraphicFramePr/>
            <p:nvPr/>
          </p:nvGraphicFramePr>
          <p:xfrm>
            <a:off x="491" y="3445"/>
            <a:ext cx="1833" cy="380"/>
          </p:xfrm>
          <a:graphic>
            <a:graphicData uri="http://schemas.openxmlformats.org/presentationml/2006/ole">
              <mc:AlternateContent xmlns:mc="http://schemas.openxmlformats.org/markup-compatibility/2006">
                <mc:Choice xmlns:v="urn:schemas-microsoft-com:vml" Requires="v">
                  <p:oleObj spid="_x0000_s3112" name="" r:id="rId5" imgW="1244600" imgH="241300" progId="Equation.3">
                    <p:embed/>
                  </p:oleObj>
                </mc:Choice>
                <mc:Fallback>
                  <p:oleObj name="" r:id="rId5" imgW="1244600" imgH="241300" progId="Equation.3">
                    <p:embed/>
                    <p:pic>
                      <p:nvPicPr>
                        <p:cNvPr id="0" name="图片 3111"/>
                        <p:cNvPicPr/>
                        <p:nvPr/>
                      </p:nvPicPr>
                      <p:blipFill>
                        <a:blip r:embed="rId6"/>
                        <a:stretch>
                          <a:fillRect/>
                        </a:stretch>
                      </p:blipFill>
                      <p:spPr>
                        <a:xfrm>
                          <a:off x="491" y="3445"/>
                          <a:ext cx="1833" cy="380"/>
                        </a:xfrm>
                        <a:prstGeom prst="rect">
                          <a:avLst/>
                        </a:prstGeom>
                        <a:noFill/>
                        <a:ln w="38100">
                          <a:noFill/>
                          <a:miter/>
                        </a:ln>
                      </p:spPr>
                    </p:pic>
                  </p:oleObj>
                </mc:Fallback>
              </mc:AlternateContent>
            </a:graphicData>
          </a:graphic>
        </p:graphicFrame>
        <p:graphicFrame>
          <p:nvGraphicFramePr>
            <p:cNvPr id="27662" name="对象 163855"/>
            <p:cNvGraphicFramePr/>
            <p:nvPr/>
          </p:nvGraphicFramePr>
          <p:xfrm>
            <a:off x="3583" y="2447"/>
            <a:ext cx="1142" cy="354"/>
          </p:xfrm>
          <a:graphic>
            <a:graphicData uri="http://schemas.openxmlformats.org/presentationml/2006/ole">
              <mc:AlternateContent xmlns:mc="http://schemas.openxmlformats.org/markup-compatibility/2006">
                <mc:Choice xmlns:v="urn:schemas-microsoft-com:vml" Requires="v">
                  <p:oleObj spid="_x0000_s3113" name="" r:id="rId7" imgW="736600" imgH="228600" progId="Equation.3">
                    <p:embed/>
                  </p:oleObj>
                </mc:Choice>
                <mc:Fallback>
                  <p:oleObj name="" r:id="rId7" imgW="736600" imgH="228600" progId="Equation.3">
                    <p:embed/>
                    <p:pic>
                      <p:nvPicPr>
                        <p:cNvPr id="0" name="图片 3112"/>
                        <p:cNvPicPr/>
                        <p:nvPr/>
                      </p:nvPicPr>
                      <p:blipFill>
                        <a:blip r:embed="rId8"/>
                        <a:stretch>
                          <a:fillRect/>
                        </a:stretch>
                      </p:blipFill>
                      <p:spPr>
                        <a:xfrm>
                          <a:off x="3583" y="2447"/>
                          <a:ext cx="1142" cy="354"/>
                        </a:xfrm>
                        <a:prstGeom prst="rect">
                          <a:avLst/>
                        </a:prstGeom>
                        <a:noFill/>
                        <a:ln w="38100">
                          <a:noFill/>
                          <a:miter/>
                        </a:ln>
                      </p:spPr>
                    </p:pic>
                  </p:oleObj>
                </mc:Fallback>
              </mc:AlternateContent>
            </a:graphicData>
          </a:graphic>
        </p:graphicFrame>
        <p:graphicFrame>
          <p:nvGraphicFramePr>
            <p:cNvPr id="27663" name="对象 163856"/>
            <p:cNvGraphicFramePr/>
            <p:nvPr/>
          </p:nvGraphicFramePr>
          <p:xfrm>
            <a:off x="3167" y="3409"/>
            <a:ext cx="1878" cy="369"/>
          </p:xfrm>
          <a:graphic>
            <a:graphicData uri="http://schemas.openxmlformats.org/presentationml/2006/ole">
              <mc:AlternateContent xmlns:mc="http://schemas.openxmlformats.org/markup-compatibility/2006">
                <mc:Choice xmlns:v="urn:schemas-microsoft-com:vml" Requires="v">
                  <p:oleObj spid="_x0000_s3120" name="" r:id="rId9" imgW="1320165" imgH="241300" progId="Equation.3">
                    <p:embed/>
                  </p:oleObj>
                </mc:Choice>
                <mc:Fallback>
                  <p:oleObj name="" r:id="rId9" imgW="1320165" imgH="241300" progId="Equation.3">
                    <p:embed/>
                    <p:pic>
                      <p:nvPicPr>
                        <p:cNvPr id="0" name="图片 3119"/>
                        <p:cNvPicPr/>
                        <p:nvPr/>
                      </p:nvPicPr>
                      <p:blipFill>
                        <a:blip r:embed="rId10"/>
                        <a:stretch>
                          <a:fillRect/>
                        </a:stretch>
                      </p:blipFill>
                      <p:spPr>
                        <a:xfrm>
                          <a:off x="3167" y="3409"/>
                          <a:ext cx="1878" cy="369"/>
                        </a:xfrm>
                        <a:prstGeom prst="rect">
                          <a:avLst/>
                        </a:prstGeom>
                        <a:noFill/>
                        <a:ln w="38100">
                          <a:noFill/>
                          <a:miter/>
                        </a:ln>
                      </p:spPr>
                    </p:pic>
                  </p:oleObj>
                </mc:Fallback>
              </mc:AlternateContent>
            </a:graphicData>
          </a:graphic>
        </p:graphicFrame>
        <p:graphicFrame>
          <p:nvGraphicFramePr>
            <p:cNvPr id="27664" name="对象 163857"/>
            <p:cNvGraphicFramePr/>
            <p:nvPr/>
          </p:nvGraphicFramePr>
          <p:xfrm>
            <a:off x="3213" y="2770"/>
            <a:ext cx="1930" cy="585"/>
          </p:xfrm>
          <a:graphic>
            <a:graphicData uri="http://schemas.openxmlformats.org/presentationml/2006/ole">
              <mc:AlternateContent xmlns:mc="http://schemas.openxmlformats.org/markup-compatibility/2006">
                <mc:Choice xmlns:v="urn:schemas-microsoft-com:vml" Requires="v">
                  <p:oleObj spid="_x0000_s3119" name="" r:id="rId11" imgW="1219200" imgH="393700" progId="Equation.3">
                    <p:embed/>
                  </p:oleObj>
                </mc:Choice>
                <mc:Fallback>
                  <p:oleObj name="" r:id="rId11" imgW="1219200" imgH="393700" progId="Equation.3">
                    <p:embed/>
                    <p:pic>
                      <p:nvPicPr>
                        <p:cNvPr id="0" name="图片 3118"/>
                        <p:cNvPicPr/>
                        <p:nvPr/>
                      </p:nvPicPr>
                      <p:blipFill>
                        <a:blip r:embed="rId12"/>
                        <a:stretch>
                          <a:fillRect/>
                        </a:stretch>
                      </p:blipFill>
                      <p:spPr>
                        <a:xfrm>
                          <a:off x="3213" y="2770"/>
                          <a:ext cx="1930" cy="585"/>
                        </a:xfrm>
                        <a:prstGeom prst="rect">
                          <a:avLst/>
                        </a:prstGeom>
                        <a:noFill/>
                        <a:ln w="38100">
                          <a:noFill/>
                          <a:miter/>
                        </a:ln>
                      </p:spPr>
                    </p:pic>
                  </p:oleObj>
                </mc:Fallback>
              </mc:AlternateContent>
            </a:graphicData>
          </a:graphic>
        </p:graphicFrame>
        <p:sp>
          <p:nvSpPr>
            <p:cNvPr id="27665" name="直接连接符 163858"/>
            <p:cNvSpPr/>
            <p:nvPr/>
          </p:nvSpPr>
          <p:spPr>
            <a:xfrm>
              <a:off x="2834" y="2174"/>
              <a:ext cx="0" cy="1610"/>
            </a:xfrm>
            <a:prstGeom prst="line">
              <a:avLst/>
            </a:prstGeom>
            <a:ln w="22225" cap="flat" cmpd="sng">
              <a:solidFill>
                <a:schemeClr val="tx2"/>
              </a:solidFill>
              <a:prstDash val="solid"/>
              <a:round/>
              <a:headEnd type="none" w="med" len="med"/>
              <a:tailEnd type="none" w="med" len="med"/>
            </a:ln>
          </p:spPr>
        </p:sp>
      </p:grpSp>
      <p:sp>
        <p:nvSpPr>
          <p:cNvPr id="19477" name="文本框 163873"/>
          <p:cNvSpPr txBox="1"/>
          <p:nvPr/>
        </p:nvSpPr>
        <p:spPr>
          <a:xfrm>
            <a:off x="225425" y="3027363"/>
            <a:ext cx="8269288" cy="533400"/>
          </a:xfrm>
          <a:prstGeom prst="rect">
            <a:avLst/>
          </a:prstGeom>
          <a:noFill/>
          <a:ln w="9525">
            <a:noFill/>
          </a:ln>
        </p:spPr>
        <p:txBody>
          <a:bodyPr wrap="square" anchor="t" anchorCtr="0">
            <a:spAutoFit/>
          </a:bodyPr>
          <a:p>
            <a:pPr>
              <a:lnSpc>
                <a:spcPct val="120000"/>
              </a:lnSpc>
            </a:pPr>
            <a:r>
              <a:rPr lang="zh-CN" altLang="en-US" i="0" dirty="0">
                <a:solidFill>
                  <a:srgbClr val="1C1C1C"/>
                </a:solidFill>
                <a:latin typeface="微软雅黑" panose="020B0503020204020204" charset="-122"/>
                <a:ea typeface="微软雅黑" panose="020B0503020204020204" charset="-122"/>
              </a:rPr>
              <a:t>当刚体绕定轴转动的角加速度不变时，刚体做</a:t>
            </a:r>
            <a:r>
              <a:rPr lang="zh-CN" altLang="en-US" i="0" dirty="0">
                <a:solidFill>
                  <a:srgbClr val="FF0000"/>
                </a:solidFill>
                <a:latin typeface="微软雅黑" panose="020B0503020204020204" charset="-122"/>
                <a:ea typeface="微软雅黑" panose="020B0503020204020204" charset="-122"/>
              </a:rPr>
              <a:t>匀变速转动</a:t>
            </a:r>
            <a:r>
              <a:rPr lang="zh-CN" altLang="en-US" i="0" dirty="0">
                <a:solidFill>
                  <a:srgbClr val="CC0000"/>
                </a:solidFill>
                <a:latin typeface="微软雅黑" panose="020B0503020204020204" charset="-122"/>
                <a:ea typeface="微软雅黑" panose="020B0503020204020204" charset="-122"/>
              </a:rPr>
              <a:t>．</a:t>
            </a:r>
            <a:endParaRPr lang="zh-CN" altLang="en-US" i="0" dirty="0">
              <a:solidFill>
                <a:srgbClr val="CC0000"/>
              </a:solidFill>
              <a:latin typeface="微软雅黑" panose="020B0503020204020204" charset="-122"/>
              <a:ea typeface="微软雅黑" panose="020B0503020204020204" charset="-122"/>
            </a:endParaRPr>
          </a:p>
        </p:txBody>
      </p:sp>
      <p:sp>
        <p:nvSpPr>
          <p:cNvPr id="27667" name="文本框 165890"/>
          <p:cNvSpPr txBox="1"/>
          <p:nvPr/>
        </p:nvSpPr>
        <p:spPr>
          <a:xfrm>
            <a:off x="250825" y="115888"/>
            <a:ext cx="3116263" cy="460375"/>
          </a:xfrm>
          <a:prstGeom prst="rect">
            <a:avLst/>
          </a:prstGeom>
          <a:noFill/>
          <a:ln w="9525">
            <a:noFill/>
          </a:ln>
        </p:spPr>
        <p:txBody>
          <a:bodyPr wrap="square" anchor="t" anchorCtr="0">
            <a:spAutoFit/>
          </a:bodyPr>
          <a:p>
            <a:pPr>
              <a:spcBef>
                <a:spcPct val="50000"/>
              </a:spcBef>
            </a:pPr>
            <a:r>
              <a:rPr lang="zh-CN" altLang="en-US" i="0" dirty="0">
                <a:solidFill>
                  <a:schemeClr val="accent2"/>
                </a:solidFill>
                <a:latin typeface="Times New Roman" panose="02020603050405020304" pitchFamily="18" charset="0"/>
                <a:ea typeface="微软雅黑" panose="020B0503020204020204" charset="-122"/>
              </a:rPr>
              <a:t>角量与线量的关系</a:t>
            </a:r>
            <a:endParaRPr lang="zh-CN" altLang="en-US" i="0" dirty="0">
              <a:solidFill>
                <a:schemeClr val="accent2"/>
              </a:solidFill>
              <a:latin typeface="Times New Roman" panose="02020603050405020304" pitchFamily="18" charset="0"/>
              <a:ea typeface="微软雅黑" panose="020B0503020204020204" charset="-122"/>
            </a:endParaRPr>
          </a:p>
        </p:txBody>
      </p:sp>
      <p:graphicFrame>
        <p:nvGraphicFramePr>
          <p:cNvPr id="165892" name="对象 165891"/>
          <p:cNvGraphicFramePr/>
          <p:nvPr/>
        </p:nvGraphicFramePr>
        <p:xfrm>
          <a:off x="376238" y="635000"/>
          <a:ext cx="1285875" cy="315913"/>
        </p:xfrm>
        <a:graphic>
          <a:graphicData uri="http://schemas.openxmlformats.org/presentationml/2006/ole">
            <mc:AlternateContent xmlns:mc="http://schemas.openxmlformats.org/markup-compatibility/2006">
              <mc:Choice xmlns:v="urn:schemas-microsoft-com:vml" Requires="v">
                <p:oleObj spid="_x0000_s3096" name="" r:id="rId13" imgW="444500" imgH="139700" progId="Equation.3">
                  <p:embed/>
                </p:oleObj>
              </mc:Choice>
              <mc:Fallback>
                <p:oleObj name="" r:id="rId13" imgW="444500" imgH="139700" progId="Equation.3">
                  <p:embed/>
                  <p:pic>
                    <p:nvPicPr>
                      <p:cNvPr id="0" name="图片 3095"/>
                      <p:cNvPicPr/>
                      <p:nvPr/>
                    </p:nvPicPr>
                    <p:blipFill>
                      <a:blip r:embed="rId14"/>
                      <a:stretch>
                        <a:fillRect/>
                      </a:stretch>
                    </p:blipFill>
                    <p:spPr>
                      <a:xfrm>
                        <a:off x="376238" y="635000"/>
                        <a:ext cx="1285875" cy="315913"/>
                      </a:xfrm>
                      <a:prstGeom prst="rect">
                        <a:avLst/>
                      </a:prstGeom>
                      <a:noFill/>
                      <a:ln w="38100">
                        <a:noFill/>
                        <a:miter/>
                      </a:ln>
                    </p:spPr>
                  </p:pic>
                </p:oleObj>
              </mc:Fallback>
            </mc:AlternateContent>
          </a:graphicData>
        </a:graphic>
      </p:graphicFrame>
      <p:graphicFrame>
        <p:nvGraphicFramePr>
          <p:cNvPr id="165909" name="对象 165908"/>
          <p:cNvGraphicFramePr/>
          <p:nvPr/>
        </p:nvGraphicFramePr>
        <p:xfrm>
          <a:off x="395288" y="1454150"/>
          <a:ext cx="3427412" cy="844550"/>
        </p:xfrm>
        <a:graphic>
          <a:graphicData uri="http://schemas.openxmlformats.org/presentationml/2006/ole">
            <mc:AlternateContent xmlns:mc="http://schemas.openxmlformats.org/markup-compatibility/2006">
              <mc:Choice xmlns:v="urn:schemas-microsoft-com:vml" Requires="v">
                <p:oleObj spid="_x0000_s3088" name="" r:id="rId15" imgW="1524000" imgH="393700" progId="Equation.3">
                  <p:embed/>
                </p:oleObj>
              </mc:Choice>
              <mc:Fallback>
                <p:oleObj name="" r:id="rId15" imgW="1524000" imgH="393700" progId="Equation.3">
                  <p:embed/>
                  <p:pic>
                    <p:nvPicPr>
                      <p:cNvPr id="0" name="图片 3087"/>
                      <p:cNvPicPr/>
                      <p:nvPr/>
                    </p:nvPicPr>
                    <p:blipFill>
                      <a:blip r:embed="rId16"/>
                      <a:stretch>
                        <a:fillRect/>
                      </a:stretch>
                    </p:blipFill>
                    <p:spPr>
                      <a:xfrm>
                        <a:off x="395288" y="1454150"/>
                        <a:ext cx="3427412" cy="844550"/>
                      </a:xfrm>
                      <a:prstGeom prst="rect">
                        <a:avLst/>
                      </a:prstGeom>
                      <a:noFill/>
                      <a:ln w="38100">
                        <a:noFill/>
                        <a:miter/>
                      </a:ln>
                    </p:spPr>
                  </p:pic>
                </p:oleObj>
              </mc:Fallback>
            </mc:AlternateContent>
          </a:graphicData>
        </a:graphic>
      </p:graphicFrame>
      <p:graphicFrame>
        <p:nvGraphicFramePr>
          <p:cNvPr id="165918" name="对象 165917"/>
          <p:cNvGraphicFramePr/>
          <p:nvPr/>
        </p:nvGraphicFramePr>
        <p:xfrm>
          <a:off x="395288" y="2349500"/>
          <a:ext cx="3041650" cy="557213"/>
        </p:xfrm>
        <a:graphic>
          <a:graphicData uri="http://schemas.openxmlformats.org/presentationml/2006/ole">
            <mc:AlternateContent xmlns:mc="http://schemas.openxmlformats.org/markup-compatibility/2006">
              <mc:Choice xmlns:v="urn:schemas-microsoft-com:vml" Requires="v">
                <p:oleObj spid="_x0000_s3091" name="" r:id="rId17" imgW="977900" imgH="228600" progId="Equation.3">
                  <p:embed/>
                </p:oleObj>
              </mc:Choice>
              <mc:Fallback>
                <p:oleObj name="" r:id="rId17" imgW="977900" imgH="228600" progId="Equation.3">
                  <p:embed/>
                  <p:pic>
                    <p:nvPicPr>
                      <p:cNvPr id="0" name="图片 3090"/>
                      <p:cNvPicPr/>
                      <p:nvPr/>
                    </p:nvPicPr>
                    <p:blipFill>
                      <a:blip r:embed="rId18"/>
                      <a:stretch>
                        <a:fillRect/>
                      </a:stretch>
                    </p:blipFill>
                    <p:spPr>
                      <a:xfrm>
                        <a:off x="395288" y="2349500"/>
                        <a:ext cx="3041650" cy="557213"/>
                      </a:xfrm>
                      <a:prstGeom prst="rect">
                        <a:avLst/>
                      </a:prstGeom>
                      <a:noFill/>
                      <a:ln w="38100">
                        <a:noFill/>
                        <a:miter/>
                      </a:ln>
                    </p:spPr>
                  </p:pic>
                </p:oleObj>
              </mc:Fallback>
            </mc:AlternateContent>
          </a:graphicData>
        </a:graphic>
      </p:graphicFrame>
      <p:sp>
        <p:nvSpPr>
          <p:cNvPr id="27671" name="矩形 165920"/>
          <p:cNvSpPr/>
          <p:nvPr/>
        </p:nvSpPr>
        <p:spPr>
          <a:xfrm>
            <a:off x="4543425" y="-173037"/>
            <a:ext cx="4319588" cy="3352800"/>
          </a:xfrm>
          <a:prstGeom prst="rect">
            <a:avLst/>
          </a:prstGeom>
          <a:noFill/>
          <a:ln w="9525">
            <a:noFill/>
          </a:ln>
        </p:spPr>
        <p:txBody>
          <a:bodyPr anchor="t" anchorCtr="0"/>
          <a:p>
            <a:endParaRPr lang="zh-CN" altLang="en-US" sz="2800" i="0">
              <a:latin typeface="微软雅黑" panose="020B0503020204020204" charset="-122"/>
              <a:ea typeface="微软雅黑" panose="020B0503020204020204" charset="-122"/>
            </a:endParaRPr>
          </a:p>
        </p:txBody>
      </p:sp>
      <p:sp>
        <p:nvSpPr>
          <p:cNvPr id="27672" name="直接连接符 165889"/>
          <p:cNvSpPr/>
          <p:nvPr/>
        </p:nvSpPr>
        <p:spPr>
          <a:xfrm>
            <a:off x="6488113" y="2327275"/>
            <a:ext cx="0" cy="700088"/>
          </a:xfrm>
          <a:prstGeom prst="line">
            <a:avLst/>
          </a:prstGeom>
          <a:ln w="28575" cap="flat" cmpd="sng">
            <a:solidFill>
              <a:srgbClr val="1C1C1C"/>
            </a:solidFill>
            <a:prstDash val="solid"/>
            <a:round/>
            <a:headEnd type="none" w="med" len="med"/>
            <a:tailEnd type="none" w="med" len="med"/>
          </a:ln>
        </p:spPr>
      </p:sp>
      <p:grpSp>
        <p:nvGrpSpPr>
          <p:cNvPr id="27673" name="组合 165931"/>
          <p:cNvGrpSpPr/>
          <p:nvPr/>
        </p:nvGrpSpPr>
        <p:grpSpPr>
          <a:xfrm>
            <a:off x="4768850" y="1079500"/>
            <a:ext cx="3446463" cy="1339850"/>
            <a:chOff x="2784" y="1508"/>
            <a:chExt cx="2160" cy="844"/>
          </a:xfrm>
        </p:grpSpPr>
        <p:sp>
          <p:nvSpPr>
            <p:cNvPr id="27674" name="椭圆 165893"/>
            <p:cNvSpPr/>
            <p:nvPr/>
          </p:nvSpPr>
          <p:spPr>
            <a:xfrm>
              <a:off x="2784" y="1592"/>
              <a:ext cx="2160" cy="760"/>
            </a:xfrm>
            <a:prstGeom prst="ellipse">
              <a:avLst/>
            </a:prstGeom>
            <a:solidFill>
              <a:srgbClr val="92D050"/>
            </a:solidFill>
            <a:ln w="12700" cap="flat" cmpd="sng">
              <a:solidFill>
                <a:schemeClr val="tx2"/>
              </a:solidFill>
              <a:prstDash val="solid"/>
              <a:round/>
              <a:headEnd type="none" w="med" len="med"/>
              <a:tailEnd type="none" w="med" len="med"/>
            </a:ln>
          </p:spPr>
          <p:txBody>
            <a:bodyPr anchor="t" anchorCtr="0"/>
            <a:p>
              <a:endParaRPr lang="zh-CN" altLang="en-US" sz="2800" i="0">
                <a:latin typeface="微软雅黑" panose="020B0503020204020204" charset="-122"/>
                <a:ea typeface="微软雅黑" panose="020B0503020204020204" charset="-122"/>
              </a:endParaRPr>
            </a:p>
          </p:txBody>
        </p:sp>
        <p:sp>
          <p:nvSpPr>
            <p:cNvPr id="27675" name="椭圆 165894"/>
            <p:cNvSpPr/>
            <p:nvPr/>
          </p:nvSpPr>
          <p:spPr>
            <a:xfrm>
              <a:off x="2784" y="1508"/>
              <a:ext cx="2160" cy="760"/>
            </a:xfrm>
            <a:prstGeom prst="ellipse">
              <a:avLst/>
            </a:prstGeom>
            <a:solidFill>
              <a:srgbClr val="92D050"/>
            </a:solidFill>
            <a:ln w="12700" cap="flat" cmpd="sng">
              <a:solidFill>
                <a:schemeClr val="tx2"/>
              </a:solidFill>
              <a:prstDash val="solid"/>
              <a:round/>
              <a:headEnd type="none" w="med" len="med"/>
              <a:tailEnd type="none" w="med" len="med"/>
            </a:ln>
          </p:spPr>
          <p:txBody>
            <a:bodyPr anchor="t" anchorCtr="0"/>
            <a:p>
              <a:endParaRPr lang="zh-CN" altLang="en-US" sz="2800" i="0">
                <a:latin typeface="微软雅黑" panose="020B0503020204020204" charset="-122"/>
                <a:ea typeface="微软雅黑" panose="020B0503020204020204" charset="-122"/>
              </a:endParaRPr>
            </a:p>
          </p:txBody>
        </p:sp>
      </p:grpSp>
      <p:sp>
        <p:nvSpPr>
          <p:cNvPr id="27676" name="直接连接符 165895"/>
          <p:cNvSpPr/>
          <p:nvPr/>
        </p:nvSpPr>
        <p:spPr>
          <a:xfrm flipV="1">
            <a:off x="6488113" y="76200"/>
            <a:ext cx="0" cy="1550988"/>
          </a:xfrm>
          <a:prstGeom prst="line">
            <a:avLst/>
          </a:prstGeom>
          <a:ln w="28575" cap="flat" cmpd="sng">
            <a:solidFill>
              <a:srgbClr val="1C1C1C"/>
            </a:solidFill>
            <a:prstDash val="solid"/>
            <a:round/>
            <a:headEnd type="none" w="med" len="med"/>
            <a:tailEnd type="triangle" w="sm" len="lg"/>
          </a:ln>
        </p:spPr>
      </p:sp>
      <p:grpSp>
        <p:nvGrpSpPr>
          <p:cNvPr id="27677" name="组合 165936"/>
          <p:cNvGrpSpPr/>
          <p:nvPr/>
        </p:nvGrpSpPr>
        <p:grpSpPr>
          <a:xfrm>
            <a:off x="5980113" y="508000"/>
            <a:ext cx="523875" cy="1147763"/>
            <a:chOff x="3328" y="1149"/>
            <a:chExt cx="330" cy="723"/>
          </a:xfrm>
        </p:grpSpPr>
        <p:graphicFrame>
          <p:nvGraphicFramePr>
            <p:cNvPr id="27678" name="对象 165896"/>
            <p:cNvGraphicFramePr/>
            <p:nvPr/>
          </p:nvGraphicFramePr>
          <p:xfrm>
            <a:off x="3328" y="1149"/>
            <a:ext cx="330" cy="360"/>
          </p:xfrm>
          <a:graphic>
            <a:graphicData uri="http://schemas.openxmlformats.org/presentationml/2006/ole">
              <mc:AlternateContent xmlns:mc="http://schemas.openxmlformats.org/markup-compatibility/2006">
                <mc:Choice xmlns:v="urn:schemas-microsoft-com:vml" Requires="v">
                  <p:oleObj spid="_x0000_s3093" name="" r:id="rId19" imgW="152400" imgH="177165" progId="Equation.3">
                    <p:embed/>
                  </p:oleObj>
                </mc:Choice>
                <mc:Fallback>
                  <p:oleObj name="" r:id="rId19" imgW="152400" imgH="177165" progId="Equation.3">
                    <p:embed/>
                    <p:pic>
                      <p:nvPicPr>
                        <p:cNvPr id="0" name="图片 3092"/>
                        <p:cNvPicPr/>
                        <p:nvPr/>
                      </p:nvPicPr>
                      <p:blipFill>
                        <a:blip r:embed="rId20"/>
                        <a:stretch>
                          <a:fillRect/>
                        </a:stretch>
                      </p:blipFill>
                      <p:spPr>
                        <a:xfrm>
                          <a:off x="3328" y="1149"/>
                          <a:ext cx="330" cy="360"/>
                        </a:xfrm>
                        <a:prstGeom prst="rect">
                          <a:avLst/>
                        </a:prstGeom>
                        <a:noFill/>
                        <a:ln w="38100">
                          <a:noFill/>
                          <a:miter/>
                        </a:ln>
                      </p:spPr>
                    </p:pic>
                  </p:oleObj>
                </mc:Fallback>
              </mc:AlternateContent>
            </a:graphicData>
          </a:graphic>
        </p:graphicFrame>
        <p:sp>
          <p:nvSpPr>
            <p:cNvPr id="27679" name="直接连接符 165897"/>
            <p:cNvSpPr/>
            <p:nvPr/>
          </p:nvSpPr>
          <p:spPr>
            <a:xfrm flipV="1">
              <a:off x="3648" y="1196"/>
              <a:ext cx="0" cy="676"/>
            </a:xfrm>
            <a:prstGeom prst="line">
              <a:avLst/>
            </a:prstGeom>
            <a:ln w="44450" cap="flat" cmpd="sng">
              <a:solidFill>
                <a:schemeClr val="accent2"/>
              </a:solidFill>
              <a:prstDash val="solid"/>
              <a:round/>
              <a:headEnd type="none" w="med" len="med"/>
              <a:tailEnd type="triangle" w="sm" len="lg"/>
            </a:ln>
          </p:spPr>
        </p:sp>
      </p:grpSp>
      <p:grpSp>
        <p:nvGrpSpPr>
          <p:cNvPr id="165935" name="组合 165934"/>
          <p:cNvGrpSpPr/>
          <p:nvPr/>
        </p:nvGrpSpPr>
        <p:grpSpPr>
          <a:xfrm>
            <a:off x="7308850" y="466725"/>
            <a:ext cx="1497013" cy="1493838"/>
            <a:chOff x="4368" y="1171"/>
            <a:chExt cx="943" cy="941"/>
          </a:xfrm>
        </p:grpSpPr>
        <p:sp>
          <p:nvSpPr>
            <p:cNvPr id="27681" name="直接连接符 165903"/>
            <p:cNvSpPr/>
            <p:nvPr/>
          </p:nvSpPr>
          <p:spPr>
            <a:xfrm flipV="1">
              <a:off x="4368" y="1536"/>
              <a:ext cx="912" cy="576"/>
            </a:xfrm>
            <a:prstGeom prst="line">
              <a:avLst/>
            </a:prstGeom>
            <a:ln w="28575" cap="flat" cmpd="sng">
              <a:solidFill>
                <a:srgbClr val="1C1C1C"/>
              </a:solidFill>
              <a:prstDash val="solid"/>
              <a:round/>
              <a:headEnd type="none" w="med" len="med"/>
              <a:tailEnd type="triangle" w="sm" len="lg"/>
            </a:ln>
          </p:spPr>
        </p:sp>
        <p:graphicFrame>
          <p:nvGraphicFramePr>
            <p:cNvPr id="27682" name="对象 165904"/>
            <p:cNvGraphicFramePr/>
            <p:nvPr/>
          </p:nvGraphicFramePr>
          <p:xfrm>
            <a:off x="5007" y="1171"/>
            <a:ext cx="304" cy="347"/>
          </p:xfrm>
          <a:graphic>
            <a:graphicData uri="http://schemas.openxmlformats.org/presentationml/2006/ole">
              <mc:AlternateContent xmlns:mc="http://schemas.openxmlformats.org/markup-compatibility/2006">
                <mc:Choice xmlns:v="urn:schemas-microsoft-com:vml" Requires="v">
                  <p:oleObj spid="_x0000_s3089" name="" r:id="rId21" imgW="127000" imgH="165100" progId="Equation.3">
                    <p:embed/>
                  </p:oleObj>
                </mc:Choice>
                <mc:Fallback>
                  <p:oleObj name="" r:id="rId21" imgW="127000" imgH="165100" progId="Equation.3">
                    <p:embed/>
                    <p:pic>
                      <p:nvPicPr>
                        <p:cNvPr id="0" name="图片 3088"/>
                        <p:cNvPicPr/>
                        <p:nvPr/>
                      </p:nvPicPr>
                      <p:blipFill>
                        <a:blip r:embed="rId22"/>
                        <a:stretch>
                          <a:fillRect/>
                        </a:stretch>
                      </p:blipFill>
                      <p:spPr>
                        <a:xfrm>
                          <a:off x="5007" y="1171"/>
                          <a:ext cx="304" cy="347"/>
                        </a:xfrm>
                        <a:prstGeom prst="rect">
                          <a:avLst/>
                        </a:prstGeom>
                        <a:noFill/>
                        <a:ln w="38100">
                          <a:noFill/>
                          <a:miter/>
                        </a:ln>
                      </p:spPr>
                    </p:pic>
                  </p:oleObj>
                </mc:Fallback>
              </mc:AlternateContent>
            </a:graphicData>
          </a:graphic>
        </p:graphicFrame>
      </p:grpSp>
      <p:grpSp>
        <p:nvGrpSpPr>
          <p:cNvPr id="165946" name="组合 165945"/>
          <p:cNvGrpSpPr/>
          <p:nvPr/>
        </p:nvGrpSpPr>
        <p:grpSpPr>
          <a:xfrm>
            <a:off x="6488113" y="1090613"/>
            <a:ext cx="1263650" cy="858837"/>
            <a:chOff x="4014" y="461"/>
            <a:chExt cx="796" cy="541"/>
          </a:xfrm>
        </p:grpSpPr>
        <p:grpSp>
          <p:nvGrpSpPr>
            <p:cNvPr id="27684" name="组合 165944"/>
            <p:cNvGrpSpPr/>
            <p:nvPr/>
          </p:nvGrpSpPr>
          <p:grpSpPr>
            <a:xfrm>
              <a:off x="4014" y="572"/>
              <a:ext cx="796" cy="254"/>
              <a:chOff x="4105" y="695"/>
              <a:chExt cx="796" cy="254"/>
            </a:xfrm>
          </p:grpSpPr>
          <p:sp>
            <p:nvSpPr>
              <p:cNvPr id="27685" name="任意多边形 165910"/>
              <p:cNvSpPr/>
              <p:nvPr/>
            </p:nvSpPr>
            <p:spPr>
              <a:xfrm>
                <a:off x="4480" y="695"/>
                <a:ext cx="421" cy="174"/>
              </a:xfrm>
              <a:custGeom>
                <a:avLst/>
                <a:gdLst/>
                <a:ahLst/>
                <a:cxnLst/>
                <a:pathLst>
                  <a:path w="421" h="174">
                    <a:moveTo>
                      <a:pt x="0" y="0"/>
                    </a:moveTo>
                    <a:lnTo>
                      <a:pt x="421" y="174"/>
                    </a:lnTo>
                  </a:path>
                </a:pathLst>
              </a:custGeom>
              <a:noFill/>
              <a:ln w="31750" cap="flat" cmpd="sng">
                <a:solidFill>
                  <a:schemeClr val="accent2"/>
                </a:solidFill>
                <a:prstDash val="sysDash"/>
                <a:round/>
                <a:headEnd type="none" w="med" len="med"/>
                <a:tailEnd type="none" w="med" len="med"/>
              </a:ln>
            </p:spPr>
            <p:txBody>
              <a:bodyPr/>
              <a:p>
                <a:endParaRPr lang="zh-CN" altLang="en-US"/>
              </a:p>
            </p:txBody>
          </p:sp>
          <p:sp>
            <p:nvSpPr>
              <p:cNvPr id="27686" name="直接连接符 165911"/>
              <p:cNvSpPr/>
              <p:nvPr/>
            </p:nvSpPr>
            <p:spPr>
              <a:xfrm flipH="1">
                <a:off x="4105" y="709"/>
                <a:ext cx="356" cy="240"/>
              </a:xfrm>
              <a:prstGeom prst="line">
                <a:avLst/>
              </a:prstGeom>
              <a:ln w="25400" cap="flat" cmpd="sng">
                <a:solidFill>
                  <a:srgbClr val="0000FF"/>
                </a:solidFill>
                <a:prstDash val="dash"/>
                <a:round/>
                <a:headEnd type="none" w="med" len="med"/>
                <a:tailEnd type="none" w="med" len="med"/>
              </a:ln>
            </p:spPr>
          </p:sp>
        </p:grpSp>
        <p:grpSp>
          <p:nvGrpSpPr>
            <p:cNvPr id="27687" name="组合 165938"/>
            <p:cNvGrpSpPr/>
            <p:nvPr/>
          </p:nvGrpSpPr>
          <p:grpSpPr>
            <a:xfrm>
              <a:off x="4175" y="461"/>
              <a:ext cx="360" cy="541"/>
              <a:chOff x="4130" y="1777"/>
              <a:chExt cx="360" cy="541"/>
            </a:xfrm>
          </p:grpSpPr>
          <p:graphicFrame>
            <p:nvGraphicFramePr>
              <p:cNvPr id="27688" name="对象 165922"/>
              <p:cNvGraphicFramePr/>
              <p:nvPr/>
            </p:nvGraphicFramePr>
            <p:xfrm>
              <a:off x="4130" y="1777"/>
              <a:ext cx="213" cy="328"/>
            </p:xfrm>
            <a:graphic>
              <a:graphicData uri="http://schemas.openxmlformats.org/presentationml/2006/ole">
                <mc:AlternateContent xmlns:mc="http://schemas.openxmlformats.org/markup-compatibility/2006">
                  <mc:Choice xmlns:v="urn:schemas-microsoft-com:vml" Requires="v">
                    <p:oleObj spid="_x0000_s3092" name="" r:id="rId23" imgW="127000" imgH="165100" progId="Equation.3">
                      <p:embed/>
                    </p:oleObj>
                  </mc:Choice>
                  <mc:Fallback>
                    <p:oleObj name="" r:id="rId23" imgW="127000" imgH="165100" progId="Equation.3">
                      <p:embed/>
                      <p:pic>
                        <p:nvPicPr>
                          <p:cNvPr id="0" name="图片 3091"/>
                          <p:cNvPicPr/>
                          <p:nvPr/>
                        </p:nvPicPr>
                        <p:blipFill>
                          <a:blip r:embed="rId24"/>
                          <a:stretch>
                            <a:fillRect/>
                          </a:stretch>
                        </p:blipFill>
                        <p:spPr>
                          <a:xfrm>
                            <a:off x="4130" y="1777"/>
                            <a:ext cx="213" cy="328"/>
                          </a:xfrm>
                          <a:prstGeom prst="rect">
                            <a:avLst/>
                          </a:prstGeom>
                          <a:noFill/>
                          <a:ln w="38100">
                            <a:noFill/>
                            <a:miter/>
                          </a:ln>
                        </p:spPr>
                      </p:pic>
                    </p:oleObj>
                  </mc:Fallback>
                </mc:AlternateContent>
              </a:graphicData>
            </a:graphic>
          </p:graphicFrame>
          <p:sp>
            <p:nvSpPr>
              <p:cNvPr id="27689" name="任意多边形 165923"/>
              <p:cNvSpPr/>
              <p:nvPr/>
            </p:nvSpPr>
            <p:spPr>
              <a:xfrm>
                <a:off x="4343" y="1893"/>
                <a:ext cx="147" cy="425"/>
              </a:xfrm>
              <a:custGeom>
                <a:avLst/>
                <a:gdLst/>
                <a:ahLst/>
                <a:cxnLst/>
                <a:pathLst>
                  <a:path w="147" h="425">
                    <a:moveTo>
                      <a:pt x="147" y="425"/>
                    </a:moveTo>
                    <a:lnTo>
                      <a:pt x="0" y="0"/>
                    </a:lnTo>
                  </a:path>
                </a:pathLst>
              </a:custGeom>
              <a:noFill/>
              <a:ln w="38100" cap="flat" cmpd="sng">
                <a:solidFill>
                  <a:srgbClr val="FF0000"/>
                </a:solidFill>
                <a:prstDash val="solid"/>
                <a:round/>
                <a:headEnd type="none" w="med" len="med"/>
                <a:tailEnd type="triangle" w="sm" len="lg"/>
              </a:ln>
            </p:spPr>
            <p:txBody>
              <a:bodyPr/>
              <a:p>
                <a:endParaRPr lang="zh-CN" altLang="en-US"/>
              </a:p>
            </p:txBody>
          </p:sp>
        </p:grpSp>
      </p:grpSp>
      <p:grpSp>
        <p:nvGrpSpPr>
          <p:cNvPr id="165947" name="组合 165946"/>
          <p:cNvGrpSpPr/>
          <p:nvPr/>
        </p:nvGrpSpPr>
        <p:grpSpPr>
          <a:xfrm>
            <a:off x="6511925" y="1193800"/>
            <a:ext cx="2159000" cy="1044575"/>
            <a:chOff x="3988" y="2415"/>
            <a:chExt cx="1360" cy="658"/>
          </a:xfrm>
        </p:grpSpPr>
        <p:sp>
          <p:nvSpPr>
            <p:cNvPr id="27691" name="矩形 165898"/>
            <p:cNvSpPr/>
            <p:nvPr/>
          </p:nvSpPr>
          <p:spPr>
            <a:xfrm>
              <a:off x="4468" y="2840"/>
              <a:ext cx="100" cy="96"/>
            </a:xfrm>
            <a:prstGeom prst="rect">
              <a:avLst/>
            </a:prstGeom>
            <a:solidFill>
              <a:srgbClr val="E7D75D"/>
            </a:solidFill>
            <a:ln w="28575" cap="flat" cmpd="sng">
              <a:solidFill>
                <a:schemeClr val="tx1"/>
              </a:solidFill>
              <a:prstDash val="solid"/>
              <a:miter/>
              <a:headEnd type="none" w="med" len="med"/>
              <a:tailEnd type="none" w="med" len="med"/>
            </a:ln>
          </p:spPr>
          <p:txBody>
            <a:bodyPr anchor="t" anchorCtr="0"/>
            <a:p>
              <a:endParaRPr lang="zh-CN" altLang="en-US" sz="2800" i="0">
                <a:latin typeface="微软雅黑" panose="020B0503020204020204" charset="-122"/>
                <a:ea typeface="微软雅黑" panose="020B0503020204020204" charset="-122"/>
              </a:endParaRPr>
            </a:p>
          </p:txBody>
        </p:sp>
        <p:grpSp>
          <p:nvGrpSpPr>
            <p:cNvPr id="27692" name="组合 165933"/>
            <p:cNvGrpSpPr/>
            <p:nvPr/>
          </p:nvGrpSpPr>
          <p:grpSpPr>
            <a:xfrm>
              <a:off x="4504" y="2415"/>
              <a:ext cx="844" cy="480"/>
              <a:chOff x="4368" y="1632"/>
              <a:chExt cx="844" cy="480"/>
            </a:xfrm>
          </p:grpSpPr>
          <p:graphicFrame>
            <p:nvGraphicFramePr>
              <p:cNvPr id="27693" name="对象 165906"/>
              <p:cNvGraphicFramePr/>
              <p:nvPr/>
            </p:nvGraphicFramePr>
            <p:xfrm>
              <a:off x="4992" y="1632"/>
              <a:ext cx="220" cy="384"/>
            </p:xfrm>
            <a:graphic>
              <a:graphicData uri="http://schemas.openxmlformats.org/presentationml/2006/ole">
                <mc:AlternateContent xmlns:mc="http://schemas.openxmlformats.org/markup-compatibility/2006">
                  <mc:Choice xmlns:v="urn:schemas-microsoft-com:vml" Requires="v">
                    <p:oleObj spid="_x0000_s3094" name="" r:id="rId25" imgW="127000" imgH="177165" progId="Equation.3">
                      <p:embed/>
                    </p:oleObj>
                  </mc:Choice>
                  <mc:Fallback>
                    <p:oleObj name="" r:id="rId25" imgW="127000" imgH="177165" progId="Equation.3">
                      <p:embed/>
                      <p:pic>
                        <p:nvPicPr>
                          <p:cNvPr id="0" name="图片 3093"/>
                          <p:cNvPicPr/>
                          <p:nvPr/>
                        </p:nvPicPr>
                        <p:blipFill>
                          <a:blip r:embed="rId26"/>
                          <a:stretch>
                            <a:fillRect/>
                          </a:stretch>
                        </p:blipFill>
                        <p:spPr>
                          <a:xfrm>
                            <a:off x="4992" y="1632"/>
                            <a:ext cx="220" cy="384"/>
                          </a:xfrm>
                          <a:prstGeom prst="rect">
                            <a:avLst/>
                          </a:prstGeom>
                          <a:noFill/>
                          <a:ln w="38100">
                            <a:noFill/>
                            <a:miter/>
                          </a:ln>
                        </p:spPr>
                      </p:pic>
                    </p:oleObj>
                  </mc:Fallback>
                </mc:AlternateContent>
              </a:graphicData>
            </a:graphic>
          </p:graphicFrame>
          <p:sp>
            <p:nvSpPr>
              <p:cNvPr id="27694" name="直接连接符 165907"/>
              <p:cNvSpPr/>
              <p:nvPr/>
            </p:nvSpPr>
            <p:spPr>
              <a:xfrm flipV="1">
                <a:off x="4368" y="1680"/>
                <a:ext cx="672" cy="432"/>
              </a:xfrm>
              <a:prstGeom prst="line">
                <a:avLst/>
              </a:prstGeom>
              <a:ln w="38100" cap="flat" cmpd="sng">
                <a:solidFill>
                  <a:srgbClr val="00B0F0"/>
                </a:solidFill>
                <a:prstDash val="solid"/>
                <a:round/>
                <a:headEnd type="none" w="med" len="med"/>
                <a:tailEnd type="triangle" w="sm" len="lg"/>
              </a:ln>
            </p:spPr>
          </p:sp>
        </p:grpSp>
        <p:grpSp>
          <p:nvGrpSpPr>
            <p:cNvPr id="27695" name="组合 165939"/>
            <p:cNvGrpSpPr/>
            <p:nvPr/>
          </p:nvGrpSpPr>
          <p:grpSpPr>
            <a:xfrm>
              <a:off x="3988" y="2705"/>
              <a:ext cx="528" cy="368"/>
              <a:chOff x="3970" y="2142"/>
              <a:chExt cx="528" cy="368"/>
            </a:xfrm>
          </p:grpSpPr>
          <p:graphicFrame>
            <p:nvGraphicFramePr>
              <p:cNvPr id="27696" name="对象 165900"/>
              <p:cNvGraphicFramePr/>
              <p:nvPr/>
            </p:nvGraphicFramePr>
            <p:xfrm>
              <a:off x="4018" y="2236"/>
              <a:ext cx="230" cy="274"/>
            </p:xfrm>
            <a:graphic>
              <a:graphicData uri="http://schemas.openxmlformats.org/presentationml/2006/ole">
                <mc:AlternateContent xmlns:mc="http://schemas.openxmlformats.org/markup-compatibility/2006">
                  <mc:Choice xmlns:v="urn:schemas-microsoft-com:vml" Requires="v">
                    <p:oleObj spid="_x0000_s3095" name="" r:id="rId27" imgW="127000" imgH="152400" progId="Equation.3">
                      <p:embed/>
                    </p:oleObj>
                  </mc:Choice>
                  <mc:Fallback>
                    <p:oleObj name="" r:id="rId27" imgW="127000" imgH="152400" progId="Equation.3">
                      <p:embed/>
                      <p:pic>
                        <p:nvPicPr>
                          <p:cNvPr id="0" name="图片 3094"/>
                          <p:cNvPicPr/>
                          <p:nvPr/>
                        </p:nvPicPr>
                        <p:blipFill>
                          <a:blip r:embed="rId28"/>
                          <a:stretch>
                            <a:fillRect/>
                          </a:stretch>
                        </p:blipFill>
                        <p:spPr>
                          <a:xfrm>
                            <a:off x="4018" y="2236"/>
                            <a:ext cx="230" cy="274"/>
                          </a:xfrm>
                          <a:prstGeom prst="rect">
                            <a:avLst/>
                          </a:prstGeom>
                          <a:noFill/>
                          <a:ln w="38100">
                            <a:noFill/>
                            <a:miter/>
                          </a:ln>
                        </p:spPr>
                      </p:pic>
                    </p:oleObj>
                  </mc:Fallback>
                </mc:AlternateContent>
              </a:graphicData>
            </a:graphic>
          </p:graphicFrame>
          <p:sp>
            <p:nvSpPr>
              <p:cNvPr id="27697" name="任意多边形 165901"/>
              <p:cNvSpPr/>
              <p:nvPr/>
            </p:nvSpPr>
            <p:spPr>
              <a:xfrm>
                <a:off x="3970" y="2142"/>
                <a:ext cx="528" cy="180"/>
              </a:xfrm>
              <a:custGeom>
                <a:avLst/>
                <a:gdLst/>
                <a:ahLst/>
                <a:cxnLst/>
                <a:pathLst>
                  <a:path w="528" h="180">
                    <a:moveTo>
                      <a:pt x="0" y="0"/>
                    </a:moveTo>
                    <a:lnTo>
                      <a:pt x="528" y="180"/>
                    </a:lnTo>
                  </a:path>
                </a:pathLst>
              </a:custGeom>
              <a:noFill/>
              <a:ln w="28575" cap="flat" cmpd="sng">
                <a:solidFill>
                  <a:srgbClr val="0000FF"/>
                </a:solidFill>
                <a:prstDash val="solid"/>
                <a:round/>
                <a:headEnd type="none" w="med" len="med"/>
                <a:tailEnd type="triangle" w="sm" len="lg"/>
              </a:ln>
            </p:spPr>
            <p:txBody>
              <a:bodyPr/>
              <a:p>
                <a:endParaRPr lang="zh-CN" altLang="en-US"/>
              </a:p>
            </p:txBody>
          </p:sp>
        </p:grpSp>
      </p:grpSp>
      <p:grpSp>
        <p:nvGrpSpPr>
          <p:cNvPr id="165948" name="组合 165947"/>
          <p:cNvGrpSpPr/>
          <p:nvPr/>
        </p:nvGrpSpPr>
        <p:grpSpPr>
          <a:xfrm>
            <a:off x="5980113" y="1395413"/>
            <a:ext cx="2149475" cy="763587"/>
            <a:chOff x="930" y="118"/>
            <a:chExt cx="1354" cy="481"/>
          </a:xfrm>
        </p:grpSpPr>
        <p:sp>
          <p:nvSpPr>
            <p:cNvPr id="27699" name="直接连接符 165914"/>
            <p:cNvSpPr/>
            <p:nvPr/>
          </p:nvSpPr>
          <p:spPr>
            <a:xfrm flipV="1">
              <a:off x="1782" y="211"/>
              <a:ext cx="384" cy="248"/>
            </a:xfrm>
            <a:prstGeom prst="line">
              <a:avLst/>
            </a:prstGeom>
            <a:ln w="44450" cap="flat" cmpd="sng">
              <a:solidFill>
                <a:srgbClr val="FF0000"/>
              </a:solidFill>
              <a:prstDash val="solid"/>
              <a:round/>
              <a:headEnd type="none" w="med" len="med"/>
              <a:tailEnd type="triangle" w="sm" len="lg"/>
            </a:ln>
          </p:spPr>
        </p:sp>
        <p:graphicFrame>
          <p:nvGraphicFramePr>
            <p:cNvPr id="27700" name="对象 165913"/>
            <p:cNvGraphicFramePr/>
            <p:nvPr/>
          </p:nvGraphicFramePr>
          <p:xfrm>
            <a:off x="2009" y="215"/>
            <a:ext cx="275" cy="384"/>
          </p:xfrm>
          <a:graphic>
            <a:graphicData uri="http://schemas.openxmlformats.org/presentationml/2006/ole">
              <mc:AlternateContent xmlns:mc="http://schemas.openxmlformats.org/markup-compatibility/2006">
                <mc:Choice xmlns:v="urn:schemas-microsoft-com:vml" Requires="v">
                  <p:oleObj spid="_x0000_s3090" name="" r:id="rId29" imgW="165100" imgH="228600" progId="Equation.3">
                    <p:embed/>
                  </p:oleObj>
                </mc:Choice>
                <mc:Fallback>
                  <p:oleObj name="" r:id="rId29" imgW="165100" imgH="228600" progId="Equation.3">
                    <p:embed/>
                    <p:pic>
                      <p:nvPicPr>
                        <p:cNvPr id="0" name="图片 3089"/>
                        <p:cNvPicPr/>
                        <p:nvPr/>
                      </p:nvPicPr>
                      <p:blipFill>
                        <a:blip r:embed="rId30"/>
                        <a:stretch>
                          <a:fillRect/>
                        </a:stretch>
                      </p:blipFill>
                      <p:spPr>
                        <a:xfrm>
                          <a:off x="2009" y="215"/>
                          <a:ext cx="275" cy="384"/>
                        </a:xfrm>
                        <a:prstGeom prst="rect">
                          <a:avLst/>
                        </a:prstGeom>
                        <a:noFill/>
                        <a:ln w="38100">
                          <a:noFill/>
                          <a:miter/>
                        </a:ln>
                      </p:spPr>
                    </p:pic>
                  </p:oleObj>
                </mc:Fallback>
              </mc:AlternateContent>
            </a:graphicData>
          </a:graphic>
        </p:graphicFrame>
        <p:sp>
          <p:nvSpPr>
            <p:cNvPr id="27701" name="直接连接符 165915"/>
            <p:cNvSpPr/>
            <p:nvPr/>
          </p:nvSpPr>
          <p:spPr>
            <a:xfrm flipH="1" flipV="1">
              <a:off x="1242" y="277"/>
              <a:ext cx="540" cy="192"/>
            </a:xfrm>
            <a:prstGeom prst="line">
              <a:avLst/>
            </a:prstGeom>
            <a:ln w="38100" cap="flat" cmpd="sng">
              <a:solidFill>
                <a:srgbClr val="FF0000"/>
              </a:solidFill>
              <a:prstDash val="solid"/>
              <a:round/>
              <a:headEnd type="none" w="med" len="med"/>
              <a:tailEnd type="triangle" w="sm" len="lg"/>
            </a:ln>
          </p:spPr>
        </p:sp>
        <p:graphicFrame>
          <p:nvGraphicFramePr>
            <p:cNvPr id="27702" name="对象 165916"/>
            <p:cNvGraphicFramePr/>
            <p:nvPr/>
          </p:nvGraphicFramePr>
          <p:xfrm>
            <a:off x="930" y="118"/>
            <a:ext cx="279" cy="345"/>
          </p:xfrm>
          <a:graphic>
            <a:graphicData uri="http://schemas.openxmlformats.org/presentationml/2006/ole">
              <mc:AlternateContent xmlns:mc="http://schemas.openxmlformats.org/markup-compatibility/2006">
                <mc:Choice xmlns:v="urn:schemas-microsoft-com:vml" Requires="v">
                  <p:oleObj spid="_x0000_s3097" name="" r:id="rId31" imgW="177165" imgH="215900" progId="Equation.3">
                    <p:embed/>
                  </p:oleObj>
                </mc:Choice>
                <mc:Fallback>
                  <p:oleObj name="" r:id="rId31" imgW="177165" imgH="215900" progId="Equation.3">
                    <p:embed/>
                    <p:pic>
                      <p:nvPicPr>
                        <p:cNvPr id="0" name="图片 3096"/>
                        <p:cNvPicPr/>
                        <p:nvPr/>
                      </p:nvPicPr>
                      <p:blipFill>
                        <a:blip r:embed="rId32"/>
                        <a:stretch>
                          <a:fillRect/>
                        </a:stretch>
                      </p:blipFill>
                      <p:spPr>
                        <a:xfrm>
                          <a:off x="930" y="118"/>
                          <a:ext cx="279" cy="345"/>
                        </a:xfrm>
                        <a:prstGeom prst="rect">
                          <a:avLst/>
                        </a:prstGeom>
                        <a:noFill/>
                        <a:ln w="38100">
                          <a:noFill/>
                          <a:miter/>
                        </a:ln>
                      </p:spPr>
                    </p:pic>
                  </p:oleObj>
                </mc:Fallback>
              </mc:AlternateContent>
            </a:graphicData>
          </a:graphic>
        </p:graphicFrame>
      </p:grpSp>
      <p:graphicFrame>
        <p:nvGraphicFramePr>
          <p:cNvPr id="97314" name="对象 97313"/>
          <p:cNvGraphicFramePr>
            <a:graphicFrameLocks noChangeAspect="1"/>
          </p:cNvGraphicFramePr>
          <p:nvPr/>
        </p:nvGraphicFramePr>
        <p:xfrm>
          <a:off x="3751263" y="1052513"/>
          <a:ext cx="1181100" cy="395287"/>
        </p:xfrm>
        <a:graphic>
          <a:graphicData uri="http://schemas.openxmlformats.org/presentationml/2006/ole">
            <mc:AlternateContent xmlns:mc="http://schemas.openxmlformats.org/markup-compatibility/2006">
              <mc:Choice xmlns:v="urn:schemas-microsoft-com:vml" Requires="v">
                <p:oleObj spid="_x0000_s3098" name="" r:id="rId33" imgW="596900" imgH="177165" progId="Equation.3">
                  <p:embed/>
                </p:oleObj>
              </mc:Choice>
              <mc:Fallback>
                <p:oleObj name="" r:id="rId33" imgW="596900" imgH="177165" progId="Equation.3">
                  <p:embed/>
                  <p:pic>
                    <p:nvPicPr>
                      <p:cNvPr id="0" name="图片 3097"/>
                      <p:cNvPicPr/>
                      <p:nvPr/>
                    </p:nvPicPr>
                    <p:blipFill>
                      <a:blip r:embed="rId34"/>
                      <a:stretch>
                        <a:fillRect/>
                      </a:stretch>
                    </p:blipFill>
                    <p:spPr>
                      <a:xfrm>
                        <a:off x="3751263" y="1052513"/>
                        <a:ext cx="1181100" cy="395287"/>
                      </a:xfrm>
                      <a:prstGeom prst="rect">
                        <a:avLst/>
                      </a:prstGeom>
                      <a:noFill/>
                      <a:ln w="38100">
                        <a:noFill/>
                        <a:miter/>
                      </a:ln>
                    </p:spPr>
                  </p:pic>
                </p:oleObj>
              </mc:Fallback>
            </mc:AlternateContent>
          </a:graphicData>
        </a:graphic>
      </p:graphicFrame>
      <p:sp>
        <p:nvSpPr>
          <p:cNvPr id="97315" name="文本框 97314"/>
          <p:cNvSpPr txBox="1"/>
          <p:nvPr/>
        </p:nvSpPr>
        <p:spPr>
          <a:xfrm>
            <a:off x="225425" y="1017588"/>
            <a:ext cx="3986213" cy="460375"/>
          </a:xfrm>
          <a:prstGeom prst="rect">
            <a:avLst/>
          </a:prstGeom>
          <a:noFill/>
          <a:ln w="9525">
            <a:noFill/>
          </a:ln>
        </p:spPr>
        <p:txBody>
          <a:bodyPr wrap="square" anchor="t" anchorCtr="0">
            <a:spAutoFit/>
          </a:bodyPr>
          <a:p>
            <a:pPr>
              <a:spcBef>
                <a:spcPct val="50000"/>
              </a:spcBef>
            </a:pPr>
            <a:r>
              <a:rPr lang="en-US" altLang="zh-CN" i="0" dirty="0">
                <a:latin typeface="Times New Roman" panose="02020603050405020304" pitchFamily="18" charset="0"/>
                <a:ea typeface="微软雅黑" panose="020B0503020204020204" charset="-122"/>
                <a:sym typeface="Symbol" panose="05050102010706020507" pitchFamily="18" charset="2"/>
              </a:rPr>
              <a:t> </a:t>
            </a:r>
            <a:r>
              <a:rPr lang="zh-CN" altLang="en-US" i="0" dirty="0">
                <a:latin typeface="Times New Roman" panose="02020603050405020304" pitchFamily="18" charset="0"/>
                <a:ea typeface="微软雅黑" panose="020B0503020204020204" charset="-122"/>
                <a:sym typeface="Symbol" panose="05050102010706020507" pitchFamily="18" charset="2"/>
              </a:rPr>
              <a:t>速度与角速度的矢量关系</a:t>
            </a:r>
            <a:endParaRPr lang="zh-CN" altLang="en-US" i="0" dirty="0">
              <a:latin typeface="Times New Roman" panose="02020603050405020304" pitchFamily="18" charset="0"/>
              <a:ea typeface="微软雅黑" panose="020B0503020204020204" charset="-122"/>
              <a:sym typeface="Symbol" panose="05050102010706020507" pitchFamily="18" charset="2"/>
            </a:endParaRPr>
          </a:p>
        </p:txBody>
      </p:sp>
      <p:sp>
        <p:nvSpPr>
          <p:cNvPr id="27705" name="椭圆 165894"/>
          <p:cNvSpPr/>
          <p:nvPr/>
        </p:nvSpPr>
        <p:spPr>
          <a:xfrm>
            <a:off x="5286375" y="1212850"/>
            <a:ext cx="2295525" cy="839788"/>
          </a:xfrm>
          <a:prstGeom prst="ellipse">
            <a:avLst/>
          </a:prstGeom>
          <a:noFill/>
          <a:ln w="12700" cap="flat" cmpd="sng">
            <a:solidFill>
              <a:schemeClr val="tx2"/>
            </a:solidFill>
            <a:prstDash val="solid"/>
            <a:round/>
            <a:headEnd type="none" w="med" len="med"/>
            <a:tailEnd type="none" w="med" len="med"/>
          </a:ln>
        </p:spPr>
        <p:txBody>
          <a:bodyPr anchor="t" anchorCtr="0"/>
          <a:p>
            <a:endParaRPr lang="zh-CN" altLang="en-US" sz="2800" i="0">
              <a:latin typeface="微软雅黑" panose="020B0503020204020204" charset="-122"/>
              <a:ea typeface="微软雅黑" panose="020B0503020204020204" charset="-122"/>
            </a:endParaRPr>
          </a:p>
        </p:txBody>
      </p:sp>
      <p:sp>
        <p:nvSpPr>
          <p:cNvPr id="4" name="文本框 3"/>
          <p:cNvSpPr txBox="1"/>
          <p:nvPr/>
        </p:nvSpPr>
        <p:spPr>
          <a:xfrm>
            <a:off x="250825" y="3560763"/>
            <a:ext cx="6584950" cy="460375"/>
          </a:xfrm>
          <a:prstGeom prst="rect">
            <a:avLst/>
          </a:prstGeom>
          <a:noFill/>
          <a:ln w="9525">
            <a:noFill/>
          </a:ln>
        </p:spPr>
        <p:txBody>
          <a:bodyPr wrap="none" anchor="t" anchorCtr="0">
            <a:spAutoFit/>
          </a:bodyPr>
          <a:p>
            <a:r>
              <a:rPr lang="zh-CN" altLang="en-US" i="0">
                <a:solidFill>
                  <a:srgbClr val="1C1C1C"/>
                </a:solidFill>
                <a:latin typeface="微软雅黑" panose="020B0503020204020204" charset="-122"/>
                <a:ea typeface="微软雅黑" panose="020B0503020204020204" charset="-122"/>
                <a:sym typeface="宋体" panose="02010600030101010101" pitchFamily="2" charset="-122"/>
              </a:rPr>
              <a:t>质点匀变速直线运动与</a:t>
            </a:r>
            <a:r>
              <a:rPr lang="zh-CN" altLang="en-US" i="0">
                <a:solidFill>
                  <a:srgbClr val="1C1C1C"/>
                </a:solidFill>
                <a:latin typeface="微软雅黑" panose="020B0503020204020204" charset="-122"/>
                <a:ea typeface="微软雅黑" panose="020B0503020204020204" charset="-122"/>
              </a:rPr>
              <a:t>刚体匀变速转动公式对比</a:t>
            </a:r>
            <a:endParaRPr lang="zh-CN" altLang="en-US" i="0">
              <a:solidFill>
                <a:srgbClr val="1C1C1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linds(vertical)">
                                      <p:cBhvr>
                                        <p:cTn id="7" dur="500"/>
                                        <p:tgtEl>
                                          <p:spTgt spid="165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15"/>
                                        </p:tgtEl>
                                        <p:attrNameLst>
                                          <p:attrName>style.visibility</p:attrName>
                                        </p:attrNameLst>
                                      </p:cBhvr>
                                      <p:to>
                                        <p:strVal val="visible"/>
                                      </p:to>
                                    </p:set>
                                    <p:animEffect transition="in" filter="wipe(left)">
                                      <p:cBhvr>
                                        <p:cTn id="12" dur="500"/>
                                        <p:tgtEl>
                                          <p:spTgt spid="973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59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97314"/>
                                        </p:tgtEl>
                                        <p:attrNameLst>
                                          <p:attrName>style.visibility</p:attrName>
                                        </p:attrNameLst>
                                      </p:cBhvr>
                                      <p:to>
                                        <p:strVal val="visible"/>
                                      </p:to>
                                    </p:set>
                                    <p:anim calcmode="lin" valueType="num">
                                      <p:cBhvr>
                                        <p:cTn id="21" dur="500" fill="hold"/>
                                        <p:tgtEl>
                                          <p:spTgt spid="97314"/>
                                        </p:tgtEl>
                                        <p:attrNameLst>
                                          <p:attrName>ppt_w</p:attrName>
                                        </p:attrNameLst>
                                      </p:cBhvr>
                                      <p:tavLst>
                                        <p:tav tm="0">
                                          <p:val>
                                            <p:fltVal val="0.000000"/>
                                          </p:val>
                                        </p:tav>
                                        <p:tav tm="100000">
                                          <p:val>
                                            <p:strVal val="#ppt_w"/>
                                          </p:val>
                                        </p:tav>
                                      </p:tavLst>
                                    </p:anim>
                                    <p:anim calcmode="lin" valueType="num">
                                      <p:cBhvr>
                                        <p:cTn id="22" dur="500" fill="hold"/>
                                        <p:tgtEl>
                                          <p:spTgt spid="97314"/>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65935"/>
                                        </p:tgtEl>
                                        <p:attrNameLst>
                                          <p:attrName>style.visibility</p:attrName>
                                        </p:attrNameLst>
                                      </p:cBhvr>
                                      <p:to>
                                        <p:strVal val="visible"/>
                                      </p:to>
                                    </p:set>
                                    <p:animEffect transition="in" filter="strips(upRight)">
                                      <p:cBhvr>
                                        <p:cTn id="27" dur="500"/>
                                        <p:tgtEl>
                                          <p:spTgt spid="165935"/>
                                        </p:tgtEl>
                                      </p:cBhvr>
                                    </p:animEffect>
                                  </p:childTnLst>
                                </p:cTn>
                              </p:par>
                              <p:par>
                                <p:cTn id="28" presetID="1" presetClass="entr" presetSubtype="0" fill="hold" nodeType="withEffect">
                                  <p:stCondLst>
                                    <p:cond delay="0"/>
                                  </p:stCondLst>
                                  <p:childTnLst>
                                    <p:set>
                                      <p:cBhvr>
                                        <p:cTn id="29" dur="1" fill="hold">
                                          <p:stCondLst>
                                            <p:cond delay="0"/>
                                          </p:stCondLst>
                                        </p:cTn>
                                        <p:tgtEl>
                                          <p:spTgt spid="1659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165909"/>
                                        </p:tgtEl>
                                        <p:attrNameLst>
                                          <p:attrName>style.visibility</p:attrName>
                                        </p:attrNameLst>
                                      </p:cBhvr>
                                      <p:to>
                                        <p:strVal val="visible"/>
                                      </p:to>
                                    </p:set>
                                    <p:animEffect transition="in" filter="blinds(vertical)">
                                      <p:cBhvr>
                                        <p:cTn id="34" dur="500"/>
                                        <p:tgtEl>
                                          <p:spTgt spid="16590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59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165918"/>
                                        </p:tgtEl>
                                        <p:attrNameLst>
                                          <p:attrName>style.visibility</p:attrName>
                                        </p:attrNameLst>
                                      </p:cBhvr>
                                      <p:to>
                                        <p:strVal val="visible"/>
                                      </p:to>
                                    </p:set>
                                    <p:animEffect transition="in" filter="blinds(vertical)">
                                      <p:cBhvr>
                                        <p:cTn id="43" dur="500"/>
                                        <p:tgtEl>
                                          <p:spTgt spid="16591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47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63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5" grpId="0"/>
      <p:bldP spid="19477"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7" name="矩形 92161"/>
          <p:cNvSpPr/>
          <p:nvPr/>
        </p:nvSpPr>
        <p:spPr>
          <a:xfrm>
            <a:off x="827088" y="444500"/>
            <a:ext cx="7993062" cy="1476375"/>
          </a:xfrm>
          <a:prstGeom prst="rect">
            <a:avLst/>
          </a:prstGeom>
          <a:noFill/>
          <a:ln w="9525">
            <a:noFill/>
          </a:ln>
        </p:spPr>
        <p:txBody>
          <a:bodyPr anchor="ctr" anchorCtr="0">
            <a:spAutoFit/>
          </a:bodyPr>
          <a:p>
            <a:pPr>
              <a:lnSpc>
                <a:spcPct val="125000"/>
              </a:lnSpc>
            </a:pPr>
            <a:r>
              <a:rPr lang="zh-CN" altLang="en-US" i="0" dirty="0">
                <a:latin typeface="Times New Roman" panose="02020603050405020304" pitchFamily="18" charset="0"/>
                <a:ea typeface="微软雅黑" panose="020B0503020204020204" charset="-122"/>
              </a:rPr>
              <a:t>一大型回转类“观览圆盘”如图所示。圆盘的半径</a:t>
            </a:r>
            <a:r>
              <a:rPr lang="en-US" altLang="zh-CN">
                <a:solidFill>
                  <a:srgbClr val="FF0000"/>
                </a:solidFill>
                <a:latin typeface="Times New Roman" panose="02020603050405020304" pitchFamily="18" charset="0"/>
                <a:ea typeface="微软雅黑" panose="020B0503020204020204" charset="-122"/>
              </a:rPr>
              <a:t>R</a:t>
            </a:r>
            <a:r>
              <a:rPr lang="en-US" altLang="zh-CN" i="0">
                <a:solidFill>
                  <a:srgbClr val="FF0000"/>
                </a:solidFill>
                <a:latin typeface="Times New Roman" panose="02020603050405020304" pitchFamily="18" charset="0"/>
                <a:ea typeface="微软雅黑" panose="020B0503020204020204" charset="-122"/>
              </a:rPr>
              <a:t>=25 m</a:t>
            </a:r>
            <a:r>
              <a:rPr lang="zh-CN" altLang="en-US" i="0" dirty="0">
                <a:latin typeface="Times New Roman" panose="02020603050405020304" pitchFamily="18" charset="0"/>
                <a:ea typeface="微软雅黑" panose="020B0503020204020204" charset="-122"/>
              </a:rPr>
              <a:t>，供人乘坐的吊箱高度</a:t>
            </a:r>
            <a:r>
              <a:rPr lang="en-US" altLang="zh-CN">
                <a:solidFill>
                  <a:srgbClr val="FF0000"/>
                </a:solidFill>
                <a:latin typeface="Times New Roman" panose="02020603050405020304" pitchFamily="18" charset="0"/>
                <a:ea typeface="微软雅黑" panose="020B0503020204020204" charset="-122"/>
              </a:rPr>
              <a:t>L</a:t>
            </a:r>
            <a:r>
              <a:rPr lang="en-US" altLang="zh-CN" i="0">
                <a:solidFill>
                  <a:srgbClr val="FF0000"/>
                </a:solidFill>
                <a:latin typeface="Times New Roman" panose="02020603050405020304" pitchFamily="18" charset="0"/>
                <a:ea typeface="微软雅黑" panose="020B0503020204020204" charset="-122"/>
              </a:rPr>
              <a:t>=2 m</a:t>
            </a:r>
            <a:r>
              <a:rPr lang="zh-CN" altLang="en-US" i="0" dirty="0">
                <a:latin typeface="Times New Roman" panose="02020603050405020304" pitchFamily="18" charset="0"/>
                <a:ea typeface="微软雅黑" panose="020B0503020204020204" charset="-122"/>
              </a:rPr>
              <a:t>。若大圆盘绕水平轴匀速转动，转速为</a:t>
            </a:r>
            <a:r>
              <a:rPr lang="en-US" altLang="zh-CN" i="0">
                <a:solidFill>
                  <a:srgbClr val="FF0000"/>
                </a:solidFill>
                <a:latin typeface="Times New Roman" panose="02020603050405020304" pitchFamily="18" charset="0"/>
                <a:ea typeface="微软雅黑" panose="020B0503020204020204" charset="-122"/>
              </a:rPr>
              <a:t>0.1 </a:t>
            </a:r>
            <a:r>
              <a:rPr lang="en-US" altLang="zh-CN">
                <a:solidFill>
                  <a:srgbClr val="FF0000"/>
                </a:solidFill>
                <a:latin typeface="Times New Roman" panose="02020603050405020304" pitchFamily="18" charset="0"/>
                <a:ea typeface="微软雅黑" panose="020B0503020204020204" charset="-122"/>
              </a:rPr>
              <a:t>r</a:t>
            </a:r>
            <a:r>
              <a:rPr lang="en-US" altLang="zh-CN" i="0">
                <a:solidFill>
                  <a:srgbClr val="FF0000"/>
                </a:solidFill>
                <a:latin typeface="Times New Roman" panose="02020603050405020304" pitchFamily="18" charset="0"/>
                <a:ea typeface="微软雅黑" panose="020B0503020204020204" charset="-122"/>
              </a:rPr>
              <a:t>/min</a:t>
            </a:r>
            <a:r>
              <a:rPr lang="zh-CN" altLang="en-US" i="0" dirty="0">
                <a:latin typeface="Times New Roman" panose="02020603050405020304" pitchFamily="18" charset="0"/>
                <a:ea typeface="微软雅黑" panose="020B0503020204020204" charset="-122"/>
              </a:rPr>
              <a:t>。</a:t>
            </a:r>
            <a:endParaRPr lang="zh-CN" altLang="en-US" i="0" dirty="0">
              <a:latin typeface="Times New Roman" panose="02020603050405020304" pitchFamily="18" charset="0"/>
              <a:ea typeface="微软雅黑" panose="020B0503020204020204" charset="-122"/>
            </a:endParaRPr>
          </a:p>
        </p:txBody>
      </p:sp>
      <p:sp>
        <p:nvSpPr>
          <p:cNvPr id="29698" name="矩形 92162"/>
          <p:cNvSpPr/>
          <p:nvPr/>
        </p:nvSpPr>
        <p:spPr>
          <a:xfrm>
            <a:off x="184150" y="523875"/>
            <a:ext cx="717550" cy="460375"/>
          </a:xfrm>
          <a:prstGeom prst="rect">
            <a:avLst/>
          </a:prstGeom>
          <a:noFill/>
          <a:ln w="9525">
            <a:noFill/>
          </a:ln>
        </p:spPr>
        <p:txBody>
          <a:bodyPr wrap="none" anchor="t" anchorCtr="0">
            <a:spAutoFit/>
          </a:bodyPr>
          <a:p>
            <a:pPr algn="ctr"/>
            <a:r>
              <a:rPr lang="en-US" altLang="zh-CN" i="0" dirty="0">
                <a:solidFill>
                  <a:srgbClr val="FF0000"/>
                </a:solidFill>
                <a:latin typeface="Times New Roman" panose="02020603050405020304" pitchFamily="18" charset="0"/>
                <a:ea typeface="微软雅黑" panose="020B0503020204020204" charset="-122"/>
              </a:rPr>
              <a:t> </a:t>
            </a:r>
            <a:r>
              <a:rPr lang="zh-CN" altLang="en-US" i="0" dirty="0">
                <a:solidFill>
                  <a:srgbClr val="FF0000"/>
                </a:solidFill>
                <a:latin typeface="Times New Roman" panose="02020603050405020304" pitchFamily="18" charset="0"/>
                <a:ea typeface="微软雅黑" panose="020B0503020204020204" charset="-122"/>
              </a:rPr>
              <a:t>例</a:t>
            </a:r>
            <a:r>
              <a:rPr lang="en-US" altLang="zh-CN" i="0" dirty="0">
                <a:solidFill>
                  <a:srgbClr val="FF0000"/>
                </a:solidFill>
                <a:latin typeface="Times New Roman" panose="02020603050405020304" pitchFamily="18" charset="0"/>
                <a:ea typeface="微软雅黑" panose="020B0503020204020204" charset="-122"/>
              </a:rPr>
              <a:t>1</a:t>
            </a:r>
            <a:endParaRPr lang="en-US" altLang="zh-CN" i="0" dirty="0">
              <a:solidFill>
                <a:srgbClr val="FF0000"/>
              </a:solidFill>
              <a:latin typeface="Times New Roman" panose="02020603050405020304" pitchFamily="18" charset="0"/>
              <a:ea typeface="微软雅黑" panose="020B0503020204020204" charset="-122"/>
            </a:endParaRPr>
          </a:p>
        </p:txBody>
      </p:sp>
      <p:graphicFrame>
        <p:nvGraphicFramePr>
          <p:cNvPr id="92164" name="对象 92163"/>
          <p:cNvGraphicFramePr/>
          <p:nvPr/>
        </p:nvGraphicFramePr>
        <p:xfrm>
          <a:off x="908050" y="2759075"/>
          <a:ext cx="4024313" cy="731838"/>
        </p:xfrm>
        <a:graphic>
          <a:graphicData uri="http://schemas.openxmlformats.org/presentationml/2006/ole">
            <mc:AlternateContent xmlns:mc="http://schemas.openxmlformats.org/markup-compatibility/2006">
              <mc:Choice xmlns:v="urn:schemas-microsoft-com:vml" Requires="v">
                <p:oleObj spid="_x0000_s3087" name="" r:id="rId1" imgW="2197100" imgH="393700" progId="Equation.3">
                  <p:embed/>
                </p:oleObj>
              </mc:Choice>
              <mc:Fallback>
                <p:oleObj name="" r:id="rId1" imgW="2197100" imgH="393700" progId="Equation.3">
                  <p:embed/>
                  <p:pic>
                    <p:nvPicPr>
                      <p:cNvPr id="0" name="图片 3086"/>
                      <p:cNvPicPr/>
                      <p:nvPr/>
                    </p:nvPicPr>
                    <p:blipFill>
                      <a:blip r:embed="rId2"/>
                      <a:stretch>
                        <a:fillRect/>
                      </a:stretch>
                    </p:blipFill>
                    <p:spPr>
                      <a:xfrm>
                        <a:off x="908050" y="2759075"/>
                        <a:ext cx="4024313" cy="731838"/>
                      </a:xfrm>
                      <a:prstGeom prst="rect">
                        <a:avLst/>
                      </a:prstGeom>
                      <a:solidFill>
                        <a:srgbClr val="92D050"/>
                      </a:solidFill>
                      <a:ln w="38100">
                        <a:noFill/>
                        <a:miter/>
                      </a:ln>
                    </p:spPr>
                  </p:pic>
                </p:oleObj>
              </mc:Fallback>
            </mc:AlternateContent>
          </a:graphicData>
        </a:graphic>
      </p:graphicFrame>
      <p:sp>
        <p:nvSpPr>
          <p:cNvPr id="29700" name="矩形 92164"/>
          <p:cNvSpPr/>
          <p:nvPr/>
        </p:nvSpPr>
        <p:spPr>
          <a:xfrm>
            <a:off x="0" y="3314700"/>
            <a:ext cx="9144000" cy="0"/>
          </a:xfrm>
          <a:prstGeom prst="rect">
            <a:avLst/>
          </a:prstGeom>
          <a:noFill/>
          <a:ln w="9525">
            <a:noFill/>
          </a:ln>
        </p:spPr>
        <p:txBody>
          <a:bodyPr anchor="t" anchorCtr="0"/>
          <a:p>
            <a:pPr algn="ctr"/>
            <a:endParaRPr lang="zh-CN" altLang="en-US">
              <a:latin typeface="Times New Roman" panose="02020603050405020304" pitchFamily="18" charset="0"/>
              <a:ea typeface="微软雅黑" panose="020B0503020204020204" charset="-122"/>
            </a:endParaRPr>
          </a:p>
        </p:txBody>
      </p:sp>
      <p:graphicFrame>
        <p:nvGraphicFramePr>
          <p:cNvPr id="92166" name="对象 92165"/>
          <p:cNvGraphicFramePr/>
          <p:nvPr/>
        </p:nvGraphicFramePr>
        <p:xfrm>
          <a:off x="1416050" y="4370388"/>
          <a:ext cx="3008313" cy="376237"/>
        </p:xfrm>
        <a:graphic>
          <a:graphicData uri="http://schemas.openxmlformats.org/presentationml/2006/ole">
            <mc:AlternateContent xmlns:mc="http://schemas.openxmlformats.org/markup-compatibility/2006">
              <mc:Choice xmlns:v="urn:schemas-microsoft-com:vml" Requires="v">
                <p:oleObj spid="_x0000_s3081" name="" r:id="rId3" imgW="1498600" imgH="228600" progId="Equation.3">
                  <p:embed/>
                </p:oleObj>
              </mc:Choice>
              <mc:Fallback>
                <p:oleObj name="" r:id="rId3" imgW="1498600" imgH="228600" progId="Equation.3">
                  <p:embed/>
                  <p:pic>
                    <p:nvPicPr>
                      <p:cNvPr id="0" name="图片 3080"/>
                      <p:cNvPicPr/>
                      <p:nvPr/>
                    </p:nvPicPr>
                    <p:blipFill>
                      <a:blip r:embed="rId4"/>
                      <a:stretch>
                        <a:fillRect/>
                      </a:stretch>
                    </p:blipFill>
                    <p:spPr>
                      <a:xfrm>
                        <a:off x="1416050" y="4370388"/>
                        <a:ext cx="3008313" cy="376237"/>
                      </a:xfrm>
                      <a:prstGeom prst="rect">
                        <a:avLst/>
                      </a:prstGeom>
                      <a:noFill/>
                      <a:ln w="38100">
                        <a:noFill/>
                        <a:miter/>
                      </a:ln>
                    </p:spPr>
                  </p:pic>
                </p:oleObj>
              </mc:Fallback>
            </mc:AlternateContent>
          </a:graphicData>
        </a:graphic>
      </p:graphicFrame>
      <p:graphicFrame>
        <p:nvGraphicFramePr>
          <p:cNvPr id="92168" name="对象 92167"/>
          <p:cNvGraphicFramePr/>
          <p:nvPr/>
        </p:nvGraphicFramePr>
        <p:xfrm>
          <a:off x="1416050" y="5008563"/>
          <a:ext cx="3443288" cy="425450"/>
        </p:xfrm>
        <a:graphic>
          <a:graphicData uri="http://schemas.openxmlformats.org/presentationml/2006/ole">
            <mc:AlternateContent xmlns:mc="http://schemas.openxmlformats.org/markup-compatibility/2006">
              <mc:Choice xmlns:v="urn:schemas-microsoft-com:vml" Requires="v">
                <p:oleObj spid="_x0000_s3080" name="" r:id="rId5" imgW="1943100" imgH="228600" progId="Equation.3">
                  <p:embed/>
                </p:oleObj>
              </mc:Choice>
              <mc:Fallback>
                <p:oleObj name="" r:id="rId5" imgW="1943100" imgH="228600" progId="Equation.3">
                  <p:embed/>
                  <p:pic>
                    <p:nvPicPr>
                      <p:cNvPr id="0" name="图片 3079"/>
                      <p:cNvPicPr/>
                      <p:nvPr/>
                    </p:nvPicPr>
                    <p:blipFill>
                      <a:blip r:embed="rId6"/>
                      <a:stretch>
                        <a:fillRect/>
                      </a:stretch>
                    </p:blipFill>
                    <p:spPr>
                      <a:xfrm>
                        <a:off x="1416050" y="5008563"/>
                        <a:ext cx="3443288" cy="425450"/>
                      </a:xfrm>
                      <a:prstGeom prst="rect">
                        <a:avLst/>
                      </a:prstGeom>
                      <a:noFill/>
                      <a:ln w="38100">
                        <a:noFill/>
                        <a:miter/>
                      </a:ln>
                    </p:spPr>
                  </p:pic>
                </p:oleObj>
              </mc:Fallback>
            </mc:AlternateContent>
          </a:graphicData>
        </a:graphic>
      </p:graphicFrame>
      <p:graphicFrame>
        <p:nvGraphicFramePr>
          <p:cNvPr id="92170" name="对象 92169"/>
          <p:cNvGraphicFramePr/>
          <p:nvPr/>
        </p:nvGraphicFramePr>
        <p:xfrm>
          <a:off x="1485900" y="5803900"/>
          <a:ext cx="2508250" cy="458788"/>
        </p:xfrm>
        <a:graphic>
          <a:graphicData uri="http://schemas.openxmlformats.org/presentationml/2006/ole">
            <mc:AlternateContent xmlns:mc="http://schemas.openxmlformats.org/markup-compatibility/2006">
              <mc:Choice xmlns:v="urn:schemas-microsoft-com:vml" Requires="v">
                <p:oleObj spid="_x0000_s3083" name="" r:id="rId7" imgW="1206500" imgH="228600" progId="Equation.3">
                  <p:embed/>
                </p:oleObj>
              </mc:Choice>
              <mc:Fallback>
                <p:oleObj name="" r:id="rId7" imgW="1206500" imgH="228600" progId="Equation.3">
                  <p:embed/>
                  <p:pic>
                    <p:nvPicPr>
                      <p:cNvPr id="0" name="图片 3082"/>
                      <p:cNvPicPr/>
                      <p:nvPr/>
                    </p:nvPicPr>
                    <p:blipFill>
                      <a:blip r:embed="rId8"/>
                      <a:stretch>
                        <a:fillRect/>
                      </a:stretch>
                    </p:blipFill>
                    <p:spPr>
                      <a:xfrm>
                        <a:off x="1485900" y="5803900"/>
                        <a:ext cx="2508250" cy="458788"/>
                      </a:xfrm>
                      <a:prstGeom prst="rect">
                        <a:avLst/>
                      </a:prstGeom>
                      <a:noFill/>
                      <a:ln w="38100">
                        <a:noFill/>
                        <a:miter/>
                      </a:ln>
                    </p:spPr>
                  </p:pic>
                </p:oleObj>
              </mc:Fallback>
            </mc:AlternateContent>
          </a:graphicData>
        </a:graphic>
      </p:graphicFrame>
      <p:sp>
        <p:nvSpPr>
          <p:cNvPr id="29704" name="矩形 92170"/>
          <p:cNvSpPr/>
          <p:nvPr/>
        </p:nvSpPr>
        <p:spPr>
          <a:xfrm>
            <a:off x="0" y="0"/>
            <a:ext cx="9144000" cy="0"/>
          </a:xfrm>
          <a:prstGeom prst="rect">
            <a:avLst/>
          </a:prstGeom>
          <a:noFill/>
          <a:ln w="9525">
            <a:noFill/>
          </a:ln>
        </p:spPr>
        <p:txBody>
          <a:bodyPr anchor="t" anchorCtr="0"/>
          <a:p>
            <a:pPr algn="ctr"/>
            <a:endParaRPr lang="zh-CN" altLang="en-US">
              <a:latin typeface="Times New Roman" panose="02020603050405020304" pitchFamily="18" charset="0"/>
              <a:ea typeface="微软雅黑" panose="020B0503020204020204" charset="-122"/>
            </a:endParaRPr>
          </a:p>
        </p:txBody>
      </p:sp>
      <p:sp>
        <p:nvSpPr>
          <p:cNvPr id="29705" name="矩形 92171"/>
          <p:cNvSpPr/>
          <p:nvPr/>
        </p:nvSpPr>
        <p:spPr>
          <a:xfrm>
            <a:off x="285750" y="2852738"/>
            <a:ext cx="590550" cy="460375"/>
          </a:xfrm>
          <a:prstGeom prst="rect">
            <a:avLst/>
          </a:prstGeom>
          <a:noFill/>
          <a:ln w="9525">
            <a:noFill/>
          </a:ln>
        </p:spPr>
        <p:txBody>
          <a:bodyPr wrap="none" anchor="t" anchorCtr="0">
            <a:spAutoFit/>
          </a:bodyPr>
          <a:p>
            <a:pPr algn="ctr"/>
            <a:r>
              <a:rPr lang="zh-CN" altLang="en-US" i="0" dirty="0">
                <a:solidFill>
                  <a:srgbClr val="FF0000"/>
                </a:solidFill>
                <a:latin typeface="Times New Roman" panose="02020603050405020304" pitchFamily="18" charset="0"/>
                <a:ea typeface="微软雅黑" panose="020B0503020204020204" charset="-122"/>
              </a:rPr>
              <a:t>解</a:t>
            </a:r>
            <a:r>
              <a:rPr lang="en-US" altLang="zh-CN" i="0" dirty="0">
                <a:solidFill>
                  <a:srgbClr val="FF0000"/>
                </a:solidFill>
                <a:latin typeface="Times New Roman" panose="02020603050405020304" pitchFamily="18" charset="0"/>
                <a:ea typeface="微软雅黑" panose="020B0503020204020204" charset="-122"/>
              </a:rPr>
              <a:t>:</a:t>
            </a:r>
            <a:endParaRPr lang="en-US" altLang="zh-CN" i="0" dirty="0">
              <a:solidFill>
                <a:srgbClr val="FF0000"/>
              </a:solidFill>
              <a:latin typeface="Times New Roman" panose="02020603050405020304" pitchFamily="18" charset="0"/>
              <a:ea typeface="微软雅黑" panose="020B0503020204020204" charset="-122"/>
            </a:endParaRPr>
          </a:p>
        </p:txBody>
      </p:sp>
      <p:sp>
        <p:nvSpPr>
          <p:cNvPr id="29706" name="文本框 92172"/>
          <p:cNvSpPr txBox="1"/>
          <p:nvPr/>
        </p:nvSpPr>
        <p:spPr>
          <a:xfrm>
            <a:off x="303213" y="1989138"/>
            <a:ext cx="7921625" cy="457200"/>
          </a:xfrm>
          <a:prstGeom prst="rect">
            <a:avLst/>
          </a:prstGeom>
          <a:noFill/>
          <a:ln w="9525">
            <a:noFill/>
          </a:ln>
        </p:spPr>
        <p:txBody>
          <a:bodyPr anchor="t" anchorCtr="0">
            <a:spAutoFit/>
          </a:bodyPr>
          <a:p>
            <a:r>
              <a:rPr lang="zh-CN" altLang="en-US" i="0" dirty="0">
                <a:solidFill>
                  <a:srgbClr val="FF0000"/>
                </a:solidFill>
                <a:latin typeface="Times New Roman" panose="02020603050405020304" pitchFamily="18" charset="0"/>
                <a:ea typeface="微软雅黑" panose="020B0503020204020204" charset="-122"/>
              </a:rPr>
              <a:t>求  </a:t>
            </a:r>
            <a:r>
              <a:rPr lang="zh-CN" altLang="en-US" i="0" dirty="0">
                <a:latin typeface="Times New Roman" panose="02020603050405020304" pitchFamily="18" charset="0"/>
                <a:ea typeface="微软雅黑" panose="020B0503020204020204" charset="-122"/>
              </a:rPr>
              <a:t>吊箱底部</a:t>
            </a:r>
            <a:r>
              <a:rPr lang="en-US" altLang="zh-CN">
                <a:latin typeface="Times New Roman" panose="02020603050405020304" pitchFamily="18" charset="0"/>
                <a:ea typeface="微软雅黑" panose="020B0503020204020204" charset="-122"/>
              </a:rPr>
              <a:t>A</a:t>
            </a:r>
            <a:r>
              <a:rPr lang="zh-CN" altLang="en-US" i="0" dirty="0">
                <a:latin typeface="Times New Roman" panose="02020603050405020304" pitchFamily="18" charset="0"/>
                <a:ea typeface="微软雅黑" panose="020B0503020204020204" charset="-122"/>
              </a:rPr>
              <a:t>点的轨迹及</a:t>
            </a:r>
            <a:r>
              <a:rPr lang="en-US" altLang="zh-CN">
                <a:latin typeface="Times New Roman" panose="02020603050405020304" pitchFamily="18" charset="0"/>
                <a:ea typeface="微软雅黑" panose="020B0503020204020204" charset="-122"/>
              </a:rPr>
              <a:t>A</a:t>
            </a:r>
            <a:r>
              <a:rPr lang="zh-CN" altLang="en-US" i="0" dirty="0">
                <a:latin typeface="Times New Roman" panose="02020603050405020304" pitchFamily="18" charset="0"/>
                <a:ea typeface="微软雅黑" panose="020B0503020204020204" charset="-122"/>
              </a:rPr>
              <a:t>点的速度和加速度的大小。</a:t>
            </a:r>
            <a:endParaRPr lang="zh-CN" altLang="en-US" i="0" dirty="0">
              <a:latin typeface="Times New Roman" panose="02020603050405020304" pitchFamily="18" charset="0"/>
              <a:ea typeface="微软雅黑" panose="020B0503020204020204" charset="-122"/>
            </a:endParaRPr>
          </a:p>
        </p:txBody>
      </p:sp>
      <p:sp>
        <p:nvSpPr>
          <p:cNvPr id="92174" name="文本框 92173"/>
          <p:cNvSpPr txBox="1"/>
          <p:nvPr/>
        </p:nvSpPr>
        <p:spPr>
          <a:xfrm>
            <a:off x="395288" y="3719513"/>
            <a:ext cx="2160587" cy="457200"/>
          </a:xfrm>
          <a:prstGeom prst="rect">
            <a:avLst/>
          </a:prstGeom>
          <a:noFill/>
          <a:ln w="9525">
            <a:noFill/>
          </a:ln>
        </p:spPr>
        <p:txBody>
          <a:bodyPr anchor="t" anchorCtr="0">
            <a:spAutoFit/>
          </a:bodyPr>
          <a:p>
            <a:pPr algn="ctr">
              <a:spcBef>
                <a:spcPct val="50000"/>
              </a:spcBef>
            </a:pPr>
            <a:r>
              <a:rPr lang="zh-CN" altLang="en-US" i="0" dirty="0">
                <a:latin typeface="Times New Roman" panose="02020603050405020304" pitchFamily="18" charset="0"/>
                <a:ea typeface="微软雅黑" panose="020B0503020204020204" charset="-122"/>
              </a:rPr>
              <a:t>吊箱平动</a:t>
            </a:r>
            <a:endParaRPr lang="zh-CN" altLang="en-US" i="0" dirty="0">
              <a:latin typeface="Times New Roman" panose="02020603050405020304" pitchFamily="18" charset="0"/>
              <a:ea typeface="微软雅黑" panose="020B0503020204020204" charset="-122"/>
            </a:endParaRPr>
          </a:p>
        </p:txBody>
      </p:sp>
      <p:pic>
        <p:nvPicPr>
          <p:cNvPr id="92175" name="图片 92174" descr="图片1"/>
          <p:cNvPicPr>
            <a:picLocks noChangeAspect="1"/>
          </p:cNvPicPr>
          <p:nvPr/>
        </p:nvPicPr>
        <p:blipFill>
          <a:blip r:embed="rId9">
            <a:clrChange>
              <a:clrFrom>
                <a:srgbClr val="0A353E"/>
              </a:clrFrom>
              <a:clrTo>
                <a:srgbClr val="0A353E">
                  <a:alpha val="0"/>
                </a:srgbClr>
              </a:clrTo>
            </a:clrChange>
          </a:blip>
          <a:stretch>
            <a:fillRect/>
          </a:stretch>
        </p:blipFill>
        <p:spPr>
          <a:xfrm>
            <a:off x="5435600" y="2574925"/>
            <a:ext cx="3371850" cy="3687763"/>
          </a:xfrm>
          <a:prstGeom prst="rect">
            <a:avLst/>
          </a:prstGeom>
          <a:solidFill>
            <a:srgbClr val="4D4D4D">
              <a:alpha val="69000"/>
            </a:srgbClr>
          </a:solidFill>
          <a:ln w="9525" cap="flat" cmpd="sng">
            <a:solidFill>
              <a:schemeClr val="tx2"/>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2175"/>
                                        </p:tgtEl>
                                        <p:attrNameLst>
                                          <p:attrName>style.visibility</p:attrName>
                                        </p:attrNameLst>
                                      </p:cBhvr>
                                      <p:to>
                                        <p:strVal val="visible"/>
                                      </p:to>
                                    </p:set>
                                    <p:anim calcmode="lin" valueType="num">
                                      <p:cBhvr>
                                        <p:cTn id="7" dur="500" fill="hold"/>
                                        <p:tgtEl>
                                          <p:spTgt spid="92175"/>
                                        </p:tgtEl>
                                        <p:attrNameLst>
                                          <p:attrName>ppt_w</p:attrName>
                                        </p:attrNameLst>
                                      </p:cBhvr>
                                      <p:tavLst>
                                        <p:tav tm="0">
                                          <p:val>
                                            <p:fltVal val="0.000000"/>
                                          </p:val>
                                        </p:tav>
                                        <p:tav tm="100000">
                                          <p:val>
                                            <p:strVal val="#ppt_w"/>
                                          </p:val>
                                        </p:tav>
                                      </p:tavLst>
                                    </p:anim>
                                    <p:anim calcmode="lin" valueType="num">
                                      <p:cBhvr>
                                        <p:cTn id="8" dur="500" fill="hold"/>
                                        <p:tgtEl>
                                          <p:spTgt spid="92175"/>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2164"/>
                                        </p:tgtEl>
                                        <p:attrNameLst>
                                          <p:attrName>style.visibility</p:attrName>
                                        </p:attrNameLst>
                                      </p:cBhvr>
                                      <p:to>
                                        <p:strVal val="visible"/>
                                      </p:to>
                                    </p:set>
                                    <p:animEffect transition="in" filter="wipe(left)">
                                      <p:cBhvr>
                                        <p:cTn id="13" dur="500"/>
                                        <p:tgtEl>
                                          <p:spTgt spid="921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174"/>
                                        </p:tgtEl>
                                        <p:attrNameLst>
                                          <p:attrName>style.visibility</p:attrName>
                                        </p:attrNameLst>
                                      </p:cBhvr>
                                      <p:to>
                                        <p:strVal val="visible"/>
                                      </p:to>
                                    </p:set>
                                    <p:animEffect transition="in" filter="wipe(left)">
                                      <p:cBhvr>
                                        <p:cTn id="18" dur="500"/>
                                        <p:tgtEl>
                                          <p:spTgt spid="9217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2166"/>
                                        </p:tgtEl>
                                        <p:attrNameLst>
                                          <p:attrName>style.visibility</p:attrName>
                                        </p:attrNameLst>
                                      </p:cBhvr>
                                      <p:to>
                                        <p:strVal val="visible"/>
                                      </p:to>
                                    </p:set>
                                    <p:animEffect transition="in" filter="wipe(left)">
                                      <p:cBhvr>
                                        <p:cTn id="23" dur="500"/>
                                        <p:tgtEl>
                                          <p:spTgt spid="9216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2168"/>
                                        </p:tgtEl>
                                        <p:attrNameLst>
                                          <p:attrName>style.visibility</p:attrName>
                                        </p:attrNameLst>
                                      </p:cBhvr>
                                      <p:to>
                                        <p:strVal val="visible"/>
                                      </p:to>
                                    </p:set>
                                    <p:animEffect transition="in" filter="wipe(left)">
                                      <p:cBhvr>
                                        <p:cTn id="28" dur="500"/>
                                        <p:tgtEl>
                                          <p:spTgt spid="9216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2170"/>
                                        </p:tgtEl>
                                        <p:attrNameLst>
                                          <p:attrName>style.visibility</p:attrName>
                                        </p:attrNameLst>
                                      </p:cBhvr>
                                      <p:to>
                                        <p:strVal val="visible"/>
                                      </p:to>
                                    </p:set>
                                    <p:animEffect transition="in" filter="wipe(left)">
                                      <p:cBhvr>
                                        <p:cTn id="33" dur="500"/>
                                        <p:tgtEl>
                                          <p:spTgt spid="9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4" grpId="0"/>
    </p:bldLst>
  </p:timing>
</p:sld>
</file>

<file path=ppt/tags/tag1.xml><?xml version="1.0" encoding="utf-8"?>
<p:tagLst xmlns:p="http://schemas.openxmlformats.org/presentationml/2006/main">
  <p:tag name="KSO_WPP_MARK_KEY" val="d7c86242-d11f-4476-9a97-0aee73d81b06"/>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1428</Words>
  <Application>WPS 演示</Application>
  <PresentationFormat>在屏幕上显示</PresentationFormat>
  <Paragraphs>165</Paragraphs>
  <Slides>14</Slides>
  <Notes>0</Notes>
  <HiddenSlides>0</HiddenSlides>
  <MMClips>0</MMClips>
  <ScaleCrop>false</ScaleCrop>
  <HeadingPairs>
    <vt:vector size="8" baseType="variant">
      <vt:variant>
        <vt:lpstr>已用的字体</vt:lpstr>
      </vt:variant>
      <vt:variant>
        <vt:i4>40</vt:i4>
      </vt:variant>
      <vt:variant>
        <vt:lpstr>主题</vt:lpstr>
      </vt:variant>
      <vt:variant>
        <vt:i4>1</vt:i4>
      </vt:variant>
      <vt:variant>
        <vt:lpstr>嵌入 OLE 服务器</vt:lpstr>
      </vt:variant>
      <vt:variant>
        <vt:i4>78</vt:i4>
      </vt:variant>
      <vt:variant>
        <vt:lpstr>幻灯片标题</vt:lpstr>
      </vt:variant>
      <vt:variant>
        <vt:i4>14</vt:i4>
      </vt:variant>
    </vt:vector>
  </HeadingPairs>
  <TitlesOfParts>
    <vt:vector size="133" baseType="lpstr">
      <vt:lpstr>Arial</vt:lpstr>
      <vt:lpstr>宋体</vt:lpstr>
      <vt:lpstr>Wingdings</vt:lpstr>
      <vt:lpstr>Times New Roman</vt:lpstr>
      <vt:lpstr>黑体</vt:lpstr>
      <vt:lpstr>Courier New</vt:lpstr>
      <vt:lpstr>隶书</vt:lpstr>
      <vt:lpstr>楷体_GB2312</vt:lpstr>
      <vt:lpstr>新宋体</vt:lpstr>
      <vt:lpstr>微软雅黑</vt:lpstr>
      <vt:lpstr>Symbol</vt:lpstr>
      <vt:lpstr>Bookman Old Style</vt:lpstr>
      <vt:lpstr>Arial Unicode MS</vt:lpstr>
      <vt:lpstr>Calibri</vt:lpstr>
      <vt:lpstr>Traditional Arabic</vt:lpstr>
      <vt:lpstr>HanaMin</vt:lpstr>
      <vt:lpstr>RomanS</vt:lpstr>
      <vt:lpstr>Trebuchet MS</vt:lpstr>
      <vt:lpstr>Tunga</vt:lpstr>
      <vt:lpstr>Tw Cen MT Condensed Extra Bold</vt:lpstr>
      <vt:lpstr>Tw Cen MT Condensed</vt:lpstr>
      <vt:lpstr>Verdana</vt:lpstr>
      <vt:lpstr>Vrinda</vt:lpstr>
      <vt:lpstr>Wingdings</vt:lpstr>
      <vt:lpstr>华文彩云</vt:lpstr>
      <vt:lpstr>华文新魏</vt:lpstr>
      <vt:lpstr>仿宋</vt:lpstr>
      <vt:lpstr>楷体</vt:lpstr>
      <vt:lpstr>PMingLiU</vt:lpstr>
      <vt:lpstr>HanWangMingBlack</vt:lpstr>
      <vt:lpstr>MingLiU-ExtB</vt:lpstr>
      <vt:lpstr>方正仿宋_GBK</vt:lpstr>
      <vt:lpstr>幼圆</vt:lpstr>
      <vt:lpstr>楷体_GB2312</vt:lpstr>
      <vt:lpstr>华文宋体</vt:lpstr>
      <vt:lpstr>汉仪汉黑W</vt:lpstr>
      <vt:lpstr>华文琥珀</vt:lpstr>
      <vt:lpstr>等线</vt:lpstr>
      <vt:lpstr>Century Schoolbook</vt:lpstr>
      <vt:lpstr>Arial Unicode MS</vt:lpstr>
      <vt:lpstr>默认设计模板</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Equation.DSMT4</vt:lpstr>
      <vt:lpstr>Equation.3</vt:lpstr>
      <vt:lpstr>Equation.DSMT4</vt:lpstr>
      <vt:lpstr>Equation.DSMT4</vt:lpstr>
      <vt:lpstr>Equation.DSMT4</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Polarization of Light</dc:title>
  <dc:creator>田蓬勃</dc:creator>
  <cp:lastModifiedBy>符辰.</cp:lastModifiedBy>
  <cp:revision>484</cp:revision>
  <dcterms:created xsi:type="dcterms:W3CDTF">1998-11-21T01:35:42Z</dcterms:created>
  <dcterms:modified xsi:type="dcterms:W3CDTF">2023-04-06T11:04:50Z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5B93E85976924228BED1F910BE2E8DF1_13</vt:lpwstr>
  </property>
</Properties>
</file>