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9"/>
  </p:notesMasterIdLst>
  <p:sldIdLst>
    <p:sldId id="459" r:id="rId4"/>
    <p:sldId id="460" r:id="rId5"/>
    <p:sldId id="461" r:id="rId6"/>
    <p:sldId id="342" r:id="rId7"/>
    <p:sldId id="343" r:id="rId8"/>
    <p:sldId id="344" r:id="rId10"/>
    <p:sldId id="321" r:id="rId11"/>
    <p:sldId id="463" r:id="rId12"/>
    <p:sldId id="346" r:id="rId13"/>
    <p:sldId id="309" r:id="rId14"/>
    <p:sldId id="310" r:id="rId15"/>
    <p:sldId id="443" r:id="rId16"/>
    <p:sldId id="465" r:id="rId17"/>
    <p:sldId id="311" r:id="rId18"/>
    <p:sldId id="464" r:id="rId19"/>
    <p:sldId id="466" r:id="rId20"/>
    <p:sldId id="313" r:id="rId21"/>
    <p:sldId id="324" r:id="rId22"/>
    <p:sldId id="318" r:id="rId23"/>
    <p:sldId id="316" r:id="rId24"/>
    <p:sldId id="352" r:id="rId25"/>
    <p:sldId id="350" r:id="rId26"/>
    <p:sldId id="353" r:id="rId27"/>
    <p:sldId id="354" r:id="rId28"/>
    <p:sldId id="355" r:id="rId29"/>
    <p:sldId id="356" r:id="rId30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 userDrawn="1">
          <p15:clr>
            <a:srgbClr val="A4A3A4"/>
          </p15:clr>
        </p15:guide>
        <p15:guide id="2" pos="1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9999"/>
    <a:srgbClr val="969696"/>
    <a:srgbClr val="FF6600"/>
    <a:srgbClr val="003366"/>
    <a:srgbClr val="339966"/>
    <a:srgbClr val="00FF00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0"/>
    <p:restoredTop sz="94660"/>
  </p:normalViewPr>
  <p:slideViewPr>
    <p:cSldViewPr showGuides="1">
      <p:cViewPr varScale="1">
        <p:scale>
          <a:sx n="68" d="100"/>
          <a:sy n="68" d="100"/>
        </p:scale>
        <p:origin x="-898" y="-62"/>
      </p:cViewPr>
      <p:guideLst>
        <p:guide orient="horz" pos="1629"/>
        <p:guide pos="1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0" Type="http://schemas.openxmlformats.org/officeDocument/2006/relationships/image" Target="../media/image96.wmf"/><Relationship Id="rId1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3" Type="http://schemas.openxmlformats.org/officeDocument/2006/relationships/image" Target="../media/image109.wmf"/><Relationship Id="rId12" Type="http://schemas.openxmlformats.org/officeDocument/2006/relationships/image" Target="../media/image108.wmf"/><Relationship Id="rId11" Type="http://schemas.openxmlformats.org/officeDocument/2006/relationships/image" Target="../media/image107.wmf"/><Relationship Id="rId10" Type="http://schemas.openxmlformats.org/officeDocument/2006/relationships/image" Target="../media/image106.wmf"/><Relationship Id="rId1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0" Type="http://schemas.openxmlformats.org/officeDocument/2006/relationships/image" Target="../media/image133.wmf"/><Relationship Id="rId1" Type="http://schemas.openxmlformats.org/officeDocument/2006/relationships/image" Target="../media/image1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image" Target="../media/image143.wmf"/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2" Type="http://schemas.openxmlformats.org/officeDocument/2006/relationships/image" Target="../media/image148.wmf"/><Relationship Id="rId11" Type="http://schemas.openxmlformats.org/officeDocument/2006/relationships/image" Target="../media/image147.wmf"/><Relationship Id="rId10" Type="http://schemas.openxmlformats.org/officeDocument/2006/relationships/image" Target="../media/image146.wmf"/><Relationship Id="rId1" Type="http://schemas.openxmlformats.org/officeDocument/2006/relationships/image" Target="../media/image13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1" Type="http://schemas.openxmlformats.org/officeDocument/2006/relationships/image" Target="../media/image159.wmf"/><Relationship Id="rId10" Type="http://schemas.openxmlformats.org/officeDocument/2006/relationships/image" Target="../media/image158.wmf"/><Relationship Id="rId1" Type="http://schemas.openxmlformats.org/officeDocument/2006/relationships/image" Target="../media/image14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image" Target="../media/image167.w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wmf"/><Relationship Id="rId8" Type="http://schemas.openxmlformats.org/officeDocument/2006/relationships/image" Target="../media/image176.wmf"/><Relationship Id="rId7" Type="http://schemas.openxmlformats.org/officeDocument/2006/relationships/image" Target="../media/image175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0" Type="http://schemas.openxmlformats.org/officeDocument/2006/relationships/image" Target="../media/image178.wmf"/><Relationship Id="rId1" Type="http://schemas.openxmlformats.org/officeDocument/2006/relationships/image" Target="../media/image16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wmf"/><Relationship Id="rId8" Type="http://schemas.openxmlformats.org/officeDocument/2006/relationships/image" Target="../media/image198.wmf"/><Relationship Id="rId7" Type="http://schemas.openxmlformats.org/officeDocument/2006/relationships/image" Target="../media/image181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6" Type="http://schemas.openxmlformats.org/officeDocument/2006/relationships/image" Target="../media/image206.wmf"/><Relationship Id="rId15" Type="http://schemas.openxmlformats.org/officeDocument/2006/relationships/image" Target="../media/image205.wmf"/><Relationship Id="rId14" Type="http://schemas.openxmlformats.org/officeDocument/2006/relationships/image" Target="../media/image204.wmf"/><Relationship Id="rId13" Type="http://schemas.openxmlformats.org/officeDocument/2006/relationships/image" Target="../media/image203.wmf"/><Relationship Id="rId12" Type="http://schemas.openxmlformats.org/officeDocument/2006/relationships/image" Target="../media/image202.wmf"/><Relationship Id="rId11" Type="http://schemas.openxmlformats.org/officeDocument/2006/relationships/image" Target="../media/image201.wmf"/><Relationship Id="rId10" Type="http://schemas.openxmlformats.org/officeDocument/2006/relationships/image" Target="../media/image200.wmf"/><Relationship Id="rId1" Type="http://schemas.openxmlformats.org/officeDocument/2006/relationships/image" Target="../media/image19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wmf"/><Relationship Id="rId8" Type="http://schemas.openxmlformats.org/officeDocument/2006/relationships/image" Target="../media/image202.wmf"/><Relationship Id="rId7" Type="http://schemas.openxmlformats.org/officeDocument/2006/relationships/image" Target="../media/image201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210.wmf"/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7" Type="http://schemas.openxmlformats.org/officeDocument/2006/relationships/image" Target="../media/image198.wmf"/><Relationship Id="rId16" Type="http://schemas.openxmlformats.org/officeDocument/2006/relationships/image" Target="../media/image181.wmf"/><Relationship Id="rId15" Type="http://schemas.openxmlformats.org/officeDocument/2006/relationships/image" Target="../media/image197.wmf"/><Relationship Id="rId14" Type="http://schemas.openxmlformats.org/officeDocument/2006/relationships/image" Target="../media/image196.wmf"/><Relationship Id="rId13" Type="http://schemas.openxmlformats.org/officeDocument/2006/relationships/image" Target="../media/image195.wmf"/><Relationship Id="rId12" Type="http://schemas.openxmlformats.org/officeDocument/2006/relationships/image" Target="../media/image206.wmf"/><Relationship Id="rId11" Type="http://schemas.openxmlformats.org/officeDocument/2006/relationships/image" Target="../media/image205.wmf"/><Relationship Id="rId10" Type="http://schemas.openxmlformats.org/officeDocument/2006/relationships/image" Target="../media/image204.wmf"/><Relationship Id="rId1" Type="http://schemas.openxmlformats.org/officeDocument/2006/relationships/image" Target="../media/image207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3" Type="http://schemas.openxmlformats.org/officeDocument/2006/relationships/image" Target="../media/image37.wmf"/><Relationship Id="rId12" Type="http://schemas.openxmlformats.org/officeDocument/2006/relationships/image" Target="../media/image36.wmf"/><Relationship Id="rId11" Type="http://schemas.openxmlformats.org/officeDocument/2006/relationships/image" Target="../media/image35.wmf"/><Relationship Id="rId10" Type="http://schemas.openxmlformats.org/officeDocument/2006/relationships/image" Target="../media/image34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9" Type="http://schemas.openxmlformats.org/officeDocument/2006/relationships/image" Target="../media/image55.wmf"/><Relationship Id="rId18" Type="http://schemas.openxmlformats.org/officeDocument/2006/relationships/image" Target="../media/image54.wmf"/><Relationship Id="rId17" Type="http://schemas.openxmlformats.org/officeDocument/2006/relationships/image" Target="../media/image53.wmf"/><Relationship Id="rId16" Type="http://schemas.openxmlformats.org/officeDocument/2006/relationships/image" Target="../media/image52.wmf"/><Relationship Id="rId15" Type="http://schemas.openxmlformats.org/officeDocument/2006/relationships/image" Target="../media/image51.wmf"/><Relationship Id="rId14" Type="http://schemas.openxmlformats.org/officeDocument/2006/relationships/image" Target="../media/image50.wmf"/><Relationship Id="rId13" Type="http://schemas.openxmlformats.org/officeDocument/2006/relationships/image" Target="../media/image15.wmf"/><Relationship Id="rId12" Type="http://schemas.openxmlformats.org/officeDocument/2006/relationships/image" Target="../media/image49.w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17.wmf"/><Relationship Id="rId4" Type="http://schemas.openxmlformats.org/officeDocument/2006/relationships/image" Target="../media/image58.wmf"/><Relationship Id="rId3" Type="http://schemas.openxmlformats.org/officeDocument/2006/relationships/image" Target="../media/image14.wmf"/><Relationship Id="rId2" Type="http://schemas.openxmlformats.org/officeDocument/2006/relationships/image" Target="../media/image57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0" Type="http://schemas.openxmlformats.org/officeDocument/2006/relationships/image" Target="../media/image75.wmf"/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6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0050" name="页眉占位符 130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b="0" strike="noStrike" noProof="1" dirty="0"/>
          </a:p>
        </p:txBody>
      </p:sp>
      <p:sp>
        <p:nvSpPr>
          <p:cNvPr id="130051" name="日期占位符 1300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b="0" strike="noStrike" noProof="1" dirty="0"/>
          </a:p>
        </p:txBody>
      </p:sp>
      <p:sp>
        <p:nvSpPr>
          <p:cNvPr id="27652" name="幻灯片图像占位符 13005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文本占位符 1300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0054" name="页脚占位符 1300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b="0" strike="noStrike" noProof="1" dirty="0"/>
          </a:p>
        </p:txBody>
      </p:sp>
      <p:sp>
        <p:nvSpPr>
          <p:cNvPr id="130055" name="灯片编号占位符 1300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37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r>
              <a:rPr lang="zh-CN" altLang="en-US"/>
              <a:t>合力矩是力矩的矢量和，不是合外力的</a:t>
            </a:r>
            <a:r>
              <a:rPr lang="zh-CN" altLang="en-US"/>
              <a:t>力矩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幻灯片图像占位符 1310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4035" name="文本占位符 13107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r>
              <a:rPr lang="zh-CN" altLang="en-US" dirty="0"/>
              <a:t>刚体转轴变动，变动前后的转动惯量都可用积分得出。那么这两个转动惯量之间是否存在一个规律，如果有，只需算出一个转动惯量，另一个通过这个规律得到，而不必再用积分的方法重复计算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710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r>
              <a:rPr lang="zh-CN" altLang="en-US" b="1">
                <a:solidFill>
                  <a:schemeClr val="bg1"/>
                </a:solidFill>
                <a:latin typeface="楷体_GB2312"/>
                <a:ea typeface="楷体_GB2312"/>
              </a:rPr>
              <a:t>若一个系统的运动包含</a:t>
            </a:r>
            <a:r>
              <a:rPr lang="zh-CN" altLang="en-US" b="1">
                <a:solidFill>
                  <a:srgbClr val="66FF33"/>
                </a:solidFill>
                <a:ea typeface="华文宋体" panose="02010600040101010101" charset="-122"/>
              </a:rPr>
              <a:t>物体平动</a:t>
            </a:r>
            <a:r>
              <a:rPr lang="zh-CN" altLang="en-US" b="1">
                <a:solidFill>
                  <a:schemeClr val="bg1"/>
                </a:solidFill>
                <a:ea typeface="华文宋体" panose="02010600040101010101" charset="-122"/>
              </a:rPr>
              <a:t>和</a:t>
            </a:r>
            <a:r>
              <a:rPr lang="zh-CN" altLang="en-US" b="1">
                <a:solidFill>
                  <a:srgbClr val="FFFF00"/>
                </a:solidFill>
                <a:ea typeface="华文宋体" panose="02010600040101010101" charset="-122"/>
              </a:rPr>
              <a:t>刚体的转动，</a:t>
            </a:r>
            <a:r>
              <a:rPr lang="zh-CN" altLang="en-US" b="1">
                <a:solidFill>
                  <a:srgbClr val="66FF33"/>
                </a:solidFill>
                <a:ea typeface="华文宋体" panose="02010600040101010101" charset="-122"/>
              </a:rPr>
              <a:t>对平动的物体</a:t>
            </a:r>
            <a:r>
              <a:rPr lang="zh-CN" altLang="en-US" b="1">
                <a:solidFill>
                  <a:schemeClr val="bg1"/>
                </a:solidFill>
                <a:ea typeface="华文宋体" panose="02010600040101010101" charset="-122"/>
              </a:rPr>
              <a:t>，分析受力；</a:t>
            </a:r>
            <a:r>
              <a:rPr lang="zh-CN" altLang="en-US" b="1">
                <a:solidFill>
                  <a:srgbClr val="FFFF00"/>
                </a:solidFill>
                <a:ea typeface="华文宋体" panose="02010600040101010101" charset="-122"/>
              </a:rPr>
              <a:t>对转动的刚体</a:t>
            </a:r>
            <a:r>
              <a:rPr lang="zh-CN" altLang="en-US" b="1">
                <a:solidFill>
                  <a:schemeClr val="bg1"/>
                </a:solidFill>
                <a:ea typeface="华文宋体" panose="02010600040101010101" charset="-122"/>
              </a:rPr>
              <a:t>，分析力矩；</a:t>
            </a:r>
            <a:r>
              <a:rPr lang="zh-CN" altLang="en-US" b="1">
                <a:solidFill>
                  <a:srgbClr val="66FF33"/>
                </a:solidFill>
                <a:latin typeface="楷体_GB2312"/>
                <a:ea typeface="楷体_GB2312"/>
              </a:rPr>
              <a:t>补加转动与平动的关联方程，</a:t>
            </a:r>
            <a:r>
              <a:rPr lang="zh-CN" altLang="en-US" b="1">
                <a:solidFill>
                  <a:schemeClr val="bg1"/>
                </a:solidFill>
                <a:latin typeface="楷体_GB2312"/>
                <a:ea typeface="楷体_GB2312"/>
              </a:rPr>
              <a:t>联立求解各方程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26" name="棱台 1030"/>
          <p:cNvSpPr/>
          <p:nvPr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7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动作按钮: 后退或前一项 1035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615113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动作按钮: 第一张 1036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615113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动作按钮: 前进或下一项 1037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615113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050" name="棱台 1030"/>
          <p:cNvSpPr/>
          <p:nvPr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动作按钮: 后退或前一项 1035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615113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动作按钮: 第一张 1036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615113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动作按钮: 前进或下一项 1037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615113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3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8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6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6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95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6.bin"/><Relationship Id="rId29" Type="http://schemas.openxmlformats.org/officeDocument/2006/relationships/vmlDrawing" Target="../drawings/vmlDrawing12.vml"/><Relationship Id="rId28" Type="http://schemas.openxmlformats.org/officeDocument/2006/relationships/slideLayout" Target="../slideLayouts/slideLayout19.xml"/><Relationship Id="rId27" Type="http://schemas.openxmlformats.org/officeDocument/2006/relationships/audio" Target="../media/audio2.wav"/><Relationship Id="rId26" Type="http://schemas.openxmlformats.org/officeDocument/2006/relationships/image" Target="../media/image109.wmf"/><Relationship Id="rId25" Type="http://schemas.openxmlformats.org/officeDocument/2006/relationships/oleObject" Target="../embeddings/oleObject107.bin"/><Relationship Id="rId24" Type="http://schemas.openxmlformats.org/officeDocument/2006/relationships/image" Target="../media/image108.wmf"/><Relationship Id="rId23" Type="http://schemas.openxmlformats.org/officeDocument/2006/relationships/oleObject" Target="../embeddings/oleObject106.bin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105.bin"/><Relationship Id="rId20" Type="http://schemas.openxmlformats.org/officeDocument/2006/relationships/image" Target="../media/image106.wmf"/><Relationship Id="rId2" Type="http://schemas.openxmlformats.org/officeDocument/2006/relationships/image" Target="../media/image97.w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9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oleObject" Target="../embeddings/oleObject110.bin"/><Relationship Id="rId7" Type="http://schemas.openxmlformats.org/officeDocument/2006/relationships/image" Target="../media/image114.wmf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08.bin"/><Relationship Id="rId3" Type="http://schemas.openxmlformats.org/officeDocument/2006/relationships/image" Target="../media/image112.png"/><Relationship Id="rId24" Type="http://schemas.openxmlformats.org/officeDocument/2006/relationships/vmlDrawing" Target="../drawings/vmlDrawing13.vml"/><Relationship Id="rId23" Type="http://schemas.openxmlformats.org/officeDocument/2006/relationships/slideLayout" Target="../slideLayouts/slideLayout19.xml"/><Relationship Id="rId22" Type="http://schemas.openxmlformats.org/officeDocument/2006/relationships/image" Target="../media/image123.wmf"/><Relationship Id="rId21" Type="http://schemas.openxmlformats.org/officeDocument/2006/relationships/oleObject" Target="../embeddings/oleObject115.bin"/><Relationship Id="rId20" Type="http://schemas.openxmlformats.org/officeDocument/2006/relationships/image" Target="../media/image122.wmf"/><Relationship Id="rId2" Type="http://schemas.openxmlformats.org/officeDocument/2006/relationships/image" Target="../media/image111.png"/><Relationship Id="rId19" Type="http://schemas.openxmlformats.org/officeDocument/2006/relationships/oleObject" Target="../embeddings/oleObject114.bin"/><Relationship Id="rId18" Type="http://schemas.openxmlformats.org/officeDocument/2006/relationships/image" Target="../media/image121.wmf"/><Relationship Id="rId17" Type="http://schemas.openxmlformats.org/officeDocument/2006/relationships/oleObject" Target="../embeddings/oleObject113.bin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18.png"/><Relationship Id="rId11" Type="http://schemas.openxmlformats.org/officeDocument/2006/relationships/image" Target="../media/image117.png"/><Relationship Id="rId10" Type="http://schemas.openxmlformats.org/officeDocument/2006/relationships/image" Target="../media/image116.png"/><Relationship Id="rId1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17.bin"/><Relationship Id="rId23" Type="http://schemas.openxmlformats.org/officeDocument/2006/relationships/notesSlide" Target="../notesSlides/notesSlide2.xml"/><Relationship Id="rId22" Type="http://schemas.openxmlformats.org/officeDocument/2006/relationships/vmlDrawing" Target="../drawings/vmlDrawing14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33.wmf"/><Relationship Id="rId2" Type="http://schemas.openxmlformats.org/officeDocument/2006/relationships/image" Target="../media/image124.wmf"/><Relationship Id="rId19" Type="http://schemas.openxmlformats.org/officeDocument/2006/relationships/oleObject" Target="../embeddings/oleObject125.bin"/><Relationship Id="rId18" Type="http://schemas.openxmlformats.org/officeDocument/2006/relationships/image" Target="../media/image132.wmf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1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vmlDrawing" Target="../drawings/vmlDrawing15.v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27.bin"/><Relationship Id="rId27" Type="http://schemas.openxmlformats.org/officeDocument/2006/relationships/vmlDrawing" Target="../drawings/vmlDrawing16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48.wmf"/><Relationship Id="rId24" Type="http://schemas.openxmlformats.org/officeDocument/2006/relationships/oleObject" Target="../embeddings/oleObject137.bin"/><Relationship Id="rId23" Type="http://schemas.openxmlformats.org/officeDocument/2006/relationships/image" Target="../media/image147.wmf"/><Relationship Id="rId22" Type="http://schemas.openxmlformats.org/officeDocument/2006/relationships/oleObject" Target="../embeddings/oleObject136.bin"/><Relationship Id="rId21" Type="http://schemas.openxmlformats.org/officeDocument/2006/relationships/image" Target="../media/image146.wmf"/><Relationship Id="rId20" Type="http://schemas.openxmlformats.org/officeDocument/2006/relationships/oleObject" Target="../embeddings/oleObject135.bin"/><Relationship Id="rId2" Type="http://schemas.openxmlformats.org/officeDocument/2006/relationships/image" Target="../media/image136.wmf"/><Relationship Id="rId19" Type="http://schemas.openxmlformats.org/officeDocument/2006/relationships/image" Target="../media/image145.jpeg"/><Relationship Id="rId18" Type="http://schemas.openxmlformats.org/officeDocument/2006/relationships/image" Target="../media/image144.wmf"/><Relationship Id="rId17" Type="http://schemas.openxmlformats.org/officeDocument/2006/relationships/oleObject" Target="../embeddings/oleObject134.bin"/><Relationship Id="rId16" Type="http://schemas.openxmlformats.org/officeDocument/2006/relationships/image" Target="../media/image143.wmf"/><Relationship Id="rId15" Type="http://schemas.openxmlformats.org/officeDocument/2006/relationships/oleObject" Target="../embeddings/oleObject133.bin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32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39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59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58.wmf"/><Relationship Id="rId2" Type="http://schemas.openxmlformats.org/officeDocument/2006/relationships/image" Target="../media/image149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57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3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50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160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68.wmf"/><Relationship Id="rId17" Type="http://schemas.openxmlformats.org/officeDocument/2006/relationships/oleObject" Target="../embeddings/oleObject157.bin"/><Relationship Id="rId16" Type="http://schemas.openxmlformats.org/officeDocument/2006/relationships/image" Target="../media/image167.wmf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4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72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59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78.wmf"/><Relationship Id="rId2" Type="http://schemas.openxmlformats.org/officeDocument/2006/relationships/image" Target="../media/image169.wmf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177.w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76.w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75.w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74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73.wmf"/><Relationship Id="rId1" Type="http://schemas.openxmlformats.org/officeDocument/2006/relationships/oleObject" Target="../embeddings/oleObject158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0.jpeg"/><Relationship Id="rId2" Type="http://schemas.openxmlformats.org/officeDocument/2006/relationships/image" Target="../media/image179.wmf"/><Relationship Id="rId1" Type="http://schemas.openxmlformats.org/officeDocument/2006/relationships/oleObject" Target="../embeddings/oleObject16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70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181.wmf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88.w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87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86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85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80.jpeg"/><Relationship Id="rId1" Type="http://schemas.openxmlformats.org/officeDocument/2006/relationships/oleObject" Target="../embeddings/oleObject16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oleObject" Target="../embeddings/oleObject180.bin"/><Relationship Id="rId7" Type="http://schemas.openxmlformats.org/officeDocument/2006/relationships/image" Target="../media/image193.wmf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178.bin"/><Relationship Id="rId3" Type="http://schemas.openxmlformats.org/officeDocument/2006/relationships/image" Target="../media/image191.jpeg"/><Relationship Id="rId2" Type="http://schemas.openxmlformats.org/officeDocument/2006/relationships/image" Target="../media/image190.jpeg"/><Relationship Id="rId11" Type="http://schemas.openxmlformats.org/officeDocument/2006/relationships/vmlDrawing" Target="../drawings/vmlDrawing2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89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oleObject" Target="../embeddings/oleObject183.bin"/><Relationship Id="rId7" Type="http://schemas.openxmlformats.org/officeDocument/2006/relationships/image" Target="../media/image193.wmf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181.bin"/><Relationship Id="rId37" Type="http://schemas.openxmlformats.org/officeDocument/2006/relationships/vmlDrawing" Target="../drawings/vmlDrawing23.v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206.wmf"/><Relationship Id="rId34" Type="http://schemas.openxmlformats.org/officeDocument/2006/relationships/oleObject" Target="../embeddings/oleObject196.bin"/><Relationship Id="rId33" Type="http://schemas.openxmlformats.org/officeDocument/2006/relationships/image" Target="../media/image205.wmf"/><Relationship Id="rId32" Type="http://schemas.openxmlformats.org/officeDocument/2006/relationships/oleObject" Target="../embeddings/oleObject195.bin"/><Relationship Id="rId31" Type="http://schemas.openxmlformats.org/officeDocument/2006/relationships/image" Target="../media/image204.wmf"/><Relationship Id="rId30" Type="http://schemas.openxmlformats.org/officeDocument/2006/relationships/oleObject" Target="../embeddings/oleObject194.bin"/><Relationship Id="rId3" Type="http://schemas.openxmlformats.org/officeDocument/2006/relationships/image" Target="../media/image191.jpeg"/><Relationship Id="rId29" Type="http://schemas.openxmlformats.org/officeDocument/2006/relationships/image" Target="../media/image203.wmf"/><Relationship Id="rId28" Type="http://schemas.openxmlformats.org/officeDocument/2006/relationships/oleObject" Target="../embeddings/oleObject193.bin"/><Relationship Id="rId27" Type="http://schemas.openxmlformats.org/officeDocument/2006/relationships/image" Target="../media/image202.wmf"/><Relationship Id="rId26" Type="http://schemas.openxmlformats.org/officeDocument/2006/relationships/oleObject" Target="../embeddings/oleObject192.bin"/><Relationship Id="rId25" Type="http://schemas.openxmlformats.org/officeDocument/2006/relationships/image" Target="../media/image201.wmf"/><Relationship Id="rId24" Type="http://schemas.openxmlformats.org/officeDocument/2006/relationships/oleObject" Target="../embeddings/oleObject191.bin"/><Relationship Id="rId23" Type="http://schemas.openxmlformats.org/officeDocument/2006/relationships/image" Target="../media/image200.wmf"/><Relationship Id="rId22" Type="http://schemas.openxmlformats.org/officeDocument/2006/relationships/oleObject" Target="../embeddings/oleObject190.bin"/><Relationship Id="rId21" Type="http://schemas.openxmlformats.org/officeDocument/2006/relationships/image" Target="../media/image199.wmf"/><Relationship Id="rId20" Type="http://schemas.openxmlformats.org/officeDocument/2006/relationships/oleObject" Target="../embeddings/oleObject189.bin"/><Relationship Id="rId2" Type="http://schemas.openxmlformats.org/officeDocument/2006/relationships/image" Target="../media/image190.jpeg"/><Relationship Id="rId19" Type="http://schemas.openxmlformats.org/officeDocument/2006/relationships/image" Target="../media/image198.wmf"/><Relationship Id="rId18" Type="http://schemas.openxmlformats.org/officeDocument/2006/relationships/oleObject" Target="../embeddings/oleObject188.bin"/><Relationship Id="rId17" Type="http://schemas.openxmlformats.org/officeDocument/2006/relationships/image" Target="../media/image181.wmf"/><Relationship Id="rId16" Type="http://schemas.openxmlformats.org/officeDocument/2006/relationships/oleObject" Target="../embeddings/oleObject187.bin"/><Relationship Id="rId15" Type="http://schemas.openxmlformats.org/officeDocument/2006/relationships/image" Target="../media/image197.wmf"/><Relationship Id="rId14" Type="http://schemas.openxmlformats.org/officeDocument/2006/relationships/oleObject" Target="../embeddings/oleObject186.bin"/><Relationship Id="rId13" Type="http://schemas.openxmlformats.org/officeDocument/2006/relationships/image" Target="../media/image196.wmf"/><Relationship Id="rId12" Type="http://schemas.openxmlformats.org/officeDocument/2006/relationships/oleObject" Target="../embeddings/oleObject185.bin"/><Relationship Id="rId11" Type="http://schemas.openxmlformats.org/officeDocument/2006/relationships/image" Target="../media/image195.wmf"/><Relationship Id="rId10" Type="http://schemas.openxmlformats.org/officeDocument/2006/relationships/oleObject" Target="../embeddings/oleObject184.bin"/><Relationship Id="rId1" Type="http://schemas.openxmlformats.org/officeDocument/2006/relationships/image" Target="../media/image189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jpeg"/><Relationship Id="rId8" Type="http://schemas.openxmlformats.org/officeDocument/2006/relationships/image" Target="../media/image210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08.wmf"/><Relationship Id="rId39" Type="http://schemas.openxmlformats.org/officeDocument/2006/relationships/vmlDrawing" Target="../drawings/vmlDrawing24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198.wmf"/><Relationship Id="rId36" Type="http://schemas.openxmlformats.org/officeDocument/2006/relationships/oleObject" Target="../embeddings/oleObject213.bin"/><Relationship Id="rId35" Type="http://schemas.openxmlformats.org/officeDocument/2006/relationships/image" Target="../media/image181.wmf"/><Relationship Id="rId34" Type="http://schemas.openxmlformats.org/officeDocument/2006/relationships/oleObject" Target="../embeddings/oleObject212.bin"/><Relationship Id="rId33" Type="http://schemas.openxmlformats.org/officeDocument/2006/relationships/image" Target="../media/image197.wmf"/><Relationship Id="rId32" Type="http://schemas.openxmlformats.org/officeDocument/2006/relationships/oleObject" Target="../embeddings/oleObject211.bin"/><Relationship Id="rId31" Type="http://schemas.openxmlformats.org/officeDocument/2006/relationships/image" Target="../media/image189.jpeg"/><Relationship Id="rId30" Type="http://schemas.openxmlformats.org/officeDocument/2006/relationships/image" Target="../media/image196.wmf"/><Relationship Id="rId3" Type="http://schemas.openxmlformats.org/officeDocument/2006/relationships/oleObject" Target="../embeddings/oleObject198.bin"/><Relationship Id="rId29" Type="http://schemas.openxmlformats.org/officeDocument/2006/relationships/oleObject" Target="../embeddings/oleObject210.bin"/><Relationship Id="rId28" Type="http://schemas.openxmlformats.org/officeDocument/2006/relationships/image" Target="../media/image195.wmf"/><Relationship Id="rId27" Type="http://schemas.openxmlformats.org/officeDocument/2006/relationships/oleObject" Target="../embeddings/oleObject209.bin"/><Relationship Id="rId26" Type="http://schemas.openxmlformats.org/officeDocument/2006/relationships/image" Target="../media/image206.wmf"/><Relationship Id="rId25" Type="http://schemas.openxmlformats.org/officeDocument/2006/relationships/oleObject" Target="../embeddings/oleObject208.bin"/><Relationship Id="rId24" Type="http://schemas.openxmlformats.org/officeDocument/2006/relationships/image" Target="../media/image205.wmf"/><Relationship Id="rId23" Type="http://schemas.openxmlformats.org/officeDocument/2006/relationships/oleObject" Target="../embeddings/oleObject207.bin"/><Relationship Id="rId22" Type="http://schemas.openxmlformats.org/officeDocument/2006/relationships/image" Target="../media/image204.wmf"/><Relationship Id="rId21" Type="http://schemas.openxmlformats.org/officeDocument/2006/relationships/oleObject" Target="../embeddings/oleObject206.bin"/><Relationship Id="rId20" Type="http://schemas.openxmlformats.org/officeDocument/2006/relationships/image" Target="../media/image203.wmf"/><Relationship Id="rId2" Type="http://schemas.openxmlformats.org/officeDocument/2006/relationships/image" Target="../media/image207.wmf"/><Relationship Id="rId19" Type="http://schemas.openxmlformats.org/officeDocument/2006/relationships/oleObject" Target="../embeddings/oleObject205.bin"/><Relationship Id="rId18" Type="http://schemas.openxmlformats.org/officeDocument/2006/relationships/image" Target="../media/image191.jpeg"/><Relationship Id="rId17" Type="http://schemas.openxmlformats.org/officeDocument/2006/relationships/image" Target="../media/image202.wmf"/><Relationship Id="rId16" Type="http://schemas.openxmlformats.org/officeDocument/2006/relationships/oleObject" Target="../embeddings/oleObject204.bin"/><Relationship Id="rId15" Type="http://schemas.openxmlformats.org/officeDocument/2006/relationships/image" Target="../media/image201.wmf"/><Relationship Id="rId14" Type="http://schemas.openxmlformats.org/officeDocument/2006/relationships/oleObject" Target="../embeddings/oleObject203.bin"/><Relationship Id="rId13" Type="http://schemas.openxmlformats.org/officeDocument/2006/relationships/image" Target="../media/image200.wmf"/><Relationship Id="rId12" Type="http://schemas.openxmlformats.org/officeDocument/2006/relationships/oleObject" Target="../embeddings/oleObject202.bin"/><Relationship Id="rId11" Type="http://schemas.openxmlformats.org/officeDocument/2006/relationships/image" Target="../media/image199.wmf"/><Relationship Id="rId10" Type="http://schemas.openxmlformats.org/officeDocument/2006/relationships/oleObject" Target="../embeddings/oleObject201.bin"/><Relationship Id="rId1" Type="http://schemas.openxmlformats.org/officeDocument/2006/relationships/oleObject" Target="../embeddings/oleObject19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211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215.wmf"/><Relationship Id="rId1" Type="http://schemas.openxmlformats.org/officeDocument/2006/relationships/oleObject" Target="../embeddings/oleObject21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4.wmf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7.bin"/><Relationship Id="rId19" Type="http://schemas.openxmlformats.org/officeDocument/2006/relationships/image" Target="../media/image23.wmf"/><Relationship Id="rId18" Type="http://schemas.openxmlformats.org/officeDocument/2006/relationships/oleObject" Target="../embeddings/oleObject14.bin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29" Type="http://schemas.openxmlformats.org/officeDocument/2006/relationships/vmlDrawing" Target="../drawings/vmlDrawing4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37.wmf"/><Relationship Id="rId26" Type="http://schemas.openxmlformats.org/officeDocument/2006/relationships/oleObject" Target="../embeddings/oleObject27.bin"/><Relationship Id="rId25" Type="http://schemas.openxmlformats.org/officeDocument/2006/relationships/image" Target="../media/image36.wmf"/><Relationship Id="rId24" Type="http://schemas.openxmlformats.org/officeDocument/2006/relationships/oleObject" Target="../embeddings/oleObject26.bin"/><Relationship Id="rId23" Type="http://schemas.openxmlformats.org/officeDocument/2006/relationships/image" Target="../media/image35.wmf"/><Relationship Id="rId22" Type="http://schemas.openxmlformats.org/officeDocument/2006/relationships/oleObject" Target="../embeddings/oleObject25.bin"/><Relationship Id="rId21" Type="http://schemas.openxmlformats.org/officeDocument/2006/relationships/image" Target="../media/image34.wmf"/><Relationship Id="rId20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9" Type="http://schemas.openxmlformats.org/officeDocument/2006/relationships/image" Target="../media/image33.wmf"/><Relationship Id="rId18" Type="http://schemas.openxmlformats.org/officeDocument/2006/relationships/oleObject" Target="../embeddings/oleObject23.bin"/><Relationship Id="rId17" Type="http://schemas.openxmlformats.org/officeDocument/2006/relationships/image" Target="../media/image32.wmf"/><Relationship Id="rId16" Type="http://schemas.openxmlformats.org/officeDocument/2006/relationships/oleObject" Target="../embeddings/oleObject22.bin"/><Relationship Id="rId15" Type="http://schemas.openxmlformats.org/officeDocument/2006/relationships/image" Target="../media/image31.png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0.bin"/><Relationship Id="rId44" Type="http://schemas.openxmlformats.org/officeDocument/2006/relationships/notesSlide" Target="../notesSlides/notesSlide1.xml"/><Relationship Id="rId43" Type="http://schemas.openxmlformats.org/officeDocument/2006/relationships/vmlDrawing" Target="../drawings/vmlDrawing5.vml"/><Relationship Id="rId42" Type="http://schemas.openxmlformats.org/officeDocument/2006/relationships/slideLayout" Target="../slideLayouts/slideLayout12.xml"/><Relationship Id="rId41" Type="http://schemas.openxmlformats.org/officeDocument/2006/relationships/image" Target="../media/image55.wmf"/><Relationship Id="rId40" Type="http://schemas.openxmlformats.org/officeDocument/2006/relationships/oleObject" Target="../embeddings/oleObject49.bin"/><Relationship Id="rId4" Type="http://schemas.openxmlformats.org/officeDocument/2006/relationships/image" Target="../media/image39.wmf"/><Relationship Id="rId39" Type="http://schemas.openxmlformats.org/officeDocument/2006/relationships/image" Target="../media/image54.wmf"/><Relationship Id="rId38" Type="http://schemas.openxmlformats.org/officeDocument/2006/relationships/oleObject" Target="../embeddings/oleObject48.bin"/><Relationship Id="rId37" Type="http://schemas.openxmlformats.org/officeDocument/2006/relationships/image" Target="../media/image53.wmf"/><Relationship Id="rId36" Type="http://schemas.openxmlformats.org/officeDocument/2006/relationships/oleObject" Target="../embeddings/oleObject47.bin"/><Relationship Id="rId35" Type="http://schemas.openxmlformats.org/officeDocument/2006/relationships/oleObject" Target="../embeddings/oleObject46.bin"/><Relationship Id="rId34" Type="http://schemas.openxmlformats.org/officeDocument/2006/relationships/image" Target="../media/image52.wmf"/><Relationship Id="rId33" Type="http://schemas.openxmlformats.org/officeDocument/2006/relationships/oleObject" Target="../embeddings/oleObject45.bin"/><Relationship Id="rId32" Type="http://schemas.openxmlformats.org/officeDocument/2006/relationships/oleObject" Target="../embeddings/oleObject44.bin"/><Relationship Id="rId31" Type="http://schemas.openxmlformats.org/officeDocument/2006/relationships/oleObject" Target="../embeddings/oleObject43.bin"/><Relationship Id="rId30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29" Type="http://schemas.openxmlformats.org/officeDocument/2006/relationships/oleObject" Target="../embeddings/oleObject42.bin"/><Relationship Id="rId28" Type="http://schemas.openxmlformats.org/officeDocument/2006/relationships/image" Target="../media/image50.wmf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49.w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48.w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47.w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63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audio" Target="../media/audio1.wav"/><Relationship Id="rId21" Type="http://schemas.openxmlformats.org/officeDocument/2006/relationships/image" Target="../media/image75.wmf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66.wmf"/><Relationship Id="rId19" Type="http://schemas.openxmlformats.org/officeDocument/2006/relationships/image" Target="../media/image74.wmf"/><Relationship Id="rId18" Type="http://schemas.openxmlformats.org/officeDocument/2006/relationships/oleObject" Target="../embeddings/oleObject71.bin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7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76804"/>
          <p:cNvSpPr/>
          <p:nvPr/>
        </p:nvSpPr>
        <p:spPr>
          <a:xfrm>
            <a:off x="1187450" y="115888"/>
            <a:ext cx="59404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</a:rPr>
              <a:t>5.2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力矩   刚体绕定轴转动微分方程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4" name="文本框 76805"/>
          <p:cNvSpPr txBox="1"/>
          <p:nvPr/>
        </p:nvSpPr>
        <p:spPr>
          <a:xfrm>
            <a:off x="177800" y="1023938"/>
            <a:ext cx="2160588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一、力矩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31" name="文本框 408645"/>
          <p:cNvSpPr txBox="1"/>
          <p:nvPr/>
        </p:nvSpPr>
        <p:spPr>
          <a:xfrm>
            <a:off x="971550" y="1725613"/>
            <a:ext cx="5715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473200" y="1870075"/>
            <a:ext cx="504825" cy="2159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文本框 408645"/>
          <p:cNvSpPr txBox="1"/>
          <p:nvPr/>
        </p:nvSpPr>
        <p:spPr>
          <a:xfrm>
            <a:off x="2049463" y="1730375"/>
            <a:ext cx="3059112" cy="496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改变质点的运动状态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073650" y="1870075"/>
            <a:ext cx="503238" cy="2159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右箭头 6"/>
          <p:cNvSpPr/>
          <p:nvPr/>
        </p:nvSpPr>
        <p:spPr>
          <a:xfrm>
            <a:off x="1544638" y="2662238"/>
            <a:ext cx="504825" cy="2159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文本框 408645"/>
          <p:cNvSpPr txBox="1"/>
          <p:nvPr/>
        </p:nvSpPr>
        <p:spPr>
          <a:xfrm>
            <a:off x="5634038" y="1725613"/>
            <a:ext cx="2390775" cy="496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质点获得加速度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408645"/>
          <p:cNvSpPr txBox="1"/>
          <p:nvPr/>
        </p:nvSpPr>
        <p:spPr>
          <a:xfrm>
            <a:off x="2120900" y="2500313"/>
            <a:ext cx="3046413" cy="496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改变刚体的转动状态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073650" y="2662238"/>
            <a:ext cx="503238" cy="2159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文本框 408645"/>
          <p:cNvSpPr txBox="1"/>
          <p:nvPr/>
        </p:nvSpPr>
        <p:spPr>
          <a:xfrm>
            <a:off x="5648325" y="2500313"/>
            <a:ext cx="2790825" cy="496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刚体获得角加速度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31393935333436303b31393936353335303bcecabac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5675" y="2531110"/>
            <a:ext cx="517525" cy="5175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71550" y="3355975"/>
            <a:ext cx="6280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力矩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用来描述力对刚体的转动作用的物理量．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7" name="Line 3"/>
          <p:cNvSpPr/>
          <p:nvPr/>
        </p:nvSpPr>
        <p:spPr>
          <a:xfrm>
            <a:off x="0" y="698500"/>
            <a:ext cx="9144000" cy="0"/>
          </a:xfrm>
          <a:prstGeom prst="line">
            <a:avLst/>
          </a:prstGeom>
          <a:ln w="28575" cap="flat" cmpd="dbl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</p:spPr>
      </p:sp>
    </p:spTree>
    <p:controls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1" grpId="0"/>
      <p:bldP spid="4" grpId="0" animBg="1"/>
      <p:bldP spid="5" grpId="0"/>
      <p:bldP spid="6" grpId="0" animBg="1"/>
      <p:bldP spid="8" grpId="0"/>
      <p:bldP spid="9" grpId="0"/>
      <p:bldP spid="10" grpId="0" animBg="1"/>
      <p:bldP spid="11" grpId="0"/>
      <p:bldP spid="7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35" name="文本框 81934"/>
          <p:cNvSpPr txBox="1"/>
          <p:nvPr/>
        </p:nvSpPr>
        <p:spPr>
          <a:xfrm>
            <a:off x="179388" y="692150"/>
            <a:ext cx="83518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均质细棒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、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，绕端点轴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z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和质心轴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的转动惯量。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7" name="矩形 81936"/>
          <p:cNvSpPr/>
          <p:nvPr/>
        </p:nvSpPr>
        <p:spPr>
          <a:xfrm>
            <a:off x="6070600" y="3987800"/>
            <a:ext cx="2286000" cy="157163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40" name="文本框 81939"/>
          <p:cNvSpPr txBox="1"/>
          <p:nvPr/>
        </p:nvSpPr>
        <p:spPr>
          <a:xfrm>
            <a:off x="6084888" y="301625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z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41" name="文本框 81940"/>
          <p:cNvSpPr txBox="1"/>
          <p:nvPr/>
        </p:nvSpPr>
        <p:spPr>
          <a:xfrm>
            <a:off x="5724525" y="3789363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b="0" i="1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b="0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42" name="直接连接符 81941"/>
          <p:cNvSpPr/>
          <p:nvPr/>
        </p:nvSpPr>
        <p:spPr>
          <a:xfrm>
            <a:off x="6070600" y="4073525"/>
            <a:ext cx="2605088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81943" name="文本框 81942"/>
          <p:cNvSpPr txBox="1"/>
          <p:nvPr/>
        </p:nvSpPr>
        <p:spPr>
          <a:xfrm>
            <a:off x="8458200" y="3543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44" name="文本框 81943"/>
          <p:cNvSpPr txBox="1"/>
          <p:nvPr/>
        </p:nvSpPr>
        <p:spPr>
          <a:xfrm>
            <a:off x="6443663" y="3573463"/>
            <a:ext cx="5778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1946" name="对象 81945"/>
          <p:cNvGraphicFramePr>
            <a:graphicFrameLocks noChangeAspect="1"/>
          </p:cNvGraphicFramePr>
          <p:nvPr/>
        </p:nvGraphicFramePr>
        <p:xfrm>
          <a:off x="708025" y="3533775"/>
          <a:ext cx="375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879600" imgH="419100" progId="Equation.3">
                  <p:embed/>
                </p:oleObj>
              </mc:Choice>
              <mc:Fallback>
                <p:oleObj name="" r:id="rId1" imgW="18796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025" y="3533775"/>
                        <a:ext cx="3759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9" name="任意多边形 81948"/>
          <p:cNvSpPr/>
          <p:nvPr/>
        </p:nvSpPr>
        <p:spPr>
          <a:xfrm rot="1506048">
            <a:off x="5765800" y="3436938"/>
            <a:ext cx="501650" cy="325437"/>
          </a:xfrm>
          <a:custGeom>
            <a:avLst/>
            <a:gdLst/>
            <a:ahLst/>
            <a:cxnLst/>
            <a:pathLst>
              <a:path w="535" h="357">
                <a:moveTo>
                  <a:pt x="35" y="135"/>
                </a:moveTo>
                <a:cubicBezTo>
                  <a:pt x="17" y="170"/>
                  <a:pt x="0" y="205"/>
                  <a:pt x="20" y="240"/>
                </a:cubicBezTo>
                <a:cubicBezTo>
                  <a:pt x="40" y="275"/>
                  <a:pt x="98" y="333"/>
                  <a:pt x="155" y="345"/>
                </a:cubicBezTo>
                <a:cubicBezTo>
                  <a:pt x="212" y="357"/>
                  <a:pt x="305" y="345"/>
                  <a:pt x="365" y="315"/>
                </a:cubicBezTo>
                <a:cubicBezTo>
                  <a:pt x="425" y="285"/>
                  <a:pt x="495" y="212"/>
                  <a:pt x="515" y="165"/>
                </a:cubicBezTo>
                <a:cubicBezTo>
                  <a:pt x="535" y="118"/>
                  <a:pt x="512" y="57"/>
                  <a:pt x="485" y="30"/>
                </a:cubicBezTo>
                <a:cubicBezTo>
                  <a:pt x="458" y="3"/>
                  <a:pt x="404" y="1"/>
                  <a:pt x="350" y="0"/>
                </a:cubicBez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arrow" w="sm" len="sm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1957" name="对象 81956"/>
          <p:cNvGraphicFramePr>
            <a:graphicFrameLocks noChangeAspect="1"/>
          </p:cNvGraphicFramePr>
          <p:nvPr/>
        </p:nvGraphicFramePr>
        <p:xfrm>
          <a:off x="684213" y="4537075"/>
          <a:ext cx="37893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1968500" imgH="457200" progId="Equation.DSMT4">
                  <p:embed/>
                </p:oleObj>
              </mc:Choice>
              <mc:Fallback>
                <p:oleObj name="" r:id="rId3" imgW="1968500" imgH="4572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4537075"/>
                        <a:ext cx="378936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8" name="矩形 81957"/>
          <p:cNvSpPr/>
          <p:nvPr/>
        </p:nvSpPr>
        <p:spPr>
          <a:xfrm>
            <a:off x="6156325" y="4049713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59" name="文本框 81958"/>
          <p:cNvSpPr txBox="1"/>
          <p:nvPr/>
        </p:nvSpPr>
        <p:spPr>
          <a:xfrm>
            <a:off x="179388" y="1700213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60" name="文本框 81959"/>
          <p:cNvSpPr txBox="1"/>
          <p:nvPr/>
        </p:nvSpPr>
        <p:spPr>
          <a:xfrm>
            <a:off x="900113" y="1728788"/>
            <a:ext cx="1493837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质元质量</a:t>
            </a:r>
            <a:endParaRPr lang="zh-CN" altLang="en-US" b="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61" name="矩形 81960"/>
          <p:cNvSpPr/>
          <p:nvPr/>
        </p:nvSpPr>
        <p:spPr>
          <a:xfrm>
            <a:off x="784225" y="2708275"/>
            <a:ext cx="2012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质元转动惯量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1962" name="对象 81961"/>
          <p:cNvGraphicFramePr/>
          <p:nvPr/>
        </p:nvGraphicFramePr>
        <p:xfrm>
          <a:off x="2916238" y="2703513"/>
          <a:ext cx="16367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736600" imgH="228600" progId="Equation.3">
                  <p:embed/>
                </p:oleObj>
              </mc:Choice>
              <mc:Fallback>
                <p:oleObj name="" r:id="rId5" imgW="736600" imgH="2286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38" y="2703513"/>
                        <a:ext cx="1636712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3" name="对象 81962"/>
          <p:cNvGraphicFramePr>
            <a:graphicFrameLocks noChangeAspect="1"/>
          </p:cNvGraphicFramePr>
          <p:nvPr/>
        </p:nvGraphicFramePr>
        <p:xfrm>
          <a:off x="2266950" y="1592263"/>
          <a:ext cx="23193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1155700" imgH="393700" progId="Equation.3">
                  <p:embed/>
                </p:oleObj>
              </mc:Choice>
              <mc:Fallback>
                <p:oleObj name="" r:id="rId7" imgW="1155700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6950" y="1592263"/>
                        <a:ext cx="2319338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5" name="文本框 81964"/>
          <p:cNvSpPr txBox="1"/>
          <p:nvPr/>
        </p:nvSpPr>
        <p:spPr>
          <a:xfrm>
            <a:off x="7235825" y="304165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z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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sp>
        <p:nvSpPr>
          <p:cNvPr id="81966" name="任意多边形 81965"/>
          <p:cNvSpPr/>
          <p:nvPr/>
        </p:nvSpPr>
        <p:spPr>
          <a:xfrm rot="1506048">
            <a:off x="7019925" y="3473450"/>
            <a:ext cx="501650" cy="325438"/>
          </a:xfrm>
          <a:custGeom>
            <a:avLst/>
            <a:gdLst/>
            <a:ahLst/>
            <a:cxnLst/>
            <a:pathLst>
              <a:path w="535" h="357">
                <a:moveTo>
                  <a:pt x="35" y="135"/>
                </a:moveTo>
                <a:cubicBezTo>
                  <a:pt x="17" y="170"/>
                  <a:pt x="0" y="205"/>
                  <a:pt x="20" y="240"/>
                </a:cubicBezTo>
                <a:cubicBezTo>
                  <a:pt x="40" y="275"/>
                  <a:pt x="98" y="333"/>
                  <a:pt x="155" y="345"/>
                </a:cubicBezTo>
                <a:cubicBezTo>
                  <a:pt x="212" y="357"/>
                  <a:pt x="305" y="345"/>
                  <a:pt x="365" y="315"/>
                </a:cubicBezTo>
                <a:cubicBezTo>
                  <a:pt x="425" y="285"/>
                  <a:pt x="495" y="212"/>
                  <a:pt x="515" y="165"/>
                </a:cubicBezTo>
                <a:cubicBezTo>
                  <a:pt x="535" y="118"/>
                  <a:pt x="512" y="57"/>
                  <a:pt x="485" y="30"/>
                </a:cubicBezTo>
                <a:cubicBezTo>
                  <a:pt x="458" y="3"/>
                  <a:pt x="404" y="1"/>
                  <a:pt x="350" y="0"/>
                </a:cubicBez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arrow" w="sm" len="sm"/>
          </a:ln>
        </p:spPr>
        <p:txBody>
          <a:bodyPr/>
          <a:p>
            <a:endParaRPr lang="zh-CN" altLang="en-US"/>
          </a:p>
        </p:txBody>
      </p:sp>
      <p:sp>
        <p:nvSpPr>
          <p:cNvPr id="81938" name="矩形 81937"/>
          <p:cNvSpPr/>
          <p:nvPr/>
        </p:nvSpPr>
        <p:spPr>
          <a:xfrm>
            <a:off x="6588125" y="3987800"/>
            <a:ext cx="217488" cy="16192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69" name="矩形 81968"/>
          <p:cNvSpPr/>
          <p:nvPr/>
        </p:nvSpPr>
        <p:spPr>
          <a:xfrm>
            <a:off x="611188" y="5732463"/>
            <a:ext cx="32972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转动惯量与转轴有关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36" name="直接连接符 81935"/>
          <p:cNvSpPr/>
          <p:nvPr/>
        </p:nvSpPr>
        <p:spPr>
          <a:xfrm>
            <a:off x="6070600" y="3325813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1971" name="直接连接符 81970"/>
          <p:cNvSpPr/>
          <p:nvPr/>
        </p:nvSpPr>
        <p:spPr>
          <a:xfrm flipH="1">
            <a:off x="6084888" y="4076700"/>
            <a:ext cx="503237" cy="0"/>
          </a:xfrm>
          <a:prstGeom prst="line">
            <a:avLst/>
          </a:prstGeom>
          <a:ln w="28575" cap="flat" cmpd="sng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7273925" y="40798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b="0" i="1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altLang="zh-CN" b="0" i="1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</a:t>
            </a:r>
            <a:endParaRPr lang="en-US" altLang="zh-CN" b="0" i="1">
              <a:latin typeface="微软雅黑" panose="020B0503020204020204" charset="-122"/>
              <a:ea typeface="微软雅黑" panose="020B0503020204020204" charset="-122"/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13542 -0.0009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5" grpId="0"/>
      <p:bldP spid="81940" grpId="0"/>
      <p:bldP spid="81941" grpId="0"/>
      <p:bldP spid="81943" grpId="0"/>
      <p:bldP spid="81958" grpId="0"/>
      <p:bldP spid="81959" grpId="0"/>
      <p:bldP spid="81961" grpId="0"/>
      <p:bldP spid="81965" grpId="0"/>
      <p:bldP spid="81969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7" name="矩形 82948"/>
          <p:cNvSpPr/>
          <p:nvPr/>
        </p:nvSpPr>
        <p:spPr>
          <a:xfrm>
            <a:off x="179388" y="174625"/>
            <a:ext cx="53387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计算圆环绕中心轴旋转的转动惯量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50" name="矩形 82949"/>
          <p:cNvSpPr/>
          <p:nvPr/>
        </p:nvSpPr>
        <p:spPr>
          <a:xfrm>
            <a:off x="315913" y="2687638"/>
            <a:ext cx="50339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求圆盘绕中心轴旋转的转动惯量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39" name="椭圆 82950"/>
          <p:cNvSpPr/>
          <p:nvPr/>
        </p:nvSpPr>
        <p:spPr>
          <a:xfrm>
            <a:off x="6477000" y="557213"/>
            <a:ext cx="1219200" cy="2209800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40" name="直接连接符 82951"/>
          <p:cNvSpPr/>
          <p:nvPr/>
        </p:nvSpPr>
        <p:spPr>
          <a:xfrm>
            <a:off x="7086600" y="1700213"/>
            <a:ext cx="16764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1" name="直接连接符 82952"/>
          <p:cNvSpPr/>
          <p:nvPr/>
        </p:nvSpPr>
        <p:spPr>
          <a:xfrm>
            <a:off x="5638800" y="1700213"/>
            <a:ext cx="76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2" name="直接连接符 82953"/>
          <p:cNvSpPr/>
          <p:nvPr/>
        </p:nvSpPr>
        <p:spPr>
          <a:xfrm flipV="1">
            <a:off x="7086600" y="785813"/>
            <a:ext cx="381000" cy="914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55" name="任意多边形 82954"/>
          <p:cNvSpPr/>
          <p:nvPr/>
        </p:nvSpPr>
        <p:spPr>
          <a:xfrm rot="6300000" flipH="1">
            <a:off x="7377113" y="806450"/>
            <a:ext cx="250825" cy="263525"/>
          </a:xfrm>
          <a:custGeom>
            <a:avLst/>
            <a:gdLst/>
            <a:ahLst/>
            <a:cxnLst>
              <a:cxn ang="270">
                <a:pos x="212" y="0"/>
              </a:cxn>
              <a:cxn ang="0">
                <a:pos x="21382" y="18539"/>
              </a:cxn>
              <a:cxn ang="180">
                <a:pos x="0" y="21599"/>
              </a:cxn>
            </a:cxnLst>
            <a:pathLst>
              <a:path w="21382" h="21599" fill="none">
                <a:moveTo>
                  <a:pt x="212" y="0"/>
                </a:moveTo>
                <a:cubicBezTo>
                  <a:pt x="11007" y="104"/>
                  <a:pt x="19907" y="8126"/>
                  <a:pt x="21384" y="18529"/>
                </a:cubicBezTo>
              </a:path>
              <a:path w="21382" h="21599" stroke="0">
                <a:moveTo>
                  <a:pt x="212" y="0"/>
                </a:moveTo>
                <a:cubicBezTo>
                  <a:pt x="11007" y="104"/>
                  <a:pt x="19907" y="8126"/>
                  <a:pt x="21384" y="18529"/>
                </a:cubicBezTo>
                <a:lnTo>
                  <a:pt x="0" y="21599"/>
                </a:lnTo>
                <a:close/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944" name="任意多边形 82955"/>
          <p:cNvSpPr/>
          <p:nvPr/>
        </p:nvSpPr>
        <p:spPr>
          <a:xfrm rot="6594877">
            <a:off x="8140700" y="1558925"/>
            <a:ext cx="501650" cy="327025"/>
          </a:xfrm>
          <a:custGeom>
            <a:avLst/>
            <a:gdLst/>
            <a:ahLst/>
            <a:cxnLst/>
            <a:pathLst>
              <a:path w="535" h="357">
                <a:moveTo>
                  <a:pt x="35" y="135"/>
                </a:moveTo>
                <a:cubicBezTo>
                  <a:pt x="17" y="170"/>
                  <a:pt x="0" y="205"/>
                  <a:pt x="20" y="240"/>
                </a:cubicBezTo>
                <a:cubicBezTo>
                  <a:pt x="40" y="275"/>
                  <a:pt x="98" y="333"/>
                  <a:pt x="155" y="345"/>
                </a:cubicBezTo>
                <a:cubicBezTo>
                  <a:pt x="212" y="357"/>
                  <a:pt x="305" y="345"/>
                  <a:pt x="365" y="315"/>
                </a:cubicBezTo>
                <a:cubicBezTo>
                  <a:pt x="425" y="285"/>
                  <a:pt x="495" y="212"/>
                  <a:pt x="515" y="165"/>
                </a:cubicBezTo>
                <a:cubicBezTo>
                  <a:pt x="535" y="118"/>
                  <a:pt x="512" y="57"/>
                  <a:pt x="485" y="30"/>
                </a:cubicBezTo>
                <a:cubicBezTo>
                  <a:pt x="458" y="3"/>
                  <a:pt x="404" y="1"/>
                  <a:pt x="350" y="0"/>
                </a:cubicBez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arrow" w="sm" len="sm"/>
          </a:ln>
        </p:spPr>
        <p:txBody>
          <a:bodyPr/>
          <a:p>
            <a:endParaRPr lang="zh-CN" altLang="en-US"/>
          </a:p>
        </p:txBody>
      </p:sp>
      <p:sp>
        <p:nvSpPr>
          <p:cNvPr id="82957" name="文本框 82956"/>
          <p:cNvSpPr txBox="1"/>
          <p:nvPr/>
        </p:nvSpPr>
        <p:spPr>
          <a:xfrm>
            <a:off x="7553325" y="525463"/>
            <a:ext cx="338138" cy="3365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 eaLnBrk="0" hangingPunct="0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9946" name="文本框 82957"/>
          <p:cNvSpPr txBox="1"/>
          <p:nvPr/>
        </p:nvSpPr>
        <p:spPr>
          <a:xfrm>
            <a:off x="6858000" y="17002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2959" name="对象 82958"/>
          <p:cNvGraphicFramePr/>
          <p:nvPr/>
        </p:nvGraphicFramePr>
        <p:xfrm>
          <a:off x="514350" y="1852613"/>
          <a:ext cx="4267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133600" imgH="393700" progId="Equation.3">
                  <p:embed/>
                </p:oleObj>
              </mc:Choice>
              <mc:Fallback>
                <p:oleObj name="" r:id="rId1" imgW="2133600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" y="1852613"/>
                        <a:ext cx="4267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文本框 82960"/>
          <p:cNvSpPr txBox="1"/>
          <p:nvPr/>
        </p:nvSpPr>
        <p:spPr>
          <a:xfrm>
            <a:off x="7705725" y="985838"/>
            <a:ext cx="488950" cy="3524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 eaLnBrk="0" hangingPunct="0"/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</a:rPr>
              <a:t>dm</a:t>
            </a:r>
            <a:endParaRPr lang="en-US" altLang="zh-CN" sz="2000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2962" name="对象 82961"/>
          <p:cNvGraphicFramePr/>
          <p:nvPr/>
        </p:nvGraphicFramePr>
        <p:xfrm>
          <a:off x="2652713" y="2974975"/>
          <a:ext cx="1096962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2713" y="2974975"/>
                        <a:ext cx="1096962" cy="208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3" name="椭圆 82962"/>
          <p:cNvSpPr/>
          <p:nvPr/>
        </p:nvSpPr>
        <p:spPr>
          <a:xfrm>
            <a:off x="6486525" y="3141663"/>
            <a:ext cx="1219200" cy="2209800"/>
          </a:xfrm>
          <a:prstGeom prst="ellipse">
            <a:avLst/>
          </a:prstGeom>
          <a:solidFill>
            <a:srgbClr val="92D050"/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64" name="直接连接符 82963"/>
          <p:cNvSpPr/>
          <p:nvPr/>
        </p:nvSpPr>
        <p:spPr>
          <a:xfrm>
            <a:off x="5724525" y="4284663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65" name="任意多边形 82964"/>
          <p:cNvSpPr/>
          <p:nvPr/>
        </p:nvSpPr>
        <p:spPr>
          <a:xfrm rot="6594877">
            <a:off x="8150225" y="4143375"/>
            <a:ext cx="501650" cy="327025"/>
          </a:xfrm>
          <a:custGeom>
            <a:avLst/>
            <a:gdLst/>
            <a:ahLst/>
            <a:cxnLst/>
            <a:pathLst>
              <a:path w="535" h="357">
                <a:moveTo>
                  <a:pt x="35" y="135"/>
                </a:moveTo>
                <a:cubicBezTo>
                  <a:pt x="17" y="170"/>
                  <a:pt x="0" y="205"/>
                  <a:pt x="20" y="240"/>
                </a:cubicBezTo>
                <a:cubicBezTo>
                  <a:pt x="40" y="275"/>
                  <a:pt x="98" y="333"/>
                  <a:pt x="155" y="345"/>
                </a:cubicBezTo>
                <a:cubicBezTo>
                  <a:pt x="212" y="357"/>
                  <a:pt x="305" y="345"/>
                  <a:pt x="365" y="315"/>
                </a:cubicBezTo>
                <a:cubicBezTo>
                  <a:pt x="425" y="285"/>
                  <a:pt x="495" y="212"/>
                  <a:pt x="515" y="165"/>
                </a:cubicBezTo>
                <a:cubicBezTo>
                  <a:pt x="535" y="118"/>
                  <a:pt x="512" y="57"/>
                  <a:pt x="485" y="30"/>
                </a:cubicBezTo>
                <a:cubicBezTo>
                  <a:pt x="458" y="3"/>
                  <a:pt x="404" y="1"/>
                  <a:pt x="350" y="0"/>
                </a:cubicBez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arrow" w="sm" len="sm"/>
          </a:ln>
        </p:spPr>
        <p:txBody>
          <a:bodyPr/>
          <a:p>
            <a:endParaRPr lang="zh-CN" altLang="en-US"/>
          </a:p>
        </p:txBody>
      </p:sp>
      <p:sp>
        <p:nvSpPr>
          <p:cNvPr id="82966" name="文本框 82965"/>
          <p:cNvSpPr txBox="1"/>
          <p:nvPr/>
        </p:nvSpPr>
        <p:spPr>
          <a:xfrm>
            <a:off x="7165975" y="4902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en-US" altLang="zh-CN" sz="2000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67" name="文本框 82966"/>
          <p:cNvSpPr txBox="1"/>
          <p:nvPr/>
        </p:nvSpPr>
        <p:spPr>
          <a:xfrm>
            <a:off x="6877050" y="41925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68" name="文本框 82967"/>
          <p:cNvSpPr txBox="1"/>
          <p:nvPr/>
        </p:nvSpPr>
        <p:spPr>
          <a:xfrm>
            <a:off x="7553325" y="321786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69" name="任意多边形 82968"/>
          <p:cNvSpPr/>
          <p:nvPr/>
        </p:nvSpPr>
        <p:spPr>
          <a:xfrm>
            <a:off x="6767513" y="3522663"/>
            <a:ext cx="685800" cy="1524000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150" y="10800"/>
                </a:moveTo>
                <a:cubicBezTo>
                  <a:pt x="3150" y="15025"/>
                  <a:pt x="6575" y="18450"/>
                  <a:pt x="10800" y="18450"/>
                </a:cubicBezTo>
                <a:cubicBezTo>
                  <a:pt x="15025" y="18450"/>
                  <a:pt x="18450" y="15025"/>
                  <a:pt x="18450" y="10800"/>
                </a:cubicBezTo>
                <a:cubicBezTo>
                  <a:pt x="18450" y="6575"/>
                  <a:pt x="15025" y="3150"/>
                  <a:pt x="10800" y="3150"/>
                </a:cubicBezTo>
                <a:cubicBezTo>
                  <a:pt x="6575" y="3150"/>
                  <a:pt x="3150" y="6575"/>
                  <a:pt x="3150" y="1080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70" name="直接连接符 82969"/>
          <p:cNvSpPr/>
          <p:nvPr/>
        </p:nvSpPr>
        <p:spPr>
          <a:xfrm>
            <a:off x="7096125" y="4284663"/>
            <a:ext cx="428625" cy="7858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71" name="直接连接符 82970"/>
          <p:cNvSpPr/>
          <p:nvPr/>
        </p:nvSpPr>
        <p:spPr>
          <a:xfrm flipH="1" flipV="1">
            <a:off x="7092950" y="3775075"/>
            <a:ext cx="3175" cy="509588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72" name="文本框 82971"/>
          <p:cNvSpPr txBox="1"/>
          <p:nvPr/>
        </p:nvSpPr>
        <p:spPr>
          <a:xfrm>
            <a:off x="7021513" y="38465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en-US" altLang="zh-CN" sz="2000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73" name="文本框 82972"/>
          <p:cNvSpPr txBox="1"/>
          <p:nvPr/>
        </p:nvSpPr>
        <p:spPr>
          <a:xfrm>
            <a:off x="6484938" y="34607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000" i="1" dirty="0" err="1"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en-US" altLang="zh-CN" sz="2000" i="1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75" name="直接连接符 82974"/>
          <p:cNvSpPr/>
          <p:nvPr/>
        </p:nvSpPr>
        <p:spPr>
          <a:xfrm>
            <a:off x="7096125" y="4284663"/>
            <a:ext cx="152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82976" name="对象 82975"/>
          <p:cNvGraphicFramePr/>
          <p:nvPr/>
        </p:nvGraphicFramePr>
        <p:xfrm>
          <a:off x="754063" y="3357563"/>
          <a:ext cx="12223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609600" imgH="177165" progId="Equation.3">
                  <p:embed/>
                </p:oleObj>
              </mc:Choice>
              <mc:Fallback>
                <p:oleObj name="" r:id="rId5" imgW="609600" imgH="1771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063" y="3357563"/>
                        <a:ext cx="122237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7" name="对象 82976"/>
          <p:cNvGraphicFramePr>
            <a:graphicFrameLocks noChangeAspect="1"/>
          </p:cNvGraphicFramePr>
          <p:nvPr/>
        </p:nvGraphicFramePr>
        <p:xfrm>
          <a:off x="931863" y="4648200"/>
          <a:ext cx="2944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473200" imgH="393700" progId="Equation.3">
                  <p:embed/>
                </p:oleObj>
              </mc:Choice>
              <mc:Fallback>
                <p:oleObj name="" r:id="rId7" imgW="1473200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1863" y="4648200"/>
                        <a:ext cx="29448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9" name="对象 82978"/>
          <p:cNvGraphicFramePr>
            <a:graphicFrameLocks noChangeAspect="1"/>
          </p:cNvGraphicFramePr>
          <p:nvPr/>
        </p:nvGraphicFramePr>
        <p:xfrm>
          <a:off x="1954213" y="3141663"/>
          <a:ext cx="1755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876300" imgH="393700" progId="Equation.3">
                  <p:embed/>
                </p:oleObj>
              </mc:Choice>
              <mc:Fallback>
                <p:oleObj name="" r:id="rId9" imgW="876300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4213" y="3141663"/>
                        <a:ext cx="175577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文本框 82979"/>
          <p:cNvSpPr txBox="1"/>
          <p:nvPr/>
        </p:nvSpPr>
        <p:spPr>
          <a:xfrm>
            <a:off x="7021513" y="862013"/>
            <a:ext cx="358775" cy="392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2985" name="矩形 82984"/>
          <p:cNvSpPr/>
          <p:nvPr/>
        </p:nvSpPr>
        <p:spPr>
          <a:xfrm>
            <a:off x="703263" y="668338"/>
            <a:ext cx="16954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转动惯量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2986" name="对象 82985"/>
          <p:cNvGraphicFramePr/>
          <p:nvPr/>
        </p:nvGraphicFramePr>
        <p:xfrm>
          <a:off x="2333625" y="1374775"/>
          <a:ext cx="1660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762000" imgH="228600" progId="Equation.3">
                  <p:embed/>
                </p:oleObj>
              </mc:Choice>
              <mc:Fallback>
                <p:oleObj name="" r:id="rId11" imgW="7620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3625" y="1374775"/>
                        <a:ext cx="16605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对象 82986"/>
          <p:cNvGraphicFramePr/>
          <p:nvPr/>
        </p:nvGraphicFramePr>
        <p:xfrm>
          <a:off x="2346325" y="4049713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723900" imgH="228600" progId="Equation.3">
                  <p:embed/>
                </p:oleObj>
              </mc:Choice>
              <mc:Fallback>
                <p:oleObj name="" r:id="rId13" imgW="7239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46325" y="4049713"/>
                        <a:ext cx="1447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矩形 82987"/>
          <p:cNvSpPr/>
          <p:nvPr/>
        </p:nvSpPr>
        <p:spPr>
          <a:xfrm>
            <a:off x="136525" y="693738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89" name="矩形 82988"/>
          <p:cNvSpPr/>
          <p:nvPr/>
        </p:nvSpPr>
        <p:spPr>
          <a:xfrm>
            <a:off x="287338" y="328453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90" name="矩形 82989"/>
          <p:cNvSpPr/>
          <p:nvPr/>
        </p:nvSpPr>
        <p:spPr>
          <a:xfrm>
            <a:off x="323850" y="5554663"/>
            <a:ext cx="8208963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转动惯量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取决于转轴位置、刚体质量和质量对轴的分布情况，它描述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刚体对轴转动惯性大小的物理量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92" name="直接连接符 82991"/>
          <p:cNvSpPr/>
          <p:nvPr/>
        </p:nvSpPr>
        <p:spPr>
          <a:xfrm flipH="1" flipV="1">
            <a:off x="7094538" y="3270250"/>
            <a:ext cx="1587" cy="2889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aphicFrame>
        <p:nvGraphicFramePr>
          <p:cNvPr id="82993" name="对象 82992"/>
          <p:cNvGraphicFramePr>
            <a:graphicFrameLocks noChangeAspect="1"/>
          </p:cNvGraphicFramePr>
          <p:nvPr/>
        </p:nvGraphicFramePr>
        <p:xfrm>
          <a:off x="3841750" y="4657725"/>
          <a:ext cx="1090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545465" imgH="393700" progId="Equation.3">
                  <p:embed/>
                </p:oleObj>
              </mc:Choice>
              <mc:Fallback>
                <p:oleObj name="" r:id="rId15" imgW="545465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1750" y="4657725"/>
                        <a:ext cx="10906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对象 82994"/>
          <p:cNvGraphicFramePr>
            <a:graphicFrameLocks noChangeAspect="1"/>
          </p:cNvGraphicFramePr>
          <p:nvPr/>
        </p:nvGraphicFramePr>
        <p:xfrm>
          <a:off x="3713163" y="3141663"/>
          <a:ext cx="121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7" imgW="609600" imgH="393700" progId="Equation.3">
                  <p:embed/>
                </p:oleObj>
              </mc:Choice>
              <mc:Fallback>
                <p:oleObj name="" r:id="rId17" imgW="609600" imgH="393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13163" y="3141663"/>
                        <a:ext cx="1219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7" name="矩形 82996"/>
          <p:cNvSpPr/>
          <p:nvPr/>
        </p:nvSpPr>
        <p:spPr>
          <a:xfrm>
            <a:off x="733425" y="4059238"/>
            <a:ext cx="1681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转动惯量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368550" y="620713"/>
          <a:ext cx="1990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9" imgW="1168400" imgH="393700" progId="Equation.3">
                  <p:embed/>
                </p:oleObj>
              </mc:Choice>
              <mc:Fallback>
                <p:oleObj name="" r:id="rId19" imgW="1168400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68550" y="620713"/>
                        <a:ext cx="19907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7" dur="20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7" grpId="0"/>
      <p:bldP spid="82963" grpId="0" bldLvl="0" animBg="1"/>
      <p:bldP spid="82966" grpId="0"/>
      <p:bldP spid="82967" grpId="0"/>
      <p:bldP spid="82968" grpId="0"/>
      <p:bldP spid="82972" grpId="0"/>
      <p:bldP spid="82973" grpId="0"/>
      <p:bldP spid="82985" grpId="0"/>
      <p:bldP spid="82989" grpId="0"/>
      <p:bldP spid="82990" grpId="0"/>
      <p:bldP spid="82997" grpId="0"/>
      <p:bldP spid="82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961" name="组合 67585"/>
          <p:cNvGrpSpPr/>
          <p:nvPr/>
        </p:nvGrpSpPr>
        <p:grpSpPr>
          <a:xfrm>
            <a:off x="4916488" y="3314700"/>
            <a:ext cx="3465512" cy="2112963"/>
            <a:chOff x="3085" y="2592"/>
            <a:chExt cx="2183" cy="1331"/>
          </a:xfrm>
        </p:grpSpPr>
        <p:sp>
          <p:nvSpPr>
            <p:cNvPr id="40962" name="矩形 67586"/>
            <p:cNvSpPr/>
            <p:nvPr/>
          </p:nvSpPr>
          <p:spPr>
            <a:xfrm>
              <a:off x="3432" y="2592"/>
              <a:ext cx="1836" cy="100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/>
            <a:p>
              <a:endParaRPr lang="zh-CN" altLang="en-US" sz="28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40963" name="对象 67587"/>
            <p:cNvGraphicFramePr/>
            <p:nvPr/>
          </p:nvGraphicFramePr>
          <p:xfrm>
            <a:off x="4143" y="3682"/>
            <a:ext cx="24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127000" imgH="139700" progId="Equation.3">
                    <p:embed/>
                  </p:oleObj>
                </mc:Choice>
                <mc:Fallback>
                  <p:oleObj name="" r:id="rId1" imgW="127000" imgH="139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43" y="3682"/>
                          <a:ext cx="249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4" name="对象 67588"/>
            <p:cNvGraphicFramePr/>
            <p:nvPr/>
          </p:nvGraphicFramePr>
          <p:xfrm>
            <a:off x="3085" y="2777"/>
            <a:ext cx="24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127000" imgH="177165" progId="Equation.3">
                    <p:embed/>
                  </p:oleObj>
                </mc:Choice>
                <mc:Fallback>
                  <p:oleObj name="" r:id="rId3" imgW="127000" imgH="1771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85" y="2777"/>
                          <a:ext cx="240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5" name="文本框 67589"/>
          <p:cNvSpPr txBox="1"/>
          <p:nvPr/>
        </p:nvSpPr>
        <p:spPr>
          <a:xfrm>
            <a:off x="107950" y="157163"/>
            <a:ext cx="8535988" cy="13017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>
              <a:spcAft>
                <a:spcPts val="8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4.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一长为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、宽为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的匀质矩形薄平板，质量为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>
              <a:spcAft>
                <a:spcPts val="800"/>
              </a:spcAft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求: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对通过平板中心并与长边平行的轴的转动惯量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; (2)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对与平板一条长边重合的轴的转动惯量。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6391" name="直接连接符 67590"/>
          <p:cNvSpPr/>
          <p:nvPr/>
        </p:nvSpPr>
        <p:spPr>
          <a:xfrm>
            <a:off x="5105400" y="4159250"/>
            <a:ext cx="3581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sp>
      <p:grpSp>
        <p:nvGrpSpPr>
          <p:cNvPr id="40967" name="组合 67591"/>
          <p:cNvGrpSpPr/>
          <p:nvPr/>
        </p:nvGrpSpPr>
        <p:grpSpPr>
          <a:xfrm>
            <a:off x="6527800" y="2700338"/>
            <a:ext cx="463550" cy="2430462"/>
            <a:chOff x="4112" y="2177"/>
            <a:chExt cx="292" cy="1531"/>
          </a:xfrm>
        </p:grpSpPr>
        <p:sp>
          <p:nvSpPr>
            <p:cNvPr id="40968" name="直接连接符 67592"/>
            <p:cNvSpPr/>
            <p:nvPr/>
          </p:nvSpPr>
          <p:spPr>
            <a:xfrm flipV="1">
              <a:off x="4404" y="2244"/>
              <a:ext cx="0" cy="14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lg"/>
            </a:ln>
          </p:spPr>
        </p:sp>
        <p:graphicFrame>
          <p:nvGraphicFramePr>
            <p:cNvPr id="40969" name="对象 67593"/>
            <p:cNvGraphicFramePr/>
            <p:nvPr/>
          </p:nvGraphicFramePr>
          <p:xfrm>
            <a:off x="4112" y="2177"/>
            <a:ext cx="28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139700" imgH="165100" progId="Equation.3">
                    <p:embed/>
                  </p:oleObj>
                </mc:Choice>
                <mc:Fallback>
                  <p:oleObj name="" r:id="rId5" imgW="139700" imgH="1651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12" y="2177"/>
                          <a:ext cx="284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5" name="组合 67594"/>
          <p:cNvGrpSpPr/>
          <p:nvPr/>
        </p:nvGrpSpPr>
        <p:grpSpPr>
          <a:xfrm>
            <a:off x="5467350" y="3421063"/>
            <a:ext cx="3479800" cy="565150"/>
            <a:chOff x="3444" y="2631"/>
            <a:chExt cx="2192" cy="356"/>
          </a:xfrm>
        </p:grpSpPr>
        <p:sp>
          <p:nvSpPr>
            <p:cNvPr id="40971" name="矩形 67595"/>
            <p:cNvSpPr/>
            <p:nvPr/>
          </p:nvSpPr>
          <p:spPr>
            <a:xfrm>
              <a:off x="3444" y="2748"/>
              <a:ext cx="1824" cy="47"/>
            </a:xfrm>
            <a:prstGeom prst="rect">
              <a:avLst/>
            </a:prstGeom>
            <a:pattFill prst="wdUpDiag">
              <a:fgClr>
                <a:srgbClr val="66FF33"/>
              </a:fgClr>
              <a:bgClr>
                <a:srgbClr val="FFFFFF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/>
            <a:p>
              <a:endParaRPr lang="zh-CN" altLang="en-US" sz="28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40972" name="对象 67596"/>
            <p:cNvGraphicFramePr/>
            <p:nvPr/>
          </p:nvGraphicFramePr>
          <p:xfrm>
            <a:off x="5348" y="2631"/>
            <a:ext cx="28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" imgW="203200" imgH="203200" progId="Equation.3">
                    <p:embed/>
                  </p:oleObj>
                </mc:Choice>
                <mc:Fallback>
                  <p:oleObj name="" r:id="rId7" imgW="203200" imgH="2032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48" y="2631"/>
                          <a:ext cx="288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8" name="文本框 67597"/>
          <p:cNvSpPr txBox="1"/>
          <p:nvPr/>
        </p:nvSpPr>
        <p:spPr>
          <a:xfrm>
            <a:off x="85725" y="1628775"/>
            <a:ext cx="3535363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建立如图所示坐标系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6399" name="文本框 67598"/>
          <p:cNvSpPr txBox="1"/>
          <p:nvPr/>
        </p:nvSpPr>
        <p:spPr>
          <a:xfrm>
            <a:off x="3995738" y="1627188"/>
            <a:ext cx="3230562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其中板的质量面密度为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6400" name="对象 67599"/>
          <p:cNvGraphicFramePr/>
          <p:nvPr/>
        </p:nvGraphicFramePr>
        <p:xfrm>
          <a:off x="7164388" y="1593850"/>
          <a:ext cx="13604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634365" imgH="215900" progId="Equation.3">
                  <p:embed/>
                </p:oleObj>
              </mc:Choice>
              <mc:Fallback>
                <p:oleObj name="" r:id="rId9" imgW="634365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4388" y="1593850"/>
                        <a:ext cx="1360487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文本框 68615"/>
          <p:cNvSpPr txBox="1"/>
          <p:nvPr/>
        </p:nvSpPr>
        <p:spPr>
          <a:xfrm>
            <a:off x="179388" y="2135188"/>
            <a:ext cx="469900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chemeClr val="hlink"/>
              </a:buClr>
              <a:buFont typeface="Monotype Sorts" pitchFamily="2" charset="2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在板上取长为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、宽为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</a:rPr>
              <a:t>dy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的小面元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417" name="对象 68616"/>
          <p:cNvGraphicFramePr/>
          <p:nvPr/>
        </p:nvGraphicFramePr>
        <p:xfrm>
          <a:off x="539750" y="2643188"/>
          <a:ext cx="16827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736600" imgH="177165" progId="Equation.3">
                  <p:embed/>
                </p:oleObj>
              </mc:Choice>
              <mc:Fallback>
                <p:oleObj name="" r:id="rId11" imgW="736600" imgH="1771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2643188"/>
                        <a:ext cx="1682750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68617"/>
          <p:cNvGraphicFramePr/>
          <p:nvPr/>
        </p:nvGraphicFramePr>
        <p:xfrm>
          <a:off x="2266950" y="2682875"/>
          <a:ext cx="11366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482600" imgH="203200" progId="Equation.3">
                  <p:embed/>
                </p:oleObj>
              </mc:Choice>
              <mc:Fallback>
                <p:oleObj name="" r:id="rId13" imgW="482600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6950" y="2682875"/>
                        <a:ext cx="1136650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68618"/>
          <p:cNvGraphicFramePr/>
          <p:nvPr/>
        </p:nvGraphicFramePr>
        <p:xfrm>
          <a:off x="828675" y="3911600"/>
          <a:ext cx="27876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1041400" imgH="342900" progId="Equation.3">
                  <p:embed/>
                </p:oleObj>
              </mc:Choice>
              <mc:Fallback>
                <p:oleObj name="" r:id="rId15" imgW="1041400" imgH="342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8675" y="3911600"/>
                        <a:ext cx="2787650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对象 68619"/>
          <p:cNvGraphicFramePr/>
          <p:nvPr/>
        </p:nvGraphicFramePr>
        <p:xfrm>
          <a:off x="1158875" y="4797425"/>
          <a:ext cx="15414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7" imgW="634365" imgH="405765" progId="Equation.3">
                  <p:embed/>
                </p:oleObj>
              </mc:Choice>
              <mc:Fallback>
                <p:oleObj name="" r:id="rId17" imgW="634365" imgH="4057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58875" y="4797425"/>
                        <a:ext cx="1541463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68620"/>
          <p:cNvGraphicFramePr/>
          <p:nvPr/>
        </p:nvGraphicFramePr>
        <p:xfrm>
          <a:off x="2700338" y="4752975"/>
          <a:ext cx="1085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9" imgW="596900" imgH="405765" progId="Equation.3">
                  <p:embed/>
                </p:oleObj>
              </mc:Choice>
              <mc:Fallback>
                <p:oleObj name="" r:id="rId19" imgW="596900" imgH="4057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00338" y="4752975"/>
                        <a:ext cx="10858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文本框 68625"/>
          <p:cNvSpPr txBox="1"/>
          <p:nvPr/>
        </p:nvSpPr>
        <p:spPr>
          <a:xfrm>
            <a:off x="755650" y="6021388"/>
            <a:ext cx="2316163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>
                <a:schemeClr val="hlink"/>
              </a:buClr>
              <a:buFont typeface="Monotype Sorts" pitchFamily="2" charset="2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转轴与长边重合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427" name="对象 68626"/>
          <p:cNvGraphicFramePr/>
          <p:nvPr/>
        </p:nvGraphicFramePr>
        <p:xfrm>
          <a:off x="2987675" y="5875338"/>
          <a:ext cx="22526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1" imgW="952500" imgH="330200" progId="Equation.3">
                  <p:embed/>
                </p:oleObj>
              </mc:Choice>
              <mc:Fallback>
                <p:oleObj name="" r:id="rId21" imgW="952500" imgH="330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87675" y="5875338"/>
                        <a:ext cx="2252663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对象 68627"/>
          <p:cNvGraphicFramePr/>
          <p:nvPr/>
        </p:nvGraphicFramePr>
        <p:xfrm>
          <a:off x="5219700" y="5732463"/>
          <a:ext cx="124936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3" imgW="520700" imgH="405765" progId="Equation.3">
                  <p:embed/>
                </p:oleObj>
              </mc:Choice>
              <mc:Fallback>
                <p:oleObj name="" r:id="rId23" imgW="520700" imgH="4057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19700" y="5732463"/>
                        <a:ext cx="1249363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6" name="对象 82985"/>
          <p:cNvGraphicFramePr/>
          <p:nvPr/>
        </p:nvGraphicFramePr>
        <p:xfrm>
          <a:off x="900113" y="3271838"/>
          <a:ext cx="1441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5" imgW="698500" imgH="228600" progId="Equation.3">
                  <p:embed/>
                </p:oleObj>
              </mc:Choice>
              <mc:Fallback>
                <p:oleObj name="" r:id="rId25" imgW="6985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00113" y="3271838"/>
                        <a:ext cx="144145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6" name="文本框 1"/>
          <p:cNvSpPr txBox="1"/>
          <p:nvPr/>
        </p:nvSpPr>
        <p:spPr>
          <a:xfrm>
            <a:off x="6991350" y="4076700"/>
            <a:ext cx="334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直接连接符 67590"/>
          <p:cNvSpPr/>
          <p:nvPr/>
        </p:nvSpPr>
        <p:spPr>
          <a:xfrm>
            <a:off x="5105400" y="4914900"/>
            <a:ext cx="3581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4" name="文本框 3"/>
          <p:cNvSpPr txBox="1"/>
          <p:nvPr/>
        </p:nvSpPr>
        <p:spPr>
          <a:xfrm>
            <a:off x="7019925" y="4914900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0"/>
              </a:rPr>
              <a:t>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ld"/>
    <p:sndAc>
      <p:stSnd>
        <p:snd r:embed="rId27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/>
      <p:bldP spid="16399" grpId="0"/>
      <p:bldP spid="17416" grpId="0"/>
      <p:bldP spid="1742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985" name="组合 116755"/>
          <p:cNvGrpSpPr/>
          <p:nvPr/>
        </p:nvGrpSpPr>
        <p:grpSpPr>
          <a:xfrm>
            <a:off x="528638" y="1395413"/>
            <a:ext cx="8085137" cy="4724400"/>
            <a:chOff x="334" y="804"/>
            <a:chExt cx="5093" cy="2976"/>
          </a:xfrm>
        </p:grpSpPr>
        <p:pic>
          <p:nvPicPr>
            <p:cNvPr id="41986" name="图片 116737" descr="Image29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9" y="842"/>
              <a:ext cx="1070" cy="8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87" name="图片 116738" descr="Image3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3" y="804"/>
              <a:ext cx="841" cy="98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88" name="图片 116740" descr="Image2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2" y="912"/>
              <a:ext cx="1046" cy="774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41989" name="对象 116742"/>
            <p:cNvGraphicFramePr/>
            <p:nvPr/>
          </p:nvGraphicFramePr>
          <p:xfrm>
            <a:off x="489" y="1758"/>
            <a:ext cx="80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4" imgW="520065" imgH="203200" progId="Equation.3">
                    <p:embed/>
                  </p:oleObj>
                </mc:Choice>
                <mc:Fallback>
                  <p:oleObj name="" r:id="rId4" imgW="520065" imgH="2032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9" y="1758"/>
                          <a:ext cx="801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对象 116743"/>
            <p:cNvGraphicFramePr/>
            <p:nvPr/>
          </p:nvGraphicFramePr>
          <p:xfrm>
            <a:off x="2797" y="1757"/>
            <a:ext cx="96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6" imgW="723265" imgH="203200" progId="Equation.3">
                    <p:embed/>
                  </p:oleObj>
                </mc:Choice>
                <mc:Fallback>
                  <p:oleObj name="" r:id="rId6" imgW="723265" imgH="2032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97" y="1757"/>
                          <a:ext cx="967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对象 116745"/>
            <p:cNvGraphicFramePr/>
            <p:nvPr/>
          </p:nvGraphicFramePr>
          <p:xfrm>
            <a:off x="1520" y="1783"/>
            <a:ext cx="95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8" imgW="723265" imgH="203200" progId="Equation.3">
                    <p:embed/>
                  </p:oleObj>
                </mc:Choice>
                <mc:Fallback>
                  <p:oleObj name="" r:id="rId8" imgW="723265" imgH="2032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20" y="1783"/>
                          <a:ext cx="95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992" name="图片 116747" descr="Image29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74" y="2380"/>
              <a:ext cx="983" cy="10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3" name="图片 116748" descr="Image29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23" y="2441"/>
              <a:ext cx="953" cy="9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4" name="图片 116749" descr="Image3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95" y="2574"/>
              <a:ext cx="1322" cy="759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41995" name="对象 116750"/>
            <p:cNvGraphicFramePr/>
            <p:nvPr/>
          </p:nvGraphicFramePr>
          <p:xfrm>
            <a:off x="1769" y="3479"/>
            <a:ext cx="94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3" imgW="723265" imgH="203200" progId="Equation.3">
                    <p:embed/>
                  </p:oleObj>
                </mc:Choice>
                <mc:Fallback>
                  <p:oleObj name="" r:id="rId13" imgW="723265" imgH="2032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69" y="3479"/>
                          <a:ext cx="942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对象 116751"/>
            <p:cNvGraphicFramePr/>
            <p:nvPr/>
          </p:nvGraphicFramePr>
          <p:xfrm>
            <a:off x="334" y="3469"/>
            <a:ext cx="107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5" imgW="774065" imgH="203200" progId="Equation.3">
                    <p:embed/>
                  </p:oleObj>
                </mc:Choice>
                <mc:Fallback>
                  <p:oleObj name="" r:id="rId15" imgW="774065" imgH="2032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4" y="3469"/>
                          <a:ext cx="107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7" name="对象 116752"/>
            <p:cNvGraphicFramePr/>
            <p:nvPr/>
          </p:nvGraphicFramePr>
          <p:xfrm>
            <a:off x="3215" y="3509"/>
            <a:ext cx="93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7" imgW="799465" imgH="203200" progId="Equation.3">
                    <p:embed/>
                  </p:oleObj>
                </mc:Choice>
                <mc:Fallback>
                  <p:oleObj name="" r:id="rId17" imgW="799465" imgH="203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15" y="3509"/>
                          <a:ext cx="939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对象 116753"/>
            <p:cNvGraphicFramePr/>
            <p:nvPr/>
          </p:nvGraphicFramePr>
          <p:xfrm>
            <a:off x="4463" y="3509"/>
            <a:ext cx="9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9" imgW="799465" imgH="203200" progId="Equation.3">
                    <p:embed/>
                  </p:oleObj>
                </mc:Choice>
                <mc:Fallback>
                  <p:oleObj name="" r:id="rId19" imgW="799465" imgH="2032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463" y="3509"/>
                          <a:ext cx="9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9" name="文本框 63490"/>
          <p:cNvSpPr txBox="1"/>
          <p:nvPr/>
        </p:nvSpPr>
        <p:spPr>
          <a:xfrm>
            <a:off x="4949825" y="946150"/>
            <a:ext cx="1096963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薄圆盘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0" name="文本框 63490"/>
          <p:cNvSpPr txBox="1"/>
          <p:nvPr/>
        </p:nvSpPr>
        <p:spPr>
          <a:xfrm>
            <a:off x="1114425" y="942975"/>
            <a:ext cx="7937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圆环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1" name="文本框 63490"/>
          <p:cNvSpPr txBox="1"/>
          <p:nvPr/>
        </p:nvSpPr>
        <p:spPr>
          <a:xfrm>
            <a:off x="2914650" y="938213"/>
            <a:ext cx="7937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圆环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2" name="文本框 63490"/>
          <p:cNvSpPr txBox="1"/>
          <p:nvPr/>
        </p:nvSpPr>
        <p:spPr>
          <a:xfrm>
            <a:off x="1042988" y="3506788"/>
            <a:ext cx="792162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细杆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3" name="文本框 63490"/>
          <p:cNvSpPr txBox="1"/>
          <p:nvPr/>
        </p:nvSpPr>
        <p:spPr>
          <a:xfrm>
            <a:off x="3419475" y="3487738"/>
            <a:ext cx="792163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圆柱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4" name="文本框 63490"/>
          <p:cNvSpPr txBox="1"/>
          <p:nvPr/>
        </p:nvSpPr>
        <p:spPr>
          <a:xfrm>
            <a:off x="5376863" y="3487738"/>
            <a:ext cx="792162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球体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5" name="文本框 63490"/>
          <p:cNvSpPr txBox="1"/>
          <p:nvPr/>
        </p:nvSpPr>
        <p:spPr>
          <a:xfrm>
            <a:off x="7235825" y="3500438"/>
            <a:ext cx="792163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球壳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6" name="文本框 63489"/>
          <p:cNvSpPr txBox="1"/>
          <p:nvPr/>
        </p:nvSpPr>
        <p:spPr>
          <a:xfrm>
            <a:off x="2771775" y="188913"/>
            <a:ext cx="3382963" cy="5222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常见刚体的转动惯量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7" name="矩形 63517"/>
          <p:cNvSpPr/>
          <p:nvPr/>
        </p:nvSpPr>
        <p:spPr>
          <a:xfrm>
            <a:off x="7235825" y="2141538"/>
            <a:ext cx="1239838" cy="762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/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8" name="直接连接符 63519"/>
          <p:cNvSpPr/>
          <p:nvPr/>
        </p:nvSpPr>
        <p:spPr>
          <a:xfrm>
            <a:off x="7254875" y="1504950"/>
            <a:ext cx="0" cy="10937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09" name="左弧形箭头 63520"/>
          <p:cNvSpPr/>
          <p:nvPr/>
        </p:nvSpPr>
        <p:spPr>
          <a:xfrm>
            <a:off x="6911975" y="1779588"/>
            <a:ext cx="533400" cy="322262"/>
          </a:xfrm>
          <a:prstGeom prst="curvedRightArrow">
            <a:avLst>
              <a:gd name="adj1" fmla="val 20000"/>
              <a:gd name="adj2" fmla="val 40000"/>
              <a:gd name="adj3" fmla="val 55195"/>
            </a:avLst>
          </a:prstGeom>
          <a:solidFill>
            <a:srgbClr val="CCFF33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/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10" name="文本框 63490"/>
          <p:cNvSpPr txBox="1"/>
          <p:nvPr/>
        </p:nvSpPr>
        <p:spPr>
          <a:xfrm>
            <a:off x="7164388" y="931863"/>
            <a:ext cx="792162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细杆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2011" name="对象 81961"/>
          <p:cNvGraphicFramePr/>
          <p:nvPr/>
        </p:nvGraphicFramePr>
        <p:xfrm>
          <a:off x="6811963" y="2916238"/>
          <a:ext cx="14970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673100" imgH="203200" progId="Equation.3">
                  <p:embed/>
                </p:oleObj>
              </mc:Choice>
              <mc:Fallback>
                <p:oleObj name="" r:id="rId21" imgW="673100" imgH="203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11963" y="2916238"/>
                        <a:ext cx="1497012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2" name="矩形 63502"/>
          <p:cNvSpPr/>
          <p:nvPr/>
        </p:nvSpPr>
        <p:spPr>
          <a:xfrm>
            <a:off x="652463" y="4851400"/>
            <a:ext cx="1765300" cy="92075"/>
          </a:xfrm>
          <a:prstGeom prst="rect">
            <a:avLst/>
          </a:prstGeom>
          <a:gradFill rotWithShape="1">
            <a:gsLst>
              <a:gs pos="0">
                <a:srgbClr val="9EE256"/>
              </a:gs>
              <a:gs pos="100000">
                <a:srgbClr val="52762D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/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2013" name="组合 63508"/>
          <p:cNvGrpSpPr/>
          <p:nvPr/>
        </p:nvGrpSpPr>
        <p:grpSpPr>
          <a:xfrm>
            <a:off x="1244600" y="3994150"/>
            <a:ext cx="533400" cy="1282700"/>
            <a:chOff x="4605" y="692"/>
            <a:chExt cx="336" cy="808"/>
          </a:xfrm>
        </p:grpSpPr>
        <p:sp>
          <p:nvSpPr>
            <p:cNvPr id="42014" name="左弧形箭头 63510"/>
            <p:cNvSpPr/>
            <p:nvPr/>
          </p:nvSpPr>
          <p:spPr>
            <a:xfrm>
              <a:off x="4605" y="970"/>
              <a:ext cx="336" cy="228"/>
            </a:xfrm>
            <a:prstGeom prst="curvedRightArrow">
              <a:avLst>
                <a:gd name="adj1" fmla="val 20000"/>
                <a:gd name="adj2" fmla="val 40000"/>
                <a:gd name="adj3" fmla="val 49088"/>
              </a:avLst>
            </a:prstGeom>
            <a:solidFill>
              <a:srgbClr val="CCFF33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015" name="直接连接符 63509"/>
            <p:cNvSpPr/>
            <p:nvPr/>
          </p:nvSpPr>
          <p:spPr>
            <a:xfrm>
              <a:off x="4788" y="692"/>
              <a:ext cx="0" cy="8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005" name="直接连接符 84004"/>
          <p:cNvSpPr/>
          <p:nvPr/>
        </p:nvSpPr>
        <p:spPr>
          <a:xfrm>
            <a:off x="5780088" y="2738438"/>
            <a:ext cx="0" cy="576262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028" name="棱台 84027"/>
          <p:cNvSpPr/>
          <p:nvPr/>
        </p:nvSpPr>
        <p:spPr>
          <a:xfrm>
            <a:off x="1117600" y="1274763"/>
            <a:ext cx="2376488" cy="792162"/>
          </a:xfrm>
          <a:prstGeom prst="bevel">
            <a:avLst>
              <a:gd name="adj" fmla="val 6773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11" name="任意多边形 84026"/>
          <p:cNvSpPr/>
          <p:nvPr/>
        </p:nvSpPr>
        <p:spPr>
          <a:xfrm>
            <a:off x="5348288" y="1196975"/>
            <a:ext cx="2592387" cy="2139950"/>
          </a:xfrm>
          <a:custGeom>
            <a:avLst/>
            <a:gdLst/>
            <a:ahLst/>
            <a:cxnLst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rgbClr val="92D050"/>
          </a:solidFill>
          <a:ln w="9525"/>
          <a:scene3d>
            <a:camera prst="legacyPerspectiveFront">
              <a:rot lat="17700000" lon="0" rev="0"/>
            </a:camera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92D050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43012" name="文本框 83996"/>
          <p:cNvSpPr txBox="1"/>
          <p:nvPr/>
        </p:nvSpPr>
        <p:spPr>
          <a:xfrm>
            <a:off x="179388" y="88900"/>
            <a:ext cx="355758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四、平行轴定理</a:t>
            </a:r>
            <a:endParaRPr lang="zh-CN" altLang="en-US" sz="2800" b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04" name="直接连接符 84003"/>
          <p:cNvSpPr/>
          <p:nvPr/>
        </p:nvSpPr>
        <p:spPr>
          <a:xfrm>
            <a:off x="5780088" y="1255713"/>
            <a:ext cx="0" cy="1046162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007" name="文本框 84006"/>
          <p:cNvSpPr txBox="1"/>
          <p:nvPr/>
        </p:nvSpPr>
        <p:spPr>
          <a:xfrm>
            <a:off x="6211888" y="1917700"/>
            <a:ext cx="404812" cy="315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15" name="直接连接符 84007"/>
          <p:cNvSpPr/>
          <p:nvPr/>
        </p:nvSpPr>
        <p:spPr>
          <a:xfrm>
            <a:off x="6842125" y="1082675"/>
            <a:ext cx="0" cy="121920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6" name="直接连接符 84008"/>
          <p:cNvSpPr/>
          <p:nvPr/>
        </p:nvSpPr>
        <p:spPr>
          <a:xfrm>
            <a:off x="6842125" y="2860675"/>
            <a:ext cx="0" cy="38100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17" name="文本框 84009"/>
          <p:cNvSpPr txBox="1"/>
          <p:nvPr/>
        </p:nvSpPr>
        <p:spPr>
          <a:xfrm>
            <a:off x="6842125" y="1916113"/>
            <a:ext cx="404813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18" name="文本框 84010"/>
          <p:cNvSpPr txBox="1"/>
          <p:nvPr/>
        </p:nvSpPr>
        <p:spPr>
          <a:xfrm>
            <a:off x="8037513" y="2205038"/>
            <a:ext cx="45720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12" name="文本框 84011"/>
          <p:cNvSpPr txBox="1"/>
          <p:nvPr/>
        </p:nvSpPr>
        <p:spPr>
          <a:xfrm>
            <a:off x="5368925" y="1082675"/>
            <a:ext cx="533400" cy="315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z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13" name="直接连接符 84012"/>
          <p:cNvSpPr/>
          <p:nvPr/>
        </p:nvSpPr>
        <p:spPr>
          <a:xfrm>
            <a:off x="5780088" y="2306638"/>
            <a:ext cx="10810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graphicFrame>
        <p:nvGraphicFramePr>
          <p:cNvPr id="84014" name="对象 84013"/>
          <p:cNvGraphicFramePr/>
          <p:nvPr/>
        </p:nvGraphicFramePr>
        <p:xfrm>
          <a:off x="1260475" y="1390650"/>
          <a:ext cx="21780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88365" imgH="241300" progId="Equation.DSMT4">
                  <p:embed/>
                </p:oleObj>
              </mc:Choice>
              <mc:Fallback>
                <p:oleObj name="" r:id="rId1" imgW="888365" imgH="241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475" y="1390650"/>
                        <a:ext cx="217805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9" name="对象 84028"/>
          <p:cNvGraphicFramePr/>
          <p:nvPr/>
        </p:nvGraphicFramePr>
        <p:xfrm>
          <a:off x="6694488" y="3386138"/>
          <a:ext cx="431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90500" imgH="228600" progId="Equation.DSMT4">
                  <p:embed/>
                </p:oleObj>
              </mc:Choice>
              <mc:Fallback>
                <p:oleObj name="" r:id="rId3" imgW="1905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4488" y="3386138"/>
                        <a:ext cx="4318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0" name="对象 84029"/>
          <p:cNvGraphicFramePr/>
          <p:nvPr/>
        </p:nvGraphicFramePr>
        <p:xfrm>
          <a:off x="5389563" y="3386138"/>
          <a:ext cx="11271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431800" imgH="215900" progId="Equation.3">
                  <p:embed/>
                </p:oleObj>
              </mc:Choice>
              <mc:Fallback>
                <p:oleObj name="" r:id="rId5" imgW="431800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9563" y="3386138"/>
                        <a:ext cx="11271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1" name="对象 84030"/>
          <p:cNvGraphicFramePr>
            <a:graphicFrameLocks noChangeAspect="1"/>
          </p:cNvGraphicFramePr>
          <p:nvPr/>
        </p:nvGraphicFramePr>
        <p:xfrm>
          <a:off x="6677025" y="5903913"/>
          <a:ext cx="1547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774065" imgH="393700" progId="Equation.3">
                  <p:embed/>
                </p:oleObj>
              </mc:Choice>
              <mc:Fallback>
                <p:oleObj name="" r:id="rId7" imgW="774065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7025" y="5903913"/>
                        <a:ext cx="15478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2" name="对象 84031"/>
          <p:cNvGraphicFramePr>
            <a:graphicFrameLocks noChangeAspect="1"/>
          </p:cNvGraphicFramePr>
          <p:nvPr/>
        </p:nvGraphicFramePr>
        <p:xfrm>
          <a:off x="881063" y="5135563"/>
          <a:ext cx="3351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1676400" imgH="469900" progId="Equation.3">
                  <p:embed/>
                </p:oleObj>
              </mc:Choice>
              <mc:Fallback>
                <p:oleObj name="" r:id="rId9" imgW="1676400" imgH="469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1063" y="5135563"/>
                        <a:ext cx="33512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33" name="文本框 84032"/>
          <p:cNvSpPr txBox="1"/>
          <p:nvPr/>
        </p:nvSpPr>
        <p:spPr>
          <a:xfrm>
            <a:off x="288925" y="4508500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均匀细棒的转动惯量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35" name="流程图: 过程 84034"/>
          <p:cNvSpPr/>
          <p:nvPr/>
        </p:nvSpPr>
        <p:spPr>
          <a:xfrm>
            <a:off x="5436227" y="5516874"/>
            <a:ext cx="2524125" cy="176213"/>
          </a:xfrm>
          <a:prstGeom prst="flowChartProcess">
            <a:avLst/>
          </a:prstGeom>
          <a:gradFill rotWithShape="0"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glow rad="127000">
              <a:schemeClr val="accent1">
                <a:alpha val="0"/>
              </a:schemeClr>
            </a:glow>
          </a:effectLst>
          <a:scene3d>
            <a:camera prst="orthographicFront"/>
            <a:lightRig rig="threePt" dir="t"/>
          </a:scene3d>
          <a:sp3d prstMaterial="dkEdge"/>
        </p:spPr>
        <p:txBody>
          <a:bodyPr anchor="t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4037" name="对象 84036"/>
          <p:cNvGraphicFramePr/>
          <p:nvPr/>
        </p:nvGraphicFramePr>
        <p:xfrm>
          <a:off x="6492875" y="4572000"/>
          <a:ext cx="350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127000" imgH="127000" progId="Equation.3">
                  <p:embed/>
                </p:oleObj>
              </mc:Choice>
              <mc:Fallback>
                <p:oleObj name="" r:id="rId11" imgW="127000" imgH="127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92875" y="4572000"/>
                        <a:ext cx="3508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38" name="直接连接符 84037"/>
          <p:cNvSpPr/>
          <p:nvPr/>
        </p:nvSpPr>
        <p:spPr>
          <a:xfrm flipH="1">
            <a:off x="6670675" y="4868863"/>
            <a:ext cx="0" cy="1646237"/>
          </a:xfrm>
          <a:prstGeom prst="line">
            <a:avLst/>
          </a:prstGeom>
          <a:ln w="349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039" name="直接连接符 84038"/>
          <p:cNvSpPr/>
          <p:nvPr/>
        </p:nvSpPr>
        <p:spPr>
          <a:xfrm flipH="1">
            <a:off x="5435600" y="4868863"/>
            <a:ext cx="0" cy="1646237"/>
          </a:xfrm>
          <a:prstGeom prst="line">
            <a:avLst/>
          </a:prstGeom>
          <a:ln w="317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040" name="任意多边形 84039"/>
          <p:cNvSpPr/>
          <p:nvPr/>
        </p:nvSpPr>
        <p:spPr>
          <a:xfrm rot="1506048">
            <a:off x="5273675" y="4927600"/>
            <a:ext cx="354013" cy="250825"/>
          </a:xfrm>
          <a:custGeom>
            <a:avLst/>
            <a:gdLst/>
            <a:ahLst/>
            <a:cxnLst/>
            <a:pathLst>
              <a:path w="535" h="357">
                <a:moveTo>
                  <a:pt x="35" y="135"/>
                </a:moveTo>
                <a:cubicBezTo>
                  <a:pt x="17" y="170"/>
                  <a:pt x="0" y="205"/>
                  <a:pt x="20" y="240"/>
                </a:cubicBezTo>
                <a:cubicBezTo>
                  <a:pt x="40" y="275"/>
                  <a:pt x="98" y="333"/>
                  <a:pt x="155" y="345"/>
                </a:cubicBezTo>
                <a:cubicBezTo>
                  <a:pt x="212" y="357"/>
                  <a:pt x="305" y="345"/>
                  <a:pt x="365" y="315"/>
                </a:cubicBezTo>
                <a:cubicBezTo>
                  <a:pt x="425" y="285"/>
                  <a:pt x="495" y="212"/>
                  <a:pt x="515" y="165"/>
                </a:cubicBezTo>
                <a:cubicBezTo>
                  <a:pt x="535" y="118"/>
                  <a:pt x="512" y="57"/>
                  <a:pt x="485" y="30"/>
                </a:cubicBezTo>
                <a:cubicBezTo>
                  <a:pt x="458" y="3"/>
                  <a:pt x="404" y="1"/>
                  <a:pt x="350" y="0"/>
                </a:cubicBez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arrow" w="sm" len="sm"/>
          </a:ln>
        </p:spPr>
        <p:txBody>
          <a:bodyPr/>
          <a:p>
            <a:endParaRPr lang="zh-CN" altLang="en-US"/>
          </a:p>
        </p:txBody>
      </p:sp>
      <p:sp>
        <p:nvSpPr>
          <p:cNvPr id="84041" name="任意多边形 84040"/>
          <p:cNvSpPr/>
          <p:nvPr/>
        </p:nvSpPr>
        <p:spPr>
          <a:xfrm rot="1506048">
            <a:off x="6454775" y="4927600"/>
            <a:ext cx="354013" cy="250825"/>
          </a:xfrm>
          <a:custGeom>
            <a:avLst/>
            <a:gdLst/>
            <a:ahLst/>
            <a:cxnLst/>
            <a:pathLst>
              <a:path w="535" h="357">
                <a:moveTo>
                  <a:pt x="35" y="135"/>
                </a:moveTo>
                <a:cubicBezTo>
                  <a:pt x="17" y="170"/>
                  <a:pt x="0" y="205"/>
                  <a:pt x="20" y="240"/>
                </a:cubicBezTo>
                <a:cubicBezTo>
                  <a:pt x="40" y="275"/>
                  <a:pt x="98" y="333"/>
                  <a:pt x="155" y="345"/>
                </a:cubicBezTo>
                <a:cubicBezTo>
                  <a:pt x="212" y="357"/>
                  <a:pt x="305" y="345"/>
                  <a:pt x="365" y="315"/>
                </a:cubicBezTo>
                <a:cubicBezTo>
                  <a:pt x="425" y="285"/>
                  <a:pt x="495" y="212"/>
                  <a:pt x="515" y="165"/>
                </a:cubicBezTo>
                <a:cubicBezTo>
                  <a:pt x="535" y="118"/>
                  <a:pt x="512" y="57"/>
                  <a:pt x="485" y="30"/>
                </a:cubicBezTo>
                <a:cubicBezTo>
                  <a:pt x="458" y="3"/>
                  <a:pt x="404" y="1"/>
                  <a:pt x="350" y="0"/>
                </a:cubicBez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arrow" w="sm" len="sm"/>
          </a:ln>
        </p:spPr>
        <p:txBody>
          <a:bodyPr/>
          <a:p>
            <a:endParaRPr lang="zh-CN" altLang="en-US"/>
          </a:p>
        </p:txBody>
      </p:sp>
      <p:sp>
        <p:nvSpPr>
          <p:cNvPr id="84042" name="文本框 84041"/>
          <p:cNvSpPr txBox="1"/>
          <p:nvPr/>
        </p:nvSpPr>
        <p:spPr>
          <a:xfrm>
            <a:off x="7613650" y="5046663"/>
            <a:ext cx="406400" cy="352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43" name="文本框 84042"/>
          <p:cNvSpPr txBox="1"/>
          <p:nvPr/>
        </p:nvSpPr>
        <p:spPr>
          <a:xfrm>
            <a:off x="7153275" y="5045075"/>
            <a:ext cx="268288" cy="352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L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4044" name="对象 84043"/>
          <p:cNvGraphicFramePr/>
          <p:nvPr/>
        </p:nvGraphicFramePr>
        <p:xfrm>
          <a:off x="5314950" y="4403725"/>
          <a:ext cx="393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3" imgW="152400" imgH="165100" progId="Equation.3">
                  <p:embed/>
                </p:oleObj>
              </mc:Choice>
              <mc:Fallback>
                <p:oleObj name="" r:id="rId13" imgW="152400" imgH="165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14950" y="4403725"/>
                        <a:ext cx="39370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7" name="对象 84046"/>
          <p:cNvGraphicFramePr/>
          <p:nvPr/>
        </p:nvGraphicFramePr>
        <p:xfrm>
          <a:off x="588963" y="2308225"/>
          <a:ext cx="384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177165" imgH="215900" progId="Equation.3">
                  <p:embed/>
                </p:oleObj>
              </mc:Choice>
              <mc:Fallback>
                <p:oleObj name="" r:id="rId15" imgW="177165" imgH="215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8963" y="2308225"/>
                        <a:ext cx="3841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8" name="对象 84047"/>
          <p:cNvGraphicFramePr/>
          <p:nvPr/>
        </p:nvGraphicFramePr>
        <p:xfrm>
          <a:off x="547688" y="2935288"/>
          <a:ext cx="360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7" imgW="177800" imgH="227965" progId="Equation.DSMT4">
                  <p:embed/>
                </p:oleObj>
              </mc:Choice>
              <mc:Fallback>
                <p:oleObj name="" r:id="rId17" imgW="177800" imgH="22796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7688" y="2935288"/>
                        <a:ext cx="3603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9" name="对象 84048"/>
          <p:cNvGraphicFramePr/>
          <p:nvPr/>
        </p:nvGraphicFramePr>
        <p:xfrm>
          <a:off x="588963" y="3571875"/>
          <a:ext cx="339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9" imgW="139700" imgH="177165" progId="Equation.3">
                  <p:embed/>
                </p:oleObj>
              </mc:Choice>
              <mc:Fallback>
                <p:oleObj name="" r:id="rId19" imgW="139700" imgH="1771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8963" y="3571875"/>
                        <a:ext cx="339725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50" name="文本框 84049"/>
          <p:cNvSpPr txBox="1"/>
          <p:nvPr/>
        </p:nvSpPr>
        <p:spPr>
          <a:xfrm>
            <a:off x="973138" y="2492375"/>
            <a:ext cx="42481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刚体绕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任意轴的转动惯量。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51" name="文本框 84050"/>
          <p:cNvSpPr txBox="1"/>
          <p:nvPr/>
        </p:nvSpPr>
        <p:spPr>
          <a:xfrm>
            <a:off x="908050" y="2909888"/>
            <a:ext cx="3990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刚体绕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质心轴的转动惯量。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52" name="文本框 84051"/>
          <p:cNvSpPr txBox="1"/>
          <p:nvPr/>
        </p:nvSpPr>
        <p:spPr>
          <a:xfrm>
            <a:off x="973138" y="3571875"/>
            <a:ext cx="31845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两轴间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垂直距离。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55" name="直接连接符 84054"/>
          <p:cNvSpPr/>
          <p:nvPr/>
        </p:nvSpPr>
        <p:spPr>
          <a:xfrm>
            <a:off x="5453063" y="6046788"/>
            <a:ext cx="12239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84054" name="文本框 84053"/>
          <p:cNvSpPr txBox="1"/>
          <p:nvPr/>
        </p:nvSpPr>
        <p:spPr>
          <a:xfrm>
            <a:off x="5741988" y="6048375"/>
            <a:ext cx="719137" cy="287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</a:rPr>
              <a:t>L/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44" name="文本框 1"/>
          <p:cNvSpPr txBox="1"/>
          <p:nvPr/>
        </p:nvSpPr>
        <p:spPr>
          <a:xfrm>
            <a:off x="107950" y="620713"/>
            <a:ext cx="84375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若有任一轴与过质心的轴平行且相距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</a:rPr>
              <a:t>刚体对其转动惯量为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: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7" grpId="0"/>
      <p:bldP spid="84012" grpId="0"/>
      <p:bldP spid="84033" grpId="0"/>
      <p:bldP spid="84042" grpId="0"/>
      <p:bldP spid="84043" grpId="0"/>
      <p:bldP spid="84050" grpId="0"/>
      <p:bldP spid="84051" grpId="0"/>
      <p:bldP spid="84052" grpId="0"/>
      <p:bldP spid="8405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2"/>
          <p:cNvSpPr txBox="1"/>
          <p:nvPr/>
        </p:nvSpPr>
        <p:spPr>
          <a:xfrm>
            <a:off x="7953375" y="762000"/>
            <a:ext cx="684213" cy="5715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  <a:tileRect/>
          </a:gra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 anchorCtr="0">
            <a:spAutoFit/>
          </a:bodyPr>
          <a:p>
            <a:pPr algn="ctr">
              <a:spcBef>
                <a:spcPct val="50000"/>
              </a:spcBef>
              <a:buClrTx/>
              <a:buFontTx/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竿子长些还是短些较安全？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Text Box 3"/>
          <p:cNvSpPr txBox="1"/>
          <p:nvPr/>
        </p:nvSpPr>
        <p:spPr>
          <a:xfrm>
            <a:off x="762000" y="5257800"/>
            <a:ext cx="3505200" cy="9588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飞轮的质量为什么大都分布于外轮缘？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ontrols/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框 86060"/>
          <p:cNvSpPr txBox="1"/>
          <p:nvPr/>
        </p:nvSpPr>
        <p:spPr>
          <a:xfrm>
            <a:off x="107950" y="331788"/>
            <a:ext cx="33829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五、转动定律的应用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/>
          <p:nvPr/>
        </p:nvSpPr>
        <p:spPr>
          <a:xfrm>
            <a:off x="901700" y="2132013"/>
            <a:ext cx="579438" cy="23637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确定研究对象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550988" y="3143250"/>
            <a:ext cx="503238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/>
          <p:nvPr/>
        </p:nvSpPr>
        <p:spPr>
          <a:xfrm>
            <a:off x="2124075" y="2132013"/>
            <a:ext cx="576263" cy="23637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分析运动状态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770188" y="2420938"/>
            <a:ext cx="503238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70188" y="3860800"/>
            <a:ext cx="503238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/>
          <p:nvPr/>
        </p:nvSpPr>
        <p:spPr>
          <a:xfrm>
            <a:off x="3343275" y="1955800"/>
            <a:ext cx="920750" cy="128905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隔离分析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受力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/>
          <p:nvPr/>
        </p:nvSpPr>
        <p:spPr>
          <a:xfrm>
            <a:off x="3343275" y="3429000"/>
            <a:ext cx="920750" cy="128905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隔离分析力矩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356100" y="2419350"/>
            <a:ext cx="503238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333875" y="3860800"/>
            <a:ext cx="504825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/>
          <p:nvPr/>
        </p:nvSpPr>
        <p:spPr>
          <a:xfrm>
            <a:off x="4908550" y="1484313"/>
            <a:ext cx="920750" cy="16589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由牛顿定律列方程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/>
          <p:nvPr/>
        </p:nvSpPr>
        <p:spPr>
          <a:xfrm>
            <a:off x="4932363" y="3500438"/>
            <a:ext cx="920750" cy="16589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由转动定律列方程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940425" y="3860800"/>
            <a:ext cx="503238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940425" y="2419350"/>
            <a:ext cx="503238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/>
          <p:nvPr/>
        </p:nvSpPr>
        <p:spPr>
          <a:xfrm>
            <a:off x="6554788" y="2503488"/>
            <a:ext cx="546100" cy="16208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求解方程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2" grpId="0" animBg="1"/>
      <p:bldP spid="11" grpId="0" animBg="1"/>
      <p:bldP spid="13" grpId="0" animBg="1"/>
      <p:bldP spid="15" grpId="0" animBg="1"/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8129" name="组合 86019"/>
          <p:cNvGrpSpPr/>
          <p:nvPr/>
        </p:nvGrpSpPr>
        <p:grpSpPr>
          <a:xfrm>
            <a:off x="6084888" y="3429000"/>
            <a:ext cx="1828800" cy="2755900"/>
            <a:chOff x="166" y="288"/>
            <a:chExt cx="1632" cy="2264"/>
          </a:xfrm>
        </p:grpSpPr>
        <p:grpSp>
          <p:nvGrpSpPr>
            <p:cNvPr id="48130" name="组合 86020"/>
            <p:cNvGrpSpPr/>
            <p:nvPr/>
          </p:nvGrpSpPr>
          <p:grpSpPr>
            <a:xfrm>
              <a:off x="544" y="399"/>
              <a:ext cx="875" cy="2153"/>
              <a:chOff x="2304" y="495"/>
              <a:chExt cx="875" cy="2153"/>
            </a:xfrm>
          </p:grpSpPr>
          <p:sp>
            <p:nvSpPr>
              <p:cNvPr id="48131" name="椭圆 86021"/>
              <p:cNvSpPr/>
              <p:nvPr/>
            </p:nvSpPr>
            <p:spPr>
              <a:xfrm>
                <a:off x="2304" y="927"/>
                <a:ext cx="864" cy="816"/>
              </a:xfrm>
              <a:prstGeom prst="ellipse">
                <a:avLst/>
              </a:prstGeom>
              <a:solidFill>
                <a:srgbClr val="92D050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132" name="矩形 86022"/>
              <p:cNvSpPr/>
              <p:nvPr/>
            </p:nvSpPr>
            <p:spPr>
              <a:xfrm>
                <a:off x="2688" y="495"/>
                <a:ext cx="96" cy="86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133" name="直接连接符 86023"/>
              <p:cNvSpPr/>
              <p:nvPr/>
            </p:nvSpPr>
            <p:spPr>
              <a:xfrm>
                <a:off x="3179" y="1304"/>
                <a:ext cx="0" cy="13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48134" name="对象 86024"/>
              <p:cNvGraphicFramePr/>
              <p:nvPr/>
            </p:nvGraphicFramePr>
            <p:xfrm>
              <a:off x="2688" y="2271"/>
              <a:ext cx="347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1" imgW="165100" imgH="165100" progId="Equation.3">
                      <p:embed/>
                    </p:oleObj>
                  </mc:Choice>
                  <mc:Fallback>
                    <p:oleObj name="" r:id="rId1" imgW="165100" imgH="16510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688" y="2271"/>
                            <a:ext cx="347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35" name="直接连接符 86025"/>
              <p:cNvSpPr/>
              <p:nvPr/>
            </p:nvSpPr>
            <p:spPr>
              <a:xfrm flipH="1">
                <a:off x="2352" y="1263"/>
                <a:ext cx="384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8136" name="对象 86026"/>
              <p:cNvGraphicFramePr/>
              <p:nvPr/>
            </p:nvGraphicFramePr>
            <p:xfrm>
              <a:off x="2784" y="1120"/>
              <a:ext cx="30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3" imgW="152400" imgH="177165" progId="Equation.3">
                      <p:embed/>
                    </p:oleObj>
                  </mc:Choice>
                  <mc:Fallback>
                    <p:oleObj name="" r:id="rId3" imgW="152400" imgH="177165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84" y="1120"/>
                            <a:ext cx="305" cy="3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7" name="对象 86027"/>
              <p:cNvGraphicFramePr/>
              <p:nvPr/>
            </p:nvGraphicFramePr>
            <p:xfrm>
              <a:off x="2544" y="1407"/>
              <a:ext cx="22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5" imgW="114300" imgH="127000" progId="Equation.3">
                      <p:embed/>
                    </p:oleObj>
                  </mc:Choice>
                  <mc:Fallback>
                    <p:oleObj name="" r:id="rId5" imgW="114300" imgH="127000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44" y="1407"/>
                            <a:ext cx="229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138" name="组合 86028"/>
            <p:cNvGrpSpPr/>
            <p:nvPr/>
          </p:nvGrpSpPr>
          <p:grpSpPr>
            <a:xfrm>
              <a:off x="166" y="288"/>
              <a:ext cx="1632" cy="96"/>
              <a:chOff x="1344" y="3120"/>
              <a:chExt cx="1632" cy="96"/>
            </a:xfrm>
          </p:grpSpPr>
          <p:sp>
            <p:nvSpPr>
              <p:cNvPr id="48139" name="直接连接符 86029"/>
              <p:cNvSpPr/>
              <p:nvPr/>
            </p:nvSpPr>
            <p:spPr>
              <a:xfrm>
                <a:off x="1344" y="3216"/>
                <a:ext cx="163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0" name="直接连接符 86030"/>
              <p:cNvSpPr/>
              <p:nvPr/>
            </p:nvSpPr>
            <p:spPr>
              <a:xfrm flipH="1">
                <a:off x="1392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1" name="直接连接符 86031"/>
              <p:cNvSpPr/>
              <p:nvPr/>
            </p:nvSpPr>
            <p:spPr>
              <a:xfrm flipH="1">
                <a:off x="1550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2" name="直接连接符 86032"/>
              <p:cNvSpPr/>
              <p:nvPr/>
            </p:nvSpPr>
            <p:spPr>
              <a:xfrm flipH="1">
                <a:off x="1709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3" name="直接连接符 86033"/>
              <p:cNvSpPr/>
              <p:nvPr/>
            </p:nvSpPr>
            <p:spPr>
              <a:xfrm flipH="1">
                <a:off x="1867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4" name="直接连接符 86034"/>
              <p:cNvSpPr/>
              <p:nvPr/>
            </p:nvSpPr>
            <p:spPr>
              <a:xfrm flipH="1">
                <a:off x="2026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5" name="直接连接符 86035"/>
              <p:cNvSpPr/>
              <p:nvPr/>
            </p:nvSpPr>
            <p:spPr>
              <a:xfrm flipH="1">
                <a:off x="2819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6" name="直接连接符 86036"/>
              <p:cNvSpPr/>
              <p:nvPr/>
            </p:nvSpPr>
            <p:spPr>
              <a:xfrm flipH="1">
                <a:off x="2184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7" name="直接连接符 86037"/>
              <p:cNvSpPr/>
              <p:nvPr/>
            </p:nvSpPr>
            <p:spPr>
              <a:xfrm flipH="1">
                <a:off x="2343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8" name="直接连接符 86038"/>
              <p:cNvSpPr/>
              <p:nvPr/>
            </p:nvSpPr>
            <p:spPr>
              <a:xfrm flipH="1">
                <a:off x="2501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9" name="直接连接符 86039"/>
              <p:cNvSpPr/>
              <p:nvPr/>
            </p:nvSpPr>
            <p:spPr>
              <a:xfrm flipH="1">
                <a:off x="2660" y="3120"/>
                <a:ext cx="48" cy="96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8150" name="文本框 86044"/>
          <p:cNvSpPr txBox="1"/>
          <p:nvPr/>
        </p:nvSpPr>
        <p:spPr>
          <a:xfrm>
            <a:off x="400050" y="1552575"/>
            <a:ext cx="3517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滑轮的角加速度？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51" name="文本框 86045"/>
          <p:cNvSpPr txBox="1"/>
          <p:nvPr/>
        </p:nvSpPr>
        <p:spPr>
          <a:xfrm>
            <a:off x="395288" y="2082800"/>
            <a:ext cx="86312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如以重量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P = 98 N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的物体挂在绳端，计算滑轮的角加速度？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53" name="文本框 86046"/>
          <p:cNvSpPr txBox="1"/>
          <p:nvPr/>
        </p:nvSpPr>
        <p:spPr>
          <a:xfrm>
            <a:off x="38100" y="2708275"/>
            <a:ext cx="1390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6048" name="对象 86047"/>
          <p:cNvGraphicFramePr/>
          <p:nvPr/>
        </p:nvGraphicFramePr>
        <p:xfrm>
          <a:off x="1979613" y="2768600"/>
          <a:ext cx="1092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533400" imgH="203200" progId="Equation.3">
                  <p:embed/>
                </p:oleObj>
              </mc:Choice>
              <mc:Fallback>
                <p:oleObj name="" r:id="rId7" imgW="533400" imgH="203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2768600"/>
                        <a:ext cx="10922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9" name="对象 86048"/>
          <p:cNvGraphicFramePr>
            <a:graphicFrameLocks noChangeAspect="1"/>
          </p:cNvGraphicFramePr>
          <p:nvPr/>
        </p:nvGraphicFramePr>
        <p:xfrm>
          <a:off x="1235075" y="3975100"/>
          <a:ext cx="2844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1358900" imgH="393700" progId="Equation.3">
                  <p:embed/>
                </p:oleObj>
              </mc:Choice>
              <mc:Fallback>
                <p:oleObj name="" r:id="rId9" imgW="1358900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5075" y="3975100"/>
                        <a:ext cx="2844800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0" name="对象 86049"/>
          <p:cNvGraphicFramePr/>
          <p:nvPr/>
        </p:nvGraphicFramePr>
        <p:xfrm>
          <a:off x="1630363" y="5084763"/>
          <a:ext cx="176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812800" imgH="203200" progId="Equation.3">
                  <p:embed/>
                </p:oleObj>
              </mc:Choice>
              <mc:Fallback>
                <p:oleObj name="" r:id="rId11" imgW="812800" imgH="203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0363" y="5084763"/>
                        <a:ext cx="1765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文本框 86050"/>
          <p:cNvSpPr txBox="1"/>
          <p:nvPr/>
        </p:nvSpPr>
        <p:spPr>
          <a:xfrm>
            <a:off x="611188" y="5157788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6052" name="对象 86051"/>
          <p:cNvGraphicFramePr/>
          <p:nvPr/>
        </p:nvGraphicFramePr>
        <p:xfrm>
          <a:off x="1630363" y="5614988"/>
          <a:ext cx="11017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520700" imgH="203200" progId="Equation.3">
                  <p:embed/>
                </p:oleObj>
              </mc:Choice>
              <mc:Fallback>
                <p:oleObj name="" r:id="rId13" imgW="520700" imgH="203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0363" y="5614988"/>
                        <a:ext cx="1101725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3" name="对象 86052"/>
          <p:cNvGraphicFramePr/>
          <p:nvPr/>
        </p:nvGraphicFramePr>
        <p:xfrm>
          <a:off x="1630363" y="6084888"/>
          <a:ext cx="9826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444500" imgH="203200" progId="Equation.3">
                  <p:embed/>
                </p:oleObj>
              </mc:Choice>
              <mc:Fallback>
                <p:oleObj name="" r:id="rId15" imgW="444500" imgH="203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30363" y="6084888"/>
                        <a:ext cx="982662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4" name="对象 86053"/>
          <p:cNvGraphicFramePr/>
          <p:nvPr/>
        </p:nvGraphicFramePr>
        <p:xfrm>
          <a:off x="3851275" y="5724525"/>
          <a:ext cx="1933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7" imgW="1002665" imgH="228600" progId="Equation.3">
                  <p:embed/>
                </p:oleObj>
              </mc:Choice>
              <mc:Fallback>
                <p:oleObj name="" r:id="rId17" imgW="1002665" imgH="2286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1275" y="5724525"/>
                        <a:ext cx="193357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6" name="左大括号 86055"/>
          <p:cNvSpPr/>
          <p:nvPr/>
        </p:nvSpPr>
        <p:spPr>
          <a:xfrm>
            <a:off x="1365250" y="52959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17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062" name="矩形 86061" descr="深色木质"/>
          <p:cNvSpPr/>
          <p:nvPr/>
        </p:nvSpPr>
        <p:spPr>
          <a:xfrm>
            <a:off x="7334250" y="5680075"/>
            <a:ext cx="304800" cy="304800"/>
          </a:xfrm>
          <a:prstGeom prst="rect">
            <a:avLst/>
          </a:prstGeom>
          <a:blipFill rotWithShape="1">
            <a:blip r:embed="rId19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063" name="直接连接符 86062"/>
          <p:cNvSpPr/>
          <p:nvPr/>
        </p:nvSpPr>
        <p:spPr>
          <a:xfrm>
            <a:off x="7481888" y="5832475"/>
            <a:ext cx="0" cy="5492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64" name="直接连接符 86063"/>
          <p:cNvSpPr/>
          <p:nvPr/>
        </p:nvSpPr>
        <p:spPr>
          <a:xfrm flipV="1">
            <a:off x="7481888" y="5300663"/>
            <a:ext cx="0" cy="37941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6065" name="对象 86064"/>
          <p:cNvGraphicFramePr/>
          <p:nvPr/>
        </p:nvGraphicFramePr>
        <p:xfrm>
          <a:off x="7742238" y="5724525"/>
          <a:ext cx="4572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0" imgW="368300" imgH="241300" progId="Equation.3">
                  <p:embed/>
                </p:oleObj>
              </mc:Choice>
              <mc:Fallback>
                <p:oleObj name="" r:id="rId20" imgW="368300" imgH="241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42238" y="5724525"/>
                        <a:ext cx="457200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6" name="对象 86065"/>
          <p:cNvGraphicFramePr/>
          <p:nvPr/>
        </p:nvGraphicFramePr>
        <p:xfrm>
          <a:off x="7680325" y="4868863"/>
          <a:ext cx="2762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2" imgW="203200" imgH="228600" progId="Equation.3">
                  <p:embed/>
                </p:oleObj>
              </mc:Choice>
              <mc:Fallback>
                <p:oleObj name="" r:id="rId22" imgW="2032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80325" y="4868863"/>
                        <a:ext cx="276225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6" name="文本框 86069"/>
          <p:cNvSpPr txBox="1"/>
          <p:nvPr/>
        </p:nvSpPr>
        <p:spPr>
          <a:xfrm>
            <a:off x="38100" y="587375"/>
            <a:ext cx="8270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67" name="文本框 86070"/>
          <p:cNvSpPr txBox="1"/>
          <p:nvPr/>
        </p:nvSpPr>
        <p:spPr>
          <a:xfrm>
            <a:off x="38100" y="1549400"/>
            <a:ext cx="612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68" name="文本框 86071"/>
          <p:cNvSpPr txBox="1"/>
          <p:nvPr/>
        </p:nvSpPr>
        <p:spPr>
          <a:xfrm>
            <a:off x="614363" y="542925"/>
            <a:ext cx="808355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滑轮半径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=20 cm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，转动惯量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J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= 0.5 kg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m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。在绳端施以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F = 98 N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的拉力，不计摩擦力。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6078" name="对象 86077"/>
          <p:cNvGraphicFramePr/>
          <p:nvPr/>
        </p:nvGraphicFramePr>
        <p:xfrm>
          <a:off x="1979613" y="3429000"/>
          <a:ext cx="10429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4" imgW="520700" imgH="165100" progId="Equation.3">
                  <p:embed/>
                </p:oleObj>
              </mc:Choice>
              <mc:Fallback>
                <p:oleObj name="" r:id="rId24" imgW="520700" imgH="165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79613" y="3429000"/>
                        <a:ext cx="104298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9" name="左大括号 86078"/>
          <p:cNvSpPr/>
          <p:nvPr/>
        </p:nvSpPr>
        <p:spPr>
          <a:xfrm>
            <a:off x="1703388" y="2913063"/>
            <a:ext cx="142875" cy="792162"/>
          </a:xfrm>
          <a:prstGeom prst="leftBrace">
            <a:avLst>
              <a:gd name="adj1" fmla="val 45921"/>
              <a:gd name="adj2" fmla="val 50000"/>
            </a:avLst>
          </a:prstGeom>
          <a:noFill/>
          <a:ln w="349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081" name="直接连接符 86080"/>
          <p:cNvSpPr/>
          <p:nvPr/>
        </p:nvSpPr>
        <p:spPr>
          <a:xfrm flipV="1">
            <a:off x="7488238" y="4652963"/>
            <a:ext cx="0" cy="3603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1" grpId="0"/>
      <p:bldP spid="225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9028" name="矩形 129027"/>
          <p:cNvSpPr/>
          <p:nvPr/>
        </p:nvSpPr>
        <p:spPr>
          <a:xfrm rot="-5400000">
            <a:off x="7154863" y="198438"/>
            <a:ext cx="152400" cy="24384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9" name="矩形 129028"/>
          <p:cNvSpPr/>
          <p:nvPr/>
        </p:nvSpPr>
        <p:spPr>
          <a:xfrm>
            <a:off x="5943600" y="1341438"/>
            <a:ext cx="2444750" cy="142875"/>
          </a:xfrm>
          <a:prstGeom prst="rect">
            <a:avLst/>
          </a:prstGeom>
          <a:solidFill>
            <a:srgbClr val="00FF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矩形 129025"/>
          <p:cNvSpPr/>
          <p:nvPr/>
        </p:nvSpPr>
        <p:spPr>
          <a:xfrm>
            <a:off x="684213" y="334963"/>
            <a:ext cx="8050212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均匀细直棒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、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可绕轴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在竖直平面内转动，初始时它在水平位置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156" name="文本框 129026"/>
          <p:cNvSpPr txBox="1"/>
          <p:nvPr/>
        </p:nvSpPr>
        <p:spPr>
          <a:xfrm>
            <a:off x="323850" y="1341438"/>
            <a:ext cx="4465638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zh-CN" altLang="en-US" dirty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它由此下摆 </a:t>
            </a:r>
            <a:r>
              <a:rPr lang="en-US" altLang="zh-CN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</a:t>
            </a:r>
            <a:r>
              <a:rPr lang="en-US" altLang="zh-CN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角时的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sp>
        <p:nvSpPr>
          <p:cNvPr id="129030" name="直接连接符 129029"/>
          <p:cNvSpPr/>
          <p:nvPr/>
        </p:nvSpPr>
        <p:spPr>
          <a:xfrm>
            <a:off x="5943600" y="1441450"/>
            <a:ext cx="2228850" cy="172720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58" name="矩形 129030"/>
          <p:cNvSpPr/>
          <p:nvPr/>
        </p:nvSpPr>
        <p:spPr>
          <a:xfrm>
            <a:off x="5551488" y="106045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i="1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9" name="矩形 129031"/>
          <p:cNvSpPr/>
          <p:nvPr/>
        </p:nvSpPr>
        <p:spPr>
          <a:xfrm>
            <a:off x="7772400" y="90805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i="1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0" name="矩形 129032"/>
          <p:cNvSpPr/>
          <p:nvPr/>
        </p:nvSpPr>
        <p:spPr>
          <a:xfrm>
            <a:off x="6934200" y="908050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i="1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4" name="矩形 129033"/>
          <p:cNvSpPr/>
          <p:nvPr/>
        </p:nvSpPr>
        <p:spPr>
          <a:xfrm>
            <a:off x="6559550" y="1484313"/>
            <a:ext cx="342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9035" name="矩形 129034"/>
          <p:cNvSpPr/>
          <p:nvPr/>
        </p:nvSpPr>
        <p:spPr>
          <a:xfrm>
            <a:off x="8027988" y="25923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3" name="矩形 129035"/>
          <p:cNvSpPr/>
          <p:nvPr/>
        </p:nvSpPr>
        <p:spPr>
          <a:xfrm>
            <a:off x="323850" y="1974850"/>
            <a:ext cx="4873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endParaRPr lang="zh-CN" altLang="en-US" i="1" dirty="0">
              <a:solidFill>
                <a:srgbClr val="99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7" name="矩形 129036"/>
          <p:cNvSpPr/>
          <p:nvPr/>
        </p:nvSpPr>
        <p:spPr>
          <a:xfrm rot="2283050">
            <a:off x="7162800" y="2432050"/>
            <a:ext cx="381000" cy="15240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9038" name="对象 129037"/>
          <p:cNvGraphicFramePr/>
          <p:nvPr/>
        </p:nvGraphicFramePr>
        <p:xfrm>
          <a:off x="2770188" y="2662238"/>
          <a:ext cx="2363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1181100" imgH="203200" progId="Equation.3">
                  <p:embed/>
                </p:oleObj>
              </mc:Choice>
              <mc:Fallback>
                <p:oleObj name="" r:id="rId1" imgW="1181100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0188" y="2662238"/>
                        <a:ext cx="23637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9" name="文本框 129038"/>
          <p:cNvSpPr txBox="1"/>
          <p:nvPr/>
        </p:nvSpPr>
        <p:spPr>
          <a:xfrm>
            <a:off x="1236663" y="2019300"/>
            <a:ext cx="12747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质元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40" name="矩形 129039"/>
          <p:cNvSpPr/>
          <p:nvPr/>
        </p:nvSpPr>
        <p:spPr>
          <a:xfrm>
            <a:off x="7308850" y="3097213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9041" name="对象 129040"/>
          <p:cNvGraphicFramePr>
            <a:graphicFrameLocks noChangeAspect="1"/>
          </p:cNvGraphicFramePr>
          <p:nvPr/>
        </p:nvGraphicFramePr>
        <p:xfrm>
          <a:off x="2297113" y="3251200"/>
          <a:ext cx="2970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485900" imgH="279400" progId="Equation.3">
                  <p:embed/>
                </p:oleObj>
              </mc:Choice>
              <mc:Fallback>
                <p:oleObj name="" r:id="rId3" imgW="1485900" imgH="279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7113" y="3251200"/>
                        <a:ext cx="297021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2" name="对象 129041"/>
          <p:cNvGraphicFramePr>
            <a:graphicFrameLocks noChangeAspect="1"/>
          </p:cNvGraphicFramePr>
          <p:nvPr/>
        </p:nvGraphicFramePr>
        <p:xfrm>
          <a:off x="1928813" y="4297363"/>
          <a:ext cx="96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482600" imgH="393700" progId="Equation.3">
                  <p:embed/>
                </p:oleObj>
              </mc:Choice>
              <mc:Fallback>
                <p:oleObj name="" r:id="rId5" imgW="482600" imgH="393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8813" y="4297363"/>
                        <a:ext cx="965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3" name="文本框 129042"/>
          <p:cNvSpPr txBox="1"/>
          <p:nvPr/>
        </p:nvSpPr>
        <p:spPr>
          <a:xfrm>
            <a:off x="476250" y="4437063"/>
            <a:ext cx="1574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转动定律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9044" name="对象 129043"/>
          <p:cNvGraphicFramePr>
            <a:graphicFrameLocks noChangeAspect="1"/>
          </p:cNvGraphicFramePr>
          <p:nvPr/>
        </p:nvGraphicFramePr>
        <p:xfrm>
          <a:off x="3038475" y="5478463"/>
          <a:ext cx="104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520700" imgH="393700" progId="Equation.3">
                  <p:embed/>
                </p:oleObj>
              </mc:Choice>
              <mc:Fallback>
                <p:oleObj name="" r:id="rId7" imgW="520700" imgH="3937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8475" y="5478463"/>
                        <a:ext cx="10414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5" name="对象 129044"/>
          <p:cNvGraphicFramePr>
            <a:graphicFrameLocks noChangeAspect="1"/>
          </p:cNvGraphicFramePr>
          <p:nvPr/>
        </p:nvGraphicFramePr>
        <p:xfrm>
          <a:off x="4048125" y="5478463"/>
          <a:ext cx="101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508000" imgH="393700" progId="Equation.3">
                  <p:embed/>
                </p:oleObj>
              </mc:Choice>
              <mc:Fallback>
                <p:oleObj name="" r:id="rId9" imgW="508000" imgH="393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8125" y="5478463"/>
                        <a:ext cx="1016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6" name="对象 129045"/>
          <p:cNvGraphicFramePr>
            <a:graphicFrameLocks noChangeAspect="1"/>
          </p:cNvGraphicFramePr>
          <p:nvPr/>
        </p:nvGraphicFramePr>
        <p:xfrm>
          <a:off x="5772150" y="4979988"/>
          <a:ext cx="1244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736600" imgH="482600" progId="Equation.3">
                  <p:embed/>
                </p:oleObj>
              </mc:Choice>
              <mc:Fallback>
                <p:oleObj name="" r:id="rId11" imgW="736600" imgH="482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72150" y="4979988"/>
                        <a:ext cx="1244600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7" name="对象 129046"/>
          <p:cNvGraphicFramePr>
            <a:graphicFrameLocks noChangeAspect="1"/>
          </p:cNvGraphicFramePr>
          <p:nvPr/>
        </p:nvGraphicFramePr>
        <p:xfrm>
          <a:off x="5219700" y="5891213"/>
          <a:ext cx="30241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1344930" imgH="254000" progId="Equation.DSMT4">
                  <p:embed/>
                </p:oleObj>
              </mc:Choice>
              <mc:Fallback>
                <p:oleObj name="" r:id="rId13" imgW="1344930" imgH="2540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19700" y="5891213"/>
                        <a:ext cx="3024188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5" name="文本框 129047"/>
          <p:cNvSpPr txBox="1"/>
          <p:nvPr/>
        </p:nvSpPr>
        <p:spPr>
          <a:xfrm>
            <a:off x="107950" y="450850"/>
            <a:ext cx="8270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9049" name="对象 129048"/>
          <p:cNvGraphicFramePr>
            <a:graphicFrameLocks noChangeAspect="1"/>
          </p:cNvGraphicFramePr>
          <p:nvPr/>
        </p:nvGraphicFramePr>
        <p:xfrm>
          <a:off x="2916238" y="1844675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5" imgW="685800" imgH="393700" progId="Equation.3">
                  <p:embed/>
                </p:oleObj>
              </mc:Choice>
              <mc:Fallback>
                <p:oleObj name="" r:id="rId15" imgW="685800" imgH="393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16238" y="1844675"/>
                        <a:ext cx="1371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0" name="矩形 129049"/>
          <p:cNvSpPr/>
          <p:nvPr/>
        </p:nvSpPr>
        <p:spPr>
          <a:xfrm>
            <a:off x="762000" y="2636838"/>
            <a:ext cx="15795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重力矩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9051" name="对象 129050"/>
          <p:cNvGraphicFramePr>
            <a:graphicFrameLocks noChangeAspect="1"/>
          </p:cNvGraphicFramePr>
          <p:nvPr/>
        </p:nvGraphicFramePr>
        <p:xfrm>
          <a:off x="1554163" y="5053013"/>
          <a:ext cx="1243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7" imgW="622300" imgH="393700" progId="Equation.3">
                  <p:embed/>
                </p:oleObj>
              </mc:Choice>
              <mc:Fallback>
                <p:oleObj name="" r:id="rId17" imgW="622300" imgH="393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54163" y="5053013"/>
                        <a:ext cx="12430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2" name="对象 129051"/>
          <p:cNvGraphicFramePr>
            <a:graphicFrameLocks noChangeAspect="1"/>
          </p:cNvGraphicFramePr>
          <p:nvPr/>
        </p:nvGraphicFramePr>
        <p:xfrm>
          <a:off x="3529013" y="4616450"/>
          <a:ext cx="1654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9" imgW="825500" imgH="393700" progId="Equation.3">
                  <p:embed/>
                </p:oleObj>
              </mc:Choice>
              <mc:Fallback>
                <p:oleObj name="" r:id="rId19" imgW="825500" imgH="393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29013" y="4616450"/>
                        <a:ext cx="165417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3" name="文本框 129052"/>
          <p:cNvSpPr txBox="1"/>
          <p:nvPr/>
        </p:nvSpPr>
        <p:spPr>
          <a:xfrm rot="2605378">
            <a:off x="7305675" y="2063750"/>
            <a:ext cx="50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54" name="直接连接符 129053"/>
          <p:cNvSpPr/>
          <p:nvPr/>
        </p:nvSpPr>
        <p:spPr>
          <a:xfrm>
            <a:off x="7308850" y="2520950"/>
            <a:ext cx="0" cy="7921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9055" name="对象 129054"/>
          <p:cNvGraphicFramePr>
            <a:graphicFrameLocks noChangeAspect="1"/>
          </p:cNvGraphicFramePr>
          <p:nvPr/>
        </p:nvGraphicFramePr>
        <p:xfrm>
          <a:off x="5922963" y="4979988"/>
          <a:ext cx="24415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1" imgW="1308100" imgH="393700" progId="Equation.3">
                  <p:embed/>
                </p:oleObj>
              </mc:Choice>
              <mc:Fallback>
                <p:oleObj name="" r:id="rId21" imgW="1308100" imgH="3937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22963" y="4979988"/>
                        <a:ext cx="244157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6" name="直接连接符 129055"/>
          <p:cNvSpPr/>
          <p:nvPr/>
        </p:nvSpPr>
        <p:spPr>
          <a:xfrm flipH="1">
            <a:off x="6948488" y="2449513"/>
            <a:ext cx="21590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057" name="直接连接符 129056"/>
          <p:cNvSpPr/>
          <p:nvPr/>
        </p:nvSpPr>
        <p:spPr>
          <a:xfrm flipH="1">
            <a:off x="5724525" y="1512888"/>
            <a:ext cx="21590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058" name="直接连接符 129057"/>
          <p:cNvSpPr/>
          <p:nvPr/>
        </p:nvSpPr>
        <p:spPr>
          <a:xfrm>
            <a:off x="5795963" y="1730375"/>
            <a:ext cx="1223962" cy="9350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29059" name="矩形 129058"/>
          <p:cNvSpPr/>
          <p:nvPr/>
        </p:nvSpPr>
        <p:spPr>
          <a:xfrm rot="2494043">
            <a:off x="6227763" y="201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60" name="左大括号 129059"/>
          <p:cNvSpPr/>
          <p:nvPr/>
        </p:nvSpPr>
        <p:spPr>
          <a:xfrm flipH="1">
            <a:off x="2822575" y="4619625"/>
            <a:ext cx="215900" cy="865188"/>
          </a:xfrm>
          <a:prstGeom prst="leftBrace">
            <a:avLst>
              <a:gd name="adj1" fmla="val 33190"/>
              <a:gd name="adj2" fmla="val 50000"/>
            </a:avLst>
          </a:prstGeom>
          <a:noFill/>
          <a:ln w="25400" cap="flat" cmpd="sng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61" name="直接连接符 129060"/>
          <p:cNvSpPr/>
          <p:nvPr/>
        </p:nvSpPr>
        <p:spPr>
          <a:xfrm>
            <a:off x="3109913" y="5084763"/>
            <a:ext cx="360362" cy="0"/>
          </a:xfrm>
          <a:prstGeom prst="line">
            <a:avLst/>
          </a:prstGeom>
          <a:ln w="38100" cap="flat" cmpd="sng">
            <a:solidFill>
              <a:srgbClr val="FF5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9062" name="左大括号 129061"/>
          <p:cNvSpPr/>
          <p:nvPr/>
        </p:nvSpPr>
        <p:spPr>
          <a:xfrm flipH="1">
            <a:off x="5164138" y="4979988"/>
            <a:ext cx="215900" cy="865187"/>
          </a:xfrm>
          <a:prstGeom prst="leftBrace">
            <a:avLst>
              <a:gd name="adj1" fmla="val 33190"/>
              <a:gd name="adj2" fmla="val 50000"/>
            </a:avLst>
          </a:prstGeom>
          <a:noFill/>
          <a:ln w="25400" cap="flat" cmpd="sng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63" name="直接连接符 129062"/>
          <p:cNvSpPr/>
          <p:nvPr/>
        </p:nvSpPr>
        <p:spPr>
          <a:xfrm>
            <a:off x="5414963" y="5413375"/>
            <a:ext cx="428625" cy="0"/>
          </a:xfrm>
          <a:prstGeom prst="line">
            <a:avLst/>
          </a:prstGeom>
          <a:ln w="38100" cap="flat" cmpd="sng">
            <a:solidFill>
              <a:srgbClr val="FF5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9064" name="文本框 129063"/>
          <p:cNvSpPr txBox="1"/>
          <p:nvPr/>
        </p:nvSpPr>
        <p:spPr>
          <a:xfrm>
            <a:off x="611188" y="3789363"/>
            <a:ext cx="8351837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重力对棒的合力矩等于重力全部集中于质心所产生的力矩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0000">
                                      <p:cBhvr>
                                        <p:cTn id="12" dur="2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03195 0.1148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/>
      <p:bldP spid="129035" grpId="0"/>
      <p:bldP spid="129039" grpId="0"/>
      <p:bldP spid="129040" grpId="0"/>
      <p:bldP spid="129043" grpId="0"/>
      <p:bldP spid="129050" grpId="0"/>
      <p:bldP spid="129053" grpId="0"/>
      <p:bldP spid="129059" grpId="0" animBg="1"/>
      <p:bldP spid="1290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0177" name="直接连接符 122891"/>
          <p:cNvSpPr/>
          <p:nvPr/>
        </p:nvSpPr>
        <p:spPr>
          <a:xfrm>
            <a:off x="6948488" y="2278063"/>
            <a:ext cx="0" cy="15113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78" name="平行四边形 122886"/>
          <p:cNvSpPr/>
          <p:nvPr/>
        </p:nvSpPr>
        <p:spPr>
          <a:xfrm>
            <a:off x="4643438" y="1341438"/>
            <a:ext cx="4394200" cy="2089150"/>
          </a:xfrm>
          <a:prstGeom prst="parallelogram">
            <a:avLst>
              <a:gd name="adj" fmla="val 40830"/>
            </a:avLst>
          </a:prstGeom>
          <a:solidFill>
            <a:srgbClr val="D9D9D9"/>
          </a:solidFill>
          <a:ln w="9525" cap="flat" cmpd="sng">
            <a:solidFill>
              <a:srgbClr val="B2B2B2">
                <a:alpha val="600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0" name="任意多边形 122889"/>
          <p:cNvSpPr/>
          <p:nvPr/>
        </p:nvSpPr>
        <p:spPr>
          <a:xfrm>
            <a:off x="6084888" y="2000250"/>
            <a:ext cx="1727200" cy="863600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5" y="10800"/>
                </a:moveTo>
                <a:cubicBezTo>
                  <a:pt x="3415" y="14879"/>
                  <a:pt x="6721" y="18185"/>
                  <a:pt x="10800" y="18185"/>
                </a:cubicBezTo>
                <a:cubicBezTo>
                  <a:pt x="14879" y="18185"/>
                  <a:pt x="18185" y="14879"/>
                  <a:pt x="18185" y="10800"/>
                </a:cubicBezTo>
                <a:cubicBezTo>
                  <a:pt x="18185" y="6721"/>
                  <a:pt x="14879" y="3415"/>
                  <a:pt x="10800" y="3415"/>
                </a:cubicBezTo>
                <a:cubicBezTo>
                  <a:pt x="6721" y="3415"/>
                  <a:pt x="3415" y="6721"/>
                  <a:pt x="3415" y="1080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885" name="任意多边形 122884"/>
          <p:cNvSpPr/>
          <p:nvPr/>
        </p:nvSpPr>
        <p:spPr>
          <a:xfrm>
            <a:off x="6083300" y="1270000"/>
            <a:ext cx="1728788" cy="1873250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31" y="10800"/>
                </a:moveTo>
                <a:cubicBezTo>
                  <a:pt x="3431" y="14870"/>
                  <a:pt x="6730" y="18169"/>
                  <a:pt x="10800" y="18169"/>
                </a:cubicBezTo>
                <a:cubicBezTo>
                  <a:pt x="14870" y="18169"/>
                  <a:pt x="18169" y="14870"/>
                  <a:pt x="18169" y="10800"/>
                </a:cubicBezTo>
                <a:cubicBezTo>
                  <a:pt x="18169" y="6730"/>
                  <a:pt x="14870" y="3431"/>
                  <a:pt x="10800" y="3431"/>
                </a:cubicBezTo>
                <a:cubicBezTo>
                  <a:pt x="6730" y="3431"/>
                  <a:pt x="3431" y="6730"/>
                  <a:pt x="3431" y="10800"/>
                </a:cubicBezTo>
                <a:close/>
              </a:path>
            </a:pathLst>
          </a:custGeom>
          <a:solidFill>
            <a:srgbClr val="FF99FF"/>
          </a:solidFill>
          <a:ln w="9525"/>
          <a:scene3d>
            <a:camera prst="legacyPerspectiveFront">
              <a:rot lat="17700000" lon="0" rev="0"/>
            </a:camera>
            <a:lightRig rig="legacyFlat3" dir="r"/>
          </a:scene3d>
          <a:sp3d extrusionH="176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50181" name="任意多边形 122887"/>
          <p:cNvSpPr/>
          <p:nvPr/>
        </p:nvSpPr>
        <p:spPr>
          <a:xfrm>
            <a:off x="5507038" y="476250"/>
            <a:ext cx="2881312" cy="3313113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00" y="10800"/>
                </a:moveTo>
                <a:lnTo>
                  <a:pt x="10800" y="10800"/>
                </a:lnTo>
                <a:lnTo>
                  <a:pt x="10800" y="10800"/>
                </a:lnTo>
                <a:lnTo>
                  <a:pt x="10800" y="10800"/>
                </a:lnTo>
                <a:lnTo>
                  <a:pt x="10800" y="10800"/>
                </a:lnTo>
                <a:close/>
              </a:path>
            </a:pathLst>
          </a:custGeom>
          <a:solidFill>
            <a:srgbClr val="92D050">
              <a:alpha val="78000"/>
            </a:srgbClr>
          </a:solidFill>
          <a:ln w="9525"/>
          <a:scene3d>
            <a:camera prst="legacyPerspectiveFront">
              <a:rot lat="17700000" lon="0" rev="0"/>
            </a:camera>
            <a:lightRig rig="legacyFlat4" dir="t"/>
          </a:scene3d>
          <a:sp3d extrusionH="176200" prstMaterial="legacyMatte">
            <a:bevelT w="13500" h="13500" prst="angle"/>
            <a:bevelB w="13500" h="13500" prst="angle"/>
            <a:extrusionClr>
              <a:srgbClr val="92D050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122889" name="任意多边形 122888"/>
          <p:cNvSpPr/>
          <p:nvPr/>
        </p:nvSpPr>
        <p:spPr>
          <a:xfrm>
            <a:off x="6084888" y="1844675"/>
            <a:ext cx="1727200" cy="792163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5" y="10800"/>
                </a:moveTo>
                <a:cubicBezTo>
                  <a:pt x="3415" y="14879"/>
                  <a:pt x="6721" y="18185"/>
                  <a:pt x="10800" y="18185"/>
                </a:cubicBezTo>
                <a:cubicBezTo>
                  <a:pt x="14879" y="18185"/>
                  <a:pt x="18185" y="14879"/>
                  <a:pt x="18185" y="10800"/>
                </a:cubicBezTo>
                <a:cubicBezTo>
                  <a:pt x="18185" y="6721"/>
                  <a:pt x="14879" y="3415"/>
                  <a:pt x="10800" y="3415"/>
                </a:cubicBezTo>
                <a:cubicBezTo>
                  <a:pt x="6721" y="3415"/>
                  <a:pt x="3415" y="6721"/>
                  <a:pt x="3415" y="1080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183" name="直接连接符 122890"/>
          <p:cNvSpPr/>
          <p:nvPr/>
        </p:nvSpPr>
        <p:spPr>
          <a:xfrm>
            <a:off x="6948488" y="693738"/>
            <a:ext cx="0" cy="15843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4" name="文本框 122892"/>
          <p:cNvSpPr txBox="1"/>
          <p:nvPr/>
        </p:nvSpPr>
        <p:spPr>
          <a:xfrm>
            <a:off x="7164388" y="404813"/>
            <a:ext cx="428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endParaRPr lang="en-US" altLang="zh-CN" sz="2800" b="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5" name="左弧形箭头 122893"/>
          <p:cNvSpPr/>
          <p:nvPr/>
        </p:nvSpPr>
        <p:spPr>
          <a:xfrm rot="10488334">
            <a:off x="6732588" y="836613"/>
            <a:ext cx="433387" cy="430212"/>
          </a:xfrm>
          <a:prstGeom prst="curvedRightArrow">
            <a:avLst>
              <a:gd name="adj1" fmla="val 20093"/>
              <a:gd name="adj2" fmla="val 48231"/>
              <a:gd name="adj3" fmla="val 33528"/>
            </a:avLst>
          </a:prstGeom>
          <a:solidFill>
            <a:srgbClr val="FF33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6" name="直接连接符 122894"/>
          <p:cNvSpPr/>
          <p:nvPr/>
        </p:nvSpPr>
        <p:spPr>
          <a:xfrm>
            <a:off x="6948488" y="450850"/>
            <a:ext cx="1587" cy="674688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2896" name="直接连接符 122895"/>
          <p:cNvSpPr/>
          <p:nvPr/>
        </p:nvSpPr>
        <p:spPr>
          <a:xfrm>
            <a:off x="6948488" y="2278063"/>
            <a:ext cx="574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897" name="直接连接符 122896"/>
          <p:cNvSpPr/>
          <p:nvPr/>
        </p:nvSpPr>
        <p:spPr>
          <a:xfrm>
            <a:off x="7813675" y="2278063"/>
            <a:ext cx="4302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2898" name="文本框 122897"/>
          <p:cNvSpPr txBox="1"/>
          <p:nvPr/>
        </p:nvSpPr>
        <p:spPr>
          <a:xfrm>
            <a:off x="7010400" y="2133600"/>
            <a:ext cx="301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99" name="文本框 122898"/>
          <p:cNvSpPr txBox="1"/>
          <p:nvPr/>
        </p:nvSpPr>
        <p:spPr>
          <a:xfrm>
            <a:off x="7808913" y="1774825"/>
            <a:ext cx="446087" cy="4286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200" i="1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91" name="文本框 122899"/>
          <p:cNvSpPr txBox="1"/>
          <p:nvPr/>
        </p:nvSpPr>
        <p:spPr>
          <a:xfrm>
            <a:off x="684213" y="449263"/>
            <a:ext cx="6034087" cy="608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4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圆盘以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在桌面上转动,受摩擦力而静止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192" name="文本框 122900"/>
          <p:cNvSpPr txBox="1"/>
          <p:nvPr/>
        </p:nvSpPr>
        <p:spPr>
          <a:xfrm>
            <a:off x="104775" y="595313"/>
            <a:ext cx="7064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193" name="文本框 122901"/>
          <p:cNvSpPr txBox="1"/>
          <p:nvPr/>
        </p:nvSpPr>
        <p:spPr>
          <a:xfrm>
            <a:off x="212725" y="1196975"/>
            <a:ext cx="40005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到圆盘静止所需时间。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94" name="文本框 122902"/>
          <p:cNvSpPr txBox="1"/>
          <p:nvPr/>
        </p:nvSpPr>
        <p:spPr>
          <a:xfrm>
            <a:off x="107950" y="1816100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04" name="对象 122903"/>
          <p:cNvGraphicFramePr/>
          <p:nvPr/>
        </p:nvGraphicFramePr>
        <p:xfrm>
          <a:off x="1998663" y="1866900"/>
          <a:ext cx="1174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6900" imgH="177165" progId="Equation.3">
                  <p:embed/>
                </p:oleObj>
              </mc:Choice>
              <mc:Fallback>
                <p:oleObj name="" r:id="rId1" imgW="596900" imgH="1771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8663" y="1866900"/>
                        <a:ext cx="11747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5" name="对象 122904"/>
          <p:cNvGraphicFramePr/>
          <p:nvPr/>
        </p:nvGraphicFramePr>
        <p:xfrm>
          <a:off x="2339975" y="3213100"/>
          <a:ext cx="1552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36600" imgH="203200" progId="Equation.3">
                  <p:embed/>
                </p:oleObj>
              </mc:Choice>
              <mc:Fallback>
                <p:oleObj name="" r:id="rId3" imgW="7366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3213100"/>
                        <a:ext cx="15525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对象 122905"/>
          <p:cNvGraphicFramePr/>
          <p:nvPr/>
        </p:nvGraphicFramePr>
        <p:xfrm>
          <a:off x="2532063" y="3873500"/>
          <a:ext cx="23018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485900" imgH="393700" progId="Equation.3">
                  <p:embed/>
                </p:oleObj>
              </mc:Choice>
              <mc:Fallback>
                <p:oleObj name="" r:id="rId5" imgW="1485900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2063" y="3873500"/>
                        <a:ext cx="230187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7" name="文本框 122906"/>
          <p:cNvSpPr txBox="1"/>
          <p:nvPr/>
        </p:nvSpPr>
        <p:spPr>
          <a:xfrm>
            <a:off x="684213" y="1819275"/>
            <a:ext cx="12239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细圆环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08" name="文本框 122907"/>
          <p:cNvSpPr txBox="1"/>
          <p:nvPr/>
        </p:nvSpPr>
        <p:spPr>
          <a:xfrm>
            <a:off x="473075" y="3979863"/>
            <a:ext cx="21558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圆盘摩擦力矩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00" name="任意多边形 122909"/>
          <p:cNvSpPr/>
          <p:nvPr/>
        </p:nvSpPr>
        <p:spPr>
          <a:xfrm>
            <a:off x="6367463" y="1601788"/>
            <a:ext cx="7937" cy="14287"/>
          </a:xfrm>
          <a:custGeom>
            <a:avLst/>
            <a:gdLst/>
            <a:ahLst/>
            <a:cxnLst/>
            <a:pathLst>
              <a:path w="5" h="9">
                <a:moveTo>
                  <a:pt x="5" y="0"/>
                </a:moveTo>
                <a:lnTo>
                  <a:pt x="0" y="0"/>
                </a:lnTo>
                <a:lnTo>
                  <a:pt x="0" y="4"/>
                </a:lnTo>
                <a:lnTo>
                  <a:pt x="5" y="9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201" name="文本框 122910"/>
          <p:cNvSpPr txBox="1"/>
          <p:nvPr/>
        </p:nvSpPr>
        <p:spPr>
          <a:xfrm>
            <a:off x="7812088" y="3070225"/>
            <a:ext cx="38893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22913" name="对象 122912"/>
          <p:cNvGraphicFramePr/>
          <p:nvPr/>
        </p:nvGraphicFramePr>
        <p:xfrm>
          <a:off x="2346325" y="2613025"/>
          <a:ext cx="14017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711200" imgH="203200" progId="Equation.3">
                  <p:embed/>
                </p:oleObj>
              </mc:Choice>
              <mc:Fallback>
                <p:oleObj name="" r:id="rId7" imgW="7112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6325" y="2613025"/>
                        <a:ext cx="1401763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4" name="文本框 122913"/>
          <p:cNvSpPr txBox="1"/>
          <p:nvPr/>
        </p:nvSpPr>
        <p:spPr>
          <a:xfrm>
            <a:off x="323850" y="2565400"/>
            <a:ext cx="21605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摩擦力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5" name="文本框 122914"/>
          <p:cNvSpPr txBox="1"/>
          <p:nvPr/>
        </p:nvSpPr>
        <p:spPr>
          <a:xfrm>
            <a:off x="323850" y="3213100"/>
            <a:ext cx="21605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的力矩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16" name="对象 122915"/>
          <p:cNvGraphicFramePr/>
          <p:nvPr/>
        </p:nvGraphicFramePr>
        <p:xfrm>
          <a:off x="2628900" y="4724400"/>
          <a:ext cx="1381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685800" imgH="393700" progId="Equation.3">
                  <p:embed/>
                </p:oleObj>
              </mc:Choice>
              <mc:Fallback>
                <p:oleObj name="" r:id="rId9" imgW="6858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8900" y="4724400"/>
                        <a:ext cx="1381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7" name="对象 122916"/>
          <p:cNvGraphicFramePr/>
          <p:nvPr/>
        </p:nvGraphicFramePr>
        <p:xfrm>
          <a:off x="6084888" y="4292600"/>
          <a:ext cx="23923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1422400" imgH="393700" progId="Equation.3">
                  <p:embed/>
                </p:oleObj>
              </mc:Choice>
              <mc:Fallback>
                <p:oleObj name="" r:id="rId11" imgW="14224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4888" y="4292600"/>
                        <a:ext cx="2392362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8" name="对象 122917"/>
          <p:cNvGraphicFramePr/>
          <p:nvPr/>
        </p:nvGraphicFramePr>
        <p:xfrm>
          <a:off x="2605088" y="5548313"/>
          <a:ext cx="21510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1231265" imgH="431800" progId="Equation.3">
                  <p:embed/>
                </p:oleObj>
              </mc:Choice>
              <mc:Fallback>
                <p:oleObj name="" r:id="rId13" imgW="123126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05088" y="5548313"/>
                        <a:ext cx="2151062" cy="71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9" name="对象 122918"/>
          <p:cNvGraphicFramePr/>
          <p:nvPr/>
        </p:nvGraphicFramePr>
        <p:xfrm>
          <a:off x="5191125" y="5602288"/>
          <a:ext cx="17160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838200" imgH="419100" progId="Equation.3">
                  <p:embed/>
                </p:oleObj>
              </mc:Choice>
              <mc:Fallback>
                <p:oleObj name="" r:id="rId15" imgW="8382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91125" y="5602288"/>
                        <a:ext cx="1716088" cy="66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1" name="文本框 122920"/>
          <p:cNvSpPr txBox="1"/>
          <p:nvPr/>
        </p:nvSpPr>
        <p:spPr>
          <a:xfrm>
            <a:off x="900113" y="4724400"/>
            <a:ext cx="16700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转动定律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4" name="右大括号 122923"/>
          <p:cNvSpPr/>
          <p:nvPr/>
        </p:nvSpPr>
        <p:spPr>
          <a:xfrm>
            <a:off x="4919663" y="4170363"/>
            <a:ext cx="144462" cy="936625"/>
          </a:xfrm>
          <a:prstGeom prst="rightBrace">
            <a:avLst>
              <a:gd name="adj1" fmla="val 53699"/>
              <a:gd name="adj2" fmla="val 50000"/>
            </a:avLst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5" name="直接连接符 122924"/>
          <p:cNvSpPr/>
          <p:nvPr/>
        </p:nvSpPr>
        <p:spPr>
          <a:xfrm>
            <a:off x="5191125" y="4603750"/>
            <a:ext cx="793750" cy="26988"/>
          </a:xfrm>
          <a:prstGeom prst="line">
            <a:avLst/>
          </a:prstGeom>
          <a:ln w="317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926" name="直接连接符 122925"/>
          <p:cNvSpPr/>
          <p:nvPr/>
        </p:nvSpPr>
        <p:spPr>
          <a:xfrm>
            <a:off x="1622425" y="5905500"/>
            <a:ext cx="649288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2927" name="对象 122926"/>
          <p:cNvGraphicFramePr/>
          <p:nvPr/>
        </p:nvGraphicFramePr>
        <p:xfrm>
          <a:off x="3235325" y="1770063"/>
          <a:ext cx="15208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7" imgW="862965" imgH="393700" progId="Equation.3">
                  <p:embed/>
                </p:oleObj>
              </mc:Choice>
              <mc:Fallback>
                <p:oleObj name="" r:id="rId17" imgW="862965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5325" y="1770063"/>
                        <a:ext cx="1520825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/>
      <p:bldP spid="122899" grpId="0"/>
      <p:bldP spid="122907" grpId="0"/>
      <p:bldP spid="122908" grpId="0"/>
      <p:bldP spid="122914" grpId="0"/>
      <p:bldP spid="122915" grpId="0"/>
      <p:bldP spid="1229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8" name="组合 107"/>
          <p:cNvGrpSpPr/>
          <p:nvPr/>
        </p:nvGrpSpPr>
        <p:grpSpPr>
          <a:xfrm>
            <a:off x="4152900" y="1885950"/>
            <a:ext cx="4267200" cy="2667000"/>
            <a:chOff x="6547" y="2947"/>
            <a:chExt cx="6720" cy="4200"/>
          </a:xfrm>
        </p:grpSpPr>
        <p:grpSp>
          <p:nvGrpSpPr>
            <p:cNvPr id="29698" name="Group 8"/>
            <p:cNvGrpSpPr/>
            <p:nvPr/>
          </p:nvGrpSpPr>
          <p:grpSpPr>
            <a:xfrm>
              <a:off x="6547" y="2947"/>
              <a:ext cx="6720" cy="4200"/>
              <a:chOff x="2832" y="720"/>
              <a:chExt cx="2688" cy="1680"/>
            </a:xfrm>
          </p:grpSpPr>
          <p:grpSp>
            <p:nvGrpSpPr>
              <p:cNvPr id="29699" name="Group 9"/>
              <p:cNvGrpSpPr/>
              <p:nvPr/>
            </p:nvGrpSpPr>
            <p:grpSpPr>
              <a:xfrm>
                <a:off x="2832" y="720"/>
                <a:ext cx="2688" cy="1680"/>
                <a:chOff x="2832" y="720"/>
                <a:chExt cx="2688" cy="1680"/>
              </a:xfrm>
            </p:grpSpPr>
            <p:sp>
              <p:nvSpPr>
                <p:cNvPr id="29700" name="Rectangle 10"/>
                <p:cNvSpPr/>
                <p:nvPr/>
              </p:nvSpPr>
              <p:spPr>
                <a:xfrm>
                  <a:off x="2832" y="720"/>
                  <a:ext cx="2688" cy="16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01" name="Line 11"/>
                <p:cNvSpPr/>
                <p:nvPr/>
              </p:nvSpPr>
              <p:spPr>
                <a:xfrm flipV="1">
                  <a:off x="2928" y="2256"/>
                  <a:ext cx="1440" cy="48"/>
                </a:xfrm>
                <a:prstGeom prst="line">
                  <a:avLst/>
                </a:prstGeom>
                <a:ln w="9525" cap="flat" cmpd="sng">
                  <a:solidFill>
                    <a:srgbClr val="99FF66"/>
                  </a:solidFill>
                  <a:prstDash val="solid"/>
                  <a:round/>
                  <a:headEnd type="none" w="med" len="med"/>
                  <a:tailEnd type="none" w="med" len="med"/>
                </a:ln>
                <a:scene3d>
                  <a:camera prst="legacyObliqueTopRight">
                    <a:rot lat="21000000" lon="0" rev="0"/>
                  </a:camera>
                  <a:lightRig rig="legacyFlat3" dir="b"/>
                </a:scene3d>
                <a:sp3d extrusionH="4900600" prstMaterial="legacyMatte">
                  <a:bevelT w="13500" h="13500" prst="angle"/>
                  <a:bevelB w="13500" h="13500" prst="angle"/>
                  <a:extrusionClr>
                    <a:srgbClr val="99FF66"/>
                  </a:extrusionClr>
                </a:sp3d>
              </p:spPr>
            </p:sp>
          </p:grpSp>
          <p:sp>
            <p:nvSpPr>
              <p:cNvPr id="29702" name="Text Box 12"/>
              <p:cNvSpPr txBox="1"/>
              <p:nvPr/>
            </p:nvSpPr>
            <p:spPr>
              <a:xfrm>
                <a:off x="3648" y="1814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2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3" name="Text Box 13"/>
              <p:cNvSpPr txBox="1"/>
              <p:nvPr/>
            </p:nvSpPr>
            <p:spPr>
              <a:xfrm>
                <a:off x="3784" y="1738"/>
                <a:ext cx="18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</a:t>
                </a:r>
                <a:endParaRPr lang="en-US" altLang="zh-CN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04" name="Group 21"/>
            <p:cNvGrpSpPr/>
            <p:nvPr/>
          </p:nvGrpSpPr>
          <p:grpSpPr>
            <a:xfrm>
              <a:off x="9047" y="5587"/>
              <a:ext cx="3542" cy="960"/>
              <a:chOff x="3072" y="3264"/>
              <a:chExt cx="1872" cy="432"/>
            </a:xfrm>
          </p:grpSpPr>
          <p:sp>
            <p:nvSpPr>
              <p:cNvPr id="29705" name="Freeform 22"/>
              <p:cNvSpPr/>
              <p:nvPr/>
            </p:nvSpPr>
            <p:spPr>
              <a:xfrm>
                <a:off x="3072" y="3504"/>
                <a:ext cx="96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8" y="192"/>
                  </a:cxn>
                  <a:cxn ang="0">
                    <a:pos x="672" y="144"/>
                  </a:cxn>
                  <a:cxn ang="0">
                    <a:pos x="960" y="0"/>
                  </a:cxn>
                </a:cxnLst>
                <a:pathLst>
                  <a:path w="960" h="192">
                    <a:moveTo>
                      <a:pt x="0" y="144"/>
                    </a:moveTo>
                    <a:cubicBezTo>
                      <a:pt x="88" y="168"/>
                      <a:pt x="176" y="192"/>
                      <a:pt x="288" y="192"/>
                    </a:cubicBezTo>
                    <a:cubicBezTo>
                      <a:pt x="400" y="192"/>
                      <a:pt x="560" y="176"/>
                      <a:pt x="672" y="144"/>
                    </a:cubicBezTo>
                    <a:cubicBezTo>
                      <a:pt x="784" y="112"/>
                      <a:pt x="912" y="24"/>
                      <a:pt x="960" y="0"/>
                    </a:cubicBezTo>
                  </a:path>
                </a:pathLst>
              </a:custGeom>
              <a:noFill/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06" name="Freeform 23"/>
              <p:cNvSpPr/>
              <p:nvPr/>
            </p:nvSpPr>
            <p:spPr>
              <a:xfrm rot="-1563099" flipV="1">
                <a:off x="3984" y="3264"/>
                <a:ext cx="960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8" y="192"/>
                  </a:cxn>
                  <a:cxn ang="0">
                    <a:pos x="672" y="144"/>
                  </a:cxn>
                  <a:cxn ang="0">
                    <a:pos x="960" y="0"/>
                  </a:cxn>
                </a:cxnLst>
                <a:pathLst>
                  <a:path w="960" h="192">
                    <a:moveTo>
                      <a:pt x="0" y="144"/>
                    </a:moveTo>
                    <a:cubicBezTo>
                      <a:pt x="88" y="168"/>
                      <a:pt x="176" y="192"/>
                      <a:pt x="288" y="192"/>
                    </a:cubicBezTo>
                    <a:cubicBezTo>
                      <a:pt x="400" y="192"/>
                      <a:pt x="560" y="176"/>
                      <a:pt x="672" y="144"/>
                    </a:cubicBezTo>
                    <a:cubicBezTo>
                      <a:pt x="784" y="112"/>
                      <a:pt x="912" y="24"/>
                      <a:pt x="960" y="0"/>
                    </a:cubicBezTo>
                  </a:path>
                </a:pathLst>
              </a:custGeom>
              <a:noFill/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9707" name="Group 24"/>
            <p:cNvGrpSpPr/>
            <p:nvPr/>
          </p:nvGrpSpPr>
          <p:grpSpPr>
            <a:xfrm>
              <a:off x="10607" y="4987"/>
              <a:ext cx="1282" cy="1177"/>
              <a:chOff x="4504" y="1440"/>
              <a:chExt cx="513" cy="471"/>
            </a:xfrm>
          </p:grpSpPr>
          <p:graphicFrame>
            <p:nvGraphicFramePr>
              <p:cNvPr id="29708" name="Object 4"/>
              <p:cNvGraphicFramePr/>
              <p:nvPr/>
            </p:nvGraphicFramePr>
            <p:xfrm>
              <a:off x="4504" y="1440"/>
              <a:ext cx="22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" imgW="165100" imgH="190500" progId="Equation.3">
                      <p:embed/>
                    </p:oleObj>
                  </mc:Choice>
                  <mc:Fallback>
                    <p:oleObj name="" r:id="rId1" imgW="165100" imgH="1905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504" y="1440"/>
                            <a:ext cx="224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09" name="Line 26"/>
              <p:cNvSpPr/>
              <p:nvPr/>
            </p:nvSpPr>
            <p:spPr>
              <a:xfrm flipV="1">
                <a:off x="4567" y="1489"/>
                <a:ext cx="450" cy="422"/>
              </a:xfrm>
              <a:prstGeom prst="line">
                <a:avLst/>
              </a:prstGeom>
              <a:ln w="412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29710" name="Oval 28"/>
            <p:cNvSpPr/>
            <p:nvPr/>
          </p:nvSpPr>
          <p:spPr>
            <a:xfrm>
              <a:off x="10629" y="6047"/>
              <a:ext cx="29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A8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110000"/>
                </a:lnSpc>
              </a:pPr>
              <a:endParaRPr lang="zh-CN" altLang="zh-CN" sz="2800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711" name="Group 29"/>
            <p:cNvGrpSpPr/>
            <p:nvPr/>
          </p:nvGrpSpPr>
          <p:grpSpPr>
            <a:xfrm>
              <a:off x="8447" y="6307"/>
              <a:ext cx="910" cy="720"/>
              <a:chOff x="912" y="2222"/>
              <a:chExt cx="432" cy="288"/>
            </a:xfrm>
          </p:grpSpPr>
          <p:sp>
            <p:nvSpPr>
              <p:cNvPr id="29712" name="Oval 30"/>
              <p:cNvSpPr/>
              <p:nvPr/>
            </p:nvSpPr>
            <p:spPr>
              <a:xfrm>
                <a:off x="1248" y="2256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A8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3" name="Text Box 31"/>
              <p:cNvSpPr txBox="1"/>
              <p:nvPr/>
            </p:nvSpPr>
            <p:spPr>
              <a:xfrm>
                <a:off x="912" y="2222"/>
                <a:ext cx="3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7587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998" y="188594"/>
            <a:ext cx="2960370" cy="579120"/>
          </a:xfrm>
          <a:prstGeom prst="rect">
            <a:avLst/>
          </a:prstGeom>
          <a:blipFill rotWithShape="0">
            <a:blip r:embed="rId3"/>
            <a:stretch>
              <a:fillRect l="-11" r="-2327"/>
            </a:stretch>
          </a:blipFill>
          <a:ln w="9525">
            <a:noFill/>
          </a:ln>
        </p:spPr>
        <p:txBody>
          <a:bodyPr/>
          <a:lstStyle/>
          <a:p>
            <a:r>
              <a:rPr lang="zh-CN" altLang="en-US" noProof="1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7588" name="Text Box 4"/>
          <p:cNvSpPr txBox="1"/>
          <p:nvPr/>
        </p:nvSpPr>
        <p:spPr>
          <a:xfrm>
            <a:off x="107950" y="908050"/>
            <a:ext cx="8869363" cy="903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作用于质点的力对某参考点的力矩，等于力的作用点对该点的位矢与力的矢积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67589" name="Object 2"/>
          <p:cNvGraphicFramePr/>
          <p:nvPr/>
        </p:nvGraphicFramePr>
        <p:xfrm>
          <a:off x="785813" y="1933575"/>
          <a:ext cx="16859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4" imgW="749300" imgH="241300" progId="Equation.3">
                  <p:embed/>
                </p:oleObj>
              </mc:Choice>
              <mc:Fallback>
                <p:oleObj name="" r:id="rId4" imgW="749300" imgH="24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813" y="1933575"/>
                        <a:ext cx="168592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122933"/>
          <p:cNvSpPr txBox="1">
            <a:spLocks noRot="1" noChangeAspect="1" noEditPoints="1" noTextEdit="1"/>
          </p:cNvSpPr>
          <p:nvPr/>
        </p:nvSpPr>
        <p:spPr>
          <a:xfrm>
            <a:off x="250825" y="2638425"/>
            <a:ext cx="3244850" cy="906463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44475" y="3765550"/>
            <a:ext cx="2751138" cy="520700"/>
            <a:chOff x="558" y="5776"/>
            <a:chExt cx="4333" cy="820"/>
          </a:xfrm>
        </p:grpSpPr>
        <p:sp>
          <p:nvSpPr>
            <p:cNvPr id="29719" name="文本框 122931"/>
            <p:cNvSpPr txBox="1"/>
            <p:nvPr/>
          </p:nvSpPr>
          <p:spPr>
            <a:xfrm>
              <a:off x="558" y="5776"/>
              <a:ext cx="1531" cy="7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eaLnBrk="0" hangingPunct="0"/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</a:rPr>
                <a:t>大小 :</a:t>
              </a:r>
              <a:endParaRPr lang="en-US" altLang="zh-CN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29720" name="对象 122932"/>
            <p:cNvGraphicFramePr/>
            <p:nvPr/>
          </p:nvGraphicFramePr>
          <p:xfrm>
            <a:off x="1943" y="5776"/>
            <a:ext cx="2948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977900" imgH="228600" progId="Equation.3">
                    <p:embed/>
                  </p:oleObj>
                </mc:Choice>
                <mc:Fallback>
                  <p:oleObj name="" r:id="rId7" imgW="977900" imgH="2286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43" y="5776"/>
                          <a:ext cx="2948" cy="8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1" name="Rectangle 7"/>
          <p:cNvSpPr/>
          <p:nvPr/>
        </p:nvSpPr>
        <p:spPr>
          <a:xfrm>
            <a:off x="250825" y="4446588"/>
            <a:ext cx="2466975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单位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牛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·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(N·m)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70658" name="Text Box 2"/>
          <p:cNvSpPr txBox="1"/>
          <p:nvPr/>
        </p:nvSpPr>
        <p:spPr>
          <a:xfrm>
            <a:off x="244475" y="5183188"/>
            <a:ext cx="4838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力对固定点的力矩为零的情况：	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70659" name="Text Box 3"/>
          <p:cNvSpPr txBox="1">
            <a:spLocks noRot="1" noChangeAspect="1" noEditPoints="1" noTextEdit="1"/>
          </p:cNvSpPr>
          <p:nvPr/>
        </p:nvSpPr>
        <p:spPr>
          <a:xfrm>
            <a:off x="107950" y="5732463"/>
            <a:ext cx="6164263" cy="979487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4" name="Group 14"/>
          <p:cNvGrpSpPr/>
          <p:nvPr/>
        </p:nvGrpSpPr>
        <p:grpSpPr>
          <a:xfrm>
            <a:off x="5318125" y="2913063"/>
            <a:ext cx="490538" cy="850900"/>
            <a:chOff x="3409" y="1312"/>
            <a:chExt cx="309" cy="536"/>
          </a:xfrm>
        </p:grpSpPr>
        <p:graphicFrame>
          <p:nvGraphicFramePr>
            <p:cNvPr id="29725" name="Object 6"/>
            <p:cNvGraphicFramePr/>
            <p:nvPr/>
          </p:nvGraphicFramePr>
          <p:xfrm>
            <a:off x="3409" y="1312"/>
            <a:ext cx="2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0" imgW="241300" imgH="241300" progId="Equation.3">
                    <p:embed/>
                  </p:oleObj>
                </mc:Choice>
                <mc:Fallback>
                  <p:oleObj name="" r:id="rId10" imgW="241300" imgH="2413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9" y="1312"/>
                          <a:ext cx="254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6" name="Line 16"/>
            <p:cNvSpPr/>
            <p:nvPr/>
          </p:nvSpPr>
          <p:spPr>
            <a:xfrm flipV="1">
              <a:off x="3718" y="1320"/>
              <a:ext cx="0" cy="528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10" name="组合 109"/>
          <p:cNvGrpSpPr/>
          <p:nvPr/>
        </p:nvGrpSpPr>
        <p:grpSpPr>
          <a:xfrm>
            <a:off x="6888163" y="3700463"/>
            <a:ext cx="896937" cy="406400"/>
            <a:chOff x="10847" y="5827"/>
            <a:chExt cx="1414" cy="640"/>
          </a:xfrm>
        </p:grpSpPr>
        <p:sp>
          <p:nvSpPr>
            <p:cNvPr id="29728" name="Line 18"/>
            <p:cNvSpPr/>
            <p:nvPr/>
          </p:nvSpPr>
          <p:spPr>
            <a:xfrm>
              <a:off x="10847" y="6227"/>
              <a:ext cx="1415" cy="24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9729" name="Object 5"/>
            <p:cNvGraphicFramePr/>
            <p:nvPr/>
          </p:nvGraphicFramePr>
          <p:xfrm>
            <a:off x="11580" y="5827"/>
            <a:ext cx="373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2" imgW="127000" imgH="177165" progId="Equation.3">
                    <p:embed/>
                  </p:oleObj>
                </mc:Choice>
                <mc:Fallback>
                  <p:oleObj name="" r:id="rId12" imgW="127000" imgH="17716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580" y="5827"/>
                          <a:ext cx="373" cy="6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0" name="Freeform 20"/>
            <p:cNvSpPr/>
            <p:nvPr/>
          </p:nvSpPr>
          <p:spPr>
            <a:xfrm>
              <a:off x="11149" y="5867"/>
              <a:ext cx="220" cy="442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04" h="177">
                  <a:moveTo>
                    <a:pt x="76" y="177"/>
                  </a:moveTo>
                  <a:cubicBezTo>
                    <a:pt x="93" y="124"/>
                    <a:pt x="104" y="108"/>
                    <a:pt x="76" y="38"/>
                  </a:cubicBezTo>
                  <a:cubicBezTo>
                    <a:pt x="70" y="24"/>
                    <a:pt x="52" y="20"/>
                    <a:pt x="38" y="13"/>
                  </a:cubicBezTo>
                  <a:cubicBezTo>
                    <a:pt x="26" y="7"/>
                    <a:pt x="0" y="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821363" y="3382963"/>
            <a:ext cx="990600" cy="546100"/>
            <a:chOff x="9167" y="5327"/>
            <a:chExt cx="1560" cy="860"/>
          </a:xfrm>
        </p:grpSpPr>
        <p:sp>
          <p:nvSpPr>
            <p:cNvPr id="29732" name="Line 27"/>
            <p:cNvSpPr/>
            <p:nvPr/>
          </p:nvSpPr>
          <p:spPr>
            <a:xfrm>
              <a:off x="9167" y="5947"/>
              <a:ext cx="1560" cy="240"/>
            </a:xfrm>
            <a:prstGeom prst="line">
              <a:avLst/>
            </a:prstGeom>
            <a:ln w="412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9733" name="Object 3"/>
            <p:cNvGraphicFramePr/>
            <p:nvPr/>
          </p:nvGraphicFramePr>
          <p:xfrm>
            <a:off x="9667" y="5327"/>
            <a:ext cx="40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4" imgW="127000" imgH="151765" progId="Equation.3">
                    <p:embed/>
                  </p:oleObj>
                </mc:Choice>
                <mc:Fallback>
                  <p:oleObj name="" r:id="rId14" imgW="127000" imgH="15176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667" y="5327"/>
                          <a:ext cx="405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588" grpId="0"/>
      <p:bldP spid="67591" grpId="0"/>
      <p:bldP spid="70658" grpId="0"/>
      <p:bldP spid="23" grpId="0" animBg="1"/>
      <p:bldP spid="706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01" name="矩形 89091"/>
          <p:cNvSpPr/>
          <p:nvPr/>
        </p:nvSpPr>
        <p:spPr>
          <a:xfrm>
            <a:off x="300038" y="519113"/>
            <a:ext cx="6359525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533400" indent="-533400" algn="just" eaLnBrk="0" hangingPunct="0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一均质棒，长度为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，现有一水平打击力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F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作用于距轴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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处。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02" name="矩形 89095"/>
          <p:cNvSpPr/>
          <p:nvPr/>
        </p:nvSpPr>
        <p:spPr>
          <a:xfrm>
            <a:off x="323850" y="1592263"/>
            <a:ext cx="6337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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时，轴对棒作用力的水平分量为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03" name="矩形 89096"/>
          <p:cNvSpPr/>
          <p:nvPr/>
        </p:nvSpPr>
        <p:spPr>
          <a:xfrm>
            <a:off x="323850" y="2222500"/>
            <a:ext cx="8874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098" name="矩形 89097"/>
          <p:cNvSpPr/>
          <p:nvPr/>
        </p:nvSpPr>
        <p:spPr>
          <a:xfrm>
            <a:off x="971550" y="2224088"/>
            <a:ext cx="40671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设轴对棒的水平分力为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zh-CN" alt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endParaRPr lang="zh-CN" altLang="en-US" i="1" baseline="-25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9101" name="对象 89100"/>
          <p:cNvGraphicFramePr/>
          <p:nvPr/>
        </p:nvGraphicFramePr>
        <p:xfrm>
          <a:off x="2733675" y="3625850"/>
          <a:ext cx="18764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939800" imgH="405765" progId="Equation.3">
                  <p:embed/>
                </p:oleObj>
              </mc:Choice>
              <mc:Fallback>
                <p:oleObj name="" r:id="rId1" imgW="939800" imgH="40576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3675" y="3625850"/>
                        <a:ext cx="1876425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2" name="矩形 89101"/>
          <p:cNvSpPr/>
          <p:nvPr/>
        </p:nvSpPr>
        <p:spPr>
          <a:xfrm>
            <a:off x="684213" y="3038475"/>
            <a:ext cx="24590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质心运动定理</a:t>
            </a:r>
            <a:endParaRPr lang="zh-CN" altLang="en-US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9103" name="对象 89102"/>
          <p:cNvGraphicFramePr/>
          <p:nvPr/>
        </p:nvGraphicFramePr>
        <p:xfrm>
          <a:off x="2771775" y="3068638"/>
          <a:ext cx="1800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862965" imgH="228600" progId="Equation.DSMT4">
                  <p:embed/>
                </p:oleObj>
              </mc:Choice>
              <mc:Fallback>
                <p:oleObj name="" r:id="rId3" imgW="862965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3068638"/>
                        <a:ext cx="18002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对象 89105"/>
          <p:cNvGraphicFramePr/>
          <p:nvPr/>
        </p:nvGraphicFramePr>
        <p:xfrm>
          <a:off x="5900738" y="3779838"/>
          <a:ext cx="15541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952500" imgH="393700" progId="Equation.3">
                  <p:embed/>
                </p:oleObj>
              </mc:Choice>
              <mc:Fallback>
                <p:oleObj name="" r:id="rId5" imgW="952500" imgH="393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0738" y="3779838"/>
                        <a:ext cx="1554162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对象 89109"/>
          <p:cNvGraphicFramePr/>
          <p:nvPr/>
        </p:nvGraphicFramePr>
        <p:xfrm>
          <a:off x="3013075" y="5403850"/>
          <a:ext cx="1054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419100" imgH="393700" progId="Equation.3">
                  <p:embed/>
                </p:oleObj>
              </mc:Choice>
              <mc:Fallback>
                <p:oleObj name="" r:id="rId7" imgW="419100" imgH="3937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3075" y="5403850"/>
                        <a:ext cx="1054100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2" name="对象 89111"/>
          <p:cNvGraphicFramePr/>
          <p:nvPr/>
        </p:nvGraphicFramePr>
        <p:xfrm>
          <a:off x="6091238" y="4711700"/>
          <a:ext cx="11731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457200" imgH="228600" progId="Equation.3">
                  <p:embed/>
                </p:oleObj>
              </mc:Choice>
              <mc:Fallback>
                <p:oleObj name="" r:id="rId9" imgW="457200" imgH="228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1238" y="4711700"/>
                        <a:ext cx="1173162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1" name="组合 89115"/>
          <p:cNvGrpSpPr/>
          <p:nvPr/>
        </p:nvGrpSpPr>
        <p:grpSpPr>
          <a:xfrm>
            <a:off x="6772275" y="663575"/>
            <a:ext cx="1828800" cy="2743200"/>
            <a:chOff x="4320" y="336"/>
            <a:chExt cx="1152" cy="1728"/>
          </a:xfrm>
        </p:grpSpPr>
        <p:sp>
          <p:nvSpPr>
            <p:cNvPr id="51212" name="直接连接符 89116"/>
            <p:cNvSpPr/>
            <p:nvPr/>
          </p:nvSpPr>
          <p:spPr>
            <a:xfrm>
              <a:off x="4320" y="336"/>
              <a:ext cx="1152" cy="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3" name="矩形 89117"/>
            <p:cNvSpPr/>
            <p:nvPr/>
          </p:nvSpPr>
          <p:spPr>
            <a:xfrm>
              <a:off x="4800" y="480"/>
              <a:ext cx="144" cy="1584"/>
            </a:xfrm>
            <a:prstGeom prst="rect">
              <a:avLst/>
            </a:prstGeom>
            <a:gradFill rotWithShape="1">
              <a:gsLst>
                <a:gs pos="0">
                  <a:srgbClr val="005E47"/>
                </a:gs>
                <a:gs pos="50000">
                  <a:schemeClr val="accent1"/>
                </a:gs>
                <a:gs pos="100000">
                  <a:srgbClr val="005E47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214" name="等腰三角形 89118"/>
            <p:cNvSpPr/>
            <p:nvPr/>
          </p:nvSpPr>
          <p:spPr>
            <a:xfrm rot="10688603">
              <a:off x="4800" y="336"/>
              <a:ext cx="144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9121" name="直接连接符 89120"/>
          <p:cNvSpPr/>
          <p:nvPr/>
        </p:nvSpPr>
        <p:spPr>
          <a:xfrm>
            <a:off x="7610475" y="968375"/>
            <a:ext cx="762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</p:sp>
      <p:graphicFrame>
        <p:nvGraphicFramePr>
          <p:cNvPr id="89123" name="对象 89122"/>
          <p:cNvGraphicFramePr/>
          <p:nvPr/>
        </p:nvGraphicFramePr>
        <p:xfrm>
          <a:off x="8220075" y="968375"/>
          <a:ext cx="5286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1" imgW="215900" imgH="228600" progId="Equation.3">
                  <p:embed/>
                </p:oleObj>
              </mc:Choice>
              <mc:Fallback>
                <p:oleObj name="" r:id="rId11" imgW="215900" imgH="228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20075" y="968375"/>
                        <a:ext cx="528638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对象 89125"/>
          <p:cNvGraphicFramePr/>
          <p:nvPr/>
        </p:nvGraphicFramePr>
        <p:xfrm>
          <a:off x="7264400" y="1958975"/>
          <a:ext cx="2857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3" imgW="152400" imgH="177800" progId="Equation.3">
                  <p:embed/>
                </p:oleObj>
              </mc:Choice>
              <mc:Fallback>
                <p:oleObj name="" r:id="rId13" imgW="152400" imgH="1778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64400" y="1958975"/>
                        <a:ext cx="285750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8" name="直接连接符 89127"/>
          <p:cNvSpPr/>
          <p:nvPr/>
        </p:nvSpPr>
        <p:spPr>
          <a:xfrm>
            <a:off x="6726238" y="2949575"/>
            <a:ext cx="8382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89129" name="直接连接符 89128"/>
          <p:cNvSpPr/>
          <p:nvPr/>
        </p:nvSpPr>
        <p:spPr>
          <a:xfrm>
            <a:off x="6772275" y="968375"/>
            <a:ext cx="9144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9130" name="直接连接符 89129"/>
          <p:cNvSpPr/>
          <p:nvPr/>
        </p:nvSpPr>
        <p:spPr>
          <a:xfrm>
            <a:off x="7059613" y="968375"/>
            <a:ext cx="0" cy="1981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graphicFrame>
        <p:nvGraphicFramePr>
          <p:cNvPr id="89132" name="对象 89131"/>
          <p:cNvGraphicFramePr/>
          <p:nvPr/>
        </p:nvGraphicFramePr>
        <p:xfrm>
          <a:off x="6797675" y="3038475"/>
          <a:ext cx="5318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5" imgW="165100" imgH="165100" progId="Equation.3">
                  <p:embed/>
                </p:oleObj>
              </mc:Choice>
              <mc:Fallback>
                <p:oleObj name="" r:id="rId15" imgW="165100" imgH="165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97675" y="3038475"/>
                        <a:ext cx="531813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2" name="椭圆 89134"/>
          <p:cNvSpPr/>
          <p:nvPr/>
        </p:nvSpPr>
        <p:spPr>
          <a:xfrm>
            <a:off x="7564438" y="2032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139" name="文本框 89138"/>
          <p:cNvSpPr txBox="1"/>
          <p:nvPr/>
        </p:nvSpPr>
        <p:spPr>
          <a:xfrm>
            <a:off x="684213" y="37068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转动定律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9140" name="对象 89139"/>
          <p:cNvGraphicFramePr/>
          <p:nvPr/>
        </p:nvGraphicFramePr>
        <p:xfrm>
          <a:off x="2771775" y="4437063"/>
          <a:ext cx="1295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7" imgW="558800" imgH="393700" progId="Equation.DSMT4">
                  <p:embed/>
                </p:oleObj>
              </mc:Choice>
              <mc:Fallback>
                <p:oleObj name="" r:id="rId17" imgW="558800" imgH="393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1775" y="4437063"/>
                        <a:ext cx="12954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3" name="左大括号 89142"/>
          <p:cNvSpPr/>
          <p:nvPr/>
        </p:nvSpPr>
        <p:spPr>
          <a:xfrm flipH="1">
            <a:off x="7523163" y="4048125"/>
            <a:ext cx="217487" cy="1008063"/>
          </a:xfrm>
          <a:prstGeom prst="leftBrace">
            <a:avLst>
              <a:gd name="adj1" fmla="val 38389"/>
              <a:gd name="adj2" fmla="val 50000"/>
            </a:avLst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26" name="椭圆 89143"/>
          <p:cNvSpPr/>
          <p:nvPr/>
        </p:nvSpPr>
        <p:spPr>
          <a:xfrm>
            <a:off x="7564438" y="879475"/>
            <a:ext cx="152400" cy="152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146" name="直接连接符 89145"/>
          <p:cNvSpPr/>
          <p:nvPr/>
        </p:nvSpPr>
        <p:spPr>
          <a:xfrm>
            <a:off x="7708900" y="2103438"/>
            <a:ext cx="431800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9147" name="对象 89146"/>
          <p:cNvGraphicFramePr/>
          <p:nvPr/>
        </p:nvGraphicFramePr>
        <p:xfrm>
          <a:off x="8243888" y="1844675"/>
          <a:ext cx="431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9" imgW="203200" imgH="228600" progId="Equation.DSMT4">
                  <p:embed/>
                </p:oleObj>
              </mc:Choice>
              <mc:Fallback>
                <p:oleObj name="" r:id="rId19" imgW="203200" imgH="2286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43888" y="1844675"/>
                        <a:ext cx="4318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8" name="左大括号 89147"/>
          <p:cNvSpPr/>
          <p:nvPr/>
        </p:nvSpPr>
        <p:spPr>
          <a:xfrm flipH="1">
            <a:off x="4643438" y="3244850"/>
            <a:ext cx="288925" cy="1655763"/>
          </a:xfrm>
          <a:prstGeom prst="leftBrace">
            <a:avLst>
              <a:gd name="adj1" fmla="val 47464"/>
              <a:gd name="adj2" fmla="val 50000"/>
            </a:avLst>
          </a:prstGeom>
          <a:noFill/>
          <a:ln w="317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149" name="直接连接符 89148"/>
          <p:cNvSpPr/>
          <p:nvPr/>
        </p:nvSpPr>
        <p:spPr>
          <a:xfrm>
            <a:off x="5003800" y="4048125"/>
            <a:ext cx="574675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9150" name="直接连接符 89149"/>
          <p:cNvSpPr/>
          <p:nvPr/>
        </p:nvSpPr>
        <p:spPr>
          <a:xfrm>
            <a:off x="2268538" y="5703888"/>
            <a:ext cx="574675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32" name="矩形 89152"/>
          <p:cNvSpPr/>
          <p:nvPr/>
        </p:nvSpPr>
        <p:spPr>
          <a:xfrm>
            <a:off x="6677025" y="1628775"/>
            <a:ext cx="3429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l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</a:t>
            </a:r>
            <a:endParaRPr lang="en-US" altLang="zh-CN" i="1" dirty="0">
              <a:latin typeface="Times New Roman" panose="02020603050405020304" pitchFamily="18" charset="0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sp>
        <p:nvSpPr>
          <p:cNvPr id="51233" name="矩形 89153"/>
          <p:cNvSpPr/>
          <p:nvPr/>
        </p:nvSpPr>
        <p:spPr>
          <a:xfrm>
            <a:off x="6745288" y="476250"/>
            <a:ext cx="1871662" cy="179388"/>
          </a:xfrm>
          <a:prstGeom prst="rect">
            <a:avLst/>
          </a:prstGeom>
          <a:pattFill prst="wdDnDiag">
            <a:fgClr>
              <a:srgbClr val="B2B2B2"/>
            </a:fgClr>
            <a:bgClr>
              <a:srgbClr val="003366"/>
            </a:bgClr>
          </a:patt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89102" grpId="0"/>
      <p:bldP spid="8913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5" name="文本框 189443"/>
          <p:cNvSpPr txBox="1"/>
          <p:nvPr/>
        </p:nvSpPr>
        <p:spPr>
          <a:xfrm>
            <a:off x="95250" y="288925"/>
            <a:ext cx="5673725" cy="3192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一长为 </a:t>
            </a: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 </a:t>
            </a:r>
            <a:r>
              <a:rPr lang="zh-CN" altLang="en-US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质量为 </a:t>
            </a: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匀质细杆竖直放置，其下端与一固定铰链</a:t>
            </a: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相接，并可绕其转动．由于此竖直放置的细杆处于非稳定平衡状态，当其受到微小扰动时，细杆将在重力作用下由静止开始绕铰链</a:t>
            </a: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转动．试计算细杆转动到与竖直线成    角时的角加速度和角速度．</a:t>
            </a:r>
            <a:endParaRPr lang="zh-CN" altLang="en-US" dirty="0">
              <a:solidFill>
                <a:srgbClr val="1C1C1C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52226" name="对象 189446"/>
          <p:cNvGraphicFramePr/>
          <p:nvPr/>
        </p:nvGraphicFramePr>
        <p:xfrm>
          <a:off x="4794250" y="2578100"/>
          <a:ext cx="3190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27000" imgH="177165" progId="Equation.3">
                  <p:embed/>
                </p:oleObj>
              </mc:Choice>
              <mc:Fallback>
                <p:oleObj name="" r:id="rId1" imgW="127000" imgH="17716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4250" y="2578100"/>
                        <a:ext cx="319088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组合 4"/>
          <p:cNvGrpSpPr/>
          <p:nvPr/>
        </p:nvGrpSpPr>
        <p:grpSpPr>
          <a:xfrm>
            <a:off x="5938838" y="403225"/>
            <a:ext cx="2879725" cy="2955925"/>
            <a:chOff x="8336" y="1765"/>
            <a:chExt cx="4535" cy="4655"/>
          </a:xfrm>
        </p:grpSpPr>
        <p:sp>
          <p:nvSpPr>
            <p:cNvPr id="52228" name="矩形 189472"/>
            <p:cNvSpPr/>
            <p:nvPr/>
          </p:nvSpPr>
          <p:spPr>
            <a:xfrm>
              <a:off x="8336" y="1765"/>
              <a:ext cx="4535" cy="4655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52229" name="组合 3"/>
            <p:cNvGrpSpPr/>
            <p:nvPr/>
          </p:nvGrpSpPr>
          <p:grpSpPr>
            <a:xfrm>
              <a:off x="8706" y="1988"/>
              <a:ext cx="4050" cy="4192"/>
              <a:chOff x="9045" y="1988"/>
              <a:chExt cx="4050" cy="4192"/>
            </a:xfrm>
          </p:grpSpPr>
          <p:sp>
            <p:nvSpPr>
              <p:cNvPr id="52230" name="矩形 189465"/>
              <p:cNvSpPr/>
              <p:nvPr/>
            </p:nvSpPr>
            <p:spPr>
              <a:xfrm>
                <a:off x="9045" y="5980"/>
                <a:ext cx="2487" cy="200"/>
              </a:xfrm>
              <a:prstGeom prst="rect">
                <a:avLst/>
              </a:prstGeom>
              <a:pattFill prst="ltUpDiag">
                <a:fgClr>
                  <a:schemeClr val="tx2"/>
                </a:fgClr>
                <a:bgClr>
                  <a:schemeClr val="bg1"/>
                </a:bgClr>
              </a:pattFill>
              <a:ln w="9525" cap="flat" cmpd="sng">
                <a:solidFill>
                  <a:srgbClr val="33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pSp>
            <p:nvGrpSpPr>
              <p:cNvPr id="52231" name="组合 2"/>
              <p:cNvGrpSpPr/>
              <p:nvPr/>
            </p:nvGrpSpPr>
            <p:grpSpPr>
              <a:xfrm>
                <a:off x="9241" y="1988"/>
                <a:ext cx="3854" cy="4056"/>
                <a:chOff x="9128" y="1988"/>
                <a:chExt cx="3854" cy="4056"/>
              </a:xfrm>
            </p:grpSpPr>
            <p:sp>
              <p:nvSpPr>
                <p:cNvPr id="52232" name="文本框 189468"/>
                <p:cNvSpPr txBox="1"/>
                <p:nvPr/>
              </p:nvSpPr>
              <p:spPr>
                <a:xfrm>
                  <a:off x="9127" y="3347"/>
                  <a:ext cx="1247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  <a:ea typeface="微软雅黑" panose="020B0503020204020204" charset="-122"/>
                    </a:rPr>
                    <a:t>m,l</a:t>
                  </a:r>
                  <a:endParaRPr lang="en-US" altLang="zh-CN" i="1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52233" name="组合 1"/>
                <p:cNvGrpSpPr/>
                <p:nvPr/>
              </p:nvGrpSpPr>
              <p:grpSpPr>
                <a:xfrm>
                  <a:off x="9354" y="1988"/>
                  <a:ext cx="3629" cy="4056"/>
                  <a:chOff x="9580" y="1988"/>
                  <a:chExt cx="3629" cy="4056"/>
                </a:xfrm>
              </p:grpSpPr>
              <p:sp>
                <p:nvSpPr>
                  <p:cNvPr id="52234" name="矩形 189463"/>
                  <p:cNvSpPr/>
                  <p:nvPr/>
                </p:nvSpPr>
                <p:spPr>
                  <a:xfrm rot="2381380">
                    <a:off x="11419" y="2417"/>
                    <a:ext cx="112" cy="36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993300"/>
                      </a:gs>
                      <a:gs pos="50000">
                        <a:schemeClr val="bg1"/>
                      </a:gs>
                      <a:gs pos="100000">
                        <a:srgbClr val="993300"/>
                      </a:gs>
                    </a:gsLst>
                    <a:lin ang="0" scaled="1"/>
                    <a:tileRect/>
                  </a:gradFill>
                  <a:ln w="19050" cap="flat" cmpd="sng">
                    <a:solidFill>
                      <a:schemeClr val="tx1"/>
                    </a:solidFill>
                    <a:prstDash val="dash"/>
                    <a:miter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grpSp>
                <p:nvGrpSpPr>
                  <p:cNvPr id="52235" name="组合 189462"/>
                  <p:cNvGrpSpPr/>
                  <p:nvPr/>
                </p:nvGrpSpPr>
                <p:grpSpPr>
                  <a:xfrm>
                    <a:off x="10080" y="5525"/>
                    <a:ext cx="455" cy="477"/>
                    <a:chOff x="4032" y="2124"/>
                    <a:chExt cx="182" cy="191"/>
                  </a:xfrm>
                </p:grpSpPr>
                <p:sp>
                  <p:nvSpPr>
                    <p:cNvPr id="52236" name="等腰三角形 189461" descr="再生纸"/>
                    <p:cNvSpPr/>
                    <p:nvPr/>
                  </p:nvSpPr>
                  <p:spPr>
                    <a:xfrm>
                      <a:off x="4032" y="2124"/>
                      <a:ext cx="182" cy="191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1">
                      <a:blip r:embed="rId3"/>
                    </a:blip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 anchorCtr="0"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52237" name="椭圆 189460" descr="再生纸"/>
                    <p:cNvSpPr/>
                    <p:nvPr/>
                  </p:nvSpPr>
                  <p:spPr>
                    <a:xfrm>
                      <a:off x="4105" y="2160"/>
                      <a:ext cx="45" cy="45"/>
                    </a:xfrm>
                    <a:prstGeom prst="ellipse">
                      <a:avLst/>
                    </a:prstGeom>
                    <a:blipFill rotWithShape="1">
                      <a:blip r:embed="rId3"/>
                    </a:blip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 anchorCtr="0"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charset="-122"/>
                      </a:endParaRPr>
                    </a:p>
                  </p:txBody>
                </p:sp>
              </p:grpSp>
              <p:sp>
                <p:nvSpPr>
                  <p:cNvPr id="52238" name="矩形 189459"/>
                  <p:cNvSpPr/>
                  <p:nvPr/>
                </p:nvSpPr>
                <p:spPr>
                  <a:xfrm>
                    <a:off x="10262" y="1987"/>
                    <a:ext cx="112" cy="36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993300"/>
                      </a:gs>
                      <a:gs pos="50000">
                        <a:schemeClr val="bg1"/>
                      </a:gs>
                      <a:gs pos="100000">
                        <a:srgbClr val="993300"/>
                      </a:gs>
                    </a:gsLst>
                    <a:lin ang="0" scaled="1"/>
                    <a:tileRect/>
                  </a:gra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2239" name="任意多边形 189466"/>
                  <p:cNvSpPr/>
                  <p:nvPr/>
                </p:nvSpPr>
                <p:spPr>
                  <a:xfrm>
                    <a:off x="10375" y="4697"/>
                    <a:ext cx="457" cy="202"/>
                  </a:xfrm>
                  <a:custGeom>
                    <a:avLst/>
                    <a:gdLst/>
                    <a:ahLst/>
                    <a:cxnLst/>
                    <a:pathLst>
                      <a:path w="183" h="81">
                        <a:moveTo>
                          <a:pt x="0" y="4"/>
                        </a:moveTo>
                        <a:cubicBezTo>
                          <a:pt x="10" y="4"/>
                          <a:pt x="41" y="0"/>
                          <a:pt x="63" y="4"/>
                        </a:cubicBezTo>
                        <a:cubicBezTo>
                          <a:pt x="85" y="8"/>
                          <a:pt x="111" y="17"/>
                          <a:pt x="131" y="30"/>
                        </a:cubicBezTo>
                        <a:cubicBezTo>
                          <a:pt x="151" y="43"/>
                          <a:pt x="172" y="71"/>
                          <a:pt x="183" y="8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52240" name="文本框 189469"/>
                  <p:cNvSpPr txBox="1"/>
                  <p:nvPr/>
                </p:nvSpPr>
                <p:spPr>
                  <a:xfrm>
                    <a:off x="9580" y="5162"/>
                    <a:ext cx="907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i="1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O</a:t>
                    </a:r>
                    <a:endParaRPr lang="en-US" altLang="zh-CN" i="1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2241" name="直接连接符 189470"/>
                  <p:cNvSpPr/>
                  <p:nvPr/>
                </p:nvSpPr>
                <p:spPr>
                  <a:xfrm>
                    <a:off x="11470" y="4210"/>
                    <a:ext cx="0" cy="145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52242" name="文本框 189471"/>
                  <p:cNvSpPr txBox="1"/>
                  <p:nvPr/>
                </p:nvSpPr>
                <p:spPr>
                  <a:xfrm>
                    <a:off x="11532" y="4697"/>
                    <a:ext cx="1677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i="1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mg</a:t>
                    </a:r>
                    <a:endParaRPr lang="en-US" altLang="zh-CN" i="1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2243" name="文本框 189474"/>
                  <p:cNvSpPr txBox="1"/>
                  <p:nvPr/>
                </p:nvSpPr>
                <p:spPr>
                  <a:xfrm>
                    <a:off x="10307" y="4072"/>
                    <a:ext cx="907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i="1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θ</a:t>
                    </a:r>
                    <a:endParaRPr lang="en-US" altLang="zh-CN" i="1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53249" name="组合 425985"/>
          <p:cNvGrpSpPr/>
          <p:nvPr/>
        </p:nvGrpSpPr>
        <p:grpSpPr>
          <a:xfrm>
            <a:off x="107950" y="142875"/>
            <a:ext cx="5032375" cy="977900"/>
            <a:chOff x="349" y="609"/>
            <a:chExt cx="2758" cy="616"/>
          </a:xfrm>
        </p:grpSpPr>
        <p:sp>
          <p:nvSpPr>
            <p:cNvPr id="53250" name="文本框 425986"/>
            <p:cNvSpPr txBox="1"/>
            <p:nvPr/>
          </p:nvSpPr>
          <p:spPr>
            <a:xfrm>
              <a:off x="349" y="609"/>
              <a:ext cx="2758" cy="6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解：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细杆受重力和铰链对细杆的约束力      作用，由转动定律得</a:t>
              </a:r>
              <a:endParaRPr lang="zh-CN" altLang="en-US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53251" name="对象 425987"/>
            <p:cNvGraphicFramePr/>
            <p:nvPr/>
          </p:nvGraphicFramePr>
          <p:xfrm>
            <a:off x="894" y="909"/>
            <a:ext cx="28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" imgW="203200" imgH="241300" progId="Equation.3">
                    <p:embed/>
                  </p:oleObj>
                </mc:Choice>
                <mc:Fallback>
                  <p:oleObj name="" r:id="rId1" imgW="203200" imgH="2413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94" y="909"/>
                          <a:ext cx="287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5989" name="对象 425988"/>
          <p:cNvGraphicFramePr/>
          <p:nvPr/>
        </p:nvGraphicFramePr>
        <p:xfrm>
          <a:off x="315913" y="1154113"/>
          <a:ext cx="26527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1041400" imgH="393700" progId="Equation.3">
                  <p:embed/>
                </p:oleObj>
              </mc:Choice>
              <mc:Fallback>
                <p:oleObj name="" r:id="rId3" imgW="1041400" imgH="393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3" y="1154113"/>
                        <a:ext cx="2652712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5990" name="组合 425989"/>
          <p:cNvGrpSpPr/>
          <p:nvPr/>
        </p:nvGrpSpPr>
        <p:grpSpPr>
          <a:xfrm>
            <a:off x="3176588" y="1244600"/>
            <a:ext cx="2222500" cy="881063"/>
            <a:chOff x="793" y="3012"/>
            <a:chExt cx="1752" cy="747"/>
          </a:xfrm>
        </p:grpSpPr>
        <p:sp>
          <p:nvSpPr>
            <p:cNvPr id="53254" name="文本框 425990"/>
            <p:cNvSpPr txBox="1"/>
            <p:nvPr/>
          </p:nvSpPr>
          <p:spPr>
            <a:xfrm>
              <a:off x="793" y="3171"/>
              <a:ext cx="698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式中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53255" name="对象 425991"/>
            <p:cNvGraphicFramePr/>
            <p:nvPr/>
          </p:nvGraphicFramePr>
          <p:xfrm>
            <a:off x="1383" y="3012"/>
            <a:ext cx="1162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5" imgW="622300" imgH="393700" progId="Equation.3">
                    <p:embed/>
                  </p:oleObj>
                </mc:Choice>
                <mc:Fallback>
                  <p:oleObj name="" r:id="rId5" imgW="622300" imgH="3937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3" y="3012"/>
                          <a:ext cx="1162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5993" name="组合 425992"/>
          <p:cNvGrpSpPr/>
          <p:nvPr/>
        </p:nvGrpSpPr>
        <p:grpSpPr>
          <a:xfrm>
            <a:off x="214313" y="2085975"/>
            <a:ext cx="2471737" cy="914400"/>
            <a:chOff x="3107" y="3027"/>
            <a:chExt cx="1557" cy="576"/>
          </a:xfrm>
        </p:grpSpPr>
        <p:sp>
          <p:nvSpPr>
            <p:cNvPr id="53257" name="文本框 425993"/>
            <p:cNvSpPr txBox="1"/>
            <p:nvPr/>
          </p:nvSpPr>
          <p:spPr>
            <a:xfrm>
              <a:off x="3107" y="3169"/>
              <a:ext cx="30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得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53258" name="对象 425994"/>
            <p:cNvGraphicFramePr/>
            <p:nvPr/>
          </p:nvGraphicFramePr>
          <p:xfrm>
            <a:off x="3448" y="3027"/>
            <a:ext cx="121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7" imgW="800100" imgH="393700" progId="Equation.3">
                    <p:embed/>
                  </p:oleObj>
                </mc:Choice>
                <mc:Fallback>
                  <p:oleObj name="" r:id="rId7" imgW="800100" imgH="3937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48" y="3027"/>
                          <a:ext cx="1216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9" name="内容占位符 425995"/>
          <p:cNvGraphicFramePr>
            <a:graphicFrameLocks noGrp="1"/>
          </p:cNvGraphicFramePr>
          <p:nvPr>
            <p:ph/>
          </p:nvPr>
        </p:nvGraphicFramePr>
        <p:xfrm>
          <a:off x="6689725" y="2090738"/>
          <a:ext cx="4000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203200" imgH="241300" progId="Equation.3">
                  <p:embed/>
                </p:oleObj>
              </mc:Choice>
              <mc:Fallback>
                <p:oleObj name="" r:id="rId9" imgW="203200" imgH="241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89725" y="2090738"/>
                        <a:ext cx="400050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矩形 425996"/>
          <p:cNvSpPr/>
          <p:nvPr/>
        </p:nvSpPr>
        <p:spPr>
          <a:xfrm rot="2381380">
            <a:off x="7251700" y="1535113"/>
            <a:ext cx="71438" cy="2303462"/>
          </a:xfrm>
          <a:prstGeom prst="rect">
            <a:avLst/>
          </a:prstGeom>
          <a:gradFill rotWithShape="1">
            <a:gsLst>
              <a:gs pos="0">
                <a:srgbClr val="993300"/>
              </a:gs>
              <a:gs pos="50000">
                <a:schemeClr val="bg1"/>
              </a:gs>
              <a:gs pos="100000">
                <a:srgbClr val="993300"/>
              </a:gs>
            </a:gsLst>
            <a:lin ang="0" scaled="1"/>
            <a:tileRect/>
          </a:gradFill>
          <a:ln w="1905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53261" name="组合 425997"/>
          <p:cNvGrpSpPr/>
          <p:nvPr/>
        </p:nvGrpSpPr>
        <p:grpSpPr>
          <a:xfrm>
            <a:off x="6400800" y="3508375"/>
            <a:ext cx="288925" cy="303213"/>
            <a:chOff x="4032" y="2124"/>
            <a:chExt cx="182" cy="191"/>
          </a:xfrm>
        </p:grpSpPr>
        <p:sp>
          <p:nvSpPr>
            <p:cNvPr id="53262" name="等腰三角形 425998" descr="再生纸"/>
            <p:cNvSpPr/>
            <p:nvPr/>
          </p:nvSpPr>
          <p:spPr>
            <a:xfrm>
              <a:off x="4032" y="2124"/>
              <a:ext cx="182" cy="191"/>
            </a:xfrm>
            <a:prstGeom prst="triangle">
              <a:avLst>
                <a:gd name="adj" fmla="val 50000"/>
              </a:avLst>
            </a:prstGeom>
            <a:blipFill rotWithShape="1">
              <a:blip r:embed="rId10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53263" name="椭圆 425999" descr="再生纸"/>
            <p:cNvSpPr/>
            <p:nvPr/>
          </p:nvSpPr>
          <p:spPr>
            <a:xfrm>
              <a:off x="4105" y="2160"/>
              <a:ext cx="45" cy="45"/>
            </a:xfrm>
            <a:prstGeom prst="ellipse">
              <a:avLst/>
            </a:prstGeom>
            <a:blipFill rotWithShape="1">
              <a:blip r:embed="rId10"/>
            </a:blip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53264" name="矩形 426000"/>
          <p:cNvSpPr/>
          <p:nvPr/>
        </p:nvSpPr>
        <p:spPr>
          <a:xfrm>
            <a:off x="6516688" y="1262063"/>
            <a:ext cx="71437" cy="2303462"/>
          </a:xfrm>
          <a:prstGeom prst="rect">
            <a:avLst/>
          </a:prstGeom>
          <a:gradFill rotWithShape="1">
            <a:gsLst>
              <a:gs pos="0">
                <a:srgbClr val="993300"/>
              </a:gs>
              <a:gs pos="50000">
                <a:schemeClr val="bg1"/>
              </a:gs>
              <a:gs pos="100000">
                <a:srgbClr val="993300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65" name="矩形 426001"/>
          <p:cNvSpPr/>
          <p:nvPr/>
        </p:nvSpPr>
        <p:spPr>
          <a:xfrm>
            <a:off x="5743575" y="3797300"/>
            <a:ext cx="1579563" cy="127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 w="9525" cap="flat" cmpd="sng">
            <a:solidFill>
              <a:srgbClr val="33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66" name="任意多边形 426002"/>
          <p:cNvSpPr/>
          <p:nvPr/>
        </p:nvSpPr>
        <p:spPr>
          <a:xfrm>
            <a:off x="6588125" y="2982913"/>
            <a:ext cx="290513" cy="128587"/>
          </a:xfrm>
          <a:custGeom>
            <a:avLst/>
            <a:gdLst/>
            <a:ahLst/>
            <a:cxnLst/>
            <a:pathLst>
              <a:path w="183" h="81">
                <a:moveTo>
                  <a:pt x="0" y="4"/>
                </a:moveTo>
                <a:cubicBezTo>
                  <a:pt x="10" y="4"/>
                  <a:pt x="41" y="0"/>
                  <a:pt x="63" y="4"/>
                </a:cubicBezTo>
                <a:cubicBezTo>
                  <a:pt x="85" y="8"/>
                  <a:pt x="111" y="17"/>
                  <a:pt x="131" y="30"/>
                </a:cubicBezTo>
                <a:cubicBezTo>
                  <a:pt x="151" y="43"/>
                  <a:pt x="172" y="71"/>
                  <a:pt x="183" y="8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3267" name="文本框 426003"/>
          <p:cNvSpPr txBox="1"/>
          <p:nvPr/>
        </p:nvSpPr>
        <p:spPr>
          <a:xfrm>
            <a:off x="5795963" y="2125663"/>
            <a:ext cx="7921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m,l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68" name="文本框 426004"/>
          <p:cNvSpPr txBox="1"/>
          <p:nvPr/>
        </p:nvSpPr>
        <p:spPr>
          <a:xfrm>
            <a:off x="6083300" y="3278188"/>
            <a:ext cx="5762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69" name="直接连接符 426005"/>
          <p:cNvSpPr/>
          <p:nvPr/>
        </p:nvSpPr>
        <p:spPr>
          <a:xfrm>
            <a:off x="7283450" y="2673350"/>
            <a:ext cx="0" cy="920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53270" name="文本框 426006"/>
          <p:cNvSpPr txBox="1"/>
          <p:nvPr/>
        </p:nvSpPr>
        <p:spPr>
          <a:xfrm>
            <a:off x="7323138" y="2982913"/>
            <a:ext cx="10652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</a:rPr>
              <a:t>mg</a:t>
            </a:r>
            <a:endParaRPr lang="en-US" altLang="zh-CN" i="1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71" name="矩形 426007"/>
          <p:cNvSpPr/>
          <p:nvPr/>
        </p:nvSpPr>
        <p:spPr>
          <a:xfrm>
            <a:off x="5508625" y="1120775"/>
            <a:ext cx="2879725" cy="29559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72" name="文本框 426008"/>
          <p:cNvSpPr txBox="1"/>
          <p:nvPr/>
        </p:nvSpPr>
        <p:spPr>
          <a:xfrm>
            <a:off x="6545263" y="2586038"/>
            <a:ext cx="576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θ</a:t>
            </a:r>
            <a:endParaRPr lang="en-US" altLang="zh-CN" i="1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273" name="任意多边形 426009"/>
          <p:cNvSpPr/>
          <p:nvPr/>
        </p:nvSpPr>
        <p:spPr>
          <a:xfrm>
            <a:off x="6551613" y="2490788"/>
            <a:ext cx="231775" cy="1092200"/>
          </a:xfrm>
          <a:custGeom>
            <a:avLst/>
            <a:gdLst/>
            <a:ahLst/>
            <a:cxnLst/>
            <a:pathLst>
              <a:path w="146" h="688">
                <a:moveTo>
                  <a:pt x="0" y="688"/>
                </a:moveTo>
                <a:lnTo>
                  <a:pt x="146" y="0"/>
                </a:lnTo>
              </a:path>
            </a:pathLst>
          </a:custGeom>
          <a:noFill/>
          <a:ln w="28575" cap="flat" cmpd="sng">
            <a:solidFill>
              <a:srgbClr val="006666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27010" name="对象 427009"/>
          <p:cNvGraphicFramePr/>
          <p:nvPr/>
        </p:nvGraphicFramePr>
        <p:xfrm>
          <a:off x="322263" y="3554413"/>
          <a:ext cx="22066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1079500" imgH="393700" progId="Equation.3">
                  <p:embed/>
                </p:oleObj>
              </mc:Choice>
              <mc:Fallback>
                <p:oleObj name="" r:id="rId11" imgW="1079500" imgH="3937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263" y="3554413"/>
                        <a:ext cx="2206625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文本框 427010"/>
          <p:cNvSpPr txBox="1"/>
          <p:nvPr/>
        </p:nvSpPr>
        <p:spPr>
          <a:xfrm>
            <a:off x="179388" y="3000375"/>
            <a:ext cx="2720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由角加速度的定义</a:t>
            </a:r>
            <a:endParaRPr lang="zh-CN" altLang="en-US" dirty="0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7012" name="文本框 427011"/>
          <p:cNvSpPr txBox="1"/>
          <p:nvPr/>
        </p:nvSpPr>
        <p:spPr>
          <a:xfrm>
            <a:off x="339725" y="5245100"/>
            <a:ext cx="41560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对上式积分，利用初始条件，</a:t>
            </a:r>
            <a:endParaRPr lang="zh-CN" altLang="en-US" dirty="0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27013" name="对象 427012"/>
          <p:cNvGraphicFramePr/>
          <p:nvPr/>
        </p:nvGraphicFramePr>
        <p:xfrm>
          <a:off x="2514600" y="3554413"/>
          <a:ext cx="10858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3" imgW="495300" imgH="393700" progId="Equation.3">
                  <p:embed/>
                </p:oleObj>
              </mc:Choice>
              <mc:Fallback>
                <p:oleObj name="" r:id="rId13" imgW="495300" imgH="393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4600" y="3554413"/>
                        <a:ext cx="108585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7031" name="组合 427030"/>
          <p:cNvGrpSpPr/>
          <p:nvPr/>
        </p:nvGrpSpPr>
        <p:grpSpPr>
          <a:xfrm>
            <a:off x="4373563" y="5075238"/>
            <a:ext cx="3676650" cy="871537"/>
            <a:chOff x="371" y="3217"/>
            <a:chExt cx="2316" cy="549"/>
          </a:xfrm>
        </p:grpSpPr>
        <p:graphicFrame>
          <p:nvGraphicFramePr>
            <p:cNvPr id="53279" name="对象 427031"/>
            <p:cNvGraphicFramePr/>
            <p:nvPr/>
          </p:nvGraphicFramePr>
          <p:xfrm>
            <a:off x="1006" y="3217"/>
            <a:ext cx="1681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5" imgW="1231265" imgH="444500" progId="Equation.3">
                    <p:embed/>
                  </p:oleObj>
                </mc:Choice>
                <mc:Fallback>
                  <p:oleObj name="" r:id="rId15" imgW="1231265" imgH="4445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06" y="3217"/>
                          <a:ext cx="1681" cy="5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0" name="矩形 427032"/>
            <p:cNvSpPr/>
            <p:nvPr/>
          </p:nvSpPr>
          <p:spPr>
            <a:xfrm>
              <a:off x="371" y="3323"/>
              <a:ext cx="691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解得：</a:t>
              </a:r>
              <a:endPara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7034" name="组合 427033"/>
          <p:cNvGrpSpPr/>
          <p:nvPr/>
        </p:nvGrpSpPr>
        <p:grpSpPr>
          <a:xfrm>
            <a:off x="338138" y="4359275"/>
            <a:ext cx="3640137" cy="884238"/>
            <a:chOff x="367" y="1990"/>
            <a:chExt cx="2293" cy="557"/>
          </a:xfrm>
        </p:grpSpPr>
        <p:graphicFrame>
          <p:nvGraphicFramePr>
            <p:cNvPr id="53282" name="对象 427034"/>
            <p:cNvGraphicFramePr/>
            <p:nvPr/>
          </p:nvGraphicFramePr>
          <p:xfrm>
            <a:off x="689" y="1990"/>
            <a:ext cx="1971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7" imgW="1142365" imgH="393700" progId="Equation.3">
                    <p:embed/>
                  </p:oleObj>
                </mc:Choice>
                <mc:Fallback>
                  <p:oleObj name="" r:id="rId17" imgW="1142365" imgH="3937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89" y="1990"/>
                          <a:ext cx="1971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3" name="文本框 427035"/>
            <p:cNvSpPr txBox="1"/>
            <p:nvPr/>
          </p:nvSpPr>
          <p:spPr>
            <a:xfrm>
              <a:off x="367" y="2087"/>
              <a:ext cx="40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有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/>
      <p:bldP spid="276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4273" name="矩形 372758"/>
          <p:cNvSpPr/>
          <p:nvPr/>
        </p:nvSpPr>
        <p:spPr>
          <a:xfrm>
            <a:off x="4003675" y="3052763"/>
            <a:ext cx="4114800" cy="35893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矩形 371715"/>
          <p:cNvSpPr/>
          <p:nvPr/>
        </p:nvSpPr>
        <p:spPr>
          <a:xfrm>
            <a:off x="323850" y="119063"/>
            <a:ext cx="7921625" cy="3192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11</a:t>
            </a:r>
            <a:r>
              <a:rPr lang="en-US" altLang="zh-CN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质量为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的物体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静止在光滑水平面上，和一质量不计的绳索相连接，绳索跨过一半径为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、质量为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的圆柱形滑轮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C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，并系在另一质量为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的物体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上，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竖直悬挂．滑轮与绳索间无滑动， 且滑轮与轴承间的摩擦力可略去不计．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(1)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两物体的线加速度为多少？  水平和竖直两段绳索的张力各为多少？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(2)</a:t>
            </a:r>
            <a:r>
              <a:rPr lang="en-US" altLang="zh-CN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物体 </a:t>
            </a:r>
            <a:r>
              <a:rPr lang="en-US" altLang="zh-CN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从静止落下距离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y</a:t>
            </a: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时，其速率是多少？</a:t>
            </a:r>
            <a:endParaRPr lang="zh-CN" altLang="en-US" dirty="0">
              <a:solidFill>
                <a:srgbClr val="1C1C1C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4275" name="直接连接符 372760"/>
          <p:cNvSpPr/>
          <p:nvPr/>
        </p:nvSpPr>
        <p:spPr>
          <a:xfrm>
            <a:off x="7469188" y="4129088"/>
            <a:ext cx="0" cy="12811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6" name="直接连接符 372761"/>
          <p:cNvSpPr/>
          <p:nvPr/>
        </p:nvSpPr>
        <p:spPr>
          <a:xfrm>
            <a:off x="4192588" y="4291013"/>
            <a:ext cx="2895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7" name="直接连接符 372762"/>
          <p:cNvSpPr/>
          <p:nvPr/>
        </p:nvSpPr>
        <p:spPr>
          <a:xfrm>
            <a:off x="7088188" y="4267200"/>
            <a:ext cx="0" cy="1917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8" name="矩形 372763" descr="新闻纸"/>
          <p:cNvSpPr/>
          <p:nvPr/>
        </p:nvSpPr>
        <p:spPr>
          <a:xfrm>
            <a:off x="4497388" y="3624263"/>
            <a:ext cx="685800" cy="644525"/>
          </a:xfrm>
          <a:prstGeom prst="rect">
            <a:avLst/>
          </a:prstGeom>
          <a:blipFill rotWithShape="0">
            <a:blip r:embed="rId1"/>
          </a:blip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9" name="矩形 372764" descr="信纸"/>
          <p:cNvSpPr/>
          <p:nvPr/>
        </p:nvSpPr>
        <p:spPr>
          <a:xfrm>
            <a:off x="7088188" y="5410200"/>
            <a:ext cx="685800" cy="623888"/>
          </a:xfrm>
          <a:prstGeom prst="rect">
            <a:avLst/>
          </a:prstGeom>
          <a:blipFill rotWithShape="0">
            <a:blip r:embed="rId2"/>
          </a:blipFill>
          <a:ln w="2857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0" name="直接连接符 372765"/>
          <p:cNvSpPr/>
          <p:nvPr/>
        </p:nvSpPr>
        <p:spPr>
          <a:xfrm>
            <a:off x="5183188" y="3900488"/>
            <a:ext cx="2133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1" name="椭圆 372766" descr="花束"/>
          <p:cNvSpPr/>
          <p:nvPr/>
        </p:nvSpPr>
        <p:spPr>
          <a:xfrm flipV="1">
            <a:off x="7031038" y="3906838"/>
            <a:ext cx="438150" cy="431800"/>
          </a:xfrm>
          <a:prstGeom prst="ellipse">
            <a:avLst/>
          </a:prstGeom>
          <a:blipFill rotWithShape="0">
            <a:blip r:embed="rId3"/>
          </a:blipFill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2" name="圆角矩形 372767"/>
          <p:cNvSpPr/>
          <p:nvPr/>
        </p:nvSpPr>
        <p:spPr>
          <a:xfrm rot="2940000">
            <a:off x="7127875" y="4078288"/>
            <a:ext cx="93663" cy="284162"/>
          </a:xfrm>
          <a:prstGeom prst="roundRect">
            <a:avLst>
              <a:gd name="adj" fmla="val 16667"/>
            </a:avLst>
          </a:prstGeom>
          <a:solidFill>
            <a:srgbClr val="CCCC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3" name="文本框 372768"/>
          <p:cNvSpPr txBox="1"/>
          <p:nvPr/>
        </p:nvSpPr>
        <p:spPr>
          <a:xfrm>
            <a:off x="4649788" y="306705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4" name="文本框 372769"/>
          <p:cNvSpPr txBox="1"/>
          <p:nvPr/>
        </p:nvSpPr>
        <p:spPr>
          <a:xfrm>
            <a:off x="7697788" y="5400675"/>
            <a:ext cx="4206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5" name="文本框 372770"/>
          <p:cNvSpPr txBox="1"/>
          <p:nvPr/>
        </p:nvSpPr>
        <p:spPr>
          <a:xfrm>
            <a:off x="6935788" y="3443288"/>
            <a:ext cx="4206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86" name="对象 372771"/>
          <p:cNvGraphicFramePr/>
          <p:nvPr/>
        </p:nvGraphicFramePr>
        <p:xfrm>
          <a:off x="4568825" y="3581400"/>
          <a:ext cx="64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4" imgW="228600" imgH="215900" progId="Equation.3">
                  <p:embed/>
                </p:oleObj>
              </mc:Choice>
              <mc:Fallback>
                <p:oleObj name="" r:id="rId4" imgW="228600" imgH="215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8825" y="3581400"/>
                        <a:ext cx="6477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对象 372772"/>
          <p:cNvGraphicFramePr/>
          <p:nvPr/>
        </p:nvGraphicFramePr>
        <p:xfrm>
          <a:off x="7088188" y="5348288"/>
          <a:ext cx="685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6" imgW="215900" imgH="215900" progId="Equation.3">
                  <p:embed/>
                </p:oleObj>
              </mc:Choice>
              <mc:Fallback>
                <p:oleObj name="" r:id="rId6" imgW="215900" imgH="215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8188" y="5348288"/>
                        <a:ext cx="68580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对象 372773"/>
          <p:cNvGraphicFramePr/>
          <p:nvPr/>
        </p:nvGraphicFramePr>
        <p:xfrm>
          <a:off x="7545388" y="3773488"/>
          <a:ext cx="61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8" imgW="215900" imgH="228600" progId="Equation.3">
                  <p:embed/>
                </p:oleObj>
              </mc:Choice>
              <mc:Fallback>
                <p:oleObj name="" r:id="rId8" imgW="2159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5388" y="3773488"/>
                        <a:ext cx="611187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5297" name="矩形 372757"/>
          <p:cNvSpPr/>
          <p:nvPr/>
        </p:nvSpPr>
        <p:spPr>
          <a:xfrm>
            <a:off x="509588" y="430213"/>
            <a:ext cx="4832350" cy="977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r>
              <a: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en-US" altLang="zh-CN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用隔离法分别对各物体作受力分析，取如图所示坐标系．</a:t>
            </a:r>
            <a:endParaRPr lang="zh-CN" altLang="en-US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298" name="直接连接符 372760"/>
          <p:cNvSpPr/>
          <p:nvPr/>
        </p:nvSpPr>
        <p:spPr>
          <a:xfrm>
            <a:off x="4240213" y="2622550"/>
            <a:ext cx="0" cy="128111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99" name="直接连接符 372761"/>
          <p:cNvSpPr/>
          <p:nvPr/>
        </p:nvSpPr>
        <p:spPr>
          <a:xfrm>
            <a:off x="963613" y="2784475"/>
            <a:ext cx="2895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00" name="直接连接符 372762"/>
          <p:cNvSpPr/>
          <p:nvPr/>
        </p:nvSpPr>
        <p:spPr>
          <a:xfrm>
            <a:off x="3859213" y="2760663"/>
            <a:ext cx="0" cy="1917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01" name="矩形 372763" descr="新闻纸"/>
          <p:cNvSpPr/>
          <p:nvPr/>
        </p:nvSpPr>
        <p:spPr>
          <a:xfrm>
            <a:off x="1268413" y="2117725"/>
            <a:ext cx="685800" cy="644525"/>
          </a:xfrm>
          <a:prstGeom prst="rect">
            <a:avLst/>
          </a:prstGeom>
          <a:blipFill rotWithShape="0">
            <a:blip r:embed="rId1"/>
          </a:blip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02" name="矩形 372764" descr="信纸"/>
          <p:cNvSpPr/>
          <p:nvPr/>
        </p:nvSpPr>
        <p:spPr>
          <a:xfrm>
            <a:off x="3859213" y="3903663"/>
            <a:ext cx="685800" cy="623887"/>
          </a:xfrm>
          <a:prstGeom prst="rect">
            <a:avLst/>
          </a:prstGeom>
          <a:blipFill rotWithShape="0">
            <a:blip r:embed="rId2"/>
          </a:blipFill>
          <a:ln w="2857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03" name="直接连接符 372765"/>
          <p:cNvSpPr/>
          <p:nvPr/>
        </p:nvSpPr>
        <p:spPr>
          <a:xfrm>
            <a:off x="1954213" y="2393950"/>
            <a:ext cx="2133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04" name="椭圆 372766" descr="花束"/>
          <p:cNvSpPr/>
          <p:nvPr/>
        </p:nvSpPr>
        <p:spPr>
          <a:xfrm flipV="1">
            <a:off x="3802063" y="2400300"/>
            <a:ext cx="438150" cy="431800"/>
          </a:xfrm>
          <a:prstGeom prst="ellipse">
            <a:avLst/>
          </a:prstGeom>
          <a:blipFill rotWithShape="0">
            <a:blip r:embed="rId3"/>
          </a:blipFill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05" name="圆角矩形 372767"/>
          <p:cNvSpPr/>
          <p:nvPr/>
        </p:nvSpPr>
        <p:spPr>
          <a:xfrm rot="2940000">
            <a:off x="3898900" y="2571750"/>
            <a:ext cx="93663" cy="284163"/>
          </a:xfrm>
          <a:prstGeom prst="roundRect">
            <a:avLst>
              <a:gd name="adj" fmla="val 16667"/>
            </a:avLst>
          </a:prstGeom>
          <a:solidFill>
            <a:srgbClr val="CCCC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06" name="文本框 372768"/>
          <p:cNvSpPr txBox="1"/>
          <p:nvPr/>
        </p:nvSpPr>
        <p:spPr>
          <a:xfrm>
            <a:off x="1420813" y="1631950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07" name="文本框 372769"/>
          <p:cNvSpPr txBox="1"/>
          <p:nvPr/>
        </p:nvSpPr>
        <p:spPr>
          <a:xfrm>
            <a:off x="4468813" y="3894138"/>
            <a:ext cx="3905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08" name="文本框 372770"/>
          <p:cNvSpPr txBox="1"/>
          <p:nvPr/>
        </p:nvSpPr>
        <p:spPr>
          <a:xfrm>
            <a:off x="3706813" y="1936750"/>
            <a:ext cx="3873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5309" name="对象 372771"/>
          <p:cNvGraphicFramePr/>
          <p:nvPr/>
        </p:nvGraphicFramePr>
        <p:xfrm>
          <a:off x="1339850" y="2074863"/>
          <a:ext cx="64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4" imgW="228600" imgH="215900" progId="Equation.3">
                  <p:embed/>
                </p:oleObj>
              </mc:Choice>
              <mc:Fallback>
                <p:oleObj name="" r:id="rId4" imgW="228600" imgH="215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9850" y="2074863"/>
                        <a:ext cx="6477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对象 372772"/>
          <p:cNvGraphicFramePr/>
          <p:nvPr/>
        </p:nvGraphicFramePr>
        <p:xfrm>
          <a:off x="3859213" y="3841750"/>
          <a:ext cx="685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6" imgW="215900" imgH="215900" progId="Equation.3">
                  <p:embed/>
                </p:oleObj>
              </mc:Choice>
              <mc:Fallback>
                <p:oleObj name="" r:id="rId6" imgW="215900" imgH="215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9213" y="3841750"/>
                        <a:ext cx="68580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对象 372773"/>
          <p:cNvGraphicFramePr/>
          <p:nvPr/>
        </p:nvGraphicFramePr>
        <p:xfrm>
          <a:off x="4316413" y="2266950"/>
          <a:ext cx="6111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8" imgW="215900" imgH="228600" progId="Equation.3">
                  <p:embed/>
                </p:oleObj>
              </mc:Choice>
              <mc:Fallback>
                <p:oleObj name="" r:id="rId8" imgW="215900" imgH="2286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6413" y="2266950"/>
                        <a:ext cx="611187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2779" name="组合 372778"/>
          <p:cNvGrpSpPr/>
          <p:nvPr/>
        </p:nvGrpSpPr>
        <p:grpSpPr>
          <a:xfrm>
            <a:off x="1268413" y="3008313"/>
            <a:ext cx="2009775" cy="2060575"/>
            <a:chOff x="436" y="1068"/>
            <a:chExt cx="1266" cy="1298"/>
          </a:xfrm>
        </p:grpSpPr>
        <p:graphicFrame>
          <p:nvGraphicFramePr>
            <p:cNvPr id="55313" name="对象 372779"/>
            <p:cNvGraphicFramePr/>
            <p:nvPr/>
          </p:nvGraphicFramePr>
          <p:xfrm>
            <a:off x="436" y="1968"/>
            <a:ext cx="33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0" imgW="190500" imgH="228600" progId="Equation.3">
                    <p:embed/>
                  </p:oleObj>
                </mc:Choice>
                <mc:Fallback>
                  <p:oleObj name="" r:id="rId10" imgW="190500" imgH="2286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6" y="1968"/>
                          <a:ext cx="33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14" name="组合 372780"/>
            <p:cNvGrpSpPr/>
            <p:nvPr/>
          </p:nvGrpSpPr>
          <p:grpSpPr>
            <a:xfrm>
              <a:off x="506" y="1068"/>
              <a:ext cx="1196" cy="1284"/>
              <a:chOff x="506" y="1068"/>
              <a:chExt cx="1196" cy="1284"/>
            </a:xfrm>
          </p:grpSpPr>
          <p:grpSp>
            <p:nvGrpSpPr>
              <p:cNvPr id="55315" name="组合 372781"/>
              <p:cNvGrpSpPr/>
              <p:nvPr/>
            </p:nvGrpSpPr>
            <p:grpSpPr>
              <a:xfrm>
                <a:off x="720" y="1872"/>
                <a:ext cx="982" cy="292"/>
                <a:chOff x="1296" y="3264"/>
                <a:chExt cx="982" cy="292"/>
              </a:xfrm>
            </p:grpSpPr>
            <p:sp>
              <p:nvSpPr>
                <p:cNvPr id="55316" name="直接连接符 372782"/>
                <p:cNvSpPr/>
                <p:nvPr/>
              </p:nvSpPr>
              <p:spPr>
                <a:xfrm>
                  <a:off x="1440" y="3312"/>
                  <a:ext cx="672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5317" name="文本框 372783"/>
                <p:cNvSpPr txBox="1"/>
                <p:nvPr/>
              </p:nvSpPr>
              <p:spPr>
                <a:xfrm>
                  <a:off x="1296" y="3264"/>
                  <a:ext cx="272" cy="2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i="1">
                      <a:solidFill>
                        <a:srgbClr val="1C1C1C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i="1">
                    <a:solidFill>
                      <a:srgbClr val="1C1C1C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aphicFrame>
              <p:nvGraphicFramePr>
                <p:cNvPr id="55318" name="对象 372784"/>
                <p:cNvGraphicFramePr/>
                <p:nvPr/>
              </p:nvGraphicFramePr>
              <p:xfrm>
                <a:off x="2016" y="3264"/>
                <a:ext cx="262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3" name="" r:id="rId12" imgW="127000" imgH="139700" progId="Equation.3">
                        <p:embed/>
                      </p:oleObj>
                    </mc:Choice>
                    <mc:Fallback>
                      <p:oleObj name="" r:id="rId12" imgW="127000" imgH="139700" progId="Equation.3">
                        <p:embed/>
                        <p:pic>
                          <p:nvPicPr>
                            <p:cNvPr id="0" name="图片 3172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16" y="3264"/>
                              <a:ext cx="262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5319" name="矩形 372785" descr="新闻纸"/>
              <p:cNvSpPr/>
              <p:nvPr/>
            </p:nvSpPr>
            <p:spPr>
              <a:xfrm>
                <a:off x="506" y="1466"/>
                <a:ext cx="432" cy="406"/>
              </a:xfrm>
              <a:prstGeom prst="rect">
                <a:avLst/>
              </a:prstGeom>
              <a:blipFill rotWithShape="0">
                <a:blip r:embed="rId1"/>
              </a:blipFill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320" name="直接连接符 372786"/>
              <p:cNvSpPr/>
              <p:nvPr/>
            </p:nvSpPr>
            <p:spPr>
              <a:xfrm>
                <a:off x="722" y="1872"/>
                <a:ext cx="0" cy="480"/>
              </a:xfrm>
              <a:prstGeom prst="line">
                <a:avLst/>
              </a:prstGeom>
              <a:ln w="31750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5321" name="直接连接符 372787"/>
              <p:cNvSpPr/>
              <p:nvPr/>
            </p:nvSpPr>
            <p:spPr>
              <a:xfrm flipV="1">
                <a:off x="722" y="1104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D60093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5322" name="直接连接符 372788"/>
              <p:cNvSpPr/>
              <p:nvPr/>
            </p:nvSpPr>
            <p:spPr>
              <a:xfrm>
                <a:off x="864" y="1680"/>
                <a:ext cx="528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55323" name="对象 372789"/>
              <p:cNvGraphicFramePr/>
              <p:nvPr/>
            </p:nvGraphicFramePr>
            <p:xfrm>
              <a:off x="1202" y="1344"/>
              <a:ext cx="408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14" imgW="228600" imgH="228600" progId="Equation.3">
                      <p:embed/>
                    </p:oleObj>
                  </mc:Choice>
                  <mc:Fallback>
                    <p:oleObj name="" r:id="rId14" imgW="228600" imgH="228600" progId="Equation.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202" y="1344"/>
                            <a:ext cx="408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24" name="对象 372790"/>
              <p:cNvGraphicFramePr/>
              <p:nvPr/>
            </p:nvGraphicFramePr>
            <p:xfrm>
              <a:off x="750" y="1068"/>
              <a:ext cx="354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16" imgW="203200" imgH="241300" progId="Equation.3">
                      <p:embed/>
                    </p:oleObj>
                  </mc:Choice>
                  <mc:Fallback>
                    <p:oleObj name="" r:id="rId16" imgW="203200" imgH="24130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750" y="1068"/>
                            <a:ext cx="354" cy="4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25" name="对象 372791"/>
              <p:cNvGraphicFramePr/>
              <p:nvPr/>
            </p:nvGraphicFramePr>
            <p:xfrm>
              <a:off x="528" y="1488"/>
              <a:ext cx="40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" name="" r:id="rId18" imgW="228600" imgH="215900" progId="Equation.3">
                      <p:embed/>
                    </p:oleObj>
                  </mc:Choice>
                  <mc:Fallback>
                    <p:oleObj name="" r:id="rId18" imgW="228600" imgH="215900" progId="Equation.3">
                      <p:embed/>
                      <p:pic>
                        <p:nvPicPr>
                          <p:cNvPr id="0" name="图片 317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28" y="1488"/>
                            <a:ext cx="408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2793" name="组合 372792"/>
          <p:cNvGrpSpPr/>
          <p:nvPr/>
        </p:nvGrpSpPr>
        <p:grpSpPr>
          <a:xfrm>
            <a:off x="6067425" y="3573463"/>
            <a:ext cx="1600200" cy="2514600"/>
            <a:chOff x="240" y="2448"/>
            <a:chExt cx="1008" cy="1584"/>
          </a:xfrm>
        </p:grpSpPr>
        <p:sp>
          <p:nvSpPr>
            <p:cNvPr id="55327" name="矩形 372793"/>
            <p:cNvSpPr/>
            <p:nvPr/>
          </p:nvSpPr>
          <p:spPr>
            <a:xfrm>
              <a:off x="240" y="2448"/>
              <a:ext cx="1008" cy="15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5328" name="组合 372794"/>
            <p:cNvGrpSpPr/>
            <p:nvPr/>
          </p:nvGrpSpPr>
          <p:grpSpPr>
            <a:xfrm>
              <a:off x="459" y="2448"/>
              <a:ext cx="756" cy="1559"/>
              <a:chOff x="459" y="2448"/>
              <a:chExt cx="756" cy="1559"/>
            </a:xfrm>
          </p:grpSpPr>
          <p:sp>
            <p:nvSpPr>
              <p:cNvPr id="55329" name="矩形 372795" descr="信纸"/>
              <p:cNvSpPr/>
              <p:nvPr/>
            </p:nvSpPr>
            <p:spPr>
              <a:xfrm>
                <a:off x="459" y="3047"/>
                <a:ext cx="432" cy="393"/>
              </a:xfrm>
              <a:prstGeom prst="rect">
                <a:avLst/>
              </a:prstGeom>
              <a:blipFill rotWithShape="0">
                <a:blip r:embed="rId2"/>
              </a:blipFill>
              <a:ln w="285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55330" name="对象 372796"/>
              <p:cNvGraphicFramePr/>
              <p:nvPr/>
            </p:nvGraphicFramePr>
            <p:xfrm>
              <a:off x="987" y="3719"/>
              <a:ext cx="213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" r:id="rId20" imgW="190500" imgH="241300" progId="Equation.3">
                      <p:embed/>
                    </p:oleObj>
                  </mc:Choice>
                  <mc:Fallback>
                    <p:oleObj name="" r:id="rId20" imgW="190500" imgH="241300" progId="Equation.3">
                      <p:embed/>
                      <p:pic>
                        <p:nvPicPr>
                          <p:cNvPr id="0" name="图片 3179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987" y="3719"/>
                            <a:ext cx="213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31" name="直接连接符 372797"/>
              <p:cNvSpPr/>
              <p:nvPr/>
            </p:nvSpPr>
            <p:spPr>
              <a:xfrm>
                <a:off x="1002" y="3095"/>
                <a:ext cx="0" cy="81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5332" name="文本框 372798"/>
              <p:cNvSpPr txBox="1"/>
              <p:nvPr/>
            </p:nvSpPr>
            <p:spPr>
              <a:xfrm>
                <a:off x="939" y="2881"/>
                <a:ext cx="27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i="1">
                    <a:solidFill>
                      <a:srgbClr val="1C1C1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O</a:t>
                </a:r>
                <a:endParaRPr lang="en-US" altLang="zh-CN" i="1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333" name="直接连接符 372799"/>
              <p:cNvSpPr/>
              <p:nvPr/>
            </p:nvSpPr>
            <p:spPr>
              <a:xfrm flipV="1">
                <a:off x="651" y="2615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5334" name="直接连接符 372800"/>
              <p:cNvSpPr/>
              <p:nvPr/>
            </p:nvSpPr>
            <p:spPr>
              <a:xfrm>
                <a:off x="651" y="3383"/>
                <a:ext cx="0" cy="528"/>
              </a:xfrm>
              <a:prstGeom prst="line">
                <a:avLst/>
              </a:prstGeom>
              <a:ln w="31750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55335" name="对象 372801"/>
              <p:cNvGraphicFramePr/>
              <p:nvPr/>
            </p:nvGraphicFramePr>
            <p:xfrm>
              <a:off x="653" y="2448"/>
              <a:ext cx="430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" name="" r:id="rId22" imgW="241300" imgH="228600" progId="Equation.3">
                      <p:embed/>
                    </p:oleObj>
                  </mc:Choice>
                  <mc:Fallback>
                    <p:oleObj name="" r:id="rId22" imgW="241300" imgH="228600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653" y="2448"/>
                            <a:ext cx="430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36" name="对象 372802"/>
              <p:cNvGraphicFramePr/>
              <p:nvPr/>
            </p:nvGraphicFramePr>
            <p:xfrm>
              <a:off x="655" y="3609"/>
              <a:ext cx="332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24" imgW="190500" imgH="228600" progId="Equation.3">
                      <p:embed/>
                    </p:oleObj>
                  </mc:Choice>
                  <mc:Fallback>
                    <p:oleObj name="" r:id="rId24" imgW="190500" imgH="22860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655" y="3609"/>
                            <a:ext cx="332" cy="3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37" name="对象 372803"/>
              <p:cNvGraphicFramePr/>
              <p:nvPr/>
            </p:nvGraphicFramePr>
            <p:xfrm>
              <a:off x="507" y="3047"/>
              <a:ext cx="38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" r:id="rId26" imgW="215900" imgH="215900" progId="Equation.3">
                      <p:embed/>
                    </p:oleObj>
                  </mc:Choice>
                  <mc:Fallback>
                    <p:oleObj name="" r:id="rId26" imgW="215900" imgH="215900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507" y="3047"/>
                            <a:ext cx="38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2805" name="组合 372804"/>
          <p:cNvGrpSpPr/>
          <p:nvPr/>
        </p:nvGrpSpPr>
        <p:grpSpPr>
          <a:xfrm>
            <a:off x="5797550" y="914400"/>
            <a:ext cx="2133600" cy="2514600"/>
            <a:chOff x="1488" y="2448"/>
            <a:chExt cx="1344" cy="1584"/>
          </a:xfrm>
        </p:grpSpPr>
        <p:grpSp>
          <p:nvGrpSpPr>
            <p:cNvPr id="55339" name="组合 372805"/>
            <p:cNvGrpSpPr/>
            <p:nvPr/>
          </p:nvGrpSpPr>
          <p:grpSpPr>
            <a:xfrm>
              <a:off x="1488" y="2448"/>
              <a:ext cx="1344" cy="1584"/>
              <a:chOff x="1488" y="2448"/>
              <a:chExt cx="1344" cy="1584"/>
            </a:xfrm>
          </p:grpSpPr>
          <p:sp>
            <p:nvSpPr>
              <p:cNvPr id="55340" name="矩形 372806"/>
              <p:cNvSpPr/>
              <p:nvPr/>
            </p:nvSpPr>
            <p:spPr>
              <a:xfrm>
                <a:off x="1488" y="2448"/>
                <a:ext cx="1344" cy="15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5341" name="组合 372807"/>
              <p:cNvGrpSpPr/>
              <p:nvPr/>
            </p:nvGrpSpPr>
            <p:grpSpPr>
              <a:xfrm>
                <a:off x="1560" y="2663"/>
                <a:ext cx="1272" cy="1248"/>
                <a:chOff x="1560" y="2663"/>
                <a:chExt cx="1272" cy="1248"/>
              </a:xfrm>
            </p:grpSpPr>
            <p:sp>
              <p:nvSpPr>
                <p:cNvPr id="55342" name="椭圆 372808" descr="花束"/>
                <p:cNvSpPr/>
                <p:nvPr/>
              </p:nvSpPr>
              <p:spPr>
                <a:xfrm flipV="1">
                  <a:off x="2016" y="3095"/>
                  <a:ext cx="276" cy="272"/>
                </a:xfrm>
                <a:prstGeom prst="ellipse">
                  <a:avLst/>
                </a:prstGeom>
                <a:blipFill rotWithShape="0">
                  <a:blip r:embed="rId3"/>
                </a:blipFill>
                <a:ln w="317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5343" name="直接连接符 372809"/>
                <p:cNvSpPr/>
                <p:nvPr/>
              </p:nvSpPr>
              <p:spPr>
                <a:xfrm flipH="1">
                  <a:off x="1632" y="3095"/>
                  <a:ext cx="528" cy="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5344" name="直接连接符 372810"/>
                <p:cNvSpPr/>
                <p:nvPr/>
              </p:nvSpPr>
              <p:spPr>
                <a:xfrm>
                  <a:off x="2304" y="3239"/>
                  <a:ext cx="0" cy="48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5345" name="直接连接符 372811"/>
                <p:cNvSpPr/>
                <p:nvPr/>
              </p:nvSpPr>
              <p:spPr>
                <a:xfrm flipV="1">
                  <a:off x="2256" y="2736"/>
                  <a:ext cx="336" cy="407"/>
                </a:xfrm>
                <a:prstGeom prst="line">
                  <a:avLst/>
                </a:prstGeom>
                <a:ln w="31750" cap="flat" cmpd="sng">
                  <a:solidFill>
                    <a:srgbClr val="D6009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5346" name="直接连接符 372812"/>
                <p:cNvSpPr/>
                <p:nvPr/>
              </p:nvSpPr>
              <p:spPr>
                <a:xfrm>
                  <a:off x="2160" y="3239"/>
                  <a:ext cx="0" cy="336"/>
                </a:xfrm>
                <a:prstGeom prst="line">
                  <a:avLst/>
                </a:prstGeom>
                <a:ln w="31750" cap="flat" cmpd="sng">
                  <a:solidFill>
                    <a:srgbClr val="33CC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55347" name="对象 372813"/>
                <p:cNvGraphicFramePr/>
                <p:nvPr/>
              </p:nvGraphicFramePr>
              <p:xfrm>
                <a:off x="2306" y="3504"/>
                <a:ext cx="430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9" name="" r:id="rId28" imgW="241300" imgH="228600" progId="Equation.3">
                        <p:embed/>
                      </p:oleObj>
                    </mc:Choice>
                    <mc:Fallback>
                      <p:oleObj name="" r:id="rId28" imgW="241300" imgH="228600" progId="Equation.3">
                        <p:embed/>
                        <p:pic>
                          <p:nvPicPr>
                            <p:cNvPr id="0" name="图片 3188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6" y="3504"/>
                              <a:ext cx="430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5348" name="对象 372814"/>
                <p:cNvGraphicFramePr/>
                <p:nvPr/>
              </p:nvGraphicFramePr>
              <p:xfrm>
                <a:off x="1560" y="2663"/>
                <a:ext cx="408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4" name="" r:id="rId30" imgW="228600" imgH="228600" progId="Equation.3">
                        <p:embed/>
                      </p:oleObj>
                    </mc:Choice>
                    <mc:Fallback>
                      <p:oleObj name="" r:id="rId30" imgW="228600" imgH="228600" progId="Equation.3">
                        <p:embed/>
                        <p:pic>
                          <p:nvPicPr>
                            <p:cNvPr id="0" name="图片 3183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60" y="2663"/>
                              <a:ext cx="408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5349" name="对象 372815"/>
                <p:cNvGraphicFramePr/>
                <p:nvPr/>
              </p:nvGraphicFramePr>
              <p:xfrm>
                <a:off x="1872" y="3408"/>
                <a:ext cx="304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1" name="" r:id="rId32" imgW="190500" imgH="241300" progId="Equation.3">
                        <p:embed/>
                      </p:oleObj>
                    </mc:Choice>
                    <mc:Fallback>
                      <p:oleObj name="" r:id="rId32" imgW="190500" imgH="241300" progId="Equation.3">
                        <p:embed/>
                        <p:pic>
                          <p:nvPicPr>
                            <p:cNvPr id="0" name="图片 3190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72" y="3408"/>
                              <a:ext cx="304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5350" name="对象 372816"/>
                <p:cNvGraphicFramePr/>
                <p:nvPr/>
              </p:nvGraphicFramePr>
              <p:xfrm>
                <a:off x="2500" y="2759"/>
                <a:ext cx="332" cy="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0" name="" r:id="rId34" imgW="190500" imgH="241300" progId="Equation.3">
                        <p:embed/>
                      </p:oleObj>
                    </mc:Choice>
                    <mc:Fallback>
                      <p:oleObj name="" r:id="rId34" imgW="190500" imgH="241300" progId="Equation.3">
                        <p:embed/>
                        <p:pic>
                          <p:nvPicPr>
                            <p:cNvPr id="0" name="图片 3189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00" y="2759"/>
                              <a:ext cx="332" cy="42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5351" name="任意多边形 372817"/>
            <p:cNvSpPr/>
            <p:nvPr/>
          </p:nvSpPr>
          <p:spPr>
            <a:xfrm>
              <a:off x="2132" y="2938"/>
              <a:ext cx="359" cy="391"/>
            </a:xfrm>
            <a:custGeom>
              <a:avLst/>
              <a:gdLst/>
              <a:ahLst/>
              <a:cxnLst/>
              <a:pathLst>
                <a:path w="359" h="391">
                  <a:moveTo>
                    <a:pt x="0" y="17"/>
                  </a:moveTo>
                  <a:cubicBezTo>
                    <a:pt x="30" y="18"/>
                    <a:pt x="124" y="0"/>
                    <a:pt x="179" y="24"/>
                  </a:cubicBezTo>
                  <a:cubicBezTo>
                    <a:pt x="234" y="48"/>
                    <a:pt x="301" y="100"/>
                    <a:pt x="330" y="161"/>
                  </a:cubicBezTo>
                  <a:cubicBezTo>
                    <a:pt x="359" y="222"/>
                    <a:pt x="348" y="343"/>
                    <a:pt x="352" y="39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73764" name="对象 373763"/>
          <p:cNvGraphicFramePr/>
          <p:nvPr/>
        </p:nvGraphicFramePr>
        <p:xfrm>
          <a:off x="1549400" y="477838"/>
          <a:ext cx="1914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659765" imgH="215900" progId="Equation.3">
                  <p:embed/>
                </p:oleObj>
              </mc:Choice>
              <mc:Fallback>
                <p:oleObj name="" r:id="rId1" imgW="659765" imgH="2159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9400" y="477838"/>
                        <a:ext cx="191452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5" name="对象 373764"/>
          <p:cNvGraphicFramePr/>
          <p:nvPr/>
        </p:nvGraphicFramePr>
        <p:xfrm>
          <a:off x="1585913" y="1114425"/>
          <a:ext cx="31321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1065530" imgH="215900" progId="Equation.3">
                  <p:embed/>
                </p:oleObj>
              </mc:Choice>
              <mc:Fallback>
                <p:oleObj name="" r:id="rId3" imgW="1065530" imgH="2159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913" y="1114425"/>
                        <a:ext cx="3132137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6" name="对象 373765"/>
          <p:cNvGraphicFramePr/>
          <p:nvPr/>
        </p:nvGraphicFramePr>
        <p:xfrm>
          <a:off x="1581150" y="1836738"/>
          <a:ext cx="31384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1104900" imgH="215900" progId="Equation.3">
                  <p:embed/>
                </p:oleObj>
              </mc:Choice>
              <mc:Fallback>
                <p:oleObj name="" r:id="rId5" imgW="1104900" imgH="215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1150" y="1836738"/>
                        <a:ext cx="313848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对象 373766"/>
          <p:cNvGraphicFramePr/>
          <p:nvPr/>
        </p:nvGraphicFramePr>
        <p:xfrm>
          <a:off x="1603375" y="2455863"/>
          <a:ext cx="13684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482600" imgH="203200" progId="Equation.3">
                  <p:embed/>
                </p:oleObj>
              </mc:Choice>
              <mc:Fallback>
                <p:oleObj name="" r:id="rId7" imgW="482600" imgH="2032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3375" y="2455863"/>
                        <a:ext cx="1368425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8" name="左大括号 373767"/>
          <p:cNvSpPr/>
          <p:nvPr/>
        </p:nvSpPr>
        <p:spPr>
          <a:xfrm>
            <a:off x="1128713" y="812800"/>
            <a:ext cx="457200" cy="2016125"/>
          </a:xfrm>
          <a:prstGeom prst="leftBrace">
            <a:avLst>
              <a:gd name="adj1" fmla="val 36563"/>
              <a:gd name="adj2" fmla="val 50000"/>
            </a:avLst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26" name="组合 373773"/>
          <p:cNvGrpSpPr/>
          <p:nvPr/>
        </p:nvGrpSpPr>
        <p:grpSpPr>
          <a:xfrm>
            <a:off x="6067425" y="3573463"/>
            <a:ext cx="1600200" cy="2514600"/>
            <a:chOff x="240" y="2448"/>
            <a:chExt cx="1008" cy="1584"/>
          </a:xfrm>
        </p:grpSpPr>
        <p:sp>
          <p:nvSpPr>
            <p:cNvPr id="56327" name="矩形 373774"/>
            <p:cNvSpPr/>
            <p:nvPr/>
          </p:nvSpPr>
          <p:spPr>
            <a:xfrm>
              <a:off x="240" y="2448"/>
              <a:ext cx="1008" cy="15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6328" name="组合 373775"/>
            <p:cNvGrpSpPr/>
            <p:nvPr/>
          </p:nvGrpSpPr>
          <p:grpSpPr>
            <a:xfrm>
              <a:off x="459" y="2448"/>
              <a:ext cx="741" cy="1559"/>
              <a:chOff x="459" y="2448"/>
              <a:chExt cx="741" cy="1559"/>
            </a:xfrm>
          </p:grpSpPr>
          <p:sp>
            <p:nvSpPr>
              <p:cNvPr id="56329" name="矩形 373776" descr="信纸"/>
              <p:cNvSpPr/>
              <p:nvPr/>
            </p:nvSpPr>
            <p:spPr>
              <a:xfrm>
                <a:off x="459" y="3047"/>
                <a:ext cx="432" cy="393"/>
              </a:xfrm>
              <a:prstGeom prst="rect">
                <a:avLst/>
              </a:prstGeom>
              <a:blipFill rotWithShape="0">
                <a:blip r:embed="rId9"/>
              </a:blipFill>
              <a:ln w="285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6330" name="对象 373777"/>
              <p:cNvGraphicFramePr/>
              <p:nvPr/>
            </p:nvGraphicFramePr>
            <p:xfrm>
              <a:off x="987" y="3719"/>
              <a:ext cx="213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1" name="" r:id="rId10" imgW="190500" imgH="241300" progId="Equation.3">
                      <p:embed/>
                    </p:oleObj>
                  </mc:Choice>
                  <mc:Fallback>
                    <p:oleObj name="" r:id="rId10" imgW="190500" imgH="241300" progId="Equation.3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87" y="3719"/>
                            <a:ext cx="213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1" name="直接连接符 373778"/>
              <p:cNvSpPr/>
              <p:nvPr/>
            </p:nvSpPr>
            <p:spPr>
              <a:xfrm>
                <a:off x="1002" y="3095"/>
                <a:ext cx="0" cy="81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6332" name="文本框 373779"/>
              <p:cNvSpPr txBox="1"/>
              <p:nvPr/>
            </p:nvSpPr>
            <p:spPr>
              <a:xfrm>
                <a:off x="939" y="2881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i="1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i="1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33" name="直接连接符 373780"/>
              <p:cNvSpPr/>
              <p:nvPr/>
            </p:nvSpPr>
            <p:spPr>
              <a:xfrm flipV="1">
                <a:off x="651" y="2615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6334" name="直接连接符 373781"/>
              <p:cNvSpPr/>
              <p:nvPr/>
            </p:nvSpPr>
            <p:spPr>
              <a:xfrm>
                <a:off x="651" y="3383"/>
                <a:ext cx="0" cy="528"/>
              </a:xfrm>
              <a:prstGeom prst="line">
                <a:avLst/>
              </a:prstGeom>
              <a:ln w="31750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56335" name="对象 373782"/>
              <p:cNvGraphicFramePr/>
              <p:nvPr/>
            </p:nvGraphicFramePr>
            <p:xfrm>
              <a:off x="653" y="2448"/>
              <a:ext cx="430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" name="" r:id="rId12" imgW="241300" imgH="228600" progId="Equation.3">
                      <p:embed/>
                    </p:oleObj>
                  </mc:Choice>
                  <mc:Fallback>
                    <p:oleObj name="" r:id="rId12" imgW="241300" imgH="22860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53" y="2448"/>
                            <a:ext cx="430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6" name="对象 373783"/>
              <p:cNvGraphicFramePr/>
              <p:nvPr/>
            </p:nvGraphicFramePr>
            <p:xfrm>
              <a:off x="655" y="3609"/>
              <a:ext cx="332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7" name="" r:id="rId14" imgW="190500" imgH="228600" progId="Equation.3">
                      <p:embed/>
                    </p:oleObj>
                  </mc:Choice>
                  <mc:Fallback>
                    <p:oleObj name="" r:id="rId14" imgW="190500" imgH="228600" progId="Equation.3">
                      <p:embed/>
                      <p:pic>
                        <p:nvPicPr>
                          <p:cNvPr id="0" name="图片 319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55" y="3609"/>
                            <a:ext cx="332" cy="3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7" name="对象 373784"/>
              <p:cNvGraphicFramePr/>
              <p:nvPr/>
            </p:nvGraphicFramePr>
            <p:xfrm>
              <a:off x="507" y="3047"/>
              <a:ext cx="38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4" name="" r:id="rId16" imgW="215900" imgH="215900" progId="Equation.3">
                      <p:embed/>
                    </p:oleObj>
                  </mc:Choice>
                  <mc:Fallback>
                    <p:oleObj name="" r:id="rId16" imgW="215900" imgH="215900" progId="Equation.3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07" y="3047"/>
                            <a:ext cx="38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338" name="组合 373785"/>
          <p:cNvGrpSpPr/>
          <p:nvPr/>
        </p:nvGrpSpPr>
        <p:grpSpPr>
          <a:xfrm>
            <a:off x="5797550" y="914400"/>
            <a:ext cx="2133600" cy="2514600"/>
            <a:chOff x="1488" y="2448"/>
            <a:chExt cx="1344" cy="1584"/>
          </a:xfrm>
        </p:grpSpPr>
        <p:grpSp>
          <p:nvGrpSpPr>
            <p:cNvPr id="56339" name="组合 373786"/>
            <p:cNvGrpSpPr/>
            <p:nvPr/>
          </p:nvGrpSpPr>
          <p:grpSpPr>
            <a:xfrm>
              <a:off x="1488" y="2448"/>
              <a:ext cx="1344" cy="1584"/>
              <a:chOff x="1488" y="2448"/>
              <a:chExt cx="1344" cy="1584"/>
            </a:xfrm>
          </p:grpSpPr>
          <p:sp>
            <p:nvSpPr>
              <p:cNvPr id="56340" name="矩形 373787"/>
              <p:cNvSpPr/>
              <p:nvPr/>
            </p:nvSpPr>
            <p:spPr>
              <a:xfrm>
                <a:off x="1488" y="2448"/>
                <a:ext cx="1344" cy="15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6341" name="组合 373788"/>
              <p:cNvGrpSpPr/>
              <p:nvPr/>
            </p:nvGrpSpPr>
            <p:grpSpPr>
              <a:xfrm>
                <a:off x="1560" y="2663"/>
                <a:ext cx="1272" cy="1248"/>
                <a:chOff x="1560" y="2663"/>
                <a:chExt cx="1272" cy="1248"/>
              </a:xfrm>
            </p:grpSpPr>
            <p:sp>
              <p:nvSpPr>
                <p:cNvPr id="56342" name="椭圆 373789" descr="花束"/>
                <p:cNvSpPr/>
                <p:nvPr/>
              </p:nvSpPr>
              <p:spPr>
                <a:xfrm flipV="1">
                  <a:off x="2016" y="3095"/>
                  <a:ext cx="276" cy="272"/>
                </a:xfrm>
                <a:prstGeom prst="ellipse">
                  <a:avLst/>
                </a:prstGeom>
                <a:blipFill rotWithShape="0">
                  <a:blip r:embed="rId18"/>
                </a:blipFill>
                <a:ln w="317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43" name="直接连接符 373790"/>
                <p:cNvSpPr/>
                <p:nvPr/>
              </p:nvSpPr>
              <p:spPr>
                <a:xfrm flipH="1">
                  <a:off x="1632" y="3095"/>
                  <a:ext cx="528" cy="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6344" name="直接连接符 373791"/>
                <p:cNvSpPr/>
                <p:nvPr/>
              </p:nvSpPr>
              <p:spPr>
                <a:xfrm>
                  <a:off x="2304" y="3239"/>
                  <a:ext cx="0" cy="48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6345" name="直接连接符 373792"/>
                <p:cNvSpPr/>
                <p:nvPr/>
              </p:nvSpPr>
              <p:spPr>
                <a:xfrm flipV="1">
                  <a:off x="2256" y="2736"/>
                  <a:ext cx="336" cy="407"/>
                </a:xfrm>
                <a:prstGeom prst="line">
                  <a:avLst/>
                </a:prstGeom>
                <a:ln w="31750" cap="flat" cmpd="sng">
                  <a:solidFill>
                    <a:srgbClr val="D6009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6346" name="直接连接符 373793"/>
                <p:cNvSpPr/>
                <p:nvPr/>
              </p:nvSpPr>
              <p:spPr>
                <a:xfrm>
                  <a:off x="2160" y="3239"/>
                  <a:ext cx="0" cy="336"/>
                </a:xfrm>
                <a:prstGeom prst="line">
                  <a:avLst/>
                </a:prstGeom>
                <a:ln w="31750" cap="flat" cmpd="sng">
                  <a:solidFill>
                    <a:srgbClr val="33CC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56347" name="对象 373794"/>
                <p:cNvGraphicFramePr/>
                <p:nvPr/>
              </p:nvGraphicFramePr>
              <p:xfrm>
                <a:off x="2306" y="3504"/>
                <a:ext cx="430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5" name="" r:id="rId19" imgW="241300" imgH="228600" progId="Equation.3">
                        <p:embed/>
                      </p:oleObj>
                    </mc:Choice>
                    <mc:Fallback>
                      <p:oleObj name="" r:id="rId19" imgW="241300" imgH="228600" progId="Equation.3">
                        <p:embed/>
                        <p:pic>
                          <p:nvPicPr>
                            <p:cNvPr id="0" name="图片 3194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6" y="3504"/>
                              <a:ext cx="430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348" name="对象 373795"/>
                <p:cNvGraphicFramePr/>
                <p:nvPr/>
              </p:nvGraphicFramePr>
              <p:xfrm>
                <a:off x="1560" y="2663"/>
                <a:ext cx="408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0" name="" r:id="rId21" imgW="228600" imgH="228600" progId="Equation.3">
                        <p:embed/>
                      </p:oleObj>
                    </mc:Choice>
                    <mc:Fallback>
                      <p:oleObj name="" r:id="rId21" imgW="228600" imgH="228600" progId="Equation.3">
                        <p:embed/>
                        <p:pic>
                          <p:nvPicPr>
                            <p:cNvPr id="0" name="图片 3199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60" y="2663"/>
                              <a:ext cx="408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349" name="对象 373796"/>
                <p:cNvGraphicFramePr/>
                <p:nvPr/>
              </p:nvGraphicFramePr>
              <p:xfrm>
                <a:off x="1872" y="3408"/>
                <a:ext cx="304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2" name="" r:id="rId23" imgW="190500" imgH="241300" progId="Equation.3">
                        <p:embed/>
                      </p:oleObj>
                    </mc:Choice>
                    <mc:Fallback>
                      <p:oleObj name="" r:id="rId23" imgW="190500" imgH="241300" progId="Equation.3">
                        <p:embed/>
                        <p:pic>
                          <p:nvPicPr>
                            <p:cNvPr id="0" name="图片 3191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72" y="3408"/>
                              <a:ext cx="304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350" name="对象 373797"/>
                <p:cNvGraphicFramePr/>
                <p:nvPr/>
              </p:nvGraphicFramePr>
              <p:xfrm>
                <a:off x="2500" y="2759"/>
                <a:ext cx="332" cy="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3" name="" r:id="rId25" imgW="190500" imgH="241300" progId="Equation.3">
                        <p:embed/>
                      </p:oleObj>
                    </mc:Choice>
                    <mc:Fallback>
                      <p:oleObj name="" r:id="rId25" imgW="190500" imgH="241300" progId="Equation.3">
                        <p:embed/>
                        <p:pic>
                          <p:nvPicPr>
                            <p:cNvPr id="0" name="图片 3192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00" y="2759"/>
                              <a:ext cx="332" cy="42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6351" name="任意多边形 373798"/>
            <p:cNvSpPr/>
            <p:nvPr/>
          </p:nvSpPr>
          <p:spPr>
            <a:xfrm>
              <a:off x="2132" y="2938"/>
              <a:ext cx="359" cy="391"/>
            </a:xfrm>
            <a:custGeom>
              <a:avLst/>
              <a:gdLst/>
              <a:ahLst/>
              <a:cxnLst/>
              <a:pathLst>
                <a:path w="359" h="391">
                  <a:moveTo>
                    <a:pt x="0" y="17"/>
                  </a:moveTo>
                  <a:cubicBezTo>
                    <a:pt x="30" y="18"/>
                    <a:pt x="124" y="0"/>
                    <a:pt x="179" y="24"/>
                  </a:cubicBezTo>
                  <a:cubicBezTo>
                    <a:pt x="234" y="48"/>
                    <a:pt x="301" y="100"/>
                    <a:pt x="330" y="161"/>
                  </a:cubicBezTo>
                  <a:cubicBezTo>
                    <a:pt x="359" y="222"/>
                    <a:pt x="348" y="343"/>
                    <a:pt x="352" y="39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6352" name="组合 373835"/>
          <p:cNvGrpSpPr/>
          <p:nvPr/>
        </p:nvGrpSpPr>
        <p:grpSpPr>
          <a:xfrm>
            <a:off x="1547813" y="3767138"/>
            <a:ext cx="2808287" cy="2325687"/>
            <a:chOff x="1247" y="2490"/>
            <a:chExt cx="1769" cy="1465"/>
          </a:xfrm>
        </p:grpSpPr>
        <p:grpSp>
          <p:nvGrpSpPr>
            <p:cNvPr id="56353" name="组合 373820"/>
            <p:cNvGrpSpPr/>
            <p:nvPr/>
          </p:nvGrpSpPr>
          <p:grpSpPr>
            <a:xfrm>
              <a:off x="1517" y="2585"/>
              <a:ext cx="1266" cy="1298"/>
              <a:chOff x="436" y="1068"/>
              <a:chExt cx="1266" cy="1298"/>
            </a:xfrm>
          </p:grpSpPr>
          <p:graphicFrame>
            <p:nvGraphicFramePr>
              <p:cNvPr id="56354" name="对象 373821"/>
              <p:cNvGraphicFramePr/>
              <p:nvPr/>
            </p:nvGraphicFramePr>
            <p:xfrm>
              <a:off x="436" y="1968"/>
              <a:ext cx="332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" name="" r:id="rId27" imgW="190500" imgH="228600" progId="Equation.3">
                      <p:embed/>
                    </p:oleObj>
                  </mc:Choice>
                  <mc:Fallback>
                    <p:oleObj name="" r:id="rId27" imgW="190500" imgH="228600" progId="Equation.3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36" y="1968"/>
                            <a:ext cx="332" cy="3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6355" name="组合 373822"/>
              <p:cNvGrpSpPr/>
              <p:nvPr/>
            </p:nvGrpSpPr>
            <p:grpSpPr>
              <a:xfrm>
                <a:off x="506" y="1068"/>
                <a:ext cx="1196" cy="1284"/>
                <a:chOff x="506" y="1068"/>
                <a:chExt cx="1196" cy="1284"/>
              </a:xfrm>
            </p:grpSpPr>
            <p:grpSp>
              <p:nvGrpSpPr>
                <p:cNvPr id="56356" name="组合 373823"/>
                <p:cNvGrpSpPr/>
                <p:nvPr/>
              </p:nvGrpSpPr>
              <p:grpSpPr>
                <a:xfrm>
                  <a:off x="720" y="1872"/>
                  <a:ext cx="982" cy="288"/>
                  <a:chOff x="1296" y="3264"/>
                  <a:chExt cx="982" cy="288"/>
                </a:xfrm>
              </p:grpSpPr>
              <p:sp>
                <p:nvSpPr>
                  <p:cNvPr id="56357" name="直接连接符 373824"/>
                  <p:cNvSpPr/>
                  <p:nvPr/>
                </p:nvSpPr>
                <p:spPr>
                  <a:xfrm>
                    <a:off x="1440" y="3312"/>
                    <a:ext cx="672" cy="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56358" name="文本框 373825"/>
                  <p:cNvSpPr txBox="1"/>
                  <p:nvPr/>
                </p:nvSpPr>
                <p:spPr>
                  <a:xfrm>
                    <a:off x="1296" y="3264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i="1">
                        <a:solidFill>
                          <a:srgbClr val="1C1C1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O</a:t>
                    </a:r>
                    <a:endParaRPr lang="en-US" altLang="zh-CN" i="1">
                      <a:solidFill>
                        <a:srgbClr val="1C1C1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56359" name="对象 373826"/>
                  <p:cNvGraphicFramePr/>
                  <p:nvPr/>
                </p:nvGraphicFramePr>
                <p:xfrm>
                  <a:off x="2016" y="3264"/>
                  <a:ext cx="26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98" name="" r:id="rId29" imgW="127000" imgH="139700" progId="Equation.3">
                          <p:embed/>
                        </p:oleObj>
                      </mc:Choice>
                      <mc:Fallback>
                        <p:oleObj name="" r:id="rId29" imgW="127000" imgH="139700" progId="Equation.3">
                          <p:embed/>
                          <p:pic>
                            <p:nvPicPr>
                              <p:cNvPr id="0" name="图片 3197"/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6" y="3264"/>
                                <a:ext cx="262" cy="28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56360" name="矩形 373827" descr="新闻纸"/>
                <p:cNvSpPr/>
                <p:nvPr/>
              </p:nvSpPr>
              <p:spPr>
                <a:xfrm>
                  <a:off x="506" y="1466"/>
                  <a:ext cx="432" cy="406"/>
                </a:xfrm>
                <a:prstGeom prst="rect">
                  <a:avLst/>
                </a:prstGeom>
                <a:blipFill rotWithShape="0">
                  <a:blip r:embed="rId31"/>
                </a:blipFill>
                <a:ln w="28575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61" name="直接连接符 373828"/>
                <p:cNvSpPr/>
                <p:nvPr/>
              </p:nvSpPr>
              <p:spPr>
                <a:xfrm>
                  <a:off x="722" y="1872"/>
                  <a:ext cx="0" cy="480"/>
                </a:xfrm>
                <a:prstGeom prst="line">
                  <a:avLst/>
                </a:prstGeom>
                <a:ln w="31750" cap="flat" cmpd="sng">
                  <a:solidFill>
                    <a:srgbClr val="33CC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6362" name="直接连接符 373829"/>
                <p:cNvSpPr/>
                <p:nvPr/>
              </p:nvSpPr>
              <p:spPr>
                <a:xfrm flipV="1">
                  <a:off x="722" y="1104"/>
                  <a:ext cx="0" cy="432"/>
                </a:xfrm>
                <a:prstGeom prst="line">
                  <a:avLst/>
                </a:prstGeom>
                <a:ln w="31750" cap="flat" cmpd="sng">
                  <a:solidFill>
                    <a:srgbClr val="D6009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56363" name="直接连接符 373830"/>
                <p:cNvSpPr/>
                <p:nvPr/>
              </p:nvSpPr>
              <p:spPr>
                <a:xfrm>
                  <a:off x="864" y="1680"/>
                  <a:ext cx="528" cy="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56364" name="对象 373831"/>
                <p:cNvGraphicFramePr/>
                <p:nvPr/>
              </p:nvGraphicFramePr>
              <p:xfrm>
                <a:off x="1202" y="1344"/>
                <a:ext cx="408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0" name="" r:id="rId32" imgW="228600" imgH="228600" progId="Equation.3">
                        <p:embed/>
                      </p:oleObj>
                    </mc:Choice>
                    <mc:Fallback>
                      <p:oleObj name="" r:id="rId32" imgW="228600" imgH="228600" progId="Equation.3">
                        <p:embed/>
                        <p:pic>
                          <p:nvPicPr>
                            <p:cNvPr id="0" name="图片 3209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2" y="1344"/>
                              <a:ext cx="408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365" name="对象 373832"/>
                <p:cNvGraphicFramePr/>
                <p:nvPr/>
              </p:nvGraphicFramePr>
              <p:xfrm>
                <a:off x="750" y="1068"/>
                <a:ext cx="354" cy="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4" name="" r:id="rId34" imgW="203200" imgH="241300" progId="Equation.3">
                        <p:embed/>
                      </p:oleObj>
                    </mc:Choice>
                    <mc:Fallback>
                      <p:oleObj name="" r:id="rId34" imgW="203200" imgH="241300" progId="Equation.3">
                        <p:embed/>
                        <p:pic>
                          <p:nvPicPr>
                            <p:cNvPr id="0" name="图片 3203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" y="1068"/>
                              <a:ext cx="354" cy="42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366" name="对象 373833"/>
                <p:cNvGraphicFramePr/>
                <p:nvPr/>
              </p:nvGraphicFramePr>
              <p:xfrm>
                <a:off x="528" y="1488"/>
                <a:ext cx="40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5" name="" r:id="rId36" imgW="228600" imgH="215900" progId="Equation.3">
                        <p:embed/>
                      </p:oleObj>
                    </mc:Choice>
                    <mc:Fallback>
                      <p:oleObj name="" r:id="rId36" imgW="228600" imgH="215900" progId="Equation.3">
                        <p:embed/>
                        <p:pic>
                          <p:nvPicPr>
                            <p:cNvPr id="0" name="图片 3204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8" y="1488"/>
                              <a:ext cx="408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6367" name="矩形 373834"/>
            <p:cNvSpPr/>
            <p:nvPr/>
          </p:nvSpPr>
          <p:spPr>
            <a:xfrm>
              <a:off x="1247" y="2490"/>
              <a:ext cx="1769" cy="14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7345" name="对象 390147"/>
          <p:cNvGraphicFramePr/>
          <p:nvPr/>
        </p:nvGraphicFramePr>
        <p:xfrm>
          <a:off x="2414588" y="231775"/>
          <a:ext cx="32908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1282065" imgH="431800" progId="Equation.3">
                  <p:embed/>
                </p:oleObj>
              </mc:Choice>
              <mc:Fallback>
                <p:oleObj name="" r:id="rId1" imgW="1282065" imgH="4318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4588" y="231775"/>
                        <a:ext cx="3290887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" name="对象 390148"/>
          <p:cNvGraphicFramePr/>
          <p:nvPr/>
        </p:nvGraphicFramePr>
        <p:xfrm>
          <a:off x="2287588" y="1270000"/>
          <a:ext cx="35861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1396365" imgH="431800" progId="Equation.3">
                  <p:embed/>
                </p:oleObj>
              </mc:Choice>
              <mc:Fallback>
                <p:oleObj name="" r:id="rId3" imgW="1396365" imgH="431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7588" y="1270000"/>
                        <a:ext cx="3586162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对象 390149"/>
          <p:cNvGraphicFramePr/>
          <p:nvPr/>
        </p:nvGraphicFramePr>
        <p:xfrm>
          <a:off x="2414588" y="2616200"/>
          <a:ext cx="3632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1459865" imgH="431800" progId="Equation.3">
                  <p:embed/>
                </p:oleObj>
              </mc:Choice>
              <mc:Fallback>
                <p:oleObj name="" r:id="rId5" imgW="1459865" imgH="4318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4588" y="2616200"/>
                        <a:ext cx="3632200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左大括号 390150"/>
          <p:cNvSpPr/>
          <p:nvPr/>
        </p:nvSpPr>
        <p:spPr>
          <a:xfrm>
            <a:off x="1838325" y="649288"/>
            <a:ext cx="449263" cy="2362200"/>
          </a:xfrm>
          <a:prstGeom prst="leftBrace">
            <a:avLst>
              <a:gd name="adj1" fmla="val 43597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文本框 390151"/>
          <p:cNvSpPr txBox="1"/>
          <p:nvPr/>
        </p:nvSpPr>
        <p:spPr>
          <a:xfrm>
            <a:off x="563563" y="1600200"/>
            <a:ext cx="10906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解得：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751" name="组合 1"/>
          <p:cNvGrpSpPr/>
          <p:nvPr/>
        </p:nvGrpSpPr>
        <p:grpSpPr>
          <a:xfrm>
            <a:off x="755650" y="3865563"/>
            <a:ext cx="6103938" cy="947737"/>
            <a:chOff x="1078" y="1552"/>
            <a:chExt cx="9612" cy="1492"/>
          </a:xfrm>
        </p:grpSpPr>
        <p:sp>
          <p:nvSpPr>
            <p:cNvPr id="57351" name="文本框 198663"/>
            <p:cNvSpPr txBox="1"/>
            <p:nvPr/>
          </p:nvSpPr>
          <p:spPr>
            <a:xfrm>
              <a:off x="1078" y="1885"/>
              <a:ext cx="61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如令              ，可得</a:t>
              </a:r>
              <a:endPara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57352" name="对象 198665"/>
            <p:cNvGraphicFramePr/>
            <p:nvPr/>
          </p:nvGraphicFramePr>
          <p:xfrm>
            <a:off x="5627" y="1552"/>
            <a:ext cx="5063" cy="1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7" imgW="1294765" imgH="431800" progId="Equation.3">
                    <p:embed/>
                  </p:oleObj>
                </mc:Choice>
                <mc:Fallback>
                  <p:oleObj name="" r:id="rId7" imgW="1294765" imgH="4318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27" y="1552"/>
                          <a:ext cx="5063" cy="1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3" name="对象 198724"/>
            <p:cNvGraphicFramePr/>
            <p:nvPr/>
          </p:nvGraphicFramePr>
          <p:xfrm>
            <a:off x="2325" y="1922"/>
            <a:ext cx="158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9" imgW="457200" imgH="228600" progId="Equation.3">
                    <p:embed/>
                  </p:oleObj>
                </mc:Choice>
                <mc:Fallback>
                  <p:oleObj name="" r:id="rId9" imgW="457200" imgH="2286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25" y="1922"/>
                          <a:ext cx="1582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8667" name="文本框 198666"/>
          <p:cNvSpPr txBox="1"/>
          <p:nvPr/>
        </p:nvSpPr>
        <p:spPr>
          <a:xfrm>
            <a:off x="611188" y="5084763"/>
            <a:ext cx="7189787" cy="534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）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由静止出发作匀加速直线运动，下落的速率</a:t>
            </a:r>
            <a:endParaRPr lang="zh-CN" altLang="en-US" dirty="0">
              <a:solidFill>
                <a:srgbClr val="1C1C1C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98668" name="对象 198667"/>
          <p:cNvGraphicFramePr/>
          <p:nvPr/>
        </p:nvGraphicFramePr>
        <p:xfrm>
          <a:off x="2070100" y="5697538"/>
          <a:ext cx="39433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3721100" imgH="838200" progId="Equation.3">
                  <p:embed/>
                </p:oleObj>
              </mc:Choice>
              <mc:Fallback>
                <p:oleObj name="" r:id="rId11" imgW="3721100" imgH="8382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0100" y="5697538"/>
                        <a:ext cx="3943350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76805"/>
          <p:cNvSpPr txBox="1">
            <a:spLocks noRot="1" noChangeAspect="1" noEditPoints="1" noTextEdit="1"/>
          </p:cNvSpPr>
          <p:nvPr/>
        </p:nvSpPr>
        <p:spPr>
          <a:xfrm>
            <a:off x="179388" y="188913"/>
            <a:ext cx="3406775" cy="534987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2" name="组合 408577"/>
          <p:cNvGrpSpPr/>
          <p:nvPr/>
        </p:nvGrpSpPr>
        <p:grpSpPr>
          <a:xfrm>
            <a:off x="4791075" y="1436688"/>
            <a:ext cx="3581400" cy="3581400"/>
            <a:chOff x="3216" y="612"/>
            <a:chExt cx="2256" cy="2352"/>
          </a:xfrm>
        </p:grpSpPr>
        <p:grpSp>
          <p:nvGrpSpPr>
            <p:cNvPr id="30723" name="组合 408578"/>
            <p:cNvGrpSpPr/>
            <p:nvPr/>
          </p:nvGrpSpPr>
          <p:grpSpPr>
            <a:xfrm>
              <a:off x="3312" y="1332"/>
              <a:ext cx="1904" cy="1536"/>
              <a:chOff x="3312" y="1332"/>
              <a:chExt cx="1904" cy="1536"/>
            </a:xfrm>
          </p:grpSpPr>
          <p:grpSp>
            <p:nvGrpSpPr>
              <p:cNvPr id="30724" name="组合 408579"/>
              <p:cNvGrpSpPr/>
              <p:nvPr/>
            </p:nvGrpSpPr>
            <p:grpSpPr>
              <a:xfrm>
                <a:off x="3312" y="1332"/>
                <a:ext cx="1904" cy="1536"/>
                <a:chOff x="3312" y="1332"/>
                <a:chExt cx="1904" cy="1536"/>
              </a:xfrm>
            </p:grpSpPr>
            <p:sp>
              <p:nvSpPr>
                <p:cNvPr id="30725" name="直接连接符 408580"/>
                <p:cNvSpPr/>
                <p:nvPr/>
              </p:nvSpPr>
              <p:spPr>
                <a:xfrm>
                  <a:off x="3792" y="2628"/>
                  <a:ext cx="0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30726" name="组合 408581"/>
                <p:cNvGrpSpPr/>
                <p:nvPr/>
              </p:nvGrpSpPr>
              <p:grpSpPr>
                <a:xfrm>
                  <a:off x="3312" y="1860"/>
                  <a:ext cx="1904" cy="894"/>
                  <a:chOff x="3312" y="1860"/>
                  <a:chExt cx="1904" cy="894"/>
                </a:xfrm>
              </p:grpSpPr>
              <p:sp>
                <p:nvSpPr>
                  <p:cNvPr id="30727" name="任意多边形 408582"/>
                  <p:cNvSpPr/>
                  <p:nvPr/>
                </p:nvSpPr>
                <p:spPr>
                  <a:xfrm>
                    <a:off x="3312" y="1956"/>
                    <a:ext cx="1904" cy="798"/>
                  </a:xfrm>
                  <a:custGeom>
                    <a:avLst/>
                    <a:gdLst/>
                    <a:ahLst/>
                    <a:cxnLst/>
                    <a:pathLst>
                      <a:path w="1904" h="798">
                        <a:moveTo>
                          <a:pt x="12" y="282"/>
                        </a:moveTo>
                        <a:lnTo>
                          <a:pt x="128" y="96"/>
                        </a:lnTo>
                        <a:lnTo>
                          <a:pt x="132" y="84"/>
                        </a:lnTo>
                        <a:lnTo>
                          <a:pt x="312" y="12"/>
                        </a:lnTo>
                        <a:lnTo>
                          <a:pt x="584" y="24"/>
                        </a:lnTo>
                        <a:lnTo>
                          <a:pt x="846" y="84"/>
                        </a:lnTo>
                        <a:lnTo>
                          <a:pt x="1160" y="24"/>
                        </a:lnTo>
                        <a:lnTo>
                          <a:pt x="1472" y="0"/>
                        </a:lnTo>
                        <a:lnTo>
                          <a:pt x="1710" y="66"/>
                        </a:lnTo>
                        <a:lnTo>
                          <a:pt x="1878" y="234"/>
                        </a:lnTo>
                        <a:lnTo>
                          <a:pt x="1904" y="480"/>
                        </a:lnTo>
                        <a:lnTo>
                          <a:pt x="1760" y="672"/>
                        </a:lnTo>
                        <a:lnTo>
                          <a:pt x="1472" y="768"/>
                        </a:lnTo>
                        <a:lnTo>
                          <a:pt x="1230" y="798"/>
                        </a:lnTo>
                        <a:lnTo>
                          <a:pt x="1072" y="760"/>
                        </a:lnTo>
                        <a:lnTo>
                          <a:pt x="798" y="672"/>
                        </a:lnTo>
                        <a:lnTo>
                          <a:pt x="504" y="702"/>
                        </a:lnTo>
                        <a:lnTo>
                          <a:pt x="318" y="666"/>
                        </a:lnTo>
                        <a:lnTo>
                          <a:pt x="108" y="564"/>
                        </a:lnTo>
                        <a:lnTo>
                          <a:pt x="0" y="456"/>
                        </a:lnTo>
                        <a:lnTo>
                          <a:pt x="6" y="28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7BAF13"/>
                      </a:gs>
                      <a:gs pos="100000">
                        <a:srgbClr val="FFFFFF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7" name="任意多边形 36"/>
                  <p:cNvSpPr/>
                  <p:nvPr/>
                </p:nvSpPr>
                <p:spPr>
                  <a:xfrm>
                    <a:off x="3312" y="1860"/>
                    <a:ext cx="1904" cy="798"/>
                  </a:xfrm>
                  <a:custGeom>
                    <a:avLst/>
                    <a:gdLst/>
                    <a:ahLst/>
                    <a:cxnLst/>
                    <a:pathLst>
                      <a:path w="1904" h="798">
                        <a:moveTo>
                          <a:pt x="12" y="282"/>
                        </a:moveTo>
                        <a:lnTo>
                          <a:pt x="128" y="96"/>
                        </a:lnTo>
                        <a:lnTo>
                          <a:pt x="132" y="84"/>
                        </a:lnTo>
                        <a:lnTo>
                          <a:pt x="312" y="12"/>
                        </a:lnTo>
                        <a:lnTo>
                          <a:pt x="584" y="24"/>
                        </a:lnTo>
                        <a:lnTo>
                          <a:pt x="846" y="84"/>
                        </a:lnTo>
                        <a:lnTo>
                          <a:pt x="1160" y="24"/>
                        </a:lnTo>
                        <a:lnTo>
                          <a:pt x="1472" y="0"/>
                        </a:lnTo>
                        <a:lnTo>
                          <a:pt x="1710" y="66"/>
                        </a:lnTo>
                        <a:lnTo>
                          <a:pt x="1878" y="234"/>
                        </a:lnTo>
                        <a:lnTo>
                          <a:pt x="1904" y="480"/>
                        </a:lnTo>
                        <a:lnTo>
                          <a:pt x="1760" y="672"/>
                        </a:lnTo>
                        <a:lnTo>
                          <a:pt x="1472" y="768"/>
                        </a:lnTo>
                        <a:lnTo>
                          <a:pt x="1230" y="798"/>
                        </a:lnTo>
                        <a:lnTo>
                          <a:pt x="1072" y="760"/>
                        </a:lnTo>
                        <a:lnTo>
                          <a:pt x="798" y="672"/>
                        </a:lnTo>
                        <a:lnTo>
                          <a:pt x="504" y="702"/>
                        </a:lnTo>
                        <a:lnTo>
                          <a:pt x="318" y="666"/>
                        </a:lnTo>
                        <a:lnTo>
                          <a:pt x="108" y="564"/>
                        </a:lnTo>
                        <a:lnTo>
                          <a:pt x="0" y="456"/>
                        </a:lnTo>
                        <a:lnTo>
                          <a:pt x="6" y="282"/>
                        </a:ln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blurRad="50800" dist="50800" dir="20100000" algn="ctr" rotWithShape="0">
                      <a:schemeClr val="tx1">
                        <a:alpha val="43000"/>
                      </a:schemeClr>
                    </a:outerShdw>
                  </a:effectLst>
                </p:spPr>
                <p:txBody>
                  <a:bodyPr/>
                  <a:p>
                    <a:pPr fontAlgn="base"/>
                    <a:endParaRPr lang="zh-CN" altLang="en-US" sz="2800" strike="noStrike" noProof="1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30729" name="直接连接符 408584"/>
                <p:cNvSpPr/>
                <p:nvPr/>
              </p:nvSpPr>
              <p:spPr>
                <a:xfrm flipV="1">
                  <a:off x="3792" y="1332"/>
                  <a:ext cx="0" cy="86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0730" name="文本框 408585"/>
                <p:cNvSpPr txBox="1"/>
                <p:nvPr/>
              </p:nvSpPr>
              <p:spPr>
                <a:xfrm>
                  <a:off x="4464" y="2157"/>
                  <a:ext cx="336" cy="34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微软雅黑" panose="020B0503020204020204" charset="-122"/>
                    </a:rPr>
                    <a:t>P</a:t>
                  </a:r>
                  <a:endParaRPr lang="en-US" altLang="zh-CN" sz="2800" i="1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graphicFrame>
              <p:nvGraphicFramePr>
                <p:cNvPr id="30731" name="对象 408586"/>
                <p:cNvGraphicFramePr/>
                <p:nvPr/>
              </p:nvGraphicFramePr>
              <p:xfrm>
                <a:off x="3840" y="1524"/>
                <a:ext cx="196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3" name="" r:id="rId2" imgW="165100" imgH="165100" progId="Equation.3">
                        <p:embed/>
                      </p:oleObj>
                    </mc:Choice>
                    <mc:Fallback>
                      <p:oleObj name="" r:id="rId2" imgW="165100" imgH="165100" progId="Equation.3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40" y="1524"/>
                              <a:ext cx="196" cy="1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732" name="文本框 408587"/>
              <p:cNvSpPr txBox="1"/>
              <p:nvPr/>
            </p:nvSpPr>
            <p:spPr>
              <a:xfrm>
                <a:off x="4464" y="2052"/>
                <a:ext cx="336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*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733" name="文本框 408588"/>
              <p:cNvSpPr txBox="1"/>
              <p:nvPr/>
            </p:nvSpPr>
            <p:spPr>
              <a:xfrm>
                <a:off x="3552" y="2109"/>
                <a:ext cx="290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i="1">
                    <a:latin typeface="Times New Roman" panose="02020603050405020304" pitchFamily="18" charset="0"/>
                    <a:ea typeface="微软雅黑" panose="020B0503020204020204" charset="-122"/>
                  </a:rPr>
                  <a:t>O</a:t>
                </a:r>
                <a:endParaRPr lang="en-US" altLang="zh-CN" sz="2800" i="1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30734" name="矩形 408589"/>
            <p:cNvSpPr/>
            <p:nvPr/>
          </p:nvSpPr>
          <p:spPr>
            <a:xfrm>
              <a:off x="3216" y="612"/>
              <a:ext cx="2256" cy="2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endParaRPr lang="zh-CN" altLang="zh-CN" sz="2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8591" name="组合 408590"/>
          <p:cNvGrpSpPr/>
          <p:nvPr/>
        </p:nvGrpSpPr>
        <p:grpSpPr>
          <a:xfrm>
            <a:off x="5724525" y="2636838"/>
            <a:ext cx="2287588" cy="1198562"/>
            <a:chOff x="3768" y="1314"/>
            <a:chExt cx="1441" cy="755"/>
          </a:xfrm>
        </p:grpSpPr>
        <p:grpSp>
          <p:nvGrpSpPr>
            <p:cNvPr id="30736" name="组合 408591"/>
            <p:cNvGrpSpPr/>
            <p:nvPr/>
          </p:nvGrpSpPr>
          <p:grpSpPr>
            <a:xfrm>
              <a:off x="4537" y="1314"/>
              <a:ext cx="672" cy="755"/>
              <a:chOff x="4608" y="1693"/>
              <a:chExt cx="672" cy="755"/>
            </a:xfrm>
          </p:grpSpPr>
          <p:sp>
            <p:nvSpPr>
              <p:cNvPr id="30737" name="直接连接符 408592"/>
              <p:cNvSpPr/>
              <p:nvPr/>
            </p:nvSpPr>
            <p:spPr>
              <a:xfrm flipV="1">
                <a:off x="4608" y="1776"/>
                <a:ext cx="672" cy="672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30738" name="对象 408593"/>
              <p:cNvGraphicFramePr/>
              <p:nvPr/>
            </p:nvGraphicFramePr>
            <p:xfrm>
              <a:off x="4944" y="1693"/>
              <a:ext cx="238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4" imgW="228600" imgH="266065" progId="Equation.3">
                      <p:embed/>
                    </p:oleObj>
                  </mc:Choice>
                  <mc:Fallback>
                    <p:oleObj name="" r:id="rId4" imgW="228600" imgH="266065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44" y="1693"/>
                            <a:ext cx="238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39" name="组合 408594"/>
            <p:cNvGrpSpPr/>
            <p:nvPr/>
          </p:nvGrpSpPr>
          <p:grpSpPr>
            <a:xfrm>
              <a:off x="3768" y="1813"/>
              <a:ext cx="816" cy="256"/>
              <a:chOff x="3334" y="754"/>
              <a:chExt cx="816" cy="256"/>
            </a:xfrm>
          </p:grpSpPr>
          <p:sp>
            <p:nvSpPr>
              <p:cNvPr id="30740" name="直接连接符 408595"/>
              <p:cNvSpPr/>
              <p:nvPr/>
            </p:nvSpPr>
            <p:spPr>
              <a:xfrm>
                <a:off x="3334" y="1010"/>
                <a:ext cx="816" cy="0"/>
              </a:xfrm>
              <a:prstGeom prst="line">
                <a:avLst/>
              </a:prstGeom>
              <a:ln w="50800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30741" name="对象 408596"/>
              <p:cNvGraphicFramePr/>
              <p:nvPr/>
            </p:nvGraphicFramePr>
            <p:xfrm>
              <a:off x="3651" y="754"/>
              <a:ext cx="208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6" imgW="177800" imgH="215265" progId="Equation.3">
                      <p:embed/>
                    </p:oleObj>
                  </mc:Choice>
                  <mc:Fallback>
                    <p:oleObj name="" r:id="rId6" imgW="177800" imgH="215265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651" y="754"/>
                            <a:ext cx="208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8598" name="组合 408597"/>
          <p:cNvGrpSpPr/>
          <p:nvPr/>
        </p:nvGrpSpPr>
        <p:grpSpPr>
          <a:xfrm>
            <a:off x="5700713" y="3395663"/>
            <a:ext cx="2514600" cy="1217612"/>
            <a:chOff x="3771" y="1783"/>
            <a:chExt cx="1584" cy="767"/>
          </a:xfrm>
        </p:grpSpPr>
        <p:sp>
          <p:nvSpPr>
            <p:cNvPr id="30743" name="直接连接符 408598"/>
            <p:cNvSpPr/>
            <p:nvPr/>
          </p:nvSpPr>
          <p:spPr>
            <a:xfrm flipH="1">
              <a:off x="4107" y="2070"/>
              <a:ext cx="432" cy="4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30744" name="组合 408599"/>
            <p:cNvGrpSpPr/>
            <p:nvPr/>
          </p:nvGrpSpPr>
          <p:grpSpPr>
            <a:xfrm>
              <a:off x="4539" y="1783"/>
              <a:ext cx="816" cy="332"/>
              <a:chOff x="4608" y="2023"/>
              <a:chExt cx="816" cy="332"/>
            </a:xfrm>
          </p:grpSpPr>
          <p:sp>
            <p:nvSpPr>
              <p:cNvPr id="30745" name="直接连接符 408600"/>
              <p:cNvSpPr/>
              <p:nvPr/>
            </p:nvSpPr>
            <p:spPr>
              <a:xfrm>
                <a:off x="4608" y="2300"/>
                <a:ext cx="816" cy="0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0746" name="对象 408601"/>
              <p:cNvGraphicFramePr/>
              <p:nvPr/>
            </p:nvGraphicFramePr>
            <p:xfrm>
              <a:off x="4794" y="2023"/>
              <a:ext cx="237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8" imgW="101600" imgH="139700" progId="Equation.3">
                      <p:embed/>
                    </p:oleObj>
                  </mc:Choice>
                  <mc:Fallback>
                    <p:oleObj name="" r:id="rId8" imgW="101600" imgH="1397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794" y="2023"/>
                            <a:ext cx="237" cy="3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47" name="组合 408602"/>
            <p:cNvGrpSpPr/>
            <p:nvPr/>
          </p:nvGrpSpPr>
          <p:grpSpPr>
            <a:xfrm>
              <a:off x="3771" y="2070"/>
              <a:ext cx="432" cy="368"/>
              <a:chOff x="3792" y="2304"/>
              <a:chExt cx="432" cy="368"/>
            </a:xfrm>
          </p:grpSpPr>
          <p:graphicFrame>
            <p:nvGraphicFramePr>
              <p:cNvPr id="30748" name="对象 408603"/>
              <p:cNvGraphicFramePr/>
              <p:nvPr/>
            </p:nvGraphicFramePr>
            <p:xfrm>
              <a:off x="3827" y="2400"/>
              <a:ext cx="205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0" imgW="190500" imgH="254000" progId="Equation.3">
                      <p:embed/>
                    </p:oleObj>
                  </mc:Choice>
                  <mc:Fallback>
                    <p:oleObj name="" r:id="rId10" imgW="190500" imgH="25400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827" y="2400"/>
                            <a:ext cx="205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9" name="直接连接符 408604"/>
              <p:cNvSpPr/>
              <p:nvPr/>
            </p:nvSpPr>
            <p:spPr>
              <a:xfrm>
                <a:off x="3792" y="2304"/>
                <a:ext cx="432" cy="336"/>
              </a:xfrm>
              <a:prstGeom prst="line">
                <a:avLst/>
              </a:prstGeom>
              <a:ln w="44450" cap="flat" cmpd="sng">
                <a:solidFill>
                  <a:srgbClr val="00B0F0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08617" name="组合 408616"/>
          <p:cNvGrpSpPr/>
          <p:nvPr/>
        </p:nvGrpSpPr>
        <p:grpSpPr>
          <a:xfrm>
            <a:off x="5721350" y="1704975"/>
            <a:ext cx="1557338" cy="2144713"/>
            <a:chOff x="3759" y="714"/>
            <a:chExt cx="981" cy="1351"/>
          </a:xfrm>
        </p:grpSpPr>
        <p:grpSp>
          <p:nvGrpSpPr>
            <p:cNvPr id="30751" name="组合 408617"/>
            <p:cNvGrpSpPr/>
            <p:nvPr/>
          </p:nvGrpSpPr>
          <p:grpSpPr>
            <a:xfrm>
              <a:off x="3759" y="1625"/>
              <a:ext cx="247" cy="440"/>
              <a:chOff x="3771" y="1616"/>
              <a:chExt cx="247" cy="440"/>
            </a:xfrm>
          </p:grpSpPr>
          <p:sp>
            <p:nvSpPr>
              <p:cNvPr id="30752" name="直接连接符 408618"/>
              <p:cNvSpPr/>
              <p:nvPr/>
            </p:nvSpPr>
            <p:spPr>
              <a:xfrm flipV="1">
                <a:off x="3771" y="1616"/>
                <a:ext cx="0" cy="440"/>
              </a:xfrm>
              <a:prstGeom prst="line">
                <a:avLst/>
              </a:prstGeom>
              <a:ln w="412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30753" name="对象 408619"/>
              <p:cNvGraphicFramePr/>
              <p:nvPr/>
            </p:nvGraphicFramePr>
            <p:xfrm>
              <a:off x="3806" y="1831"/>
              <a:ext cx="212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2" imgW="304165" imgH="266065" progId="Equation.3">
                      <p:embed/>
                    </p:oleObj>
                  </mc:Choice>
                  <mc:Fallback>
                    <p:oleObj name="" r:id="rId12" imgW="304165" imgH="266065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806" y="1831"/>
                            <a:ext cx="212" cy="1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54" name="组合 408620"/>
            <p:cNvGrpSpPr/>
            <p:nvPr/>
          </p:nvGrpSpPr>
          <p:grpSpPr>
            <a:xfrm>
              <a:off x="4332" y="714"/>
              <a:ext cx="408" cy="766"/>
              <a:chOff x="4332" y="714"/>
              <a:chExt cx="408" cy="766"/>
            </a:xfrm>
          </p:grpSpPr>
          <p:sp>
            <p:nvSpPr>
              <p:cNvPr id="30755" name="直接连接符 408621"/>
              <p:cNvSpPr/>
              <p:nvPr/>
            </p:nvSpPr>
            <p:spPr>
              <a:xfrm>
                <a:off x="4587" y="714"/>
                <a:ext cx="5" cy="357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stealth" w="med" len="lg"/>
                <a:tailEnd type="none" w="sm" len="sm"/>
              </a:ln>
            </p:spPr>
          </p:sp>
          <p:grpSp>
            <p:nvGrpSpPr>
              <p:cNvPr id="30756" name="组合 408622"/>
              <p:cNvGrpSpPr/>
              <p:nvPr/>
            </p:nvGrpSpPr>
            <p:grpSpPr>
              <a:xfrm>
                <a:off x="4332" y="998"/>
                <a:ext cx="408" cy="482"/>
                <a:chOff x="3792" y="3312"/>
                <a:chExt cx="672" cy="816"/>
              </a:xfrm>
            </p:grpSpPr>
            <p:grpSp>
              <p:nvGrpSpPr>
                <p:cNvPr id="30757" name="组合 408623"/>
                <p:cNvGrpSpPr/>
                <p:nvPr/>
              </p:nvGrpSpPr>
              <p:grpSpPr>
                <a:xfrm>
                  <a:off x="4021" y="3312"/>
                  <a:ext cx="443" cy="593"/>
                  <a:chOff x="1058" y="3120"/>
                  <a:chExt cx="815" cy="801"/>
                </a:xfrm>
              </p:grpSpPr>
              <p:sp>
                <p:nvSpPr>
                  <p:cNvPr id="30758" name="任意多边形 408624"/>
                  <p:cNvSpPr/>
                  <p:nvPr/>
                </p:nvSpPr>
                <p:spPr>
                  <a:xfrm>
                    <a:off x="1058" y="3120"/>
                    <a:ext cx="815" cy="801"/>
                  </a:xfrm>
                  <a:custGeom>
                    <a:avLst/>
                    <a:gdLst/>
                    <a:ahLst/>
                    <a:cxnLst/>
                    <a:pathLst>
                      <a:path w="815" h="801">
                        <a:moveTo>
                          <a:pt x="132" y="800"/>
                        </a:moveTo>
                        <a:lnTo>
                          <a:pt x="162" y="792"/>
                        </a:lnTo>
                        <a:lnTo>
                          <a:pt x="185" y="790"/>
                        </a:lnTo>
                        <a:lnTo>
                          <a:pt x="208" y="783"/>
                        </a:lnTo>
                        <a:lnTo>
                          <a:pt x="224" y="784"/>
                        </a:lnTo>
                        <a:lnTo>
                          <a:pt x="253" y="786"/>
                        </a:lnTo>
                        <a:lnTo>
                          <a:pt x="284" y="783"/>
                        </a:lnTo>
                        <a:lnTo>
                          <a:pt x="314" y="775"/>
                        </a:lnTo>
                        <a:lnTo>
                          <a:pt x="350" y="768"/>
                        </a:lnTo>
                        <a:lnTo>
                          <a:pt x="388" y="759"/>
                        </a:lnTo>
                        <a:lnTo>
                          <a:pt x="426" y="745"/>
                        </a:lnTo>
                        <a:lnTo>
                          <a:pt x="481" y="725"/>
                        </a:lnTo>
                        <a:lnTo>
                          <a:pt x="533" y="703"/>
                        </a:lnTo>
                        <a:lnTo>
                          <a:pt x="602" y="677"/>
                        </a:lnTo>
                        <a:lnTo>
                          <a:pt x="662" y="657"/>
                        </a:lnTo>
                        <a:lnTo>
                          <a:pt x="684" y="649"/>
                        </a:lnTo>
                        <a:lnTo>
                          <a:pt x="701" y="636"/>
                        </a:lnTo>
                        <a:lnTo>
                          <a:pt x="706" y="624"/>
                        </a:lnTo>
                        <a:lnTo>
                          <a:pt x="721" y="605"/>
                        </a:lnTo>
                        <a:lnTo>
                          <a:pt x="744" y="575"/>
                        </a:lnTo>
                        <a:lnTo>
                          <a:pt x="775" y="529"/>
                        </a:lnTo>
                        <a:lnTo>
                          <a:pt x="799" y="504"/>
                        </a:lnTo>
                        <a:lnTo>
                          <a:pt x="806" y="481"/>
                        </a:lnTo>
                        <a:lnTo>
                          <a:pt x="814" y="469"/>
                        </a:lnTo>
                        <a:lnTo>
                          <a:pt x="806" y="452"/>
                        </a:lnTo>
                        <a:lnTo>
                          <a:pt x="792" y="437"/>
                        </a:lnTo>
                        <a:lnTo>
                          <a:pt x="777" y="432"/>
                        </a:lnTo>
                        <a:lnTo>
                          <a:pt x="768" y="427"/>
                        </a:lnTo>
                        <a:lnTo>
                          <a:pt x="768" y="416"/>
                        </a:lnTo>
                        <a:lnTo>
                          <a:pt x="777" y="404"/>
                        </a:lnTo>
                        <a:lnTo>
                          <a:pt x="784" y="392"/>
                        </a:lnTo>
                        <a:lnTo>
                          <a:pt x="799" y="374"/>
                        </a:lnTo>
                        <a:lnTo>
                          <a:pt x="807" y="356"/>
                        </a:lnTo>
                        <a:lnTo>
                          <a:pt x="808" y="344"/>
                        </a:lnTo>
                        <a:lnTo>
                          <a:pt x="808" y="327"/>
                        </a:lnTo>
                        <a:lnTo>
                          <a:pt x="800" y="317"/>
                        </a:lnTo>
                        <a:lnTo>
                          <a:pt x="784" y="307"/>
                        </a:lnTo>
                        <a:lnTo>
                          <a:pt x="762" y="297"/>
                        </a:lnTo>
                        <a:lnTo>
                          <a:pt x="747" y="292"/>
                        </a:lnTo>
                        <a:lnTo>
                          <a:pt x="747" y="281"/>
                        </a:lnTo>
                        <a:lnTo>
                          <a:pt x="754" y="269"/>
                        </a:lnTo>
                        <a:lnTo>
                          <a:pt x="763" y="257"/>
                        </a:lnTo>
                        <a:lnTo>
                          <a:pt x="755" y="241"/>
                        </a:lnTo>
                        <a:lnTo>
                          <a:pt x="756" y="222"/>
                        </a:lnTo>
                        <a:lnTo>
                          <a:pt x="741" y="213"/>
                        </a:lnTo>
                        <a:lnTo>
                          <a:pt x="726" y="209"/>
                        </a:lnTo>
                        <a:lnTo>
                          <a:pt x="696" y="205"/>
                        </a:lnTo>
                        <a:lnTo>
                          <a:pt x="665" y="201"/>
                        </a:lnTo>
                        <a:lnTo>
                          <a:pt x="651" y="202"/>
                        </a:lnTo>
                        <a:lnTo>
                          <a:pt x="643" y="180"/>
                        </a:lnTo>
                        <a:lnTo>
                          <a:pt x="635" y="169"/>
                        </a:lnTo>
                        <a:lnTo>
                          <a:pt x="620" y="158"/>
                        </a:lnTo>
                        <a:lnTo>
                          <a:pt x="599" y="154"/>
                        </a:lnTo>
                        <a:lnTo>
                          <a:pt x="575" y="156"/>
                        </a:lnTo>
                        <a:lnTo>
                          <a:pt x="545" y="158"/>
                        </a:lnTo>
                        <a:lnTo>
                          <a:pt x="507" y="155"/>
                        </a:lnTo>
                        <a:lnTo>
                          <a:pt x="454" y="158"/>
                        </a:lnTo>
                        <a:lnTo>
                          <a:pt x="430" y="160"/>
                        </a:lnTo>
                        <a:lnTo>
                          <a:pt x="409" y="168"/>
                        </a:lnTo>
                        <a:lnTo>
                          <a:pt x="378" y="182"/>
                        </a:lnTo>
                        <a:lnTo>
                          <a:pt x="354" y="195"/>
                        </a:lnTo>
                        <a:lnTo>
                          <a:pt x="340" y="212"/>
                        </a:lnTo>
                        <a:lnTo>
                          <a:pt x="325" y="230"/>
                        </a:lnTo>
                        <a:lnTo>
                          <a:pt x="302" y="255"/>
                        </a:lnTo>
                        <a:lnTo>
                          <a:pt x="288" y="278"/>
                        </a:lnTo>
                        <a:lnTo>
                          <a:pt x="280" y="290"/>
                        </a:lnTo>
                        <a:lnTo>
                          <a:pt x="288" y="296"/>
                        </a:lnTo>
                        <a:lnTo>
                          <a:pt x="294" y="307"/>
                        </a:lnTo>
                        <a:lnTo>
                          <a:pt x="301" y="312"/>
                        </a:lnTo>
                        <a:lnTo>
                          <a:pt x="316" y="317"/>
                        </a:lnTo>
                        <a:lnTo>
                          <a:pt x="332" y="315"/>
                        </a:lnTo>
                        <a:lnTo>
                          <a:pt x="347" y="315"/>
                        </a:lnTo>
                        <a:lnTo>
                          <a:pt x="363" y="302"/>
                        </a:lnTo>
                        <a:lnTo>
                          <a:pt x="377" y="295"/>
                        </a:lnTo>
                        <a:lnTo>
                          <a:pt x="384" y="289"/>
                        </a:lnTo>
                        <a:lnTo>
                          <a:pt x="400" y="282"/>
                        </a:lnTo>
                        <a:lnTo>
                          <a:pt x="385" y="294"/>
                        </a:lnTo>
                        <a:lnTo>
                          <a:pt x="354" y="315"/>
                        </a:lnTo>
                        <a:lnTo>
                          <a:pt x="363" y="319"/>
                        </a:lnTo>
                        <a:lnTo>
                          <a:pt x="354" y="320"/>
                        </a:lnTo>
                        <a:lnTo>
                          <a:pt x="339" y="321"/>
                        </a:lnTo>
                        <a:lnTo>
                          <a:pt x="332" y="327"/>
                        </a:lnTo>
                        <a:lnTo>
                          <a:pt x="315" y="334"/>
                        </a:lnTo>
                        <a:lnTo>
                          <a:pt x="309" y="340"/>
                        </a:lnTo>
                        <a:lnTo>
                          <a:pt x="288" y="341"/>
                        </a:lnTo>
                        <a:lnTo>
                          <a:pt x="272" y="343"/>
                        </a:lnTo>
                        <a:lnTo>
                          <a:pt x="257" y="332"/>
                        </a:lnTo>
                        <a:lnTo>
                          <a:pt x="250" y="327"/>
                        </a:lnTo>
                        <a:lnTo>
                          <a:pt x="249" y="315"/>
                        </a:lnTo>
                        <a:lnTo>
                          <a:pt x="249" y="305"/>
                        </a:lnTo>
                        <a:lnTo>
                          <a:pt x="250" y="276"/>
                        </a:lnTo>
                        <a:lnTo>
                          <a:pt x="250" y="247"/>
                        </a:lnTo>
                        <a:lnTo>
                          <a:pt x="257" y="217"/>
                        </a:lnTo>
                        <a:lnTo>
                          <a:pt x="259" y="189"/>
                        </a:lnTo>
                        <a:lnTo>
                          <a:pt x="274" y="149"/>
                        </a:lnTo>
                        <a:lnTo>
                          <a:pt x="289" y="126"/>
                        </a:lnTo>
                        <a:lnTo>
                          <a:pt x="295" y="108"/>
                        </a:lnTo>
                        <a:lnTo>
                          <a:pt x="296" y="68"/>
                        </a:lnTo>
                        <a:lnTo>
                          <a:pt x="290" y="41"/>
                        </a:lnTo>
                        <a:lnTo>
                          <a:pt x="281" y="24"/>
                        </a:lnTo>
                        <a:lnTo>
                          <a:pt x="275" y="13"/>
                        </a:lnTo>
                        <a:lnTo>
                          <a:pt x="259" y="9"/>
                        </a:lnTo>
                        <a:lnTo>
                          <a:pt x="237" y="5"/>
                        </a:lnTo>
                        <a:lnTo>
                          <a:pt x="214" y="0"/>
                        </a:lnTo>
                        <a:lnTo>
                          <a:pt x="192" y="7"/>
                        </a:lnTo>
                        <a:lnTo>
                          <a:pt x="183" y="14"/>
                        </a:lnTo>
                        <a:lnTo>
                          <a:pt x="176" y="53"/>
                        </a:lnTo>
                        <a:lnTo>
                          <a:pt x="168" y="65"/>
                        </a:lnTo>
                        <a:lnTo>
                          <a:pt x="168" y="71"/>
                        </a:lnTo>
                        <a:lnTo>
                          <a:pt x="161" y="94"/>
                        </a:lnTo>
                        <a:lnTo>
                          <a:pt x="137" y="130"/>
                        </a:lnTo>
                        <a:lnTo>
                          <a:pt x="130" y="143"/>
                        </a:lnTo>
                        <a:lnTo>
                          <a:pt x="130" y="154"/>
                        </a:lnTo>
                        <a:lnTo>
                          <a:pt x="122" y="153"/>
                        </a:lnTo>
                        <a:lnTo>
                          <a:pt x="123" y="159"/>
                        </a:lnTo>
                        <a:lnTo>
                          <a:pt x="122" y="165"/>
                        </a:lnTo>
                        <a:lnTo>
                          <a:pt x="106" y="183"/>
                        </a:lnTo>
                        <a:lnTo>
                          <a:pt x="99" y="223"/>
                        </a:lnTo>
                        <a:lnTo>
                          <a:pt x="76" y="264"/>
                        </a:lnTo>
                        <a:lnTo>
                          <a:pt x="62" y="311"/>
                        </a:lnTo>
                        <a:lnTo>
                          <a:pt x="38" y="364"/>
                        </a:lnTo>
                        <a:lnTo>
                          <a:pt x="31" y="405"/>
                        </a:lnTo>
                        <a:lnTo>
                          <a:pt x="23" y="462"/>
                        </a:lnTo>
                        <a:lnTo>
                          <a:pt x="23" y="517"/>
                        </a:lnTo>
                        <a:lnTo>
                          <a:pt x="23" y="523"/>
                        </a:lnTo>
                        <a:lnTo>
                          <a:pt x="0" y="554"/>
                        </a:lnTo>
                        <a:lnTo>
                          <a:pt x="87" y="610"/>
                        </a:lnTo>
                        <a:lnTo>
                          <a:pt x="132" y="800"/>
                        </a:lnTo>
                      </a:path>
                    </a:pathLst>
                  </a:custGeom>
                  <a:solidFill>
                    <a:srgbClr val="FFBD7B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59" name="任意多边形 408625"/>
                  <p:cNvSpPr/>
                  <p:nvPr/>
                </p:nvSpPr>
                <p:spPr>
                  <a:xfrm>
                    <a:off x="1184" y="3763"/>
                    <a:ext cx="562" cy="155"/>
                  </a:xfrm>
                  <a:custGeom>
                    <a:avLst/>
                    <a:gdLst/>
                    <a:ahLst/>
                    <a:cxnLst/>
                    <a:pathLst>
                      <a:path w="562" h="155">
                        <a:moveTo>
                          <a:pt x="30" y="154"/>
                        </a:moveTo>
                        <a:lnTo>
                          <a:pt x="52" y="147"/>
                        </a:lnTo>
                        <a:lnTo>
                          <a:pt x="75" y="146"/>
                        </a:lnTo>
                        <a:lnTo>
                          <a:pt x="90" y="138"/>
                        </a:lnTo>
                        <a:lnTo>
                          <a:pt x="112" y="143"/>
                        </a:lnTo>
                        <a:lnTo>
                          <a:pt x="128" y="142"/>
                        </a:lnTo>
                        <a:lnTo>
                          <a:pt x="151" y="139"/>
                        </a:lnTo>
                        <a:lnTo>
                          <a:pt x="179" y="138"/>
                        </a:lnTo>
                        <a:lnTo>
                          <a:pt x="218" y="124"/>
                        </a:lnTo>
                        <a:lnTo>
                          <a:pt x="263" y="115"/>
                        </a:lnTo>
                        <a:lnTo>
                          <a:pt x="309" y="102"/>
                        </a:lnTo>
                        <a:lnTo>
                          <a:pt x="363" y="81"/>
                        </a:lnTo>
                        <a:lnTo>
                          <a:pt x="423" y="59"/>
                        </a:lnTo>
                        <a:lnTo>
                          <a:pt x="477" y="33"/>
                        </a:lnTo>
                        <a:lnTo>
                          <a:pt x="513" y="20"/>
                        </a:lnTo>
                        <a:lnTo>
                          <a:pt x="537" y="13"/>
                        </a:lnTo>
                        <a:lnTo>
                          <a:pt x="561" y="0"/>
                        </a:lnTo>
                        <a:lnTo>
                          <a:pt x="545" y="5"/>
                        </a:lnTo>
                        <a:lnTo>
                          <a:pt x="529" y="7"/>
                        </a:lnTo>
                        <a:lnTo>
                          <a:pt x="514" y="2"/>
                        </a:lnTo>
                        <a:lnTo>
                          <a:pt x="506" y="3"/>
                        </a:lnTo>
                        <a:lnTo>
                          <a:pt x="484" y="10"/>
                        </a:lnTo>
                        <a:lnTo>
                          <a:pt x="462" y="24"/>
                        </a:lnTo>
                        <a:lnTo>
                          <a:pt x="438" y="36"/>
                        </a:lnTo>
                        <a:lnTo>
                          <a:pt x="407" y="48"/>
                        </a:lnTo>
                        <a:lnTo>
                          <a:pt x="378" y="62"/>
                        </a:lnTo>
                        <a:lnTo>
                          <a:pt x="341" y="77"/>
                        </a:lnTo>
                        <a:lnTo>
                          <a:pt x="309" y="84"/>
                        </a:lnTo>
                        <a:lnTo>
                          <a:pt x="279" y="97"/>
                        </a:lnTo>
                        <a:lnTo>
                          <a:pt x="256" y="105"/>
                        </a:lnTo>
                        <a:lnTo>
                          <a:pt x="233" y="107"/>
                        </a:lnTo>
                        <a:lnTo>
                          <a:pt x="217" y="113"/>
                        </a:lnTo>
                        <a:lnTo>
                          <a:pt x="188" y="114"/>
                        </a:lnTo>
                        <a:lnTo>
                          <a:pt x="158" y="118"/>
                        </a:lnTo>
                        <a:lnTo>
                          <a:pt x="129" y="119"/>
                        </a:lnTo>
                        <a:lnTo>
                          <a:pt x="106" y="114"/>
                        </a:lnTo>
                        <a:lnTo>
                          <a:pt x="83" y="110"/>
                        </a:lnTo>
                        <a:lnTo>
                          <a:pt x="68" y="95"/>
                        </a:lnTo>
                        <a:lnTo>
                          <a:pt x="52" y="84"/>
                        </a:lnTo>
                        <a:lnTo>
                          <a:pt x="38" y="69"/>
                        </a:lnTo>
                        <a:lnTo>
                          <a:pt x="23" y="54"/>
                        </a:lnTo>
                        <a:lnTo>
                          <a:pt x="15" y="42"/>
                        </a:lnTo>
                        <a:lnTo>
                          <a:pt x="0" y="33"/>
                        </a:lnTo>
                        <a:lnTo>
                          <a:pt x="30" y="154"/>
                        </a:lnTo>
                      </a:path>
                    </a:pathLst>
                  </a:custGeom>
                  <a:solidFill>
                    <a:srgbClr val="FCA43A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0" name="任意多边形 408626"/>
                  <p:cNvSpPr/>
                  <p:nvPr/>
                </p:nvSpPr>
                <p:spPr>
                  <a:xfrm>
                    <a:off x="1723" y="3548"/>
                    <a:ext cx="121" cy="115"/>
                  </a:xfrm>
                  <a:custGeom>
                    <a:avLst/>
                    <a:gdLst/>
                    <a:ahLst/>
                    <a:cxnLst/>
                    <a:pathLst>
                      <a:path w="121" h="115">
                        <a:moveTo>
                          <a:pt x="112" y="5"/>
                        </a:moveTo>
                        <a:lnTo>
                          <a:pt x="120" y="15"/>
                        </a:lnTo>
                        <a:lnTo>
                          <a:pt x="120" y="26"/>
                        </a:lnTo>
                        <a:lnTo>
                          <a:pt x="111" y="44"/>
                        </a:lnTo>
                        <a:lnTo>
                          <a:pt x="98" y="56"/>
                        </a:lnTo>
                        <a:lnTo>
                          <a:pt x="82" y="73"/>
                        </a:lnTo>
                        <a:lnTo>
                          <a:pt x="52" y="88"/>
                        </a:lnTo>
                        <a:lnTo>
                          <a:pt x="29" y="101"/>
                        </a:lnTo>
                        <a:lnTo>
                          <a:pt x="0" y="114"/>
                        </a:lnTo>
                        <a:lnTo>
                          <a:pt x="29" y="95"/>
                        </a:lnTo>
                        <a:lnTo>
                          <a:pt x="37" y="88"/>
                        </a:lnTo>
                        <a:lnTo>
                          <a:pt x="52" y="82"/>
                        </a:lnTo>
                        <a:lnTo>
                          <a:pt x="67" y="69"/>
                        </a:lnTo>
                        <a:lnTo>
                          <a:pt x="75" y="63"/>
                        </a:lnTo>
                        <a:lnTo>
                          <a:pt x="89" y="51"/>
                        </a:lnTo>
                        <a:lnTo>
                          <a:pt x="97" y="40"/>
                        </a:lnTo>
                        <a:lnTo>
                          <a:pt x="105" y="21"/>
                        </a:lnTo>
                        <a:lnTo>
                          <a:pt x="105" y="11"/>
                        </a:lnTo>
                        <a:lnTo>
                          <a:pt x="105" y="0"/>
                        </a:lnTo>
                        <a:lnTo>
                          <a:pt x="112" y="5"/>
                        </a:lnTo>
                      </a:path>
                    </a:pathLst>
                  </a:custGeom>
                  <a:solidFill>
                    <a:srgbClr val="FCA435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1" name="任意多边形 408627"/>
                  <p:cNvSpPr/>
                  <p:nvPr/>
                </p:nvSpPr>
                <p:spPr>
                  <a:xfrm>
                    <a:off x="1679" y="3413"/>
                    <a:ext cx="143" cy="140"/>
                  </a:xfrm>
                  <a:custGeom>
                    <a:avLst/>
                    <a:gdLst/>
                    <a:ahLst/>
                    <a:cxnLst/>
                    <a:pathLst>
                      <a:path w="143" h="140">
                        <a:moveTo>
                          <a:pt x="135" y="5"/>
                        </a:moveTo>
                        <a:lnTo>
                          <a:pt x="142" y="21"/>
                        </a:lnTo>
                        <a:lnTo>
                          <a:pt x="134" y="39"/>
                        </a:lnTo>
                        <a:lnTo>
                          <a:pt x="134" y="50"/>
                        </a:lnTo>
                        <a:lnTo>
                          <a:pt x="118" y="68"/>
                        </a:lnTo>
                        <a:lnTo>
                          <a:pt x="111" y="80"/>
                        </a:lnTo>
                        <a:lnTo>
                          <a:pt x="90" y="93"/>
                        </a:lnTo>
                        <a:lnTo>
                          <a:pt x="67" y="106"/>
                        </a:lnTo>
                        <a:lnTo>
                          <a:pt x="37" y="120"/>
                        </a:lnTo>
                        <a:lnTo>
                          <a:pt x="0" y="139"/>
                        </a:lnTo>
                        <a:lnTo>
                          <a:pt x="22" y="125"/>
                        </a:lnTo>
                        <a:lnTo>
                          <a:pt x="37" y="113"/>
                        </a:lnTo>
                        <a:lnTo>
                          <a:pt x="59" y="100"/>
                        </a:lnTo>
                        <a:lnTo>
                          <a:pt x="73" y="89"/>
                        </a:lnTo>
                        <a:lnTo>
                          <a:pt x="90" y="75"/>
                        </a:lnTo>
                        <a:lnTo>
                          <a:pt x="104" y="57"/>
                        </a:lnTo>
                        <a:lnTo>
                          <a:pt x="112" y="40"/>
                        </a:lnTo>
                        <a:lnTo>
                          <a:pt x="119" y="18"/>
                        </a:lnTo>
                        <a:lnTo>
                          <a:pt x="128" y="0"/>
                        </a:lnTo>
                        <a:lnTo>
                          <a:pt x="135" y="5"/>
                        </a:lnTo>
                      </a:path>
                    </a:pathLst>
                  </a:custGeom>
                  <a:solidFill>
                    <a:srgbClr val="FCA437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2" name="任意多边形 408628"/>
                  <p:cNvSpPr/>
                  <p:nvPr/>
                </p:nvSpPr>
                <p:spPr>
                  <a:xfrm>
                    <a:off x="1611" y="3322"/>
                    <a:ext cx="113" cy="106"/>
                  </a:xfrm>
                  <a:custGeom>
                    <a:avLst/>
                    <a:gdLst/>
                    <a:ahLst/>
                    <a:cxnLst/>
                    <a:pathLst>
                      <a:path w="113" h="106">
                        <a:moveTo>
                          <a:pt x="0" y="105"/>
                        </a:moveTo>
                        <a:lnTo>
                          <a:pt x="30" y="92"/>
                        </a:lnTo>
                        <a:lnTo>
                          <a:pt x="58" y="77"/>
                        </a:lnTo>
                        <a:lnTo>
                          <a:pt x="82" y="64"/>
                        </a:lnTo>
                        <a:lnTo>
                          <a:pt x="96" y="52"/>
                        </a:lnTo>
                        <a:lnTo>
                          <a:pt x="104" y="34"/>
                        </a:lnTo>
                        <a:lnTo>
                          <a:pt x="112" y="15"/>
                        </a:lnTo>
                        <a:lnTo>
                          <a:pt x="112" y="0"/>
                        </a:lnTo>
                        <a:lnTo>
                          <a:pt x="104" y="0"/>
                        </a:lnTo>
                        <a:lnTo>
                          <a:pt x="89" y="1"/>
                        </a:lnTo>
                        <a:lnTo>
                          <a:pt x="90" y="12"/>
                        </a:lnTo>
                        <a:lnTo>
                          <a:pt x="82" y="30"/>
                        </a:lnTo>
                        <a:lnTo>
                          <a:pt x="74" y="48"/>
                        </a:lnTo>
                        <a:lnTo>
                          <a:pt x="59" y="65"/>
                        </a:lnTo>
                        <a:lnTo>
                          <a:pt x="37" y="78"/>
                        </a:lnTo>
                        <a:lnTo>
                          <a:pt x="22" y="91"/>
                        </a:lnTo>
                        <a:lnTo>
                          <a:pt x="0" y="105"/>
                        </a:lnTo>
                      </a:path>
                    </a:pathLst>
                  </a:custGeom>
                  <a:solidFill>
                    <a:srgbClr val="FCA436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3" name="任意多边形 408629"/>
                  <p:cNvSpPr/>
                  <p:nvPr/>
                </p:nvSpPr>
                <p:spPr>
                  <a:xfrm>
                    <a:off x="1341" y="3285"/>
                    <a:ext cx="295" cy="151"/>
                  </a:xfrm>
                  <a:custGeom>
                    <a:avLst/>
                    <a:gdLst/>
                    <a:ahLst/>
                    <a:cxnLst/>
                    <a:pathLst>
                      <a:path w="295" h="151">
                        <a:moveTo>
                          <a:pt x="104" y="124"/>
                        </a:moveTo>
                        <a:lnTo>
                          <a:pt x="149" y="116"/>
                        </a:lnTo>
                        <a:lnTo>
                          <a:pt x="196" y="101"/>
                        </a:lnTo>
                        <a:lnTo>
                          <a:pt x="219" y="87"/>
                        </a:lnTo>
                        <a:lnTo>
                          <a:pt x="248" y="69"/>
                        </a:lnTo>
                        <a:lnTo>
                          <a:pt x="270" y="49"/>
                        </a:lnTo>
                        <a:lnTo>
                          <a:pt x="294" y="31"/>
                        </a:lnTo>
                        <a:lnTo>
                          <a:pt x="255" y="56"/>
                        </a:lnTo>
                        <a:lnTo>
                          <a:pt x="219" y="77"/>
                        </a:lnTo>
                        <a:lnTo>
                          <a:pt x="196" y="95"/>
                        </a:lnTo>
                        <a:lnTo>
                          <a:pt x="166" y="97"/>
                        </a:lnTo>
                        <a:lnTo>
                          <a:pt x="143" y="104"/>
                        </a:lnTo>
                        <a:lnTo>
                          <a:pt x="127" y="111"/>
                        </a:lnTo>
                        <a:lnTo>
                          <a:pt x="135" y="93"/>
                        </a:lnTo>
                        <a:lnTo>
                          <a:pt x="135" y="76"/>
                        </a:lnTo>
                        <a:lnTo>
                          <a:pt x="142" y="59"/>
                        </a:lnTo>
                        <a:lnTo>
                          <a:pt x="149" y="41"/>
                        </a:lnTo>
                        <a:lnTo>
                          <a:pt x="158" y="24"/>
                        </a:lnTo>
                        <a:lnTo>
                          <a:pt x="166" y="17"/>
                        </a:lnTo>
                        <a:lnTo>
                          <a:pt x="173" y="0"/>
                        </a:lnTo>
                        <a:lnTo>
                          <a:pt x="159" y="18"/>
                        </a:lnTo>
                        <a:lnTo>
                          <a:pt x="150" y="36"/>
                        </a:lnTo>
                        <a:lnTo>
                          <a:pt x="134" y="54"/>
                        </a:lnTo>
                        <a:lnTo>
                          <a:pt x="126" y="66"/>
                        </a:lnTo>
                        <a:lnTo>
                          <a:pt x="119" y="83"/>
                        </a:lnTo>
                        <a:lnTo>
                          <a:pt x="120" y="95"/>
                        </a:lnTo>
                        <a:lnTo>
                          <a:pt x="105" y="107"/>
                        </a:lnTo>
                        <a:lnTo>
                          <a:pt x="97" y="119"/>
                        </a:lnTo>
                        <a:lnTo>
                          <a:pt x="81" y="131"/>
                        </a:lnTo>
                        <a:lnTo>
                          <a:pt x="66" y="138"/>
                        </a:lnTo>
                        <a:lnTo>
                          <a:pt x="43" y="139"/>
                        </a:lnTo>
                        <a:lnTo>
                          <a:pt x="22" y="135"/>
                        </a:lnTo>
                        <a:lnTo>
                          <a:pt x="13" y="124"/>
                        </a:lnTo>
                        <a:lnTo>
                          <a:pt x="36" y="112"/>
                        </a:lnTo>
                        <a:lnTo>
                          <a:pt x="45" y="100"/>
                        </a:lnTo>
                        <a:lnTo>
                          <a:pt x="53" y="77"/>
                        </a:lnTo>
                        <a:lnTo>
                          <a:pt x="52" y="65"/>
                        </a:lnTo>
                        <a:lnTo>
                          <a:pt x="53" y="77"/>
                        </a:lnTo>
                        <a:lnTo>
                          <a:pt x="43" y="88"/>
                        </a:lnTo>
                        <a:lnTo>
                          <a:pt x="36" y="100"/>
                        </a:lnTo>
                        <a:lnTo>
                          <a:pt x="29" y="112"/>
                        </a:lnTo>
                        <a:lnTo>
                          <a:pt x="13" y="118"/>
                        </a:lnTo>
                        <a:lnTo>
                          <a:pt x="0" y="119"/>
                        </a:lnTo>
                        <a:lnTo>
                          <a:pt x="8" y="131"/>
                        </a:lnTo>
                        <a:lnTo>
                          <a:pt x="7" y="137"/>
                        </a:lnTo>
                        <a:lnTo>
                          <a:pt x="12" y="148"/>
                        </a:lnTo>
                        <a:lnTo>
                          <a:pt x="29" y="145"/>
                        </a:lnTo>
                        <a:lnTo>
                          <a:pt x="44" y="150"/>
                        </a:lnTo>
                        <a:lnTo>
                          <a:pt x="66" y="149"/>
                        </a:lnTo>
                        <a:lnTo>
                          <a:pt x="89" y="136"/>
                        </a:lnTo>
                        <a:lnTo>
                          <a:pt x="104" y="124"/>
                        </a:lnTo>
                      </a:path>
                    </a:pathLst>
                  </a:custGeom>
                  <a:solidFill>
                    <a:srgbClr val="FCA43A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4" name="任意多边形 408630"/>
                  <p:cNvSpPr/>
                  <p:nvPr/>
                </p:nvSpPr>
                <p:spPr>
                  <a:xfrm>
                    <a:off x="1421" y="3424"/>
                    <a:ext cx="63" cy="36"/>
                  </a:xfrm>
                  <a:custGeom>
                    <a:avLst/>
                    <a:gdLst/>
                    <a:ahLst/>
                    <a:cxnLst/>
                    <a:pathLst>
                      <a:path w="63" h="36">
                        <a:moveTo>
                          <a:pt x="7" y="0"/>
                        </a:moveTo>
                        <a:lnTo>
                          <a:pt x="14" y="8"/>
                        </a:lnTo>
                        <a:lnTo>
                          <a:pt x="14" y="20"/>
                        </a:lnTo>
                        <a:lnTo>
                          <a:pt x="29" y="24"/>
                        </a:lnTo>
                        <a:lnTo>
                          <a:pt x="38" y="29"/>
                        </a:lnTo>
                        <a:lnTo>
                          <a:pt x="62" y="34"/>
                        </a:lnTo>
                        <a:lnTo>
                          <a:pt x="45" y="35"/>
                        </a:lnTo>
                        <a:lnTo>
                          <a:pt x="23" y="30"/>
                        </a:lnTo>
                        <a:lnTo>
                          <a:pt x="7" y="21"/>
                        </a:lnTo>
                        <a:lnTo>
                          <a:pt x="0" y="9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FCA43A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5" name="任意多边形 408631"/>
                  <p:cNvSpPr/>
                  <p:nvPr/>
                </p:nvSpPr>
                <p:spPr>
                  <a:xfrm>
                    <a:off x="1391" y="3447"/>
                    <a:ext cx="23" cy="45"/>
                  </a:xfrm>
                  <a:custGeom>
                    <a:avLst/>
                    <a:gdLst/>
                    <a:ahLst/>
                    <a:cxnLst/>
                    <a:pathLst>
                      <a:path w="23" h="45">
                        <a:moveTo>
                          <a:pt x="0" y="0"/>
                        </a:moveTo>
                        <a:lnTo>
                          <a:pt x="0" y="10"/>
                        </a:lnTo>
                        <a:lnTo>
                          <a:pt x="0" y="23"/>
                        </a:lnTo>
                        <a:lnTo>
                          <a:pt x="14" y="27"/>
                        </a:lnTo>
                        <a:lnTo>
                          <a:pt x="22" y="39"/>
                        </a:lnTo>
                        <a:lnTo>
                          <a:pt x="14" y="4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CA43A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6" name="任意多边形 408632"/>
                  <p:cNvSpPr/>
                  <p:nvPr/>
                </p:nvSpPr>
                <p:spPr>
                  <a:xfrm>
                    <a:off x="1271" y="3312"/>
                    <a:ext cx="91" cy="179"/>
                  </a:xfrm>
                  <a:custGeom>
                    <a:avLst/>
                    <a:gdLst/>
                    <a:ahLst/>
                    <a:cxnLst/>
                    <a:pathLst>
                      <a:path w="91" h="179">
                        <a:moveTo>
                          <a:pt x="39" y="0"/>
                        </a:moveTo>
                        <a:lnTo>
                          <a:pt x="47" y="20"/>
                        </a:lnTo>
                        <a:lnTo>
                          <a:pt x="39" y="50"/>
                        </a:lnTo>
                        <a:lnTo>
                          <a:pt x="39" y="84"/>
                        </a:lnTo>
                        <a:lnTo>
                          <a:pt x="38" y="118"/>
                        </a:lnTo>
                        <a:lnTo>
                          <a:pt x="37" y="129"/>
                        </a:lnTo>
                        <a:lnTo>
                          <a:pt x="45" y="141"/>
                        </a:lnTo>
                        <a:lnTo>
                          <a:pt x="60" y="146"/>
                        </a:lnTo>
                        <a:lnTo>
                          <a:pt x="77" y="149"/>
                        </a:lnTo>
                        <a:lnTo>
                          <a:pt x="82" y="155"/>
                        </a:lnTo>
                        <a:lnTo>
                          <a:pt x="83" y="166"/>
                        </a:lnTo>
                        <a:lnTo>
                          <a:pt x="90" y="177"/>
                        </a:lnTo>
                        <a:lnTo>
                          <a:pt x="76" y="167"/>
                        </a:lnTo>
                        <a:lnTo>
                          <a:pt x="76" y="155"/>
                        </a:lnTo>
                        <a:lnTo>
                          <a:pt x="61" y="157"/>
                        </a:lnTo>
                        <a:lnTo>
                          <a:pt x="45" y="152"/>
                        </a:lnTo>
                        <a:lnTo>
                          <a:pt x="38" y="147"/>
                        </a:lnTo>
                        <a:lnTo>
                          <a:pt x="30" y="141"/>
                        </a:lnTo>
                        <a:lnTo>
                          <a:pt x="15" y="148"/>
                        </a:lnTo>
                        <a:lnTo>
                          <a:pt x="8" y="159"/>
                        </a:lnTo>
                        <a:lnTo>
                          <a:pt x="7" y="172"/>
                        </a:lnTo>
                        <a:lnTo>
                          <a:pt x="0" y="178"/>
                        </a:lnTo>
                        <a:lnTo>
                          <a:pt x="1" y="167"/>
                        </a:lnTo>
                        <a:lnTo>
                          <a:pt x="0" y="150"/>
                        </a:lnTo>
                        <a:lnTo>
                          <a:pt x="0" y="138"/>
                        </a:lnTo>
                        <a:lnTo>
                          <a:pt x="8" y="126"/>
                        </a:lnTo>
                        <a:lnTo>
                          <a:pt x="0" y="116"/>
                        </a:lnTo>
                        <a:lnTo>
                          <a:pt x="9" y="97"/>
                        </a:lnTo>
                        <a:lnTo>
                          <a:pt x="15" y="86"/>
                        </a:lnTo>
                        <a:lnTo>
                          <a:pt x="16" y="74"/>
                        </a:lnTo>
                        <a:lnTo>
                          <a:pt x="24" y="63"/>
                        </a:lnTo>
                        <a:lnTo>
                          <a:pt x="23" y="50"/>
                        </a:lnTo>
                        <a:lnTo>
                          <a:pt x="17" y="46"/>
                        </a:lnTo>
                        <a:lnTo>
                          <a:pt x="0" y="53"/>
                        </a:lnTo>
                        <a:lnTo>
                          <a:pt x="9" y="41"/>
                        </a:lnTo>
                        <a:lnTo>
                          <a:pt x="17" y="28"/>
                        </a:lnTo>
                        <a:lnTo>
                          <a:pt x="17" y="17"/>
                        </a:lnTo>
                        <a:lnTo>
                          <a:pt x="24" y="6"/>
                        </a:lnTo>
                        <a:lnTo>
                          <a:pt x="39" y="0"/>
                        </a:lnTo>
                      </a:path>
                    </a:pathLst>
                  </a:custGeom>
                  <a:solidFill>
                    <a:srgbClr val="FCA438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7" name="任意多边形 408633"/>
                  <p:cNvSpPr/>
                  <p:nvPr/>
                </p:nvSpPr>
                <p:spPr>
                  <a:xfrm>
                    <a:off x="1144" y="3325"/>
                    <a:ext cx="45" cy="36"/>
                  </a:xfrm>
                  <a:custGeom>
                    <a:avLst/>
                    <a:gdLst/>
                    <a:ahLst/>
                    <a:cxnLst/>
                    <a:pathLst>
                      <a:path w="45" h="36">
                        <a:moveTo>
                          <a:pt x="8" y="25"/>
                        </a:moveTo>
                        <a:lnTo>
                          <a:pt x="14" y="23"/>
                        </a:lnTo>
                        <a:lnTo>
                          <a:pt x="29" y="23"/>
                        </a:lnTo>
                        <a:lnTo>
                          <a:pt x="36" y="15"/>
                        </a:lnTo>
                        <a:lnTo>
                          <a:pt x="44" y="0"/>
                        </a:lnTo>
                        <a:lnTo>
                          <a:pt x="44" y="10"/>
                        </a:lnTo>
                        <a:lnTo>
                          <a:pt x="36" y="21"/>
                        </a:lnTo>
                        <a:lnTo>
                          <a:pt x="29" y="28"/>
                        </a:lnTo>
                        <a:lnTo>
                          <a:pt x="14" y="34"/>
                        </a:lnTo>
                        <a:lnTo>
                          <a:pt x="0" y="35"/>
                        </a:lnTo>
                        <a:lnTo>
                          <a:pt x="8" y="25"/>
                        </a:lnTo>
                      </a:path>
                    </a:pathLst>
                  </a:custGeom>
                  <a:solidFill>
                    <a:srgbClr val="FCA43A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8" name="任意多边形 408634"/>
                  <p:cNvSpPr/>
                  <p:nvPr/>
                </p:nvSpPr>
                <p:spPr>
                  <a:xfrm>
                    <a:off x="1058" y="3613"/>
                    <a:ext cx="75" cy="102"/>
                  </a:xfrm>
                  <a:custGeom>
                    <a:avLst/>
                    <a:gdLst/>
                    <a:ahLst/>
                    <a:cxnLst/>
                    <a:pathLst>
                      <a:path w="75" h="102">
                        <a:moveTo>
                          <a:pt x="0" y="66"/>
                        </a:moveTo>
                        <a:lnTo>
                          <a:pt x="6" y="54"/>
                        </a:lnTo>
                        <a:lnTo>
                          <a:pt x="13" y="42"/>
                        </a:lnTo>
                        <a:lnTo>
                          <a:pt x="23" y="35"/>
                        </a:lnTo>
                        <a:lnTo>
                          <a:pt x="30" y="30"/>
                        </a:lnTo>
                        <a:lnTo>
                          <a:pt x="37" y="12"/>
                        </a:lnTo>
                        <a:lnTo>
                          <a:pt x="45" y="0"/>
                        </a:lnTo>
                        <a:lnTo>
                          <a:pt x="46" y="17"/>
                        </a:lnTo>
                        <a:lnTo>
                          <a:pt x="37" y="29"/>
                        </a:lnTo>
                        <a:lnTo>
                          <a:pt x="30" y="42"/>
                        </a:lnTo>
                        <a:lnTo>
                          <a:pt x="22" y="53"/>
                        </a:lnTo>
                        <a:lnTo>
                          <a:pt x="37" y="58"/>
                        </a:lnTo>
                        <a:lnTo>
                          <a:pt x="43" y="63"/>
                        </a:lnTo>
                        <a:lnTo>
                          <a:pt x="52" y="68"/>
                        </a:lnTo>
                        <a:lnTo>
                          <a:pt x="66" y="85"/>
                        </a:lnTo>
                        <a:lnTo>
                          <a:pt x="74" y="101"/>
                        </a:lnTo>
                        <a:lnTo>
                          <a:pt x="0" y="66"/>
                        </a:lnTo>
                      </a:path>
                    </a:pathLst>
                  </a:custGeom>
                  <a:solidFill>
                    <a:srgbClr val="FCA43A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9" name="任意多边形 408635"/>
                  <p:cNvSpPr/>
                  <p:nvPr/>
                </p:nvSpPr>
                <p:spPr>
                  <a:xfrm>
                    <a:off x="1228" y="3120"/>
                    <a:ext cx="57" cy="71"/>
                  </a:xfrm>
                  <a:custGeom>
                    <a:avLst/>
                    <a:gdLst/>
                    <a:ahLst/>
                    <a:cxnLst/>
                    <a:pathLst>
                      <a:path w="57" h="71">
                        <a:moveTo>
                          <a:pt x="0" y="65"/>
                        </a:moveTo>
                        <a:lnTo>
                          <a:pt x="16" y="70"/>
                        </a:lnTo>
                        <a:lnTo>
                          <a:pt x="24" y="69"/>
                        </a:lnTo>
                        <a:lnTo>
                          <a:pt x="39" y="69"/>
                        </a:lnTo>
                        <a:lnTo>
                          <a:pt x="47" y="62"/>
                        </a:lnTo>
                        <a:lnTo>
                          <a:pt x="55" y="56"/>
                        </a:lnTo>
                        <a:lnTo>
                          <a:pt x="55" y="45"/>
                        </a:lnTo>
                        <a:lnTo>
                          <a:pt x="56" y="27"/>
                        </a:lnTo>
                        <a:lnTo>
                          <a:pt x="56" y="16"/>
                        </a:lnTo>
                        <a:lnTo>
                          <a:pt x="56" y="10"/>
                        </a:lnTo>
                        <a:lnTo>
                          <a:pt x="47" y="0"/>
                        </a:lnTo>
                        <a:lnTo>
                          <a:pt x="40" y="0"/>
                        </a:lnTo>
                        <a:lnTo>
                          <a:pt x="25" y="2"/>
                        </a:lnTo>
                        <a:lnTo>
                          <a:pt x="16" y="9"/>
                        </a:lnTo>
                        <a:lnTo>
                          <a:pt x="16" y="14"/>
                        </a:lnTo>
                        <a:lnTo>
                          <a:pt x="9" y="32"/>
                        </a:lnTo>
                        <a:lnTo>
                          <a:pt x="9" y="37"/>
                        </a:lnTo>
                        <a:lnTo>
                          <a:pt x="9" y="5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FCA439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0" name="任意多边形 408636"/>
                  <p:cNvSpPr/>
                  <p:nvPr/>
                </p:nvSpPr>
                <p:spPr>
                  <a:xfrm>
                    <a:off x="1165" y="3251"/>
                    <a:ext cx="109" cy="60"/>
                  </a:xfrm>
                  <a:custGeom>
                    <a:avLst/>
                    <a:gdLst/>
                    <a:ahLst/>
                    <a:cxnLst/>
                    <a:pathLst>
                      <a:path w="109" h="60">
                        <a:moveTo>
                          <a:pt x="0" y="59"/>
                        </a:moveTo>
                        <a:lnTo>
                          <a:pt x="0" y="48"/>
                        </a:lnTo>
                        <a:lnTo>
                          <a:pt x="9" y="40"/>
                        </a:lnTo>
                        <a:lnTo>
                          <a:pt x="8" y="34"/>
                        </a:lnTo>
                        <a:lnTo>
                          <a:pt x="16" y="34"/>
                        </a:lnTo>
                        <a:lnTo>
                          <a:pt x="24" y="30"/>
                        </a:lnTo>
                        <a:lnTo>
                          <a:pt x="17" y="29"/>
                        </a:lnTo>
                        <a:lnTo>
                          <a:pt x="16" y="23"/>
                        </a:lnTo>
                        <a:lnTo>
                          <a:pt x="24" y="18"/>
                        </a:lnTo>
                        <a:lnTo>
                          <a:pt x="24" y="13"/>
                        </a:lnTo>
                        <a:lnTo>
                          <a:pt x="24" y="6"/>
                        </a:lnTo>
                        <a:lnTo>
                          <a:pt x="31" y="0"/>
                        </a:lnTo>
                        <a:lnTo>
                          <a:pt x="39" y="5"/>
                        </a:lnTo>
                        <a:lnTo>
                          <a:pt x="48" y="10"/>
                        </a:lnTo>
                        <a:lnTo>
                          <a:pt x="54" y="15"/>
                        </a:lnTo>
                        <a:lnTo>
                          <a:pt x="69" y="14"/>
                        </a:lnTo>
                        <a:lnTo>
                          <a:pt x="77" y="14"/>
                        </a:lnTo>
                        <a:lnTo>
                          <a:pt x="93" y="7"/>
                        </a:lnTo>
                        <a:lnTo>
                          <a:pt x="77" y="14"/>
                        </a:lnTo>
                        <a:lnTo>
                          <a:pt x="61" y="21"/>
                        </a:lnTo>
                        <a:lnTo>
                          <a:pt x="47" y="22"/>
                        </a:lnTo>
                        <a:lnTo>
                          <a:pt x="39" y="16"/>
                        </a:lnTo>
                        <a:lnTo>
                          <a:pt x="31" y="11"/>
                        </a:lnTo>
                        <a:lnTo>
                          <a:pt x="24" y="18"/>
                        </a:lnTo>
                        <a:lnTo>
                          <a:pt x="32" y="22"/>
                        </a:lnTo>
                        <a:lnTo>
                          <a:pt x="39" y="29"/>
                        </a:lnTo>
                        <a:lnTo>
                          <a:pt x="47" y="27"/>
                        </a:lnTo>
                        <a:lnTo>
                          <a:pt x="53" y="26"/>
                        </a:lnTo>
                        <a:lnTo>
                          <a:pt x="46" y="32"/>
                        </a:lnTo>
                        <a:lnTo>
                          <a:pt x="32" y="33"/>
                        </a:lnTo>
                        <a:lnTo>
                          <a:pt x="24" y="30"/>
                        </a:lnTo>
                        <a:lnTo>
                          <a:pt x="23" y="34"/>
                        </a:lnTo>
                        <a:lnTo>
                          <a:pt x="39" y="39"/>
                        </a:lnTo>
                        <a:lnTo>
                          <a:pt x="54" y="38"/>
                        </a:lnTo>
                        <a:lnTo>
                          <a:pt x="69" y="36"/>
                        </a:lnTo>
                        <a:lnTo>
                          <a:pt x="92" y="35"/>
                        </a:lnTo>
                        <a:lnTo>
                          <a:pt x="108" y="29"/>
                        </a:lnTo>
                        <a:lnTo>
                          <a:pt x="92" y="35"/>
                        </a:lnTo>
                        <a:lnTo>
                          <a:pt x="68" y="42"/>
                        </a:lnTo>
                        <a:lnTo>
                          <a:pt x="61" y="42"/>
                        </a:lnTo>
                        <a:lnTo>
                          <a:pt x="46" y="44"/>
                        </a:lnTo>
                        <a:lnTo>
                          <a:pt x="31" y="43"/>
                        </a:lnTo>
                        <a:lnTo>
                          <a:pt x="16" y="46"/>
                        </a:lnTo>
                        <a:lnTo>
                          <a:pt x="9" y="51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CA43A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1" name="任意多边形 408637"/>
                  <p:cNvSpPr/>
                  <p:nvPr/>
                </p:nvSpPr>
                <p:spPr>
                  <a:xfrm>
                    <a:off x="1210" y="3209"/>
                    <a:ext cx="34" cy="19"/>
                  </a:xfrm>
                  <a:custGeom>
                    <a:avLst/>
                    <a:gdLst/>
                    <a:ahLst/>
                    <a:cxnLst/>
                    <a:pathLst>
                      <a:path w="34" h="19">
                        <a:moveTo>
                          <a:pt x="0" y="18"/>
                        </a:moveTo>
                        <a:lnTo>
                          <a:pt x="0" y="12"/>
                        </a:lnTo>
                        <a:lnTo>
                          <a:pt x="10" y="6"/>
                        </a:lnTo>
                        <a:lnTo>
                          <a:pt x="10" y="0"/>
                        </a:lnTo>
                        <a:lnTo>
                          <a:pt x="17" y="0"/>
                        </a:lnTo>
                        <a:lnTo>
                          <a:pt x="26" y="4"/>
                        </a:lnTo>
                        <a:lnTo>
                          <a:pt x="33" y="5"/>
                        </a:lnTo>
                        <a:lnTo>
                          <a:pt x="26" y="4"/>
                        </a:lnTo>
                        <a:lnTo>
                          <a:pt x="17" y="6"/>
                        </a:lnTo>
                        <a:lnTo>
                          <a:pt x="0" y="18"/>
                        </a:lnTo>
                      </a:path>
                    </a:pathLst>
                  </a:custGeom>
                  <a:solidFill>
                    <a:srgbClr val="FCA43A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30772" name="组合 408638"/>
                <p:cNvGrpSpPr/>
                <p:nvPr/>
              </p:nvGrpSpPr>
              <p:grpSpPr>
                <a:xfrm>
                  <a:off x="3792" y="3668"/>
                  <a:ext cx="314" cy="460"/>
                  <a:chOff x="3792" y="3668"/>
                  <a:chExt cx="314" cy="460"/>
                </a:xfrm>
              </p:grpSpPr>
              <p:sp>
                <p:nvSpPr>
                  <p:cNvPr id="30773" name="任意多边形 408639"/>
                  <p:cNvSpPr/>
                  <p:nvPr/>
                </p:nvSpPr>
                <p:spPr>
                  <a:xfrm>
                    <a:off x="3792" y="3668"/>
                    <a:ext cx="312" cy="460"/>
                  </a:xfrm>
                  <a:custGeom>
                    <a:avLst/>
                    <a:gdLst/>
                    <a:ahLst/>
                    <a:cxnLst/>
                    <a:pathLst>
                      <a:path w="576" h="623">
                        <a:moveTo>
                          <a:pt x="205" y="538"/>
                        </a:moveTo>
                        <a:lnTo>
                          <a:pt x="216" y="545"/>
                        </a:lnTo>
                        <a:lnTo>
                          <a:pt x="229" y="549"/>
                        </a:lnTo>
                        <a:lnTo>
                          <a:pt x="241" y="542"/>
                        </a:lnTo>
                        <a:lnTo>
                          <a:pt x="255" y="534"/>
                        </a:lnTo>
                        <a:lnTo>
                          <a:pt x="269" y="532"/>
                        </a:lnTo>
                        <a:lnTo>
                          <a:pt x="286" y="532"/>
                        </a:lnTo>
                        <a:lnTo>
                          <a:pt x="299" y="526"/>
                        </a:lnTo>
                        <a:lnTo>
                          <a:pt x="309" y="512"/>
                        </a:lnTo>
                        <a:lnTo>
                          <a:pt x="326" y="499"/>
                        </a:lnTo>
                        <a:lnTo>
                          <a:pt x="347" y="474"/>
                        </a:lnTo>
                        <a:lnTo>
                          <a:pt x="367" y="453"/>
                        </a:lnTo>
                        <a:lnTo>
                          <a:pt x="382" y="434"/>
                        </a:lnTo>
                        <a:lnTo>
                          <a:pt x="390" y="449"/>
                        </a:lnTo>
                        <a:lnTo>
                          <a:pt x="399" y="453"/>
                        </a:lnTo>
                        <a:lnTo>
                          <a:pt x="422" y="438"/>
                        </a:lnTo>
                        <a:lnTo>
                          <a:pt x="447" y="416"/>
                        </a:lnTo>
                        <a:lnTo>
                          <a:pt x="474" y="385"/>
                        </a:lnTo>
                        <a:lnTo>
                          <a:pt x="500" y="359"/>
                        </a:lnTo>
                        <a:lnTo>
                          <a:pt x="531" y="342"/>
                        </a:lnTo>
                        <a:lnTo>
                          <a:pt x="554" y="321"/>
                        </a:lnTo>
                        <a:lnTo>
                          <a:pt x="571" y="301"/>
                        </a:lnTo>
                        <a:lnTo>
                          <a:pt x="575" y="290"/>
                        </a:lnTo>
                        <a:lnTo>
                          <a:pt x="575" y="258"/>
                        </a:lnTo>
                        <a:lnTo>
                          <a:pt x="567" y="221"/>
                        </a:lnTo>
                        <a:lnTo>
                          <a:pt x="553" y="171"/>
                        </a:lnTo>
                        <a:lnTo>
                          <a:pt x="536" y="114"/>
                        </a:lnTo>
                        <a:lnTo>
                          <a:pt x="514" y="53"/>
                        </a:lnTo>
                        <a:lnTo>
                          <a:pt x="504" y="45"/>
                        </a:lnTo>
                        <a:lnTo>
                          <a:pt x="490" y="31"/>
                        </a:lnTo>
                        <a:lnTo>
                          <a:pt x="483" y="16"/>
                        </a:lnTo>
                        <a:lnTo>
                          <a:pt x="476" y="7"/>
                        </a:lnTo>
                        <a:lnTo>
                          <a:pt x="467" y="7"/>
                        </a:lnTo>
                        <a:lnTo>
                          <a:pt x="460" y="0"/>
                        </a:lnTo>
                        <a:lnTo>
                          <a:pt x="448" y="12"/>
                        </a:lnTo>
                        <a:lnTo>
                          <a:pt x="434" y="15"/>
                        </a:lnTo>
                        <a:lnTo>
                          <a:pt x="423" y="21"/>
                        </a:lnTo>
                        <a:lnTo>
                          <a:pt x="401" y="42"/>
                        </a:lnTo>
                        <a:lnTo>
                          <a:pt x="379" y="57"/>
                        </a:lnTo>
                        <a:lnTo>
                          <a:pt x="354" y="63"/>
                        </a:lnTo>
                        <a:lnTo>
                          <a:pt x="309" y="76"/>
                        </a:lnTo>
                        <a:lnTo>
                          <a:pt x="254" y="85"/>
                        </a:lnTo>
                        <a:lnTo>
                          <a:pt x="210" y="87"/>
                        </a:lnTo>
                        <a:lnTo>
                          <a:pt x="158" y="94"/>
                        </a:lnTo>
                        <a:lnTo>
                          <a:pt x="108" y="91"/>
                        </a:lnTo>
                        <a:lnTo>
                          <a:pt x="50" y="103"/>
                        </a:lnTo>
                        <a:lnTo>
                          <a:pt x="0" y="110"/>
                        </a:lnTo>
                        <a:lnTo>
                          <a:pt x="71" y="622"/>
                        </a:lnTo>
                        <a:lnTo>
                          <a:pt x="100" y="606"/>
                        </a:lnTo>
                        <a:lnTo>
                          <a:pt x="140" y="581"/>
                        </a:lnTo>
                        <a:lnTo>
                          <a:pt x="175" y="559"/>
                        </a:lnTo>
                        <a:lnTo>
                          <a:pt x="205" y="538"/>
                        </a:lnTo>
                      </a:path>
                    </a:pathLst>
                  </a:custGeom>
                  <a:solidFill>
                    <a:srgbClr val="0099CC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4" name="任意多边形 408640"/>
                  <p:cNvSpPr/>
                  <p:nvPr/>
                </p:nvSpPr>
                <p:spPr>
                  <a:xfrm>
                    <a:off x="3828" y="3678"/>
                    <a:ext cx="214" cy="107"/>
                  </a:xfrm>
                  <a:custGeom>
                    <a:avLst/>
                    <a:gdLst/>
                    <a:ahLst/>
                    <a:cxnLst/>
                    <a:pathLst>
                      <a:path w="395" h="145">
                        <a:moveTo>
                          <a:pt x="0" y="88"/>
                        </a:moveTo>
                        <a:lnTo>
                          <a:pt x="38" y="80"/>
                        </a:lnTo>
                        <a:lnTo>
                          <a:pt x="66" y="80"/>
                        </a:lnTo>
                        <a:lnTo>
                          <a:pt x="97" y="79"/>
                        </a:lnTo>
                        <a:lnTo>
                          <a:pt x="146" y="75"/>
                        </a:lnTo>
                        <a:lnTo>
                          <a:pt x="191" y="73"/>
                        </a:lnTo>
                        <a:lnTo>
                          <a:pt x="234" y="60"/>
                        </a:lnTo>
                        <a:lnTo>
                          <a:pt x="285" y="51"/>
                        </a:lnTo>
                        <a:lnTo>
                          <a:pt x="315" y="45"/>
                        </a:lnTo>
                        <a:lnTo>
                          <a:pt x="346" y="17"/>
                        </a:lnTo>
                        <a:lnTo>
                          <a:pt x="369" y="2"/>
                        </a:lnTo>
                        <a:lnTo>
                          <a:pt x="382" y="0"/>
                        </a:lnTo>
                        <a:lnTo>
                          <a:pt x="394" y="3"/>
                        </a:lnTo>
                        <a:lnTo>
                          <a:pt x="378" y="11"/>
                        </a:lnTo>
                        <a:lnTo>
                          <a:pt x="370" y="18"/>
                        </a:lnTo>
                        <a:lnTo>
                          <a:pt x="360" y="26"/>
                        </a:lnTo>
                        <a:lnTo>
                          <a:pt x="353" y="37"/>
                        </a:lnTo>
                        <a:lnTo>
                          <a:pt x="349" y="49"/>
                        </a:lnTo>
                        <a:lnTo>
                          <a:pt x="336" y="62"/>
                        </a:lnTo>
                        <a:lnTo>
                          <a:pt x="327" y="64"/>
                        </a:lnTo>
                        <a:lnTo>
                          <a:pt x="333" y="80"/>
                        </a:lnTo>
                        <a:lnTo>
                          <a:pt x="344" y="86"/>
                        </a:lnTo>
                        <a:lnTo>
                          <a:pt x="358" y="96"/>
                        </a:lnTo>
                        <a:lnTo>
                          <a:pt x="347" y="98"/>
                        </a:lnTo>
                        <a:lnTo>
                          <a:pt x="329" y="96"/>
                        </a:lnTo>
                        <a:lnTo>
                          <a:pt x="317" y="88"/>
                        </a:lnTo>
                        <a:lnTo>
                          <a:pt x="307" y="85"/>
                        </a:lnTo>
                        <a:lnTo>
                          <a:pt x="294" y="97"/>
                        </a:lnTo>
                        <a:lnTo>
                          <a:pt x="277" y="105"/>
                        </a:lnTo>
                        <a:lnTo>
                          <a:pt x="258" y="103"/>
                        </a:lnTo>
                        <a:lnTo>
                          <a:pt x="246" y="96"/>
                        </a:lnTo>
                        <a:lnTo>
                          <a:pt x="231" y="92"/>
                        </a:lnTo>
                        <a:lnTo>
                          <a:pt x="212" y="90"/>
                        </a:lnTo>
                        <a:lnTo>
                          <a:pt x="194" y="96"/>
                        </a:lnTo>
                        <a:lnTo>
                          <a:pt x="174" y="110"/>
                        </a:lnTo>
                        <a:lnTo>
                          <a:pt x="161" y="122"/>
                        </a:lnTo>
                        <a:lnTo>
                          <a:pt x="138" y="121"/>
                        </a:lnTo>
                        <a:lnTo>
                          <a:pt x="114" y="113"/>
                        </a:lnTo>
                        <a:lnTo>
                          <a:pt x="122" y="128"/>
                        </a:lnTo>
                        <a:lnTo>
                          <a:pt x="134" y="144"/>
                        </a:lnTo>
                        <a:lnTo>
                          <a:pt x="114" y="134"/>
                        </a:lnTo>
                        <a:lnTo>
                          <a:pt x="105" y="128"/>
                        </a:lnTo>
                        <a:lnTo>
                          <a:pt x="98" y="117"/>
                        </a:lnTo>
                        <a:lnTo>
                          <a:pt x="91" y="118"/>
                        </a:lnTo>
                        <a:lnTo>
                          <a:pt x="87" y="131"/>
                        </a:lnTo>
                        <a:lnTo>
                          <a:pt x="83" y="127"/>
                        </a:lnTo>
                        <a:lnTo>
                          <a:pt x="69" y="117"/>
                        </a:lnTo>
                        <a:lnTo>
                          <a:pt x="51" y="115"/>
                        </a:lnTo>
                        <a:lnTo>
                          <a:pt x="41" y="101"/>
                        </a:lnTo>
                        <a:lnTo>
                          <a:pt x="23" y="98"/>
                        </a:lnTo>
                        <a:lnTo>
                          <a:pt x="11" y="96"/>
                        </a:lnTo>
                        <a:lnTo>
                          <a:pt x="0" y="88"/>
                        </a:lnTo>
                      </a:path>
                    </a:pathLst>
                  </a:custGeom>
                  <a:solidFill>
                    <a:srgbClr val="0099CC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5" name="任意多边形 408641"/>
                  <p:cNvSpPr/>
                  <p:nvPr/>
                </p:nvSpPr>
                <p:spPr>
                  <a:xfrm>
                    <a:off x="3979" y="3915"/>
                    <a:ext cx="42" cy="104"/>
                  </a:xfrm>
                  <a:custGeom>
                    <a:avLst/>
                    <a:gdLst/>
                    <a:ahLst/>
                    <a:cxnLst/>
                    <a:pathLst>
                      <a:path w="77" h="140">
                        <a:moveTo>
                          <a:pt x="57" y="118"/>
                        </a:moveTo>
                        <a:lnTo>
                          <a:pt x="43" y="115"/>
                        </a:lnTo>
                        <a:lnTo>
                          <a:pt x="36" y="100"/>
                        </a:lnTo>
                        <a:lnTo>
                          <a:pt x="21" y="125"/>
                        </a:lnTo>
                        <a:lnTo>
                          <a:pt x="0" y="139"/>
                        </a:lnTo>
                        <a:lnTo>
                          <a:pt x="17" y="121"/>
                        </a:lnTo>
                        <a:lnTo>
                          <a:pt x="25" y="103"/>
                        </a:lnTo>
                        <a:lnTo>
                          <a:pt x="25" y="82"/>
                        </a:lnTo>
                        <a:lnTo>
                          <a:pt x="26" y="55"/>
                        </a:lnTo>
                        <a:lnTo>
                          <a:pt x="24" y="27"/>
                        </a:lnTo>
                        <a:lnTo>
                          <a:pt x="29" y="0"/>
                        </a:lnTo>
                        <a:lnTo>
                          <a:pt x="31" y="31"/>
                        </a:lnTo>
                        <a:lnTo>
                          <a:pt x="34" y="52"/>
                        </a:lnTo>
                        <a:lnTo>
                          <a:pt x="41" y="78"/>
                        </a:lnTo>
                        <a:lnTo>
                          <a:pt x="42" y="62"/>
                        </a:lnTo>
                        <a:lnTo>
                          <a:pt x="48" y="50"/>
                        </a:lnTo>
                        <a:lnTo>
                          <a:pt x="46" y="77"/>
                        </a:lnTo>
                        <a:lnTo>
                          <a:pt x="47" y="97"/>
                        </a:lnTo>
                        <a:lnTo>
                          <a:pt x="58" y="108"/>
                        </a:lnTo>
                        <a:lnTo>
                          <a:pt x="76" y="104"/>
                        </a:lnTo>
                        <a:lnTo>
                          <a:pt x="65" y="113"/>
                        </a:lnTo>
                        <a:lnTo>
                          <a:pt x="57" y="118"/>
                        </a:lnTo>
                      </a:path>
                    </a:pathLst>
                  </a:custGeom>
                  <a:solidFill>
                    <a:srgbClr val="339933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6" name="任意多边形 408642"/>
                  <p:cNvSpPr/>
                  <p:nvPr/>
                </p:nvSpPr>
                <p:spPr>
                  <a:xfrm>
                    <a:off x="3862" y="3952"/>
                    <a:ext cx="77" cy="124"/>
                  </a:xfrm>
                  <a:custGeom>
                    <a:avLst/>
                    <a:gdLst/>
                    <a:ahLst/>
                    <a:cxnLst/>
                    <a:pathLst>
                      <a:path w="142" h="168">
                        <a:moveTo>
                          <a:pt x="118" y="156"/>
                        </a:moveTo>
                        <a:lnTo>
                          <a:pt x="107" y="158"/>
                        </a:lnTo>
                        <a:lnTo>
                          <a:pt x="98" y="166"/>
                        </a:lnTo>
                        <a:lnTo>
                          <a:pt x="84" y="161"/>
                        </a:lnTo>
                        <a:lnTo>
                          <a:pt x="76" y="154"/>
                        </a:lnTo>
                        <a:lnTo>
                          <a:pt x="59" y="167"/>
                        </a:lnTo>
                        <a:lnTo>
                          <a:pt x="51" y="125"/>
                        </a:lnTo>
                        <a:lnTo>
                          <a:pt x="33" y="96"/>
                        </a:lnTo>
                        <a:lnTo>
                          <a:pt x="19" y="56"/>
                        </a:lnTo>
                        <a:lnTo>
                          <a:pt x="0" y="0"/>
                        </a:lnTo>
                        <a:lnTo>
                          <a:pt x="25" y="55"/>
                        </a:lnTo>
                        <a:lnTo>
                          <a:pt x="49" y="104"/>
                        </a:lnTo>
                        <a:lnTo>
                          <a:pt x="64" y="123"/>
                        </a:lnTo>
                        <a:lnTo>
                          <a:pt x="90" y="151"/>
                        </a:lnTo>
                        <a:lnTo>
                          <a:pt x="65" y="111"/>
                        </a:lnTo>
                        <a:lnTo>
                          <a:pt x="53" y="87"/>
                        </a:lnTo>
                        <a:lnTo>
                          <a:pt x="38" y="58"/>
                        </a:lnTo>
                        <a:lnTo>
                          <a:pt x="34" y="27"/>
                        </a:lnTo>
                        <a:lnTo>
                          <a:pt x="45" y="67"/>
                        </a:lnTo>
                        <a:lnTo>
                          <a:pt x="53" y="81"/>
                        </a:lnTo>
                        <a:lnTo>
                          <a:pt x="64" y="96"/>
                        </a:lnTo>
                        <a:lnTo>
                          <a:pt x="75" y="116"/>
                        </a:lnTo>
                        <a:lnTo>
                          <a:pt x="89" y="130"/>
                        </a:lnTo>
                        <a:lnTo>
                          <a:pt x="91" y="113"/>
                        </a:lnTo>
                        <a:lnTo>
                          <a:pt x="90" y="85"/>
                        </a:lnTo>
                        <a:lnTo>
                          <a:pt x="89" y="64"/>
                        </a:lnTo>
                        <a:lnTo>
                          <a:pt x="96" y="107"/>
                        </a:lnTo>
                        <a:lnTo>
                          <a:pt x="96" y="133"/>
                        </a:lnTo>
                        <a:lnTo>
                          <a:pt x="103" y="134"/>
                        </a:lnTo>
                        <a:lnTo>
                          <a:pt x="109" y="120"/>
                        </a:lnTo>
                        <a:lnTo>
                          <a:pt x="119" y="125"/>
                        </a:lnTo>
                        <a:lnTo>
                          <a:pt x="124" y="134"/>
                        </a:lnTo>
                        <a:lnTo>
                          <a:pt x="133" y="143"/>
                        </a:lnTo>
                        <a:lnTo>
                          <a:pt x="141" y="147"/>
                        </a:lnTo>
                        <a:lnTo>
                          <a:pt x="131" y="155"/>
                        </a:lnTo>
                        <a:lnTo>
                          <a:pt x="118" y="156"/>
                        </a:lnTo>
                      </a:path>
                    </a:pathLst>
                  </a:custGeom>
                  <a:solidFill>
                    <a:srgbClr val="339933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7" name="任意多边形 408643"/>
                  <p:cNvSpPr/>
                  <p:nvPr/>
                </p:nvSpPr>
                <p:spPr>
                  <a:xfrm>
                    <a:off x="4067" y="3722"/>
                    <a:ext cx="39" cy="170"/>
                  </a:xfrm>
                  <a:custGeom>
                    <a:avLst/>
                    <a:gdLst/>
                    <a:ahLst/>
                    <a:cxnLst/>
                    <a:pathLst>
                      <a:path w="72" h="231">
                        <a:moveTo>
                          <a:pt x="68" y="218"/>
                        </a:moveTo>
                        <a:lnTo>
                          <a:pt x="71" y="196"/>
                        </a:lnTo>
                        <a:lnTo>
                          <a:pt x="67" y="174"/>
                        </a:lnTo>
                        <a:lnTo>
                          <a:pt x="59" y="153"/>
                        </a:lnTo>
                        <a:lnTo>
                          <a:pt x="53" y="161"/>
                        </a:lnTo>
                        <a:lnTo>
                          <a:pt x="47" y="146"/>
                        </a:lnTo>
                        <a:lnTo>
                          <a:pt x="41" y="125"/>
                        </a:lnTo>
                        <a:lnTo>
                          <a:pt x="35" y="99"/>
                        </a:lnTo>
                        <a:lnTo>
                          <a:pt x="25" y="64"/>
                        </a:lnTo>
                        <a:lnTo>
                          <a:pt x="15" y="23"/>
                        </a:lnTo>
                        <a:lnTo>
                          <a:pt x="8" y="6"/>
                        </a:lnTo>
                        <a:lnTo>
                          <a:pt x="0" y="0"/>
                        </a:lnTo>
                        <a:lnTo>
                          <a:pt x="10" y="17"/>
                        </a:lnTo>
                        <a:lnTo>
                          <a:pt x="13" y="38"/>
                        </a:lnTo>
                        <a:lnTo>
                          <a:pt x="20" y="59"/>
                        </a:lnTo>
                        <a:lnTo>
                          <a:pt x="23" y="86"/>
                        </a:lnTo>
                        <a:lnTo>
                          <a:pt x="31" y="111"/>
                        </a:lnTo>
                        <a:lnTo>
                          <a:pt x="37" y="130"/>
                        </a:lnTo>
                        <a:lnTo>
                          <a:pt x="44" y="151"/>
                        </a:lnTo>
                        <a:lnTo>
                          <a:pt x="38" y="163"/>
                        </a:lnTo>
                        <a:lnTo>
                          <a:pt x="45" y="162"/>
                        </a:lnTo>
                        <a:lnTo>
                          <a:pt x="54" y="167"/>
                        </a:lnTo>
                        <a:lnTo>
                          <a:pt x="59" y="176"/>
                        </a:lnTo>
                        <a:lnTo>
                          <a:pt x="64" y="191"/>
                        </a:lnTo>
                        <a:lnTo>
                          <a:pt x="65" y="213"/>
                        </a:lnTo>
                        <a:lnTo>
                          <a:pt x="56" y="230"/>
                        </a:lnTo>
                        <a:lnTo>
                          <a:pt x="68" y="218"/>
                        </a:lnTo>
                      </a:path>
                    </a:pathLst>
                  </a:custGeom>
                  <a:solidFill>
                    <a:srgbClr val="339933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8" name="任意多边形 408644"/>
                  <p:cNvSpPr/>
                  <p:nvPr/>
                </p:nvSpPr>
                <p:spPr>
                  <a:xfrm>
                    <a:off x="4046" y="3670"/>
                    <a:ext cx="21" cy="41"/>
                  </a:xfrm>
                  <a:custGeom>
                    <a:avLst/>
                    <a:gdLst/>
                    <a:ahLst/>
                    <a:cxnLst/>
                    <a:pathLst>
                      <a:path w="40" h="55">
                        <a:moveTo>
                          <a:pt x="0" y="11"/>
                        </a:moveTo>
                        <a:lnTo>
                          <a:pt x="4" y="0"/>
                        </a:lnTo>
                        <a:lnTo>
                          <a:pt x="6" y="10"/>
                        </a:lnTo>
                        <a:lnTo>
                          <a:pt x="13" y="20"/>
                        </a:lnTo>
                        <a:lnTo>
                          <a:pt x="19" y="30"/>
                        </a:lnTo>
                        <a:lnTo>
                          <a:pt x="26" y="33"/>
                        </a:lnTo>
                        <a:lnTo>
                          <a:pt x="39" y="54"/>
                        </a:lnTo>
                        <a:lnTo>
                          <a:pt x="28" y="38"/>
                        </a:lnTo>
                        <a:lnTo>
                          <a:pt x="22" y="35"/>
                        </a:lnTo>
                        <a:lnTo>
                          <a:pt x="12" y="31"/>
                        </a:lnTo>
                        <a:lnTo>
                          <a:pt x="4" y="21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4362B1"/>
                  </a:solidFill>
                  <a:ln w="9525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graphicFrame>
        <p:nvGraphicFramePr>
          <p:cNvPr id="21" name="对象 20"/>
          <p:cNvGraphicFramePr/>
          <p:nvPr/>
        </p:nvGraphicFramePr>
        <p:xfrm>
          <a:off x="274638" y="2565400"/>
          <a:ext cx="15970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4" imgW="723900" imgH="241300" progId="Equation.3">
                  <p:embed/>
                </p:oleObj>
              </mc:Choice>
              <mc:Fallback>
                <p:oleObj name="" r:id="rId14" imgW="723900" imgH="2413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4638" y="2565400"/>
                        <a:ext cx="1597025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950" y="857250"/>
            <a:ext cx="5397500" cy="1473200"/>
          </a:xfrm>
          <a:prstGeom prst="rect">
            <a:avLst/>
          </a:prstGeom>
          <a:blipFill rotWithShape="0">
            <a:blip r:embed="rId16"/>
            <a:stretch>
              <a:fillRect r="-518"/>
            </a:stretch>
          </a:blipFill>
        </p:spPr>
        <p:txBody>
          <a:bodyPr/>
          <a:lstStyle/>
          <a:p>
            <a:r>
              <a:rPr lang="zh-CN" altLang="en-US" noProof="1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9670" name="Text Box 38"/>
          <p:cNvSpPr txBox="1">
            <a:spLocks noRot="1" noChangeAspect="1" noEditPoints="1" noTextEdit="1"/>
          </p:cNvSpPr>
          <p:nvPr/>
        </p:nvSpPr>
        <p:spPr>
          <a:xfrm>
            <a:off x="203200" y="4149725"/>
            <a:ext cx="4164013" cy="98425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3403600"/>
            <a:ext cx="25019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方向：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轴平行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7013" y="5286375"/>
            <a:ext cx="3627437" cy="504825"/>
            <a:chOff x="396" y="6714"/>
            <a:chExt cx="5713" cy="794"/>
          </a:xfrm>
        </p:grpSpPr>
        <p:graphicFrame>
          <p:nvGraphicFramePr>
            <p:cNvPr id="30784" name="对象 408606"/>
            <p:cNvGraphicFramePr/>
            <p:nvPr/>
          </p:nvGraphicFramePr>
          <p:xfrm>
            <a:off x="1795" y="6735"/>
            <a:ext cx="4314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8" imgW="1219200" imgH="215900" progId="Equation.3">
                    <p:embed/>
                  </p:oleObj>
                </mc:Choice>
                <mc:Fallback>
                  <p:oleObj name="" r:id="rId18" imgW="1219200" imgH="215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95" y="6735"/>
                          <a:ext cx="4314" cy="7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5" name="文本框 6"/>
            <p:cNvSpPr txBox="1"/>
            <p:nvPr/>
          </p:nvSpPr>
          <p:spPr>
            <a:xfrm>
              <a:off x="396" y="6714"/>
              <a:ext cx="172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  <a:sym typeface="宋体" panose="02010600030101010101" pitchFamily="2" charset="-122"/>
                </a:rPr>
                <a:t>大小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  <a:sym typeface="宋体" panose="02010600030101010101" pitchFamily="2" charset="-122"/>
                </a:rPr>
                <a:t>：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58" name="Text Box 2"/>
          <p:cNvSpPr txBox="1"/>
          <p:nvPr/>
        </p:nvSpPr>
        <p:spPr>
          <a:xfrm>
            <a:off x="250825" y="5876925"/>
            <a:ext cx="872172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同一力对不同转轴的力矩不同，在讨论力矩时必须指明是对哪一个转轴的力矩	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6" grpId="0"/>
      <p:bldP spid="5" grpId="0" animBg="1"/>
      <p:bldP spid="696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745" name="矩形 172112"/>
          <p:cNvSpPr/>
          <p:nvPr/>
        </p:nvSpPr>
        <p:spPr>
          <a:xfrm>
            <a:off x="5075238" y="2781300"/>
            <a:ext cx="3744912" cy="31099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46" name="直接连接符 172048"/>
          <p:cNvSpPr/>
          <p:nvPr/>
        </p:nvSpPr>
        <p:spPr>
          <a:xfrm flipV="1">
            <a:off x="6829425" y="2995613"/>
            <a:ext cx="0" cy="160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graphicFrame>
        <p:nvGraphicFramePr>
          <p:cNvPr id="31747" name="对象 172035"/>
          <p:cNvGraphicFramePr/>
          <p:nvPr/>
        </p:nvGraphicFramePr>
        <p:xfrm>
          <a:off x="6511925" y="3024188"/>
          <a:ext cx="2905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27000" imgH="127000" progId="Equation.3">
                  <p:embed/>
                </p:oleObj>
              </mc:Choice>
              <mc:Fallback>
                <p:oleObj name="" r:id="rId1" imgW="127000" imgH="127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11925" y="3024188"/>
                        <a:ext cx="290513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8" name="组合 172124"/>
          <p:cNvGrpSpPr/>
          <p:nvPr/>
        </p:nvGrpSpPr>
        <p:grpSpPr>
          <a:xfrm>
            <a:off x="5453063" y="4062413"/>
            <a:ext cx="2819400" cy="1219200"/>
            <a:chOff x="3216" y="2208"/>
            <a:chExt cx="1776" cy="768"/>
          </a:xfrm>
        </p:grpSpPr>
        <p:sp>
          <p:nvSpPr>
            <p:cNvPr id="31749" name="椭圆 172040"/>
            <p:cNvSpPr/>
            <p:nvPr/>
          </p:nvSpPr>
          <p:spPr>
            <a:xfrm>
              <a:off x="3216" y="2293"/>
              <a:ext cx="1776" cy="683"/>
            </a:xfrm>
            <a:prstGeom prst="ellipse">
              <a:avLst/>
            </a:prstGeom>
            <a:gradFill rotWithShape="0">
              <a:gsLst>
                <a:gs pos="0">
                  <a:srgbClr val="7BAF13"/>
                </a:gs>
                <a:gs pos="50000">
                  <a:srgbClr val="FFFFFF"/>
                </a:gs>
                <a:gs pos="100000">
                  <a:srgbClr val="7BAF13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50" name="椭圆 172041"/>
            <p:cNvSpPr/>
            <p:nvPr/>
          </p:nvSpPr>
          <p:spPr>
            <a:xfrm>
              <a:off x="3216" y="2208"/>
              <a:ext cx="1776" cy="68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1751" name="矩形 172045"/>
          <p:cNvSpPr/>
          <p:nvPr/>
        </p:nvSpPr>
        <p:spPr>
          <a:xfrm>
            <a:off x="6513513" y="4459288"/>
            <a:ext cx="31115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endParaRPr lang="en-US" altLang="zh-CN" sz="2800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31752" name="对象 172052"/>
          <p:cNvGraphicFramePr/>
          <p:nvPr/>
        </p:nvGraphicFramePr>
        <p:xfrm>
          <a:off x="6519863" y="3605213"/>
          <a:ext cx="309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190500" imgH="292100" progId="Equation.3">
                  <p:embed/>
                </p:oleObj>
              </mc:Choice>
              <mc:Fallback>
                <p:oleObj name="" r:id="rId3" imgW="190500" imgH="2921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9863" y="3605213"/>
                        <a:ext cx="309562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直接连接符 172051"/>
          <p:cNvSpPr/>
          <p:nvPr/>
        </p:nvSpPr>
        <p:spPr>
          <a:xfrm flipV="1">
            <a:off x="6824663" y="3833813"/>
            <a:ext cx="0" cy="762000"/>
          </a:xfrm>
          <a:prstGeom prst="line">
            <a:avLst/>
          </a:prstGeom>
          <a:ln w="28575" cap="flat" cmpd="sng">
            <a:solidFill>
              <a:srgbClr val="990099"/>
            </a:solidFill>
            <a:prstDash val="solid"/>
            <a:round/>
            <a:headEnd type="none" w="med" len="med"/>
            <a:tailEnd type="triangle" w="sm" len="lg"/>
          </a:ln>
        </p:spPr>
      </p:sp>
      <p:grpSp>
        <p:nvGrpSpPr>
          <p:cNvPr id="31754" name="组合 172139"/>
          <p:cNvGrpSpPr/>
          <p:nvPr/>
        </p:nvGrpSpPr>
        <p:grpSpPr>
          <a:xfrm>
            <a:off x="7539038" y="3316288"/>
            <a:ext cx="901700" cy="1525587"/>
            <a:chOff x="4499" y="2079"/>
            <a:chExt cx="568" cy="961"/>
          </a:xfrm>
        </p:grpSpPr>
        <p:graphicFrame>
          <p:nvGraphicFramePr>
            <p:cNvPr id="31755" name="对象 172047"/>
            <p:cNvGraphicFramePr/>
            <p:nvPr/>
          </p:nvGraphicFramePr>
          <p:xfrm>
            <a:off x="4835" y="2079"/>
            <a:ext cx="23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5" imgW="228600" imgH="266065" progId="Equation.3">
                    <p:embed/>
                  </p:oleObj>
                </mc:Choice>
                <mc:Fallback>
                  <p:oleObj name="" r:id="rId5" imgW="228600" imgH="26606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35" y="2079"/>
                          <a:ext cx="232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6" name="直接连接符 172049"/>
            <p:cNvSpPr/>
            <p:nvPr/>
          </p:nvSpPr>
          <p:spPr>
            <a:xfrm flipV="1">
              <a:off x="4499" y="2368"/>
              <a:ext cx="366" cy="672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pSp>
        <p:nvGrpSpPr>
          <p:cNvPr id="31757" name="组合 172127"/>
          <p:cNvGrpSpPr/>
          <p:nvPr/>
        </p:nvGrpSpPr>
        <p:grpSpPr>
          <a:xfrm>
            <a:off x="6815138" y="4597400"/>
            <a:ext cx="762000" cy="587375"/>
            <a:chOff x="4080" y="2544"/>
            <a:chExt cx="480" cy="370"/>
          </a:xfrm>
        </p:grpSpPr>
        <p:graphicFrame>
          <p:nvGraphicFramePr>
            <p:cNvPr id="31758" name="对象 172046"/>
            <p:cNvGraphicFramePr/>
            <p:nvPr/>
          </p:nvGraphicFramePr>
          <p:xfrm>
            <a:off x="4176" y="2640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" imgW="177800" imgH="215265" progId="Equation.3">
                    <p:embed/>
                  </p:oleObj>
                </mc:Choice>
                <mc:Fallback>
                  <p:oleObj name="" r:id="rId7" imgW="177800" imgH="21526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76" y="2640"/>
                          <a:ext cx="288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9" name="直接连接符 172050"/>
            <p:cNvSpPr/>
            <p:nvPr/>
          </p:nvSpPr>
          <p:spPr>
            <a:xfrm>
              <a:off x="4080" y="2544"/>
              <a:ext cx="480" cy="144"/>
            </a:xfrm>
            <a:prstGeom prst="line">
              <a:avLst/>
            </a:prstGeom>
            <a:ln w="476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pSp>
        <p:nvGrpSpPr>
          <p:cNvPr id="31760" name="组合 172093"/>
          <p:cNvGrpSpPr/>
          <p:nvPr/>
        </p:nvGrpSpPr>
        <p:grpSpPr>
          <a:xfrm>
            <a:off x="611188" y="388938"/>
            <a:ext cx="1219200" cy="762000"/>
            <a:chOff x="288" y="432"/>
            <a:chExt cx="672" cy="480"/>
          </a:xfrm>
        </p:grpSpPr>
        <p:sp>
          <p:nvSpPr>
            <p:cNvPr id="31761" name="横卷形 172033"/>
            <p:cNvSpPr/>
            <p:nvPr/>
          </p:nvSpPr>
          <p:spPr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rgbClr val="92D050"/>
            </a:solidFill>
            <a:ln w="9525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62" name="文本框 172056"/>
            <p:cNvSpPr txBox="1"/>
            <p:nvPr/>
          </p:nvSpPr>
          <p:spPr>
            <a:xfrm>
              <a:off x="384" y="489"/>
              <a:ext cx="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dirty="0">
                  <a:solidFill>
                    <a:srgbClr val="CC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讨论</a:t>
              </a:r>
              <a:endPara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172076" name="对象 172075"/>
          <p:cNvGraphicFramePr/>
          <p:nvPr/>
        </p:nvGraphicFramePr>
        <p:xfrm>
          <a:off x="323850" y="3881438"/>
          <a:ext cx="17176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762000" imgH="241300" progId="Equation.3">
                  <p:embed/>
                </p:oleObj>
              </mc:Choice>
              <mc:Fallback>
                <p:oleObj name="" r:id="rId9" imgW="762000" imgH="241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3881438"/>
                        <a:ext cx="1717675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任意多边形 172038"/>
          <p:cNvSpPr/>
          <p:nvPr/>
        </p:nvSpPr>
        <p:spPr>
          <a:xfrm>
            <a:off x="6826250" y="5262563"/>
            <a:ext cx="7938" cy="471487"/>
          </a:xfrm>
          <a:custGeom>
            <a:avLst/>
            <a:gdLst/>
            <a:ahLst/>
            <a:cxnLst/>
            <a:pathLst>
              <a:path w="5" h="297">
                <a:moveTo>
                  <a:pt x="5" y="0"/>
                </a:moveTo>
                <a:lnTo>
                  <a:pt x="0" y="297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72144" name="组合 172143"/>
          <p:cNvGrpSpPr/>
          <p:nvPr/>
        </p:nvGrpSpPr>
        <p:grpSpPr>
          <a:xfrm>
            <a:off x="7127875" y="3760788"/>
            <a:ext cx="1384300" cy="1068387"/>
            <a:chOff x="4322" y="3501"/>
            <a:chExt cx="872" cy="673"/>
          </a:xfrm>
        </p:grpSpPr>
        <p:graphicFrame>
          <p:nvGraphicFramePr>
            <p:cNvPr id="31766" name="对象 172078"/>
            <p:cNvGraphicFramePr/>
            <p:nvPr/>
          </p:nvGraphicFramePr>
          <p:xfrm>
            <a:off x="4322" y="3601"/>
            <a:ext cx="2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1" imgW="190500" imgH="241300" progId="Equation.3">
                    <p:embed/>
                  </p:oleObj>
                </mc:Choice>
                <mc:Fallback>
                  <p:oleObj name="" r:id="rId11" imgW="190500" imgH="241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22" y="3601"/>
                          <a:ext cx="20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对象 172079"/>
            <p:cNvGraphicFramePr/>
            <p:nvPr/>
          </p:nvGraphicFramePr>
          <p:xfrm>
            <a:off x="4964" y="3741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3" imgW="304800" imgH="330200" progId="Equation.3">
                    <p:embed/>
                  </p:oleObj>
                </mc:Choice>
                <mc:Fallback>
                  <p:oleObj name="" r:id="rId13" imgW="304800" imgH="3302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64" y="3741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8" name="任意多边形 172080"/>
            <p:cNvSpPr/>
            <p:nvPr/>
          </p:nvSpPr>
          <p:spPr>
            <a:xfrm>
              <a:off x="4580" y="3737"/>
              <a:ext cx="2" cy="430"/>
            </a:xfrm>
            <a:custGeom>
              <a:avLst/>
              <a:gdLst/>
              <a:ahLst/>
              <a:cxnLst/>
              <a:pathLst>
                <a:path w="2" h="430">
                  <a:moveTo>
                    <a:pt x="0" y="430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9" name="直接连接符 172081"/>
            <p:cNvSpPr/>
            <p:nvPr/>
          </p:nvSpPr>
          <p:spPr>
            <a:xfrm flipV="1">
              <a:off x="4578" y="3943"/>
              <a:ext cx="366" cy="23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sm" len="lg"/>
            </a:ln>
          </p:spPr>
        </p:sp>
        <p:sp>
          <p:nvSpPr>
            <p:cNvPr id="31770" name="直接连接符 172082"/>
            <p:cNvSpPr/>
            <p:nvPr/>
          </p:nvSpPr>
          <p:spPr>
            <a:xfrm flipV="1">
              <a:off x="4578" y="3501"/>
              <a:ext cx="38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71" name="直接连接符 172083"/>
            <p:cNvSpPr/>
            <p:nvPr/>
          </p:nvSpPr>
          <p:spPr>
            <a:xfrm flipH="1" flipV="1">
              <a:off x="4944" y="3521"/>
              <a:ext cx="0" cy="4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31772" name="矩形 172090"/>
          <p:cNvSpPr>
            <a:spLocks noRot="1" noChangeAspect="1" noEditPoints="1" noTextEdit="1"/>
          </p:cNvSpPr>
          <p:nvPr/>
        </p:nvSpPr>
        <p:spPr>
          <a:xfrm>
            <a:off x="277813" y="1196975"/>
            <a:ext cx="8129587" cy="974725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2132" name="组合 172131"/>
          <p:cNvGrpSpPr/>
          <p:nvPr/>
        </p:nvGrpSpPr>
        <p:grpSpPr>
          <a:xfrm>
            <a:off x="7597775" y="4597400"/>
            <a:ext cx="717550" cy="381000"/>
            <a:chOff x="4502" y="2544"/>
            <a:chExt cx="452" cy="240"/>
          </a:xfrm>
        </p:grpSpPr>
        <p:sp>
          <p:nvSpPr>
            <p:cNvPr id="31774" name="任意多边形 172086"/>
            <p:cNvSpPr/>
            <p:nvPr/>
          </p:nvSpPr>
          <p:spPr>
            <a:xfrm>
              <a:off x="4656" y="2573"/>
              <a:ext cx="48" cy="168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306" y="25151"/>
                </a:cxn>
                <a:cxn ang="90">
                  <a:pos x="0" y="21600"/>
                </a:cxn>
              </a:cxnLst>
              <a:pathLst>
                <a:path w="21600" h="25151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813"/>
                    <a:pt x="21500" y="24003"/>
                    <a:pt x="21309" y="25155"/>
                  </a:cubicBezTo>
                </a:path>
                <a:path w="21600" h="25151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813"/>
                    <a:pt x="21500" y="24003"/>
                    <a:pt x="21309" y="2515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1775" name="对象 172087"/>
            <p:cNvGraphicFramePr/>
            <p:nvPr/>
          </p:nvGraphicFramePr>
          <p:xfrm>
            <a:off x="4704" y="2544"/>
            <a:ext cx="1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6" imgW="177800" imgH="240665" progId="Equation.3">
                    <p:embed/>
                  </p:oleObj>
                </mc:Choice>
                <mc:Fallback>
                  <p:oleObj name="" r:id="rId16" imgW="177800" imgH="24066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704" y="2544"/>
                          <a:ext cx="17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直接连接符 172109"/>
            <p:cNvSpPr/>
            <p:nvPr/>
          </p:nvSpPr>
          <p:spPr>
            <a:xfrm>
              <a:off x="4502" y="2688"/>
              <a:ext cx="452" cy="9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263175" name="Object 7"/>
          <p:cNvGraphicFramePr/>
          <p:nvPr/>
        </p:nvGraphicFramePr>
        <p:xfrm>
          <a:off x="1295400" y="2397125"/>
          <a:ext cx="16922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8" imgW="736600" imgH="266700" progId="Equation.DSMT4">
                  <p:embed/>
                </p:oleObj>
              </mc:Choice>
              <mc:Fallback>
                <p:oleObj name="" r:id="rId18" imgW="736600" imgH="2667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95400" y="2397125"/>
                        <a:ext cx="169227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6200" y="2957513"/>
            <a:ext cx="5226050" cy="895350"/>
            <a:chOff x="119" y="4657"/>
            <a:chExt cx="8232" cy="1410"/>
          </a:xfrm>
        </p:grpSpPr>
        <p:grpSp>
          <p:nvGrpSpPr>
            <p:cNvPr id="31779" name="组合 172137"/>
            <p:cNvGrpSpPr/>
            <p:nvPr/>
          </p:nvGrpSpPr>
          <p:grpSpPr>
            <a:xfrm>
              <a:off x="118" y="4656"/>
              <a:ext cx="8232" cy="1377"/>
              <a:chOff x="338" y="1992"/>
              <a:chExt cx="3179" cy="551"/>
            </a:xfrm>
          </p:grpSpPr>
          <p:sp>
            <p:nvSpPr>
              <p:cNvPr id="10279" name="文本框 172114"/>
              <p:cNvSpPr txBox="1"/>
              <p:nvPr/>
            </p:nvSpPr>
            <p:spPr>
              <a:xfrm>
                <a:off x="338" y="2020"/>
                <a:ext cx="3179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zh-CN" altLang="en-US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    对</a:t>
                </a:r>
                <a:r>
                  <a:rPr lang="en-US" altLang="zh-CN" i="1" noProof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轴的力矩为零，</a:t>
                </a:r>
                <a:endParaRPr lang="zh-CN" altLang="en-US" noProof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r>
                  <a:rPr lang="zh-CN" altLang="en-US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   </a:t>
                </a:r>
                <a:r>
                  <a:rPr lang="en-US" altLang="zh-CN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lang="zh-CN" altLang="en-US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对</a:t>
                </a:r>
                <a:r>
                  <a:rPr lang="en-US" altLang="zh-CN" i="1" noProof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轴的力矩即</a:t>
                </a:r>
                <a:r>
                  <a:rPr lang="en-US" altLang="zh-CN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   </a:t>
                </a:r>
                <a:r>
                  <a:rPr lang="zh-CN" altLang="en-US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对</a:t>
                </a:r>
                <a:r>
                  <a:rPr lang="en-US" altLang="zh-CN" i="1" noProof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Z </a:t>
                </a:r>
                <a:r>
                  <a:rPr lang="zh-CN" altLang="en-US" noProof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轴的力矩</a:t>
                </a:r>
                <a:endParaRPr lang="zh-CN" altLang="en-US" noProof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aphicFrame>
            <p:nvGraphicFramePr>
              <p:cNvPr id="31781" name="对象 172115"/>
              <p:cNvGraphicFramePr/>
              <p:nvPr/>
            </p:nvGraphicFramePr>
            <p:xfrm>
              <a:off x="425" y="1992"/>
              <a:ext cx="238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20" imgW="190500" imgH="241300" progId="Equation.3">
                      <p:embed/>
                    </p:oleObj>
                  </mc:Choice>
                  <mc:Fallback>
                    <p:oleObj name="" r:id="rId20" imgW="190500" imgH="2413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25" y="1992"/>
                            <a:ext cx="238" cy="3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82" name="对象 172116"/>
              <p:cNvGraphicFramePr/>
              <p:nvPr/>
            </p:nvGraphicFramePr>
            <p:xfrm>
              <a:off x="461" y="2260"/>
              <a:ext cx="203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22" imgW="165100" imgH="190500" progId="Equation.3">
                      <p:embed/>
                    </p:oleObj>
                  </mc:Choice>
                  <mc:Fallback>
                    <p:oleObj name="" r:id="rId22" imgW="165100" imgH="1905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461" y="2260"/>
                            <a:ext cx="203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83" name="对象 2"/>
            <p:cNvGraphicFramePr/>
            <p:nvPr/>
          </p:nvGraphicFramePr>
          <p:xfrm>
            <a:off x="4085" y="5321"/>
            <a:ext cx="786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24" imgW="393065" imgH="409575" progId="Equation.KSEE3">
                    <p:embed/>
                  </p:oleObj>
                </mc:Choice>
                <mc:Fallback>
                  <p:oleObj name="" r:id="rId24" imgW="393065" imgH="409575" progId="Equation.KSEE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085" y="5321"/>
                          <a:ext cx="786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0" name="Text Box 4"/>
          <p:cNvSpPr txBox="1"/>
          <p:nvPr/>
        </p:nvSpPr>
        <p:spPr>
          <a:xfrm>
            <a:off x="179388" y="5135563"/>
            <a:ext cx="44497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力对固定轴的力矩为零的情况：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277813" y="5661025"/>
            <a:ext cx="24241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(a)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力与转轴平行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277813" y="6184900"/>
            <a:ext cx="36718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(b)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力的作用线与转轴相交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219075" y="4589463"/>
            <a:ext cx="44497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定轴转动中，力矩只有两个方向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2476500" y="3911600"/>
          <a:ext cx="2092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6" imgW="927100" imgH="215900" progId="Equation.3">
                  <p:embed/>
                </p:oleObj>
              </mc:Choice>
              <mc:Fallback>
                <p:oleObj name="" r:id="rId26" imgW="927100" imgH="215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76500" y="3911600"/>
                        <a:ext cx="20923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7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25720" name="组合 325719"/>
          <p:cNvGrpSpPr/>
          <p:nvPr/>
        </p:nvGrpSpPr>
        <p:grpSpPr>
          <a:xfrm>
            <a:off x="739775" y="3565525"/>
            <a:ext cx="4408488" cy="3079750"/>
            <a:chOff x="1020" y="1980"/>
            <a:chExt cx="2777" cy="1940"/>
          </a:xfrm>
        </p:grpSpPr>
        <p:grpSp>
          <p:nvGrpSpPr>
            <p:cNvPr id="32770" name="组合 325672"/>
            <p:cNvGrpSpPr/>
            <p:nvPr/>
          </p:nvGrpSpPr>
          <p:grpSpPr>
            <a:xfrm>
              <a:off x="1020" y="1980"/>
              <a:ext cx="2777" cy="1940"/>
              <a:chOff x="1428" y="1253"/>
              <a:chExt cx="2858" cy="2132"/>
            </a:xfrm>
          </p:grpSpPr>
          <p:sp>
            <p:nvSpPr>
              <p:cNvPr id="32771" name="矩形 325673"/>
              <p:cNvSpPr/>
              <p:nvPr/>
            </p:nvSpPr>
            <p:spPr>
              <a:xfrm>
                <a:off x="1428" y="1253"/>
                <a:ext cx="2858" cy="21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772" name="任意多边形 325674"/>
              <p:cNvSpPr/>
              <p:nvPr/>
            </p:nvSpPr>
            <p:spPr>
              <a:xfrm>
                <a:off x="1728" y="1728"/>
                <a:ext cx="2386" cy="1152"/>
              </a:xfrm>
              <a:custGeom>
                <a:avLst/>
                <a:gdLst/>
                <a:ahLst/>
                <a:cxnLst/>
                <a:pathLst>
                  <a:path w="2386" h="1352">
                    <a:moveTo>
                      <a:pt x="172" y="576"/>
                    </a:moveTo>
                    <a:cubicBezTo>
                      <a:pt x="176" y="562"/>
                      <a:pt x="181" y="549"/>
                      <a:pt x="185" y="535"/>
                    </a:cubicBezTo>
                    <a:cubicBezTo>
                      <a:pt x="190" y="519"/>
                      <a:pt x="213" y="494"/>
                      <a:pt x="213" y="494"/>
                    </a:cubicBezTo>
                    <a:cubicBezTo>
                      <a:pt x="235" y="429"/>
                      <a:pt x="254" y="377"/>
                      <a:pt x="295" y="322"/>
                    </a:cubicBezTo>
                    <a:cubicBezTo>
                      <a:pt x="306" y="292"/>
                      <a:pt x="336" y="273"/>
                      <a:pt x="357" y="247"/>
                    </a:cubicBezTo>
                    <a:cubicBezTo>
                      <a:pt x="393" y="202"/>
                      <a:pt x="437" y="166"/>
                      <a:pt x="487" y="137"/>
                    </a:cubicBezTo>
                    <a:cubicBezTo>
                      <a:pt x="542" y="105"/>
                      <a:pt x="618" y="111"/>
                      <a:pt x="679" y="96"/>
                    </a:cubicBezTo>
                    <a:cubicBezTo>
                      <a:pt x="816" y="62"/>
                      <a:pt x="751" y="72"/>
                      <a:pt x="871" y="62"/>
                    </a:cubicBezTo>
                    <a:cubicBezTo>
                      <a:pt x="942" y="38"/>
                      <a:pt x="974" y="39"/>
                      <a:pt x="1063" y="34"/>
                    </a:cubicBezTo>
                    <a:cubicBezTo>
                      <a:pt x="1134" y="24"/>
                      <a:pt x="1205" y="24"/>
                      <a:pt x="1276" y="14"/>
                    </a:cubicBezTo>
                    <a:cubicBezTo>
                      <a:pt x="1545" y="17"/>
                      <a:pt x="1743" y="0"/>
                      <a:pt x="1982" y="41"/>
                    </a:cubicBezTo>
                    <a:cubicBezTo>
                      <a:pt x="1996" y="46"/>
                      <a:pt x="2009" y="50"/>
                      <a:pt x="2023" y="55"/>
                    </a:cubicBezTo>
                    <a:cubicBezTo>
                      <a:pt x="2030" y="57"/>
                      <a:pt x="2044" y="62"/>
                      <a:pt x="2044" y="62"/>
                    </a:cubicBezTo>
                    <a:cubicBezTo>
                      <a:pt x="2068" y="79"/>
                      <a:pt x="2098" y="94"/>
                      <a:pt x="2126" y="103"/>
                    </a:cubicBezTo>
                    <a:cubicBezTo>
                      <a:pt x="2133" y="108"/>
                      <a:pt x="2139" y="113"/>
                      <a:pt x="2146" y="117"/>
                    </a:cubicBezTo>
                    <a:cubicBezTo>
                      <a:pt x="2155" y="122"/>
                      <a:pt x="2165" y="125"/>
                      <a:pt x="2174" y="130"/>
                    </a:cubicBezTo>
                    <a:cubicBezTo>
                      <a:pt x="2222" y="159"/>
                      <a:pt x="2182" y="141"/>
                      <a:pt x="2222" y="172"/>
                    </a:cubicBezTo>
                    <a:cubicBezTo>
                      <a:pt x="2259" y="200"/>
                      <a:pt x="2275" y="198"/>
                      <a:pt x="2304" y="240"/>
                    </a:cubicBezTo>
                    <a:cubicBezTo>
                      <a:pt x="2323" y="267"/>
                      <a:pt x="2340" y="295"/>
                      <a:pt x="2359" y="322"/>
                    </a:cubicBezTo>
                    <a:cubicBezTo>
                      <a:pt x="2386" y="403"/>
                      <a:pt x="2381" y="370"/>
                      <a:pt x="2366" y="508"/>
                    </a:cubicBezTo>
                    <a:cubicBezTo>
                      <a:pt x="2364" y="526"/>
                      <a:pt x="2352" y="562"/>
                      <a:pt x="2352" y="562"/>
                    </a:cubicBezTo>
                    <a:cubicBezTo>
                      <a:pt x="2350" y="601"/>
                      <a:pt x="2347" y="640"/>
                      <a:pt x="2345" y="679"/>
                    </a:cubicBezTo>
                    <a:cubicBezTo>
                      <a:pt x="2340" y="778"/>
                      <a:pt x="2341" y="879"/>
                      <a:pt x="2311" y="974"/>
                    </a:cubicBezTo>
                    <a:cubicBezTo>
                      <a:pt x="2305" y="991"/>
                      <a:pt x="2283" y="1057"/>
                      <a:pt x="2263" y="1070"/>
                    </a:cubicBezTo>
                    <a:cubicBezTo>
                      <a:pt x="2226" y="1095"/>
                      <a:pt x="2182" y="1136"/>
                      <a:pt x="2140" y="1152"/>
                    </a:cubicBezTo>
                    <a:cubicBezTo>
                      <a:pt x="2118" y="1161"/>
                      <a:pt x="2094" y="1160"/>
                      <a:pt x="2071" y="1166"/>
                    </a:cubicBezTo>
                    <a:cubicBezTo>
                      <a:pt x="1994" y="1223"/>
                      <a:pt x="1750" y="1253"/>
                      <a:pt x="1653" y="1255"/>
                    </a:cubicBezTo>
                    <a:cubicBezTo>
                      <a:pt x="1456" y="1259"/>
                      <a:pt x="1260" y="1260"/>
                      <a:pt x="1063" y="1262"/>
                    </a:cubicBezTo>
                    <a:cubicBezTo>
                      <a:pt x="847" y="1278"/>
                      <a:pt x="634" y="1320"/>
                      <a:pt x="418" y="1330"/>
                    </a:cubicBezTo>
                    <a:cubicBezTo>
                      <a:pt x="318" y="1347"/>
                      <a:pt x="364" y="1340"/>
                      <a:pt x="281" y="1351"/>
                    </a:cubicBezTo>
                    <a:cubicBezTo>
                      <a:pt x="222" y="1349"/>
                      <a:pt x="162" y="1352"/>
                      <a:pt x="103" y="1344"/>
                    </a:cubicBezTo>
                    <a:cubicBezTo>
                      <a:pt x="79" y="1341"/>
                      <a:pt x="39" y="1228"/>
                      <a:pt x="34" y="1214"/>
                    </a:cubicBezTo>
                    <a:cubicBezTo>
                      <a:pt x="28" y="1160"/>
                      <a:pt x="9" y="1116"/>
                      <a:pt x="0" y="1063"/>
                    </a:cubicBezTo>
                    <a:cubicBezTo>
                      <a:pt x="5" y="991"/>
                      <a:pt x="6" y="923"/>
                      <a:pt x="48" y="864"/>
                    </a:cubicBezTo>
                    <a:cubicBezTo>
                      <a:pt x="68" y="787"/>
                      <a:pt x="37" y="887"/>
                      <a:pt x="76" y="816"/>
                    </a:cubicBezTo>
                    <a:cubicBezTo>
                      <a:pt x="97" y="779"/>
                      <a:pt x="99" y="743"/>
                      <a:pt x="124" y="706"/>
                    </a:cubicBezTo>
                    <a:cubicBezTo>
                      <a:pt x="136" y="665"/>
                      <a:pt x="178" y="607"/>
                      <a:pt x="178" y="562"/>
                    </a:cubicBezTo>
                    <a:cubicBezTo>
                      <a:pt x="178" y="557"/>
                      <a:pt x="174" y="571"/>
                      <a:pt x="172" y="57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67B92F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773" name="任意多边形 325675"/>
              <p:cNvSpPr/>
              <p:nvPr/>
            </p:nvSpPr>
            <p:spPr>
              <a:xfrm>
                <a:off x="1680" y="1632"/>
                <a:ext cx="2448" cy="1152"/>
              </a:xfrm>
              <a:custGeom>
                <a:avLst/>
                <a:gdLst/>
                <a:ahLst/>
                <a:cxnLst/>
                <a:pathLst>
                  <a:path w="2386" h="1352">
                    <a:moveTo>
                      <a:pt x="172" y="576"/>
                    </a:moveTo>
                    <a:cubicBezTo>
                      <a:pt x="176" y="562"/>
                      <a:pt x="181" y="549"/>
                      <a:pt x="185" y="535"/>
                    </a:cubicBezTo>
                    <a:cubicBezTo>
                      <a:pt x="190" y="519"/>
                      <a:pt x="213" y="494"/>
                      <a:pt x="213" y="494"/>
                    </a:cubicBezTo>
                    <a:cubicBezTo>
                      <a:pt x="235" y="429"/>
                      <a:pt x="254" y="377"/>
                      <a:pt x="295" y="322"/>
                    </a:cubicBezTo>
                    <a:cubicBezTo>
                      <a:pt x="306" y="292"/>
                      <a:pt x="336" y="273"/>
                      <a:pt x="357" y="247"/>
                    </a:cubicBezTo>
                    <a:cubicBezTo>
                      <a:pt x="393" y="202"/>
                      <a:pt x="437" y="166"/>
                      <a:pt x="487" y="137"/>
                    </a:cubicBezTo>
                    <a:cubicBezTo>
                      <a:pt x="542" y="105"/>
                      <a:pt x="618" y="111"/>
                      <a:pt x="679" y="96"/>
                    </a:cubicBezTo>
                    <a:cubicBezTo>
                      <a:pt x="816" y="62"/>
                      <a:pt x="751" y="72"/>
                      <a:pt x="871" y="62"/>
                    </a:cubicBezTo>
                    <a:cubicBezTo>
                      <a:pt x="942" y="38"/>
                      <a:pt x="974" y="39"/>
                      <a:pt x="1063" y="34"/>
                    </a:cubicBezTo>
                    <a:cubicBezTo>
                      <a:pt x="1134" y="24"/>
                      <a:pt x="1205" y="24"/>
                      <a:pt x="1276" y="14"/>
                    </a:cubicBezTo>
                    <a:cubicBezTo>
                      <a:pt x="1545" y="17"/>
                      <a:pt x="1743" y="0"/>
                      <a:pt x="1982" y="41"/>
                    </a:cubicBezTo>
                    <a:cubicBezTo>
                      <a:pt x="1996" y="46"/>
                      <a:pt x="2009" y="50"/>
                      <a:pt x="2023" y="55"/>
                    </a:cubicBezTo>
                    <a:cubicBezTo>
                      <a:pt x="2030" y="57"/>
                      <a:pt x="2044" y="62"/>
                      <a:pt x="2044" y="62"/>
                    </a:cubicBezTo>
                    <a:cubicBezTo>
                      <a:pt x="2068" y="79"/>
                      <a:pt x="2098" y="94"/>
                      <a:pt x="2126" y="103"/>
                    </a:cubicBezTo>
                    <a:cubicBezTo>
                      <a:pt x="2133" y="108"/>
                      <a:pt x="2139" y="113"/>
                      <a:pt x="2146" y="117"/>
                    </a:cubicBezTo>
                    <a:cubicBezTo>
                      <a:pt x="2155" y="122"/>
                      <a:pt x="2165" y="125"/>
                      <a:pt x="2174" y="130"/>
                    </a:cubicBezTo>
                    <a:cubicBezTo>
                      <a:pt x="2222" y="159"/>
                      <a:pt x="2182" y="141"/>
                      <a:pt x="2222" y="172"/>
                    </a:cubicBezTo>
                    <a:cubicBezTo>
                      <a:pt x="2259" y="200"/>
                      <a:pt x="2275" y="198"/>
                      <a:pt x="2304" y="240"/>
                    </a:cubicBezTo>
                    <a:cubicBezTo>
                      <a:pt x="2323" y="267"/>
                      <a:pt x="2340" y="295"/>
                      <a:pt x="2359" y="322"/>
                    </a:cubicBezTo>
                    <a:cubicBezTo>
                      <a:pt x="2386" y="403"/>
                      <a:pt x="2381" y="370"/>
                      <a:pt x="2366" y="508"/>
                    </a:cubicBezTo>
                    <a:cubicBezTo>
                      <a:pt x="2364" y="526"/>
                      <a:pt x="2352" y="562"/>
                      <a:pt x="2352" y="562"/>
                    </a:cubicBezTo>
                    <a:cubicBezTo>
                      <a:pt x="2350" y="601"/>
                      <a:pt x="2347" y="640"/>
                      <a:pt x="2345" y="679"/>
                    </a:cubicBezTo>
                    <a:cubicBezTo>
                      <a:pt x="2340" y="778"/>
                      <a:pt x="2341" y="879"/>
                      <a:pt x="2311" y="974"/>
                    </a:cubicBezTo>
                    <a:cubicBezTo>
                      <a:pt x="2305" y="991"/>
                      <a:pt x="2283" y="1057"/>
                      <a:pt x="2263" y="1070"/>
                    </a:cubicBezTo>
                    <a:cubicBezTo>
                      <a:pt x="2226" y="1095"/>
                      <a:pt x="2182" y="1136"/>
                      <a:pt x="2140" y="1152"/>
                    </a:cubicBezTo>
                    <a:cubicBezTo>
                      <a:pt x="2118" y="1161"/>
                      <a:pt x="2094" y="1160"/>
                      <a:pt x="2071" y="1166"/>
                    </a:cubicBezTo>
                    <a:cubicBezTo>
                      <a:pt x="1994" y="1223"/>
                      <a:pt x="1750" y="1253"/>
                      <a:pt x="1653" y="1255"/>
                    </a:cubicBezTo>
                    <a:cubicBezTo>
                      <a:pt x="1456" y="1259"/>
                      <a:pt x="1260" y="1260"/>
                      <a:pt x="1063" y="1262"/>
                    </a:cubicBezTo>
                    <a:cubicBezTo>
                      <a:pt x="847" y="1278"/>
                      <a:pt x="634" y="1320"/>
                      <a:pt x="418" y="1330"/>
                    </a:cubicBezTo>
                    <a:cubicBezTo>
                      <a:pt x="318" y="1347"/>
                      <a:pt x="364" y="1340"/>
                      <a:pt x="281" y="1351"/>
                    </a:cubicBezTo>
                    <a:cubicBezTo>
                      <a:pt x="222" y="1349"/>
                      <a:pt x="162" y="1352"/>
                      <a:pt x="103" y="1344"/>
                    </a:cubicBezTo>
                    <a:cubicBezTo>
                      <a:pt x="79" y="1341"/>
                      <a:pt x="39" y="1228"/>
                      <a:pt x="34" y="1214"/>
                    </a:cubicBezTo>
                    <a:cubicBezTo>
                      <a:pt x="28" y="1160"/>
                      <a:pt x="9" y="1116"/>
                      <a:pt x="0" y="1063"/>
                    </a:cubicBezTo>
                    <a:cubicBezTo>
                      <a:pt x="5" y="991"/>
                      <a:pt x="6" y="923"/>
                      <a:pt x="48" y="864"/>
                    </a:cubicBezTo>
                    <a:cubicBezTo>
                      <a:pt x="68" y="787"/>
                      <a:pt x="37" y="887"/>
                      <a:pt x="76" y="816"/>
                    </a:cubicBezTo>
                    <a:cubicBezTo>
                      <a:pt x="97" y="779"/>
                      <a:pt x="99" y="743"/>
                      <a:pt x="124" y="706"/>
                    </a:cubicBezTo>
                    <a:cubicBezTo>
                      <a:pt x="136" y="665"/>
                      <a:pt x="178" y="607"/>
                      <a:pt x="178" y="562"/>
                    </a:cubicBezTo>
                    <a:cubicBezTo>
                      <a:pt x="178" y="557"/>
                      <a:pt x="174" y="571"/>
                      <a:pt x="172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2774" name="文本框 325696"/>
            <p:cNvSpPr txBox="1"/>
            <p:nvPr/>
          </p:nvSpPr>
          <p:spPr>
            <a:xfrm>
              <a:off x="1661" y="2760"/>
              <a:ext cx="27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O</a:t>
              </a:r>
              <a:endParaRPr lang="en-US" altLang="zh-CN" i="1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775" name="直接连接符 325715"/>
            <p:cNvSpPr/>
            <p:nvPr/>
          </p:nvSpPr>
          <p:spPr>
            <a:xfrm>
              <a:off x="1940" y="2106"/>
              <a:ext cx="6" cy="84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6" name="直接连接符 325717"/>
            <p:cNvSpPr/>
            <p:nvPr/>
          </p:nvSpPr>
          <p:spPr>
            <a:xfrm>
              <a:off x="1946" y="3411"/>
              <a:ext cx="0" cy="4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777" name="矩形 325635"/>
          <p:cNvSpPr/>
          <p:nvPr/>
        </p:nvSpPr>
        <p:spPr>
          <a:xfrm>
            <a:off x="252413" y="115888"/>
            <a:ext cx="7723187" cy="369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合力矩等于各分力对同一转轴产生的力矩的矢量和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25637" name="对象 325636"/>
          <p:cNvGraphicFramePr/>
          <p:nvPr/>
        </p:nvGraphicFramePr>
        <p:xfrm>
          <a:off x="1165225" y="620713"/>
          <a:ext cx="52752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2476500" imgH="228600" progId="Equation.3">
                  <p:embed/>
                </p:oleObj>
              </mc:Choice>
              <mc:Fallback>
                <p:oleObj name="" r:id="rId1" imgW="2476500" imgH="228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5225" y="620713"/>
                        <a:ext cx="5275263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8" name="矩形 325637"/>
          <p:cNvSpPr/>
          <p:nvPr/>
        </p:nvSpPr>
        <p:spPr>
          <a:xfrm>
            <a:off x="250825" y="2997200"/>
            <a:ext cx="6937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刚体内部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作用力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反作用力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的力矩之和为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25664" name="内容占位符 325663"/>
          <p:cNvGraphicFramePr>
            <a:graphicFrameLocks noGrp="1"/>
          </p:cNvGraphicFramePr>
          <p:nvPr>
            <p:ph/>
          </p:nvPr>
        </p:nvGraphicFramePr>
        <p:xfrm>
          <a:off x="5292725" y="5589588"/>
          <a:ext cx="34671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219200" imgH="241300" progId="Equation.3">
                  <p:embed/>
                </p:oleObj>
              </mc:Choice>
              <mc:Fallback>
                <p:oleObj name="" r:id="rId3" imgW="1219200" imgH="241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2725" y="5589588"/>
                        <a:ext cx="346710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5679" name="组合 325678"/>
          <p:cNvGrpSpPr/>
          <p:nvPr/>
        </p:nvGrpSpPr>
        <p:grpSpPr>
          <a:xfrm>
            <a:off x="2230438" y="3886200"/>
            <a:ext cx="2286000" cy="2209800"/>
            <a:chOff x="2256" y="1584"/>
            <a:chExt cx="1440" cy="1392"/>
          </a:xfrm>
        </p:grpSpPr>
        <p:sp>
          <p:nvSpPr>
            <p:cNvPr id="32782" name="椭圆 325679"/>
            <p:cNvSpPr/>
            <p:nvPr/>
          </p:nvSpPr>
          <p:spPr>
            <a:xfrm>
              <a:off x="3024" y="2400"/>
              <a:ext cx="96" cy="96"/>
            </a:xfrm>
            <a:prstGeom prst="ellipse">
              <a:avLst/>
            </a:prstGeom>
            <a:solidFill>
              <a:srgbClr val="66FF66"/>
            </a:solidFill>
            <a:ln w="952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783" name="椭圆 325680"/>
            <p:cNvSpPr/>
            <p:nvPr/>
          </p:nvSpPr>
          <p:spPr>
            <a:xfrm>
              <a:off x="3504" y="1824"/>
              <a:ext cx="96" cy="96"/>
            </a:xfrm>
            <a:prstGeom prst="ellipse">
              <a:avLst/>
            </a:prstGeom>
            <a:solidFill>
              <a:srgbClr val="66FF66"/>
            </a:solidFill>
            <a:ln w="952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784" name="直接连接符 325681"/>
            <p:cNvSpPr/>
            <p:nvPr/>
          </p:nvSpPr>
          <p:spPr>
            <a:xfrm flipH="1">
              <a:off x="2640" y="1728"/>
              <a:ext cx="1056" cy="12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2785" name="直接连接符 325682"/>
            <p:cNvSpPr/>
            <p:nvPr/>
          </p:nvSpPr>
          <p:spPr>
            <a:xfrm flipV="1">
              <a:off x="2256" y="1872"/>
              <a:ext cx="1296" cy="38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2786" name="直接连接符 325683"/>
            <p:cNvSpPr/>
            <p:nvPr/>
          </p:nvSpPr>
          <p:spPr>
            <a:xfrm>
              <a:off x="2256" y="2256"/>
              <a:ext cx="816" cy="19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2787" name="对象 325684"/>
            <p:cNvGraphicFramePr/>
            <p:nvPr/>
          </p:nvGraphicFramePr>
          <p:xfrm>
            <a:off x="2688" y="1632"/>
            <a:ext cx="3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5" imgW="114300" imgH="189865" progId="Equation.3">
                    <p:embed/>
                  </p:oleObj>
                </mc:Choice>
                <mc:Fallback>
                  <p:oleObj name="" r:id="rId5" imgW="114300" imgH="18986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88" y="1632"/>
                          <a:ext cx="336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8" name="对象 325685"/>
            <p:cNvGraphicFramePr/>
            <p:nvPr/>
          </p:nvGraphicFramePr>
          <p:xfrm>
            <a:off x="2688" y="2304"/>
            <a:ext cx="23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7" imgW="177800" imgH="329565" progId="Equation.3">
                    <p:embed/>
                  </p:oleObj>
                </mc:Choice>
                <mc:Fallback>
                  <p:oleObj name="" r:id="rId7" imgW="177800" imgH="3295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88" y="2304"/>
                          <a:ext cx="231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9" name="对象 325686"/>
            <p:cNvGraphicFramePr/>
            <p:nvPr/>
          </p:nvGraphicFramePr>
          <p:xfrm>
            <a:off x="3024" y="2112"/>
            <a:ext cx="14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9" imgW="114300" imgH="227965" progId="Equation.3">
                    <p:embed/>
                  </p:oleObj>
                </mc:Choice>
                <mc:Fallback>
                  <p:oleObj name="" r:id="rId9" imgW="114300" imgH="22796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4" y="2112"/>
                          <a:ext cx="14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对象 325687"/>
            <p:cNvGraphicFramePr/>
            <p:nvPr/>
          </p:nvGraphicFramePr>
          <p:xfrm>
            <a:off x="3360" y="1584"/>
            <a:ext cx="1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1" imgW="177800" imgH="278765" progId="Equation.3">
                    <p:embed/>
                  </p:oleObj>
                </mc:Choice>
                <mc:Fallback>
                  <p:oleObj name="" r:id="rId11" imgW="177800" imgH="27876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60" y="1584"/>
                          <a:ext cx="192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5710" name="组合 325709"/>
          <p:cNvGrpSpPr/>
          <p:nvPr/>
        </p:nvGrpSpPr>
        <p:grpSpPr>
          <a:xfrm>
            <a:off x="3557588" y="4330700"/>
            <a:ext cx="1003300" cy="1109663"/>
            <a:chOff x="3969" y="3343"/>
            <a:chExt cx="632" cy="699"/>
          </a:xfrm>
        </p:grpSpPr>
        <p:sp>
          <p:nvSpPr>
            <p:cNvPr id="32792" name="直接连接符 325689"/>
            <p:cNvSpPr/>
            <p:nvPr/>
          </p:nvSpPr>
          <p:spPr>
            <a:xfrm flipV="1">
              <a:off x="3969" y="3631"/>
              <a:ext cx="24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2793" name="直接连接符 325690"/>
            <p:cNvSpPr/>
            <p:nvPr/>
          </p:nvSpPr>
          <p:spPr>
            <a:xfrm flipH="1">
              <a:off x="4209" y="3343"/>
              <a:ext cx="24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2794" name="对象 325691"/>
            <p:cNvGraphicFramePr/>
            <p:nvPr/>
          </p:nvGraphicFramePr>
          <p:xfrm>
            <a:off x="4043" y="3746"/>
            <a:ext cx="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3" imgW="177165" imgH="254000" progId="Equation.3">
                    <p:embed/>
                  </p:oleObj>
                </mc:Choice>
                <mc:Fallback>
                  <p:oleObj name="" r:id="rId13" imgW="177165" imgH="2540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43" y="3746"/>
                          <a:ext cx="239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对象 325692"/>
            <p:cNvGraphicFramePr/>
            <p:nvPr/>
          </p:nvGraphicFramePr>
          <p:xfrm>
            <a:off x="4301" y="3399"/>
            <a:ext cx="30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5" imgW="203200" imgH="254000" progId="Equation.3">
                    <p:embed/>
                  </p:oleObj>
                </mc:Choice>
                <mc:Fallback>
                  <p:oleObj name="" r:id="rId15" imgW="203200" imgH="2540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01" y="3399"/>
                          <a:ext cx="300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5694" name="组合 325693"/>
          <p:cNvGrpSpPr/>
          <p:nvPr/>
        </p:nvGrpSpPr>
        <p:grpSpPr>
          <a:xfrm>
            <a:off x="2216150" y="4919663"/>
            <a:ext cx="914400" cy="923925"/>
            <a:chOff x="2256" y="2256"/>
            <a:chExt cx="576" cy="582"/>
          </a:xfrm>
        </p:grpSpPr>
        <p:sp>
          <p:nvSpPr>
            <p:cNvPr id="32797" name="直接连接符 325694"/>
            <p:cNvSpPr/>
            <p:nvPr/>
          </p:nvSpPr>
          <p:spPr>
            <a:xfrm>
              <a:off x="2256" y="2256"/>
              <a:ext cx="576" cy="528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2798" name="对象 325695"/>
            <p:cNvGraphicFramePr/>
            <p:nvPr/>
          </p:nvGraphicFramePr>
          <p:xfrm>
            <a:off x="2382" y="2502"/>
            <a:ext cx="26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139700" imgH="177800" progId="Equation.3">
                    <p:embed/>
                  </p:oleObj>
                </mc:Choice>
                <mc:Fallback>
                  <p:oleObj name="" r:id="rId17" imgW="139700" imgH="1778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382" y="2502"/>
                          <a:ext cx="26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5712" name="椭圆 325711"/>
          <p:cNvSpPr/>
          <p:nvPr/>
        </p:nvSpPr>
        <p:spPr>
          <a:xfrm>
            <a:off x="3452813" y="5176838"/>
            <a:ext cx="146050" cy="1460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3333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5713" name="椭圆 325712"/>
          <p:cNvSpPr/>
          <p:nvPr/>
        </p:nvSpPr>
        <p:spPr>
          <a:xfrm>
            <a:off x="4217988" y="4273550"/>
            <a:ext cx="146050" cy="1412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3333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5717" name="组合 325716"/>
          <p:cNvGrpSpPr/>
          <p:nvPr/>
        </p:nvGrpSpPr>
        <p:grpSpPr>
          <a:xfrm>
            <a:off x="1706563" y="3827463"/>
            <a:ext cx="534987" cy="2657475"/>
            <a:chOff x="431" y="2391"/>
            <a:chExt cx="337" cy="1674"/>
          </a:xfrm>
        </p:grpSpPr>
        <p:sp>
          <p:nvSpPr>
            <p:cNvPr id="32802" name="直接连接符 325698"/>
            <p:cNvSpPr/>
            <p:nvPr/>
          </p:nvSpPr>
          <p:spPr>
            <a:xfrm>
              <a:off x="768" y="3579"/>
              <a:ext cx="0" cy="288"/>
            </a:xfrm>
            <a:prstGeom prst="line">
              <a:avLst/>
            </a:prstGeom>
            <a:ln w="38100" cap="flat" cmpd="sng">
              <a:solidFill>
                <a:srgbClr val="990099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2803" name="直接连接符 325699"/>
            <p:cNvSpPr/>
            <p:nvPr/>
          </p:nvSpPr>
          <p:spPr>
            <a:xfrm flipH="1">
              <a:off x="766" y="2427"/>
              <a:ext cx="0" cy="672"/>
            </a:xfrm>
            <a:prstGeom prst="line">
              <a:avLst/>
            </a:prstGeom>
            <a:ln w="41275" cap="flat" cmpd="sng">
              <a:solidFill>
                <a:srgbClr val="990099"/>
              </a:solidFill>
              <a:prstDash val="solid"/>
              <a:round/>
              <a:headEnd type="triangle" w="sm" len="lg"/>
              <a:tailEnd type="none" w="med" len="med"/>
            </a:ln>
          </p:spPr>
        </p:sp>
        <p:graphicFrame>
          <p:nvGraphicFramePr>
            <p:cNvPr id="32804" name="对象 325700"/>
            <p:cNvGraphicFramePr/>
            <p:nvPr/>
          </p:nvGraphicFramePr>
          <p:xfrm>
            <a:off x="448" y="2391"/>
            <a:ext cx="25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9" imgW="393700" imgH="381000" progId="Equation.3">
                    <p:embed/>
                  </p:oleObj>
                </mc:Choice>
                <mc:Fallback>
                  <p:oleObj name="" r:id="rId19" imgW="393700" imgH="3810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48" y="2391"/>
                          <a:ext cx="255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5" name="对象 325701"/>
            <p:cNvGraphicFramePr/>
            <p:nvPr/>
          </p:nvGraphicFramePr>
          <p:xfrm>
            <a:off x="431" y="3742"/>
            <a:ext cx="27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21" imgW="431800" imgH="381000" progId="Equation.3">
                    <p:embed/>
                  </p:oleObj>
                </mc:Choice>
                <mc:Fallback>
                  <p:oleObj name="" r:id="rId21" imgW="431800" imgH="3810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1" y="3742"/>
                          <a:ext cx="272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6" name="直接连接符 325702"/>
            <p:cNvSpPr/>
            <p:nvPr/>
          </p:nvSpPr>
          <p:spPr>
            <a:xfrm>
              <a:off x="761" y="3099"/>
              <a:ext cx="0" cy="48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5191" name="对象 408647"/>
          <p:cNvGraphicFramePr/>
          <p:nvPr/>
        </p:nvGraphicFramePr>
        <p:xfrm>
          <a:off x="427038" y="2238375"/>
          <a:ext cx="23288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3" imgW="1371600" imgH="342900" progId="Equation.3">
                  <p:embed/>
                </p:oleObj>
              </mc:Choice>
              <mc:Fallback>
                <p:oleObj name="" r:id="rId23" imgW="1371600" imgH="342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7038" y="2238375"/>
                        <a:ext cx="2328862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4" name="组合 408650"/>
          <p:cNvGrpSpPr/>
          <p:nvPr/>
        </p:nvGrpSpPr>
        <p:grpSpPr>
          <a:xfrm>
            <a:off x="388938" y="1484313"/>
            <a:ext cx="2095500" cy="685800"/>
            <a:chOff x="880" y="1344"/>
            <a:chExt cx="1320" cy="432"/>
          </a:xfrm>
        </p:grpSpPr>
        <p:sp>
          <p:nvSpPr>
            <p:cNvPr id="32809" name="椭圆 408651"/>
            <p:cNvSpPr/>
            <p:nvPr/>
          </p:nvSpPr>
          <p:spPr>
            <a:xfrm>
              <a:off x="1422" y="1344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005E47"/>
                </a:gs>
                <a:gs pos="50000">
                  <a:schemeClr val="accent1"/>
                </a:gs>
                <a:gs pos="100000">
                  <a:srgbClr val="005E47"/>
                </a:gs>
              </a:gsLst>
              <a:lin ang="2700000" scaled="1"/>
              <a:tileRect/>
            </a:gra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2810" name="对象 408652"/>
            <p:cNvGraphicFramePr/>
            <p:nvPr/>
          </p:nvGraphicFramePr>
          <p:xfrm>
            <a:off x="2003" y="1473"/>
            <a:ext cx="1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5" imgW="228600" imgH="266065" progId="Equation.3">
                    <p:embed/>
                  </p:oleObj>
                </mc:Choice>
                <mc:Fallback>
                  <p:oleObj name="" r:id="rId25" imgW="228600" imgH="26606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003" y="1473"/>
                          <a:ext cx="197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1" name="对象 408653"/>
            <p:cNvGraphicFramePr/>
            <p:nvPr/>
          </p:nvGraphicFramePr>
          <p:xfrm>
            <a:off x="880" y="1452"/>
            <a:ext cx="31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7" imgW="418465" imgH="266065" progId="Equation.3">
                    <p:embed/>
                  </p:oleObj>
                </mc:Choice>
                <mc:Fallback>
                  <p:oleObj name="" r:id="rId27" imgW="418465" imgH="26606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80" y="1452"/>
                          <a:ext cx="311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2" name="直接连接符 408654"/>
            <p:cNvSpPr/>
            <p:nvPr/>
          </p:nvSpPr>
          <p:spPr>
            <a:xfrm>
              <a:off x="1594" y="1584"/>
              <a:ext cx="4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2813" name="直接连接符 408655"/>
            <p:cNvSpPr/>
            <p:nvPr/>
          </p:nvSpPr>
          <p:spPr>
            <a:xfrm flipH="1">
              <a:off x="1224" y="1584"/>
              <a:ext cx="41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aphicFrame>
        <p:nvGraphicFramePr>
          <p:cNvPr id="5201" name="对象 408657"/>
          <p:cNvGraphicFramePr/>
          <p:nvPr/>
        </p:nvGraphicFramePr>
        <p:xfrm>
          <a:off x="3349625" y="2276475"/>
          <a:ext cx="23098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9" imgW="1371600" imgH="342900" progId="Equation.3">
                  <p:embed/>
                </p:oleObj>
              </mc:Choice>
              <mc:Fallback>
                <p:oleObj name="" r:id="rId29" imgW="1371600" imgH="342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49625" y="2276475"/>
                        <a:ext cx="2309813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04" name="组合 408660"/>
          <p:cNvGrpSpPr/>
          <p:nvPr/>
        </p:nvGrpSpPr>
        <p:grpSpPr>
          <a:xfrm>
            <a:off x="3349625" y="1233488"/>
            <a:ext cx="2133600" cy="965200"/>
            <a:chOff x="3483" y="3040"/>
            <a:chExt cx="1344" cy="608"/>
          </a:xfrm>
        </p:grpSpPr>
        <p:sp>
          <p:nvSpPr>
            <p:cNvPr id="32816" name="椭圆 408661"/>
            <p:cNvSpPr/>
            <p:nvPr/>
          </p:nvSpPr>
          <p:spPr>
            <a:xfrm>
              <a:off x="4004" y="3120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005E47"/>
                </a:gs>
                <a:gs pos="50000">
                  <a:schemeClr val="accent1"/>
                </a:gs>
                <a:gs pos="100000">
                  <a:srgbClr val="005E47"/>
                </a:gs>
              </a:gsLst>
              <a:lin ang="2700000" scaled="1"/>
              <a:tileRect/>
            </a:gra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2817" name="对象 408662"/>
            <p:cNvGraphicFramePr/>
            <p:nvPr/>
          </p:nvGraphicFramePr>
          <p:xfrm>
            <a:off x="4616" y="3040"/>
            <a:ext cx="2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1" imgW="228600" imgH="266065" progId="Equation.3">
                    <p:embed/>
                  </p:oleObj>
                </mc:Choice>
                <mc:Fallback>
                  <p:oleObj name="" r:id="rId31" imgW="228600" imgH="2660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16" y="3040"/>
                          <a:ext cx="211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8" name="对象 408663"/>
            <p:cNvGraphicFramePr/>
            <p:nvPr/>
          </p:nvGraphicFramePr>
          <p:xfrm>
            <a:off x="3483" y="3430"/>
            <a:ext cx="31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2" imgW="418465" imgH="266065" progId="Equation.3">
                    <p:embed/>
                  </p:oleObj>
                </mc:Choice>
                <mc:Fallback>
                  <p:oleObj name="" r:id="rId32" imgW="418465" imgH="26606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483" y="3430"/>
                          <a:ext cx="312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9" name="直接连接符 408664"/>
            <p:cNvSpPr/>
            <p:nvPr/>
          </p:nvSpPr>
          <p:spPr>
            <a:xfrm>
              <a:off x="4176" y="3120"/>
              <a:ext cx="41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2820" name="直接连接符 408665"/>
            <p:cNvSpPr/>
            <p:nvPr/>
          </p:nvSpPr>
          <p:spPr>
            <a:xfrm flipH="1">
              <a:off x="3817" y="3552"/>
              <a:ext cx="40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aphicFrame>
        <p:nvGraphicFramePr>
          <p:cNvPr id="3" name="对象 408657"/>
          <p:cNvGraphicFramePr/>
          <p:nvPr/>
        </p:nvGraphicFramePr>
        <p:xfrm>
          <a:off x="6300788" y="2276475"/>
          <a:ext cx="23098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3" imgW="1371600" imgH="342900" progId="Equation.3">
                  <p:embed/>
                </p:oleObj>
              </mc:Choice>
              <mc:Fallback>
                <p:oleObj name="" r:id="rId33" imgW="1371600" imgH="342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300788" y="2276475"/>
                        <a:ext cx="2309812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08660"/>
          <p:cNvGrpSpPr/>
          <p:nvPr/>
        </p:nvGrpSpPr>
        <p:grpSpPr>
          <a:xfrm>
            <a:off x="6985000" y="1247775"/>
            <a:ext cx="1454150" cy="990600"/>
            <a:chOff x="4004" y="3040"/>
            <a:chExt cx="916" cy="624"/>
          </a:xfrm>
        </p:grpSpPr>
        <p:sp>
          <p:nvSpPr>
            <p:cNvPr id="32823" name="椭圆 408661"/>
            <p:cNvSpPr/>
            <p:nvPr/>
          </p:nvSpPr>
          <p:spPr>
            <a:xfrm>
              <a:off x="4004" y="3120"/>
              <a:ext cx="432" cy="432"/>
            </a:xfrm>
            <a:prstGeom prst="ellipse">
              <a:avLst/>
            </a:prstGeom>
            <a:gradFill rotWithShape="1">
              <a:gsLst>
                <a:gs pos="0">
                  <a:srgbClr val="005E47"/>
                </a:gs>
                <a:gs pos="50000">
                  <a:schemeClr val="accent1"/>
                </a:gs>
                <a:gs pos="100000">
                  <a:srgbClr val="005E47"/>
                </a:gs>
              </a:gsLst>
              <a:lin ang="2700000" scaled="1"/>
              <a:tileRect/>
            </a:gra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2824" name="对象 408662"/>
            <p:cNvGraphicFramePr/>
            <p:nvPr/>
          </p:nvGraphicFramePr>
          <p:xfrm>
            <a:off x="4616" y="3040"/>
            <a:ext cx="2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5" imgW="228600" imgH="266065" progId="Equation.3">
                    <p:embed/>
                  </p:oleObj>
                </mc:Choice>
                <mc:Fallback>
                  <p:oleObj name="" r:id="rId35" imgW="228600" imgH="26606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16" y="3040"/>
                          <a:ext cx="211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5" name="对象 408663"/>
            <p:cNvGraphicFramePr/>
            <p:nvPr/>
          </p:nvGraphicFramePr>
          <p:xfrm>
            <a:off x="4648" y="339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6" imgW="165100" imgH="190500" progId="Equation.3">
                    <p:embed/>
                  </p:oleObj>
                </mc:Choice>
                <mc:Fallback>
                  <p:oleObj name="" r:id="rId36" imgW="165100" imgH="1905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4648" y="339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6" name="直接连接符 408664"/>
            <p:cNvSpPr/>
            <p:nvPr/>
          </p:nvSpPr>
          <p:spPr>
            <a:xfrm>
              <a:off x="4213" y="3120"/>
              <a:ext cx="44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2827" name="直接连接符 408665"/>
            <p:cNvSpPr/>
            <p:nvPr/>
          </p:nvSpPr>
          <p:spPr>
            <a:xfrm>
              <a:off x="4224" y="3552"/>
              <a:ext cx="4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aphicFrame>
        <p:nvGraphicFramePr>
          <p:cNvPr id="13" name="对象 12"/>
          <p:cNvGraphicFramePr>
            <a:graphicFrameLocks noGrp="1"/>
          </p:cNvGraphicFramePr>
          <p:nvPr/>
        </p:nvGraphicFramePr>
        <p:xfrm>
          <a:off x="5580063" y="3860800"/>
          <a:ext cx="23479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8" imgW="825500" imgH="254000" progId="Equation.3">
                  <p:embed/>
                </p:oleObj>
              </mc:Choice>
              <mc:Fallback>
                <p:oleObj name="" r:id="rId38" imgW="825500" imgH="2540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580063" y="3860800"/>
                        <a:ext cx="2347912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Grp="1"/>
          </p:cNvGraphicFramePr>
          <p:nvPr/>
        </p:nvGraphicFramePr>
        <p:xfrm>
          <a:off x="5597525" y="4724400"/>
          <a:ext cx="2168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40" imgW="762000" imgH="254000" progId="Equation.3">
                  <p:embed/>
                </p:oleObj>
              </mc:Choice>
              <mc:Fallback>
                <p:oleObj name="" r:id="rId40" imgW="762000" imgH="2540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597525" y="4724400"/>
                        <a:ext cx="2168525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3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817" name="组合 176269"/>
          <p:cNvGrpSpPr/>
          <p:nvPr/>
        </p:nvGrpSpPr>
        <p:grpSpPr>
          <a:xfrm>
            <a:off x="4800600" y="1262063"/>
            <a:ext cx="3886200" cy="2743200"/>
            <a:chOff x="3024" y="624"/>
            <a:chExt cx="2448" cy="1728"/>
          </a:xfrm>
        </p:grpSpPr>
        <p:grpSp>
          <p:nvGrpSpPr>
            <p:cNvPr id="34818" name="组合 176268"/>
            <p:cNvGrpSpPr/>
            <p:nvPr/>
          </p:nvGrpSpPr>
          <p:grpSpPr>
            <a:xfrm>
              <a:off x="3216" y="624"/>
              <a:ext cx="2160" cy="1680"/>
              <a:chOff x="3216" y="624"/>
              <a:chExt cx="2160" cy="1680"/>
            </a:xfrm>
          </p:grpSpPr>
          <p:sp>
            <p:nvSpPr>
              <p:cNvPr id="34819" name="直接连接符 176144"/>
              <p:cNvSpPr/>
              <p:nvPr/>
            </p:nvSpPr>
            <p:spPr>
              <a:xfrm>
                <a:off x="3840" y="2075"/>
                <a:ext cx="0" cy="22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820" name="平行四边形 176142"/>
              <p:cNvSpPr/>
              <p:nvPr/>
            </p:nvSpPr>
            <p:spPr>
              <a:xfrm>
                <a:off x="3216" y="1056"/>
                <a:ext cx="2160" cy="1104"/>
              </a:xfrm>
              <a:prstGeom prst="parallelogram">
                <a:avLst>
                  <a:gd name="adj" fmla="val 48913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7DBFF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33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21" name="直接连接符 176143"/>
              <p:cNvSpPr/>
              <p:nvPr/>
            </p:nvSpPr>
            <p:spPr>
              <a:xfrm>
                <a:off x="3840" y="624"/>
                <a:ext cx="0" cy="9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triangle" w="sm" len="lg"/>
                <a:tailEnd type="none" w="med" len="med"/>
              </a:ln>
            </p:spPr>
          </p:sp>
          <p:sp>
            <p:nvSpPr>
              <p:cNvPr id="34822" name="椭圆 176145"/>
              <p:cNvSpPr/>
              <p:nvPr/>
            </p:nvSpPr>
            <p:spPr>
              <a:xfrm>
                <a:off x="4272" y="1653"/>
                <a:ext cx="144" cy="141"/>
              </a:xfrm>
              <a:prstGeom prst="ellipse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A98744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823" name="直接连接符 176146"/>
              <p:cNvSpPr/>
              <p:nvPr/>
            </p:nvSpPr>
            <p:spPr>
              <a:xfrm>
                <a:off x="3840" y="1560"/>
                <a:ext cx="480" cy="1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4824" name="文本框 176147"/>
              <p:cNvSpPr txBox="1"/>
              <p:nvPr/>
            </p:nvSpPr>
            <p:spPr>
              <a:xfrm>
                <a:off x="3600" y="1475"/>
                <a:ext cx="288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  <a:ea typeface="微软雅黑" panose="020B0503020204020204" charset="-122"/>
                  </a:rPr>
                  <a:t>O</a:t>
                </a:r>
                <a:endParaRPr lang="en-US" altLang="zh-CN" sz="2800" i="1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34825" name="对象 176148"/>
              <p:cNvGraphicFramePr/>
              <p:nvPr/>
            </p:nvGraphicFramePr>
            <p:xfrm>
              <a:off x="3921" y="1607"/>
              <a:ext cx="239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" imgW="127000" imgH="151765" progId="Equation.3">
                      <p:embed/>
                    </p:oleObj>
                  </mc:Choice>
                  <mc:Fallback>
                    <p:oleObj name="" r:id="rId1" imgW="127000" imgH="151765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921" y="1607"/>
                            <a:ext cx="239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26" name="任意多边形 176149"/>
              <p:cNvSpPr/>
              <p:nvPr/>
            </p:nvSpPr>
            <p:spPr>
              <a:xfrm>
                <a:off x="3699" y="1077"/>
                <a:ext cx="765" cy="857"/>
              </a:xfrm>
              <a:custGeom>
                <a:avLst/>
                <a:gdLst/>
                <a:ahLst/>
                <a:cxnLst/>
                <a:pathLst>
                  <a:path w="765" h="857">
                    <a:moveTo>
                      <a:pt x="0" y="830"/>
                    </a:moveTo>
                    <a:cubicBezTo>
                      <a:pt x="102" y="843"/>
                      <a:pt x="204" y="857"/>
                      <a:pt x="306" y="830"/>
                    </a:cubicBezTo>
                    <a:cubicBezTo>
                      <a:pt x="408" y="803"/>
                      <a:pt x="537" y="757"/>
                      <a:pt x="612" y="667"/>
                    </a:cubicBezTo>
                    <a:cubicBezTo>
                      <a:pt x="687" y="577"/>
                      <a:pt x="749" y="399"/>
                      <a:pt x="757" y="288"/>
                    </a:cubicBezTo>
                    <a:cubicBezTo>
                      <a:pt x="765" y="177"/>
                      <a:pt x="681" y="60"/>
                      <a:pt x="661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4827" name="对象 176150"/>
              <p:cNvGraphicFramePr/>
              <p:nvPr/>
            </p:nvGraphicFramePr>
            <p:xfrm>
              <a:off x="4224" y="1794"/>
              <a:ext cx="192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3" imgW="228600" imgH="190500" progId="Equation.3">
                      <p:embed/>
                    </p:oleObj>
                  </mc:Choice>
                  <mc:Fallback>
                    <p:oleObj name="" r:id="rId3" imgW="228600" imgH="1905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24" y="1794"/>
                            <a:ext cx="192" cy="1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8" name="对象 176151"/>
              <p:cNvGraphicFramePr/>
              <p:nvPr/>
            </p:nvGraphicFramePr>
            <p:xfrm>
              <a:off x="3840" y="671"/>
              <a:ext cx="244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5" imgW="165100" imgH="165100" progId="Equation.3">
                      <p:embed/>
                    </p:oleObj>
                  </mc:Choice>
                  <mc:Fallback>
                    <p:oleObj name="" r:id="rId5" imgW="165100" imgH="1651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40" y="671"/>
                            <a:ext cx="244" cy="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29" name="矩形 176152"/>
            <p:cNvSpPr/>
            <p:nvPr/>
          </p:nvSpPr>
          <p:spPr>
            <a:xfrm>
              <a:off x="3024" y="624"/>
              <a:ext cx="2448" cy="172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6310" name="组合 176309"/>
          <p:cNvGrpSpPr/>
          <p:nvPr/>
        </p:nvGrpSpPr>
        <p:grpSpPr>
          <a:xfrm>
            <a:off x="6877050" y="2089150"/>
            <a:ext cx="1309688" cy="1296988"/>
            <a:chOff x="4694" y="2704"/>
            <a:chExt cx="825" cy="817"/>
          </a:xfrm>
        </p:grpSpPr>
        <p:sp>
          <p:nvSpPr>
            <p:cNvPr id="34831" name="直接连接符 176156"/>
            <p:cNvSpPr/>
            <p:nvPr/>
          </p:nvSpPr>
          <p:spPr>
            <a:xfrm flipV="1">
              <a:off x="4694" y="2993"/>
              <a:ext cx="576" cy="288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4832" name="对象 176157"/>
            <p:cNvGraphicFramePr/>
            <p:nvPr/>
          </p:nvGraphicFramePr>
          <p:xfrm>
            <a:off x="5270" y="2704"/>
            <a:ext cx="24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228600" imgH="266065" progId="Equation.3">
                    <p:embed/>
                  </p:oleObj>
                </mc:Choice>
                <mc:Fallback>
                  <p:oleObj name="" r:id="rId7" imgW="228600" imgH="2660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70" y="2704"/>
                          <a:ext cx="24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直接连接符 176158"/>
            <p:cNvSpPr/>
            <p:nvPr/>
          </p:nvSpPr>
          <p:spPr>
            <a:xfrm>
              <a:off x="4694" y="3281"/>
              <a:ext cx="768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4834" name="对象 176159"/>
            <p:cNvGraphicFramePr/>
            <p:nvPr/>
          </p:nvGraphicFramePr>
          <p:xfrm>
            <a:off x="4886" y="3089"/>
            <a:ext cx="20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9" imgW="101600" imgH="139700" progId="Equation.3">
                    <p:embed/>
                  </p:oleObj>
                </mc:Choice>
                <mc:Fallback>
                  <p:oleObj name="" r:id="rId9" imgW="101600" imgH="1397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86" y="3089"/>
                          <a:ext cx="204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311" name="组合 176310"/>
          <p:cNvGrpSpPr/>
          <p:nvPr/>
        </p:nvGrpSpPr>
        <p:grpSpPr>
          <a:xfrm>
            <a:off x="6886575" y="1868488"/>
            <a:ext cx="914400" cy="1819275"/>
            <a:chOff x="2744" y="2738"/>
            <a:chExt cx="576" cy="1146"/>
          </a:xfrm>
        </p:grpSpPr>
        <p:sp>
          <p:nvSpPr>
            <p:cNvPr id="34836" name="直接连接符 176161"/>
            <p:cNvSpPr/>
            <p:nvPr/>
          </p:nvSpPr>
          <p:spPr>
            <a:xfrm flipH="1" flipV="1">
              <a:off x="2984" y="3065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837" name="直接连接符 176162"/>
            <p:cNvSpPr/>
            <p:nvPr/>
          </p:nvSpPr>
          <p:spPr>
            <a:xfrm flipH="1">
              <a:off x="3080" y="3161"/>
              <a:ext cx="24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4838" name="直接连接符 176163"/>
            <p:cNvSpPr/>
            <p:nvPr/>
          </p:nvSpPr>
          <p:spPr>
            <a:xfrm flipV="1">
              <a:off x="2744" y="3065"/>
              <a:ext cx="240" cy="384"/>
            </a:xfrm>
            <a:prstGeom prst="line">
              <a:avLst/>
            </a:prstGeom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4839" name="直接连接符 176164"/>
            <p:cNvSpPr/>
            <p:nvPr/>
          </p:nvSpPr>
          <p:spPr>
            <a:xfrm>
              <a:off x="2744" y="3449"/>
              <a:ext cx="336" cy="96"/>
            </a:xfrm>
            <a:prstGeom prst="line">
              <a:avLst/>
            </a:prstGeom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4840" name="对象 176165"/>
            <p:cNvGraphicFramePr/>
            <p:nvPr/>
          </p:nvGraphicFramePr>
          <p:xfrm>
            <a:off x="2871" y="2738"/>
            <a:ext cx="21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" imgW="177165" imgH="241300" progId="Equation.3">
                    <p:embed/>
                  </p:oleObj>
                </mc:Choice>
                <mc:Fallback>
                  <p:oleObj name="" r:id="rId11" imgW="177165" imgH="2413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71" y="2738"/>
                          <a:ext cx="218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对象 176166"/>
            <p:cNvGraphicFramePr/>
            <p:nvPr/>
          </p:nvGraphicFramePr>
          <p:xfrm>
            <a:off x="2905" y="3545"/>
            <a:ext cx="28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3" imgW="190500" imgH="228600" progId="Equation.3">
                    <p:embed/>
                  </p:oleObj>
                </mc:Choice>
                <mc:Fallback>
                  <p:oleObj name="" r:id="rId13" imgW="1905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05" y="3545"/>
                          <a:ext cx="284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6168" name="对象 176167"/>
          <p:cNvGraphicFramePr/>
          <p:nvPr/>
        </p:nvGraphicFramePr>
        <p:xfrm>
          <a:off x="836613" y="2979738"/>
          <a:ext cx="21256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876300" imgH="215900" progId="Equation.3">
                  <p:embed/>
                </p:oleObj>
              </mc:Choice>
              <mc:Fallback>
                <p:oleObj name="" r:id="rId15" imgW="876300" imgH="215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6613" y="2979738"/>
                        <a:ext cx="2125662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69" name="对象 176168"/>
          <p:cNvGraphicFramePr/>
          <p:nvPr/>
        </p:nvGraphicFramePr>
        <p:xfrm>
          <a:off x="898525" y="2347913"/>
          <a:ext cx="27638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7" imgW="1016000" imgH="228600" progId="Equation.3">
                  <p:embed/>
                </p:oleObj>
              </mc:Choice>
              <mc:Fallback>
                <p:oleObj name="" r:id="rId17" imgW="10160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8525" y="2347913"/>
                        <a:ext cx="2763838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309" name="组合 176308"/>
          <p:cNvGrpSpPr/>
          <p:nvPr/>
        </p:nvGrpSpPr>
        <p:grpSpPr>
          <a:xfrm>
            <a:off x="6099175" y="1595438"/>
            <a:ext cx="485775" cy="1143000"/>
            <a:chOff x="3842" y="1005"/>
            <a:chExt cx="306" cy="720"/>
          </a:xfrm>
        </p:grpSpPr>
        <p:sp>
          <p:nvSpPr>
            <p:cNvPr id="34845" name="直接连接符 176188"/>
            <p:cNvSpPr/>
            <p:nvPr/>
          </p:nvSpPr>
          <p:spPr>
            <a:xfrm flipV="1">
              <a:off x="3842" y="1005"/>
              <a:ext cx="0" cy="720"/>
            </a:xfrm>
            <a:prstGeom prst="line">
              <a:avLst/>
            </a:prstGeom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4846" name="对象 176189"/>
            <p:cNvGraphicFramePr/>
            <p:nvPr/>
          </p:nvGraphicFramePr>
          <p:xfrm>
            <a:off x="3905" y="1350"/>
            <a:ext cx="24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9" imgW="241300" imgH="228600" progId="Equation.3">
                    <p:embed/>
                  </p:oleObj>
                </mc:Choice>
                <mc:Fallback>
                  <p:oleObj name="" r:id="rId19" imgW="241300" imgH="2286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05" y="1350"/>
                          <a:ext cx="243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5" name="文本框 176191"/>
          <p:cNvSpPr txBox="1"/>
          <p:nvPr/>
        </p:nvSpPr>
        <p:spPr>
          <a:xfrm>
            <a:off x="179388" y="1196975"/>
            <a:ext cx="44497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单个质点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与转轴刚性连接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6215" name="对象 176214"/>
          <p:cNvGraphicFramePr/>
          <p:nvPr/>
        </p:nvGraphicFramePr>
        <p:xfrm>
          <a:off x="835025" y="3500438"/>
          <a:ext cx="2752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1" imgW="1104900" imgH="241300" progId="Equation.3">
                  <p:embed/>
                </p:oleObj>
              </mc:Choice>
              <mc:Fallback>
                <p:oleObj name="" r:id="rId21" imgW="1104900" imgH="241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5025" y="3500438"/>
                        <a:ext cx="27527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文本框 125978"/>
          <p:cNvSpPr txBox="1"/>
          <p:nvPr/>
        </p:nvSpPr>
        <p:spPr>
          <a:xfrm>
            <a:off x="107950" y="260350"/>
            <a:ext cx="49974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二、刚体定轴转动的转动定律</a:t>
            </a:r>
            <a:endParaRPr lang="zh-CN" altLang="en-US" sz="2800" i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912" name="文本框 76911"/>
          <p:cNvSpPr txBox="1"/>
          <p:nvPr/>
        </p:nvSpPr>
        <p:spPr>
          <a:xfrm>
            <a:off x="603250" y="4149725"/>
            <a:ext cx="6178550" cy="554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力矩取决于力的大小、方向和作用点位置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5958" name="对象 125957"/>
          <p:cNvGraphicFramePr/>
          <p:nvPr/>
        </p:nvGraphicFramePr>
        <p:xfrm>
          <a:off x="971550" y="1771650"/>
          <a:ext cx="12557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3" imgW="508000" imgH="215900" progId="Equation.3">
                  <p:embed/>
                </p:oleObj>
              </mc:Choice>
              <mc:Fallback>
                <p:oleObj name="" r:id="rId23" imgW="508000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71550" y="1771650"/>
                        <a:ext cx="1255713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12" grpId="0"/>
      <p:bldP spid="82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5841" name="矩形 126006"/>
          <p:cNvSpPr/>
          <p:nvPr/>
        </p:nvSpPr>
        <p:spPr>
          <a:xfrm>
            <a:off x="3308350" y="4027488"/>
            <a:ext cx="1296988" cy="504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4" name="直接连接符 125953"/>
          <p:cNvSpPr/>
          <p:nvPr/>
        </p:nvSpPr>
        <p:spPr>
          <a:xfrm flipH="1">
            <a:off x="7134225" y="4208463"/>
            <a:ext cx="1588" cy="5159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55" name="任意多边形 125954"/>
          <p:cNvSpPr/>
          <p:nvPr/>
        </p:nvSpPr>
        <p:spPr>
          <a:xfrm>
            <a:off x="5791200" y="2347913"/>
            <a:ext cx="2879725" cy="2093912"/>
          </a:xfrm>
          <a:custGeom>
            <a:avLst/>
            <a:gdLst/>
            <a:ahLst/>
            <a:cxnLst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chemeClr val="accent1"/>
          </a:solidFill>
          <a:ln w="9525"/>
          <a:scene3d>
            <a:camera prst="legacyPerspectiveFront">
              <a:rot lat="18000000" lon="0" rev="0"/>
            </a:camera>
            <a:lightRig rig="legacyFlat2" dir="t"/>
          </a:scene3d>
          <a:sp3d extrusionH="303200" prstMaterial="legacyMatte">
            <a:bevelT w="13500" h="13500" prst="angle"/>
            <a:bevelB w="13500" h="13500" prst="angle"/>
            <a:extrusionClr>
              <a:srgbClr val="7F7F7F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125957" name="直接连接符 125956"/>
          <p:cNvSpPr/>
          <p:nvPr/>
        </p:nvSpPr>
        <p:spPr>
          <a:xfrm>
            <a:off x="7134225" y="3365500"/>
            <a:ext cx="552450" cy="1698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sp>
      <p:graphicFrame>
        <p:nvGraphicFramePr>
          <p:cNvPr id="125958" name="对象 125957"/>
          <p:cNvGraphicFramePr/>
          <p:nvPr/>
        </p:nvGraphicFramePr>
        <p:xfrm>
          <a:off x="4757738" y="949325"/>
          <a:ext cx="22336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927100" imgH="254000" progId="Equation.3">
                  <p:embed/>
                </p:oleObj>
              </mc:Choice>
              <mc:Fallback>
                <p:oleObj name="" r:id="rId1" imgW="927100" imgH="254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57738" y="949325"/>
                        <a:ext cx="2233612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文本框 125958"/>
          <p:cNvSpPr txBox="1"/>
          <p:nvPr/>
        </p:nvSpPr>
        <p:spPr>
          <a:xfrm>
            <a:off x="468313" y="1006475"/>
            <a:ext cx="4381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根据牛顿第二定律，第 i 个质元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25960" name="对象 125959"/>
          <p:cNvGraphicFramePr/>
          <p:nvPr/>
        </p:nvGraphicFramePr>
        <p:xfrm>
          <a:off x="3051175" y="1635125"/>
          <a:ext cx="2384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016000" imgH="228600" progId="Equation.DSMT4">
                  <p:embed/>
                </p:oleObj>
              </mc:Choice>
              <mc:Fallback>
                <p:oleObj name="" r:id="rId3" imgW="10160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1175" y="1635125"/>
                        <a:ext cx="23844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文本框 125960"/>
          <p:cNvSpPr txBox="1"/>
          <p:nvPr/>
        </p:nvSpPr>
        <p:spPr>
          <a:xfrm>
            <a:off x="468313" y="1636713"/>
            <a:ext cx="26209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圆周轨迹切线投影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5962" name="对象 125961"/>
          <p:cNvGraphicFramePr/>
          <p:nvPr/>
        </p:nvGraphicFramePr>
        <p:xfrm>
          <a:off x="431800" y="2746375"/>
          <a:ext cx="26638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257300" imgH="228600" progId="Equation.DSMT4">
                  <p:embed/>
                </p:oleObj>
              </mc:Choice>
              <mc:Fallback>
                <p:oleObj name="" r:id="rId5" imgW="12573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800" y="2746375"/>
                        <a:ext cx="26638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3" name="文本框 125962"/>
          <p:cNvSpPr txBox="1"/>
          <p:nvPr/>
        </p:nvSpPr>
        <p:spPr>
          <a:xfrm>
            <a:off x="468313" y="2265363"/>
            <a:ext cx="1611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同乘以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i="1" baseline="-250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64" name="文本框 125963"/>
          <p:cNvSpPr txBox="1"/>
          <p:nvPr/>
        </p:nvSpPr>
        <p:spPr>
          <a:xfrm>
            <a:off x="428625" y="3409950"/>
            <a:ext cx="28082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对所有质元求和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5965" name="对象 125964"/>
          <p:cNvGraphicFramePr>
            <a:graphicFrameLocks noChangeAspect="1"/>
          </p:cNvGraphicFramePr>
          <p:nvPr/>
        </p:nvGraphicFramePr>
        <p:xfrm>
          <a:off x="431800" y="3886200"/>
          <a:ext cx="487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4958080" imgH="527050" progId="Equation.DSMT4">
                  <p:embed/>
                </p:oleObj>
              </mc:Choice>
              <mc:Fallback>
                <p:oleObj name="" r:id="rId7" imgW="4958080" imgH="52705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800" y="3886200"/>
                        <a:ext cx="48704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6" name="矩形 125965"/>
          <p:cNvSpPr/>
          <p:nvPr/>
        </p:nvSpPr>
        <p:spPr>
          <a:xfrm>
            <a:off x="7586663" y="3386138"/>
            <a:ext cx="701675" cy="4905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0"/>
              </a:rPr>
              <a:t>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6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600" i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75" name="椭圆 125974"/>
          <p:cNvSpPr/>
          <p:nvPr/>
        </p:nvSpPr>
        <p:spPr>
          <a:xfrm>
            <a:off x="7078663" y="3330575"/>
            <a:ext cx="109537" cy="5556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78" name="椭圆 125977"/>
          <p:cNvSpPr/>
          <p:nvPr/>
        </p:nvSpPr>
        <p:spPr>
          <a:xfrm>
            <a:off x="7686675" y="3443288"/>
            <a:ext cx="144463" cy="144462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9966"/>
              </a:gs>
            </a:gsLst>
            <a:path path="shap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88" name="直接连接符 125987"/>
          <p:cNvSpPr/>
          <p:nvPr/>
        </p:nvSpPr>
        <p:spPr>
          <a:xfrm>
            <a:off x="7134225" y="2573338"/>
            <a:ext cx="1588" cy="795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aphicFrame>
        <p:nvGraphicFramePr>
          <p:cNvPr id="125991" name="对象 125990"/>
          <p:cNvGraphicFramePr/>
          <p:nvPr/>
        </p:nvGraphicFramePr>
        <p:xfrm>
          <a:off x="3095625" y="2719388"/>
          <a:ext cx="14049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622300" imgH="254000" progId="Equation.3">
                  <p:embed/>
                </p:oleObj>
              </mc:Choice>
              <mc:Fallback>
                <p:oleObj name="" r:id="rId9" imgW="622300" imgH="254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5625" y="2719388"/>
                        <a:ext cx="140493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3" name="对象 125992"/>
          <p:cNvGraphicFramePr/>
          <p:nvPr/>
        </p:nvGraphicFramePr>
        <p:xfrm>
          <a:off x="2771775" y="5157788"/>
          <a:ext cx="15573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634365" imgH="215900" progId="Equation.3">
                  <p:embed/>
                </p:oleObj>
              </mc:Choice>
              <mc:Fallback>
                <p:oleObj name="" r:id="rId11" imgW="634365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1775" y="5157788"/>
                        <a:ext cx="1557338" cy="484187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4" name="文本框 125993"/>
          <p:cNvSpPr txBox="1"/>
          <p:nvPr/>
        </p:nvSpPr>
        <p:spPr>
          <a:xfrm>
            <a:off x="381000" y="5156200"/>
            <a:ext cx="23733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刚体的转动定律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000" name="矩形 125999"/>
          <p:cNvSpPr/>
          <p:nvPr/>
        </p:nvSpPr>
        <p:spPr>
          <a:xfrm>
            <a:off x="3495675" y="4603750"/>
            <a:ext cx="218440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</a:rPr>
              <a:t>转动惯量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000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标量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001" name="矩形 126000"/>
          <p:cNvSpPr/>
          <p:nvPr/>
        </p:nvSpPr>
        <p:spPr>
          <a:xfrm>
            <a:off x="136525" y="4602163"/>
            <a:ext cx="17843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</a:rPr>
              <a:t>合外力矩 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000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2000" i="1" baseline="-25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002" name="矩形 126001"/>
          <p:cNvSpPr/>
          <p:nvPr/>
        </p:nvSpPr>
        <p:spPr>
          <a:xfrm>
            <a:off x="1797050" y="4603750"/>
            <a:ext cx="15795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</a:rPr>
              <a:t>合内力矩为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5863" name="文本框 126002"/>
          <p:cNvSpPr txBox="1"/>
          <p:nvPr/>
        </p:nvSpPr>
        <p:spPr>
          <a:xfrm>
            <a:off x="5026025" y="260350"/>
            <a:ext cx="481013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外力</a:t>
            </a:r>
            <a:endParaRPr lang="zh-CN" altLang="en-US" b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64" name="矩形 126003"/>
          <p:cNvSpPr/>
          <p:nvPr/>
        </p:nvSpPr>
        <p:spPr>
          <a:xfrm>
            <a:off x="5680075" y="260350"/>
            <a:ext cx="476250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内力</a:t>
            </a:r>
            <a:endParaRPr lang="zh-CN" altLang="en-US" b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6006" name="文本框 126005"/>
          <p:cNvSpPr txBox="1"/>
          <p:nvPr/>
        </p:nvSpPr>
        <p:spPr>
          <a:xfrm>
            <a:off x="4567238" y="2809875"/>
            <a:ext cx="12239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en-US" altLang="zh-CN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29767" name="组合 329766"/>
          <p:cNvGrpSpPr/>
          <p:nvPr/>
        </p:nvGrpSpPr>
        <p:grpSpPr>
          <a:xfrm>
            <a:off x="1379538" y="241300"/>
            <a:ext cx="4056062" cy="533400"/>
            <a:chOff x="340" y="709"/>
            <a:chExt cx="1601" cy="336"/>
          </a:xfrm>
        </p:grpSpPr>
        <p:sp>
          <p:nvSpPr>
            <p:cNvPr id="35867" name="矩形 329734"/>
            <p:cNvSpPr/>
            <p:nvPr/>
          </p:nvSpPr>
          <p:spPr>
            <a:xfrm>
              <a:off x="340" y="709"/>
              <a:ext cx="1601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质量元受</a:t>
              </a:r>
              <a:r>
                <a:rPr lang="zh-CN" altLang="en-US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外力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     ，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内力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5868" name="对象 329735"/>
            <p:cNvGraphicFramePr/>
            <p:nvPr/>
          </p:nvGraphicFramePr>
          <p:xfrm>
            <a:off x="1115" y="731"/>
            <a:ext cx="16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165100" imgH="241300" progId="Equation.3">
                    <p:embed/>
                  </p:oleObj>
                </mc:Choice>
                <mc:Fallback>
                  <p:oleObj name="" r:id="rId13" imgW="1651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5" y="731"/>
                          <a:ext cx="16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9" name="对象 329736"/>
            <p:cNvGraphicFramePr/>
            <p:nvPr/>
          </p:nvGraphicFramePr>
          <p:xfrm>
            <a:off x="1630" y="740"/>
            <a:ext cx="16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5" imgW="152400" imgH="241300" progId="Equation.3">
                    <p:embed/>
                  </p:oleObj>
                </mc:Choice>
                <mc:Fallback>
                  <p:oleObj name="" r:id="rId15" imgW="152400" imgH="2413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30" y="740"/>
                          <a:ext cx="169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直接连接符 1"/>
          <p:cNvSpPr/>
          <p:nvPr/>
        </p:nvSpPr>
        <p:spPr>
          <a:xfrm>
            <a:off x="7521575" y="3049588"/>
            <a:ext cx="241300" cy="485775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5871" name="文本框 329732"/>
          <p:cNvSpPr txBox="1"/>
          <p:nvPr/>
        </p:nvSpPr>
        <p:spPr>
          <a:xfrm>
            <a:off x="179388" y="277813"/>
            <a:ext cx="1362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刚体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对象 329736"/>
          <p:cNvGraphicFramePr/>
          <p:nvPr/>
        </p:nvGraphicFramePr>
        <p:xfrm>
          <a:off x="7388225" y="2573338"/>
          <a:ext cx="4206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152400" imgH="241300" progId="Equation.3">
                  <p:embed/>
                </p:oleObj>
              </mc:Choice>
              <mc:Fallback>
                <p:oleObj name="" r:id="rId17" imgW="152400" imgH="24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88225" y="2573338"/>
                        <a:ext cx="420688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9736"/>
          <p:cNvGraphicFramePr/>
          <p:nvPr/>
        </p:nvGraphicFramePr>
        <p:xfrm>
          <a:off x="8342313" y="2565400"/>
          <a:ext cx="457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8" imgW="165100" imgH="241300" progId="Equation.3">
                  <p:embed/>
                </p:oleObj>
              </mc:Choice>
              <mc:Fallback>
                <p:oleObj name="" r:id="rId18" imgW="1651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42313" y="2565400"/>
                        <a:ext cx="4572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9736"/>
          <p:cNvGraphicFramePr/>
          <p:nvPr/>
        </p:nvGraphicFramePr>
        <p:xfrm>
          <a:off x="7232650" y="3032125"/>
          <a:ext cx="412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0" imgW="127000" imgH="228600" progId="Equation.3">
                  <p:embed/>
                </p:oleObj>
              </mc:Choice>
              <mc:Fallback>
                <p:oleObj name="" r:id="rId20" imgW="1270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32650" y="3032125"/>
                        <a:ext cx="41275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9" name="任意多边形 81948"/>
          <p:cNvSpPr/>
          <p:nvPr/>
        </p:nvSpPr>
        <p:spPr>
          <a:xfrm rot="1506048">
            <a:off x="6884988" y="2584450"/>
            <a:ext cx="501650" cy="325438"/>
          </a:xfrm>
          <a:custGeom>
            <a:avLst/>
            <a:gdLst/>
            <a:ahLst/>
            <a:cxnLst/>
            <a:pathLst>
              <a:path w="535" h="357">
                <a:moveTo>
                  <a:pt x="35" y="135"/>
                </a:moveTo>
                <a:cubicBezTo>
                  <a:pt x="17" y="170"/>
                  <a:pt x="0" y="205"/>
                  <a:pt x="20" y="240"/>
                </a:cubicBezTo>
                <a:cubicBezTo>
                  <a:pt x="40" y="275"/>
                  <a:pt x="98" y="333"/>
                  <a:pt x="155" y="345"/>
                </a:cubicBezTo>
                <a:cubicBezTo>
                  <a:pt x="212" y="357"/>
                  <a:pt x="305" y="345"/>
                  <a:pt x="365" y="315"/>
                </a:cubicBezTo>
                <a:cubicBezTo>
                  <a:pt x="425" y="285"/>
                  <a:pt x="495" y="212"/>
                  <a:pt x="515" y="165"/>
                </a:cubicBezTo>
                <a:cubicBezTo>
                  <a:pt x="535" y="118"/>
                  <a:pt x="512" y="57"/>
                  <a:pt x="485" y="30"/>
                </a:cubicBezTo>
                <a:cubicBezTo>
                  <a:pt x="458" y="3"/>
                  <a:pt x="404" y="1"/>
                  <a:pt x="350" y="0"/>
                </a:cubicBez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arrow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296025" y="3049588"/>
            <a:ext cx="1525588" cy="684212"/>
            <a:chOff x="9916" y="4802"/>
            <a:chExt cx="2402" cy="1078"/>
          </a:xfrm>
        </p:grpSpPr>
        <p:sp>
          <p:nvSpPr>
            <p:cNvPr id="35877" name="文本框 8"/>
            <p:cNvSpPr txBox="1"/>
            <p:nvPr/>
          </p:nvSpPr>
          <p:spPr>
            <a:xfrm>
              <a:off x="10688" y="5166"/>
              <a:ext cx="5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916" y="4802"/>
              <a:ext cx="2403" cy="107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25969" name="直接连接符 125968"/>
          <p:cNvSpPr/>
          <p:nvPr/>
        </p:nvSpPr>
        <p:spPr>
          <a:xfrm flipH="1">
            <a:off x="7762875" y="3032125"/>
            <a:ext cx="647700" cy="503238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cxnSp>
        <p:nvCxnSpPr>
          <p:cNvPr id="11" name="直接连接符 10"/>
          <p:cNvCxnSpPr/>
          <p:nvPr/>
        </p:nvCxnSpPr>
        <p:spPr>
          <a:xfrm>
            <a:off x="387350" y="4554538"/>
            <a:ext cx="1201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54200" y="4554538"/>
            <a:ext cx="1201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97275" y="4554538"/>
            <a:ext cx="1201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文本框 10248"/>
          <p:cNvSpPr txBox="1"/>
          <p:nvPr/>
        </p:nvSpPr>
        <p:spPr>
          <a:xfrm>
            <a:off x="349250" y="5813425"/>
            <a:ext cx="7993063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刚体在作定轴转动时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获得的角加速度与它所受到的合外力矩成正比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与转动惯量成反比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1" grpId="0"/>
      <p:bldP spid="125963" grpId="0"/>
      <p:bldP spid="125964" grpId="0"/>
      <p:bldP spid="125966" grpId="0"/>
      <p:bldP spid="126000" grpId="1"/>
      <p:bldP spid="126001" grpId="0"/>
      <p:bldP spid="126002" grpId="1"/>
      <p:bldP spid="126006" grpId="0"/>
      <p:bldP spid="126006" grpId="1"/>
      <p:bldP spid="10249" grpId="0"/>
      <p:bldP spid="125975" grpId="0" animBg="1"/>
      <p:bldP spid="1259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95" name="文本框 125994"/>
          <p:cNvSpPr txBox="1"/>
          <p:nvPr/>
        </p:nvSpPr>
        <p:spPr>
          <a:xfrm>
            <a:off x="468313" y="1771650"/>
            <a:ext cx="11525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97" name="文本框 125996"/>
          <p:cNvSpPr txBox="1"/>
          <p:nvPr/>
        </p:nvSpPr>
        <p:spPr>
          <a:xfrm>
            <a:off x="1619250" y="1817688"/>
            <a:ext cx="72072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是刚体定轴转动动力学中的基本方程，是力矩的瞬时作用规律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25998" name="对象 125997"/>
          <p:cNvGraphicFramePr/>
          <p:nvPr/>
        </p:nvGraphicFramePr>
        <p:xfrm>
          <a:off x="4932363" y="4070350"/>
          <a:ext cx="1181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508000" imgH="215900" progId="Equation.3">
                  <p:embed/>
                </p:oleObj>
              </mc:Choice>
              <mc:Fallback>
                <p:oleObj name="" r:id="rId1" imgW="508000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2363" y="4070350"/>
                        <a:ext cx="11811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08" name="十字星 126007"/>
          <p:cNvSpPr/>
          <p:nvPr/>
        </p:nvSpPr>
        <p:spPr>
          <a:xfrm>
            <a:off x="254000" y="169862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69" name="对象 125992"/>
          <p:cNvGraphicFramePr/>
          <p:nvPr/>
        </p:nvGraphicFramePr>
        <p:xfrm>
          <a:off x="3635375" y="1052513"/>
          <a:ext cx="15573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634365" imgH="215900" progId="Equation.3">
                  <p:embed/>
                </p:oleObj>
              </mc:Choice>
              <mc:Fallback>
                <p:oleObj name="" r:id="rId3" imgW="63436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1052513"/>
                        <a:ext cx="1557338" cy="484187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文本框 125993"/>
          <p:cNvSpPr txBox="1"/>
          <p:nvPr/>
        </p:nvSpPr>
        <p:spPr>
          <a:xfrm>
            <a:off x="3348038" y="331788"/>
            <a:ext cx="2373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刚体的转动定律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838" y="2708275"/>
            <a:ext cx="5221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charset="-122"/>
              </a:rPr>
              <a:t>、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charset="0"/>
              </a:rPr>
              <a:t>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必须对同一转轴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0838" y="3429000"/>
            <a:ext cx="42259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charset="-122"/>
              </a:rPr>
              <a:t>、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charset="0"/>
              </a:rPr>
              <a:t>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charset="0"/>
              </a:rPr>
              <a:t>是矢量，方向相同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0838" y="4113213"/>
            <a:ext cx="34115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charset="0"/>
              </a:rPr>
              <a:t>与牛顿第二定律比较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sym typeface="Symbol" panose="05050102010706020507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1175" y="4670425"/>
            <a:ext cx="4686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转动惯量表示转动惯性的物理量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/>
      <p:bldP spid="125997" grpId="0"/>
      <p:bldP spid="2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9" name="矩形 81923"/>
          <p:cNvSpPr/>
          <p:nvPr/>
        </p:nvSpPr>
        <p:spPr>
          <a:xfrm>
            <a:off x="250825" y="252413"/>
            <a:ext cx="3741738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三、 转动惯量的计算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92194" name="矩形 392193"/>
          <p:cNvSpPr/>
          <p:nvPr/>
        </p:nvSpPr>
        <p:spPr>
          <a:xfrm>
            <a:off x="147638" y="836613"/>
            <a:ext cx="26511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  <a:buClr>
                <a:srgbClr val="990099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质量离散分布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392195" name="对象 392194"/>
          <p:cNvGraphicFramePr/>
          <p:nvPr/>
        </p:nvGraphicFramePr>
        <p:xfrm>
          <a:off x="2641600" y="836613"/>
          <a:ext cx="62849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755900" imgH="254000" progId="Equation.3">
                  <p:embed/>
                </p:oleObj>
              </mc:Choice>
              <mc:Fallback>
                <p:oleObj name="" r:id="rId1" imgW="2755900" imgH="254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1600" y="836613"/>
                        <a:ext cx="6284913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7" name="矩形 392196"/>
          <p:cNvSpPr/>
          <p:nvPr/>
        </p:nvSpPr>
        <p:spPr>
          <a:xfrm>
            <a:off x="104775" y="1593850"/>
            <a:ext cx="28209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  <a:buClr>
                <a:srgbClr val="990099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质量连续分布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392198" name="对象 392197"/>
          <p:cNvGraphicFramePr/>
          <p:nvPr/>
        </p:nvGraphicFramePr>
        <p:xfrm>
          <a:off x="2435225" y="1592263"/>
          <a:ext cx="16129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749300" imgH="279400" progId="Equation.3">
                  <p:embed/>
                </p:oleObj>
              </mc:Choice>
              <mc:Fallback>
                <p:oleObj name="" r:id="rId3" imgW="749300" imgH="279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592263"/>
                        <a:ext cx="1612900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2199" name="组合 392198"/>
          <p:cNvGrpSpPr/>
          <p:nvPr/>
        </p:nvGrpSpPr>
        <p:grpSpPr>
          <a:xfrm>
            <a:off x="4572000" y="1628775"/>
            <a:ext cx="1885950" cy="460375"/>
            <a:chOff x="3407" y="3575"/>
            <a:chExt cx="1605" cy="500"/>
          </a:xfrm>
        </p:grpSpPr>
        <p:sp>
          <p:nvSpPr>
            <p:cNvPr id="37895" name="文本框 392199"/>
            <p:cNvSpPr txBox="1"/>
            <p:nvPr/>
          </p:nvSpPr>
          <p:spPr>
            <a:xfrm>
              <a:off x="3702" y="3575"/>
              <a:ext cx="1310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：质量元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37896" name="对象 392200"/>
            <p:cNvGraphicFramePr/>
            <p:nvPr/>
          </p:nvGraphicFramePr>
          <p:xfrm>
            <a:off x="3407" y="3595"/>
            <a:ext cx="47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227965" imgH="177800" progId="Equation.3">
                    <p:embed/>
                  </p:oleObj>
                </mc:Choice>
                <mc:Fallback>
                  <p:oleObj name="" r:id="rId5" imgW="227965" imgH="1778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7" y="3595"/>
                          <a:ext cx="471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0" name="矩形 410625"/>
          <p:cNvSpPr/>
          <p:nvPr/>
        </p:nvSpPr>
        <p:spPr>
          <a:xfrm>
            <a:off x="147638" y="5518150"/>
            <a:ext cx="54356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刚体的转动惯量与以下三个因素有关：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3" name="矩形 410626"/>
          <p:cNvSpPr/>
          <p:nvPr/>
        </p:nvSpPr>
        <p:spPr>
          <a:xfrm>
            <a:off x="5738813" y="6121400"/>
            <a:ext cx="26114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转轴的位置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5" name="矩形 410628"/>
          <p:cNvSpPr/>
          <p:nvPr/>
        </p:nvSpPr>
        <p:spPr>
          <a:xfrm>
            <a:off x="241300" y="6092825"/>
            <a:ext cx="3067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刚体的质量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7" name="矩形 410631"/>
          <p:cNvSpPr/>
          <p:nvPr/>
        </p:nvSpPr>
        <p:spPr>
          <a:xfrm>
            <a:off x="2624138" y="6069013"/>
            <a:ext cx="3254375" cy="534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质量对轴的分布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74432" name="Object 1024"/>
          <p:cNvGraphicFramePr/>
          <p:nvPr/>
        </p:nvGraphicFramePr>
        <p:xfrm>
          <a:off x="587375" y="2905125"/>
          <a:ext cx="175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595630" imgH="177800" progId="Equation.3">
                  <p:embed/>
                </p:oleObj>
              </mc:Choice>
              <mc:Fallback>
                <p:oleObj name="" r:id="rId7" imgW="595630" imgH="177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75" y="2905125"/>
                        <a:ext cx="1754188" cy="4572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3" name="Object 1025"/>
          <p:cNvGraphicFramePr/>
          <p:nvPr/>
        </p:nvGraphicFramePr>
        <p:xfrm>
          <a:off x="3594100" y="2935288"/>
          <a:ext cx="1717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608330" imgH="177800" progId="Equation.3">
                  <p:embed/>
                </p:oleObj>
              </mc:Choice>
              <mc:Fallback>
                <p:oleObj name="" r:id="rId9" imgW="608330" imgH="177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2935288"/>
                        <a:ext cx="1717675" cy="457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4" name="Object 1026"/>
          <p:cNvGraphicFramePr/>
          <p:nvPr/>
        </p:nvGraphicFramePr>
        <p:xfrm>
          <a:off x="6467475" y="2851150"/>
          <a:ext cx="17303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659765" imgH="203200" progId="Equation.3">
                  <p:embed/>
                </p:oleObj>
              </mc:Choice>
              <mc:Fallback>
                <p:oleObj name="" r:id="rId11" imgW="659765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7475" y="2851150"/>
                        <a:ext cx="1730375" cy="5111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3" name="Text Box 1033"/>
          <p:cNvSpPr txBox="1"/>
          <p:nvPr/>
        </p:nvSpPr>
        <p:spPr>
          <a:xfrm>
            <a:off x="323850" y="2411413"/>
            <a:ext cx="2593975" cy="458788"/>
          </a:xfrm>
          <a:prstGeom prst="rect">
            <a:avLst/>
          </a:prstGeom>
          <a:noFill/>
          <a:ln w="9525">
            <a:noFill/>
          </a:ln>
        </p:spPr>
        <p:txBody>
          <a:bodyPr lIns="91406" tIns="45704" rIns="91406" bIns="45704">
            <a:spAutoFit/>
          </a:bodyPr>
          <a:p>
            <a:pPr>
              <a:spcBef>
                <a:spcPct val="50000"/>
              </a:spcBef>
            </a:pPr>
            <a:r>
              <a:rPr lang="zh-CN" altLang="en-US" noProof="1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质量为线分布</a:t>
            </a:r>
            <a:endParaRPr lang="zh-CN" altLang="en-US" noProof="1" dirty="0">
              <a:solidFill>
                <a:schemeClr val="accent6"/>
              </a:solidFill>
              <a:ea typeface="微软雅黑" panose="020B0503020204020204" charset="-122"/>
            </a:endParaRPr>
          </a:p>
        </p:txBody>
      </p:sp>
      <p:sp>
        <p:nvSpPr>
          <p:cNvPr id="226314" name="Text Box 1034"/>
          <p:cNvSpPr txBox="1"/>
          <p:nvPr/>
        </p:nvSpPr>
        <p:spPr>
          <a:xfrm>
            <a:off x="3314700" y="2395538"/>
            <a:ext cx="2085975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1406" tIns="45704" rIns="91406" bIns="45704">
            <a:spAutoFit/>
          </a:bodyPr>
          <a:p>
            <a:pPr>
              <a:spcBef>
                <a:spcPct val="50000"/>
              </a:spcBef>
            </a:pPr>
            <a:r>
              <a:rPr lang="zh-CN" altLang="en-US" noProof="1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质量为面分布</a:t>
            </a:r>
            <a:endParaRPr lang="zh-CN" altLang="en-US" noProof="1" dirty="0">
              <a:solidFill>
                <a:schemeClr val="accent6"/>
              </a:solidFill>
              <a:ea typeface="微软雅黑" panose="020B0503020204020204" charset="-122"/>
            </a:endParaRPr>
          </a:p>
        </p:txBody>
      </p:sp>
      <p:sp>
        <p:nvSpPr>
          <p:cNvPr id="226315" name="Text Box 1035"/>
          <p:cNvSpPr txBox="1"/>
          <p:nvPr/>
        </p:nvSpPr>
        <p:spPr>
          <a:xfrm>
            <a:off x="6299200" y="2376488"/>
            <a:ext cx="2241550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1406" tIns="45704" rIns="91406" bIns="45704">
            <a:spAutoFit/>
          </a:bodyPr>
          <a:p>
            <a:pPr>
              <a:spcBef>
                <a:spcPct val="50000"/>
              </a:spcBef>
            </a:pPr>
            <a:r>
              <a:rPr lang="zh-CN" altLang="en-US" noProof="1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</a:rPr>
              <a:t>质量为体分布</a:t>
            </a:r>
            <a:endParaRPr lang="zh-CN" altLang="en-US" noProof="1" dirty="0">
              <a:solidFill>
                <a:schemeClr val="accent6"/>
              </a:solidFill>
              <a:ea typeface="微软雅黑" panose="020B0503020204020204" charset="-122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528638" y="4522788"/>
            <a:ext cx="1981200" cy="749300"/>
            <a:chOff x="336" y="2590"/>
            <a:chExt cx="1248" cy="472"/>
          </a:xfrm>
        </p:grpSpPr>
        <p:sp>
          <p:nvSpPr>
            <p:cNvPr id="37908" name="Rectangle 1038"/>
            <p:cNvSpPr/>
            <p:nvPr/>
          </p:nvSpPr>
          <p:spPr>
            <a:xfrm>
              <a:off x="336" y="2590"/>
              <a:ext cx="1248" cy="48"/>
            </a:xfrm>
            <a:prstGeom prst="rect">
              <a:avLst/>
            </a:prstGeom>
            <a:gradFill rotWithShape="0">
              <a:gsLst>
                <a:gs pos="0">
                  <a:srgbClr val="764718"/>
                </a:gs>
                <a:gs pos="100000">
                  <a:srgbClr val="FF9933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82936" tIns="41468" rIns="82936" bIns="41468" anchor="ctr" anchorCtr="0"/>
            <a:p>
              <a:pPr algn="ctr" defTabSz="828675"/>
              <a:endParaRPr lang="zh-CN" altLang="zh-CN" sz="280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7909" name="Text Box 1046"/>
            <p:cNvSpPr txBox="1"/>
            <p:nvPr/>
          </p:nvSpPr>
          <p:spPr>
            <a:xfrm>
              <a:off x="528" y="2774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06" tIns="45704" rIns="91406" bIns="45704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线分布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4" name="Group 1047"/>
          <p:cNvGrpSpPr/>
          <p:nvPr/>
        </p:nvGrpSpPr>
        <p:grpSpPr>
          <a:xfrm>
            <a:off x="6227763" y="4076700"/>
            <a:ext cx="2438400" cy="1268413"/>
            <a:chOff x="3840" y="3168"/>
            <a:chExt cx="1536" cy="799"/>
          </a:xfrm>
        </p:grpSpPr>
        <p:grpSp>
          <p:nvGrpSpPr>
            <p:cNvPr id="37911" name="Group 1048"/>
            <p:cNvGrpSpPr/>
            <p:nvPr/>
          </p:nvGrpSpPr>
          <p:grpSpPr>
            <a:xfrm>
              <a:off x="3840" y="3168"/>
              <a:ext cx="1536" cy="528"/>
              <a:chOff x="3360" y="3168"/>
              <a:chExt cx="1536" cy="528"/>
            </a:xfrm>
          </p:grpSpPr>
          <p:sp>
            <p:nvSpPr>
              <p:cNvPr id="37912" name="AutoShape 1049"/>
              <p:cNvSpPr/>
              <p:nvPr/>
            </p:nvSpPr>
            <p:spPr>
              <a:xfrm>
                <a:off x="3360" y="3168"/>
                <a:ext cx="480" cy="528"/>
              </a:xfrm>
              <a:prstGeom prst="can">
                <a:avLst>
                  <a:gd name="adj" fmla="val 36667"/>
                </a:avLst>
              </a:prstGeom>
              <a:gradFill rotWithShape="0">
                <a:gsLst>
                  <a:gs pos="0">
                    <a:srgbClr val="FF9900"/>
                  </a:gs>
                  <a:gs pos="50000">
                    <a:srgbClr val="764700"/>
                  </a:gs>
                  <a:gs pos="100000">
                    <a:srgbClr val="FF9900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82936" tIns="41468" rIns="82936" bIns="41468" anchor="ctr" anchorCtr="0"/>
              <a:p>
                <a:pPr algn="ctr" defTabSz="828675"/>
                <a:endParaRPr lang="zh-CN" altLang="zh-CN" sz="2800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7913" name="AutoShape 1050"/>
              <p:cNvSpPr/>
              <p:nvPr/>
            </p:nvSpPr>
            <p:spPr>
              <a:xfrm>
                <a:off x="4032" y="3168"/>
                <a:ext cx="864" cy="480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760076"/>
                  </a:gs>
                  <a:gs pos="50000">
                    <a:srgbClr val="FF00FF"/>
                  </a:gs>
                  <a:gs pos="100000">
                    <a:srgbClr val="760076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936" tIns="41468" rIns="82936" bIns="41468" anchor="ctr" anchorCtr="0"/>
              <a:p>
                <a:pPr algn="ctr" defTabSz="828675"/>
                <a:endParaRPr lang="zh-CN" altLang="zh-CN" sz="2800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37914" name="Text Box 1051"/>
            <p:cNvSpPr txBox="1"/>
            <p:nvPr/>
          </p:nvSpPr>
          <p:spPr>
            <a:xfrm>
              <a:off x="4207" y="3679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06" tIns="45704" rIns="91406" bIns="45704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体分布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pSp>
        <p:nvGrpSpPr>
          <p:cNvPr id="6" name="Group 1052"/>
          <p:cNvGrpSpPr/>
          <p:nvPr/>
        </p:nvGrpSpPr>
        <p:grpSpPr>
          <a:xfrm>
            <a:off x="2987675" y="4167188"/>
            <a:ext cx="2819400" cy="1144587"/>
            <a:chOff x="1680" y="3360"/>
            <a:chExt cx="1776" cy="720"/>
          </a:xfrm>
        </p:grpSpPr>
        <p:sp>
          <p:nvSpPr>
            <p:cNvPr id="37916" name="Text Box 1053"/>
            <p:cNvSpPr txBox="1"/>
            <p:nvPr/>
          </p:nvSpPr>
          <p:spPr>
            <a:xfrm>
              <a:off x="2016" y="3792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06" tIns="45704" rIns="91406" bIns="45704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charset="-122"/>
                </a:rPr>
                <a:t>面分布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37917" name="Group 1054"/>
            <p:cNvGrpSpPr/>
            <p:nvPr/>
          </p:nvGrpSpPr>
          <p:grpSpPr>
            <a:xfrm>
              <a:off x="1680" y="3360"/>
              <a:ext cx="1776" cy="362"/>
              <a:chOff x="1680" y="3360"/>
              <a:chExt cx="1776" cy="362"/>
            </a:xfrm>
          </p:grpSpPr>
          <p:sp>
            <p:nvSpPr>
              <p:cNvPr id="37918" name="AutoShape 1055"/>
              <p:cNvSpPr/>
              <p:nvPr/>
            </p:nvSpPr>
            <p:spPr>
              <a:xfrm>
                <a:off x="1680" y="3408"/>
                <a:ext cx="960" cy="288"/>
              </a:xfrm>
              <a:prstGeom prst="cube">
                <a:avLst>
                  <a:gd name="adj" fmla="val 92708"/>
                </a:avLst>
              </a:prstGeom>
              <a:solidFill>
                <a:schemeClr val="accent1"/>
              </a:solidFill>
              <a:ln w="952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936" tIns="41468" rIns="82936" bIns="41468" anchor="ctr" anchorCtr="0"/>
              <a:p>
                <a:pPr algn="ctr" defTabSz="828675"/>
                <a:endParaRPr lang="zh-CN" altLang="zh-CN" sz="2800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pSp>
            <p:nvGrpSpPr>
              <p:cNvPr id="37919" name="Group 1056"/>
              <p:cNvGrpSpPr/>
              <p:nvPr/>
            </p:nvGrpSpPr>
            <p:grpSpPr>
              <a:xfrm>
                <a:off x="2688" y="3360"/>
                <a:ext cx="768" cy="362"/>
                <a:chOff x="2736" y="3360"/>
                <a:chExt cx="768" cy="362"/>
              </a:xfrm>
            </p:grpSpPr>
            <p:sp>
              <p:nvSpPr>
                <p:cNvPr id="37920" name="Oval 1057"/>
                <p:cNvSpPr/>
                <p:nvPr/>
              </p:nvSpPr>
              <p:spPr>
                <a:xfrm>
                  <a:off x="2736" y="3386"/>
                  <a:ext cx="768" cy="336"/>
                </a:xfrm>
                <a:prstGeom prst="ellipse">
                  <a:avLst/>
                </a:prstGeom>
                <a:solidFill>
                  <a:srgbClr val="FF99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82936" tIns="41468" rIns="82936" bIns="41468" anchor="ctr" anchorCtr="0"/>
                <a:p>
                  <a:pPr algn="ctr" defTabSz="828675"/>
                  <a:endParaRPr lang="zh-CN" altLang="zh-CN" sz="2800" dirty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7921" name="Oval 1058"/>
                <p:cNvSpPr/>
                <p:nvPr/>
              </p:nvSpPr>
              <p:spPr>
                <a:xfrm>
                  <a:off x="2736" y="3360"/>
                  <a:ext cx="768" cy="336"/>
                </a:xfrm>
                <a:prstGeom prst="ellipse">
                  <a:avLst/>
                </a:prstGeom>
                <a:solidFill>
                  <a:srgbClr val="FF99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82936" tIns="41468" rIns="82936" bIns="41468" anchor="ctr" anchorCtr="0"/>
                <a:p>
                  <a:pPr algn="ctr" defTabSz="828675"/>
                  <a:endParaRPr lang="zh-CN" altLang="zh-CN" sz="2800" dirty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</p:grpSp>
        </p:grpSp>
      </p:grpSp>
      <p:sp>
        <p:nvSpPr>
          <p:cNvPr id="226339" name="Rectangle 1059"/>
          <p:cNvSpPr/>
          <p:nvPr/>
        </p:nvSpPr>
        <p:spPr>
          <a:xfrm>
            <a:off x="269875" y="3521075"/>
            <a:ext cx="249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06" tIns="45704" rIns="91406" bIns="45704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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为质量的线密度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sp>
        <p:nvSpPr>
          <p:cNvPr id="226340" name="Text Box 1060"/>
          <p:cNvSpPr txBox="1"/>
          <p:nvPr/>
        </p:nvSpPr>
        <p:spPr>
          <a:xfrm>
            <a:off x="6200775" y="3521075"/>
            <a:ext cx="25749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91406" tIns="45704" rIns="91406" bIns="45704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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为质量的体密度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sp>
        <p:nvSpPr>
          <p:cNvPr id="226341" name="Rectangle 1061"/>
          <p:cNvSpPr/>
          <p:nvPr/>
        </p:nvSpPr>
        <p:spPr>
          <a:xfrm>
            <a:off x="3132138" y="3525838"/>
            <a:ext cx="2513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06" tIns="45704" rIns="91406" bIns="45704" anchor="ctr" anchorCtr="0">
            <a:spAutoFit/>
          </a:bodyPr>
          <a:p>
            <a:pPr algn="ctr"/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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为质量的面密度</a:t>
            </a:r>
            <a:endParaRPr lang="zh-CN" altLang="en-US" i="1" dirty="0">
              <a:latin typeface="Times New Roman" panose="02020603050405020304" pitchFamily="18" charset="0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sp>
        <p:nvSpPr>
          <p:cNvPr id="226342" name="Line 1062"/>
          <p:cNvSpPr/>
          <p:nvPr/>
        </p:nvSpPr>
        <p:spPr>
          <a:xfrm>
            <a:off x="2913063" y="2470150"/>
            <a:ext cx="0" cy="27432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26343" name="Line 1063"/>
          <p:cNvSpPr/>
          <p:nvPr/>
        </p:nvSpPr>
        <p:spPr>
          <a:xfrm>
            <a:off x="5961063" y="2470150"/>
            <a:ext cx="0" cy="27432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63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63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63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634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631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634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/>
      <p:bldP spid="392197" grpId="0"/>
      <p:bldP spid="226313" grpId="0" build="p"/>
      <p:bldP spid="226314" grpId="0" build="p"/>
      <p:bldP spid="226315" grpId="0" build="p"/>
      <p:bldP spid="226339" grpId="0" build="p"/>
      <p:bldP spid="226340" grpId="0" build="p"/>
      <p:bldP spid="226341" grpId="0" build="p"/>
      <p:bldP spid="12290" grpId="0"/>
      <p:bldP spid="12295" grpId="0"/>
      <p:bldP spid="12297" grpId="0"/>
      <p:bldP spid="12293" grpId="0"/>
    </p:bldLst>
  </p:timing>
</p:sld>
</file>

<file path=ppt/tags/tag1.xml><?xml version="1.0" encoding="utf-8"?>
<p:tagLst xmlns:p="http://schemas.openxmlformats.org/presentationml/2006/main">
  <p:tag name="KSO_WPP_MARK_KEY" val="7af2df17-8029-4995-8e56-5fb224e4bb2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 algn="l" eaLnBrk="0" hangingPunct="0">
          <a:defRPr lang="en-US" altLang="zh-CN" dirty="0">
            <a:ea typeface="微软雅黑" panose="020B0503020204020204" charset="-122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2110</Words>
  <Application>WPS 演示</Application>
  <PresentationFormat>在屏幕上显示</PresentationFormat>
  <Paragraphs>439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219</vt:i4>
      </vt:variant>
      <vt:variant>
        <vt:lpstr>幻灯片标题</vt:lpstr>
      </vt:variant>
      <vt:variant>
        <vt:i4>26</vt:i4>
      </vt:variant>
    </vt:vector>
  </HeadingPairs>
  <TitlesOfParts>
    <vt:vector size="288" baseType="lpstr">
      <vt:lpstr>Arial</vt:lpstr>
      <vt:lpstr>宋体</vt:lpstr>
      <vt:lpstr>Wingdings</vt:lpstr>
      <vt:lpstr>Times New Roman</vt:lpstr>
      <vt:lpstr>黑体</vt:lpstr>
      <vt:lpstr>Symbol</vt:lpstr>
      <vt:lpstr>楷体_GB2312</vt:lpstr>
      <vt:lpstr>新宋体</vt:lpstr>
      <vt:lpstr>微软雅黑</vt:lpstr>
      <vt:lpstr>Arial Unicode MS</vt:lpstr>
      <vt:lpstr>仿宋</vt:lpstr>
      <vt:lpstr>方正仿宋_GBK</vt:lpstr>
      <vt:lpstr>Georgia</vt:lpstr>
      <vt:lpstr>楷体</vt:lpstr>
      <vt:lpstr>幼圆</vt:lpstr>
      <vt:lpstr>Monotype Sorts</vt:lpstr>
      <vt:lpstr>Wingdings</vt:lpstr>
      <vt:lpstr>Cambria Math</vt:lpstr>
      <vt:lpstr>Broadway</vt:lpstr>
      <vt:lpstr>Brush Script MT</vt:lpstr>
      <vt:lpstr>Calibri</vt:lpstr>
      <vt:lpstr>Copperplate Gothic Bold</vt:lpstr>
      <vt:lpstr>Colonna MT</vt:lpstr>
      <vt:lpstr>Tw Cen MT</vt:lpstr>
      <vt:lpstr>Trebuchet MS</vt:lpstr>
      <vt:lpstr>Calisto MT</vt:lpstr>
      <vt:lpstr>华文新魏</vt:lpstr>
      <vt:lpstr>MS Mincho</vt:lpstr>
      <vt:lpstr>HanaMin</vt:lpstr>
      <vt:lpstr>Symbol</vt:lpstr>
      <vt:lpstr>Wingdings 2</vt:lpstr>
      <vt:lpstr>华文仿宋</vt:lpstr>
      <vt:lpstr>华文琥珀</vt:lpstr>
      <vt:lpstr>华文楷体</vt:lpstr>
      <vt:lpstr>华文隶书</vt:lpstr>
      <vt:lpstr>方正姚体</vt:lpstr>
      <vt:lpstr>等线 Light</vt:lpstr>
      <vt:lpstr>创艺简粗黑</vt:lpstr>
      <vt:lpstr>楷体_GB2312</vt:lpstr>
      <vt:lpstr>华文宋体</vt:lpstr>
      <vt:lpstr>Arial Unicode MS</vt:lpstr>
      <vt:lpstr>默认设计模板</vt:lpstr>
      <vt:lpstr>2_默认设计模板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田蓬勃</dc:creator>
  <cp:lastModifiedBy>符辰.</cp:lastModifiedBy>
  <cp:revision>682</cp:revision>
  <dcterms:created xsi:type="dcterms:W3CDTF">1998-11-21T01:35:42Z</dcterms:created>
  <dcterms:modified xsi:type="dcterms:W3CDTF">2023-04-06T11:04:42Z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0BF26BCC308F4F17B691676A654D3F00_13</vt:lpwstr>
  </property>
</Properties>
</file>