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  <p:sldMasterId id="2147483678" r:id="rId4"/>
  </p:sldMasterIdLst>
  <p:notesMasterIdLst>
    <p:notesMasterId r:id="rId12"/>
  </p:notesMasterIdLst>
  <p:sldIdLst>
    <p:sldId id="386" r:id="rId5"/>
    <p:sldId id="318" r:id="rId6"/>
    <p:sldId id="319" r:id="rId7"/>
    <p:sldId id="406" r:id="rId8"/>
    <p:sldId id="392" r:id="rId9"/>
    <p:sldId id="320" r:id="rId10"/>
    <p:sldId id="321" r:id="rId11"/>
    <p:sldId id="387" r:id="rId13"/>
    <p:sldId id="322" r:id="rId14"/>
    <p:sldId id="323" r:id="rId15"/>
    <p:sldId id="335" r:id="rId16"/>
    <p:sldId id="336" r:id="rId17"/>
    <p:sldId id="349" r:id="rId18"/>
    <p:sldId id="350" r:id="rId19"/>
    <p:sldId id="343" r:id="rId20"/>
    <p:sldId id="346" r:id="rId21"/>
    <p:sldId id="388" r:id="rId22"/>
    <p:sldId id="389" r:id="rId23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4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66FF33"/>
    <a:srgbClr val="FFFF66"/>
    <a:srgbClr val="CCECFF"/>
    <a:srgbClr val="66FFFF"/>
    <a:srgbClr val="339966"/>
    <a:srgbClr val="FF9999"/>
    <a:srgbClr val="00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7061"/>
    <p:restoredTop sz="94660"/>
  </p:normalViewPr>
  <p:slideViewPr>
    <p:cSldViewPr showGuides="1">
      <p:cViewPr varScale="1">
        <p:scale>
          <a:sx n="68" d="100"/>
          <a:sy n="68" d="100"/>
        </p:scale>
        <p:origin x="-610" y="-62"/>
      </p:cViewPr>
      <p:guideLst>
        <p:guide orient="horz" pos="4320"/>
        <p:guide pos="4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tags" Target="tags/tag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7" Type="http://schemas.openxmlformats.org/officeDocument/2006/relationships/image" Target="../media/image79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94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3.wmf"/><Relationship Id="rId8" Type="http://schemas.openxmlformats.org/officeDocument/2006/relationships/image" Target="../media/image102.wmf"/><Relationship Id="rId7" Type="http://schemas.openxmlformats.org/officeDocument/2006/relationships/image" Target="../media/image101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14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0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image" Target="../media/image16.wmf"/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0" Type="http://schemas.openxmlformats.org/officeDocument/2006/relationships/image" Target="../media/image18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.wmf"/><Relationship Id="rId8" Type="http://schemas.openxmlformats.org/officeDocument/2006/relationships/image" Target="../media/image26.wmf"/><Relationship Id="rId7" Type="http://schemas.openxmlformats.org/officeDocument/2006/relationships/image" Target="../media/image25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3" Type="http://schemas.openxmlformats.org/officeDocument/2006/relationships/image" Target="../media/image31.wmf"/><Relationship Id="rId12" Type="http://schemas.openxmlformats.org/officeDocument/2006/relationships/image" Target="../media/image30.wmf"/><Relationship Id="rId11" Type="http://schemas.openxmlformats.org/officeDocument/2006/relationships/image" Target="../media/image29.wmf"/><Relationship Id="rId10" Type="http://schemas.openxmlformats.org/officeDocument/2006/relationships/image" Target="../media/image28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21.wmf"/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7" Type="http://schemas.openxmlformats.org/officeDocument/2006/relationships/image" Target="../media/image46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56.wmf"/><Relationship Id="rId8" Type="http://schemas.openxmlformats.org/officeDocument/2006/relationships/image" Target="../media/image55.wmf"/><Relationship Id="rId7" Type="http://schemas.openxmlformats.org/officeDocument/2006/relationships/image" Target="../media/image54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1" Type="http://schemas.openxmlformats.org/officeDocument/2006/relationships/image" Target="../media/image58.wmf"/><Relationship Id="rId10" Type="http://schemas.openxmlformats.org/officeDocument/2006/relationships/image" Target="../media/image57.wmf"/><Relationship Id="rId1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68.wmf"/><Relationship Id="rId8" Type="http://schemas.openxmlformats.org/officeDocument/2006/relationships/image" Target="../media/image67.wmf"/><Relationship Id="rId7" Type="http://schemas.openxmlformats.org/officeDocument/2006/relationships/image" Target="../media/image65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72.wmf"/><Relationship Id="rId5" Type="http://schemas.openxmlformats.org/officeDocument/2006/relationships/image" Target="../media/image67.wmf"/><Relationship Id="rId4" Type="http://schemas.openxmlformats.org/officeDocument/2006/relationships/image" Target="../media/image71.wmf"/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710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0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5529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5734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r>
              <a:rPr lang="zh-CN" altLang="en-US"/>
              <a:t>向下</a:t>
            </a:r>
            <a:r>
              <a:rPr lang="zh-CN" altLang="en-US"/>
              <a:t>为正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0" name="幻灯片图像占位符 40961"/>
          <p:cNvSpPr>
            <a:spLocks noGrp="1"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3491" name="文本占位符 4096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lIns="91440" tIns="45720" rIns="91440" bIns="45720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8" name="幻灯片图像占位符 43009"/>
          <p:cNvSpPr>
            <a:spLocks noGrp="1"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5539" name="文本占位符 43010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lIns="91440" tIns="45720" rIns="91440" bIns="45720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 showMasterSp="0">
  <p:cSld name="标题和四项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 showMasterSp="0">
  <p:cSld name="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 showMasterSp="0">
  <p:cSld name="标题，一项大型内容和两项小型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659563" y="6440488"/>
            <a:ext cx="2133600" cy="412750"/>
          </a:xfrm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 showMasterSp="0">
  <p:cSld name="标题和四项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 showMasterSp="0">
  <p:cSld name="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 showMasterSp="0">
  <p:cSld name="标题，一项大型内容和两项小型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659563" y="6440488"/>
            <a:ext cx="2133600" cy="412750"/>
          </a:xfrm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 showMasterSp="0">
  <p:cSld name="标题和四项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 showMasterSp="0">
  <p:cSld name="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 showMasterSp="0">
  <p:cSld name="标题，一项大型内容和两项小型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659563" y="6440488"/>
            <a:ext cx="2133600" cy="412750"/>
          </a:xfrm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026" name="棱台 1030"/>
          <p:cNvSpPr/>
          <p:nvPr userDrawn="1"/>
        </p:nvSpPr>
        <p:spPr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3366"/>
          </a:solidFill>
          <a:ln w="9525" cap="flat" cmpd="sng">
            <a:solidFill>
              <a:srgbClr val="00669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7" name="矩形 1031"/>
          <p:cNvSpPr/>
          <p:nvPr/>
        </p:nvSpPr>
        <p:spPr>
          <a:xfrm>
            <a:off x="250825" y="265113"/>
            <a:ext cx="8626475" cy="633095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8" name="动作按钮: 后退或前一项 1032">
            <a:hlinkClick r:id="" action="ppaction://hlinkshowjump?jump=previousslide"/>
          </p:cNvPr>
          <p:cNvSpPr>
            <a:spLocks noChangeAspect="1"/>
          </p:cNvSpPr>
          <p:nvPr userDrawn="1"/>
        </p:nvSpPr>
        <p:spPr>
          <a:xfrm>
            <a:off x="7451725" y="6615113"/>
            <a:ext cx="395288" cy="127000"/>
          </a:xfrm>
          <a:prstGeom prst="actionButtonBackPrevious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  <a:tileRect/>
          </a:gradFill>
          <a:ln w="0" cap="flat" cmpd="sng">
            <a:solidFill>
              <a:srgbClr val="339966">
                <a:alpha val="51999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9" name="动作按钮: 第一张 1033">
            <a:hlinkClick r:id="" action="ppaction://hlinkshowjump?jump=firstslide"/>
          </p:cNvPr>
          <p:cNvSpPr>
            <a:spLocks noChangeAspect="1"/>
          </p:cNvSpPr>
          <p:nvPr userDrawn="1"/>
        </p:nvSpPr>
        <p:spPr>
          <a:xfrm>
            <a:off x="7918450" y="6615113"/>
            <a:ext cx="395288" cy="127000"/>
          </a:xfrm>
          <a:prstGeom prst="actionButtonHome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  <a:tileRect/>
          </a:gradFill>
          <a:ln w="0" cap="flat" cmpd="sng">
            <a:solidFill>
              <a:srgbClr val="339966">
                <a:alpha val="51999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0" name="动作按钮: 前进或下一项 1034">
            <a:hlinkClick r:id="" action="ppaction://hlinkshowjump?jump=nextslide"/>
          </p:cNvPr>
          <p:cNvSpPr>
            <a:spLocks noChangeAspect="1"/>
          </p:cNvSpPr>
          <p:nvPr userDrawn="1"/>
        </p:nvSpPr>
        <p:spPr>
          <a:xfrm>
            <a:off x="8386763" y="6615113"/>
            <a:ext cx="395287" cy="127000"/>
          </a:xfrm>
          <a:prstGeom prst="actionButtonForwardNext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  <a:tileRect/>
          </a:gradFill>
          <a:ln w="0" cap="flat" cmpd="sng">
            <a:solidFill>
              <a:srgbClr val="339966">
                <a:alpha val="51999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050" name="棱台 1030"/>
          <p:cNvSpPr/>
          <p:nvPr userDrawn="1"/>
        </p:nvSpPr>
        <p:spPr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3366"/>
          </a:solidFill>
          <a:ln w="9525" cap="flat" cmpd="sng">
            <a:solidFill>
              <a:srgbClr val="00669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" name="矩形 1031"/>
          <p:cNvSpPr/>
          <p:nvPr/>
        </p:nvSpPr>
        <p:spPr>
          <a:xfrm>
            <a:off x="250825" y="265113"/>
            <a:ext cx="8626475" cy="633095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" name="动作按钮: 后退或前一项 1032">
            <a:hlinkClick r:id="" action="ppaction://hlinkshowjump?jump=previousslide"/>
          </p:cNvPr>
          <p:cNvSpPr>
            <a:spLocks noChangeAspect="1"/>
          </p:cNvSpPr>
          <p:nvPr userDrawn="1"/>
        </p:nvSpPr>
        <p:spPr>
          <a:xfrm>
            <a:off x="7451725" y="6615113"/>
            <a:ext cx="395288" cy="127000"/>
          </a:xfrm>
          <a:prstGeom prst="actionButtonBackPrevious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  <a:tileRect/>
          </a:gradFill>
          <a:ln w="0" cap="flat" cmpd="sng">
            <a:solidFill>
              <a:srgbClr val="339966">
                <a:alpha val="51999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3" name="动作按钮: 第一张 1033">
            <a:hlinkClick r:id="" action="ppaction://hlinkshowjump?jump=firstslide"/>
          </p:cNvPr>
          <p:cNvSpPr>
            <a:spLocks noChangeAspect="1"/>
          </p:cNvSpPr>
          <p:nvPr userDrawn="1"/>
        </p:nvSpPr>
        <p:spPr>
          <a:xfrm>
            <a:off x="7918450" y="6615113"/>
            <a:ext cx="395288" cy="127000"/>
          </a:xfrm>
          <a:prstGeom prst="actionButtonHome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  <a:tileRect/>
          </a:gradFill>
          <a:ln w="0" cap="flat" cmpd="sng">
            <a:solidFill>
              <a:srgbClr val="339966">
                <a:alpha val="51999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" name="动作按钮: 前进或下一项 1034">
            <a:hlinkClick r:id="" action="ppaction://hlinkshowjump?jump=nextslide"/>
          </p:cNvPr>
          <p:cNvSpPr>
            <a:spLocks noChangeAspect="1"/>
          </p:cNvSpPr>
          <p:nvPr userDrawn="1"/>
        </p:nvSpPr>
        <p:spPr>
          <a:xfrm>
            <a:off x="8386763" y="6615113"/>
            <a:ext cx="395287" cy="127000"/>
          </a:xfrm>
          <a:prstGeom prst="actionButtonForwardNext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  <a:tileRect/>
          </a:gradFill>
          <a:ln w="0" cap="flat" cmpd="sng">
            <a:solidFill>
              <a:srgbClr val="339966">
                <a:alpha val="51999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074" name="棱台 1030"/>
          <p:cNvSpPr/>
          <p:nvPr userDrawn="1"/>
        </p:nvSpPr>
        <p:spPr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3366"/>
          </a:solidFill>
          <a:ln w="9525" cap="flat" cmpd="sng">
            <a:solidFill>
              <a:srgbClr val="00669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5" name="矩形 1031"/>
          <p:cNvSpPr/>
          <p:nvPr/>
        </p:nvSpPr>
        <p:spPr>
          <a:xfrm>
            <a:off x="250825" y="265113"/>
            <a:ext cx="8626475" cy="633095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6" name="动作按钮: 后退或前一项 1032">
            <a:hlinkClick r:id="" action="ppaction://hlinkshowjump?jump=previousslide"/>
          </p:cNvPr>
          <p:cNvSpPr>
            <a:spLocks noChangeAspect="1"/>
          </p:cNvSpPr>
          <p:nvPr userDrawn="1"/>
        </p:nvSpPr>
        <p:spPr>
          <a:xfrm>
            <a:off x="7451725" y="6615113"/>
            <a:ext cx="395288" cy="127000"/>
          </a:xfrm>
          <a:prstGeom prst="actionButtonBackPrevious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  <a:tileRect/>
          </a:gradFill>
          <a:ln w="0" cap="flat" cmpd="sng">
            <a:solidFill>
              <a:srgbClr val="339966">
                <a:alpha val="51999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7" name="动作按钮: 第一张 1033">
            <a:hlinkClick r:id="" action="ppaction://hlinkshowjump?jump=firstslide"/>
          </p:cNvPr>
          <p:cNvSpPr>
            <a:spLocks noChangeAspect="1"/>
          </p:cNvSpPr>
          <p:nvPr userDrawn="1"/>
        </p:nvSpPr>
        <p:spPr>
          <a:xfrm>
            <a:off x="7918450" y="6615113"/>
            <a:ext cx="395288" cy="127000"/>
          </a:xfrm>
          <a:prstGeom prst="actionButtonHome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  <a:tileRect/>
          </a:gradFill>
          <a:ln w="0" cap="flat" cmpd="sng">
            <a:solidFill>
              <a:srgbClr val="339966">
                <a:alpha val="51999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8" name="动作按钮: 前进或下一项 1034">
            <a:hlinkClick r:id="" action="ppaction://hlinkshowjump?jump=nextslide"/>
          </p:cNvPr>
          <p:cNvSpPr>
            <a:spLocks noChangeAspect="1"/>
          </p:cNvSpPr>
          <p:nvPr userDrawn="1"/>
        </p:nvSpPr>
        <p:spPr>
          <a:xfrm>
            <a:off x="8386763" y="6615113"/>
            <a:ext cx="395287" cy="127000"/>
          </a:xfrm>
          <a:prstGeom prst="actionButtonForwardNext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  <a:tileRect/>
          </a:gradFill>
          <a:ln w="0" cap="flat" cmpd="sng">
            <a:solidFill>
              <a:srgbClr val="339966">
                <a:alpha val="51999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4.xml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8.bin"/><Relationship Id="rId8" Type="http://schemas.openxmlformats.org/officeDocument/2006/relationships/image" Target="../media/image76.wmf"/><Relationship Id="rId7" Type="http://schemas.openxmlformats.org/officeDocument/2006/relationships/oleObject" Target="../embeddings/oleObject77.bin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73.wmf"/><Relationship Id="rId18" Type="http://schemas.openxmlformats.org/officeDocument/2006/relationships/vmlDrawing" Target="../drawings/vmlDrawing10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80.wmf"/><Relationship Id="rId15" Type="http://schemas.openxmlformats.org/officeDocument/2006/relationships/oleObject" Target="../embeddings/oleObject81.bin"/><Relationship Id="rId14" Type="http://schemas.openxmlformats.org/officeDocument/2006/relationships/image" Target="../media/image79.wmf"/><Relationship Id="rId13" Type="http://schemas.openxmlformats.org/officeDocument/2006/relationships/oleObject" Target="../embeddings/oleObject80.bin"/><Relationship Id="rId12" Type="http://schemas.openxmlformats.org/officeDocument/2006/relationships/image" Target="../media/image78.wmf"/><Relationship Id="rId11" Type="http://schemas.openxmlformats.org/officeDocument/2006/relationships/oleObject" Target="../embeddings/oleObject79.bin"/><Relationship Id="rId10" Type="http://schemas.openxmlformats.org/officeDocument/2006/relationships/image" Target="../media/image77.wmf"/><Relationship Id="rId1" Type="http://schemas.openxmlformats.org/officeDocument/2006/relationships/oleObject" Target="../embeddings/oleObject74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5.bin"/><Relationship Id="rId8" Type="http://schemas.openxmlformats.org/officeDocument/2006/relationships/image" Target="../media/image85.png"/><Relationship Id="rId7" Type="http://schemas.openxmlformats.org/officeDocument/2006/relationships/image" Target="../media/image84.jpeg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2.w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81.wmf"/><Relationship Id="rId14" Type="http://schemas.openxmlformats.org/officeDocument/2006/relationships/vmlDrawing" Target="../drawings/vmlDrawing1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87.wmf"/><Relationship Id="rId11" Type="http://schemas.openxmlformats.org/officeDocument/2006/relationships/oleObject" Target="../embeddings/oleObject86.bin"/><Relationship Id="rId10" Type="http://schemas.openxmlformats.org/officeDocument/2006/relationships/image" Target="../media/image86.wmf"/><Relationship Id="rId1" Type="http://schemas.openxmlformats.org/officeDocument/2006/relationships/oleObject" Target="../embeddings/oleObject82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1.bin"/><Relationship Id="rId8" Type="http://schemas.openxmlformats.org/officeDocument/2006/relationships/image" Target="../media/image91.wmf"/><Relationship Id="rId7" Type="http://schemas.openxmlformats.org/officeDocument/2006/relationships/oleObject" Target="../embeddings/oleObject90.bin"/><Relationship Id="rId6" Type="http://schemas.openxmlformats.org/officeDocument/2006/relationships/image" Target="../media/image90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9.wmf"/><Relationship Id="rId3" Type="http://schemas.openxmlformats.org/officeDocument/2006/relationships/oleObject" Target="../embeddings/oleObject88.bin"/><Relationship Id="rId2" Type="http://schemas.openxmlformats.org/officeDocument/2006/relationships/image" Target="../media/image88.wmf"/><Relationship Id="rId18" Type="http://schemas.openxmlformats.org/officeDocument/2006/relationships/vmlDrawing" Target="../drawings/vmlDrawing1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85.png"/><Relationship Id="rId15" Type="http://schemas.openxmlformats.org/officeDocument/2006/relationships/image" Target="../media/image84.jpeg"/><Relationship Id="rId14" Type="http://schemas.openxmlformats.org/officeDocument/2006/relationships/image" Target="../media/image94.wmf"/><Relationship Id="rId13" Type="http://schemas.openxmlformats.org/officeDocument/2006/relationships/oleObject" Target="../embeddings/oleObject93.bin"/><Relationship Id="rId12" Type="http://schemas.openxmlformats.org/officeDocument/2006/relationships/image" Target="../media/image93.wmf"/><Relationship Id="rId11" Type="http://schemas.openxmlformats.org/officeDocument/2006/relationships/oleObject" Target="../embeddings/oleObject92.bin"/><Relationship Id="rId10" Type="http://schemas.openxmlformats.org/officeDocument/2006/relationships/image" Target="../media/image92.wmf"/><Relationship Id="rId1" Type="http://schemas.openxmlformats.org/officeDocument/2006/relationships/oleObject" Target="../embeddings/oleObject87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98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6.wmf"/><Relationship Id="rId3" Type="http://schemas.openxmlformats.org/officeDocument/2006/relationships/oleObject" Target="../embeddings/oleObject95.bin"/><Relationship Id="rId20" Type="http://schemas.openxmlformats.org/officeDocument/2006/relationships/vmlDrawing" Target="../drawings/vmlDrawing13.vml"/><Relationship Id="rId2" Type="http://schemas.openxmlformats.org/officeDocument/2006/relationships/image" Target="../media/image95.wmf"/><Relationship Id="rId19" Type="http://schemas.openxmlformats.org/officeDocument/2006/relationships/slideLayout" Target="../slideLayouts/slideLayout14.xml"/><Relationship Id="rId18" Type="http://schemas.openxmlformats.org/officeDocument/2006/relationships/image" Target="../media/image103.wmf"/><Relationship Id="rId17" Type="http://schemas.openxmlformats.org/officeDocument/2006/relationships/oleObject" Target="../embeddings/oleObject102.bin"/><Relationship Id="rId16" Type="http://schemas.openxmlformats.org/officeDocument/2006/relationships/image" Target="../media/image102.wmf"/><Relationship Id="rId15" Type="http://schemas.openxmlformats.org/officeDocument/2006/relationships/oleObject" Target="../embeddings/oleObject101.bin"/><Relationship Id="rId14" Type="http://schemas.openxmlformats.org/officeDocument/2006/relationships/image" Target="../media/image101.wmf"/><Relationship Id="rId13" Type="http://schemas.openxmlformats.org/officeDocument/2006/relationships/oleObject" Target="../embeddings/oleObject100.bin"/><Relationship Id="rId12" Type="http://schemas.openxmlformats.org/officeDocument/2006/relationships/image" Target="../media/image100.wmf"/><Relationship Id="rId11" Type="http://schemas.openxmlformats.org/officeDocument/2006/relationships/oleObject" Target="../embeddings/oleObject99.bin"/><Relationship Id="rId10" Type="http://schemas.openxmlformats.org/officeDocument/2006/relationships/image" Target="../media/image99.wmf"/><Relationship Id="rId1" Type="http://schemas.openxmlformats.org/officeDocument/2006/relationships/oleObject" Target="../embeddings/oleObject94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7.bin"/><Relationship Id="rId8" Type="http://schemas.openxmlformats.org/officeDocument/2006/relationships/image" Target="../media/image107.wmf"/><Relationship Id="rId7" Type="http://schemas.openxmlformats.org/officeDocument/2006/relationships/oleObject" Target="../embeddings/oleObject106.bin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104.bin"/><Relationship Id="rId2" Type="http://schemas.openxmlformats.org/officeDocument/2006/relationships/image" Target="../media/image104.wmf"/><Relationship Id="rId16" Type="http://schemas.openxmlformats.org/officeDocument/2006/relationships/vmlDrawing" Target="../drawings/vmlDrawing14.vml"/><Relationship Id="rId15" Type="http://schemas.openxmlformats.org/officeDocument/2006/relationships/slideLayout" Target="../slideLayouts/slideLayout12.xml"/><Relationship Id="rId14" Type="http://schemas.openxmlformats.org/officeDocument/2006/relationships/image" Target="../media/image110.wmf"/><Relationship Id="rId13" Type="http://schemas.openxmlformats.org/officeDocument/2006/relationships/oleObject" Target="../embeddings/oleObject109.bin"/><Relationship Id="rId12" Type="http://schemas.openxmlformats.org/officeDocument/2006/relationships/image" Target="../media/image109.wmf"/><Relationship Id="rId11" Type="http://schemas.openxmlformats.org/officeDocument/2006/relationships/oleObject" Target="../embeddings/oleObject108.bin"/><Relationship Id="rId10" Type="http://schemas.openxmlformats.org/officeDocument/2006/relationships/image" Target="../media/image108.wmf"/><Relationship Id="rId1" Type="http://schemas.openxmlformats.org/officeDocument/2006/relationships/oleObject" Target="../embeddings/oleObject10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111.wmf"/><Relationship Id="rId1" Type="http://schemas.openxmlformats.org/officeDocument/2006/relationships/oleObject" Target="../embeddings/oleObject110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5.wmf"/><Relationship Id="rId3" Type="http://schemas.openxmlformats.org/officeDocument/2006/relationships/oleObject" Target="../embeddings/oleObject114.bin"/><Relationship Id="rId2" Type="http://schemas.openxmlformats.org/officeDocument/2006/relationships/image" Target="../media/image114.wmf"/><Relationship Id="rId1" Type="http://schemas.openxmlformats.org/officeDocument/2006/relationships/oleObject" Target="../embeddings/oleObject113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22" Type="http://schemas.openxmlformats.org/officeDocument/2006/relationships/vmlDrawing" Target="../drawings/vmlDrawing2.vml"/><Relationship Id="rId21" Type="http://schemas.openxmlformats.org/officeDocument/2006/relationships/slideLayout" Target="../slideLayouts/slideLayout4.xml"/><Relationship Id="rId20" Type="http://schemas.openxmlformats.org/officeDocument/2006/relationships/image" Target="../media/image18.wmf"/><Relationship Id="rId2" Type="http://schemas.openxmlformats.org/officeDocument/2006/relationships/image" Target="../media/image9.wmf"/><Relationship Id="rId19" Type="http://schemas.openxmlformats.org/officeDocument/2006/relationships/oleObject" Target="../embeddings/oleObject18.bin"/><Relationship Id="rId18" Type="http://schemas.openxmlformats.org/officeDocument/2006/relationships/image" Target="../media/image17.wmf"/><Relationship Id="rId17" Type="http://schemas.openxmlformats.org/officeDocument/2006/relationships/oleObject" Target="../embeddings/oleObject17.bin"/><Relationship Id="rId16" Type="http://schemas.openxmlformats.org/officeDocument/2006/relationships/image" Target="../media/image16.wmf"/><Relationship Id="rId15" Type="http://schemas.openxmlformats.org/officeDocument/2006/relationships/oleObject" Target="../embeddings/oleObject16.bin"/><Relationship Id="rId14" Type="http://schemas.openxmlformats.org/officeDocument/2006/relationships/image" Target="../media/image15.w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20.bin"/><Relationship Id="rId28" Type="http://schemas.openxmlformats.org/officeDocument/2006/relationships/vmlDrawing" Target="../drawings/vmlDrawing3.vml"/><Relationship Id="rId27" Type="http://schemas.openxmlformats.org/officeDocument/2006/relationships/slideLayout" Target="../slideLayouts/slideLayout4.xml"/><Relationship Id="rId26" Type="http://schemas.openxmlformats.org/officeDocument/2006/relationships/image" Target="../media/image31.wmf"/><Relationship Id="rId25" Type="http://schemas.openxmlformats.org/officeDocument/2006/relationships/oleObject" Target="../embeddings/oleObject31.bin"/><Relationship Id="rId24" Type="http://schemas.openxmlformats.org/officeDocument/2006/relationships/image" Target="../media/image30.wmf"/><Relationship Id="rId23" Type="http://schemas.openxmlformats.org/officeDocument/2006/relationships/oleObject" Target="../embeddings/oleObject30.bin"/><Relationship Id="rId22" Type="http://schemas.openxmlformats.org/officeDocument/2006/relationships/image" Target="../media/image29.wmf"/><Relationship Id="rId21" Type="http://schemas.openxmlformats.org/officeDocument/2006/relationships/oleObject" Target="../embeddings/oleObject29.bin"/><Relationship Id="rId20" Type="http://schemas.openxmlformats.org/officeDocument/2006/relationships/image" Target="../media/image28.wmf"/><Relationship Id="rId2" Type="http://schemas.openxmlformats.org/officeDocument/2006/relationships/image" Target="../media/image19.wmf"/><Relationship Id="rId19" Type="http://schemas.openxmlformats.org/officeDocument/2006/relationships/oleObject" Target="../embeddings/oleObject28.bin"/><Relationship Id="rId18" Type="http://schemas.openxmlformats.org/officeDocument/2006/relationships/image" Target="../media/image27.wmf"/><Relationship Id="rId17" Type="http://schemas.openxmlformats.org/officeDocument/2006/relationships/oleObject" Target="../embeddings/oleObject27.bin"/><Relationship Id="rId16" Type="http://schemas.openxmlformats.org/officeDocument/2006/relationships/image" Target="../media/image26.wmf"/><Relationship Id="rId15" Type="http://schemas.openxmlformats.org/officeDocument/2006/relationships/oleObject" Target="../embeddings/oleObject26.bin"/><Relationship Id="rId14" Type="http://schemas.openxmlformats.org/officeDocument/2006/relationships/image" Target="../media/image25.wmf"/><Relationship Id="rId13" Type="http://schemas.openxmlformats.org/officeDocument/2006/relationships/oleObject" Target="../embeddings/oleObject25.bin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1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2.wmf"/><Relationship Id="rId1" Type="http://schemas.openxmlformats.org/officeDocument/2006/relationships/oleObject" Target="../embeddings/oleObject3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wmf"/><Relationship Id="rId8" Type="http://schemas.openxmlformats.org/officeDocument/2006/relationships/oleObject" Target="../embeddings/oleObject38.bin"/><Relationship Id="rId7" Type="http://schemas.openxmlformats.org/officeDocument/2006/relationships/image" Target="../media/image37.wmf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6.bin"/><Relationship Id="rId3" Type="http://schemas.openxmlformats.org/officeDocument/2006/relationships/image" Target="../media/image35.wmf"/><Relationship Id="rId2" Type="http://schemas.openxmlformats.org/officeDocument/2006/relationships/oleObject" Target="../embeddings/oleObject35.bin"/><Relationship Id="rId13" Type="http://schemas.openxmlformats.org/officeDocument/2006/relationships/vmlDrawing" Target="../drawings/vmlDrawing5.vml"/><Relationship Id="rId12" Type="http://schemas.openxmlformats.org/officeDocument/2006/relationships/slideLayout" Target="../slideLayouts/slideLayout35.xml"/><Relationship Id="rId11" Type="http://schemas.openxmlformats.org/officeDocument/2006/relationships/image" Target="../media/image39.wmf"/><Relationship Id="rId10" Type="http://schemas.openxmlformats.org/officeDocument/2006/relationships/oleObject" Target="../embeddings/oleObject39.bin"/><Relationship Id="rId1" Type="http://schemas.openxmlformats.org/officeDocument/2006/relationships/image" Target="../media/image34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.bin"/><Relationship Id="rId8" Type="http://schemas.openxmlformats.org/officeDocument/2006/relationships/image" Target="../media/image43.w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0.wmf"/><Relationship Id="rId18" Type="http://schemas.openxmlformats.org/officeDocument/2006/relationships/vmlDrawing" Target="../drawings/vmlDrawing6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47.wmf"/><Relationship Id="rId15" Type="http://schemas.openxmlformats.org/officeDocument/2006/relationships/oleObject" Target="../embeddings/oleObject47.bin"/><Relationship Id="rId14" Type="http://schemas.openxmlformats.org/officeDocument/2006/relationships/image" Target="../media/image46.wmf"/><Relationship Id="rId13" Type="http://schemas.openxmlformats.org/officeDocument/2006/relationships/oleObject" Target="../embeddings/oleObject46.bin"/><Relationship Id="rId12" Type="http://schemas.openxmlformats.org/officeDocument/2006/relationships/image" Target="../media/image45.wmf"/><Relationship Id="rId11" Type="http://schemas.openxmlformats.org/officeDocument/2006/relationships/oleObject" Target="../embeddings/oleObject45.bin"/><Relationship Id="rId10" Type="http://schemas.openxmlformats.org/officeDocument/2006/relationships/image" Target="../media/image44.wmf"/><Relationship Id="rId1" Type="http://schemas.openxmlformats.org/officeDocument/2006/relationships/oleObject" Target="../embeddings/oleObject40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49.bin"/><Relationship Id="rId25" Type="http://schemas.openxmlformats.org/officeDocument/2006/relationships/notesSlide" Target="../notesSlides/notesSlide1.xml"/><Relationship Id="rId24" Type="http://schemas.openxmlformats.org/officeDocument/2006/relationships/vmlDrawing" Target="../drawings/vmlDrawing7.vml"/><Relationship Id="rId23" Type="http://schemas.openxmlformats.org/officeDocument/2006/relationships/slideLayout" Target="../slideLayouts/slideLayout12.xml"/><Relationship Id="rId22" Type="http://schemas.openxmlformats.org/officeDocument/2006/relationships/image" Target="../media/image58.wmf"/><Relationship Id="rId21" Type="http://schemas.openxmlformats.org/officeDocument/2006/relationships/oleObject" Target="../embeddings/oleObject58.bin"/><Relationship Id="rId20" Type="http://schemas.openxmlformats.org/officeDocument/2006/relationships/image" Target="../media/image57.wmf"/><Relationship Id="rId2" Type="http://schemas.openxmlformats.org/officeDocument/2006/relationships/image" Target="../media/image48.wmf"/><Relationship Id="rId19" Type="http://schemas.openxmlformats.org/officeDocument/2006/relationships/oleObject" Target="../embeddings/oleObject57.bin"/><Relationship Id="rId18" Type="http://schemas.openxmlformats.org/officeDocument/2006/relationships/image" Target="../media/image56.wmf"/><Relationship Id="rId17" Type="http://schemas.openxmlformats.org/officeDocument/2006/relationships/oleObject" Target="../embeddings/oleObject56.bin"/><Relationship Id="rId16" Type="http://schemas.openxmlformats.org/officeDocument/2006/relationships/image" Target="../media/image55.w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54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53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52.wmf"/><Relationship Id="rId1" Type="http://schemas.openxmlformats.org/officeDocument/2006/relationships/oleObject" Target="../embeddings/oleObject48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.bin"/><Relationship Id="rId8" Type="http://schemas.openxmlformats.org/officeDocument/2006/relationships/image" Target="../media/image62.w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60.bin"/><Relationship Id="rId22" Type="http://schemas.openxmlformats.org/officeDocument/2006/relationships/notesSlide" Target="../notesSlides/notesSlide2.xml"/><Relationship Id="rId21" Type="http://schemas.openxmlformats.org/officeDocument/2006/relationships/vmlDrawing" Target="../drawings/vmlDrawing8.v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59.wmf"/><Relationship Id="rId19" Type="http://schemas.openxmlformats.org/officeDocument/2006/relationships/image" Target="../media/image68.wmf"/><Relationship Id="rId18" Type="http://schemas.openxmlformats.org/officeDocument/2006/relationships/oleObject" Target="../embeddings/oleObject67.bin"/><Relationship Id="rId17" Type="http://schemas.openxmlformats.org/officeDocument/2006/relationships/image" Target="../media/image67.wmf"/><Relationship Id="rId16" Type="http://schemas.openxmlformats.org/officeDocument/2006/relationships/oleObject" Target="../embeddings/oleObject66.bin"/><Relationship Id="rId15" Type="http://schemas.openxmlformats.org/officeDocument/2006/relationships/image" Target="../media/image66.jpeg"/><Relationship Id="rId14" Type="http://schemas.openxmlformats.org/officeDocument/2006/relationships/image" Target="../media/image65.wmf"/><Relationship Id="rId13" Type="http://schemas.openxmlformats.org/officeDocument/2006/relationships/oleObject" Target="../embeddings/oleObject65.bin"/><Relationship Id="rId12" Type="http://schemas.openxmlformats.org/officeDocument/2006/relationships/image" Target="../media/image64.wmf"/><Relationship Id="rId11" Type="http://schemas.openxmlformats.org/officeDocument/2006/relationships/oleObject" Target="../embeddings/oleObject64.bin"/><Relationship Id="rId10" Type="http://schemas.openxmlformats.org/officeDocument/2006/relationships/image" Target="../media/image63.wmf"/><Relationship Id="rId1" Type="http://schemas.openxmlformats.org/officeDocument/2006/relationships/oleObject" Target="../embeddings/oleObject59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6.jpeg"/><Relationship Id="rId8" Type="http://schemas.openxmlformats.org/officeDocument/2006/relationships/image" Target="../media/image71.wmf"/><Relationship Id="rId7" Type="http://schemas.openxmlformats.org/officeDocument/2006/relationships/oleObject" Target="../embeddings/oleObject71.bin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9.w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65.wmf"/><Relationship Id="rId15" Type="http://schemas.openxmlformats.org/officeDocument/2006/relationships/vmlDrawing" Target="../drawings/vmlDrawing9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72.wmf"/><Relationship Id="rId12" Type="http://schemas.openxmlformats.org/officeDocument/2006/relationships/oleObject" Target="../embeddings/oleObject73.bin"/><Relationship Id="rId11" Type="http://schemas.openxmlformats.org/officeDocument/2006/relationships/image" Target="../media/image67.wmf"/><Relationship Id="rId10" Type="http://schemas.openxmlformats.org/officeDocument/2006/relationships/oleObject" Target="../embeddings/oleObject72.bin"/><Relationship Id="rId1" Type="http://schemas.openxmlformats.org/officeDocument/2006/relationships/oleObject" Target="../embeddings/oleObject6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46225"/>
            <a:ext cx="2727325" cy="515938"/>
          </a:xfrm>
          <a:noFill/>
          <a:ln>
            <a:noFill/>
          </a:ln>
        </p:spPr>
        <p:txBody>
          <a:bodyPr anchor="t" anchorCtr="0"/>
          <a:p>
            <a:pPr marL="0" indent="0" defTabSz="914400">
              <a:buClrTx/>
              <a:buSzTx/>
              <a:buFontTx/>
              <a:buNone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力的瞬时作用规律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46225"/>
            <a:ext cx="3040063" cy="555625"/>
          </a:xfrm>
          <a:noFill/>
          <a:ln>
            <a:noFill/>
          </a:ln>
        </p:spPr>
        <p:txBody>
          <a:bodyPr anchor="t" anchorCtr="0"/>
          <a:p>
            <a:pPr marL="0" indent="0" defTabSz="914400">
              <a:buClrTx/>
              <a:buSzTx/>
              <a:buFontTx/>
              <a:buNone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力矩的瞬时作用规律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131" name="矩形 91194"/>
          <p:cNvSpPr/>
          <p:nvPr/>
        </p:nvSpPr>
        <p:spPr>
          <a:xfrm>
            <a:off x="755650" y="125413"/>
            <a:ext cx="7483475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 5.3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绕定轴转动刚体的动能  动能定理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25998" name="对象 125997"/>
          <p:cNvGraphicFramePr/>
          <p:nvPr/>
        </p:nvGraphicFramePr>
        <p:xfrm>
          <a:off x="1258888" y="2132013"/>
          <a:ext cx="11826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508000" imgH="215900" progId="Equation.3">
                  <p:embed/>
                </p:oleObj>
              </mc:Choice>
              <mc:Fallback>
                <p:oleObj name="" r:id="rId1" imgW="508000" imgH="2159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8888" y="2132013"/>
                        <a:ext cx="1182687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93" name="对象 125992"/>
          <p:cNvGraphicFramePr/>
          <p:nvPr/>
        </p:nvGraphicFramePr>
        <p:xfrm>
          <a:off x="5291138" y="2151063"/>
          <a:ext cx="155733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" imgW="634365" imgH="215900" progId="Equation.3">
                  <p:embed/>
                </p:oleObj>
              </mc:Choice>
              <mc:Fallback>
                <p:oleObj name="" r:id="rId3" imgW="634365" imgH="2159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91138" y="2151063"/>
                        <a:ext cx="1557337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200025" y="2898775"/>
          <a:ext cx="9159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5" imgW="393700" imgH="215900" progId="Equation.3">
                  <p:embed/>
                </p:oleObj>
              </mc:Choice>
              <mc:Fallback>
                <p:oleObj name="" r:id="rId5" imgW="393700" imgH="2159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0025" y="2898775"/>
                        <a:ext cx="915988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116013" y="2941638"/>
            <a:ext cx="27654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静止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匀速直线运动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8" name="对象 7"/>
          <p:cNvGraphicFramePr/>
          <p:nvPr/>
        </p:nvGraphicFramePr>
        <p:xfrm>
          <a:off x="4456113" y="2943225"/>
          <a:ext cx="10048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7" imgW="431800" imgH="177165" progId="Equation.3">
                  <p:embed/>
                </p:oleObj>
              </mc:Choice>
              <mc:Fallback>
                <p:oleObj name="" r:id="rId7" imgW="431800" imgH="177165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56113" y="2943225"/>
                        <a:ext cx="1004887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508625" y="2941638"/>
            <a:ext cx="24606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静止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匀角速转动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0025" y="3652838"/>
            <a:ext cx="38703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m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—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平动时惯性大小的量度</a:t>
            </a:r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29125" y="3652838"/>
            <a:ext cx="40909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J</a:t>
            </a:r>
            <a:r>
              <a:rPr lang="en-US" altLang="zh-CN" i="1" baseline="-25000">
                <a:latin typeface="Times New Roman" panose="02020603050405020304" pitchFamily="18" charset="0"/>
                <a:ea typeface="微软雅黑" panose="020B0503020204020204" charset="-122"/>
              </a:rPr>
              <a:t>z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—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转动时惯性大小的量度</a:t>
            </a:r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84213" y="4365625"/>
            <a:ext cx="26733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力的持续作用规律</a:t>
            </a:r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60925" y="4365625"/>
            <a:ext cx="30607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力矩的持续作用规律</a:t>
            </a:r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154488" y="1484313"/>
            <a:ext cx="0" cy="5383213"/>
          </a:xfrm>
          <a:prstGeom prst="line">
            <a:avLst/>
          </a:prstGeom>
          <a:ln w="28575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0350" y="5156200"/>
            <a:ext cx="9493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空间：</a:t>
            </a:r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78338" y="5156200"/>
            <a:ext cx="9477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空间：</a:t>
            </a:r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23838" y="6081713"/>
            <a:ext cx="9477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时间：</a:t>
            </a:r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87863" y="6051550"/>
            <a:ext cx="9477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时间：</a:t>
            </a:r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83977" name="对象 83976"/>
          <p:cNvGraphicFramePr/>
          <p:nvPr/>
        </p:nvGraphicFramePr>
        <p:xfrm>
          <a:off x="1187450" y="4946650"/>
          <a:ext cx="274796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9" imgW="1485900" imgH="393700" progId="Equation.DSMT4">
                  <p:embed/>
                </p:oleObj>
              </mc:Choice>
              <mc:Fallback>
                <p:oleObj name="" r:id="rId9" imgW="1485900" imgH="3937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7450" y="4946650"/>
                        <a:ext cx="2747963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/>
          <p:nvPr/>
        </p:nvGraphicFramePr>
        <p:xfrm>
          <a:off x="1116013" y="6021388"/>
          <a:ext cx="213677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1" imgW="1155700" imgH="279400" progId="Equation.DSMT4">
                  <p:embed/>
                </p:oleObj>
              </mc:Choice>
              <mc:Fallback>
                <p:oleObj name="" r:id="rId11" imgW="1155700" imgH="2794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16013" y="6021388"/>
                        <a:ext cx="2136775" cy="623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/>
          <p:nvPr/>
        </p:nvGraphicFramePr>
        <p:xfrm>
          <a:off x="5580063" y="5130800"/>
          <a:ext cx="143192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3" imgW="660400" imgH="279400" progId="Equation.DSMT4">
                  <p:embed/>
                </p:oleObj>
              </mc:Choice>
              <mc:Fallback>
                <p:oleObj name="" r:id="rId13" imgW="660400" imgH="2794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80063" y="5130800"/>
                        <a:ext cx="1431925" cy="627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/>
          <p:nvPr/>
        </p:nvGraphicFramePr>
        <p:xfrm>
          <a:off x="5529263" y="5969000"/>
          <a:ext cx="131921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5" imgW="609600" imgH="279400" progId="Equation.DSMT4">
                  <p:embed/>
                </p:oleObj>
              </mc:Choice>
              <mc:Fallback>
                <p:oleObj name="" r:id="rId15" imgW="609600" imgH="2794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29263" y="5969000"/>
                        <a:ext cx="1319212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1" name="Line 3"/>
          <p:cNvSpPr/>
          <p:nvPr/>
        </p:nvSpPr>
        <p:spPr>
          <a:xfrm>
            <a:off x="0" y="698500"/>
            <a:ext cx="9144000" cy="0"/>
          </a:xfrm>
          <a:prstGeom prst="line">
            <a:avLst/>
          </a:prstGeom>
          <a:ln w="28575" cap="flat" cmpd="dbl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7" grpId="0"/>
      <p:bldP spid="10" grpId="0"/>
      <p:bldP spid="11" grpId="0"/>
      <p:bldP spid="12" grpId="0"/>
      <p:bldP spid="13" grpId="0"/>
      <p:bldP spid="16" grpId="0"/>
      <p:bldP spid="18" grpId="0"/>
      <p:bldP spid="14" grpId="0"/>
      <p:bldP spid="17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9393" name="矩形 122883"/>
          <p:cNvSpPr/>
          <p:nvPr/>
        </p:nvSpPr>
        <p:spPr>
          <a:xfrm>
            <a:off x="769938" y="334963"/>
            <a:ext cx="8050212" cy="10144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25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均匀细直棒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m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、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l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，可绕轴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O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在竖直平面内转动，初始时它在水平位置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59394" name="文本框 122884"/>
          <p:cNvSpPr txBox="1"/>
          <p:nvPr/>
        </p:nvSpPr>
        <p:spPr>
          <a:xfrm>
            <a:off x="322263" y="1411288"/>
            <a:ext cx="4465637" cy="552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求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 它由此下摆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sym typeface="Symbol" panose="05050102010706020507" pitchFamily="18" charset="2"/>
              </a:rPr>
              <a:t>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角时的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sym typeface="Symbol" panose="05050102010706020507" pitchFamily="18" charset="2"/>
              </a:rPr>
              <a:t>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charset="-122"/>
                <a:sym typeface="Symbol" panose="05050102010706020507" pitchFamily="18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sym typeface="Symbol" panose="05050102010706020507" pitchFamily="18" charset="2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  <a:sym typeface="Symbol" panose="05050102010706020507" pitchFamily="18" charset="2"/>
            </a:endParaRPr>
          </a:p>
        </p:txBody>
      </p:sp>
      <p:sp>
        <p:nvSpPr>
          <p:cNvPr id="122886" name="矩形 122885"/>
          <p:cNvSpPr/>
          <p:nvPr/>
        </p:nvSpPr>
        <p:spPr>
          <a:xfrm rot="-3124346">
            <a:off x="6858000" y="1344613"/>
            <a:ext cx="152400" cy="24384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59396" name="矩形 122886"/>
          <p:cNvSpPr/>
          <p:nvPr/>
        </p:nvSpPr>
        <p:spPr>
          <a:xfrm>
            <a:off x="5943600" y="1725613"/>
            <a:ext cx="2514600" cy="1524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59397" name="矩形 122888"/>
          <p:cNvSpPr/>
          <p:nvPr/>
        </p:nvSpPr>
        <p:spPr>
          <a:xfrm>
            <a:off x="5551488" y="1420813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O</a:t>
            </a:r>
            <a:endParaRPr lang="en-US" altLang="zh-CN" i="1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59398" name="矩形 122889"/>
          <p:cNvSpPr/>
          <p:nvPr/>
        </p:nvSpPr>
        <p:spPr>
          <a:xfrm>
            <a:off x="7772400" y="1268413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l</a:t>
            </a:r>
            <a:endParaRPr lang="en-US" altLang="zh-CN" i="1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59399" name="矩形 122890"/>
          <p:cNvSpPr/>
          <p:nvPr/>
        </p:nvSpPr>
        <p:spPr>
          <a:xfrm>
            <a:off x="6934200" y="1268413"/>
            <a:ext cx="4206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m</a:t>
            </a:r>
            <a:endParaRPr lang="en-US" altLang="zh-CN" i="1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22892" name="矩形 122891"/>
          <p:cNvSpPr/>
          <p:nvPr/>
        </p:nvSpPr>
        <p:spPr>
          <a:xfrm>
            <a:off x="6372225" y="1801813"/>
            <a:ext cx="342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endParaRPr lang="en-US" altLang="zh-CN" i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22894" name="矩形 122893"/>
          <p:cNvSpPr/>
          <p:nvPr/>
        </p:nvSpPr>
        <p:spPr>
          <a:xfrm>
            <a:off x="293688" y="2179638"/>
            <a:ext cx="564356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解一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  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机械能守恒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</a:rPr>
              <a:t>(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以初始位置为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势能点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)</a:t>
            </a:r>
            <a:endParaRPr lang="en-US" altLang="zh-CN" i="1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122899" name="对象 122898"/>
          <p:cNvGraphicFramePr>
            <a:graphicFrameLocks noChangeAspect="1"/>
          </p:cNvGraphicFramePr>
          <p:nvPr/>
        </p:nvGraphicFramePr>
        <p:xfrm>
          <a:off x="1347788" y="3500438"/>
          <a:ext cx="1371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" imgW="685800" imgH="393700" progId="Equation.3">
                  <p:embed/>
                </p:oleObj>
              </mc:Choice>
              <mc:Fallback>
                <p:oleObj name="" r:id="rId1" imgW="685800" imgH="3937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47788" y="3500438"/>
                        <a:ext cx="13716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0" name="对象 122899"/>
          <p:cNvGraphicFramePr>
            <a:graphicFrameLocks noChangeAspect="1"/>
          </p:cNvGraphicFramePr>
          <p:nvPr/>
        </p:nvGraphicFramePr>
        <p:xfrm>
          <a:off x="1330325" y="2898775"/>
          <a:ext cx="6635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3" imgW="330200" imgH="177165" progId="Equation.3">
                  <p:embed/>
                </p:oleObj>
              </mc:Choice>
              <mc:Fallback>
                <p:oleObj name="" r:id="rId3" imgW="330200" imgH="177165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0325" y="2898775"/>
                        <a:ext cx="663575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6" name="对象 122905"/>
          <p:cNvGraphicFramePr>
            <a:graphicFrameLocks noChangeAspect="1"/>
          </p:cNvGraphicFramePr>
          <p:nvPr/>
        </p:nvGraphicFramePr>
        <p:xfrm>
          <a:off x="5003800" y="3505200"/>
          <a:ext cx="2032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5" imgW="1016000" imgH="393700" progId="Equation.3">
                  <p:embed/>
                </p:oleObj>
              </mc:Choice>
              <mc:Fallback>
                <p:oleObj name="" r:id="rId5" imgW="1016000" imgH="3937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03800" y="3505200"/>
                        <a:ext cx="20320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5" name="文本框 122906"/>
          <p:cNvSpPr txBox="1"/>
          <p:nvPr/>
        </p:nvSpPr>
        <p:spPr>
          <a:xfrm>
            <a:off x="92075" y="379413"/>
            <a:ext cx="82708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2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122910" name="对象 122909"/>
          <p:cNvGraphicFramePr>
            <a:graphicFrameLocks noChangeAspect="1"/>
          </p:cNvGraphicFramePr>
          <p:nvPr/>
        </p:nvGraphicFramePr>
        <p:xfrm>
          <a:off x="3113088" y="3522663"/>
          <a:ext cx="12430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7" imgW="622300" imgH="393700" progId="Equation.3">
                  <p:embed/>
                </p:oleObj>
              </mc:Choice>
              <mc:Fallback>
                <p:oleObj name="" r:id="rId7" imgW="622300" imgH="3937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13088" y="3522663"/>
                        <a:ext cx="1243012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1" name="对象 122910"/>
          <p:cNvGraphicFramePr>
            <a:graphicFrameLocks noChangeAspect="1"/>
          </p:cNvGraphicFramePr>
          <p:nvPr/>
        </p:nvGraphicFramePr>
        <p:xfrm>
          <a:off x="2343150" y="2708275"/>
          <a:ext cx="16541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9" imgW="825500" imgH="393700" progId="Equation.3">
                  <p:embed/>
                </p:oleObj>
              </mc:Choice>
              <mc:Fallback>
                <p:oleObj name="" r:id="rId9" imgW="825500" imgH="3937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43150" y="2708275"/>
                        <a:ext cx="1654175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6" name="椭圆 122915"/>
          <p:cNvSpPr/>
          <p:nvPr/>
        </p:nvSpPr>
        <p:spPr>
          <a:xfrm>
            <a:off x="6948488" y="2568575"/>
            <a:ext cx="71437" cy="73025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22917" name="文本框 122916"/>
          <p:cNvSpPr txBox="1"/>
          <p:nvPr/>
        </p:nvSpPr>
        <p:spPr>
          <a:xfrm>
            <a:off x="6516688" y="2420938"/>
            <a:ext cx="3190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c</a:t>
            </a:r>
            <a:endParaRPr lang="en-US" altLang="zh-CN" i="1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22918" name="直接连接符 122917"/>
          <p:cNvSpPr/>
          <p:nvPr/>
        </p:nvSpPr>
        <p:spPr>
          <a:xfrm>
            <a:off x="7092950" y="2592388"/>
            <a:ext cx="35877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919" name="直接连接符 122918"/>
          <p:cNvSpPr/>
          <p:nvPr/>
        </p:nvSpPr>
        <p:spPr>
          <a:xfrm>
            <a:off x="7235825" y="1873250"/>
            <a:ext cx="0" cy="7191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22920" name="文本框 122919"/>
          <p:cNvSpPr txBox="1"/>
          <p:nvPr/>
        </p:nvSpPr>
        <p:spPr>
          <a:xfrm>
            <a:off x="7308850" y="2017713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h</a:t>
            </a:r>
            <a:endParaRPr lang="en-US" altLang="zh-CN" i="1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22921" name="文本框 122920"/>
          <p:cNvSpPr txBox="1"/>
          <p:nvPr/>
        </p:nvSpPr>
        <p:spPr>
          <a:xfrm>
            <a:off x="1976438" y="2836863"/>
            <a:ext cx="387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ea typeface="微软雅黑" panose="020B0503020204020204" charset="-122"/>
              </a:rPr>
              <a:t>=</a:t>
            </a:r>
            <a:endParaRPr lang="en-US" altLang="zh-CN" sz="280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22922" name="左大括号 122921"/>
          <p:cNvSpPr/>
          <p:nvPr/>
        </p:nvSpPr>
        <p:spPr>
          <a:xfrm>
            <a:off x="1049338" y="2998788"/>
            <a:ext cx="215900" cy="1006475"/>
          </a:xfrm>
          <a:prstGeom prst="leftBrace">
            <a:avLst>
              <a:gd name="adj1" fmla="val 38545"/>
              <a:gd name="adj2" fmla="val 50000"/>
            </a:avLst>
          </a:prstGeom>
          <a:noFill/>
          <a:ln w="444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122923" name="对象 122922"/>
          <p:cNvGraphicFramePr>
            <a:graphicFrameLocks noChangeAspect="1"/>
          </p:cNvGraphicFramePr>
          <p:nvPr/>
        </p:nvGraphicFramePr>
        <p:xfrm>
          <a:off x="2355850" y="5662613"/>
          <a:ext cx="2159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1" imgW="1079500" imgH="393700" progId="Equation.3">
                  <p:embed/>
                </p:oleObj>
              </mc:Choice>
              <mc:Fallback>
                <p:oleObj name="" r:id="rId11" imgW="1079500" imgH="3937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55850" y="5662613"/>
                        <a:ext cx="21590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5" name="对象 122924"/>
          <p:cNvGraphicFramePr>
            <a:graphicFrameLocks noChangeAspect="1"/>
          </p:cNvGraphicFramePr>
          <p:nvPr/>
        </p:nvGraphicFramePr>
        <p:xfrm>
          <a:off x="2306638" y="4870450"/>
          <a:ext cx="2616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3" imgW="1308100" imgH="393700" progId="Equation.DSMT4">
                  <p:embed/>
                </p:oleObj>
              </mc:Choice>
              <mc:Fallback>
                <p:oleObj name="" r:id="rId13" imgW="1308100" imgH="3937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06638" y="4870450"/>
                        <a:ext cx="26162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6" name="矩形 122925"/>
          <p:cNvSpPr/>
          <p:nvPr/>
        </p:nvSpPr>
        <p:spPr>
          <a:xfrm>
            <a:off x="323850" y="4364038"/>
            <a:ext cx="8408988" cy="460375"/>
          </a:xfrm>
          <a:prstGeom prst="rect">
            <a:avLst/>
          </a:prstGeom>
          <a:noFill/>
          <a:ln w="1111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解二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定轴转动动能定理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（重力矩做的功等于</a:t>
            </a:r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m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动能的增量）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22927" name="左大括号 122926"/>
          <p:cNvSpPr/>
          <p:nvPr/>
        </p:nvSpPr>
        <p:spPr>
          <a:xfrm flipH="1">
            <a:off x="4930775" y="5159375"/>
            <a:ext cx="128588" cy="1008063"/>
          </a:xfrm>
          <a:prstGeom prst="leftBrace">
            <a:avLst>
              <a:gd name="adj1" fmla="val 64820"/>
              <a:gd name="adj2" fmla="val 50000"/>
            </a:avLst>
          </a:prstGeom>
          <a:noFill/>
          <a:ln w="444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122928" name="对象 122927"/>
          <p:cNvGraphicFramePr>
            <a:graphicFrameLocks noChangeAspect="1"/>
          </p:cNvGraphicFramePr>
          <p:nvPr/>
        </p:nvGraphicFramePr>
        <p:xfrm>
          <a:off x="5943600" y="5264150"/>
          <a:ext cx="1725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5" imgW="862965" imgH="393700" progId="Equation.3">
                  <p:embed/>
                </p:oleObj>
              </mc:Choice>
              <mc:Fallback>
                <p:oleObj name="" r:id="rId15" imgW="862965" imgH="3937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43600" y="5264150"/>
                        <a:ext cx="1725613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0" name="直接连接符 122929"/>
          <p:cNvSpPr/>
          <p:nvPr/>
        </p:nvSpPr>
        <p:spPr>
          <a:xfrm>
            <a:off x="5299075" y="5657850"/>
            <a:ext cx="431800" cy="0"/>
          </a:xfrm>
          <a:prstGeom prst="line">
            <a:avLst/>
          </a:prstGeom>
          <a:ln w="4445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2931" name="文本框 122930"/>
          <p:cNvSpPr txBox="1"/>
          <p:nvPr/>
        </p:nvSpPr>
        <p:spPr>
          <a:xfrm>
            <a:off x="1049338" y="5807075"/>
            <a:ext cx="22987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重力矩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2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2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2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2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2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2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22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2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2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2" grpId="0"/>
      <p:bldP spid="122894" grpId="0"/>
      <p:bldP spid="122917" grpId="0"/>
      <p:bldP spid="122920" grpId="0"/>
      <p:bldP spid="122921" grpId="0"/>
      <p:bldP spid="122926" grpId="0"/>
      <p:bldP spid="1229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37261" name="对象 137260"/>
          <p:cNvGraphicFramePr>
            <a:graphicFrameLocks noChangeAspect="1"/>
          </p:cNvGraphicFramePr>
          <p:nvPr/>
        </p:nvGraphicFramePr>
        <p:xfrm>
          <a:off x="3132138" y="4365625"/>
          <a:ext cx="93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" imgW="469900" imgH="228600" progId="Equation.DSMT4">
                  <p:embed/>
                </p:oleObj>
              </mc:Choice>
              <mc:Fallback>
                <p:oleObj name="" r:id="rId1" imgW="469900" imgH="22860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32138" y="4365625"/>
                        <a:ext cx="9398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60" name="对象 137259"/>
          <p:cNvGraphicFramePr>
            <a:graphicFrameLocks noChangeAspect="1"/>
          </p:cNvGraphicFramePr>
          <p:nvPr/>
        </p:nvGraphicFramePr>
        <p:xfrm>
          <a:off x="1709738" y="4386263"/>
          <a:ext cx="939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3" imgW="469900" imgH="241300" progId="Equation.DSMT4">
                  <p:embed/>
                </p:oleObj>
              </mc:Choice>
              <mc:Fallback>
                <p:oleObj name="" r:id="rId3" imgW="469900" imgH="24130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9738" y="4386263"/>
                        <a:ext cx="9398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9" name="矩形 137217"/>
          <p:cNvSpPr/>
          <p:nvPr/>
        </p:nvSpPr>
        <p:spPr>
          <a:xfrm>
            <a:off x="682625" y="266700"/>
            <a:ext cx="8353425" cy="24003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25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本装置用于测量物体的转动惯量。待测物体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装在转动架上，转轴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Z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上装一半径为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r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的轻鼓轮，绳的一端缠在鼓轮上，另一端绕过定滑轮悬挂一质量为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m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的重物。重物下落时，由绳带动被测物体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绕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Z</a:t>
            </a:r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轴转动。今测得重物由静止下落一段距离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，所用时间为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。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绳子、各轮质量及摩擦力忽略不计。</a:t>
            </a:r>
            <a:endParaRPr lang="zh-CN" altLang="en-US" i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60420" name="矩形 137218"/>
          <p:cNvSpPr/>
          <p:nvPr/>
        </p:nvSpPr>
        <p:spPr>
          <a:xfrm>
            <a:off x="142875" y="379413"/>
            <a:ext cx="6397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3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60421" name="矩形 137219"/>
          <p:cNvSpPr/>
          <p:nvPr/>
        </p:nvSpPr>
        <p:spPr>
          <a:xfrm>
            <a:off x="285750" y="3357563"/>
            <a:ext cx="5683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解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137224" name="对象 137223"/>
          <p:cNvGraphicFramePr>
            <a:graphicFrameLocks noChangeAspect="1"/>
          </p:cNvGraphicFramePr>
          <p:nvPr/>
        </p:nvGraphicFramePr>
        <p:xfrm>
          <a:off x="2184400" y="6092825"/>
          <a:ext cx="2917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5" imgW="1459865" imgH="228600" progId="Equation.3">
                  <p:embed/>
                </p:oleObj>
              </mc:Choice>
              <mc:Fallback>
                <p:oleObj name="" r:id="rId5" imgW="1459865" imgH="2286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84400" y="6092825"/>
                        <a:ext cx="29178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5" name="矩形 137224"/>
          <p:cNvSpPr/>
          <p:nvPr/>
        </p:nvSpPr>
        <p:spPr>
          <a:xfrm>
            <a:off x="755650" y="4352925"/>
            <a:ext cx="873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初态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60424" name="文本框 137226"/>
          <p:cNvSpPr txBox="1"/>
          <p:nvPr/>
        </p:nvSpPr>
        <p:spPr>
          <a:xfrm>
            <a:off x="285750" y="2708275"/>
            <a:ext cx="3402013" cy="552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求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  物体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的转动惯量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J</a:t>
            </a:r>
            <a:r>
              <a:rPr lang="en-US" altLang="zh-CN" i="1" baseline="-250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Z</a:t>
            </a:r>
            <a:endParaRPr lang="en-US" altLang="zh-CN" i="1" baseline="-2500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37228" name="矩形 137227"/>
          <p:cNvSpPr/>
          <p:nvPr/>
        </p:nvSpPr>
        <p:spPr>
          <a:xfrm>
            <a:off x="733425" y="4873625"/>
            <a:ext cx="873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末态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37229" name="文本框 137228"/>
          <p:cNvSpPr txBox="1"/>
          <p:nvPr/>
        </p:nvSpPr>
        <p:spPr>
          <a:xfrm>
            <a:off x="684213" y="3284538"/>
            <a:ext cx="5040312" cy="10144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25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以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和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为研究对象，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的初始位置为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势能面。根据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机械能守恒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，则有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60427" name="矩形 137229"/>
          <p:cNvSpPr/>
          <p:nvPr/>
        </p:nvSpPr>
        <p:spPr>
          <a:xfrm>
            <a:off x="5724525" y="2997200"/>
            <a:ext cx="2808288" cy="3408363"/>
          </a:xfrm>
          <a:prstGeom prst="rect">
            <a:avLst/>
          </a:prstGeom>
          <a:solidFill>
            <a:srgbClr val="00B0F0">
              <a:alpha val="42000"/>
            </a:srgbClr>
          </a:solidFill>
          <a:ln w="952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zh-CN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60428" name="矩形 137230" descr="胡桃"/>
          <p:cNvSpPr/>
          <p:nvPr/>
        </p:nvSpPr>
        <p:spPr>
          <a:xfrm>
            <a:off x="5868988" y="4797425"/>
            <a:ext cx="1728787" cy="1584325"/>
          </a:xfrm>
          <a:prstGeom prst="rect">
            <a:avLst/>
          </a:prstGeom>
          <a:blipFill rotWithShape="1">
            <a:blip r:embed="rId7"/>
          </a:blip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pSp>
        <p:nvGrpSpPr>
          <p:cNvPr id="60429" name="组合 137231"/>
          <p:cNvGrpSpPr/>
          <p:nvPr/>
        </p:nvGrpSpPr>
        <p:grpSpPr>
          <a:xfrm>
            <a:off x="6446838" y="3140075"/>
            <a:ext cx="215900" cy="165100"/>
            <a:chOff x="2925" y="2568"/>
            <a:chExt cx="136" cy="149"/>
          </a:xfrm>
        </p:grpSpPr>
        <p:sp>
          <p:nvSpPr>
            <p:cNvPr id="60430" name="矩形 137232"/>
            <p:cNvSpPr/>
            <p:nvPr/>
          </p:nvSpPr>
          <p:spPr>
            <a:xfrm>
              <a:off x="2925" y="2568"/>
              <a:ext cx="136" cy="136"/>
            </a:xfrm>
            <a:prstGeom prst="rect">
              <a:avLst/>
            </a:prstGeom>
            <a:solidFill>
              <a:srgbClr val="969696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0431" name="矩形 137233"/>
            <p:cNvSpPr/>
            <p:nvPr/>
          </p:nvSpPr>
          <p:spPr>
            <a:xfrm>
              <a:off x="2948" y="2596"/>
              <a:ext cx="90" cy="121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9525">
              <a:noFill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</p:grpSp>
      <p:grpSp>
        <p:nvGrpSpPr>
          <p:cNvPr id="60432" name="组合 137234"/>
          <p:cNvGrpSpPr/>
          <p:nvPr/>
        </p:nvGrpSpPr>
        <p:grpSpPr>
          <a:xfrm flipV="1">
            <a:off x="6462713" y="4724400"/>
            <a:ext cx="180975" cy="144463"/>
            <a:chOff x="2925" y="2568"/>
            <a:chExt cx="136" cy="149"/>
          </a:xfrm>
        </p:grpSpPr>
        <p:sp>
          <p:nvSpPr>
            <p:cNvPr id="60433" name="矩形 137235"/>
            <p:cNvSpPr/>
            <p:nvPr/>
          </p:nvSpPr>
          <p:spPr>
            <a:xfrm>
              <a:off x="2925" y="2568"/>
              <a:ext cx="136" cy="136"/>
            </a:xfrm>
            <a:prstGeom prst="rect">
              <a:avLst/>
            </a:prstGeom>
            <a:solidFill>
              <a:srgbClr val="969696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0434" name="矩形 137236"/>
            <p:cNvSpPr/>
            <p:nvPr/>
          </p:nvSpPr>
          <p:spPr>
            <a:xfrm>
              <a:off x="2948" y="2596"/>
              <a:ext cx="90" cy="121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rgbClr val="0033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</p:grpSp>
      <p:sp>
        <p:nvSpPr>
          <p:cNvPr id="60435" name="直接连接符 137237"/>
          <p:cNvSpPr/>
          <p:nvPr/>
        </p:nvSpPr>
        <p:spPr>
          <a:xfrm>
            <a:off x="6554788" y="3213100"/>
            <a:ext cx="0" cy="1584325"/>
          </a:xfrm>
          <a:prstGeom prst="line">
            <a:avLst/>
          </a:prstGeom>
          <a:ln w="38100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37239" name="图片 137238" descr="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6000"/>
          </a:blip>
          <a:srcRect l="15796" t="12070" r="70093" b="67241"/>
          <a:stretch>
            <a:fillRect/>
          </a:stretch>
        </p:blipFill>
        <p:spPr>
          <a:xfrm>
            <a:off x="6369050" y="3498850"/>
            <a:ext cx="404813" cy="742950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60437" name="椭圆 137239"/>
          <p:cNvSpPr/>
          <p:nvPr/>
        </p:nvSpPr>
        <p:spPr>
          <a:xfrm>
            <a:off x="7669213" y="4437063"/>
            <a:ext cx="287337" cy="28733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pSp>
        <p:nvGrpSpPr>
          <p:cNvPr id="60438" name="组合 137240"/>
          <p:cNvGrpSpPr/>
          <p:nvPr/>
        </p:nvGrpSpPr>
        <p:grpSpPr>
          <a:xfrm>
            <a:off x="6481763" y="4365625"/>
            <a:ext cx="144462" cy="142875"/>
            <a:chOff x="2789" y="2750"/>
            <a:chExt cx="363" cy="453"/>
          </a:xfrm>
        </p:grpSpPr>
        <p:sp>
          <p:nvSpPr>
            <p:cNvPr id="60439" name="矩形 137241"/>
            <p:cNvSpPr/>
            <p:nvPr/>
          </p:nvSpPr>
          <p:spPr>
            <a:xfrm>
              <a:off x="2880" y="2840"/>
              <a:ext cx="181" cy="273"/>
            </a:xfrm>
            <a:prstGeom prst="rect">
              <a:avLst/>
            </a:prstGeom>
            <a:solidFill>
              <a:srgbClr val="C0C0C0"/>
            </a:solidFill>
            <a:ln w="9525">
              <a:noFill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0440" name="任意多边形 137242"/>
            <p:cNvSpPr/>
            <p:nvPr/>
          </p:nvSpPr>
          <p:spPr>
            <a:xfrm>
              <a:off x="2789" y="2750"/>
              <a:ext cx="363" cy="90"/>
            </a:xfrm>
            <a:custGeom>
              <a:avLst/>
              <a:gdLst/>
              <a:ahLst/>
              <a:cxnLst>
                <a:cxn ang="0">
                  <a:pos x="18900" y="10800"/>
                </a:cxn>
                <a:cxn ang="90">
                  <a:pos x="10800" y="21600"/>
                </a:cxn>
                <a:cxn ang="180">
                  <a:pos x="2700" y="10800"/>
                </a:cxn>
                <a:cxn ang="270">
                  <a:pos x="10800" y="0"/>
                </a:cxn>
              </a:cxnLst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0441" name="任意多边形 137243"/>
            <p:cNvSpPr/>
            <p:nvPr/>
          </p:nvSpPr>
          <p:spPr>
            <a:xfrm flipV="1">
              <a:off x="2789" y="3113"/>
              <a:ext cx="363" cy="90"/>
            </a:xfrm>
            <a:custGeom>
              <a:avLst/>
              <a:gdLst/>
              <a:ahLst/>
              <a:cxnLst>
                <a:cxn ang="0">
                  <a:pos x="18900" y="10800"/>
                </a:cxn>
                <a:cxn ang="90">
                  <a:pos x="10800" y="21600"/>
                </a:cxn>
                <a:cxn ang="180">
                  <a:pos x="2700" y="10800"/>
                </a:cxn>
                <a:cxn ang="270">
                  <a:pos x="10800" y="0"/>
                </a:cxn>
              </a:cxnLst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0442" name="直接连接符 137244"/>
          <p:cNvSpPr/>
          <p:nvPr/>
        </p:nvSpPr>
        <p:spPr>
          <a:xfrm>
            <a:off x="6589713" y="4437063"/>
            <a:ext cx="12239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43" name="直接连接符 137245"/>
          <p:cNvSpPr/>
          <p:nvPr/>
        </p:nvSpPr>
        <p:spPr>
          <a:xfrm>
            <a:off x="7956550" y="4581525"/>
            <a:ext cx="0" cy="647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44" name="等腰三角形 137246" descr="胡桃"/>
          <p:cNvSpPr/>
          <p:nvPr/>
        </p:nvSpPr>
        <p:spPr>
          <a:xfrm rot="2883501">
            <a:off x="7599363" y="4513263"/>
            <a:ext cx="182562" cy="436562"/>
          </a:xfrm>
          <a:prstGeom prst="triangle">
            <a:avLst>
              <a:gd name="adj" fmla="val 30648"/>
            </a:avLst>
          </a:prstGeom>
          <a:blipFill rotWithShape="1">
            <a:blip r:embed="rId7"/>
          </a:blip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60445" name="矩形 137247" descr="胡桃"/>
          <p:cNvSpPr/>
          <p:nvPr/>
        </p:nvSpPr>
        <p:spPr>
          <a:xfrm>
            <a:off x="7446963" y="4803775"/>
            <a:ext cx="144462" cy="215900"/>
          </a:xfrm>
          <a:prstGeom prst="rect">
            <a:avLst/>
          </a:prstGeom>
          <a:blipFill rotWithShape="1">
            <a:blip r:embed="rId7"/>
          </a:blipFill>
          <a:ln w="9525">
            <a:noFill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60446" name="直接连接符 137248"/>
          <p:cNvSpPr/>
          <p:nvPr/>
        </p:nvSpPr>
        <p:spPr>
          <a:xfrm flipV="1">
            <a:off x="6516688" y="4416425"/>
            <a:ext cx="76200" cy="206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47" name="直接连接符 137249"/>
          <p:cNvSpPr/>
          <p:nvPr/>
        </p:nvSpPr>
        <p:spPr>
          <a:xfrm flipV="1">
            <a:off x="6516688" y="4437063"/>
            <a:ext cx="76200" cy="206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48" name="直接连接符 137250"/>
          <p:cNvSpPr/>
          <p:nvPr/>
        </p:nvSpPr>
        <p:spPr>
          <a:xfrm flipV="1">
            <a:off x="6516688" y="4394200"/>
            <a:ext cx="76200" cy="206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49" name="直接连接符 137251"/>
          <p:cNvSpPr/>
          <p:nvPr/>
        </p:nvSpPr>
        <p:spPr>
          <a:xfrm flipV="1">
            <a:off x="6516688" y="4452938"/>
            <a:ext cx="76200" cy="206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253" name="直接连接符 137252"/>
          <p:cNvSpPr/>
          <p:nvPr/>
        </p:nvSpPr>
        <p:spPr>
          <a:xfrm>
            <a:off x="7956550" y="5157788"/>
            <a:ext cx="0" cy="9350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254" name="矩形 137253"/>
          <p:cNvSpPr/>
          <p:nvPr/>
        </p:nvSpPr>
        <p:spPr>
          <a:xfrm>
            <a:off x="7740650" y="5157788"/>
            <a:ext cx="431800" cy="287337"/>
          </a:xfrm>
          <a:prstGeom prst="rect">
            <a:avLst/>
          </a:prstGeom>
          <a:solidFill>
            <a:srgbClr val="80808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800" i="1">
                <a:latin typeface="Times New Roman" panose="02020603050405020304" pitchFamily="18" charset="0"/>
                <a:ea typeface="微软雅黑" panose="020B0503020204020204" charset="-122"/>
              </a:rPr>
              <a:t>m</a:t>
            </a:r>
            <a:endParaRPr lang="en-US" altLang="zh-CN" sz="1800" i="1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60452" name="文本框 137254"/>
          <p:cNvSpPr txBox="1"/>
          <p:nvPr/>
        </p:nvSpPr>
        <p:spPr>
          <a:xfrm>
            <a:off x="6156325" y="2997200"/>
            <a:ext cx="3032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z</a:t>
            </a:r>
            <a:endParaRPr lang="en-US" altLang="zh-CN" i="1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60453" name="直接连接符 137255"/>
          <p:cNvSpPr/>
          <p:nvPr/>
        </p:nvSpPr>
        <p:spPr>
          <a:xfrm>
            <a:off x="8172450" y="5445125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54" name="直接连接符 137256"/>
          <p:cNvSpPr/>
          <p:nvPr/>
        </p:nvSpPr>
        <p:spPr>
          <a:xfrm>
            <a:off x="8245475" y="5445125"/>
            <a:ext cx="0" cy="9366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60455" name="文本框 137257"/>
          <p:cNvSpPr txBox="1"/>
          <p:nvPr/>
        </p:nvSpPr>
        <p:spPr>
          <a:xfrm>
            <a:off x="8245475" y="5624513"/>
            <a:ext cx="32543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 i="1">
                <a:latin typeface="Times New Roman" panose="02020603050405020304" pitchFamily="18" charset="0"/>
                <a:ea typeface="微软雅黑" panose="020B0503020204020204" charset="-122"/>
              </a:rPr>
              <a:t>h</a:t>
            </a:r>
            <a:endParaRPr lang="en-US" altLang="zh-CN" sz="2000" i="1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60456" name="文本框 137258"/>
          <p:cNvSpPr txBox="1"/>
          <p:nvPr/>
        </p:nvSpPr>
        <p:spPr>
          <a:xfrm>
            <a:off x="5872163" y="4286250"/>
            <a:ext cx="644525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charset="-122"/>
              </a:rPr>
              <a:t>鼓轮</a:t>
            </a:r>
            <a:endParaRPr lang="zh-CN" altLang="en-US" sz="180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137262" name="对象 137261"/>
          <p:cNvGraphicFramePr>
            <a:graphicFrameLocks noChangeAspect="1"/>
          </p:cNvGraphicFramePr>
          <p:nvPr/>
        </p:nvGraphicFramePr>
        <p:xfrm>
          <a:off x="1709738" y="4872038"/>
          <a:ext cx="15478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9" imgW="774065" imgH="241300" progId="Equation.DSMT4">
                  <p:embed/>
                </p:oleObj>
              </mc:Choice>
              <mc:Fallback>
                <p:oleObj name="" r:id="rId9" imgW="774065" imgH="2413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09738" y="4872038"/>
                        <a:ext cx="1547812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63" name="对象 137262"/>
          <p:cNvGraphicFramePr>
            <a:graphicFrameLocks noChangeAspect="1"/>
          </p:cNvGraphicFramePr>
          <p:nvPr/>
        </p:nvGraphicFramePr>
        <p:xfrm>
          <a:off x="1692275" y="5445125"/>
          <a:ext cx="29702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1" imgW="1485265" imgH="241300" progId="Equation.DSMT4">
                  <p:embed/>
                </p:oleObj>
              </mc:Choice>
              <mc:Fallback>
                <p:oleObj name="" r:id="rId11" imgW="1485265" imgH="2413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92275" y="5445125"/>
                        <a:ext cx="2970213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81481E-6 L -1.38889E-6 0.1365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7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3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5" grpId="0"/>
      <p:bldP spid="137228" grpId="0"/>
      <p:bldP spid="137229" grpId="0"/>
      <p:bldP spid="13725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1441" name="矩形 138241"/>
          <p:cNvSpPr/>
          <p:nvPr/>
        </p:nvSpPr>
        <p:spPr>
          <a:xfrm>
            <a:off x="0" y="32432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61442" name="矩形 1382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61443" name="矩形 138243"/>
          <p:cNvSpPr/>
          <p:nvPr/>
        </p:nvSpPr>
        <p:spPr>
          <a:xfrm>
            <a:off x="0" y="33337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61444" name="矩形 138244"/>
          <p:cNvSpPr/>
          <p:nvPr/>
        </p:nvSpPr>
        <p:spPr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61445" name="矩形 138245"/>
          <p:cNvSpPr/>
          <p:nvPr/>
        </p:nvSpPr>
        <p:spPr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61446" name="矩形 138246"/>
          <p:cNvSpPr/>
          <p:nvPr/>
        </p:nvSpPr>
        <p:spPr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61447" name="矩形 138247"/>
          <p:cNvSpPr/>
          <p:nvPr/>
        </p:nvSpPr>
        <p:spPr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138249" name="对象 138248"/>
          <p:cNvGraphicFramePr>
            <a:graphicFrameLocks noChangeAspect="1"/>
          </p:cNvGraphicFramePr>
          <p:nvPr/>
        </p:nvGraphicFramePr>
        <p:xfrm>
          <a:off x="1365250" y="1027113"/>
          <a:ext cx="32242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" imgW="1612900" imgH="419100" progId="Equation.3">
                  <p:embed/>
                </p:oleObj>
              </mc:Choice>
              <mc:Fallback>
                <p:oleObj name="" r:id="rId1" imgW="1612900" imgH="4191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5250" y="1027113"/>
                        <a:ext cx="3224213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0" name="对象 138249"/>
          <p:cNvGraphicFramePr>
            <a:graphicFrameLocks noChangeAspect="1"/>
          </p:cNvGraphicFramePr>
          <p:nvPr/>
        </p:nvGraphicFramePr>
        <p:xfrm>
          <a:off x="1373188" y="1990725"/>
          <a:ext cx="38846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3" imgW="1943100" imgH="405765" progId="Equation.3">
                  <p:embed/>
                </p:oleObj>
              </mc:Choice>
              <mc:Fallback>
                <p:oleObj name="" r:id="rId3" imgW="1943100" imgH="405765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3188" y="1990725"/>
                        <a:ext cx="3884612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1" name="对象 138250"/>
          <p:cNvGraphicFramePr>
            <a:graphicFrameLocks noChangeAspect="1"/>
          </p:cNvGraphicFramePr>
          <p:nvPr/>
        </p:nvGraphicFramePr>
        <p:xfrm>
          <a:off x="1724025" y="2847975"/>
          <a:ext cx="246221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5" imgW="1231265" imgH="405765" progId="Equation.3">
                  <p:embed/>
                </p:oleObj>
              </mc:Choice>
              <mc:Fallback>
                <p:oleObj name="" r:id="rId5" imgW="1231265" imgH="405765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4025" y="2847975"/>
                        <a:ext cx="2462213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2" name="对象 138251"/>
          <p:cNvGraphicFramePr>
            <a:graphicFrameLocks noChangeAspect="1"/>
          </p:cNvGraphicFramePr>
          <p:nvPr/>
        </p:nvGraphicFramePr>
        <p:xfrm>
          <a:off x="1962150" y="5664200"/>
          <a:ext cx="2336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7" imgW="1168400" imgH="419100" progId="Equation.3">
                  <p:embed/>
                </p:oleObj>
              </mc:Choice>
              <mc:Fallback>
                <p:oleObj name="" r:id="rId7" imgW="1168400" imgH="4191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62150" y="5664200"/>
                        <a:ext cx="2336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3" name="对象 138252"/>
          <p:cNvGraphicFramePr>
            <a:graphicFrameLocks noChangeAspect="1"/>
          </p:cNvGraphicFramePr>
          <p:nvPr/>
        </p:nvGraphicFramePr>
        <p:xfrm>
          <a:off x="3117850" y="4792663"/>
          <a:ext cx="116681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9" imgW="584200" imgH="405765" progId="Equation.3">
                  <p:embed/>
                </p:oleObj>
              </mc:Choice>
              <mc:Fallback>
                <p:oleObj name="" r:id="rId9" imgW="584200" imgH="405765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17850" y="4792663"/>
                        <a:ext cx="1166813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4" name="对象 138253"/>
          <p:cNvGraphicFramePr>
            <a:graphicFrameLocks noChangeAspect="1"/>
          </p:cNvGraphicFramePr>
          <p:nvPr/>
        </p:nvGraphicFramePr>
        <p:xfrm>
          <a:off x="1660525" y="3916363"/>
          <a:ext cx="2690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1" imgW="1346200" imgH="457200" progId="Equation.3">
                  <p:embed/>
                </p:oleObj>
              </mc:Choice>
              <mc:Fallback>
                <p:oleObj name="" r:id="rId11" imgW="1346200" imgH="4572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60525" y="3916363"/>
                        <a:ext cx="269081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4" name="对象 138254"/>
          <p:cNvGraphicFramePr>
            <a:graphicFrameLocks noChangeAspect="1"/>
          </p:cNvGraphicFramePr>
          <p:nvPr/>
        </p:nvGraphicFramePr>
        <p:xfrm>
          <a:off x="2401888" y="463550"/>
          <a:ext cx="25892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3" imgW="1294765" imgH="241300" progId="Equation.DSMT4">
                  <p:embed/>
                </p:oleObj>
              </mc:Choice>
              <mc:Fallback>
                <p:oleObj name="" r:id="rId13" imgW="1294765" imgH="2413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01888" y="463550"/>
                        <a:ext cx="2589212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5" name="矩形 138255"/>
          <p:cNvSpPr/>
          <p:nvPr/>
        </p:nvSpPr>
        <p:spPr>
          <a:xfrm>
            <a:off x="563563" y="476250"/>
            <a:ext cx="227965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机械能守恒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38257" name="文本框 138256"/>
          <p:cNvSpPr txBox="1"/>
          <p:nvPr/>
        </p:nvSpPr>
        <p:spPr>
          <a:xfrm>
            <a:off x="539750" y="2182813"/>
            <a:ext cx="1081088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求导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20498" name="右大括号 138257"/>
          <p:cNvSpPr/>
          <p:nvPr/>
        </p:nvSpPr>
        <p:spPr>
          <a:xfrm>
            <a:off x="5292725" y="2301875"/>
            <a:ext cx="215900" cy="1150938"/>
          </a:xfrm>
          <a:prstGeom prst="rightBrace">
            <a:avLst>
              <a:gd name="adj1" fmla="val 44103"/>
              <a:gd name="adj2" fmla="val 50000"/>
            </a:avLst>
          </a:prstGeom>
          <a:noFill/>
          <a:ln w="4127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38259" name="直接连接符 138258"/>
          <p:cNvSpPr/>
          <p:nvPr/>
        </p:nvSpPr>
        <p:spPr>
          <a:xfrm>
            <a:off x="1042988" y="4389438"/>
            <a:ext cx="576262" cy="0"/>
          </a:xfrm>
          <a:prstGeom prst="line">
            <a:avLst/>
          </a:prstGeom>
          <a:ln w="41275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8260" name="文本框 138259"/>
          <p:cNvSpPr txBox="1"/>
          <p:nvPr/>
        </p:nvSpPr>
        <p:spPr>
          <a:xfrm>
            <a:off x="581025" y="5000625"/>
            <a:ext cx="2478088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m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作匀加速运动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38261" name="右大括号 138260"/>
          <p:cNvSpPr/>
          <p:nvPr/>
        </p:nvSpPr>
        <p:spPr>
          <a:xfrm>
            <a:off x="4427538" y="4292600"/>
            <a:ext cx="146050" cy="1008063"/>
          </a:xfrm>
          <a:prstGeom prst="rightBrace">
            <a:avLst>
              <a:gd name="adj1" fmla="val 57102"/>
              <a:gd name="adj2" fmla="val 50000"/>
            </a:avLst>
          </a:prstGeom>
          <a:noFill/>
          <a:ln w="508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38262" name="直接连接符 138261"/>
          <p:cNvSpPr/>
          <p:nvPr/>
        </p:nvSpPr>
        <p:spPr>
          <a:xfrm>
            <a:off x="1331913" y="6089650"/>
            <a:ext cx="576262" cy="0"/>
          </a:xfrm>
          <a:prstGeom prst="line">
            <a:avLst/>
          </a:prstGeom>
          <a:ln w="508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1462" name="矩形 138262"/>
          <p:cNvSpPr/>
          <p:nvPr/>
        </p:nvSpPr>
        <p:spPr>
          <a:xfrm>
            <a:off x="5724525" y="2205038"/>
            <a:ext cx="2808288" cy="3408362"/>
          </a:xfrm>
          <a:prstGeom prst="rect">
            <a:avLst/>
          </a:prstGeom>
          <a:solidFill>
            <a:srgbClr val="00CC99">
              <a:alpha val="42000"/>
            </a:srgbClr>
          </a:solidFill>
          <a:ln w="952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zh-CN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61463" name="矩形 138263" descr="胡桃"/>
          <p:cNvSpPr/>
          <p:nvPr/>
        </p:nvSpPr>
        <p:spPr>
          <a:xfrm>
            <a:off x="5868988" y="4005263"/>
            <a:ext cx="1728787" cy="1584325"/>
          </a:xfrm>
          <a:prstGeom prst="rect">
            <a:avLst/>
          </a:prstGeom>
          <a:blipFill rotWithShape="1">
            <a:blip r:embed="rId15"/>
          </a:blip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pSp>
        <p:nvGrpSpPr>
          <p:cNvPr id="61464" name="组合 138264"/>
          <p:cNvGrpSpPr/>
          <p:nvPr/>
        </p:nvGrpSpPr>
        <p:grpSpPr>
          <a:xfrm>
            <a:off x="6446838" y="2347913"/>
            <a:ext cx="215900" cy="165100"/>
            <a:chOff x="2925" y="2568"/>
            <a:chExt cx="136" cy="149"/>
          </a:xfrm>
        </p:grpSpPr>
        <p:sp>
          <p:nvSpPr>
            <p:cNvPr id="61465" name="矩形 138265"/>
            <p:cNvSpPr/>
            <p:nvPr/>
          </p:nvSpPr>
          <p:spPr>
            <a:xfrm>
              <a:off x="2925" y="2568"/>
              <a:ext cx="136" cy="136"/>
            </a:xfrm>
            <a:prstGeom prst="rect">
              <a:avLst/>
            </a:prstGeom>
            <a:solidFill>
              <a:srgbClr val="969696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1466" name="矩形 138266"/>
            <p:cNvSpPr/>
            <p:nvPr/>
          </p:nvSpPr>
          <p:spPr>
            <a:xfrm>
              <a:off x="2948" y="2596"/>
              <a:ext cx="90" cy="121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9525">
              <a:noFill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</p:grpSp>
      <p:grpSp>
        <p:nvGrpSpPr>
          <p:cNvPr id="61467" name="组合 138267"/>
          <p:cNvGrpSpPr/>
          <p:nvPr/>
        </p:nvGrpSpPr>
        <p:grpSpPr>
          <a:xfrm flipV="1">
            <a:off x="6462713" y="3932238"/>
            <a:ext cx="180975" cy="144462"/>
            <a:chOff x="2925" y="2568"/>
            <a:chExt cx="136" cy="149"/>
          </a:xfrm>
        </p:grpSpPr>
        <p:sp>
          <p:nvSpPr>
            <p:cNvPr id="61468" name="矩形 138268"/>
            <p:cNvSpPr/>
            <p:nvPr/>
          </p:nvSpPr>
          <p:spPr>
            <a:xfrm>
              <a:off x="2925" y="2568"/>
              <a:ext cx="136" cy="136"/>
            </a:xfrm>
            <a:prstGeom prst="rect">
              <a:avLst/>
            </a:prstGeom>
            <a:solidFill>
              <a:srgbClr val="969696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1469" name="矩形 138269"/>
            <p:cNvSpPr/>
            <p:nvPr/>
          </p:nvSpPr>
          <p:spPr>
            <a:xfrm>
              <a:off x="2948" y="2596"/>
              <a:ext cx="90" cy="121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rgbClr val="0033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</p:grpSp>
      <p:sp>
        <p:nvSpPr>
          <p:cNvPr id="61470" name="直接连接符 138270"/>
          <p:cNvSpPr/>
          <p:nvPr/>
        </p:nvSpPr>
        <p:spPr>
          <a:xfrm>
            <a:off x="6554788" y="2420938"/>
            <a:ext cx="0" cy="1584325"/>
          </a:xfrm>
          <a:prstGeom prst="line">
            <a:avLst/>
          </a:prstGeom>
          <a:ln w="38100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61471" name="图片 138271" descr="2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6000"/>
          </a:blip>
          <a:srcRect l="15796" t="12070" r="70093" b="67241"/>
          <a:stretch>
            <a:fillRect/>
          </a:stretch>
        </p:blipFill>
        <p:spPr>
          <a:xfrm>
            <a:off x="6369050" y="2706688"/>
            <a:ext cx="404813" cy="742950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61472" name="椭圆 138272"/>
          <p:cNvSpPr/>
          <p:nvPr/>
        </p:nvSpPr>
        <p:spPr>
          <a:xfrm>
            <a:off x="7669213" y="3644900"/>
            <a:ext cx="287337" cy="28733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pSp>
        <p:nvGrpSpPr>
          <p:cNvPr id="61473" name="组合 138273"/>
          <p:cNvGrpSpPr/>
          <p:nvPr/>
        </p:nvGrpSpPr>
        <p:grpSpPr>
          <a:xfrm>
            <a:off x="6481763" y="3573463"/>
            <a:ext cx="144462" cy="142875"/>
            <a:chOff x="2789" y="2750"/>
            <a:chExt cx="363" cy="453"/>
          </a:xfrm>
        </p:grpSpPr>
        <p:sp>
          <p:nvSpPr>
            <p:cNvPr id="61474" name="矩形 138274"/>
            <p:cNvSpPr/>
            <p:nvPr/>
          </p:nvSpPr>
          <p:spPr>
            <a:xfrm>
              <a:off x="2880" y="2840"/>
              <a:ext cx="181" cy="273"/>
            </a:xfrm>
            <a:prstGeom prst="rect">
              <a:avLst/>
            </a:prstGeom>
            <a:solidFill>
              <a:srgbClr val="C0C0C0"/>
            </a:solidFill>
            <a:ln w="9525">
              <a:noFill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1475" name="任意多边形 138275"/>
            <p:cNvSpPr/>
            <p:nvPr/>
          </p:nvSpPr>
          <p:spPr>
            <a:xfrm>
              <a:off x="2789" y="2750"/>
              <a:ext cx="363" cy="90"/>
            </a:xfrm>
            <a:custGeom>
              <a:avLst/>
              <a:gdLst/>
              <a:ahLst/>
              <a:cxnLst>
                <a:cxn ang="0">
                  <a:pos x="18900" y="10800"/>
                </a:cxn>
                <a:cxn ang="90">
                  <a:pos x="10800" y="21600"/>
                </a:cxn>
                <a:cxn ang="180">
                  <a:pos x="2700" y="10800"/>
                </a:cxn>
                <a:cxn ang="270">
                  <a:pos x="10800" y="0"/>
                </a:cxn>
              </a:cxnLst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76" name="任意多边形 138276"/>
            <p:cNvSpPr/>
            <p:nvPr/>
          </p:nvSpPr>
          <p:spPr>
            <a:xfrm flipV="1">
              <a:off x="2789" y="3113"/>
              <a:ext cx="363" cy="90"/>
            </a:xfrm>
            <a:custGeom>
              <a:avLst/>
              <a:gdLst/>
              <a:ahLst/>
              <a:cxnLst>
                <a:cxn ang="0">
                  <a:pos x="18900" y="10800"/>
                </a:cxn>
                <a:cxn ang="90">
                  <a:pos x="10800" y="21600"/>
                </a:cxn>
                <a:cxn ang="180">
                  <a:pos x="2700" y="10800"/>
                </a:cxn>
                <a:cxn ang="270">
                  <a:pos x="10800" y="0"/>
                </a:cxn>
              </a:cxnLst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1477" name="直接连接符 138277"/>
          <p:cNvSpPr/>
          <p:nvPr/>
        </p:nvSpPr>
        <p:spPr>
          <a:xfrm>
            <a:off x="6589713" y="3644900"/>
            <a:ext cx="12239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78" name="直接连接符 138278"/>
          <p:cNvSpPr/>
          <p:nvPr/>
        </p:nvSpPr>
        <p:spPr>
          <a:xfrm>
            <a:off x="7956550" y="3789363"/>
            <a:ext cx="0" cy="647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79" name="等腰三角形 138279" descr="胡桃"/>
          <p:cNvSpPr/>
          <p:nvPr/>
        </p:nvSpPr>
        <p:spPr>
          <a:xfrm rot="2883501">
            <a:off x="7599363" y="3721100"/>
            <a:ext cx="182562" cy="436563"/>
          </a:xfrm>
          <a:prstGeom prst="triangle">
            <a:avLst>
              <a:gd name="adj" fmla="val 30648"/>
            </a:avLst>
          </a:prstGeom>
          <a:blipFill rotWithShape="1">
            <a:blip r:embed="rId15"/>
          </a:blip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61480" name="矩形 138280" descr="胡桃"/>
          <p:cNvSpPr/>
          <p:nvPr/>
        </p:nvSpPr>
        <p:spPr>
          <a:xfrm>
            <a:off x="7446963" y="4011613"/>
            <a:ext cx="144462" cy="215900"/>
          </a:xfrm>
          <a:prstGeom prst="rect">
            <a:avLst/>
          </a:prstGeom>
          <a:blipFill rotWithShape="1">
            <a:blip r:embed="rId15"/>
          </a:blipFill>
          <a:ln w="9525">
            <a:noFill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61481" name="直接连接符 138281"/>
          <p:cNvSpPr/>
          <p:nvPr/>
        </p:nvSpPr>
        <p:spPr>
          <a:xfrm flipV="1">
            <a:off x="6516688" y="3624263"/>
            <a:ext cx="76200" cy="206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82" name="直接连接符 138282"/>
          <p:cNvSpPr/>
          <p:nvPr/>
        </p:nvSpPr>
        <p:spPr>
          <a:xfrm flipV="1">
            <a:off x="6516688" y="3644900"/>
            <a:ext cx="76200" cy="206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83" name="直接连接符 138283"/>
          <p:cNvSpPr/>
          <p:nvPr/>
        </p:nvSpPr>
        <p:spPr>
          <a:xfrm flipV="1">
            <a:off x="6516688" y="3602038"/>
            <a:ext cx="76200" cy="206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84" name="直接连接符 138284"/>
          <p:cNvSpPr/>
          <p:nvPr/>
        </p:nvSpPr>
        <p:spPr>
          <a:xfrm flipV="1">
            <a:off x="6516688" y="3660775"/>
            <a:ext cx="76200" cy="206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85" name="直接连接符 138285"/>
          <p:cNvSpPr/>
          <p:nvPr/>
        </p:nvSpPr>
        <p:spPr>
          <a:xfrm>
            <a:off x="7956550" y="4365625"/>
            <a:ext cx="0" cy="9350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86" name="矩形 138286"/>
          <p:cNvSpPr/>
          <p:nvPr/>
        </p:nvSpPr>
        <p:spPr>
          <a:xfrm>
            <a:off x="7740650" y="4365625"/>
            <a:ext cx="431800" cy="287338"/>
          </a:xfrm>
          <a:prstGeom prst="rect">
            <a:avLst/>
          </a:prstGeom>
          <a:solidFill>
            <a:srgbClr val="80808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800" i="1">
                <a:latin typeface="Times New Roman" panose="02020603050405020304" pitchFamily="18" charset="0"/>
                <a:ea typeface="微软雅黑" panose="020B0503020204020204" charset="-122"/>
              </a:rPr>
              <a:t>m</a:t>
            </a:r>
            <a:endParaRPr lang="en-US" altLang="zh-CN" sz="1800" i="1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61487" name="文本框 138287"/>
          <p:cNvSpPr txBox="1"/>
          <p:nvPr/>
        </p:nvSpPr>
        <p:spPr>
          <a:xfrm>
            <a:off x="6156325" y="2205038"/>
            <a:ext cx="3032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z</a:t>
            </a:r>
            <a:endParaRPr lang="en-US" altLang="zh-CN" i="1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61488" name="直接连接符 138288"/>
          <p:cNvSpPr/>
          <p:nvPr/>
        </p:nvSpPr>
        <p:spPr>
          <a:xfrm>
            <a:off x="8172450" y="4652963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89" name="直接连接符 138289"/>
          <p:cNvSpPr/>
          <p:nvPr/>
        </p:nvSpPr>
        <p:spPr>
          <a:xfrm>
            <a:off x="8245475" y="4652963"/>
            <a:ext cx="0" cy="9366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61490" name="文本框 138290"/>
          <p:cNvSpPr txBox="1"/>
          <p:nvPr/>
        </p:nvSpPr>
        <p:spPr>
          <a:xfrm>
            <a:off x="8245475" y="4832350"/>
            <a:ext cx="32543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 i="1">
                <a:latin typeface="Times New Roman" panose="02020603050405020304" pitchFamily="18" charset="0"/>
                <a:ea typeface="微软雅黑" panose="020B0503020204020204" charset="-122"/>
              </a:rPr>
              <a:t>h</a:t>
            </a:r>
            <a:endParaRPr lang="en-US" altLang="zh-CN" sz="2000" i="1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61491" name="文本框 138291"/>
          <p:cNvSpPr txBox="1"/>
          <p:nvPr/>
        </p:nvSpPr>
        <p:spPr>
          <a:xfrm>
            <a:off x="5872163" y="3494088"/>
            <a:ext cx="644525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charset="-122"/>
              </a:rPr>
              <a:t>鼓轮</a:t>
            </a:r>
            <a:endParaRPr lang="zh-CN" altLang="en-US" sz="180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57" grpId="0"/>
      <p:bldP spid="138260" grpId="0"/>
      <p:bldP spid="2049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62465" name="组合 40065"/>
          <p:cNvGrpSpPr/>
          <p:nvPr/>
        </p:nvGrpSpPr>
        <p:grpSpPr>
          <a:xfrm>
            <a:off x="87313" y="896938"/>
            <a:ext cx="2984500" cy="3194050"/>
            <a:chOff x="48" y="573"/>
            <a:chExt cx="1880" cy="2012"/>
          </a:xfrm>
        </p:grpSpPr>
        <p:sp>
          <p:nvSpPr>
            <p:cNvPr id="21507" name="文本框 39938"/>
            <p:cNvSpPr txBox="1"/>
            <p:nvPr/>
          </p:nvSpPr>
          <p:spPr>
            <a:xfrm>
              <a:off x="48" y="1073"/>
              <a:ext cx="818" cy="43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 eaLnBrk="0" hangingPunct="0"/>
              <a:r>
                <a:rPr lang="zh-CN" altLang="en-US" noProof="1" dirty="0">
                  <a:solidFill>
                    <a:schemeClr val="accent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定轴</a:t>
              </a:r>
              <a:r>
                <a:rPr lang="en-US" altLang="zh-CN" noProof="1">
                  <a:solidFill>
                    <a:schemeClr val="accent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O</a:t>
              </a:r>
              <a:endParaRPr lang="en-US" altLang="zh-CN" noProof="1">
                <a:solidFill>
                  <a:schemeClr val="accent4"/>
                </a:solidFill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08" name="椭圆 39939"/>
            <p:cNvSpPr/>
            <p:nvPr/>
          </p:nvSpPr>
          <p:spPr>
            <a:xfrm>
              <a:off x="746" y="818"/>
              <a:ext cx="524" cy="526"/>
            </a:xfrm>
            <a:prstGeom prst="ellipse">
              <a:avLst/>
            </a:prstGeom>
            <a:noFill/>
            <a:ln w="571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fontAlgn="base"/>
              <a:endParaRPr lang="zh-CN" altLang="en-US" strike="noStrike" noProof="1">
                <a:solidFill>
                  <a:schemeClr val="accent4"/>
                </a:solidFill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468" name="直接连接符 39940"/>
            <p:cNvSpPr/>
            <p:nvPr/>
          </p:nvSpPr>
          <p:spPr>
            <a:xfrm flipV="1">
              <a:off x="409" y="669"/>
              <a:ext cx="1240" cy="9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469" name="直接连接符 39941"/>
            <p:cNvSpPr/>
            <p:nvPr/>
          </p:nvSpPr>
          <p:spPr>
            <a:xfrm>
              <a:off x="736" y="1081"/>
              <a:ext cx="5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470" name="直接连接符 39942"/>
            <p:cNvSpPr/>
            <p:nvPr/>
          </p:nvSpPr>
          <p:spPr>
            <a:xfrm>
              <a:off x="1013" y="1081"/>
              <a:ext cx="0" cy="2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471" name="直接连接符 39943"/>
            <p:cNvSpPr/>
            <p:nvPr/>
          </p:nvSpPr>
          <p:spPr>
            <a:xfrm flipH="1" flipV="1">
              <a:off x="832" y="906"/>
              <a:ext cx="352" cy="35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472" name="直接连接符 39944"/>
            <p:cNvSpPr/>
            <p:nvPr/>
          </p:nvSpPr>
          <p:spPr>
            <a:xfrm flipV="1">
              <a:off x="832" y="915"/>
              <a:ext cx="352" cy="35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14" name="矩形 39945"/>
            <p:cNvSpPr/>
            <p:nvPr/>
          </p:nvSpPr>
          <p:spPr>
            <a:xfrm>
              <a:off x="977" y="678"/>
              <a:ext cx="69" cy="430"/>
            </a:xfrm>
            <a:prstGeom prst="rect">
              <a:avLst/>
            </a:prstGeom>
            <a:solidFill>
              <a:schemeClr val="tx2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fontAlgn="base"/>
              <a:endParaRPr lang="zh-CN" altLang="en-US" strike="noStrike" noProof="1">
                <a:solidFill>
                  <a:schemeClr val="accent4"/>
                </a:solidFill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15" name="文本框 39946"/>
            <p:cNvSpPr txBox="1"/>
            <p:nvPr/>
          </p:nvSpPr>
          <p:spPr>
            <a:xfrm>
              <a:off x="914" y="852"/>
              <a:ext cx="327" cy="31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 eaLnBrk="0" hangingPunct="0"/>
              <a:r>
                <a:rPr lang="en-US" altLang="zh-CN" noProof="1" dirty="0">
                  <a:solidFill>
                    <a:schemeClr val="accent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·</a:t>
              </a:r>
              <a:endParaRPr lang="en-US" altLang="zh-CN" noProof="1" dirty="0">
                <a:solidFill>
                  <a:schemeClr val="accent4"/>
                </a:solidFill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475" name="直接连接符 39947"/>
            <p:cNvSpPr/>
            <p:nvPr/>
          </p:nvSpPr>
          <p:spPr>
            <a:xfrm>
              <a:off x="1279" y="1081"/>
              <a:ext cx="0" cy="509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17" name="矩形 39948"/>
            <p:cNvSpPr/>
            <p:nvPr/>
          </p:nvSpPr>
          <p:spPr>
            <a:xfrm>
              <a:off x="1228" y="1581"/>
              <a:ext cx="102" cy="88"/>
            </a:xfrm>
            <a:prstGeom prst="rect">
              <a:avLst/>
            </a:prstGeom>
            <a:solidFill>
              <a:srgbClr val="FFCC00"/>
            </a:solidFill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fontAlgn="base"/>
              <a:endParaRPr lang="zh-CN" altLang="en-US" strike="noStrike" noProof="1">
                <a:solidFill>
                  <a:schemeClr val="accent4"/>
                </a:solidFill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477" name="直接连接符 39949"/>
            <p:cNvSpPr/>
            <p:nvPr/>
          </p:nvSpPr>
          <p:spPr>
            <a:xfrm>
              <a:off x="1279" y="1669"/>
              <a:ext cx="0" cy="67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62478" name="直接连接符 39950"/>
            <p:cNvSpPr/>
            <p:nvPr/>
          </p:nvSpPr>
          <p:spPr>
            <a:xfrm>
              <a:off x="1330" y="1629"/>
              <a:ext cx="2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20" name="矩形 39951"/>
            <p:cNvSpPr/>
            <p:nvPr/>
          </p:nvSpPr>
          <p:spPr>
            <a:xfrm>
              <a:off x="1228" y="2349"/>
              <a:ext cx="102" cy="88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anchor="t"/>
            <a:p>
              <a:pPr fontAlgn="base"/>
              <a:endParaRPr lang="zh-CN" altLang="en-US" strike="noStrike" noProof="1">
                <a:solidFill>
                  <a:schemeClr val="accent4"/>
                </a:solidFill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480" name="直接连接符 39952"/>
            <p:cNvSpPr/>
            <p:nvPr/>
          </p:nvSpPr>
          <p:spPr>
            <a:xfrm flipV="1">
              <a:off x="1468" y="1660"/>
              <a:ext cx="0" cy="2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21522" name="文本框 39953"/>
            <p:cNvSpPr txBox="1"/>
            <p:nvPr/>
          </p:nvSpPr>
          <p:spPr>
            <a:xfrm>
              <a:off x="1228" y="801"/>
              <a:ext cx="379" cy="43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 eaLnBrk="0" hangingPunct="0"/>
              <a:r>
                <a:rPr lang="en-US" altLang="zh-CN" i="1" noProof="1">
                  <a:solidFill>
                    <a:schemeClr val="accent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R</a:t>
              </a:r>
              <a:endParaRPr lang="en-US" altLang="zh-CN" i="1" noProof="1">
                <a:solidFill>
                  <a:schemeClr val="accent4"/>
                </a:solidFill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23" name="文本框 39954"/>
            <p:cNvSpPr txBox="1"/>
            <p:nvPr/>
          </p:nvSpPr>
          <p:spPr>
            <a:xfrm>
              <a:off x="1055" y="1826"/>
              <a:ext cx="379" cy="43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 eaLnBrk="0" hangingPunct="0"/>
              <a:r>
                <a:rPr lang="en-US" altLang="zh-CN" i="1" noProof="1">
                  <a:solidFill>
                    <a:schemeClr val="accent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t</a:t>
              </a:r>
              <a:endParaRPr lang="en-US" altLang="zh-CN" i="1" noProof="1">
                <a:solidFill>
                  <a:schemeClr val="accent4"/>
                </a:solidFill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24" name="文本框 39955"/>
            <p:cNvSpPr txBox="1"/>
            <p:nvPr/>
          </p:nvSpPr>
          <p:spPr>
            <a:xfrm>
              <a:off x="1344" y="1888"/>
              <a:ext cx="379" cy="43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 eaLnBrk="0" hangingPunct="0"/>
              <a:r>
                <a:rPr lang="en-US" altLang="zh-CN" i="1" noProof="1">
                  <a:solidFill>
                    <a:schemeClr val="accent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h</a:t>
              </a:r>
              <a:endParaRPr lang="en-US" altLang="zh-CN" i="1" noProof="1">
                <a:solidFill>
                  <a:schemeClr val="accent4"/>
                </a:solidFill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25" name="文本框 39956"/>
            <p:cNvSpPr txBox="1"/>
            <p:nvPr/>
          </p:nvSpPr>
          <p:spPr>
            <a:xfrm>
              <a:off x="969" y="1467"/>
              <a:ext cx="379" cy="43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 eaLnBrk="0" hangingPunct="0"/>
              <a:r>
                <a:rPr lang="en-US" altLang="zh-CN" i="1" noProof="1">
                  <a:solidFill>
                    <a:schemeClr val="accent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m</a:t>
              </a:r>
              <a:endParaRPr lang="en-US" altLang="zh-CN" i="1" noProof="1">
                <a:solidFill>
                  <a:schemeClr val="accent4"/>
                </a:solidFill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26" name="文本框 39957"/>
            <p:cNvSpPr txBox="1"/>
            <p:nvPr/>
          </p:nvSpPr>
          <p:spPr>
            <a:xfrm>
              <a:off x="1248" y="1296"/>
              <a:ext cx="680" cy="43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 eaLnBrk="0" hangingPunct="0"/>
              <a:r>
                <a:rPr lang="en-US" altLang="zh-CN" i="1" noProof="1">
                  <a:solidFill>
                    <a:schemeClr val="accent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v</a:t>
              </a:r>
              <a:r>
                <a:rPr lang="en-US" altLang="zh-CN" baseline="-25000" noProof="1">
                  <a:solidFill>
                    <a:schemeClr val="accent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0</a:t>
              </a:r>
              <a:r>
                <a:rPr lang="en-US" altLang="zh-CN" noProof="1">
                  <a:solidFill>
                    <a:schemeClr val="accent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=0</a:t>
              </a:r>
              <a:endParaRPr lang="en-US" altLang="zh-CN" i="1" noProof="1">
                <a:solidFill>
                  <a:schemeClr val="accent4"/>
                </a:solidFill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27" name="文本框 39958"/>
            <p:cNvSpPr txBox="1"/>
            <p:nvPr/>
          </p:nvSpPr>
          <p:spPr>
            <a:xfrm>
              <a:off x="1348" y="1134"/>
              <a:ext cx="448" cy="43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 eaLnBrk="0" hangingPunct="0"/>
              <a:r>
                <a:rPr lang="zh-CN" altLang="en-US" noProof="1" dirty="0">
                  <a:solidFill>
                    <a:schemeClr val="accent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+mn-cs"/>
                </a:rPr>
                <a:t>绳</a:t>
              </a:r>
              <a:endParaRPr lang="zh-CN" altLang="en-US" noProof="1" dirty="0">
                <a:solidFill>
                  <a:schemeClr val="accent4"/>
                </a:solidFill>
                <a:ea typeface="微软雅黑" panose="020B0503020204020204" charset="-122"/>
              </a:endParaRPr>
            </a:p>
          </p:txBody>
        </p:sp>
        <p:sp>
          <p:nvSpPr>
            <p:cNvPr id="62487" name="直接连接符 39959"/>
            <p:cNvSpPr/>
            <p:nvPr/>
          </p:nvSpPr>
          <p:spPr>
            <a:xfrm flipV="1">
              <a:off x="1279" y="1336"/>
              <a:ext cx="138" cy="8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488" name="直接连接符 39960"/>
            <p:cNvSpPr/>
            <p:nvPr/>
          </p:nvSpPr>
          <p:spPr>
            <a:xfrm flipV="1">
              <a:off x="720" y="1081"/>
              <a:ext cx="293" cy="119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30" name="矩形 39961"/>
            <p:cNvSpPr/>
            <p:nvPr/>
          </p:nvSpPr>
          <p:spPr>
            <a:xfrm>
              <a:off x="323" y="2445"/>
              <a:ext cx="1456" cy="140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rgbClr val="000000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anchor="t"/>
            <a:p>
              <a:pPr fontAlgn="base"/>
              <a:endParaRPr lang="zh-CN" altLang="en-US" strike="noStrike" noProof="1">
                <a:solidFill>
                  <a:schemeClr val="accent4"/>
                </a:solidFill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31" name="矩形 39962"/>
            <p:cNvSpPr/>
            <p:nvPr/>
          </p:nvSpPr>
          <p:spPr>
            <a:xfrm>
              <a:off x="409" y="573"/>
              <a:ext cx="1224" cy="96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fontAlgn="base"/>
              <a:endParaRPr lang="zh-CN" altLang="en-US" strike="noStrike" noProof="1">
                <a:solidFill>
                  <a:schemeClr val="accent4"/>
                </a:solidFill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491" name="直接连接符 39963"/>
            <p:cNvSpPr/>
            <p:nvPr/>
          </p:nvSpPr>
          <p:spPr>
            <a:xfrm>
              <a:off x="1452" y="2157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21533" name="矩形 39964"/>
          <p:cNvSpPr/>
          <p:nvPr/>
        </p:nvSpPr>
        <p:spPr>
          <a:xfrm>
            <a:off x="2746375" y="198438"/>
            <a:ext cx="1600200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fontAlgn="base"/>
            <a:r>
              <a:rPr lang="zh-CN" altLang="en-US" strike="noStrike" noProof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例</a:t>
            </a:r>
            <a:r>
              <a:rPr lang="en-US" altLang="zh-CN" strike="noStrike" noProof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r>
              <a:rPr lang="en-US" altLang="zh-CN" strike="noStrike" noProof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</a:t>
            </a:r>
            <a:r>
              <a:rPr lang="zh-CN" altLang="en-US" strike="noStrike" noProof="1" dirty="0">
                <a:solidFill>
                  <a:schemeClr val="accent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已知：</a:t>
            </a:r>
            <a:endParaRPr lang="zh-CN" altLang="en-US" strike="noStrike" noProof="1" dirty="0">
              <a:solidFill>
                <a:schemeClr val="accent4"/>
              </a:solidFill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pSp>
        <p:nvGrpSpPr>
          <p:cNvPr id="62493" name="组合 39967"/>
          <p:cNvGrpSpPr/>
          <p:nvPr/>
        </p:nvGrpSpPr>
        <p:grpSpPr>
          <a:xfrm>
            <a:off x="3348038" y="188913"/>
            <a:ext cx="5081587" cy="1651000"/>
            <a:chOff x="2160" y="0"/>
            <a:chExt cx="3484" cy="1018"/>
          </a:xfrm>
        </p:grpSpPr>
        <p:sp>
          <p:nvSpPr>
            <p:cNvPr id="21535" name="矩形 39968"/>
            <p:cNvSpPr/>
            <p:nvPr/>
          </p:nvSpPr>
          <p:spPr>
            <a:xfrm>
              <a:off x="2878" y="0"/>
              <a:ext cx="139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fontAlgn="base"/>
              <a:r>
                <a:rPr lang="en-US" altLang="zh-CN" i="1" strike="noStrike" noProof="1">
                  <a:solidFill>
                    <a:schemeClr val="accent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R </a:t>
              </a:r>
              <a:endParaRPr lang="en-US" altLang="zh-CN" i="1" strike="noStrike" noProof="1">
                <a:solidFill>
                  <a:schemeClr val="accent4"/>
                </a:solidFill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36" name="矩形 39969"/>
            <p:cNvSpPr/>
            <p:nvPr/>
          </p:nvSpPr>
          <p:spPr>
            <a:xfrm>
              <a:off x="3017" y="0"/>
              <a:ext cx="381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fontAlgn="base"/>
              <a:r>
                <a:rPr lang="en-US" altLang="zh-CN" strike="noStrike" noProof="1" dirty="0">
                  <a:solidFill>
                    <a:schemeClr val="accent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=0.2</a:t>
              </a:r>
              <a:endParaRPr lang="en-US" altLang="zh-CN" strike="noStrike" noProof="1" dirty="0">
                <a:solidFill>
                  <a:schemeClr val="accent4"/>
                </a:solidFill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37" name="矩形 39970"/>
            <p:cNvSpPr/>
            <p:nvPr/>
          </p:nvSpPr>
          <p:spPr>
            <a:xfrm>
              <a:off x="3420" y="0"/>
              <a:ext cx="162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fontAlgn="base"/>
              <a:r>
                <a:rPr lang="en-US" altLang="zh-CN" i="1" strike="noStrike" noProof="1">
                  <a:solidFill>
                    <a:schemeClr val="accent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m</a:t>
              </a:r>
              <a:endParaRPr lang="en-US" altLang="zh-CN" i="1" strike="noStrike" noProof="1">
                <a:solidFill>
                  <a:schemeClr val="accent4"/>
                </a:solidFill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38" name="矩形 39971"/>
            <p:cNvSpPr/>
            <p:nvPr/>
          </p:nvSpPr>
          <p:spPr>
            <a:xfrm>
              <a:off x="3578" y="6"/>
              <a:ext cx="209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fontAlgn="base"/>
              <a:r>
                <a:rPr lang="zh-CN" altLang="en-US" strike="noStrike" noProof="1" dirty="0">
                  <a:solidFill>
                    <a:schemeClr val="accent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+mn-cs"/>
                </a:rPr>
                <a:t>，</a:t>
              </a:r>
              <a:endParaRPr lang="zh-CN" altLang="en-US" strike="noStrike" noProof="1" dirty="0">
                <a:solidFill>
                  <a:schemeClr val="accent4"/>
                </a:solidFill>
                <a:ea typeface="微软雅黑" panose="020B0503020204020204" charset="-122"/>
              </a:endParaRPr>
            </a:p>
          </p:txBody>
        </p:sp>
        <p:sp>
          <p:nvSpPr>
            <p:cNvPr id="21539" name="矩形 39972"/>
            <p:cNvSpPr/>
            <p:nvPr/>
          </p:nvSpPr>
          <p:spPr>
            <a:xfrm>
              <a:off x="3800" y="0"/>
              <a:ext cx="162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fontAlgn="base"/>
              <a:r>
                <a:rPr lang="en-US" altLang="zh-CN" i="1" strike="noStrike" noProof="1">
                  <a:solidFill>
                    <a:schemeClr val="accent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m </a:t>
              </a:r>
              <a:endParaRPr lang="en-US" altLang="zh-CN" i="1" strike="noStrike" noProof="1">
                <a:solidFill>
                  <a:schemeClr val="accent4"/>
                </a:solidFill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40" name="矩形 39973"/>
            <p:cNvSpPr/>
            <p:nvPr/>
          </p:nvSpPr>
          <p:spPr>
            <a:xfrm>
              <a:off x="4016" y="0"/>
              <a:ext cx="224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fontAlgn="base"/>
              <a:r>
                <a:rPr lang="en-US" altLang="zh-CN" strike="noStrike" noProof="1" dirty="0">
                  <a:solidFill>
                    <a:schemeClr val="accent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=1</a:t>
              </a:r>
              <a:endParaRPr lang="en-US" altLang="zh-CN" strike="noStrike" noProof="1" dirty="0">
                <a:solidFill>
                  <a:schemeClr val="accent4"/>
                </a:solidFill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41" name="矩形 39974"/>
            <p:cNvSpPr/>
            <p:nvPr/>
          </p:nvSpPr>
          <p:spPr>
            <a:xfrm>
              <a:off x="4250" y="0"/>
              <a:ext cx="209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fontAlgn="base"/>
              <a:r>
                <a:rPr lang="en-US" altLang="zh-CN" i="1" strike="noStrike" noProof="1">
                  <a:solidFill>
                    <a:schemeClr val="accent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kg</a:t>
              </a:r>
              <a:endParaRPr lang="en-US" altLang="zh-CN" i="1" strike="noStrike" noProof="1">
                <a:solidFill>
                  <a:schemeClr val="accent4"/>
                </a:solidFill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42" name="矩形 39975"/>
            <p:cNvSpPr/>
            <p:nvPr/>
          </p:nvSpPr>
          <p:spPr>
            <a:xfrm>
              <a:off x="4463" y="6"/>
              <a:ext cx="209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fontAlgn="base"/>
              <a:r>
                <a:rPr lang="zh-CN" altLang="en-US" strike="noStrike" noProof="1" dirty="0">
                  <a:solidFill>
                    <a:schemeClr val="accent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+mn-cs"/>
                </a:rPr>
                <a:t>，</a:t>
              </a:r>
              <a:endParaRPr lang="zh-CN" altLang="en-US" strike="noStrike" noProof="1" dirty="0">
                <a:solidFill>
                  <a:schemeClr val="accent4"/>
                </a:solidFill>
                <a:ea typeface="微软雅黑" panose="020B0503020204020204" charset="-122"/>
              </a:endParaRPr>
            </a:p>
          </p:txBody>
        </p:sp>
        <p:sp>
          <p:nvSpPr>
            <p:cNvPr id="21543" name="矩形 39976"/>
            <p:cNvSpPr/>
            <p:nvPr/>
          </p:nvSpPr>
          <p:spPr>
            <a:xfrm>
              <a:off x="4682" y="0"/>
              <a:ext cx="93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fontAlgn="base"/>
              <a:r>
                <a:rPr lang="en-US" altLang="zh-CN" i="1" strike="noStrike" noProof="1">
                  <a:solidFill>
                    <a:schemeClr val="accent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v</a:t>
              </a:r>
              <a:endParaRPr lang="en-US" altLang="zh-CN" i="1" strike="noStrike" noProof="1">
                <a:solidFill>
                  <a:schemeClr val="accent4"/>
                </a:solidFill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44" name="矩形 39977"/>
            <p:cNvSpPr/>
            <p:nvPr/>
          </p:nvSpPr>
          <p:spPr>
            <a:xfrm>
              <a:off x="4782" y="83"/>
              <a:ext cx="104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fontAlgn="base"/>
              <a:r>
                <a:rPr lang="en-US" altLang="zh-CN" strike="noStrike" noProof="1">
                  <a:solidFill>
                    <a:schemeClr val="accent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o</a:t>
              </a:r>
              <a:endParaRPr lang="en-US" altLang="zh-CN" strike="noStrike" noProof="1">
                <a:solidFill>
                  <a:schemeClr val="accent4"/>
                </a:solidFill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45" name="矩形 39978"/>
            <p:cNvSpPr/>
            <p:nvPr/>
          </p:nvSpPr>
          <p:spPr>
            <a:xfrm>
              <a:off x="4852" y="0"/>
              <a:ext cx="224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fontAlgn="base"/>
              <a:r>
                <a:rPr lang="en-US" altLang="zh-CN" strike="noStrike" noProof="1" dirty="0">
                  <a:solidFill>
                    <a:schemeClr val="accent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=0</a:t>
              </a:r>
              <a:endParaRPr lang="en-US" altLang="zh-CN" strike="noStrike" noProof="1" dirty="0">
                <a:solidFill>
                  <a:schemeClr val="accent4"/>
                </a:solidFill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46" name="矩形 39979"/>
            <p:cNvSpPr/>
            <p:nvPr/>
          </p:nvSpPr>
          <p:spPr>
            <a:xfrm>
              <a:off x="5090" y="6"/>
              <a:ext cx="209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fontAlgn="base"/>
              <a:r>
                <a:rPr lang="zh-CN" altLang="en-US" strike="noStrike" noProof="1" dirty="0">
                  <a:solidFill>
                    <a:schemeClr val="accent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+mn-cs"/>
                </a:rPr>
                <a:t>，</a:t>
              </a:r>
              <a:endParaRPr lang="zh-CN" altLang="en-US" strike="noStrike" noProof="1" dirty="0">
                <a:solidFill>
                  <a:schemeClr val="accent4"/>
                </a:solidFill>
                <a:ea typeface="微软雅黑" panose="020B0503020204020204" charset="-122"/>
              </a:endParaRPr>
            </a:p>
          </p:txBody>
        </p:sp>
        <p:sp>
          <p:nvSpPr>
            <p:cNvPr id="21548" name="矩形 39981"/>
            <p:cNvSpPr/>
            <p:nvPr/>
          </p:nvSpPr>
          <p:spPr>
            <a:xfrm>
              <a:off x="2824" y="253"/>
              <a:ext cx="116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fontAlgn="base"/>
              <a:r>
                <a:rPr lang="en-US" altLang="zh-CN" i="1" strike="noStrike" noProof="1">
                  <a:solidFill>
                    <a:schemeClr val="accent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h </a:t>
              </a:r>
              <a:endParaRPr lang="en-US" altLang="zh-CN" i="1" strike="noStrike" noProof="1">
                <a:solidFill>
                  <a:schemeClr val="accent4"/>
                </a:solidFill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49" name="矩形 39982"/>
            <p:cNvSpPr/>
            <p:nvPr/>
          </p:nvSpPr>
          <p:spPr>
            <a:xfrm>
              <a:off x="2992" y="253"/>
              <a:ext cx="381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fontAlgn="base"/>
              <a:r>
                <a:rPr lang="en-US" altLang="zh-CN" strike="noStrike" noProof="1" dirty="0">
                  <a:solidFill>
                    <a:schemeClr val="accent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=1.5</a:t>
              </a:r>
              <a:endParaRPr lang="en-US" altLang="zh-CN" strike="noStrike" noProof="1" dirty="0">
                <a:solidFill>
                  <a:schemeClr val="accent4"/>
                </a:solidFill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50" name="矩形 39983"/>
            <p:cNvSpPr/>
            <p:nvPr/>
          </p:nvSpPr>
          <p:spPr>
            <a:xfrm>
              <a:off x="3394" y="253"/>
              <a:ext cx="162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fontAlgn="base"/>
              <a:r>
                <a:rPr lang="en-US" altLang="zh-CN" i="1" strike="noStrike" noProof="1">
                  <a:solidFill>
                    <a:schemeClr val="accent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m</a:t>
              </a:r>
              <a:endParaRPr lang="en-US" altLang="zh-CN" i="1" strike="noStrike" noProof="1">
                <a:solidFill>
                  <a:schemeClr val="accent4"/>
                </a:solidFill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51" name="矩形 39984"/>
            <p:cNvSpPr/>
            <p:nvPr/>
          </p:nvSpPr>
          <p:spPr>
            <a:xfrm>
              <a:off x="3554" y="259"/>
              <a:ext cx="2090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fontAlgn="base"/>
              <a:r>
                <a:rPr lang="zh-CN" altLang="en-US" strike="noStrike" noProof="1" dirty="0">
                  <a:solidFill>
                    <a:schemeClr val="accent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+mn-cs"/>
                </a:rPr>
                <a:t>，绳轮无相对滑动，绳</a:t>
              </a:r>
              <a:endParaRPr lang="zh-CN" altLang="en-US" strike="noStrike" noProof="1" dirty="0">
                <a:solidFill>
                  <a:schemeClr val="accent4"/>
                </a:solidFill>
                <a:ea typeface="微软雅黑" panose="020B0503020204020204" charset="-122"/>
              </a:endParaRPr>
            </a:p>
          </p:txBody>
        </p:sp>
        <p:sp>
          <p:nvSpPr>
            <p:cNvPr id="21552" name="矩形 39985"/>
            <p:cNvSpPr/>
            <p:nvPr/>
          </p:nvSpPr>
          <p:spPr>
            <a:xfrm>
              <a:off x="2824" y="511"/>
              <a:ext cx="2739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fontAlgn="base"/>
              <a:r>
                <a:rPr lang="zh-CN" altLang="en-US" strike="noStrike" noProof="1" dirty="0">
                  <a:solidFill>
                    <a:schemeClr val="accent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+mn-cs"/>
                </a:rPr>
                <a:t>不可伸长，下落时间</a:t>
              </a:r>
              <a:r>
                <a:rPr lang="en-US" altLang="zh-CN" strike="noStrike" noProof="1" dirty="0">
                  <a:solidFill>
                    <a:schemeClr val="accent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+mn-cs"/>
                </a:rPr>
                <a:t>t=3s</a:t>
              </a:r>
              <a:endParaRPr lang="en-US" altLang="zh-CN" strike="noStrike" noProof="1" dirty="0">
                <a:solidFill>
                  <a:schemeClr val="accent4"/>
                </a:solidFill>
                <a:latin typeface="Times New Roman" panose="02020603050405020304" pitchFamily="18" charset="0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558" name="矩形 39991"/>
            <p:cNvSpPr/>
            <p:nvPr/>
          </p:nvSpPr>
          <p:spPr>
            <a:xfrm>
              <a:off x="2160" y="791"/>
              <a:ext cx="836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fontAlgn="base"/>
              <a:r>
                <a:rPr lang="zh-CN" altLang="en-US" strike="noStrike" noProof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+mn-cs"/>
                </a:rPr>
                <a:t>求：</a:t>
              </a:r>
              <a:r>
                <a:rPr lang="zh-CN" altLang="en-US" strike="noStrike" noProof="1" dirty="0">
                  <a:solidFill>
                    <a:schemeClr val="accent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+mn-cs"/>
                </a:rPr>
                <a:t>轮对</a:t>
              </a:r>
              <a:endParaRPr lang="zh-CN" altLang="en-US" strike="noStrike" noProof="1" dirty="0">
                <a:solidFill>
                  <a:schemeClr val="accent4"/>
                </a:solidFill>
                <a:ea typeface="微软雅黑" panose="020B0503020204020204" charset="-122"/>
              </a:endParaRPr>
            </a:p>
          </p:txBody>
        </p:sp>
        <p:sp>
          <p:nvSpPr>
            <p:cNvPr id="21559" name="矩形 39992"/>
            <p:cNvSpPr/>
            <p:nvPr/>
          </p:nvSpPr>
          <p:spPr>
            <a:xfrm>
              <a:off x="3029" y="786"/>
              <a:ext cx="151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fontAlgn="base"/>
              <a:r>
                <a:rPr lang="en-US" altLang="zh-CN" i="1" strike="noStrike" noProof="1">
                  <a:solidFill>
                    <a:schemeClr val="accent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O</a:t>
              </a:r>
              <a:endParaRPr lang="en-US" altLang="zh-CN" i="1" strike="noStrike" noProof="1">
                <a:solidFill>
                  <a:schemeClr val="accent4"/>
                </a:solidFill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60" name="矩形 39993"/>
            <p:cNvSpPr/>
            <p:nvPr/>
          </p:nvSpPr>
          <p:spPr>
            <a:xfrm>
              <a:off x="3217" y="791"/>
              <a:ext cx="209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fontAlgn="base"/>
              <a:r>
                <a:rPr lang="zh-CN" altLang="en-US" strike="noStrike" noProof="1" dirty="0">
                  <a:solidFill>
                    <a:schemeClr val="accent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+mn-cs"/>
                </a:rPr>
                <a:t>轴</a:t>
              </a:r>
              <a:endParaRPr lang="zh-CN" altLang="en-US" strike="noStrike" noProof="1" dirty="0">
                <a:solidFill>
                  <a:schemeClr val="accent4"/>
                </a:solidFill>
                <a:ea typeface="微软雅黑" panose="020B0503020204020204" charset="-122"/>
              </a:endParaRPr>
            </a:p>
          </p:txBody>
        </p:sp>
        <p:sp>
          <p:nvSpPr>
            <p:cNvPr id="21561" name="矩形 39994"/>
            <p:cNvSpPr/>
            <p:nvPr/>
          </p:nvSpPr>
          <p:spPr>
            <a:xfrm>
              <a:off x="3492" y="786"/>
              <a:ext cx="104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fontAlgn="base"/>
              <a:r>
                <a:rPr lang="en-US" altLang="zh-CN" i="1" strike="noStrike" noProof="1">
                  <a:solidFill>
                    <a:schemeClr val="accent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J</a:t>
              </a:r>
              <a:endParaRPr lang="en-US" altLang="zh-CN" i="1" strike="noStrike" noProof="1">
                <a:solidFill>
                  <a:schemeClr val="accent4"/>
                </a:solidFill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62" name="矩形 39995"/>
            <p:cNvSpPr/>
            <p:nvPr/>
          </p:nvSpPr>
          <p:spPr>
            <a:xfrm>
              <a:off x="3689" y="786"/>
              <a:ext cx="119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fontAlgn="base"/>
              <a:r>
                <a:rPr lang="en-US" altLang="zh-CN" strike="noStrike" noProof="1" dirty="0">
                  <a:solidFill>
                    <a:schemeClr val="accent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=</a:t>
              </a:r>
              <a:endParaRPr lang="en-US" altLang="zh-CN" strike="noStrike" noProof="1" dirty="0">
                <a:solidFill>
                  <a:schemeClr val="accent4"/>
                </a:solidFill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63" name="矩形 39996"/>
            <p:cNvSpPr/>
            <p:nvPr/>
          </p:nvSpPr>
          <p:spPr>
            <a:xfrm>
              <a:off x="3813" y="791"/>
              <a:ext cx="209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fontAlgn="base"/>
              <a:r>
                <a:rPr lang="zh-CN" altLang="en-US" strike="noStrike" noProof="1" dirty="0">
                  <a:solidFill>
                    <a:schemeClr val="accent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+mn-cs"/>
                </a:rPr>
                <a:t>？</a:t>
              </a:r>
              <a:endParaRPr lang="zh-CN" altLang="en-US" strike="noStrike" noProof="1" dirty="0">
                <a:solidFill>
                  <a:schemeClr val="accent4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59493" name="组合 2"/>
          <p:cNvGrpSpPr/>
          <p:nvPr/>
        </p:nvGrpSpPr>
        <p:grpSpPr>
          <a:xfrm>
            <a:off x="828675" y="5541963"/>
            <a:ext cx="3263900" cy="1073150"/>
            <a:chOff x="600" y="6890"/>
            <a:chExt cx="5142" cy="1689"/>
          </a:xfrm>
        </p:grpSpPr>
        <p:grpSp>
          <p:nvGrpSpPr>
            <p:cNvPr id="62518" name="组合 40033"/>
            <p:cNvGrpSpPr/>
            <p:nvPr/>
          </p:nvGrpSpPr>
          <p:grpSpPr>
            <a:xfrm>
              <a:off x="600" y="6890"/>
              <a:ext cx="5142" cy="700"/>
              <a:chOff x="240" y="3264"/>
              <a:chExt cx="2057" cy="280"/>
            </a:xfrm>
          </p:grpSpPr>
          <p:grpSp>
            <p:nvGrpSpPr>
              <p:cNvPr id="62519" name="组合 40034"/>
              <p:cNvGrpSpPr/>
              <p:nvPr/>
            </p:nvGrpSpPr>
            <p:grpSpPr>
              <a:xfrm>
                <a:off x="240" y="3264"/>
                <a:ext cx="1384" cy="277"/>
                <a:chOff x="248" y="2938"/>
                <a:chExt cx="1384" cy="277"/>
              </a:xfrm>
            </p:grpSpPr>
            <p:sp>
              <p:nvSpPr>
                <p:cNvPr id="21612" name="矩形 40035"/>
                <p:cNvSpPr/>
                <p:nvPr/>
              </p:nvSpPr>
              <p:spPr>
                <a:xfrm>
                  <a:off x="248" y="2974"/>
                  <a:ext cx="576" cy="2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 anchor="t">
                  <a:spAutoFit/>
                </a:bodyPr>
                <a:p>
                  <a:pPr fontAlgn="base"/>
                  <a:r>
                    <a:rPr lang="zh-CN" altLang="en-US" strike="noStrike" noProof="1" dirty="0">
                      <a:solidFill>
                        <a:schemeClr val="accent4"/>
                      </a:solidFill>
                      <a:latin typeface="Times New Roman" panose="02020603050405020304" pitchFamily="18" charset="0"/>
                      <a:ea typeface="微软雅黑" panose="020B0503020204020204" charset="-122"/>
                      <a:cs typeface="+mn-cs"/>
                    </a:rPr>
                    <a:t>对轮：</a:t>
                  </a:r>
                  <a:endParaRPr lang="zh-CN" altLang="en-US" strike="noStrike" noProof="1" dirty="0">
                    <a:solidFill>
                      <a:schemeClr val="accent4"/>
                    </a:solidFill>
                    <a:ea typeface="微软雅黑" panose="020B0503020204020204" charset="-122"/>
                  </a:endParaRPr>
                </a:p>
              </p:txBody>
            </p:sp>
            <p:sp>
              <p:nvSpPr>
                <p:cNvPr id="21613" name="矩形 40036"/>
                <p:cNvSpPr/>
                <p:nvPr/>
              </p:nvSpPr>
              <p:spPr>
                <a:xfrm>
                  <a:off x="843" y="2974"/>
                  <a:ext cx="117" cy="2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 anchor="t">
                  <a:spAutoFit/>
                </a:bodyPr>
                <a:p>
                  <a:pPr fontAlgn="base"/>
                  <a:r>
                    <a:rPr lang="en-US" altLang="zh-CN" i="1" strike="noStrike" noProof="1">
                      <a:solidFill>
                        <a:schemeClr val="accent4"/>
                      </a:solidFill>
                      <a:latin typeface="Times New Roman" panose="02020603050405020304" pitchFamily="18" charset="0"/>
                      <a:ea typeface="微软雅黑" panose="020B0503020204020204" charset="-122"/>
                      <a:cs typeface="Times New Roman" panose="02020603050405020304" pitchFamily="18" charset="0"/>
                    </a:rPr>
                    <a:t>T</a:t>
                  </a:r>
                  <a:endParaRPr lang="en-US" altLang="zh-CN" i="1" strike="noStrike" noProof="1">
                    <a:solidFill>
                      <a:schemeClr val="accent4"/>
                    </a:solidFill>
                    <a:ea typeface="微软雅黑" panose="020B050302020402020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14" name="矩形 40037"/>
                <p:cNvSpPr/>
                <p:nvPr/>
              </p:nvSpPr>
              <p:spPr>
                <a:xfrm>
                  <a:off x="960" y="2976"/>
                  <a:ext cx="128" cy="23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 anchor="t">
                  <a:spAutoFit/>
                </a:bodyPr>
                <a:p>
                  <a:pPr fontAlgn="base"/>
                  <a:r>
                    <a:rPr lang="en-US" altLang="zh-CN" i="1" strike="noStrike" noProof="1">
                      <a:solidFill>
                        <a:schemeClr val="accent4"/>
                      </a:solidFill>
                      <a:latin typeface="Times New Roman" panose="02020603050405020304" pitchFamily="18" charset="0"/>
                      <a:ea typeface="微软雅黑" panose="020B0503020204020204" charset="-122"/>
                      <a:cs typeface="Times New Roman" panose="02020603050405020304" pitchFamily="18" charset="0"/>
                    </a:rPr>
                    <a:t>R</a:t>
                  </a:r>
                  <a:endParaRPr lang="en-US" altLang="zh-CN" i="1" strike="noStrike" noProof="1">
                    <a:solidFill>
                      <a:schemeClr val="accent4"/>
                    </a:solidFill>
                    <a:ea typeface="微软雅黑" panose="020B050302020402020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15" name="矩形 40038"/>
                <p:cNvSpPr/>
                <p:nvPr/>
              </p:nvSpPr>
              <p:spPr>
                <a:xfrm>
                  <a:off x="1344" y="2977"/>
                  <a:ext cx="96" cy="23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 anchor="t">
                  <a:spAutoFit/>
                </a:bodyPr>
                <a:p>
                  <a:pPr fontAlgn="base"/>
                  <a:r>
                    <a:rPr lang="en-US" altLang="zh-CN" i="1" strike="noStrike" noProof="1">
                      <a:solidFill>
                        <a:schemeClr val="accent4"/>
                      </a:solidFill>
                      <a:latin typeface="Times New Roman" panose="02020603050405020304" pitchFamily="18" charset="0"/>
                      <a:ea typeface="微软雅黑" panose="020B0503020204020204" charset="-122"/>
                      <a:cs typeface="Times New Roman" panose="02020603050405020304" pitchFamily="18" charset="0"/>
                    </a:rPr>
                    <a:t>J</a:t>
                  </a:r>
                  <a:endParaRPr lang="en-US" altLang="zh-CN" i="1" strike="noStrike" noProof="1">
                    <a:solidFill>
                      <a:schemeClr val="accent4"/>
                    </a:solidFill>
                    <a:ea typeface="微软雅黑" panose="020B050302020402020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16" name="矩形 40039"/>
                <p:cNvSpPr/>
                <p:nvPr/>
              </p:nvSpPr>
              <p:spPr>
                <a:xfrm>
                  <a:off x="1200" y="2977"/>
                  <a:ext cx="110" cy="2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 anchor="t">
                  <a:spAutoFit/>
                </a:bodyPr>
                <a:p>
                  <a:pPr fontAlgn="base"/>
                  <a:r>
                    <a:rPr lang="en-US" altLang="zh-CN" strike="noStrike" noProof="1" dirty="0">
                      <a:solidFill>
                        <a:schemeClr val="accent4"/>
                      </a:solidFill>
                      <a:latin typeface="Times New Roman" panose="02020603050405020304" pitchFamily="18" charset="0"/>
                      <a:ea typeface="微软雅黑" panose="020B0503020204020204" charset="-122"/>
                      <a:cs typeface="Times New Roman" panose="02020603050405020304" pitchFamily="18" charset="0"/>
                    </a:rPr>
                    <a:t>=</a:t>
                  </a:r>
                  <a:endParaRPr lang="en-US" altLang="zh-CN" strike="noStrike" noProof="1" dirty="0">
                    <a:solidFill>
                      <a:schemeClr val="accent4"/>
                    </a:solidFill>
                    <a:ea typeface="微软雅黑" panose="020B050302020402020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17" name="矩形 40040"/>
                <p:cNvSpPr/>
                <p:nvPr/>
              </p:nvSpPr>
              <p:spPr>
                <a:xfrm>
                  <a:off x="1440" y="2938"/>
                  <a:ext cx="192" cy="2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>
                  <a:spAutoFit/>
                </a:bodyPr>
                <a:p>
                  <a:pPr fontAlgn="base"/>
                  <a:r>
                    <a:rPr lang="en-US" altLang="zh-CN" i="1" strike="noStrike" noProof="1">
                      <a:solidFill>
                        <a:schemeClr val="accent4"/>
                      </a:solidFill>
                      <a:latin typeface="Symbol" panose="05050102010706020507" pitchFamily="18" charset="2"/>
                      <a:ea typeface="幼圆" panose="02010509060101010101" pitchFamily="49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</a:t>
                  </a:r>
                  <a:endParaRPr lang="en-US" altLang="zh-CN" i="1" strike="noStrike" noProof="1">
                    <a:solidFill>
                      <a:schemeClr val="accent4"/>
                    </a:solidFill>
                    <a:latin typeface="Symbol" panose="05050102010706020507" pitchFamily="18" charset="2"/>
                    <a:ea typeface="幼圆" panose="020105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endParaRPr>
                </a:p>
              </p:txBody>
            </p:sp>
          </p:grpSp>
          <p:sp>
            <p:nvSpPr>
              <p:cNvPr id="21618" name="矩形 40041"/>
              <p:cNvSpPr/>
              <p:nvPr/>
            </p:nvSpPr>
            <p:spPr>
              <a:xfrm>
                <a:off x="1869" y="3312"/>
                <a:ext cx="428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>
                <a:spAutoFit/>
              </a:bodyPr>
              <a:p>
                <a:pPr fontAlgn="base"/>
                <a:r>
                  <a:rPr lang="en-US" altLang="zh-CN" strike="noStrike" noProof="1" dirty="0">
                    <a:solidFill>
                      <a:schemeClr val="accent4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  (1)</a:t>
                </a:r>
                <a:endParaRPr lang="en-US" altLang="zh-CN" strike="noStrike" noProof="1" dirty="0">
                  <a:solidFill>
                    <a:schemeClr val="accent4"/>
                  </a:solidFill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27" name="组合 40042"/>
            <p:cNvGrpSpPr/>
            <p:nvPr/>
          </p:nvGrpSpPr>
          <p:grpSpPr>
            <a:xfrm>
              <a:off x="600" y="7927"/>
              <a:ext cx="4880" cy="652"/>
              <a:chOff x="240" y="3696"/>
              <a:chExt cx="1952" cy="261"/>
            </a:xfrm>
          </p:grpSpPr>
          <p:grpSp>
            <p:nvGrpSpPr>
              <p:cNvPr id="62528" name="组合 40043"/>
              <p:cNvGrpSpPr/>
              <p:nvPr/>
            </p:nvGrpSpPr>
            <p:grpSpPr>
              <a:xfrm>
                <a:off x="240" y="3696"/>
                <a:ext cx="1440" cy="261"/>
                <a:chOff x="240" y="3408"/>
                <a:chExt cx="1440" cy="261"/>
              </a:xfrm>
            </p:grpSpPr>
            <p:sp>
              <p:nvSpPr>
                <p:cNvPr id="21621" name="矩形 40044"/>
                <p:cNvSpPr/>
                <p:nvPr/>
              </p:nvSpPr>
              <p:spPr>
                <a:xfrm>
                  <a:off x="240" y="3431"/>
                  <a:ext cx="192" cy="23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 anchor="t">
                  <a:spAutoFit/>
                </a:bodyPr>
                <a:p>
                  <a:pPr fontAlgn="base"/>
                  <a:r>
                    <a:rPr lang="zh-CN" altLang="en-US" strike="noStrike" noProof="1" dirty="0">
                      <a:solidFill>
                        <a:schemeClr val="accent4"/>
                      </a:solidFill>
                      <a:latin typeface="Times New Roman" panose="02020603050405020304" pitchFamily="18" charset="0"/>
                      <a:ea typeface="微软雅黑" panose="020B0503020204020204" charset="-122"/>
                      <a:cs typeface="+mn-cs"/>
                    </a:rPr>
                    <a:t>对</a:t>
                  </a:r>
                  <a:endParaRPr lang="zh-CN" altLang="en-US" strike="noStrike" noProof="1" dirty="0">
                    <a:solidFill>
                      <a:schemeClr val="accent4"/>
                    </a:solidFill>
                    <a:ea typeface="微软雅黑" panose="020B0503020204020204" charset="-122"/>
                  </a:endParaRPr>
                </a:p>
              </p:txBody>
            </p:sp>
            <p:sp>
              <p:nvSpPr>
                <p:cNvPr id="21622" name="矩形 40045"/>
                <p:cNvSpPr/>
                <p:nvPr/>
              </p:nvSpPr>
              <p:spPr>
                <a:xfrm>
                  <a:off x="595" y="3431"/>
                  <a:ext cx="192" cy="23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 anchor="t">
                  <a:spAutoFit/>
                </a:bodyPr>
                <a:p>
                  <a:pPr fontAlgn="base"/>
                  <a:r>
                    <a:rPr lang="zh-CN" altLang="en-US" strike="noStrike" noProof="1" dirty="0">
                      <a:solidFill>
                        <a:schemeClr val="accent4"/>
                      </a:solidFill>
                      <a:latin typeface="Times New Roman" panose="02020603050405020304" pitchFamily="18" charset="0"/>
                      <a:ea typeface="微软雅黑" panose="020B0503020204020204" charset="-122"/>
                      <a:cs typeface="+mn-cs"/>
                    </a:rPr>
                    <a:t>：</a:t>
                  </a:r>
                  <a:endParaRPr lang="zh-CN" altLang="en-US" strike="noStrike" noProof="1" dirty="0">
                    <a:solidFill>
                      <a:schemeClr val="accent4"/>
                    </a:solidFill>
                    <a:ea typeface="微软雅黑" panose="020B0503020204020204" charset="-122"/>
                  </a:endParaRPr>
                </a:p>
              </p:txBody>
            </p:sp>
            <p:sp>
              <p:nvSpPr>
                <p:cNvPr id="21623" name="矩形 40046"/>
                <p:cNvSpPr/>
                <p:nvPr/>
              </p:nvSpPr>
              <p:spPr>
                <a:xfrm>
                  <a:off x="480" y="3427"/>
                  <a:ext cx="149" cy="24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 anchor="t">
                  <a:spAutoFit/>
                </a:bodyPr>
                <a:p>
                  <a:pPr fontAlgn="base"/>
                  <a:r>
                    <a:rPr lang="en-US" altLang="zh-CN" i="1" strike="noStrike" noProof="1">
                      <a:solidFill>
                        <a:schemeClr val="accent4"/>
                      </a:solidFill>
                      <a:latin typeface="Times New Roman" panose="02020603050405020304" pitchFamily="18" charset="0"/>
                      <a:ea typeface="微软雅黑" panose="020B0503020204020204" charset="-122"/>
                      <a:cs typeface="Times New Roman" panose="02020603050405020304" pitchFamily="18" charset="0"/>
                    </a:rPr>
                    <a:t>m</a:t>
                  </a:r>
                  <a:endParaRPr lang="en-US" altLang="zh-CN" i="1" strike="noStrike" noProof="1">
                    <a:solidFill>
                      <a:schemeClr val="accent4"/>
                    </a:solidFill>
                    <a:ea typeface="微软雅黑" panose="020B050302020402020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24" name="矩形 40047"/>
                <p:cNvSpPr/>
                <p:nvPr/>
              </p:nvSpPr>
              <p:spPr>
                <a:xfrm>
                  <a:off x="820" y="3427"/>
                  <a:ext cx="245" cy="24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 anchor="t">
                  <a:spAutoFit/>
                </a:bodyPr>
                <a:p>
                  <a:pPr fontAlgn="base"/>
                  <a:r>
                    <a:rPr lang="en-US" altLang="zh-CN" i="1" strike="noStrike" noProof="1">
                      <a:solidFill>
                        <a:schemeClr val="accent4"/>
                      </a:solidFill>
                      <a:latin typeface="Times New Roman" panose="02020603050405020304" pitchFamily="18" charset="0"/>
                      <a:ea typeface="微软雅黑" panose="020B0503020204020204" charset="-122"/>
                      <a:cs typeface="Times New Roman" panose="02020603050405020304" pitchFamily="18" charset="0"/>
                    </a:rPr>
                    <a:t>mg</a:t>
                  </a:r>
                  <a:endParaRPr lang="en-US" altLang="zh-CN" i="1" strike="noStrike" noProof="1">
                    <a:solidFill>
                      <a:schemeClr val="accent4"/>
                    </a:solidFill>
                    <a:ea typeface="微软雅黑" panose="020B050302020402020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25" name="矩形 40048"/>
                <p:cNvSpPr/>
                <p:nvPr/>
              </p:nvSpPr>
              <p:spPr>
                <a:xfrm>
                  <a:off x="1165" y="3427"/>
                  <a:ext cx="117" cy="24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 anchor="t">
                  <a:spAutoFit/>
                </a:bodyPr>
                <a:p>
                  <a:pPr fontAlgn="base"/>
                  <a:r>
                    <a:rPr lang="en-US" altLang="zh-CN" i="1" strike="noStrike" noProof="1">
                      <a:solidFill>
                        <a:schemeClr val="accent4"/>
                      </a:solidFill>
                      <a:latin typeface="Times New Roman" panose="02020603050405020304" pitchFamily="18" charset="0"/>
                      <a:ea typeface="微软雅黑" panose="020B0503020204020204" charset="-122"/>
                      <a:cs typeface="Times New Roman" panose="02020603050405020304" pitchFamily="18" charset="0"/>
                    </a:rPr>
                    <a:t>T</a:t>
                  </a:r>
                  <a:endParaRPr lang="en-US" altLang="zh-CN" i="1" strike="noStrike" noProof="1">
                    <a:solidFill>
                      <a:schemeClr val="accent4"/>
                    </a:solidFill>
                    <a:ea typeface="微软雅黑" panose="020B050302020402020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26" name="矩形 40049"/>
                <p:cNvSpPr/>
                <p:nvPr/>
              </p:nvSpPr>
              <p:spPr>
                <a:xfrm>
                  <a:off x="1435" y="3427"/>
                  <a:ext cx="245" cy="24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 anchor="t">
                  <a:spAutoFit/>
                </a:bodyPr>
                <a:p>
                  <a:pPr fontAlgn="base"/>
                  <a:r>
                    <a:rPr lang="en-US" altLang="zh-CN" i="1" strike="noStrike" noProof="1">
                      <a:solidFill>
                        <a:schemeClr val="accent4"/>
                      </a:solidFill>
                      <a:latin typeface="Times New Roman" panose="02020603050405020304" pitchFamily="18" charset="0"/>
                      <a:ea typeface="微软雅黑" panose="020B0503020204020204" charset="-122"/>
                      <a:cs typeface="Times New Roman" panose="02020603050405020304" pitchFamily="18" charset="0"/>
                    </a:rPr>
                    <a:t>ma</a:t>
                  </a:r>
                  <a:endParaRPr lang="en-US" altLang="zh-CN" i="1" strike="noStrike" noProof="1">
                    <a:solidFill>
                      <a:schemeClr val="accent4"/>
                    </a:solidFill>
                    <a:ea typeface="微软雅黑" panose="020B050302020402020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27" name="矩形 40050"/>
                <p:cNvSpPr/>
                <p:nvPr/>
              </p:nvSpPr>
              <p:spPr>
                <a:xfrm>
                  <a:off x="1094" y="3408"/>
                  <a:ext cx="64" cy="24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 anchor="t">
                  <a:spAutoFit/>
                </a:bodyPr>
                <a:p>
                  <a:pPr fontAlgn="base"/>
                  <a:r>
                    <a:rPr lang="en-US" altLang="zh-CN" strike="noStrike" noProof="1" dirty="0">
                      <a:solidFill>
                        <a:schemeClr val="accent4"/>
                      </a:solidFill>
                      <a:latin typeface="Times New Roman" panose="02020603050405020304" pitchFamily="18" charset="0"/>
                      <a:ea typeface="微软雅黑" panose="020B0503020204020204" charset="-122"/>
                      <a:cs typeface="Times New Roman" panose="02020603050405020304" pitchFamily="18" charset="0"/>
                    </a:rPr>
                    <a:t>-</a:t>
                  </a:r>
                  <a:endParaRPr lang="en-US" altLang="zh-CN" strike="noStrike" noProof="1" dirty="0">
                    <a:solidFill>
                      <a:schemeClr val="accent4"/>
                    </a:solidFill>
                    <a:ea typeface="微软雅黑" panose="020B050302020402020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28" name="矩形 40051"/>
                <p:cNvSpPr/>
                <p:nvPr/>
              </p:nvSpPr>
              <p:spPr>
                <a:xfrm>
                  <a:off x="1307" y="3408"/>
                  <a:ext cx="110" cy="24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 anchor="t">
                  <a:spAutoFit/>
                </a:bodyPr>
                <a:p>
                  <a:pPr fontAlgn="base"/>
                  <a:r>
                    <a:rPr lang="en-US" altLang="zh-CN" strike="noStrike" noProof="1" dirty="0">
                      <a:solidFill>
                        <a:schemeClr val="accent4"/>
                      </a:solidFill>
                      <a:latin typeface="Times New Roman" panose="02020603050405020304" pitchFamily="18" charset="0"/>
                      <a:ea typeface="微软雅黑" panose="020B0503020204020204" charset="-122"/>
                      <a:cs typeface="Times New Roman" panose="02020603050405020304" pitchFamily="18" charset="0"/>
                    </a:rPr>
                    <a:t>=</a:t>
                  </a:r>
                  <a:endParaRPr lang="en-US" altLang="zh-CN" strike="noStrike" noProof="1" dirty="0">
                    <a:solidFill>
                      <a:schemeClr val="accent4"/>
                    </a:solidFill>
                    <a:ea typeface="微软雅黑" panose="020B050302020402020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629" name="矩形 40052"/>
              <p:cNvSpPr/>
              <p:nvPr/>
            </p:nvSpPr>
            <p:spPr>
              <a:xfrm>
                <a:off x="1872" y="3702"/>
                <a:ext cx="320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fontAlgn="base"/>
                <a:r>
                  <a:rPr lang="en-US" altLang="zh-CN" strike="noStrike" noProof="1" dirty="0">
                    <a:solidFill>
                      <a:schemeClr val="accent4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  (2)</a:t>
                </a:r>
                <a:endParaRPr lang="en-US" altLang="zh-CN" strike="noStrike" noProof="1" dirty="0">
                  <a:solidFill>
                    <a:schemeClr val="accent4"/>
                  </a:solidFill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1630" name="矩形 40072"/>
          <p:cNvSpPr/>
          <p:nvPr/>
        </p:nvSpPr>
        <p:spPr>
          <a:xfrm>
            <a:off x="3314700" y="2386013"/>
            <a:ext cx="21637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解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：转动定律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471863" y="2879725"/>
            <a:ext cx="4424362" cy="2527300"/>
            <a:chOff x="6122" y="3569"/>
            <a:chExt cx="6966" cy="3980"/>
          </a:xfrm>
        </p:grpSpPr>
        <p:grpSp>
          <p:nvGrpSpPr>
            <p:cNvPr id="62540" name="组合 1"/>
            <p:cNvGrpSpPr/>
            <p:nvPr/>
          </p:nvGrpSpPr>
          <p:grpSpPr>
            <a:xfrm>
              <a:off x="6122" y="3569"/>
              <a:ext cx="6967" cy="3980"/>
              <a:chOff x="6904" y="6331"/>
              <a:chExt cx="6969" cy="3980"/>
            </a:xfrm>
          </p:grpSpPr>
          <p:grpSp>
            <p:nvGrpSpPr>
              <p:cNvPr id="62541" name="组合 40071"/>
              <p:cNvGrpSpPr/>
              <p:nvPr/>
            </p:nvGrpSpPr>
            <p:grpSpPr>
              <a:xfrm>
                <a:off x="6904" y="7505"/>
                <a:ext cx="2245" cy="1657"/>
                <a:chOff x="2400" y="2505"/>
                <a:chExt cx="898" cy="615"/>
              </a:xfrm>
            </p:grpSpPr>
            <p:sp>
              <p:nvSpPr>
                <p:cNvPr id="62542" name="直接连接符 40005"/>
                <p:cNvSpPr/>
                <p:nvPr/>
              </p:nvSpPr>
              <p:spPr>
                <a:xfrm>
                  <a:off x="2996" y="2505"/>
                  <a:ext cx="0" cy="587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grpSp>
              <p:nvGrpSpPr>
                <p:cNvPr id="62543" name="组合 40064"/>
                <p:cNvGrpSpPr/>
                <p:nvPr/>
              </p:nvGrpSpPr>
              <p:grpSpPr>
                <a:xfrm>
                  <a:off x="2400" y="2505"/>
                  <a:ext cx="898" cy="615"/>
                  <a:chOff x="2400" y="2505"/>
                  <a:chExt cx="898" cy="615"/>
                </a:xfrm>
              </p:grpSpPr>
              <p:grpSp>
                <p:nvGrpSpPr>
                  <p:cNvPr id="62544" name="组合 40060"/>
                  <p:cNvGrpSpPr/>
                  <p:nvPr/>
                </p:nvGrpSpPr>
                <p:grpSpPr>
                  <a:xfrm>
                    <a:off x="2688" y="2505"/>
                    <a:ext cx="610" cy="577"/>
                    <a:chOff x="2688" y="2505"/>
                    <a:chExt cx="610" cy="577"/>
                  </a:xfrm>
                </p:grpSpPr>
                <p:sp>
                  <p:nvSpPr>
                    <p:cNvPr id="2" name="椭圆 40004"/>
                    <p:cNvSpPr/>
                    <p:nvPr/>
                  </p:nvSpPr>
                  <p:spPr>
                    <a:xfrm>
                      <a:off x="2688" y="2505"/>
                      <a:ext cx="606" cy="577"/>
                    </a:xfrm>
                    <a:prstGeom prst="ellipse">
                      <a:avLst/>
                    </a:prstGeom>
                    <a:noFill/>
                    <a:ln w="444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fontAlgn="base"/>
                      <a:endParaRPr lang="zh-CN" altLang="en-US" strike="noStrike" noProof="1">
                        <a:solidFill>
                          <a:schemeClr val="accent4"/>
                        </a:solidFill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546" name="直接连接符 40006"/>
                    <p:cNvSpPr/>
                    <p:nvPr/>
                  </p:nvSpPr>
                  <p:spPr>
                    <a:xfrm flipH="1" flipV="1">
                      <a:off x="2788" y="2602"/>
                      <a:ext cx="407" cy="393"/>
                    </a:xfrm>
                    <a:prstGeom prst="line">
                      <a:avLst/>
                    </a:prstGeom>
                    <a:ln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62547" name="直接连接符 40007"/>
                    <p:cNvSpPr/>
                    <p:nvPr/>
                  </p:nvSpPr>
                  <p:spPr>
                    <a:xfrm flipV="1">
                      <a:off x="2788" y="2612"/>
                      <a:ext cx="407" cy="393"/>
                    </a:xfrm>
                    <a:prstGeom prst="line">
                      <a:avLst/>
                    </a:prstGeom>
                    <a:ln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62548" name="直接连接符 40008"/>
                    <p:cNvSpPr/>
                    <p:nvPr/>
                  </p:nvSpPr>
                  <p:spPr>
                    <a:xfrm rot="5400000">
                      <a:off x="2982" y="2492"/>
                      <a:ext cx="0" cy="605"/>
                    </a:xfrm>
                    <a:prstGeom prst="line">
                      <a:avLst/>
                    </a:prstGeom>
                    <a:ln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3" name="文本框 40013"/>
                  <p:cNvSpPr txBox="1"/>
                  <p:nvPr/>
                </p:nvSpPr>
                <p:spPr>
                  <a:xfrm>
                    <a:off x="2400" y="2640"/>
                    <a:ext cx="437" cy="4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t"/>
                  <a:p>
                    <a:pPr algn="just" eaLnBrk="0" hangingPunct="0"/>
                    <a:r>
                      <a:rPr lang="en-US" altLang="zh-CN" i="1" noProof="1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rPr>
                      <a:t>R</a:t>
                    </a:r>
                    <a:endParaRPr lang="en-US" altLang="zh-CN" i="1" noProof="1">
                      <a:solidFill>
                        <a:schemeClr val="accent4"/>
                      </a:solidFill>
                      <a:ea typeface="微软雅黑" panose="020B050302020402020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2550" name="组合 40057"/>
              <p:cNvGrpSpPr/>
              <p:nvPr/>
            </p:nvGrpSpPr>
            <p:grpSpPr>
              <a:xfrm>
                <a:off x="8914" y="7050"/>
                <a:ext cx="1590" cy="1200"/>
                <a:chOff x="3204" y="2323"/>
                <a:chExt cx="636" cy="480"/>
              </a:xfrm>
            </p:grpSpPr>
            <p:sp>
              <p:nvSpPr>
                <p:cNvPr id="21575" name="文本框 39999"/>
                <p:cNvSpPr txBox="1"/>
                <p:nvPr/>
              </p:nvSpPr>
              <p:spPr>
                <a:xfrm>
                  <a:off x="3204" y="2323"/>
                  <a:ext cx="636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 eaLnBrk="0" hangingPunct="0"/>
                  <a:r>
                    <a:rPr lang="en-US" altLang="zh-CN" i="1" noProof="1">
                      <a:solidFill>
                        <a:schemeClr val="accent4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</a:t>
                  </a:r>
                  <a:endParaRPr lang="en-US" altLang="zh-CN" i="1" noProof="1">
                    <a:solidFill>
                      <a:schemeClr val="accent4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5" name="任意多边形 40014"/>
                <p:cNvSpPr/>
                <p:nvPr/>
              </p:nvSpPr>
              <p:spPr>
                <a:xfrm>
                  <a:off x="3205" y="2476"/>
                  <a:ext cx="188" cy="279"/>
                </a:xfrm>
                <a:custGeom>
                  <a:avLst/>
                  <a:gdLst/>
                  <a:ahLst/>
                  <a:cxnLst/>
                  <a:pathLst>
                    <a:path w="285" h="435">
                      <a:moveTo>
                        <a:pt x="0" y="0"/>
                      </a:moveTo>
                      <a:cubicBezTo>
                        <a:pt x="74" y="39"/>
                        <a:pt x="148" y="78"/>
                        <a:pt x="195" y="150"/>
                      </a:cubicBezTo>
                      <a:cubicBezTo>
                        <a:pt x="242" y="222"/>
                        <a:pt x="263" y="328"/>
                        <a:pt x="285" y="435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00CC"/>
                  </a:solidFill>
                  <a:prstDash val="solid"/>
                  <a:round/>
                  <a:headEnd type="none" w="med" len="med"/>
                  <a:tailEnd type="arrow" w="sm" len="med"/>
                </a:ln>
              </p:spPr>
              <p:txBody>
                <a:bodyPr/>
                <a:p>
                  <a:pPr fontAlgn="base"/>
                  <a:endParaRPr lang="zh-CN" altLang="en-US" strike="noStrike" noProof="1">
                    <a:solidFill>
                      <a:schemeClr val="accent4"/>
                    </a:solidFill>
                    <a:ea typeface="微软雅黑" panose="020B050302020402020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3" name="组合 40062"/>
              <p:cNvGrpSpPr/>
              <p:nvPr/>
            </p:nvGrpSpPr>
            <p:grpSpPr>
              <a:xfrm>
                <a:off x="7549" y="8305"/>
                <a:ext cx="992" cy="1967"/>
                <a:chOff x="2658" y="2813"/>
                <a:chExt cx="397" cy="787"/>
              </a:xfrm>
            </p:grpSpPr>
            <p:sp>
              <p:nvSpPr>
                <p:cNvPr id="62554" name="直接连接符 40011"/>
                <p:cNvSpPr/>
                <p:nvPr/>
              </p:nvSpPr>
              <p:spPr>
                <a:xfrm>
                  <a:off x="2996" y="2813"/>
                  <a:ext cx="0" cy="604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grpSp>
              <p:nvGrpSpPr>
                <p:cNvPr id="62555" name="组合 40059"/>
                <p:cNvGrpSpPr/>
                <p:nvPr/>
              </p:nvGrpSpPr>
              <p:grpSpPr>
                <a:xfrm>
                  <a:off x="2658" y="3360"/>
                  <a:ext cx="397" cy="240"/>
                  <a:chOff x="2658" y="3360"/>
                  <a:chExt cx="397" cy="240"/>
                </a:xfrm>
              </p:grpSpPr>
              <p:sp>
                <p:nvSpPr>
                  <p:cNvPr id="6" name="文本框 40002"/>
                  <p:cNvSpPr txBox="1"/>
                  <p:nvPr/>
                </p:nvSpPr>
                <p:spPr>
                  <a:xfrm>
                    <a:off x="2658" y="3360"/>
                    <a:ext cx="397" cy="24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t"/>
                  <a:p>
                    <a:pPr algn="just" eaLnBrk="0" hangingPunct="0"/>
                    <a:r>
                      <a:rPr lang="en-US" altLang="zh-CN" i="1" noProof="1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rPr>
                      <a:t>G</a:t>
                    </a:r>
                    <a:endParaRPr lang="en-US" altLang="zh-CN" i="1" noProof="1">
                      <a:solidFill>
                        <a:schemeClr val="accent4"/>
                      </a:solidFill>
                      <a:ea typeface="微软雅黑" panose="020B050302020402020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57" name="直接连接符 40015"/>
                  <p:cNvSpPr/>
                  <p:nvPr/>
                </p:nvSpPr>
                <p:spPr>
                  <a:xfrm>
                    <a:off x="2744" y="3384"/>
                    <a:ext cx="189" cy="1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triangle" w="sm" len="med"/>
                  </a:ln>
                </p:spPr>
              </p:sp>
            </p:grpSp>
          </p:grpSp>
          <p:grpSp>
            <p:nvGrpSpPr>
              <p:cNvPr id="62558" name="组合 40063"/>
              <p:cNvGrpSpPr/>
              <p:nvPr/>
            </p:nvGrpSpPr>
            <p:grpSpPr>
              <a:xfrm>
                <a:off x="8816" y="8275"/>
                <a:ext cx="1130" cy="1847"/>
                <a:chOff x="3165" y="2813"/>
                <a:chExt cx="452" cy="739"/>
              </a:xfrm>
            </p:grpSpPr>
            <p:sp>
              <p:nvSpPr>
                <p:cNvPr id="62559" name="直接连接符 40012"/>
                <p:cNvSpPr/>
                <p:nvPr/>
              </p:nvSpPr>
              <p:spPr>
                <a:xfrm>
                  <a:off x="3304" y="2813"/>
                  <a:ext cx="0" cy="413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grpSp>
              <p:nvGrpSpPr>
                <p:cNvPr id="62560" name="组合 40058"/>
                <p:cNvGrpSpPr/>
                <p:nvPr/>
              </p:nvGrpSpPr>
              <p:grpSpPr>
                <a:xfrm>
                  <a:off x="3165" y="3264"/>
                  <a:ext cx="452" cy="288"/>
                  <a:chOff x="3165" y="3264"/>
                  <a:chExt cx="452" cy="288"/>
                </a:xfrm>
              </p:grpSpPr>
              <p:sp>
                <p:nvSpPr>
                  <p:cNvPr id="7" name="文本框 40000"/>
                  <p:cNvSpPr txBox="1"/>
                  <p:nvPr/>
                </p:nvSpPr>
                <p:spPr>
                  <a:xfrm>
                    <a:off x="3165" y="3264"/>
                    <a:ext cx="452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t"/>
                  <a:p>
                    <a:pPr algn="just" eaLnBrk="0" hangingPunct="0"/>
                    <a:r>
                      <a:rPr lang="en-US" altLang="zh-CN" i="1" noProof="1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rPr>
                      <a:t>T</a:t>
                    </a:r>
                    <a:endParaRPr lang="en-US" altLang="zh-CN" i="1" noProof="1">
                      <a:solidFill>
                        <a:schemeClr val="accent4"/>
                      </a:solidFill>
                      <a:ea typeface="微软雅黑" panose="020B050302020402020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2" name="直接连接符 40016"/>
                  <p:cNvSpPr/>
                  <p:nvPr/>
                </p:nvSpPr>
                <p:spPr>
                  <a:xfrm>
                    <a:off x="3197" y="3312"/>
                    <a:ext cx="249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triangle" w="sm" len="med"/>
                  </a:ln>
                </p:spPr>
              </p:sp>
            </p:grpSp>
          </p:grpSp>
          <p:grpSp>
            <p:nvGrpSpPr>
              <p:cNvPr id="62563" name="组合 40061"/>
              <p:cNvGrpSpPr/>
              <p:nvPr/>
            </p:nvGrpSpPr>
            <p:grpSpPr>
              <a:xfrm>
                <a:off x="8409" y="6330"/>
                <a:ext cx="1615" cy="1920"/>
                <a:chOff x="2996" y="2035"/>
                <a:chExt cx="646" cy="768"/>
              </a:xfrm>
            </p:grpSpPr>
            <p:sp>
              <p:nvSpPr>
                <p:cNvPr id="62564" name="直接连接符 40010"/>
                <p:cNvSpPr/>
                <p:nvPr/>
              </p:nvSpPr>
              <p:spPr>
                <a:xfrm flipV="1">
                  <a:off x="2996" y="2092"/>
                  <a:ext cx="0" cy="711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grpSp>
              <p:nvGrpSpPr>
                <p:cNvPr id="62565" name="组合 40056"/>
                <p:cNvGrpSpPr/>
                <p:nvPr/>
              </p:nvGrpSpPr>
              <p:grpSpPr>
                <a:xfrm>
                  <a:off x="3006" y="2035"/>
                  <a:ext cx="636" cy="480"/>
                  <a:chOff x="3006" y="2035"/>
                  <a:chExt cx="636" cy="480"/>
                </a:xfrm>
              </p:grpSpPr>
              <p:sp>
                <p:nvSpPr>
                  <p:cNvPr id="8" name="文本框 40017"/>
                  <p:cNvSpPr txBox="1"/>
                  <p:nvPr/>
                </p:nvSpPr>
                <p:spPr>
                  <a:xfrm>
                    <a:off x="3006" y="2035"/>
                    <a:ext cx="636" cy="4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t"/>
                  <a:p>
                    <a:pPr algn="just" eaLnBrk="0" hangingPunct="0"/>
                    <a:r>
                      <a:rPr lang="en-US" altLang="zh-CN" i="1" noProof="1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rPr>
                      <a:t>N</a:t>
                    </a:r>
                    <a:endParaRPr lang="en-US" altLang="zh-CN" i="1" noProof="1">
                      <a:solidFill>
                        <a:schemeClr val="accent4"/>
                      </a:solidFill>
                      <a:ea typeface="微软雅黑" panose="020B050302020402020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7" name="直接连接符 40018"/>
                  <p:cNvSpPr/>
                  <p:nvPr/>
                </p:nvSpPr>
                <p:spPr>
                  <a:xfrm>
                    <a:off x="3055" y="2076"/>
                    <a:ext cx="248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triangle" w="sm" len="med"/>
                  </a:ln>
                </p:spPr>
              </p:sp>
            </p:grpSp>
          </p:grpSp>
          <p:sp>
            <p:nvSpPr>
              <p:cNvPr id="62568" name="直接连接符 40022"/>
              <p:cNvSpPr/>
              <p:nvPr/>
            </p:nvSpPr>
            <p:spPr>
              <a:xfrm flipV="1">
                <a:off x="11974" y="6878"/>
                <a:ext cx="0" cy="1055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grpSp>
            <p:nvGrpSpPr>
              <p:cNvPr id="62569" name="组合 40070"/>
              <p:cNvGrpSpPr/>
              <p:nvPr/>
            </p:nvGrpSpPr>
            <p:grpSpPr>
              <a:xfrm>
                <a:off x="11704" y="7933"/>
                <a:ext cx="1200" cy="2377"/>
                <a:chOff x="4320" y="2676"/>
                <a:chExt cx="480" cy="951"/>
              </a:xfrm>
            </p:grpSpPr>
            <p:sp>
              <p:nvSpPr>
                <p:cNvPr id="21599" name="文本框 40020"/>
                <p:cNvSpPr txBox="1"/>
                <p:nvPr/>
              </p:nvSpPr>
              <p:spPr>
                <a:xfrm>
                  <a:off x="4320" y="3243"/>
                  <a:ext cx="480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eaLnBrk="0" hangingPunct="0"/>
                  <a:r>
                    <a:rPr lang="en-US" altLang="zh-CN" i="1" noProof="1">
                      <a:solidFill>
                        <a:schemeClr val="accent4"/>
                      </a:solidFill>
                      <a:latin typeface="Times New Roman" panose="02020603050405020304" pitchFamily="18" charset="0"/>
                      <a:ea typeface="微软雅黑" panose="020B0503020204020204" charset="-122"/>
                      <a:cs typeface="Times New Roman" panose="02020603050405020304" pitchFamily="18" charset="0"/>
                    </a:rPr>
                    <a:t>mg</a:t>
                  </a:r>
                  <a:endParaRPr lang="en-US" altLang="zh-CN" i="1" noProof="1">
                    <a:solidFill>
                      <a:schemeClr val="accent4"/>
                    </a:solidFill>
                    <a:ea typeface="微软雅黑" panose="020B050302020402020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71" name="直接连接符 40023"/>
                <p:cNvSpPr/>
                <p:nvPr/>
              </p:nvSpPr>
              <p:spPr>
                <a:xfrm>
                  <a:off x="4428" y="2676"/>
                  <a:ext cx="0" cy="586"/>
                </a:xfrm>
                <a:prstGeom prst="line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62572" name="直接连接符 40028"/>
                <p:cNvSpPr/>
                <p:nvPr/>
              </p:nvSpPr>
              <p:spPr>
                <a:xfrm>
                  <a:off x="4388" y="3310"/>
                  <a:ext cx="275" cy="0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sm" len="med"/>
                </a:ln>
              </p:spPr>
            </p:sp>
          </p:grpSp>
          <p:grpSp>
            <p:nvGrpSpPr>
              <p:cNvPr id="62573" name="组合 40069"/>
              <p:cNvGrpSpPr/>
              <p:nvPr/>
            </p:nvGrpSpPr>
            <p:grpSpPr>
              <a:xfrm>
                <a:off x="11699" y="7478"/>
                <a:ext cx="2175" cy="1200"/>
                <a:chOff x="4318" y="2494"/>
                <a:chExt cx="870" cy="480"/>
              </a:xfrm>
            </p:grpSpPr>
            <p:sp>
              <p:nvSpPr>
                <p:cNvPr id="21603" name="矩形 40021"/>
                <p:cNvSpPr/>
                <p:nvPr/>
              </p:nvSpPr>
              <p:spPr>
                <a:xfrm>
                  <a:off x="4318" y="2609"/>
                  <a:ext cx="209" cy="135"/>
                </a:xfrm>
                <a:prstGeom prst="rect">
                  <a:avLst/>
                </a:prstGeom>
                <a:solidFill>
                  <a:srgbClr val="FF9900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fontAlgn="base"/>
                  <a:endParaRPr lang="zh-CN" altLang="en-US" strike="noStrike" noProof="1">
                    <a:solidFill>
                      <a:schemeClr val="accent4"/>
                    </a:solidFill>
                    <a:ea typeface="微软雅黑" panose="020B050302020402020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04" name="文本框 40029"/>
                <p:cNvSpPr txBox="1"/>
                <p:nvPr/>
              </p:nvSpPr>
              <p:spPr>
                <a:xfrm>
                  <a:off x="4483" y="2494"/>
                  <a:ext cx="705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eaLnBrk="0" hangingPunct="0"/>
                  <a:r>
                    <a:rPr lang="en-US" altLang="zh-CN" i="1" noProof="1">
                      <a:solidFill>
                        <a:schemeClr val="accent4"/>
                      </a:solidFill>
                      <a:latin typeface="Times New Roman" panose="02020603050405020304" pitchFamily="18" charset="0"/>
                      <a:ea typeface="微软雅黑" panose="020B0503020204020204" charset="-122"/>
                      <a:cs typeface="Times New Roman" panose="02020603050405020304" pitchFamily="18" charset="0"/>
                    </a:rPr>
                    <a:t>m</a:t>
                  </a:r>
                  <a:endParaRPr lang="en-US" altLang="zh-CN" i="1" noProof="1">
                    <a:solidFill>
                      <a:schemeClr val="accent4"/>
                    </a:solidFill>
                    <a:ea typeface="微软雅黑" panose="020B050302020402020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76" name="组合 40068"/>
              <p:cNvGrpSpPr/>
              <p:nvPr/>
            </p:nvGrpSpPr>
            <p:grpSpPr>
              <a:xfrm>
                <a:off x="11006" y="7573"/>
                <a:ext cx="1762" cy="1297"/>
                <a:chOff x="4041" y="2532"/>
                <a:chExt cx="705" cy="519"/>
              </a:xfrm>
            </p:grpSpPr>
            <p:sp>
              <p:nvSpPr>
                <p:cNvPr id="21607" name="文本框 40030"/>
                <p:cNvSpPr txBox="1"/>
                <p:nvPr/>
              </p:nvSpPr>
              <p:spPr>
                <a:xfrm>
                  <a:off x="4041" y="2571"/>
                  <a:ext cx="705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eaLnBrk="0" hangingPunct="0"/>
                  <a:r>
                    <a:rPr lang="en-US" altLang="zh-CN" i="1" noProof="1">
                      <a:solidFill>
                        <a:schemeClr val="accent4"/>
                      </a:solidFill>
                      <a:latin typeface="Times New Roman" panose="02020603050405020304" pitchFamily="18" charset="0"/>
                      <a:ea typeface="微软雅黑" panose="020B0503020204020204" charset="-122"/>
                      <a:cs typeface="Times New Roman" panose="02020603050405020304" pitchFamily="18" charset="0"/>
                    </a:rPr>
                    <a:t>a</a:t>
                  </a:r>
                  <a:endParaRPr lang="en-US" altLang="zh-CN" i="1" noProof="1">
                    <a:solidFill>
                      <a:schemeClr val="accent4"/>
                    </a:solidFill>
                    <a:ea typeface="微软雅黑" panose="020B050302020402020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78" name="直接连接符 40032"/>
                <p:cNvSpPr/>
                <p:nvPr/>
              </p:nvSpPr>
              <p:spPr>
                <a:xfrm>
                  <a:off x="4252" y="2532"/>
                  <a:ext cx="0" cy="375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</p:grpSp>
        </p:grpSp>
        <p:sp>
          <p:nvSpPr>
            <p:cNvPr id="14" name="文本框 40000"/>
            <p:cNvSpPr txBox="1"/>
            <p:nvPr/>
          </p:nvSpPr>
          <p:spPr>
            <a:xfrm>
              <a:off x="11256" y="3778"/>
              <a:ext cx="837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 eaLnBrk="0" hangingPunct="0"/>
              <a:r>
                <a:rPr lang="en-US" altLang="zh-CN" i="1" noProof="1">
                  <a:solidFill>
                    <a:schemeClr val="accent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T</a:t>
              </a:r>
              <a:endParaRPr lang="en-US" altLang="zh-CN" i="1" noProof="1">
                <a:solidFill>
                  <a:schemeClr val="accent4"/>
                </a:solidFill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555" name="组合 41985"/>
          <p:cNvGrpSpPr/>
          <p:nvPr/>
        </p:nvGrpSpPr>
        <p:grpSpPr>
          <a:xfrm>
            <a:off x="4535488" y="5524500"/>
            <a:ext cx="2370137" cy="1154113"/>
            <a:chOff x="1844" y="382"/>
            <a:chExt cx="1493" cy="1122"/>
          </a:xfrm>
        </p:grpSpPr>
        <p:sp>
          <p:nvSpPr>
            <p:cNvPr id="62581" name="矩形 41988"/>
            <p:cNvSpPr/>
            <p:nvPr/>
          </p:nvSpPr>
          <p:spPr>
            <a:xfrm>
              <a:off x="2418" y="400"/>
              <a:ext cx="123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p>
              <a:r>
                <a:rPr lang="en-US" altLang="zh-CN" i="1">
                  <a:solidFill>
                    <a:srgbClr val="000000"/>
                  </a:solidFill>
                  <a:latin typeface="Symbol" panose="05050102010706020507" pitchFamily="18" charset="2"/>
                  <a:ea typeface="幼圆" panose="02010509060101010101" pitchFamily="49" charset="-122"/>
                  <a:sym typeface="Symbol" panose="05050102010706020507" pitchFamily="18" charset="2"/>
                </a:rPr>
                <a:t></a:t>
              </a:r>
              <a:endParaRPr lang="en-US" altLang="zh-CN" i="1">
                <a:solidFill>
                  <a:srgbClr val="000000"/>
                </a:solidFill>
                <a:latin typeface="Symbol" panose="05050102010706020507" pitchFamily="18" charset="2"/>
                <a:ea typeface="幼圆" panose="020105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62582" name="矩形 41989"/>
            <p:cNvSpPr/>
            <p:nvPr/>
          </p:nvSpPr>
          <p:spPr>
            <a:xfrm>
              <a:off x="2055" y="400"/>
              <a:ext cx="123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=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2583" name="矩形 41990"/>
            <p:cNvSpPr/>
            <p:nvPr/>
          </p:nvSpPr>
          <p:spPr>
            <a:xfrm>
              <a:off x="1900" y="382"/>
              <a:ext cx="112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a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2584" name="矩形 41991"/>
            <p:cNvSpPr/>
            <p:nvPr/>
          </p:nvSpPr>
          <p:spPr>
            <a:xfrm>
              <a:off x="2267" y="408"/>
              <a:ext cx="149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R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2585" name="矩形 41992"/>
            <p:cNvSpPr/>
            <p:nvPr/>
          </p:nvSpPr>
          <p:spPr>
            <a:xfrm>
              <a:off x="3095" y="401"/>
              <a:ext cx="242" cy="3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p>
              <a:r>
                <a:rPr lang="en-US" altLang="zh-CN" sz="26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(3)</a:t>
              </a:r>
              <a:endPara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2586" name="直接连接符 41993"/>
            <p:cNvSpPr/>
            <p:nvPr/>
          </p:nvSpPr>
          <p:spPr>
            <a:xfrm>
              <a:off x="2204" y="1113"/>
              <a:ext cx="12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587" name="矩形 41994"/>
            <p:cNvSpPr/>
            <p:nvPr/>
          </p:nvSpPr>
          <p:spPr>
            <a:xfrm>
              <a:off x="1844" y="970"/>
              <a:ext cx="125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h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2588" name="矩形 41995"/>
            <p:cNvSpPr/>
            <p:nvPr/>
          </p:nvSpPr>
          <p:spPr>
            <a:xfrm>
              <a:off x="2359" y="970"/>
              <a:ext cx="174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at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2589" name="矩形 41996"/>
            <p:cNvSpPr/>
            <p:nvPr/>
          </p:nvSpPr>
          <p:spPr>
            <a:xfrm>
              <a:off x="2015" y="944"/>
              <a:ext cx="123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=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2590" name="矩形 41997"/>
            <p:cNvSpPr/>
            <p:nvPr/>
          </p:nvSpPr>
          <p:spPr>
            <a:xfrm>
              <a:off x="2212" y="825"/>
              <a:ext cx="112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1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2591" name="矩形 41998"/>
            <p:cNvSpPr/>
            <p:nvPr/>
          </p:nvSpPr>
          <p:spPr>
            <a:xfrm>
              <a:off x="2208" y="1145"/>
              <a:ext cx="112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2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2592" name="矩形 41999"/>
            <p:cNvSpPr/>
            <p:nvPr/>
          </p:nvSpPr>
          <p:spPr>
            <a:xfrm>
              <a:off x="2565" y="929"/>
              <a:ext cx="80" cy="2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p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2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2593" name="矩形 42000"/>
            <p:cNvSpPr/>
            <p:nvPr/>
          </p:nvSpPr>
          <p:spPr>
            <a:xfrm>
              <a:off x="3050" y="990"/>
              <a:ext cx="242" cy="3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p>
              <a:r>
                <a:rPr lang="en-US" altLang="zh-CN" sz="26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(4)</a:t>
              </a:r>
              <a:endPara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</p:grpSp>
      <p:sp>
        <p:nvSpPr>
          <p:cNvPr id="10" name="矩形 40072"/>
          <p:cNvSpPr/>
          <p:nvPr/>
        </p:nvSpPr>
        <p:spPr>
          <a:xfrm>
            <a:off x="3314700" y="1925638"/>
            <a:ext cx="17065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解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：同例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3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30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4513" name="矩形 42080"/>
          <p:cNvSpPr/>
          <p:nvPr/>
        </p:nvSpPr>
        <p:spPr>
          <a:xfrm>
            <a:off x="0" y="19050"/>
            <a:ext cx="9144000" cy="6096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pSp>
        <p:nvGrpSpPr>
          <p:cNvPr id="64514" name="组合 42001"/>
          <p:cNvGrpSpPr/>
          <p:nvPr/>
        </p:nvGrpSpPr>
        <p:grpSpPr>
          <a:xfrm>
            <a:off x="609600" y="257175"/>
            <a:ext cx="7327900" cy="1946275"/>
            <a:chOff x="384" y="1387"/>
            <a:chExt cx="4616" cy="1226"/>
          </a:xfrm>
        </p:grpSpPr>
        <p:sp>
          <p:nvSpPr>
            <p:cNvPr id="64515" name="矩形 42002"/>
            <p:cNvSpPr/>
            <p:nvPr/>
          </p:nvSpPr>
          <p:spPr>
            <a:xfrm>
              <a:off x="384" y="1591"/>
              <a:ext cx="59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26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(1)~(4)</a:t>
              </a:r>
              <a:endPara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4516" name="矩形 42003"/>
            <p:cNvSpPr/>
            <p:nvPr/>
          </p:nvSpPr>
          <p:spPr>
            <a:xfrm>
              <a:off x="970" y="1598"/>
              <a:ext cx="105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zh-CN" altLang="en-US" sz="26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联立解得：</a:t>
              </a:r>
              <a:endPara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4517" name="直接连接符 42004"/>
            <p:cNvSpPr/>
            <p:nvPr/>
          </p:nvSpPr>
          <p:spPr>
            <a:xfrm>
              <a:off x="2477" y="1714"/>
              <a:ext cx="335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18" name="矩形 42005"/>
            <p:cNvSpPr/>
            <p:nvPr/>
          </p:nvSpPr>
          <p:spPr>
            <a:xfrm>
              <a:off x="2027" y="1571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J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4519" name="矩形 42006"/>
            <p:cNvSpPr/>
            <p:nvPr/>
          </p:nvSpPr>
          <p:spPr>
            <a:xfrm>
              <a:off x="2496" y="1428"/>
              <a:ext cx="17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gt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4520" name="矩形 42007"/>
            <p:cNvSpPr/>
            <p:nvPr/>
          </p:nvSpPr>
          <p:spPr>
            <a:xfrm>
              <a:off x="2647" y="1743"/>
              <a:ext cx="125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h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4521" name="矩形 42008"/>
            <p:cNvSpPr/>
            <p:nvPr/>
          </p:nvSpPr>
          <p:spPr>
            <a:xfrm>
              <a:off x="3189" y="1571"/>
              <a:ext cx="32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mR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4522" name="矩形 42009"/>
            <p:cNvSpPr/>
            <p:nvPr/>
          </p:nvSpPr>
          <p:spPr>
            <a:xfrm>
              <a:off x="2206" y="1545"/>
              <a:ext cx="12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=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4523" name="矩形 42010"/>
            <p:cNvSpPr/>
            <p:nvPr/>
          </p:nvSpPr>
          <p:spPr>
            <a:xfrm>
              <a:off x="2860" y="1545"/>
              <a:ext cx="12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-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4524" name="矩形 42011"/>
            <p:cNvSpPr/>
            <p:nvPr/>
          </p:nvSpPr>
          <p:spPr>
            <a:xfrm>
              <a:off x="2388" y="1571"/>
              <a:ext cx="75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(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4525" name="矩形 42012"/>
            <p:cNvSpPr/>
            <p:nvPr/>
          </p:nvSpPr>
          <p:spPr>
            <a:xfrm>
              <a:off x="3107" y="1571"/>
              <a:ext cx="75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)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4526" name="矩形 42013"/>
            <p:cNvSpPr/>
            <p:nvPr/>
          </p:nvSpPr>
          <p:spPr>
            <a:xfrm>
              <a:off x="2700" y="1387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2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4527" name="矩形 42014"/>
            <p:cNvSpPr/>
            <p:nvPr/>
          </p:nvSpPr>
          <p:spPr>
            <a:xfrm>
              <a:off x="3505" y="1530"/>
              <a:ext cx="8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2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4528" name="矩形 42015"/>
            <p:cNvSpPr/>
            <p:nvPr/>
          </p:nvSpPr>
          <p:spPr>
            <a:xfrm>
              <a:off x="2529" y="1743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2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4529" name="矩形 42016"/>
            <p:cNvSpPr/>
            <p:nvPr/>
          </p:nvSpPr>
          <p:spPr>
            <a:xfrm>
              <a:off x="3011" y="1571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1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4530" name="直接连接符 42017"/>
            <p:cNvSpPr/>
            <p:nvPr/>
          </p:nvSpPr>
          <p:spPr>
            <a:xfrm>
              <a:off x="1899" y="2315"/>
              <a:ext cx="689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31" name="矩形 42018"/>
            <p:cNvSpPr/>
            <p:nvPr/>
          </p:nvSpPr>
          <p:spPr>
            <a:xfrm>
              <a:off x="1628" y="2146"/>
              <a:ext cx="12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=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4532" name="矩形 42019"/>
            <p:cNvSpPr/>
            <p:nvPr/>
          </p:nvSpPr>
          <p:spPr>
            <a:xfrm>
              <a:off x="2200" y="2003"/>
              <a:ext cx="12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dirty="0">
                  <a:solidFill>
                    <a:srgbClr val="000000"/>
                  </a:solidFill>
                  <a:latin typeface="Symbol" panose="05050102010706020507" pitchFamily="18" charset="2"/>
                  <a:ea typeface="幼圆" panose="02010509060101010101" pitchFamily="49" charset="-122"/>
                  <a:sym typeface="Symbol" panose="05050102010706020507" pitchFamily="18" charset="2"/>
                </a:rPr>
                <a:t></a:t>
              </a:r>
              <a:endParaRPr lang="en-US" altLang="zh-CN" dirty="0">
                <a:solidFill>
                  <a:srgbClr val="000000"/>
                </a:solidFill>
                <a:latin typeface="Symbol" panose="05050102010706020507" pitchFamily="18" charset="2"/>
                <a:ea typeface="幼圆" panose="020105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64533" name="矩形 42020"/>
            <p:cNvSpPr/>
            <p:nvPr/>
          </p:nvSpPr>
          <p:spPr>
            <a:xfrm>
              <a:off x="2132" y="2318"/>
              <a:ext cx="12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>
                  <a:solidFill>
                    <a:srgbClr val="000000"/>
                  </a:solidFill>
                  <a:latin typeface="Symbol" panose="05050102010706020507" pitchFamily="18" charset="2"/>
                  <a:ea typeface="幼圆" panose="02010509060101010101" pitchFamily="49" charset="-122"/>
                  <a:sym typeface="Symbol" panose="05050102010706020507" pitchFamily="18" charset="2"/>
                </a:rPr>
                <a:t></a:t>
              </a:r>
              <a:endParaRPr lang="en-US" altLang="zh-CN">
                <a:solidFill>
                  <a:srgbClr val="000000"/>
                </a:solidFill>
                <a:latin typeface="Symbol" panose="05050102010706020507" pitchFamily="18" charset="2"/>
                <a:ea typeface="幼圆" panose="020105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64534" name="矩形 42021"/>
            <p:cNvSpPr/>
            <p:nvPr/>
          </p:nvSpPr>
          <p:spPr>
            <a:xfrm>
              <a:off x="2637" y="2146"/>
              <a:ext cx="12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-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4535" name="矩形 42022"/>
            <p:cNvSpPr/>
            <p:nvPr/>
          </p:nvSpPr>
          <p:spPr>
            <a:xfrm>
              <a:off x="3002" y="2146"/>
              <a:ext cx="12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>
                  <a:solidFill>
                    <a:srgbClr val="000000"/>
                  </a:solidFill>
                  <a:latin typeface="Symbol" panose="05050102010706020507" pitchFamily="18" charset="2"/>
                  <a:ea typeface="幼圆" panose="02010509060101010101" pitchFamily="49" charset="-122"/>
                  <a:sym typeface="Symbol" panose="05050102010706020507" pitchFamily="18" charset="2"/>
                </a:rPr>
                <a:t></a:t>
              </a:r>
              <a:endParaRPr lang="en-US" altLang="zh-CN">
                <a:solidFill>
                  <a:srgbClr val="000000"/>
                </a:solidFill>
                <a:latin typeface="Symbol" panose="05050102010706020507" pitchFamily="18" charset="2"/>
                <a:ea typeface="幼圆" panose="020105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64536" name="矩形 42023"/>
            <p:cNvSpPr/>
            <p:nvPr/>
          </p:nvSpPr>
          <p:spPr>
            <a:xfrm>
              <a:off x="3285" y="2146"/>
              <a:ext cx="179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  <a:sym typeface="Symbol" panose="05050102010706020507" pitchFamily="18" charset="2"/>
                </a:rPr>
                <a:t>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 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4537" name="矩形 42024"/>
            <p:cNvSpPr/>
            <p:nvPr/>
          </p:nvSpPr>
          <p:spPr>
            <a:xfrm>
              <a:off x="3891" y="2146"/>
              <a:ext cx="12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=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4538" name="矩形 42025"/>
            <p:cNvSpPr/>
            <p:nvPr/>
          </p:nvSpPr>
          <p:spPr>
            <a:xfrm>
              <a:off x="1810" y="2172"/>
              <a:ext cx="75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(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4539" name="矩形 42026"/>
            <p:cNvSpPr/>
            <p:nvPr/>
          </p:nvSpPr>
          <p:spPr>
            <a:xfrm>
              <a:off x="2014" y="2029"/>
              <a:ext cx="5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.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4540" name="矩形 42027"/>
            <p:cNvSpPr/>
            <p:nvPr/>
          </p:nvSpPr>
          <p:spPr>
            <a:xfrm>
              <a:off x="2371" y="2344"/>
              <a:ext cx="5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.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4541" name="矩形 42028"/>
            <p:cNvSpPr/>
            <p:nvPr/>
          </p:nvSpPr>
          <p:spPr>
            <a:xfrm>
              <a:off x="2883" y="2172"/>
              <a:ext cx="75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)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4542" name="矩形 42029"/>
            <p:cNvSpPr/>
            <p:nvPr/>
          </p:nvSpPr>
          <p:spPr>
            <a:xfrm>
              <a:off x="3552" y="2172"/>
              <a:ext cx="5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.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4543" name="矩形 42030"/>
            <p:cNvSpPr/>
            <p:nvPr/>
          </p:nvSpPr>
          <p:spPr>
            <a:xfrm>
              <a:off x="4148" y="2172"/>
              <a:ext cx="5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.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4544" name="矩形 42031"/>
            <p:cNvSpPr/>
            <p:nvPr/>
          </p:nvSpPr>
          <p:spPr>
            <a:xfrm>
              <a:off x="1904" y="2029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9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4545" name="矩形 42032"/>
            <p:cNvSpPr/>
            <p:nvPr/>
          </p:nvSpPr>
          <p:spPr>
            <a:xfrm>
              <a:off x="2053" y="2029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8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4546" name="矩形 42033"/>
            <p:cNvSpPr/>
            <p:nvPr/>
          </p:nvSpPr>
          <p:spPr>
            <a:xfrm>
              <a:off x="2364" y="2029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3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4547" name="矩形 42034"/>
            <p:cNvSpPr/>
            <p:nvPr/>
          </p:nvSpPr>
          <p:spPr>
            <a:xfrm>
              <a:off x="1978" y="2344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2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4548" name="矩形 42035"/>
            <p:cNvSpPr/>
            <p:nvPr/>
          </p:nvSpPr>
          <p:spPr>
            <a:xfrm>
              <a:off x="2282" y="2344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1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4549" name="矩形 42036"/>
            <p:cNvSpPr/>
            <p:nvPr/>
          </p:nvSpPr>
          <p:spPr>
            <a:xfrm>
              <a:off x="2410" y="2344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5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4550" name="矩形 42037"/>
            <p:cNvSpPr/>
            <p:nvPr/>
          </p:nvSpPr>
          <p:spPr>
            <a:xfrm>
              <a:off x="2787" y="2172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1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4551" name="矩形 42038"/>
            <p:cNvSpPr/>
            <p:nvPr/>
          </p:nvSpPr>
          <p:spPr>
            <a:xfrm>
              <a:off x="3152" y="2172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1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4552" name="矩形 42039"/>
            <p:cNvSpPr/>
            <p:nvPr/>
          </p:nvSpPr>
          <p:spPr>
            <a:xfrm>
              <a:off x="3449" y="2172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0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4553" name="矩形 42040"/>
            <p:cNvSpPr/>
            <p:nvPr/>
          </p:nvSpPr>
          <p:spPr>
            <a:xfrm>
              <a:off x="3599" y="2172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2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4554" name="矩形 42041"/>
            <p:cNvSpPr/>
            <p:nvPr/>
          </p:nvSpPr>
          <p:spPr>
            <a:xfrm>
              <a:off x="4059" y="2172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1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4555" name="矩形 42042"/>
            <p:cNvSpPr/>
            <p:nvPr/>
          </p:nvSpPr>
          <p:spPr>
            <a:xfrm>
              <a:off x="4180" y="2172"/>
              <a:ext cx="22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14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4556" name="矩形 42043"/>
            <p:cNvSpPr/>
            <p:nvPr/>
          </p:nvSpPr>
          <p:spPr>
            <a:xfrm>
              <a:off x="2477" y="1988"/>
              <a:ext cx="8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2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4557" name="矩形 42044"/>
            <p:cNvSpPr/>
            <p:nvPr/>
          </p:nvSpPr>
          <p:spPr>
            <a:xfrm>
              <a:off x="3726" y="2131"/>
              <a:ext cx="8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2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4558" name="矩形 42045"/>
            <p:cNvSpPr/>
            <p:nvPr/>
          </p:nvSpPr>
          <p:spPr>
            <a:xfrm>
              <a:off x="4920" y="2131"/>
              <a:ext cx="8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2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4559" name="矩形 42046"/>
            <p:cNvSpPr/>
            <p:nvPr/>
          </p:nvSpPr>
          <p:spPr>
            <a:xfrm>
              <a:off x="4418" y="2172"/>
              <a:ext cx="237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kg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4560" name="矩形 42047"/>
            <p:cNvSpPr/>
            <p:nvPr/>
          </p:nvSpPr>
          <p:spPr>
            <a:xfrm>
              <a:off x="4750" y="2172"/>
              <a:ext cx="187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m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6561" name="文本框 260099"/>
          <p:cNvSpPr txBox="1"/>
          <p:nvPr/>
        </p:nvSpPr>
        <p:spPr>
          <a:xfrm>
            <a:off x="433388" y="171450"/>
            <a:ext cx="7850187" cy="2749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例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5 </a:t>
            </a:r>
            <a:r>
              <a:rPr lang="en-US" altLang="zh-CN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 </a:t>
            </a:r>
            <a:r>
              <a:rPr lang="zh-CN" altLang="en-US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留声机的转盘绕通过盘心垂直盘面的轴以角速率</a:t>
            </a:r>
            <a:r>
              <a:rPr lang="zh-CN" altLang="en-US" i="1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   </a:t>
            </a:r>
            <a:r>
              <a:rPr lang="zh-CN" altLang="en-US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作匀速转动．放上唱片后，唱片将在摩擦力作用下随转盘一起转动．设唱片的半径为</a:t>
            </a:r>
            <a:r>
              <a:rPr lang="en-US" altLang="zh-CN" i="1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R</a:t>
            </a:r>
            <a:r>
              <a:rPr lang="zh-CN" altLang="en-US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，质量为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m</a:t>
            </a:r>
            <a:r>
              <a:rPr lang="zh-CN" altLang="en-US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，它与转盘间的摩擦系数为</a:t>
            </a:r>
            <a:r>
              <a:rPr lang="zh-CN" altLang="en-US" i="1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  </a:t>
            </a:r>
            <a:r>
              <a:rPr lang="zh-CN" altLang="en-US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，求：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(1)</a:t>
            </a:r>
            <a:r>
              <a:rPr lang="zh-CN" altLang="en-US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唱片与转盘间的摩擦力矩；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(2)</a:t>
            </a:r>
            <a:r>
              <a:rPr lang="zh-CN" altLang="en-US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唱片达到角速度</a:t>
            </a:r>
            <a:r>
              <a:rPr lang="zh-CN" altLang="en-US" i="1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    </a:t>
            </a:r>
            <a:r>
              <a:rPr lang="zh-CN" altLang="en-US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时需要多长时间；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(3)</a:t>
            </a:r>
            <a:r>
              <a:rPr lang="zh-CN" altLang="en-US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在这段时间内，转盘的驱动力矩做了多少功？</a:t>
            </a:r>
            <a:endParaRPr lang="zh-CN" altLang="en-US" sz="180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66562" name="内容占位符 260100"/>
          <p:cNvGraphicFramePr>
            <a:graphicFrameLocks noGrp="1"/>
          </p:cNvGraphicFramePr>
          <p:nvPr>
            <p:ph sz="half" idx="1"/>
          </p:nvPr>
        </p:nvGraphicFramePr>
        <p:xfrm>
          <a:off x="2349500" y="2068513"/>
          <a:ext cx="3683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" imgW="152400" imgH="139700" progId="Equation.3">
                  <p:embed/>
                </p:oleObj>
              </mc:Choice>
              <mc:Fallback>
                <p:oleObj name="" r:id="rId1" imgW="152400" imgH="1397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9500" y="2068513"/>
                        <a:ext cx="368300" cy="39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内容占位符 260102"/>
          <p:cNvGraphicFramePr>
            <a:graphicFrameLocks noGrp="1"/>
          </p:cNvGraphicFramePr>
          <p:nvPr>
            <p:ph sz="quarter" idx="2"/>
          </p:nvPr>
        </p:nvGraphicFramePr>
        <p:xfrm>
          <a:off x="2035175" y="1639888"/>
          <a:ext cx="3937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3" imgW="152400" imgH="165100" progId="Equation.3">
                  <p:embed/>
                </p:oleObj>
              </mc:Choice>
              <mc:Fallback>
                <p:oleObj name="" r:id="rId3" imgW="152400" imgH="1651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5175" y="1639888"/>
                        <a:ext cx="3937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内容占位符 260105"/>
          <p:cNvGraphicFramePr>
            <a:graphicFrameLocks noGrp="1"/>
          </p:cNvGraphicFramePr>
          <p:nvPr>
            <p:ph sz="quarter" idx="3"/>
          </p:nvPr>
        </p:nvGraphicFramePr>
        <p:xfrm>
          <a:off x="7683500" y="331788"/>
          <a:ext cx="433388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5" imgW="152400" imgH="139700" progId="Equation.3">
                  <p:embed/>
                </p:oleObj>
              </mc:Choice>
              <mc:Fallback>
                <p:oleObj name="" r:id="rId5" imgW="152400" imgH="1397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83500" y="331788"/>
                        <a:ext cx="433388" cy="398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65" name="组合 4"/>
          <p:cNvGrpSpPr/>
          <p:nvPr/>
        </p:nvGrpSpPr>
        <p:grpSpPr>
          <a:xfrm>
            <a:off x="5580063" y="2965450"/>
            <a:ext cx="2951162" cy="2952750"/>
            <a:chOff x="8449" y="2184"/>
            <a:chExt cx="4648" cy="4650"/>
          </a:xfrm>
        </p:grpSpPr>
        <p:sp>
          <p:nvSpPr>
            <p:cNvPr id="66566" name="椭圆 268385"/>
            <p:cNvSpPr/>
            <p:nvPr/>
          </p:nvSpPr>
          <p:spPr>
            <a:xfrm>
              <a:off x="8449" y="2184"/>
              <a:ext cx="4648" cy="465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567" name="任意多边形 268386"/>
            <p:cNvSpPr/>
            <p:nvPr/>
          </p:nvSpPr>
          <p:spPr>
            <a:xfrm>
              <a:off x="9343" y="3095"/>
              <a:ext cx="2827" cy="2828"/>
            </a:xfrm>
            <a:custGeom>
              <a:avLst/>
              <a:gdLst/>
              <a:ahLst/>
              <a:cxnLst>
                <a:cxn ang="270">
                  <a:pos x="10800" y="0"/>
                </a:cxn>
                <a:cxn ang="270">
                  <a:pos x="3163" y="3163"/>
                </a:cxn>
                <a:cxn ang="180">
                  <a:pos x="0" y="10800"/>
                </a:cxn>
                <a:cxn ang="90">
                  <a:pos x="3163" y="18437"/>
                </a:cxn>
                <a:cxn ang="90">
                  <a:pos x="10800" y="21600"/>
                </a:cxn>
                <a:cxn ang="90">
                  <a:pos x="18437" y="18437"/>
                </a:cxn>
                <a:cxn ang="0">
                  <a:pos x="21600" y="10800"/>
                </a:cxn>
                <a:cxn ang="270">
                  <a:pos x="18437" y="3163"/>
                </a:cxn>
              </a:cxnLst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41" y="10800"/>
                  </a:moveTo>
                  <a:cubicBezTo>
                    <a:pt x="1941" y="15693"/>
                    <a:pt x="5907" y="19659"/>
                    <a:pt x="10800" y="19659"/>
                  </a:cubicBezTo>
                  <a:cubicBezTo>
                    <a:pt x="15693" y="19659"/>
                    <a:pt x="19659" y="15693"/>
                    <a:pt x="19659" y="10800"/>
                  </a:cubicBezTo>
                  <a:cubicBezTo>
                    <a:pt x="19659" y="5907"/>
                    <a:pt x="15693" y="1941"/>
                    <a:pt x="10800" y="1941"/>
                  </a:cubicBezTo>
                  <a:cubicBezTo>
                    <a:pt x="5907" y="1941"/>
                    <a:pt x="1941" y="5907"/>
                    <a:pt x="1941" y="10800"/>
                  </a:cubicBezTo>
                  <a:close/>
                </a:path>
              </a:pathLst>
            </a:custGeom>
            <a:solidFill>
              <a:srgbClr val="7F7F7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6568" name="直接连接符 268387"/>
            <p:cNvSpPr/>
            <p:nvPr/>
          </p:nvSpPr>
          <p:spPr>
            <a:xfrm flipV="1">
              <a:off x="10773" y="3463"/>
              <a:ext cx="970" cy="106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66569" name="直接连接符 268388"/>
            <p:cNvSpPr/>
            <p:nvPr/>
          </p:nvSpPr>
          <p:spPr>
            <a:xfrm flipV="1">
              <a:off x="10773" y="3850"/>
              <a:ext cx="126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66570" name="任意多边形 268390"/>
            <p:cNvSpPr/>
            <p:nvPr/>
          </p:nvSpPr>
          <p:spPr>
            <a:xfrm>
              <a:off x="9700" y="4505"/>
              <a:ext cx="1073" cy="2090"/>
            </a:xfrm>
            <a:custGeom>
              <a:avLst/>
              <a:gdLst/>
              <a:ahLst/>
              <a:cxnLst/>
              <a:pathLst>
                <a:path w="503" h="978">
                  <a:moveTo>
                    <a:pt x="503" y="0"/>
                  </a:moveTo>
                  <a:lnTo>
                    <a:pt x="0" y="978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6571" name="文本框 268391"/>
            <p:cNvSpPr txBox="1"/>
            <p:nvPr/>
          </p:nvSpPr>
          <p:spPr>
            <a:xfrm>
              <a:off x="9360" y="5680"/>
              <a:ext cx="678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b="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572" name="文本框 268392"/>
            <p:cNvSpPr txBox="1"/>
            <p:nvPr/>
          </p:nvSpPr>
          <p:spPr>
            <a:xfrm>
              <a:off x="11260" y="3948"/>
              <a:ext cx="675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b="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573" name="文本框 268393"/>
            <p:cNvSpPr txBox="1"/>
            <p:nvPr/>
          </p:nvSpPr>
          <p:spPr>
            <a:xfrm rot="-660000">
              <a:off x="12038" y="3987"/>
              <a:ext cx="87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b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b="0" i="1" err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b="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574" name="任意多边形 268395"/>
            <p:cNvSpPr/>
            <p:nvPr/>
          </p:nvSpPr>
          <p:spPr>
            <a:xfrm>
              <a:off x="10985" y="2980"/>
              <a:ext cx="660" cy="580"/>
            </a:xfrm>
            <a:custGeom>
              <a:avLst/>
              <a:gdLst/>
              <a:ahLst/>
              <a:cxnLst/>
              <a:pathLst>
                <a:path w="309" h="272">
                  <a:moveTo>
                    <a:pt x="309" y="272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66575" name="对象 268396"/>
            <p:cNvGraphicFramePr/>
            <p:nvPr/>
          </p:nvGraphicFramePr>
          <p:xfrm>
            <a:off x="11170" y="2430"/>
            <a:ext cx="808" cy="9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" name="" r:id="rId7" imgW="203200" imgH="228600" progId="Equation.3">
                    <p:embed/>
                  </p:oleObj>
                </mc:Choice>
                <mc:Fallback>
                  <p:oleObj name="" r:id="rId7" imgW="203200" imgH="228600" progId="Equation.3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170" y="2430"/>
                          <a:ext cx="808" cy="9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6" name="文本框 268398"/>
            <p:cNvSpPr txBox="1"/>
            <p:nvPr/>
          </p:nvSpPr>
          <p:spPr>
            <a:xfrm>
              <a:off x="10150" y="3960"/>
              <a:ext cx="793" cy="9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b="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66579" name="对象 122903"/>
          <p:cNvGraphicFramePr/>
          <p:nvPr/>
        </p:nvGraphicFramePr>
        <p:xfrm>
          <a:off x="2214563" y="3217863"/>
          <a:ext cx="11747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9" imgW="596900" imgH="177165" progId="Equation.3">
                  <p:embed/>
                </p:oleObj>
              </mc:Choice>
              <mc:Fallback>
                <p:oleObj name="" r:id="rId9" imgW="596900" imgH="177165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14563" y="3217863"/>
                        <a:ext cx="1174750" cy="36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0" name="对象 122904"/>
          <p:cNvGraphicFramePr/>
          <p:nvPr/>
        </p:nvGraphicFramePr>
        <p:xfrm>
          <a:off x="2540000" y="4565650"/>
          <a:ext cx="14700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1" imgW="698500" imgH="215900" progId="Equation.3">
                  <p:embed/>
                </p:oleObj>
              </mc:Choice>
              <mc:Fallback>
                <p:oleObj name="" r:id="rId11" imgW="698500" imgH="2159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40000" y="4565650"/>
                        <a:ext cx="1470025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1" name="文本框 122906"/>
          <p:cNvSpPr txBox="1"/>
          <p:nvPr/>
        </p:nvSpPr>
        <p:spPr>
          <a:xfrm>
            <a:off x="466725" y="3170238"/>
            <a:ext cx="174783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解：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细圆环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6582" name="对象 122912"/>
          <p:cNvGraphicFramePr/>
          <p:nvPr/>
        </p:nvGraphicFramePr>
        <p:xfrm>
          <a:off x="2562225" y="3963988"/>
          <a:ext cx="14017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3" imgW="711200" imgH="203200" progId="Equation.3">
                  <p:embed/>
                </p:oleObj>
              </mc:Choice>
              <mc:Fallback>
                <p:oleObj name="" r:id="rId13" imgW="711200" imgH="2032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62225" y="3963988"/>
                        <a:ext cx="1401763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3" name="文本框 122913"/>
          <p:cNvSpPr txBox="1"/>
          <p:nvPr/>
        </p:nvSpPr>
        <p:spPr>
          <a:xfrm>
            <a:off x="539750" y="3916363"/>
            <a:ext cx="216058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摩擦力</a:t>
            </a:r>
            <a:endParaRPr lang="zh-CN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84" name="文本框 122914"/>
          <p:cNvSpPr txBox="1"/>
          <p:nvPr/>
        </p:nvSpPr>
        <p:spPr>
          <a:xfrm>
            <a:off x="539750" y="4564063"/>
            <a:ext cx="216058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的力矩</a:t>
            </a:r>
            <a:endParaRPr lang="zh-CN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6585" name="对象 122926"/>
          <p:cNvGraphicFramePr/>
          <p:nvPr/>
        </p:nvGraphicFramePr>
        <p:xfrm>
          <a:off x="3451225" y="3086100"/>
          <a:ext cx="176847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5" imgW="862965" imgH="393700" progId="Equation.3">
                  <p:embed/>
                </p:oleObj>
              </mc:Choice>
              <mc:Fallback>
                <p:oleObj name="" r:id="rId15" imgW="862965" imgH="3937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51225" y="3086100"/>
                        <a:ext cx="1768475" cy="649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6" name="对象 122905"/>
          <p:cNvGraphicFramePr/>
          <p:nvPr/>
        </p:nvGraphicFramePr>
        <p:xfrm>
          <a:off x="2620963" y="5156200"/>
          <a:ext cx="2300287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7" imgW="1485900" imgH="393700" progId="Equation.3">
                  <p:embed/>
                </p:oleObj>
              </mc:Choice>
              <mc:Fallback>
                <p:oleObj name="" r:id="rId17" imgW="1485900" imgH="3937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20963" y="5156200"/>
                        <a:ext cx="2300287" cy="668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7" name="文本框 122907"/>
          <p:cNvSpPr txBox="1"/>
          <p:nvPr/>
        </p:nvSpPr>
        <p:spPr>
          <a:xfrm>
            <a:off x="433388" y="5275263"/>
            <a:ext cx="21558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圆盘摩擦力矩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81" grpId="0"/>
      <p:bldP spid="66583" grpId="0"/>
      <p:bldP spid="66584" grpId="0"/>
      <p:bldP spid="6658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73419" name="文本框 273418"/>
          <p:cNvSpPr txBox="1"/>
          <p:nvPr/>
        </p:nvSpPr>
        <p:spPr>
          <a:xfrm>
            <a:off x="539750" y="3536950"/>
            <a:ext cx="7921625" cy="1260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</a:t>
            </a:r>
            <a:r>
              <a:rPr lang="zh-CN" altLang="en-US" i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可得在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到 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的时间内，转过的角度为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6" name="文本框 273411"/>
          <p:cNvSpPr txBox="1"/>
          <p:nvPr/>
        </p:nvSpPr>
        <p:spPr>
          <a:xfrm>
            <a:off x="539750" y="320675"/>
            <a:ext cx="7921625" cy="676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由转动定律求</a:t>
            </a:r>
            <a:r>
              <a:rPr lang="zh-CN" altLang="en-US" i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唱片</a:t>
            </a:r>
            <a:r>
              <a:rPr lang="en-US" altLang="zh-CN" b="0" i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i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b="0" i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mR</a:t>
            </a:r>
            <a:r>
              <a:rPr lang="en-US" altLang="zh-CN" b="0" i="1" baseline="300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0" i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/2</a:t>
            </a:r>
            <a:r>
              <a:rPr lang="en-US" altLang="zh-CN" b="0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b="0">
              <a:solidFill>
                <a:srgbClr val="1C1C1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73413" name="内容占位符 273412"/>
          <p:cNvGraphicFramePr>
            <a:graphicFrameLocks noGrp="1"/>
          </p:cNvGraphicFramePr>
          <p:nvPr>
            <p:ph sz="quarter" idx="1"/>
          </p:nvPr>
        </p:nvGraphicFramePr>
        <p:xfrm>
          <a:off x="2624138" y="1239838"/>
          <a:ext cx="21812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" imgW="939800" imgH="405765" progId="Equation.3">
                  <p:embed/>
                </p:oleObj>
              </mc:Choice>
              <mc:Fallback>
                <p:oleObj name="" r:id="rId1" imgW="939800" imgH="405765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24138" y="1239838"/>
                        <a:ext cx="2181225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6" name="内容占位符 273415"/>
          <p:cNvGraphicFramePr>
            <a:graphicFrameLocks noGrp="1"/>
          </p:cNvGraphicFramePr>
          <p:nvPr>
            <p:ph sz="quarter" idx="2"/>
          </p:nvPr>
        </p:nvGraphicFramePr>
        <p:xfrm>
          <a:off x="3603625" y="2428875"/>
          <a:ext cx="12192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3" imgW="533400" imgH="419100" progId="Equation.3">
                  <p:embed/>
                </p:oleObj>
              </mc:Choice>
              <mc:Fallback>
                <p:oleObj name="" r:id="rId3" imgW="533400" imgH="4191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3625" y="2428875"/>
                        <a:ext cx="1219200" cy="915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20" name="内容占位符 273419"/>
          <p:cNvGraphicFramePr>
            <a:graphicFrameLocks noGrp="1"/>
          </p:cNvGraphicFramePr>
          <p:nvPr>
            <p:ph sz="quarter" idx="3"/>
          </p:nvPr>
        </p:nvGraphicFramePr>
        <p:xfrm>
          <a:off x="2970213" y="4057650"/>
          <a:ext cx="14874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5" imgW="647700" imgH="444500" progId="Equation.3">
                  <p:embed/>
                </p:oleObj>
              </mc:Choice>
              <mc:Fallback>
                <p:oleObj name="" r:id="rId5" imgW="647700" imgH="4445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0213" y="4057650"/>
                        <a:ext cx="1487487" cy="987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24" name="文本框 273423"/>
          <p:cNvSpPr txBox="1"/>
          <p:nvPr/>
        </p:nvSpPr>
        <p:spPr>
          <a:xfrm>
            <a:off x="4860925" y="1411288"/>
            <a:ext cx="26924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（作匀加速转动）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73431" name="内容占位符 273430"/>
          <p:cNvGraphicFramePr>
            <a:graphicFrameLocks noGrp="1"/>
          </p:cNvGraphicFramePr>
          <p:nvPr>
            <p:ph sz="quarter" idx="4"/>
          </p:nvPr>
        </p:nvGraphicFramePr>
        <p:xfrm>
          <a:off x="2185988" y="3536950"/>
          <a:ext cx="21367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7" imgW="977900" imgH="241300" progId="Equation.3">
                  <p:embed/>
                </p:oleObj>
              </mc:Choice>
              <mc:Fallback>
                <p:oleObj name="" r:id="rId7" imgW="977900" imgH="2413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85988" y="3536950"/>
                        <a:ext cx="2136775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3438" name="组合 273437"/>
          <p:cNvGrpSpPr/>
          <p:nvPr/>
        </p:nvGrpSpPr>
        <p:grpSpPr>
          <a:xfrm>
            <a:off x="898525" y="5045075"/>
            <a:ext cx="5291138" cy="815975"/>
            <a:chOff x="340" y="3401"/>
            <a:chExt cx="3333" cy="514"/>
          </a:xfrm>
        </p:grpSpPr>
        <p:sp>
          <p:nvSpPr>
            <p:cNvPr id="67593" name="文本框 273422"/>
            <p:cNvSpPr txBox="1"/>
            <p:nvPr/>
          </p:nvSpPr>
          <p:spPr>
            <a:xfrm>
              <a:off x="340" y="3491"/>
              <a:ext cx="263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驱动力矩做的功为</a:t>
              </a:r>
              <a:endParaRPr lang="zh-CN" altLang="en-US" i="1" baseline="30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7594" name="对象 273433"/>
            <p:cNvGraphicFramePr/>
            <p:nvPr/>
          </p:nvGraphicFramePr>
          <p:xfrm>
            <a:off x="1997" y="3401"/>
            <a:ext cx="1676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" name="" r:id="rId9" imgW="1308100" imgH="393700" progId="Equation.3">
                    <p:embed/>
                  </p:oleObj>
                </mc:Choice>
                <mc:Fallback>
                  <p:oleObj name="" r:id="rId9" imgW="1308100" imgH="393700" progId="Equation.3">
                    <p:embed/>
                    <p:pic>
                      <p:nvPicPr>
                        <p:cNvPr id="0" name="图片 318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997" y="3401"/>
                          <a:ext cx="1676" cy="5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3437" name="组合 273436"/>
          <p:cNvGrpSpPr/>
          <p:nvPr/>
        </p:nvGrpSpPr>
        <p:grpSpPr>
          <a:xfrm>
            <a:off x="539750" y="2597150"/>
            <a:ext cx="4133850" cy="473075"/>
            <a:chOff x="340" y="1658"/>
            <a:chExt cx="2631" cy="298"/>
          </a:xfrm>
        </p:grpSpPr>
        <p:sp>
          <p:nvSpPr>
            <p:cNvPr id="67596" name="文本框 273414"/>
            <p:cNvSpPr txBox="1"/>
            <p:nvPr/>
          </p:nvSpPr>
          <p:spPr>
            <a:xfrm>
              <a:off x="340" y="1658"/>
              <a:ext cx="2631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由</a:t>
              </a:r>
              <a:r>
                <a:rPr lang="zh-CN" altLang="en-US" i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可求得</a:t>
              </a:r>
              <a:endParaRPr lang="zh-CN" altLang="en-US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7597" name="对象 273434"/>
            <p:cNvGraphicFramePr/>
            <p:nvPr/>
          </p:nvGraphicFramePr>
          <p:xfrm>
            <a:off x="544" y="1658"/>
            <a:ext cx="1109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" r:id="rId11" imgW="762000" imgH="228600" progId="Equation.3">
                    <p:embed/>
                  </p:oleObj>
                </mc:Choice>
                <mc:Fallback>
                  <p:oleObj name="" r:id="rId11" imgW="762000" imgH="228600" progId="Equation.3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44" y="1658"/>
                          <a:ext cx="1109" cy="2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7598" name="对象 273440"/>
          <p:cNvGraphicFramePr/>
          <p:nvPr/>
        </p:nvGraphicFramePr>
        <p:xfrm>
          <a:off x="3625850" y="400050"/>
          <a:ext cx="42703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3" imgW="165100" imgH="203200" progId="Equation.3">
                  <p:embed/>
                </p:oleObj>
              </mc:Choice>
              <mc:Fallback>
                <p:oleObj name="" r:id="rId13" imgW="165100" imgH="2032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25850" y="400050"/>
                        <a:ext cx="427038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9" grpId="0"/>
      <p:bldP spid="2734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文本框 27649"/>
          <p:cNvSpPr txBox="1"/>
          <p:nvPr/>
        </p:nvSpPr>
        <p:spPr>
          <a:xfrm>
            <a:off x="250825" y="115888"/>
            <a:ext cx="8686800" cy="1692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en-US" sz="2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sz="2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6: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已知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: 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如图滑块质量为</a:t>
            </a:r>
            <a:r>
              <a:rPr lang="en-US" altLang="zh-CN" sz="2600" i="1" dirty="0">
                <a:latin typeface="Times New Roman" panose="02020603050405020304" pitchFamily="18" charset="0"/>
                <a:ea typeface="黑体" panose="02010609060101010101" pitchFamily="2" charset="-122"/>
              </a:rPr>
              <a:t>m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滑轮半径为</a:t>
            </a:r>
            <a:r>
              <a:rPr lang="en-US" altLang="zh-CN" sz="2600" i="1" dirty="0">
                <a:latin typeface="Times New Roman" panose="02020603050405020304" pitchFamily="18" charset="0"/>
                <a:ea typeface="黑体" panose="02010609060101010101" pitchFamily="2" charset="-122"/>
              </a:rPr>
              <a:t>R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转动惯量为</a:t>
            </a:r>
            <a:r>
              <a:rPr lang="en-US" altLang="zh-CN" sz="2600" i="1" dirty="0">
                <a:latin typeface="Times New Roman" panose="02020603050405020304" pitchFamily="18" charset="0"/>
                <a:ea typeface="黑体" panose="02010609060101010101" pitchFamily="2" charset="-122"/>
              </a:rPr>
              <a:t>J,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弹簧劲度系数为</a:t>
            </a:r>
            <a:r>
              <a:rPr lang="en-US" altLang="zh-CN" sz="2600" i="1" dirty="0">
                <a:latin typeface="Times New Roman" panose="02020603050405020304" pitchFamily="18" charset="0"/>
                <a:ea typeface="黑体" panose="02010609060101010101" pitchFamily="2" charset="-122"/>
              </a:rPr>
              <a:t>k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斜面角度为</a:t>
            </a:r>
            <a:r>
              <a:rPr lang="zh-CN" altLang="en-US" sz="2600" i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. 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不计摩擦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. 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当弹簧无形变时将滑块由静止释放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. </a:t>
            </a:r>
            <a:endParaRPr lang="en-US" altLang="zh-CN" sz="2600" dirty="0">
              <a:latin typeface="Times New Roman" panose="02020603050405020304" pitchFamily="18" charset="0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 algn="just"/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求</a:t>
            </a:r>
            <a:r>
              <a:rPr lang="en-US" altLang="zh-CN" sz="2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(1)</a:t>
            </a:r>
            <a:r>
              <a:rPr lang="zh-CN" altLang="en-US" sz="2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滑块</a:t>
            </a:r>
            <a:r>
              <a:rPr lang="zh-CN" altLang="en-US" sz="2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下滑</a:t>
            </a:r>
            <a:r>
              <a:rPr lang="zh-CN" altLang="en-US" sz="2600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zh-CN" altLang="en-US" sz="2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时的加速度;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 (2) 下滑的最大距离.</a:t>
            </a:r>
            <a:endParaRPr lang="en-US" altLang="zh-CN" sz="26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7651" name="文本框 27650"/>
          <p:cNvSpPr txBox="1"/>
          <p:nvPr/>
        </p:nvSpPr>
        <p:spPr>
          <a:xfrm>
            <a:off x="250825" y="1773238"/>
            <a:ext cx="4589463" cy="8921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zh-CN" altLang="en-US" sz="2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 sz="2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以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A,B,C,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地球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斜面为系统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endParaRPr lang="en-US" altLang="zh-CN" sz="26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just"/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机械能守恒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. 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7652" name="对象 27651"/>
          <p:cNvGraphicFramePr>
            <a:graphicFrameLocks noChangeAspect="1"/>
          </p:cNvGraphicFramePr>
          <p:nvPr/>
        </p:nvGraphicFramePr>
        <p:xfrm>
          <a:off x="2308225" y="4005263"/>
          <a:ext cx="5576888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" imgW="2348230" imgH="393700" progId="Equation.3">
                  <p:embed/>
                </p:oleObj>
              </mc:Choice>
              <mc:Fallback>
                <p:oleObj name="" r:id="rId1" imgW="2348230" imgH="3937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08225" y="4005263"/>
                        <a:ext cx="5576888" cy="935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矩形 27652"/>
          <p:cNvSpPr/>
          <p:nvPr/>
        </p:nvSpPr>
        <p:spPr>
          <a:xfrm>
            <a:off x="649288" y="4941888"/>
            <a:ext cx="2016125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对</a:t>
            </a:r>
            <a:r>
              <a:rPr lang="en-US" altLang="zh-CN" sz="2600" i="1" dirty="0">
                <a:latin typeface="Times New Roman" panose="02020603050405020304" pitchFamily="18" charset="0"/>
                <a:ea typeface="黑体" panose="02010609060101010101" pitchFamily="2" charset="-122"/>
              </a:rPr>
              <a:t>t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求导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endParaRPr lang="en-US" altLang="zh-CN" sz="26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7654" name="对象 27653"/>
          <p:cNvGraphicFramePr>
            <a:graphicFrameLocks noChangeAspect="1"/>
          </p:cNvGraphicFramePr>
          <p:nvPr/>
        </p:nvGraphicFramePr>
        <p:xfrm>
          <a:off x="2309813" y="4868863"/>
          <a:ext cx="445452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3" imgW="1764665" imgH="241300" progId="Equation.3">
                  <p:embed/>
                </p:oleObj>
              </mc:Choice>
              <mc:Fallback>
                <p:oleObj name="" r:id="rId3" imgW="1764665" imgH="2413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9813" y="4868863"/>
                        <a:ext cx="4454525" cy="611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矩形 27654"/>
          <p:cNvSpPr/>
          <p:nvPr/>
        </p:nvSpPr>
        <p:spPr>
          <a:xfrm>
            <a:off x="1116013" y="5789613"/>
            <a:ext cx="13843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可得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endParaRPr lang="en-US" altLang="zh-CN" sz="26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7656" name="对象 27655"/>
          <p:cNvGraphicFramePr>
            <a:graphicFrameLocks noChangeAspect="1"/>
          </p:cNvGraphicFramePr>
          <p:nvPr/>
        </p:nvGraphicFramePr>
        <p:xfrm>
          <a:off x="2268538" y="5516563"/>
          <a:ext cx="3598862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5" imgW="1422400" imgH="444500" progId="Equation.3">
                  <p:embed/>
                </p:oleObj>
              </mc:Choice>
              <mc:Fallback>
                <p:oleObj name="" r:id="rId5" imgW="1422400" imgH="4445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8538" y="5516563"/>
                        <a:ext cx="3598862" cy="1071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矩形 27656"/>
          <p:cNvSpPr/>
          <p:nvPr/>
        </p:nvSpPr>
        <p:spPr>
          <a:xfrm>
            <a:off x="323850" y="4221163"/>
            <a:ext cx="2098675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下滑</a:t>
            </a:r>
            <a:r>
              <a:rPr lang="en-US" altLang="zh-CN" sz="2600" i="1" dirty="0"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时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endParaRPr lang="en-US" altLang="zh-CN" sz="26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7658" name="文本框 27657"/>
          <p:cNvSpPr txBox="1"/>
          <p:nvPr/>
        </p:nvSpPr>
        <p:spPr>
          <a:xfrm>
            <a:off x="250825" y="2636838"/>
            <a:ext cx="5761038" cy="9159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沿斜面建立坐标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以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的初始</a:t>
            </a:r>
            <a:endParaRPr lang="zh-CN" altLang="en-US" sz="26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just"/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位置为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原点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. 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7659" name="文本框 27658"/>
          <p:cNvSpPr txBox="1"/>
          <p:nvPr/>
        </p:nvSpPr>
        <p:spPr>
          <a:xfrm>
            <a:off x="250825" y="3502025"/>
            <a:ext cx="5761038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(1) 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设原点为势能零点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en-US" altLang="zh-CN" sz="26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68619" name="组合 27659"/>
          <p:cNvGrpSpPr/>
          <p:nvPr/>
        </p:nvGrpSpPr>
        <p:grpSpPr>
          <a:xfrm>
            <a:off x="4497388" y="966788"/>
            <a:ext cx="4527550" cy="2592387"/>
            <a:chOff x="0" y="0"/>
            <a:chExt cx="2852" cy="1633"/>
          </a:xfrm>
        </p:grpSpPr>
        <p:sp>
          <p:nvSpPr>
            <p:cNvPr id="68620" name="直接连接符 27660"/>
            <p:cNvSpPr/>
            <p:nvPr/>
          </p:nvSpPr>
          <p:spPr>
            <a:xfrm flipH="1">
              <a:off x="240" y="930"/>
              <a:ext cx="1008" cy="576"/>
            </a:xfrm>
            <a:prstGeom prst="line">
              <a:avLst/>
            </a:prstGeom>
            <a:ln w="38100" cap="flat" cmpd="sng">
              <a:solidFill>
                <a:srgbClr val="99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8621" name="直接连接符 27661"/>
            <p:cNvSpPr/>
            <p:nvPr/>
          </p:nvSpPr>
          <p:spPr>
            <a:xfrm rot="3565635">
              <a:off x="1887" y="16"/>
              <a:ext cx="0" cy="1077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22" name="矩形 27662"/>
            <p:cNvSpPr/>
            <p:nvPr/>
          </p:nvSpPr>
          <p:spPr>
            <a:xfrm rot="-1726670">
              <a:off x="1181" y="780"/>
              <a:ext cx="384" cy="192"/>
            </a:xfrm>
            <a:prstGeom prst="rect">
              <a:avLst/>
            </a:prstGeom>
            <a:solidFill>
              <a:srgbClr val="66FFFF"/>
            </a:solidFill>
            <a:ln w="28575" cap="flat" cmpd="sng">
              <a:solidFill>
                <a:srgbClr val="8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23" name="文本框 27663"/>
            <p:cNvSpPr txBox="1"/>
            <p:nvPr/>
          </p:nvSpPr>
          <p:spPr>
            <a:xfrm>
              <a:off x="994" y="666"/>
              <a:ext cx="2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000" i="1" dirty="0">
                  <a:solidFill>
                    <a:srgbClr val="99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sz="2000" i="1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24" name="文本框 27664"/>
            <p:cNvSpPr txBox="1"/>
            <p:nvPr/>
          </p:nvSpPr>
          <p:spPr>
            <a:xfrm>
              <a:off x="0" y="1306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i="1" dirty="0">
                  <a:solidFill>
                    <a:srgbClr val="99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i="1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25" name="直角三角形 27665"/>
            <p:cNvSpPr/>
            <p:nvPr/>
          </p:nvSpPr>
          <p:spPr>
            <a:xfrm flipH="1">
              <a:off x="243" y="396"/>
              <a:ext cx="2208" cy="1200"/>
            </a:xfrm>
            <a:prstGeom prst="rtTriangle">
              <a:avLst/>
            </a:prstGeom>
            <a:solidFill>
              <a:schemeClr val="bg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26" name="文本框 27666"/>
            <p:cNvSpPr txBox="1"/>
            <p:nvPr/>
          </p:nvSpPr>
          <p:spPr>
            <a:xfrm>
              <a:off x="1233" y="528"/>
              <a:ext cx="1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</a:pPr>
              <a:endParaRPr lang="en-US" altLang="x-none" sz="2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8627" name="任意多边形 27667"/>
            <p:cNvSpPr/>
            <p:nvPr/>
          </p:nvSpPr>
          <p:spPr>
            <a:xfrm>
              <a:off x="720" y="1354"/>
              <a:ext cx="112" cy="240"/>
            </a:xfrm>
            <a:custGeom>
              <a:avLst/>
              <a:gdLst/>
              <a:ahLst/>
              <a:cxnLst/>
              <a:pathLst>
                <a:path w="112" h="240">
                  <a:moveTo>
                    <a:pt x="0" y="0"/>
                  </a:moveTo>
                  <a:cubicBezTo>
                    <a:pt x="40" y="28"/>
                    <a:pt x="80" y="56"/>
                    <a:pt x="96" y="96"/>
                  </a:cubicBezTo>
                  <a:cubicBezTo>
                    <a:pt x="112" y="136"/>
                    <a:pt x="104" y="188"/>
                    <a:pt x="96" y="24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28" name="直接连接符 27668"/>
            <p:cNvSpPr/>
            <p:nvPr/>
          </p:nvSpPr>
          <p:spPr>
            <a:xfrm>
              <a:off x="321" y="1596"/>
              <a:ext cx="244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29" name="文本框 27669"/>
            <p:cNvSpPr txBox="1"/>
            <p:nvPr/>
          </p:nvSpPr>
          <p:spPr>
            <a:xfrm>
              <a:off x="773" y="1296"/>
              <a:ext cx="21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000" i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</a:t>
              </a:r>
              <a:endParaRPr lang="en-US" altLang="zh-CN" sz="2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68630" name="组合 27670"/>
            <p:cNvGrpSpPr/>
            <p:nvPr/>
          </p:nvGrpSpPr>
          <p:grpSpPr>
            <a:xfrm>
              <a:off x="2508" y="922"/>
              <a:ext cx="144" cy="550"/>
              <a:chOff x="0" y="0"/>
              <a:chExt cx="144" cy="502"/>
            </a:xfrm>
          </p:grpSpPr>
          <p:sp>
            <p:nvSpPr>
              <p:cNvPr id="68631" name="任意多边形 27671"/>
              <p:cNvSpPr/>
              <p:nvPr/>
            </p:nvSpPr>
            <p:spPr>
              <a:xfrm rot="-5400000">
                <a:off x="28" y="386"/>
                <a:ext cx="90" cy="142"/>
              </a:xfrm>
              <a:custGeom>
                <a:avLst/>
                <a:gdLst/>
                <a:ahLst/>
                <a:cxnLst/>
                <a:pathLst>
                  <a:path w="296" h="488">
                    <a:moveTo>
                      <a:pt x="0" y="96"/>
                    </a:moveTo>
                    <a:cubicBezTo>
                      <a:pt x="28" y="48"/>
                      <a:pt x="56" y="0"/>
                      <a:pt x="96" y="0"/>
                    </a:cubicBezTo>
                    <a:cubicBezTo>
                      <a:pt x="136" y="0"/>
                      <a:pt x="208" y="40"/>
                      <a:pt x="240" y="96"/>
                    </a:cubicBezTo>
                    <a:cubicBezTo>
                      <a:pt x="272" y="152"/>
                      <a:pt x="296" y="272"/>
                      <a:pt x="288" y="336"/>
                    </a:cubicBezTo>
                    <a:cubicBezTo>
                      <a:pt x="280" y="400"/>
                      <a:pt x="224" y="472"/>
                      <a:pt x="192" y="480"/>
                    </a:cubicBezTo>
                    <a:cubicBezTo>
                      <a:pt x="160" y="488"/>
                      <a:pt x="112" y="432"/>
                      <a:pt x="96" y="384"/>
                    </a:cubicBezTo>
                    <a:cubicBezTo>
                      <a:pt x="80" y="336"/>
                      <a:pt x="80" y="240"/>
                      <a:pt x="96" y="192"/>
                    </a:cubicBezTo>
                    <a:cubicBezTo>
                      <a:pt x="112" y="144"/>
                      <a:pt x="152" y="120"/>
                      <a:pt x="192" y="96"/>
                    </a:cubicBezTo>
                  </a:path>
                </a:pathLst>
              </a:custGeom>
              <a:noFill/>
              <a:ln w="31750" cap="flat" cmpd="sng">
                <a:solidFill>
                  <a:srgbClr val="800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32" name="任意多边形 27672"/>
              <p:cNvSpPr/>
              <p:nvPr/>
            </p:nvSpPr>
            <p:spPr>
              <a:xfrm rot="-5400000">
                <a:off x="17" y="293"/>
                <a:ext cx="91" cy="142"/>
              </a:xfrm>
              <a:custGeom>
                <a:avLst/>
                <a:gdLst/>
                <a:ahLst/>
                <a:cxnLst/>
                <a:pathLst>
                  <a:path w="296" h="488">
                    <a:moveTo>
                      <a:pt x="0" y="96"/>
                    </a:moveTo>
                    <a:cubicBezTo>
                      <a:pt x="28" y="48"/>
                      <a:pt x="56" y="0"/>
                      <a:pt x="96" y="0"/>
                    </a:cubicBezTo>
                    <a:cubicBezTo>
                      <a:pt x="136" y="0"/>
                      <a:pt x="208" y="40"/>
                      <a:pt x="240" y="96"/>
                    </a:cubicBezTo>
                    <a:cubicBezTo>
                      <a:pt x="272" y="152"/>
                      <a:pt x="296" y="272"/>
                      <a:pt x="288" y="336"/>
                    </a:cubicBezTo>
                    <a:cubicBezTo>
                      <a:pt x="280" y="400"/>
                      <a:pt x="224" y="472"/>
                      <a:pt x="192" y="480"/>
                    </a:cubicBezTo>
                    <a:cubicBezTo>
                      <a:pt x="160" y="488"/>
                      <a:pt x="112" y="432"/>
                      <a:pt x="96" y="384"/>
                    </a:cubicBezTo>
                    <a:cubicBezTo>
                      <a:pt x="80" y="336"/>
                      <a:pt x="80" y="240"/>
                      <a:pt x="96" y="192"/>
                    </a:cubicBezTo>
                    <a:cubicBezTo>
                      <a:pt x="112" y="144"/>
                      <a:pt x="152" y="120"/>
                      <a:pt x="192" y="96"/>
                    </a:cubicBezTo>
                  </a:path>
                </a:pathLst>
              </a:custGeom>
              <a:noFill/>
              <a:ln w="31750" cap="flat" cmpd="sng">
                <a:solidFill>
                  <a:srgbClr val="800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33" name="任意多边形 27673"/>
              <p:cNvSpPr/>
              <p:nvPr/>
            </p:nvSpPr>
            <p:spPr>
              <a:xfrm rot="-5400000">
                <a:off x="15" y="210"/>
                <a:ext cx="91" cy="142"/>
              </a:xfrm>
              <a:custGeom>
                <a:avLst/>
                <a:gdLst/>
                <a:ahLst/>
                <a:cxnLst/>
                <a:pathLst>
                  <a:path w="296" h="488">
                    <a:moveTo>
                      <a:pt x="0" y="96"/>
                    </a:moveTo>
                    <a:cubicBezTo>
                      <a:pt x="28" y="48"/>
                      <a:pt x="56" y="0"/>
                      <a:pt x="96" y="0"/>
                    </a:cubicBezTo>
                    <a:cubicBezTo>
                      <a:pt x="136" y="0"/>
                      <a:pt x="208" y="40"/>
                      <a:pt x="240" y="96"/>
                    </a:cubicBezTo>
                    <a:cubicBezTo>
                      <a:pt x="272" y="152"/>
                      <a:pt x="296" y="272"/>
                      <a:pt x="288" y="336"/>
                    </a:cubicBezTo>
                    <a:cubicBezTo>
                      <a:pt x="280" y="400"/>
                      <a:pt x="224" y="472"/>
                      <a:pt x="192" y="480"/>
                    </a:cubicBezTo>
                    <a:cubicBezTo>
                      <a:pt x="160" y="488"/>
                      <a:pt x="112" y="432"/>
                      <a:pt x="96" y="384"/>
                    </a:cubicBezTo>
                    <a:cubicBezTo>
                      <a:pt x="80" y="336"/>
                      <a:pt x="80" y="240"/>
                      <a:pt x="96" y="192"/>
                    </a:cubicBezTo>
                    <a:cubicBezTo>
                      <a:pt x="112" y="144"/>
                      <a:pt x="152" y="120"/>
                      <a:pt x="192" y="96"/>
                    </a:cubicBezTo>
                  </a:path>
                </a:pathLst>
              </a:custGeom>
              <a:noFill/>
              <a:ln w="31750" cap="flat" cmpd="sng">
                <a:solidFill>
                  <a:srgbClr val="800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34" name="任意多边形 27674"/>
              <p:cNvSpPr/>
              <p:nvPr/>
            </p:nvSpPr>
            <p:spPr>
              <a:xfrm rot="-5400000">
                <a:off x="28" y="138"/>
                <a:ext cx="90" cy="142"/>
              </a:xfrm>
              <a:custGeom>
                <a:avLst/>
                <a:gdLst/>
                <a:ahLst/>
                <a:cxnLst/>
                <a:pathLst>
                  <a:path w="296" h="488">
                    <a:moveTo>
                      <a:pt x="0" y="96"/>
                    </a:moveTo>
                    <a:cubicBezTo>
                      <a:pt x="28" y="48"/>
                      <a:pt x="56" y="0"/>
                      <a:pt x="96" y="0"/>
                    </a:cubicBezTo>
                    <a:cubicBezTo>
                      <a:pt x="136" y="0"/>
                      <a:pt x="208" y="40"/>
                      <a:pt x="240" y="96"/>
                    </a:cubicBezTo>
                    <a:cubicBezTo>
                      <a:pt x="272" y="152"/>
                      <a:pt x="296" y="272"/>
                      <a:pt x="288" y="336"/>
                    </a:cubicBezTo>
                    <a:cubicBezTo>
                      <a:pt x="280" y="400"/>
                      <a:pt x="224" y="472"/>
                      <a:pt x="192" y="480"/>
                    </a:cubicBezTo>
                    <a:cubicBezTo>
                      <a:pt x="160" y="488"/>
                      <a:pt x="112" y="432"/>
                      <a:pt x="96" y="384"/>
                    </a:cubicBezTo>
                    <a:cubicBezTo>
                      <a:pt x="80" y="336"/>
                      <a:pt x="80" y="240"/>
                      <a:pt x="96" y="192"/>
                    </a:cubicBezTo>
                    <a:cubicBezTo>
                      <a:pt x="112" y="144"/>
                      <a:pt x="152" y="120"/>
                      <a:pt x="192" y="96"/>
                    </a:cubicBezTo>
                  </a:path>
                </a:pathLst>
              </a:custGeom>
              <a:noFill/>
              <a:ln w="31750" cap="flat" cmpd="sng">
                <a:solidFill>
                  <a:srgbClr val="800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35" name="任意多边形 27675"/>
              <p:cNvSpPr/>
              <p:nvPr/>
            </p:nvSpPr>
            <p:spPr>
              <a:xfrm rot="-5400000">
                <a:off x="28" y="56"/>
                <a:ext cx="90" cy="142"/>
              </a:xfrm>
              <a:custGeom>
                <a:avLst/>
                <a:gdLst/>
                <a:ahLst/>
                <a:cxnLst/>
                <a:pathLst>
                  <a:path w="296" h="488">
                    <a:moveTo>
                      <a:pt x="0" y="96"/>
                    </a:moveTo>
                    <a:cubicBezTo>
                      <a:pt x="28" y="48"/>
                      <a:pt x="56" y="0"/>
                      <a:pt x="96" y="0"/>
                    </a:cubicBezTo>
                    <a:cubicBezTo>
                      <a:pt x="136" y="0"/>
                      <a:pt x="208" y="40"/>
                      <a:pt x="240" y="96"/>
                    </a:cubicBezTo>
                    <a:cubicBezTo>
                      <a:pt x="272" y="152"/>
                      <a:pt x="296" y="272"/>
                      <a:pt x="288" y="336"/>
                    </a:cubicBezTo>
                    <a:cubicBezTo>
                      <a:pt x="280" y="400"/>
                      <a:pt x="224" y="472"/>
                      <a:pt x="192" y="480"/>
                    </a:cubicBezTo>
                    <a:cubicBezTo>
                      <a:pt x="160" y="488"/>
                      <a:pt x="112" y="432"/>
                      <a:pt x="96" y="384"/>
                    </a:cubicBezTo>
                    <a:cubicBezTo>
                      <a:pt x="80" y="336"/>
                      <a:pt x="80" y="240"/>
                      <a:pt x="96" y="192"/>
                    </a:cubicBezTo>
                    <a:cubicBezTo>
                      <a:pt x="112" y="144"/>
                      <a:pt x="152" y="120"/>
                      <a:pt x="192" y="96"/>
                    </a:cubicBezTo>
                  </a:path>
                </a:pathLst>
              </a:custGeom>
              <a:noFill/>
              <a:ln w="31750" cap="flat" cmpd="sng">
                <a:solidFill>
                  <a:srgbClr val="800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36" name="任意多边形 27676"/>
              <p:cNvSpPr/>
              <p:nvPr/>
            </p:nvSpPr>
            <p:spPr>
              <a:xfrm rot="-5400000">
                <a:off x="28" y="-26"/>
                <a:ext cx="90" cy="142"/>
              </a:xfrm>
              <a:custGeom>
                <a:avLst/>
                <a:gdLst/>
                <a:ahLst/>
                <a:cxnLst/>
                <a:pathLst>
                  <a:path w="296" h="488">
                    <a:moveTo>
                      <a:pt x="0" y="96"/>
                    </a:moveTo>
                    <a:cubicBezTo>
                      <a:pt x="28" y="48"/>
                      <a:pt x="56" y="0"/>
                      <a:pt x="96" y="0"/>
                    </a:cubicBezTo>
                    <a:cubicBezTo>
                      <a:pt x="136" y="0"/>
                      <a:pt x="208" y="40"/>
                      <a:pt x="240" y="96"/>
                    </a:cubicBezTo>
                    <a:cubicBezTo>
                      <a:pt x="272" y="152"/>
                      <a:pt x="296" y="272"/>
                      <a:pt x="288" y="336"/>
                    </a:cubicBezTo>
                    <a:cubicBezTo>
                      <a:pt x="280" y="400"/>
                      <a:pt x="224" y="472"/>
                      <a:pt x="192" y="480"/>
                    </a:cubicBezTo>
                    <a:cubicBezTo>
                      <a:pt x="160" y="488"/>
                      <a:pt x="112" y="432"/>
                      <a:pt x="96" y="384"/>
                    </a:cubicBezTo>
                    <a:cubicBezTo>
                      <a:pt x="80" y="336"/>
                      <a:pt x="80" y="240"/>
                      <a:pt x="96" y="192"/>
                    </a:cubicBezTo>
                    <a:cubicBezTo>
                      <a:pt x="112" y="144"/>
                      <a:pt x="152" y="120"/>
                      <a:pt x="192" y="96"/>
                    </a:cubicBezTo>
                  </a:path>
                </a:pathLst>
              </a:custGeom>
              <a:noFill/>
              <a:ln w="31750" cap="flat" cmpd="sng">
                <a:solidFill>
                  <a:srgbClr val="800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68637" name="文本框 27677"/>
            <p:cNvSpPr txBox="1"/>
            <p:nvPr/>
          </p:nvSpPr>
          <p:spPr>
            <a:xfrm>
              <a:off x="2565" y="144"/>
              <a:ext cx="22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i="1" dirty="0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endParaRPr lang="en-US" altLang="zh-CN" sz="2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8638" name="文本框 27678"/>
            <p:cNvSpPr txBox="1"/>
            <p:nvPr/>
          </p:nvSpPr>
          <p:spPr>
            <a:xfrm>
              <a:off x="2426" y="0"/>
              <a:ext cx="1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</a:pPr>
              <a:endParaRPr lang="en-US" altLang="x-none" sz="2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8639" name="椭圆 27679"/>
            <p:cNvSpPr/>
            <p:nvPr/>
          </p:nvSpPr>
          <p:spPr>
            <a:xfrm>
              <a:off x="2304" y="250"/>
              <a:ext cx="288" cy="288"/>
            </a:xfrm>
            <a:prstGeom prst="ellipse">
              <a:avLst/>
            </a:prstGeom>
            <a:solidFill>
              <a:srgbClr val="66FFFF"/>
            </a:solidFill>
            <a:ln w="38100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40" name="直接连接符 27680"/>
            <p:cNvSpPr/>
            <p:nvPr/>
          </p:nvSpPr>
          <p:spPr>
            <a:xfrm rot="3565635">
              <a:off x="2320" y="492"/>
              <a:ext cx="526" cy="309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41" name="文本框 27681"/>
            <p:cNvSpPr txBox="1"/>
            <p:nvPr/>
          </p:nvSpPr>
          <p:spPr>
            <a:xfrm>
              <a:off x="2690" y="1056"/>
              <a:ext cx="1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</a:pPr>
              <a:endParaRPr lang="en-US" altLang="x-none" sz="2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8642" name="直接连接符 27682"/>
            <p:cNvSpPr/>
            <p:nvPr/>
          </p:nvSpPr>
          <p:spPr>
            <a:xfrm rot="3565635">
              <a:off x="2247" y="425"/>
              <a:ext cx="233" cy="272"/>
            </a:xfrm>
            <a:prstGeom prst="line">
              <a:avLst/>
            </a:prstGeom>
            <a:ln w="762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43" name="直接连接符 27683"/>
            <p:cNvSpPr/>
            <p:nvPr/>
          </p:nvSpPr>
          <p:spPr>
            <a:xfrm rot="3565635">
              <a:off x="2487" y="1441"/>
              <a:ext cx="182" cy="103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44" name="文本框 27684"/>
            <p:cNvSpPr txBox="1"/>
            <p:nvPr/>
          </p:nvSpPr>
          <p:spPr>
            <a:xfrm>
              <a:off x="1272" y="735"/>
              <a:ext cx="2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i="1" dirty="0"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  <a:endParaRPr lang="en-US" altLang="zh-CN" sz="2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8645" name="文本框 27685"/>
            <p:cNvSpPr txBox="1"/>
            <p:nvPr/>
          </p:nvSpPr>
          <p:spPr>
            <a:xfrm>
              <a:off x="2656" y="768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i="1" dirty="0">
                  <a:latin typeface="Times New Roman" panose="02020603050405020304" pitchFamily="18" charset="0"/>
                  <a:ea typeface="楷体_GB2312" pitchFamily="49" charset="-122"/>
                </a:rPr>
                <a:t>k</a:t>
              </a:r>
              <a:endParaRPr lang="en-US" altLang="zh-CN" sz="2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8646" name="直接连接符 27686"/>
            <p:cNvSpPr/>
            <p:nvPr/>
          </p:nvSpPr>
          <p:spPr>
            <a:xfrm rot="3565635">
              <a:off x="2506" y="284"/>
              <a:ext cx="0" cy="151"/>
            </a:xfrm>
            <a:prstGeom prst="line">
              <a:avLst/>
            </a:prstGeom>
            <a:ln w="28575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21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charRg st="21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5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65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27653" grpId="0" build="p"/>
      <p:bldP spid="27655" grpId="0" build="p"/>
      <p:bldP spid="27657" grpId="0" build="p"/>
      <p:bldP spid="27658" grpId="0"/>
      <p:bldP spid="2765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文本框 28673"/>
          <p:cNvSpPr txBox="1"/>
          <p:nvPr/>
        </p:nvSpPr>
        <p:spPr>
          <a:xfrm>
            <a:off x="1908175" y="5013325"/>
            <a:ext cx="53975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得</a:t>
            </a:r>
            <a:endParaRPr lang="zh-CN" altLang="en-US" sz="26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8675" name="对象 28674"/>
          <p:cNvGraphicFramePr>
            <a:graphicFrameLocks noChangeAspect="1"/>
          </p:cNvGraphicFramePr>
          <p:nvPr/>
        </p:nvGraphicFramePr>
        <p:xfrm>
          <a:off x="928688" y="3917950"/>
          <a:ext cx="32829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" imgW="1447800" imgH="431800" progId="Equation.3">
                  <p:embed/>
                </p:oleObj>
              </mc:Choice>
              <mc:Fallback>
                <p:oleObj name="" r:id="rId1" imgW="1447800" imgH="4318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8688" y="3917950"/>
                        <a:ext cx="328295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对象 28675"/>
          <p:cNvGraphicFramePr>
            <a:graphicFrameLocks noChangeAspect="1"/>
          </p:cNvGraphicFramePr>
          <p:nvPr/>
        </p:nvGraphicFramePr>
        <p:xfrm>
          <a:off x="2609850" y="4838700"/>
          <a:ext cx="21780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3" imgW="914400" imgH="393700" progId="Equation.3">
                  <p:embed/>
                </p:oleObj>
              </mc:Choice>
              <mc:Fallback>
                <p:oleObj name="" r:id="rId3" imgW="914400" imgH="3937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9850" y="4838700"/>
                        <a:ext cx="2178050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36" name="组合 28676"/>
          <p:cNvGrpSpPr/>
          <p:nvPr/>
        </p:nvGrpSpPr>
        <p:grpSpPr>
          <a:xfrm>
            <a:off x="4497388" y="966788"/>
            <a:ext cx="4527550" cy="2592387"/>
            <a:chOff x="0" y="0"/>
            <a:chExt cx="2852" cy="1633"/>
          </a:xfrm>
        </p:grpSpPr>
        <p:sp>
          <p:nvSpPr>
            <p:cNvPr id="69637" name="直接连接符 28677"/>
            <p:cNvSpPr/>
            <p:nvPr/>
          </p:nvSpPr>
          <p:spPr>
            <a:xfrm flipH="1">
              <a:off x="240" y="930"/>
              <a:ext cx="1008" cy="576"/>
            </a:xfrm>
            <a:prstGeom prst="line">
              <a:avLst/>
            </a:prstGeom>
            <a:ln w="38100" cap="flat" cmpd="sng">
              <a:solidFill>
                <a:srgbClr val="99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38" name="直接连接符 28678"/>
            <p:cNvSpPr/>
            <p:nvPr/>
          </p:nvSpPr>
          <p:spPr>
            <a:xfrm rot="3565635">
              <a:off x="1887" y="16"/>
              <a:ext cx="0" cy="1077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39" name="矩形 28679"/>
            <p:cNvSpPr/>
            <p:nvPr/>
          </p:nvSpPr>
          <p:spPr>
            <a:xfrm rot="-1726670">
              <a:off x="1181" y="780"/>
              <a:ext cx="384" cy="192"/>
            </a:xfrm>
            <a:prstGeom prst="rect">
              <a:avLst/>
            </a:prstGeom>
            <a:solidFill>
              <a:srgbClr val="66FFFF"/>
            </a:solidFill>
            <a:ln w="28575" cap="flat" cmpd="sng">
              <a:solidFill>
                <a:srgbClr val="8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40" name="文本框 28680"/>
            <p:cNvSpPr txBox="1"/>
            <p:nvPr/>
          </p:nvSpPr>
          <p:spPr>
            <a:xfrm>
              <a:off x="994" y="666"/>
              <a:ext cx="2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000" i="1" dirty="0">
                  <a:solidFill>
                    <a:srgbClr val="99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sz="2000" i="1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41" name="文本框 28681"/>
            <p:cNvSpPr txBox="1"/>
            <p:nvPr/>
          </p:nvSpPr>
          <p:spPr>
            <a:xfrm>
              <a:off x="0" y="1306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i="1" dirty="0">
                  <a:solidFill>
                    <a:srgbClr val="99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i="1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42" name="直角三角形 28682"/>
            <p:cNvSpPr/>
            <p:nvPr/>
          </p:nvSpPr>
          <p:spPr>
            <a:xfrm flipH="1">
              <a:off x="243" y="396"/>
              <a:ext cx="2208" cy="1200"/>
            </a:xfrm>
            <a:prstGeom prst="rtTriangle">
              <a:avLst/>
            </a:prstGeom>
            <a:solidFill>
              <a:schemeClr val="bg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43" name="文本框 28683"/>
            <p:cNvSpPr txBox="1"/>
            <p:nvPr/>
          </p:nvSpPr>
          <p:spPr>
            <a:xfrm>
              <a:off x="1233" y="528"/>
              <a:ext cx="1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</a:pPr>
              <a:endParaRPr lang="en-US" altLang="x-none" sz="2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9644" name="任意多边形 28684"/>
            <p:cNvSpPr/>
            <p:nvPr/>
          </p:nvSpPr>
          <p:spPr>
            <a:xfrm>
              <a:off x="720" y="1354"/>
              <a:ext cx="112" cy="240"/>
            </a:xfrm>
            <a:custGeom>
              <a:avLst/>
              <a:gdLst/>
              <a:ahLst/>
              <a:cxnLst/>
              <a:pathLst>
                <a:path w="112" h="240">
                  <a:moveTo>
                    <a:pt x="0" y="0"/>
                  </a:moveTo>
                  <a:cubicBezTo>
                    <a:pt x="40" y="28"/>
                    <a:pt x="80" y="56"/>
                    <a:pt x="96" y="96"/>
                  </a:cubicBezTo>
                  <a:cubicBezTo>
                    <a:pt x="112" y="136"/>
                    <a:pt x="104" y="188"/>
                    <a:pt x="96" y="24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645" name="直接连接符 28685"/>
            <p:cNvSpPr/>
            <p:nvPr/>
          </p:nvSpPr>
          <p:spPr>
            <a:xfrm>
              <a:off x="321" y="1596"/>
              <a:ext cx="244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6" name="文本框 28686"/>
            <p:cNvSpPr txBox="1"/>
            <p:nvPr/>
          </p:nvSpPr>
          <p:spPr>
            <a:xfrm>
              <a:off x="773" y="1296"/>
              <a:ext cx="21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000" i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</a:t>
              </a:r>
              <a:endParaRPr lang="en-US" altLang="zh-CN" sz="2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69647" name="组合 28687"/>
            <p:cNvGrpSpPr/>
            <p:nvPr/>
          </p:nvGrpSpPr>
          <p:grpSpPr>
            <a:xfrm>
              <a:off x="2508" y="922"/>
              <a:ext cx="144" cy="550"/>
              <a:chOff x="0" y="0"/>
              <a:chExt cx="144" cy="502"/>
            </a:xfrm>
          </p:grpSpPr>
          <p:sp>
            <p:nvSpPr>
              <p:cNvPr id="69648" name="任意多边形 28688"/>
              <p:cNvSpPr/>
              <p:nvPr/>
            </p:nvSpPr>
            <p:spPr>
              <a:xfrm rot="-5400000">
                <a:off x="28" y="386"/>
                <a:ext cx="90" cy="142"/>
              </a:xfrm>
              <a:custGeom>
                <a:avLst/>
                <a:gdLst/>
                <a:ahLst/>
                <a:cxnLst/>
                <a:pathLst>
                  <a:path w="296" h="488">
                    <a:moveTo>
                      <a:pt x="0" y="96"/>
                    </a:moveTo>
                    <a:cubicBezTo>
                      <a:pt x="28" y="48"/>
                      <a:pt x="56" y="0"/>
                      <a:pt x="96" y="0"/>
                    </a:cubicBezTo>
                    <a:cubicBezTo>
                      <a:pt x="136" y="0"/>
                      <a:pt x="208" y="40"/>
                      <a:pt x="240" y="96"/>
                    </a:cubicBezTo>
                    <a:cubicBezTo>
                      <a:pt x="272" y="152"/>
                      <a:pt x="296" y="272"/>
                      <a:pt x="288" y="336"/>
                    </a:cubicBezTo>
                    <a:cubicBezTo>
                      <a:pt x="280" y="400"/>
                      <a:pt x="224" y="472"/>
                      <a:pt x="192" y="480"/>
                    </a:cubicBezTo>
                    <a:cubicBezTo>
                      <a:pt x="160" y="488"/>
                      <a:pt x="112" y="432"/>
                      <a:pt x="96" y="384"/>
                    </a:cubicBezTo>
                    <a:cubicBezTo>
                      <a:pt x="80" y="336"/>
                      <a:pt x="80" y="240"/>
                      <a:pt x="96" y="192"/>
                    </a:cubicBezTo>
                    <a:cubicBezTo>
                      <a:pt x="112" y="144"/>
                      <a:pt x="152" y="120"/>
                      <a:pt x="192" y="96"/>
                    </a:cubicBezTo>
                  </a:path>
                </a:pathLst>
              </a:custGeom>
              <a:noFill/>
              <a:ln w="31750" cap="flat" cmpd="sng">
                <a:solidFill>
                  <a:srgbClr val="800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649" name="任意多边形 28689"/>
              <p:cNvSpPr/>
              <p:nvPr/>
            </p:nvSpPr>
            <p:spPr>
              <a:xfrm rot="-5400000">
                <a:off x="17" y="293"/>
                <a:ext cx="91" cy="142"/>
              </a:xfrm>
              <a:custGeom>
                <a:avLst/>
                <a:gdLst/>
                <a:ahLst/>
                <a:cxnLst/>
                <a:pathLst>
                  <a:path w="296" h="488">
                    <a:moveTo>
                      <a:pt x="0" y="96"/>
                    </a:moveTo>
                    <a:cubicBezTo>
                      <a:pt x="28" y="48"/>
                      <a:pt x="56" y="0"/>
                      <a:pt x="96" y="0"/>
                    </a:cubicBezTo>
                    <a:cubicBezTo>
                      <a:pt x="136" y="0"/>
                      <a:pt x="208" y="40"/>
                      <a:pt x="240" y="96"/>
                    </a:cubicBezTo>
                    <a:cubicBezTo>
                      <a:pt x="272" y="152"/>
                      <a:pt x="296" y="272"/>
                      <a:pt x="288" y="336"/>
                    </a:cubicBezTo>
                    <a:cubicBezTo>
                      <a:pt x="280" y="400"/>
                      <a:pt x="224" y="472"/>
                      <a:pt x="192" y="480"/>
                    </a:cubicBezTo>
                    <a:cubicBezTo>
                      <a:pt x="160" y="488"/>
                      <a:pt x="112" y="432"/>
                      <a:pt x="96" y="384"/>
                    </a:cubicBezTo>
                    <a:cubicBezTo>
                      <a:pt x="80" y="336"/>
                      <a:pt x="80" y="240"/>
                      <a:pt x="96" y="192"/>
                    </a:cubicBezTo>
                    <a:cubicBezTo>
                      <a:pt x="112" y="144"/>
                      <a:pt x="152" y="120"/>
                      <a:pt x="192" y="96"/>
                    </a:cubicBezTo>
                  </a:path>
                </a:pathLst>
              </a:custGeom>
              <a:noFill/>
              <a:ln w="31750" cap="flat" cmpd="sng">
                <a:solidFill>
                  <a:srgbClr val="800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650" name="任意多边形 28690"/>
              <p:cNvSpPr/>
              <p:nvPr/>
            </p:nvSpPr>
            <p:spPr>
              <a:xfrm rot="-5400000">
                <a:off x="15" y="210"/>
                <a:ext cx="91" cy="142"/>
              </a:xfrm>
              <a:custGeom>
                <a:avLst/>
                <a:gdLst/>
                <a:ahLst/>
                <a:cxnLst/>
                <a:pathLst>
                  <a:path w="296" h="488">
                    <a:moveTo>
                      <a:pt x="0" y="96"/>
                    </a:moveTo>
                    <a:cubicBezTo>
                      <a:pt x="28" y="48"/>
                      <a:pt x="56" y="0"/>
                      <a:pt x="96" y="0"/>
                    </a:cubicBezTo>
                    <a:cubicBezTo>
                      <a:pt x="136" y="0"/>
                      <a:pt x="208" y="40"/>
                      <a:pt x="240" y="96"/>
                    </a:cubicBezTo>
                    <a:cubicBezTo>
                      <a:pt x="272" y="152"/>
                      <a:pt x="296" y="272"/>
                      <a:pt x="288" y="336"/>
                    </a:cubicBezTo>
                    <a:cubicBezTo>
                      <a:pt x="280" y="400"/>
                      <a:pt x="224" y="472"/>
                      <a:pt x="192" y="480"/>
                    </a:cubicBezTo>
                    <a:cubicBezTo>
                      <a:pt x="160" y="488"/>
                      <a:pt x="112" y="432"/>
                      <a:pt x="96" y="384"/>
                    </a:cubicBezTo>
                    <a:cubicBezTo>
                      <a:pt x="80" y="336"/>
                      <a:pt x="80" y="240"/>
                      <a:pt x="96" y="192"/>
                    </a:cubicBezTo>
                    <a:cubicBezTo>
                      <a:pt x="112" y="144"/>
                      <a:pt x="152" y="120"/>
                      <a:pt x="192" y="96"/>
                    </a:cubicBezTo>
                  </a:path>
                </a:pathLst>
              </a:custGeom>
              <a:noFill/>
              <a:ln w="31750" cap="flat" cmpd="sng">
                <a:solidFill>
                  <a:srgbClr val="800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651" name="任意多边形 28691"/>
              <p:cNvSpPr/>
              <p:nvPr/>
            </p:nvSpPr>
            <p:spPr>
              <a:xfrm rot="-5400000">
                <a:off x="28" y="138"/>
                <a:ext cx="90" cy="142"/>
              </a:xfrm>
              <a:custGeom>
                <a:avLst/>
                <a:gdLst/>
                <a:ahLst/>
                <a:cxnLst/>
                <a:pathLst>
                  <a:path w="296" h="488">
                    <a:moveTo>
                      <a:pt x="0" y="96"/>
                    </a:moveTo>
                    <a:cubicBezTo>
                      <a:pt x="28" y="48"/>
                      <a:pt x="56" y="0"/>
                      <a:pt x="96" y="0"/>
                    </a:cubicBezTo>
                    <a:cubicBezTo>
                      <a:pt x="136" y="0"/>
                      <a:pt x="208" y="40"/>
                      <a:pt x="240" y="96"/>
                    </a:cubicBezTo>
                    <a:cubicBezTo>
                      <a:pt x="272" y="152"/>
                      <a:pt x="296" y="272"/>
                      <a:pt x="288" y="336"/>
                    </a:cubicBezTo>
                    <a:cubicBezTo>
                      <a:pt x="280" y="400"/>
                      <a:pt x="224" y="472"/>
                      <a:pt x="192" y="480"/>
                    </a:cubicBezTo>
                    <a:cubicBezTo>
                      <a:pt x="160" y="488"/>
                      <a:pt x="112" y="432"/>
                      <a:pt x="96" y="384"/>
                    </a:cubicBezTo>
                    <a:cubicBezTo>
                      <a:pt x="80" y="336"/>
                      <a:pt x="80" y="240"/>
                      <a:pt x="96" y="192"/>
                    </a:cubicBezTo>
                    <a:cubicBezTo>
                      <a:pt x="112" y="144"/>
                      <a:pt x="152" y="120"/>
                      <a:pt x="192" y="96"/>
                    </a:cubicBezTo>
                  </a:path>
                </a:pathLst>
              </a:custGeom>
              <a:noFill/>
              <a:ln w="31750" cap="flat" cmpd="sng">
                <a:solidFill>
                  <a:srgbClr val="800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652" name="任意多边形 28692"/>
              <p:cNvSpPr/>
              <p:nvPr/>
            </p:nvSpPr>
            <p:spPr>
              <a:xfrm rot="-5400000">
                <a:off x="28" y="56"/>
                <a:ext cx="90" cy="142"/>
              </a:xfrm>
              <a:custGeom>
                <a:avLst/>
                <a:gdLst/>
                <a:ahLst/>
                <a:cxnLst/>
                <a:pathLst>
                  <a:path w="296" h="488">
                    <a:moveTo>
                      <a:pt x="0" y="96"/>
                    </a:moveTo>
                    <a:cubicBezTo>
                      <a:pt x="28" y="48"/>
                      <a:pt x="56" y="0"/>
                      <a:pt x="96" y="0"/>
                    </a:cubicBezTo>
                    <a:cubicBezTo>
                      <a:pt x="136" y="0"/>
                      <a:pt x="208" y="40"/>
                      <a:pt x="240" y="96"/>
                    </a:cubicBezTo>
                    <a:cubicBezTo>
                      <a:pt x="272" y="152"/>
                      <a:pt x="296" y="272"/>
                      <a:pt x="288" y="336"/>
                    </a:cubicBezTo>
                    <a:cubicBezTo>
                      <a:pt x="280" y="400"/>
                      <a:pt x="224" y="472"/>
                      <a:pt x="192" y="480"/>
                    </a:cubicBezTo>
                    <a:cubicBezTo>
                      <a:pt x="160" y="488"/>
                      <a:pt x="112" y="432"/>
                      <a:pt x="96" y="384"/>
                    </a:cubicBezTo>
                    <a:cubicBezTo>
                      <a:pt x="80" y="336"/>
                      <a:pt x="80" y="240"/>
                      <a:pt x="96" y="192"/>
                    </a:cubicBezTo>
                    <a:cubicBezTo>
                      <a:pt x="112" y="144"/>
                      <a:pt x="152" y="120"/>
                      <a:pt x="192" y="96"/>
                    </a:cubicBezTo>
                  </a:path>
                </a:pathLst>
              </a:custGeom>
              <a:noFill/>
              <a:ln w="31750" cap="flat" cmpd="sng">
                <a:solidFill>
                  <a:srgbClr val="800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653" name="任意多边形 28693"/>
              <p:cNvSpPr/>
              <p:nvPr/>
            </p:nvSpPr>
            <p:spPr>
              <a:xfrm rot="-5400000">
                <a:off x="28" y="-26"/>
                <a:ext cx="90" cy="142"/>
              </a:xfrm>
              <a:custGeom>
                <a:avLst/>
                <a:gdLst/>
                <a:ahLst/>
                <a:cxnLst/>
                <a:pathLst>
                  <a:path w="296" h="488">
                    <a:moveTo>
                      <a:pt x="0" y="96"/>
                    </a:moveTo>
                    <a:cubicBezTo>
                      <a:pt x="28" y="48"/>
                      <a:pt x="56" y="0"/>
                      <a:pt x="96" y="0"/>
                    </a:cubicBezTo>
                    <a:cubicBezTo>
                      <a:pt x="136" y="0"/>
                      <a:pt x="208" y="40"/>
                      <a:pt x="240" y="96"/>
                    </a:cubicBezTo>
                    <a:cubicBezTo>
                      <a:pt x="272" y="152"/>
                      <a:pt x="296" y="272"/>
                      <a:pt x="288" y="336"/>
                    </a:cubicBezTo>
                    <a:cubicBezTo>
                      <a:pt x="280" y="400"/>
                      <a:pt x="224" y="472"/>
                      <a:pt x="192" y="480"/>
                    </a:cubicBezTo>
                    <a:cubicBezTo>
                      <a:pt x="160" y="488"/>
                      <a:pt x="112" y="432"/>
                      <a:pt x="96" y="384"/>
                    </a:cubicBezTo>
                    <a:cubicBezTo>
                      <a:pt x="80" y="336"/>
                      <a:pt x="80" y="240"/>
                      <a:pt x="96" y="192"/>
                    </a:cubicBezTo>
                    <a:cubicBezTo>
                      <a:pt x="112" y="144"/>
                      <a:pt x="152" y="120"/>
                      <a:pt x="192" y="96"/>
                    </a:cubicBezTo>
                  </a:path>
                </a:pathLst>
              </a:custGeom>
              <a:noFill/>
              <a:ln w="31750" cap="flat" cmpd="sng">
                <a:solidFill>
                  <a:srgbClr val="800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69654" name="文本框 28694"/>
            <p:cNvSpPr txBox="1"/>
            <p:nvPr/>
          </p:nvSpPr>
          <p:spPr>
            <a:xfrm>
              <a:off x="2565" y="144"/>
              <a:ext cx="22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i="1" dirty="0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endParaRPr lang="en-US" altLang="zh-CN" sz="2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9655" name="文本框 28695"/>
            <p:cNvSpPr txBox="1"/>
            <p:nvPr/>
          </p:nvSpPr>
          <p:spPr>
            <a:xfrm>
              <a:off x="2426" y="0"/>
              <a:ext cx="1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</a:pPr>
              <a:endParaRPr lang="en-US" altLang="x-none" sz="2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9656" name="椭圆 28696"/>
            <p:cNvSpPr/>
            <p:nvPr/>
          </p:nvSpPr>
          <p:spPr>
            <a:xfrm>
              <a:off x="2304" y="250"/>
              <a:ext cx="288" cy="288"/>
            </a:xfrm>
            <a:prstGeom prst="ellipse">
              <a:avLst/>
            </a:prstGeom>
            <a:solidFill>
              <a:srgbClr val="66FFFF"/>
            </a:solidFill>
            <a:ln w="38100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57" name="直接连接符 28697"/>
            <p:cNvSpPr/>
            <p:nvPr/>
          </p:nvSpPr>
          <p:spPr>
            <a:xfrm rot="3565635">
              <a:off x="2320" y="492"/>
              <a:ext cx="526" cy="309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58" name="文本框 28698"/>
            <p:cNvSpPr txBox="1"/>
            <p:nvPr/>
          </p:nvSpPr>
          <p:spPr>
            <a:xfrm>
              <a:off x="2690" y="1056"/>
              <a:ext cx="1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</a:pPr>
              <a:endParaRPr lang="en-US" altLang="x-none" sz="2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9659" name="直接连接符 28699"/>
            <p:cNvSpPr/>
            <p:nvPr/>
          </p:nvSpPr>
          <p:spPr>
            <a:xfrm rot="3565635">
              <a:off x="2247" y="425"/>
              <a:ext cx="233" cy="272"/>
            </a:xfrm>
            <a:prstGeom prst="line">
              <a:avLst/>
            </a:prstGeom>
            <a:ln w="762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60" name="直接连接符 28700"/>
            <p:cNvSpPr/>
            <p:nvPr/>
          </p:nvSpPr>
          <p:spPr>
            <a:xfrm rot="3565635">
              <a:off x="2487" y="1441"/>
              <a:ext cx="182" cy="103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61" name="文本框 28701"/>
            <p:cNvSpPr txBox="1"/>
            <p:nvPr/>
          </p:nvSpPr>
          <p:spPr>
            <a:xfrm>
              <a:off x="1272" y="735"/>
              <a:ext cx="2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i="1" dirty="0"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  <a:endParaRPr lang="en-US" altLang="zh-CN" sz="2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9662" name="文本框 28702"/>
            <p:cNvSpPr txBox="1"/>
            <p:nvPr/>
          </p:nvSpPr>
          <p:spPr>
            <a:xfrm>
              <a:off x="2656" y="768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i="1" dirty="0">
                  <a:latin typeface="Times New Roman" panose="02020603050405020304" pitchFamily="18" charset="0"/>
                  <a:ea typeface="楷体_GB2312" pitchFamily="49" charset="-122"/>
                </a:rPr>
                <a:t>k</a:t>
              </a:r>
              <a:endParaRPr lang="en-US" altLang="zh-CN" sz="2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9663" name="直接连接符 28703"/>
            <p:cNvSpPr/>
            <p:nvPr/>
          </p:nvSpPr>
          <p:spPr>
            <a:xfrm rot="3565635">
              <a:off x="2506" y="284"/>
              <a:ext cx="0" cy="151"/>
            </a:xfrm>
            <a:prstGeom prst="line">
              <a:avLst/>
            </a:prstGeom>
            <a:ln w="28575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9664" name="文本框 28704"/>
          <p:cNvSpPr txBox="1"/>
          <p:nvPr/>
        </p:nvSpPr>
        <p:spPr>
          <a:xfrm>
            <a:off x="250825" y="115888"/>
            <a:ext cx="8686800" cy="1692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en-US" sz="2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sz="2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6: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已知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: 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如图滑块质量为</a:t>
            </a:r>
            <a:r>
              <a:rPr lang="en-US" altLang="zh-CN" sz="2600" i="1" dirty="0">
                <a:latin typeface="Times New Roman" panose="02020603050405020304" pitchFamily="18" charset="0"/>
                <a:ea typeface="黑体" panose="02010609060101010101" pitchFamily="2" charset="-122"/>
              </a:rPr>
              <a:t>m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滑轮半径为</a:t>
            </a:r>
            <a:r>
              <a:rPr lang="en-US" altLang="zh-CN" sz="2600" i="1" dirty="0">
                <a:latin typeface="Times New Roman" panose="02020603050405020304" pitchFamily="18" charset="0"/>
                <a:ea typeface="黑体" panose="02010609060101010101" pitchFamily="2" charset="-122"/>
              </a:rPr>
              <a:t>R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转动惯量为</a:t>
            </a:r>
            <a:r>
              <a:rPr lang="en-US" altLang="zh-CN" sz="2600" i="1" dirty="0">
                <a:latin typeface="Times New Roman" panose="02020603050405020304" pitchFamily="18" charset="0"/>
                <a:ea typeface="黑体" panose="02010609060101010101" pitchFamily="2" charset="-122"/>
              </a:rPr>
              <a:t>J,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弹簧劲度系数为</a:t>
            </a:r>
            <a:r>
              <a:rPr lang="en-US" altLang="zh-CN" sz="2600" i="1" dirty="0">
                <a:latin typeface="Times New Roman" panose="02020603050405020304" pitchFamily="18" charset="0"/>
                <a:ea typeface="黑体" panose="02010609060101010101" pitchFamily="2" charset="-122"/>
              </a:rPr>
              <a:t>k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斜面角度为</a:t>
            </a:r>
            <a:r>
              <a:rPr lang="zh-CN" altLang="en-US" sz="2600" i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. 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不计摩擦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. 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当弹簧无形变时将滑块由静止释放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. </a:t>
            </a:r>
            <a:endParaRPr lang="en-US" altLang="zh-CN" sz="2600" dirty="0">
              <a:latin typeface="Times New Roman" panose="02020603050405020304" pitchFamily="18" charset="0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 algn="just"/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求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(1)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滑块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下滑</a:t>
            </a:r>
            <a:r>
              <a:rPr lang="zh-CN" altLang="en-US" sz="2600" i="1" dirty="0"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时的加速度; </a:t>
            </a:r>
            <a:r>
              <a:rPr lang="zh-CN" altLang="en-US" sz="2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(2) 下滑的最大距离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en-US" altLang="zh-CN" sz="26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8706" name="文本框 28705"/>
          <p:cNvSpPr txBox="1"/>
          <p:nvPr/>
        </p:nvSpPr>
        <p:spPr>
          <a:xfrm>
            <a:off x="250825" y="2001838"/>
            <a:ext cx="5761038" cy="1282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en-US" sz="2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 sz="2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 (2) 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设滑块由静止释放沿斜面</a:t>
            </a:r>
            <a:endParaRPr lang="zh-CN" altLang="en-US" sz="26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just"/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下滑的最大距离为</a:t>
            </a:r>
            <a:r>
              <a:rPr lang="en-US" altLang="zh-CN" sz="2600" i="1" dirty="0">
                <a:latin typeface="Times New Roman" panose="02020603050405020304" pitchFamily="18" charset="0"/>
                <a:ea typeface="黑体" panose="02010609060101010101" pitchFamily="2" charset="-122"/>
              </a:rPr>
              <a:t>S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则以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A,B,C</a:t>
            </a:r>
            <a:endParaRPr lang="en-US" altLang="zh-CN" sz="26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just"/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为系统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其机械能守恒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en-US" altLang="zh-CN" sz="26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8707" name="文本框 28706"/>
          <p:cNvSpPr txBox="1"/>
          <p:nvPr/>
        </p:nvSpPr>
        <p:spPr>
          <a:xfrm>
            <a:off x="250825" y="3300413"/>
            <a:ext cx="5761038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原点为势能零点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en-US" altLang="zh-CN" sz="26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70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/>
      <p:bldP spid="28706" grpId="0"/>
      <p:bldP spid="2870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91187" name="棱台 91186"/>
          <p:cNvSpPr/>
          <p:nvPr/>
        </p:nvSpPr>
        <p:spPr>
          <a:xfrm>
            <a:off x="2195513" y="4819650"/>
            <a:ext cx="1944687" cy="863600"/>
          </a:xfrm>
          <a:prstGeom prst="bevel">
            <a:avLst>
              <a:gd name="adj" fmla="val 4407"/>
            </a:avLst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154" name="直接连接符 91148"/>
          <p:cNvSpPr/>
          <p:nvPr/>
        </p:nvSpPr>
        <p:spPr>
          <a:xfrm>
            <a:off x="6805613" y="3000375"/>
            <a:ext cx="0" cy="512763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155" name="任意多边形 91184"/>
          <p:cNvSpPr/>
          <p:nvPr/>
        </p:nvSpPr>
        <p:spPr>
          <a:xfrm>
            <a:off x="5219700" y="1343025"/>
            <a:ext cx="3240088" cy="1993900"/>
          </a:xfrm>
          <a:custGeom>
            <a:avLst/>
            <a:gdLst/>
            <a:ahLst/>
            <a:cxnLst/>
            <a:pathLst>
              <a:path w="1761" h="1074">
                <a:moveTo>
                  <a:pt x="1013" y="8"/>
                </a:moveTo>
                <a:cubicBezTo>
                  <a:pt x="794" y="0"/>
                  <a:pt x="499" y="31"/>
                  <a:pt x="333" y="99"/>
                </a:cubicBezTo>
                <a:cubicBezTo>
                  <a:pt x="167" y="167"/>
                  <a:pt x="30" y="295"/>
                  <a:pt x="15" y="416"/>
                </a:cubicBezTo>
                <a:cubicBezTo>
                  <a:pt x="0" y="537"/>
                  <a:pt x="128" y="727"/>
                  <a:pt x="242" y="825"/>
                </a:cubicBezTo>
                <a:cubicBezTo>
                  <a:pt x="356" y="923"/>
                  <a:pt x="560" y="983"/>
                  <a:pt x="696" y="1006"/>
                </a:cubicBezTo>
                <a:cubicBezTo>
                  <a:pt x="832" y="1029"/>
                  <a:pt x="937" y="954"/>
                  <a:pt x="1058" y="961"/>
                </a:cubicBezTo>
                <a:cubicBezTo>
                  <a:pt x="1179" y="968"/>
                  <a:pt x="1315" y="1074"/>
                  <a:pt x="1421" y="1051"/>
                </a:cubicBezTo>
                <a:cubicBezTo>
                  <a:pt x="1527" y="1028"/>
                  <a:pt x="1655" y="976"/>
                  <a:pt x="1693" y="825"/>
                </a:cubicBezTo>
                <a:cubicBezTo>
                  <a:pt x="1731" y="674"/>
                  <a:pt x="1761" y="280"/>
                  <a:pt x="1648" y="144"/>
                </a:cubicBezTo>
                <a:cubicBezTo>
                  <a:pt x="1535" y="8"/>
                  <a:pt x="1232" y="16"/>
                  <a:pt x="1013" y="8"/>
                </a:cubicBezTo>
                <a:close/>
              </a:path>
            </a:pathLst>
          </a:custGeom>
          <a:solidFill>
            <a:srgbClr val="00B0F0">
              <a:alpha val="67999"/>
            </a:srgbClr>
          </a:solidFill>
          <a:ln w="9525"/>
          <a:scene3d>
            <a:camera prst="legacyPerspectiveFront">
              <a:rot lat="18600000" lon="0" rev="0"/>
            </a:camera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rgbClr val="00B0F0"/>
            </a:extrusionClr>
          </a:sp3d>
        </p:spPr>
        <p:txBody>
          <a:bodyPr/>
          <a:p>
            <a:endParaRPr lang="zh-CN" altLang="en-US"/>
          </a:p>
        </p:txBody>
      </p:sp>
      <p:sp>
        <p:nvSpPr>
          <p:cNvPr id="49156" name="椭圆 91192"/>
          <p:cNvSpPr/>
          <p:nvPr/>
        </p:nvSpPr>
        <p:spPr>
          <a:xfrm>
            <a:off x="6734175" y="2244725"/>
            <a:ext cx="142875" cy="71438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157" name="文本框 91140"/>
          <p:cNvSpPr txBox="1"/>
          <p:nvPr/>
        </p:nvSpPr>
        <p:spPr>
          <a:xfrm>
            <a:off x="207963" y="404813"/>
            <a:ext cx="4929187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一、 绕定轴转动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刚体的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动能</a:t>
            </a:r>
            <a:endParaRPr lang="zh-CN" altLang="en-US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158" name="直接连接符 91147"/>
          <p:cNvSpPr/>
          <p:nvPr/>
        </p:nvSpPr>
        <p:spPr>
          <a:xfrm>
            <a:off x="6805613" y="1271588"/>
            <a:ext cx="0" cy="1020762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159" name="左弧形箭头 91149"/>
          <p:cNvSpPr/>
          <p:nvPr/>
        </p:nvSpPr>
        <p:spPr>
          <a:xfrm>
            <a:off x="6515100" y="1343025"/>
            <a:ext cx="433388" cy="360363"/>
          </a:xfrm>
          <a:prstGeom prst="curvedRightArrow">
            <a:avLst>
              <a:gd name="adj1" fmla="val 28231"/>
              <a:gd name="adj2" fmla="val 48231"/>
              <a:gd name="adj3" fmla="val 40010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160" name="直接连接符 91150"/>
          <p:cNvSpPr/>
          <p:nvPr/>
        </p:nvSpPr>
        <p:spPr>
          <a:xfrm flipV="1">
            <a:off x="6805613" y="1198563"/>
            <a:ext cx="0" cy="2889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9161" name="文本框 91152"/>
          <p:cNvSpPr txBox="1"/>
          <p:nvPr/>
        </p:nvSpPr>
        <p:spPr>
          <a:xfrm>
            <a:off x="6010275" y="1174750"/>
            <a:ext cx="57785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endParaRPr lang="en-US" altLang="zh-CN" i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1154" name="直接连接符 91153"/>
          <p:cNvSpPr/>
          <p:nvPr/>
        </p:nvSpPr>
        <p:spPr>
          <a:xfrm>
            <a:off x="6804025" y="2279650"/>
            <a:ext cx="647700" cy="360363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163" name="文本框 91154"/>
          <p:cNvSpPr txBox="1"/>
          <p:nvPr/>
        </p:nvSpPr>
        <p:spPr>
          <a:xfrm>
            <a:off x="6432550" y="1992313"/>
            <a:ext cx="4445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2800" i="1">
                <a:latin typeface="Times New Roman" panose="02020603050405020304" pitchFamily="18" charset="0"/>
                <a:ea typeface="微软雅黑" panose="020B0503020204020204" charset="-122"/>
              </a:rPr>
              <a:t>o</a:t>
            </a:r>
            <a:endParaRPr lang="en-US" altLang="zh-CN" sz="2800" i="1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91156" name="对象 91155"/>
          <p:cNvGraphicFramePr/>
          <p:nvPr/>
        </p:nvGraphicFramePr>
        <p:xfrm>
          <a:off x="7131050" y="2092325"/>
          <a:ext cx="3937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27000" imgH="228600" progId="Equation.3">
                  <p:embed/>
                </p:oleObj>
              </mc:Choice>
              <mc:Fallback>
                <p:oleObj name="" r:id="rId1" imgW="127000" imgH="228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31050" y="2092325"/>
                        <a:ext cx="393700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7" name="对象 91156"/>
          <p:cNvGraphicFramePr/>
          <p:nvPr/>
        </p:nvGraphicFramePr>
        <p:xfrm>
          <a:off x="7740650" y="1562100"/>
          <a:ext cx="11049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495300" imgH="228600" progId="Equation.3">
                  <p:embed/>
                </p:oleObj>
              </mc:Choice>
              <mc:Fallback>
                <p:oleObj name="" r:id="rId3" imgW="495300" imgH="228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40650" y="1562100"/>
                        <a:ext cx="110490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8" name="直接连接符 91157"/>
          <p:cNvSpPr/>
          <p:nvPr/>
        </p:nvSpPr>
        <p:spPr>
          <a:xfrm flipV="1">
            <a:off x="7451725" y="2101850"/>
            <a:ext cx="1012825" cy="538163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91159" name="对象 91158"/>
          <p:cNvGraphicFramePr/>
          <p:nvPr/>
        </p:nvGraphicFramePr>
        <p:xfrm>
          <a:off x="7524750" y="2600325"/>
          <a:ext cx="5778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279400" imgH="228600" progId="Equation.3">
                  <p:embed/>
                </p:oleObj>
              </mc:Choice>
              <mc:Fallback>
                <p:oleObj name="" r:id="rId5" imgW="279400" imgH="2286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24750" y="2600325"/>
                        <a:ext cx="577850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65" name="文本框 91164"/>
          <p:cNvSpPr txBox="1"/>
          <p:nvPr/>
        </p:nvSpPr>
        <p:spPr>
          <a:xfrm>
            <a:off x="468313" y="1195388"/>
            <a:ext cx="307657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i</a:t>
            </a:r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个质元的动能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1168" name="对象 91167"/>
          <p:cNvGraphicFramePr>
            <a:graphicFrameLocks noChangeAspect="1"/>
          </p:cNvGraphicFramePr>
          <p:nvPr/>
        </p:nvGraphicFramePr>
        <p:xfrm>
          <a:off x="954088" y="1885950"/>
          <a:ext cx="17764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7" imgW="888365" imgH="393700" progId="Equation.DSMT4">
                  <p:embed/>
                </p:oleObj>
              </mc:Choice>
              <mc:Fallback>
                <p:oleObj name="" r:id="rId7" imgW="888365" imgH="3937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4088" y="1885950"/>
                        <a:ext cx="1776412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1" name="对象 91170"/>
          <p:cNvGraphicFramePr>
            <a:graphicFrameLocks noChangeAspect="1"/>
          </p:cNvGraphicFramePr>
          <p:nvPr/>
        </p:nvGraphicFramePr>
        <p:xfrm>
          <a:off x="912813" y="3811588"/>
          <a:ext cx="23352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9" imgW="1167765" imgH="393700" progId="Equation.DSMT4">
                  <p:embed/>
                </p:oleObj>
              </mc:Choice>
              <mc:Fallback>
                <p:oleObj name="" r:id="rId9" imgW="1167765" imgH="3937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2813" y="3811588"/>
                        <a:ext cx="2335212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73" name="文本框 91172"/>
          <p:cNvSpPr txBox="1"/>
          <p:nvPr/>
        </p:nvSpPr>
        <p:spPr>
          <a:xfrm>
            <a:off x="719138" y="3032125"/>
            <a:ext cx="201136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刚体转动动能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1174" name="对象 91173"/>
          <p:cNvGraphicFramePr>
            <a:graphicFrameLocks noChangeAspect="1"/>
          </p:cNvGraphicFramePr>
          <p:nvPr/>
        </p:nvGraphicFramePr>
        <p:xfrm>
          <a:off x="5532438" y="3811588"/>
          <a:ext cx="22082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1" imgW="1104900" imgH="393700" progId="Equation.3">
                  <p:embed/>
                </p:oleObj>
              </mc:Choice>
              <mc:Fallback>
                <p:oleObj name="" r:id="rId11" imgW="1104900" imgH="3937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32438" y="3811588"/>
                        <a:ext cx="2208212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5" name="对象 91174"/>
          <p:cNvGraphicFramePr>
            <a:graphicFrameLocks noChangeAspect="1"/>
          </p:cNvGraphicFramePr>
          <p:nvPr/>
        </p:nvGraphicFramePr>
        <p:xfrm>
          <a:off x="2449513" y="4868863"/>
          <a:ext cx="14382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3" imgW="774065" imgH="393700" progId="Equation.DSMT4">
                  <p:embed/>
                </p:oleObj>
              </mc:Choice>
              <mc:Fallback>
                <p:oleObj name="" r:id="rId13" imgW="774065" imgH="3937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49513" y="4868863"/>
                        <a:ext cx="1438275" cy="73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76" name="文本框 91175"/>
          <p:cNvSpPr txBox="1"/>
          <p:nvPr/>
        </p:nvSpPr>
        <p:spPr>
          <a:xfrm>
            <a:off x="4859338" y="5011738"/>
            <a:ext cx="1512887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转动惯量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1186" name="对象 91185"/>
          <p:cNvGraphicFramePr/>
          <p:nvPr/>
        </p:nvGraphicFramePr>
        <p:xfrm>
          <a:off x="6202363" y="5002213"/>
          <a:ext cx="18081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5" imgW="901700" imgH="266700" progId="Equation.3">
                  <p:embed/>
                </p:oleObj>
              </mc:Choice>
              <mc:Fallback>
                <p:oleObj name="" r:id="rId15" imgW="901700" imgH="2667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202363" y="5002213"/>
                        <a:ext cx="1808162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88" name="文本框 91187"/>
          <p:cNvSpPr txBox="1"/>
          <p:nvPr/>
        </p:nvSpPr>
        <p:spPr>
          <a:xfrm>
            <a:off x="1619250" y="5059363"/>
            <a:ext cx="4476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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1189" name="矩形 91188"/>
          <p:cNvSpPr/>
          <p:nvPr/>
        </p:nvSpPr>
        <p:spPr>
          <a:xfrm>
            <a:off x="747713" y="5922963"/>
            <a:ext cx="1087437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说明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178" name="椭圆 91193"/>
          <p:cNvSpPr/>
          <p:nvPr/>
        </p:nvSpPr>
        <p:spPr>
          <a:xfrm>
            <a:off x="5795963" y="1847850"/>
            <a:ext cx="2016125" cy="8636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179" name="椭圆 91191"/>
          <p:cNvSpPr/>
          <p:nvPr/>
        </p:nvSpPr>
        <p:spPr>
          <a:xfrm>
            <a:off x="7380288" y="2566988"/>
            <a:ext cx="144462" cy="14287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1196" name="内容占位符 91195"/>
          <p:cNvGraphicFramePr>
            <a:graphicFrameLocks noGrp="1" noChangeAspect="1"/>
          </p:cNvGraphicFramePr>
          <p:nvPr>
            <p:ph sz="half" idx="1"/>
          </p:nvPr>
        </p:nvGraphicFramePr>
        <p:xfrm>
          <a:off x="3275013" y="3813175"/>
          <a:ext cx="224155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7" imgW="1117600" imgH="393700" progId="Equation.3">
                  <p:embed/>
                </p:oleObj>
              </mc:Choice>
              <mc:Fallback>
                <p:oleObj name="" r:id="rId17" imgW="1117600" imgH="3937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75013" y="3813175"/>
                        <a:ext cx="2241550" cy="788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98" name="十字星 91197"/>
          <p:cNvSpPr/>
          <p:nvPr/>
        </p:nvSpPr>
        <p:spPr>
          <a:xfrm>
            <a:off x="539750" y="5875338"/>
            <a:ext cx="360363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1199" name="内容占位符 91198"/>
          <p:cNvGraphicFramePr>
            <a:graphicFrameLocks noGrp="1" noChangeAspect="1"/>
          </p:cNvGraphicFramePr>
          <p:nvPr>
            <p:ph sz="half" idx="2"/>
          </p:nvPr>
        </p:nvGraphicFramePr>
        <p:xfrm>
          <a:off x="3903663" y="5770563"/>
          <a:ext cx="14906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9" imgW="711200" imgH="393700" progId="Equation.DSMT4">
                  <p:embed/>
                </p:oleObj>
              </mc:Choice>
              <mc:Fallback>
                <p:oleObj name="" r:id="rId19" imgW="711200" imgH="3937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03663" y="5770563"/>
                        <a:ext cx="1490662" cy="8255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202" name="文本框 91201"/>
          <p:cNvSpPr txBox="1"/>
          <p:nvPr/>
        </p:nvSpPr>
        <p:spPr>
          <a:xfrm>
            <a:off x="1763713" y="5922963"/>
            <a:ext cx="25209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刚体平动动能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1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1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9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1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1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65" grpId="0"/>
      <p:bldP spid="91173" grpId="0"/>
      <p:bldP spid="91176" grpId="0"/>
      <p:bldP spid="91188" grpId="0"/>
      <p:bldP spid="91189" grpId="0"/>
      <p:bldP spid="9120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0177" name="文本框 92163"/>
          <p:cNvSpPr txBox="1"/>
          <p:nvPr/>
        </p:nvSpPr>
        <p:spPr>
          <a:xfrm>
            <a:off x="179388" y="260350"/>
            <a:ext cx="2520950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二、 力矩的功</a:t>
            </a:r>
            <a:endParaRPr lang="zh-CN" altLang="en-US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2180" name="对象 92179"/>
          <p:cNvGraphicFramePr/>
          <p:nvPr/>
        </p:nvGraphicFramePr>
        <p:xfrm>
          <a:off x="8018463" y="1166813"/>
          <a:ext cx="43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165100" imgH="190500" progId="Equation.3">
                  <p:embed/>
                </p:oleObj>
              </mc:Choice>
              <mc:Fallback>
                <p:oleObj name="" r:id="rId1" imgW="165100" imgH="1905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018463" y="1166813"/>
                        <a:ext cx="431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3" name="对象 92192"/>
          <p:cNvGraphicFramePr/>
          <p:nvPr/>
        </p:nvGraphicFramePr>
        <p:xfrm>
          <a:off x="1150938" y="2562225"/>
          <a:ext cx="15478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774065" imgH="241300" progId="Equation.3">
                  <p:embed/>
                </p:oleObj>
              </mc:Choice>
              <mc:Fallback>
                <p:oleObj name="" r:id="rId3" imgW="774065" imgH="2413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0938" y="2562225"/>
                        <a:ext cx="1547812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0" name="文本框 92199"/>
          <p:cNvSpPr txBox="1"/>
          <p:nvPr/>
        </p:nvSpPr>
        <p:spPr>
          <a:xfrm>
            <a:off x="287338" y="5516563"/>
            <a:ext cx="24479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对一有限过程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2201" name="对象 92200"/>
          <p:cNvGraphicFramePr/>
          <p:nvPr/>
        </p:nvGraphicFramePr>
        <p:xfrm>
          <a:off x="2482850" y="5207000"/>
          <a:ext cx="19272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774065" imgH="495300" progId="Equation.DSMT4">
                  <p:embed/>
                </p:oleObj>
              </mc:Choice>
              <mc:Fallback>
                <p:oleObj name="" r:id="rId5" imgW="774065" imgH="4953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2850" y="5207000"/>
                        <a:ext cx="1927225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5" name="文本框 92204"/>
          <p:cNvSpPr txBox="1"/>
          <p:nvPr/>
        </p:nvSpPr>
        <p:spPr>
          <a:xfrm>
            <a:off x="4502150" y="5445125"/>
            <a:ext cx="211613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(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积分形式 ）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2206" name="对象 92205"/>
          <p:cNvGraphicFramePr/>
          <p:nvPr/>
        </p:nvGraphicFramePr>
        <p:xfrm>
          <a:off x="1582738" y="4606925"/>
          <a:ext cx="10699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7" imgW="533400" imgH="215900" progId="Equation.3">
                  <p:embed/>
                </p:oleObj>
              </mc:Choice>
              <mc:Fallback>
                <p:oleObj name="" r:id="rId7" imgW="533400" imgH="2159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2738" y="4606925"/>
                        <a:ext cx="1069975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直接连接符 92232"/>
          <p:cNvSpPr/>
          <p:nvPr/>
        </p:nvSpPr>
        <p:spPr>
          <a:xfrm>
            <a:off x="6689725" y="3484563"/>
            <a:ext cx="0" cy="512762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185" name="任意多边形 92233"/>
          <p:cNvSpPr/>
          <p:nvPr/>
        </p:nvSpPr>
        <p:spPr>
          <a:xfrm>
            <a:off x="5103813" y="1827213"/>
            <a:ext cx="3240087" cy="1993900"/>
          </a:xfrm>
          <a:custGeom>
            <a:avLst/>
            <a:gdLst/>
            <a:ahLst/>
            <a:cxnLst/>
            <a:pathLst>
              <a:path w="1761" h="1074">
                <a:moveTo>
                  <a:pt x="1013" y="8"/>
                </a:moveTo>
                <a:cubicBezTo>
                  <a:pt x="794" y="0"/>
                  <a:pt x="499" y="31"/>
                  <a:pt x="333" y="99"/>
                </a:cubicBezTo>
                <a:cubicBezTo>
                  <a:pt x="167" y="167"/>
                  <a:pt x="30" y="295"/>
                  <a:pt x="15" y="416"/>
                </a:cubicBezTo>
                <a:cubicBezTo>
                  <a:pt x="0" y="537"/>
                  <a:pt x="128" y="727"/>
                  <a:pt x="242" y="825"/>
                </a:cubicBezTo>
                <a:cubicBezTo>
                  <a:pt x="356" y="923"/>
                  <a:pt x="560" y="983"/>
                  <a:pt x="696" y="1006"/>
                </a:cubicBezTo>
                <a:cubicBezTo>
                  <a:pt x="832" y="1029"/>
                  <a:pt x="937" y="954"/>
                  <a:pt x="1058" y="961"/>
                </a:cubicBezTo>
                <a:cubicBezTo>
                  <a:pt x="1179" y="968"/>
                  <a:pt x="1315" y="1074"/>
                  <a:pt x="1421" y="1051"/>
                </a:cubicBezTo>
                <a:cubicBezTo>
                  <a:pt x="1527" y="1028"/>
                  <a:pt x="1655" y="976"/>
                  <a:pt x="1693" y="825"/>
                </a:cubicBezTo>
                <a:cubicBezTo>
                  <a:pt x="1731" y="674"/>
                  <a:pt x="1761" y="280"/>
                  <a:pt x="1648" y="144"/>
                </a:cubicBezTo>
                <a:cubicBezTo>
                  <a:pt x="1535" y="8"/>
                  <a:pt x="1232" y="16"/>
                  <a:pt x="1013" y="8"/>
                </a:cubicBezTo>
                <a:close/>
              </a:path>
            </a:pathLst>
          </a:custGeom>
          <a:solidFill>
            <a:srgbClr val="00B0F0">
              <a:alpha val="75000"/>
            </a:srgbClr>
          </a:solidFill>
          <a:ln w="9525"/>
          <a:scene3d>
            <a:camera prst="legacyPerspectiveFront">
              <a:rot lat="18600000" lon="0" rev="0"/>
            </a:camera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rgbClr val="00B0F0"/>
            </a:extrusionClr>
          </a:sp3d>
        </p:spPr>
        <p:txBody>
          <a:bodyPr/>
          <a:p>
            <a:endParaRPr lang="zh-CN" altLang="en-US"/>
          </a:p>
        </p:txBody>
      </p:sp>
      <p:sp>
        <p:nvSpPr>
          <p:cNvPr id="50186" name="椭圆 92234"/>
          <p:cNvSpPr/>
          <p:nvPr/>
        </p:nvSpPr>
        <p:spPr>
          <a:xfrm>
            <a:off x="6618288" y="2728913"/>
            <a:ext cx="142875" cy="71437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7" name="直接连接符 92235"/>
          <p:cNvSpPr/>
          <p:nvPr/>
        </p:nvSpPr>
        <p:spPr>
          <a:xfrm>
            <a:off x="6689725" y="1755775"/>
            <a:ext cx="0" cy="1020763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188" name="左弧形箭头 92236"/>
          <p:cNvSpPr/>
          <p:nvPr/>
        </p:nvSpPr>
        <p:spPr>
          <a:xfrm>
            <a:off x="6399213" y="1827213"/>
            <a:ext cx="433387" cy="360362"/>
          </a:xfrm>
          <a:prstGeom prst="curvedRightArrow">
            <a:avLst>
              <a:gd name="adj1" fmla="val 28231"/>
              <a:gd name="adj2" fmla="val 48231"/>
              <a:gd name="adj3" fmla="val 40010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9" name="直接连接符 92237"/>
          <p:cNvSpPr/>
          <p:nvPr/>
        </p:nvSpPr>
        <p:spPr>
          <a:xfrm flipV="1">
            <a:off x="6689725" y="1682750"/>
            <a:ext cx="0" cy="288925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190" name="文本框 92238"/>
          <p:cNvSpPr txBox="1"/>
          <p:nvPr/>
        </p:nvSpPr>
        <p:spPr>
          <a:xfrm>
            <a:off x="5894388" y="1658938"/>
            <a:ext cx="57785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endParaRPr lang="en-US" altLang="zh-CN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0191" name="直接连接符 92239"/>
          <p:cNvSpPr/>
          <p:nvPr/>
        </p:nvSpPr>
        <p:spPr>
          <a:xfrm>
            <a:off x="6688138" y="2765425"/>
            <a:ext cx="576262" cy="338138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lg"/>
          </a:ln>
        </p:spPr>
      </p:sp>
      <p:sp>
        <p:nvSpPr>
          <p:cNvPr id="50192" name="文本框 92240"/>
          <p:cNvSpPr txBox="1"/>
          <p:nvPr/>
        </p:nvSpPr>
        <p:spPr>
          <a:xfrm>
            <a:off x="6073775" y="2387600"/>
            <a:ext cx="4445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0193" name="对象 92241"/>
          <p:cNvGraphicFramePr/>
          <p:nvPr/>
        </p:nvGraphicFramePr>
        <p:xfrm>
          <a:off x="6661150" y="2916238"/>
          <a:ext cx="3444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9" imgW="114300" imgH="127000" progId="Equation.3">
                  <p:embed/>
                </p:oleObj>
              </mc:Choice>
              <mc:Fallback>
                <p:oleObj name="" r:id="rId9" imgW="114300" imgH="1270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61150" y="2916238"/>
                        <a:ext cx="344488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4" name="对象 92244"/>
          <p:cNvGraphicFramePr/>
          <p:nvPr/>
        </p:nvGraphicFramePr>
        <p:xfrm>
          <a:off x="7083425" y="3194050"/>
          <a:ext cx="468313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1" imgW="152400" imgH="165100" progId="Equation.3">
                  <p:embed/>
                </p:oleObj>
              </mc:Choice>
              <mc:Fallback>
                <p:oleObj name="" r:id="rId11" imgW="152400" imgH="1651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83425" y="3194050"/>
                        <a:ext cx="468313" cy="350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5" name="椭圆 92245"/>
          <p:cNvSpPr/>
          <p:nvPr/>
        </p:nvSpPr>
        <p:spPr>
          <a:xfrm>
            <a:off x="5680075" y="2332038"/>
            <a:ext cx="2016125" cy="8636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48" name="文本框 92247"/>
          <p:cNvSpPr txBox="1"/>
          <p:nvPr/>
        </p:nvSpPr>
        <p:spPr>
          <a:xfrm>
            <a:off x="6864350" y="2654300"/>
            <a:ext cx="45878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endParaRPr lang="en-US" altLang="zh-CN" sz="2000" i="1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2250" name="直接连接符 92249"/>
          <p:cNvSpPr/>
          <p:nvPr/>
        </p:nvSpPr>
        <p:spPr>
          <a:xfrm flipV="1">
            <a:off x="6688138" y="2765425"/>
            <a:ext cx="1008062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244" name="直接连接符 92243"/>
          <p:cNvSpPr/>
          <p:nvPr/>
        </p:nvSpPr>
        <p:spPr>
          <a:xfrm flipV="1">
            <a:off x="7335838" y="1611313"/>
            <a:ext cx="817562" cy="1512887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0199" name="椭圆 92246"/>
          <p:cNvSpPr/>
          <p:nvPr/>
        </p:nvSpPr>
        <p:spPr>
          <a:xfrm>
            <a:off x="7264400" y="3051175"/>
            <a:ext cx="144463" cy="1428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767676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64" name="矩形 92263"/>
          <p:cNvSpPr/>
          <p:nvPr/>
        </p:nvSpPr>
        <p:spPr>
          <a:xfrm>
            <a:off x="1835150" y="4241800"/>
            <a:ext cx="927100" cy="76200"/>
          </a:xfrm>
          <a:prstGeom prst="rect">
            <a:avLst/>
          </a:prstGeom>
          <a:pattFill prst="wave">
            <a:fgClr>
              <a:srgbClr val="FF7C80"/>
            </a:fgClr>
            <a:bgClr>
              <a:srgbClr val="003366"/>
            </a:bgClr>
          </a:pattFill>
          <a:ln w="9525">
            <a:noFill/>
          </a:ln>
        </p:spPr>
        <p:txBody>
          <a:bodyPr anchor="t" anchorCtr="0"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380288" y="2476500"/>
            <a:ext cx="638175" cy="590550"/>
            <a:chOff x="12812" y="5746"/>
            <a:chExt cx="1005" cy="930"/>
          </a:xfrm>
        </p:grpSpPr>
        <p:sp>
          <p:nvSpPr>
            <p:cNvPr id="50202" name="直接连接符 17"/>
            <p:cNvSpPr/>
            <p:nvPr/>
          </p:nvSpPr>
          <p:spPr>
            <a:xfrm flipV="1">
              <a:off x="12812" y="6220"/>
              <a:ext cx="499" cy="456"/>
            </a:xfrm>
            <a:prstGeom prst="line">
              <a:avLst/>
            </a:prstGeom>
            <a:ln w="38100" cap="flat" cmpd="sng">
              <a:solidFill>
                <a:srgbClr val="FFFF66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50203" name="对象 20"/>
            <p:cNvGraphicFramePr/>
            <p:nvPr/>
          </p:nvGraphicFramePr>
          <p:xfrm>
            <a:off x="13138" y="5746"/>
            <a:ext cx="679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13" imgW="202565" imgH="177800" progId="Equation.DSMT4">
                    <p:embed/>
                  </p:oleObj>
                </mc:Choice>
                <mc:Fallback>
                  <p:oleObj name="" r:id="rId13" imgW="202565" imgH="177800" progId="Equation.DSMT4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3138" y="5746"/>
                          <a:ext cx="679" cy="5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66" name="对象 172078"/>
          <p:cNvGraphicFramePr/>
          <p:nvPr/>
        </p:nvGraphicFramePr>
        <p:xfrm>
          <a:off x="6962775" y="1828800"/>
          <a:ext cx="3857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5" imgW="190500" imgH="241300" progId="Equation.3">
                  <p:embed/>
                </p:oleObj>
              </mc:Choice>
              <mc:Fallback>
                <p:oleObj name="" r:id="rId15" imgW="190500" imgH="2413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62775" y="1828800"/>
                        <a:ext cx="385763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7" name="对象 172079"/>
          <p:cNvGraphicFramePr/>
          <p:nvPr/>
        </p:nvGraphicFramePr>
        <p:xfrm>
          <a:off x="8143875" y="2597150"/>
          <a:ext cx="4714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7" imgW="304800" imgH="330200" progId="Equation.3">
                  <p:embed/>
                </p:oleObj>
              </mc:Choice>
              <mc:Fallback>
                <p:oleObj name="" r:id="rId17" imgW="304800" imgH="3302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143875" y="2597150"/>
                        <a:ext cx="471488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8" name="任意多边形 172080"/>
          <p:cNvSpPr/>
          <p:nvPr/>
        </p:nvSpPr>
        <p:spPr>
          <a:xfrm rot="300000" flipH="1">
            <a:off x="7273925" y="1828800"/>
            <a:ext cx="92075" cy="1293813"/>
          </a:xfrm>
          <a:custGeom>
            <a:avLst/>
            <a:gdLst/>
            <a:ahLst/>
            <a:cxnLst/>
            <a:pathLst>
              <a:path w="2" h="430">
                <a:moveTo>
                  <a:pt x="0" y="430"/>
                </a:moveTo>
                <a:lnTo>
                  <a:pt x="2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miter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sp>
        <p:nvSpPr>
          <p:cNvPr id="31769" name="直接连接符 172081"/>
          <p:cNvSpPr/>
          <p:nvPr/>
        </p:nvSpPr>
        <p:spPr>
          <a:xfrm flipV="1">
            <a:off x="7367588" y="2933700"/>
            <a:ext cx="785812" cy="173038"/>
          </a:xfrm>
          <a:prstGeom prst="line">
            <a:avLst/>
          </a:prstGeom>
          <a:ln w="28575" cap="flat" cmpd="sng">
            <a:solidFill>
              <a:srgbClr val="FF0000"/>
            </a:solidFill>
            <a:prstDash val="dash"/>
            <a:miter/>
            <a:headEnd type="none" w="med" len="med"/>
            <a:tailEnd type="triangle" w="lg" len="lg"/>
          </a:ln>
        </p:spPr>
      </p:sp>
      <p:sp>
        <p:nvSpPr>
          <p:cNvPr id="31770" name="直接连接符 172082"/>
          <p:cNvSpPr/>
          <p:nvPr/>
        </p:nvSpPr>
        <p:spPr>
          <a:xfrm flipV="1">
            <a:off x="7335838" y="1624013"/>
            <a:ext cx="854075" cy="241300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1771" name="直接连接符 172083"/>
          <p:cNvSpPr/>
          <p:nvPr/>
        </p:nvSpPr>
        <p:spPr>
          <a:xfrm flipH="1" flipV="1">
            <a:off x="8129588" y="1671638"/>
            <a:ext cx="0" cy="1262062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4" name="文本框 33"/>
          <p:cNvSpPr txBox="1"/>
          <p:nvPr/>
        </p:nvSpPr>
        <p:spPr>
          <a:xfrm>
            <a:off x="7413625" y="2763838"/>
            <a:ext cx="485775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endParaRPr lang="en-US" altLang="zh-CN" sz="2000" i="1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0211" name="直接连接符 38"/>
          <p:cNvSpPr/>
          <p:nvPr/>
        </p:nvSpPr>
        <p:spPr>
          <a:xfrm>
            <a:off x="7323138" y="3133725"/>
            <a:ext cx="666750" cy="352425"/>
          </a:xfrm>
          <a:prstGeom prst="line">
            <a:avLst/>
          </a:prstGeom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0" name="文本框 39"/>
          <p:cNvSpPr txBox="1"/>
          <p:nvPr/>
        </p:nvSpPr>
        <p:spPr>
          <a:xfrm>
            <a:off x="7523163" y="2876550"/>
            <a:ext cx="458787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endParaRPr lang="en-US" altLang="zh-CN" i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263175" name="Object 7"/>
          <p:cNvGraphicFramePr/>
          <p:nvPr/>
        </p:nvGraphicFramePr>
        <p:xfrm>
          <a:off x="1439863" y="1017588"/>
          <a:ext cx="16922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9" imgW="736600" imgH="266700" progId="Equation.DSMT4">
                  <p:embed/>
                </p:oleObj>
              </mc:Choice>
              <mc:Fallback>
                <p:oleObj name="" r:id="rId19" imgW="736600" imgH="2667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39863" y="1017588"/>
                        <a:ext cx="1692275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" name="组合 50"/>
          <p:cNvGrpSpPr/>
          <p:nvPr/>
        </p:nvGrpSpPr>
        <p:grpSpPr>
          <a:xfrm>
            <a:off x="1320800" y="1804988"/>
            <a:ext cx="2614613" cy="528637"/>
            <a:chOff x="3231" y="1562"/>
            <a:chExt cx="4119" cy="832"/>
          </a:xfrm>
        </p:grpSpPr>
        <p:sp>
          <p:nvSpPr>
            <p:cNvPr id="42" name="文本框 41"/>
            <p:cNvSpPr txBox="1"/>
            <p:nvPr/>
          </p:nvSpPr>
          <p:spPr>
            <a:xfrm>
              <a:off x="3458" y="1638"/>
              <a:ext cx="3893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noProof="1" dirty="0">
                  <a:solidFill>
                    <a:schemeClr val="accent4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  <a:sym typeface="+mn-ea"/>
                </a:rPr>
                <a:t>   对刚体做功为</a:t>
              </a:r>
              <a:r>
                <a:rPr lang="en-US" altLang="zh-CN" noProof="1" dirty="0">
                  <a:solidFill>
                    <a:schemeClr val="accent4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  <a:sym typeface="+mn-ea"/>
                </a:rPr>
                <a:t>0</a:t>
              </a:r>
              <a:endParaRPr lang="en-US" altLang="zh-CN" noProof="1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graphicFrame>
          <p:nvGraphicFramePr>
            <p:cNvPr id="50216" name="对象 172115"/>
            <p:cNvGraphicFramePr/>
            <p:nvPr/>
          </p:nvGraphicFramePr>
          <p:xfrm>
            <a:off x="3231" y="1562"/>
            <a:ext cx="731" cy="8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21" imgW="190500" imgH="241300" progId="Equation.3">
                    <p:embed/>
                  </p:oleObj>
                </mc:Choice>
                <mc:Fallback>
                  <p:oleObj name="" r:id="rId21" imgW="190500" imgH="2413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231" y="1562"/>
                          <a:ext cx="731" cy="8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" name="对象 43"/>
          <p:cNvGraphicFramePr/>
          <p:nvPr/>
        </p:nvGraphicFramePr>
        <p:xfrm>
          <a:off x="1571625" y="3216275"/>
          <a:ext cx="231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23" imgW="1155700" imgH="228600" progId="Equation.3">
                  <p:embed/>
                </p:oleObj>
              </mc:Choice>
              <mc:Fallback>
                <p:oleObj name="" r:id="rId23" imgW="1155700" imgH="2286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71625" y="3216275"/>
                        <a:ext cx="23114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/>
          <p:nvPr/>
        </p:nvGraphicFramePr>
        <p:xfrm>
          <a:off x="1582738" y="3813175"/>
          <a:ext cx="162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25" imgW="812800" imgH="215900" progId="Equation.3">
                  <p:embed/>
                </p:oleObj>
              </mc:Choice>
              <mc:Fallback>
                <p:oleObj name="" r:id="rId25" imgW="812800" imgH="2159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2738" y="3813175"/>
                        <a:ext cx="1625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文本框 49"/>
          <p:cNvSpPr txBox="1"/>
          <p:nvPr/>
        </p:nvSpPr>
        <p:spPr>
          <a:xfrm>
            <a:off x="2698750" y="4581525"/>
            <a:ext cx="211613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(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微分形式 ）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92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92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8" grpId="0"/>
      <p:bldP spid="34" grpId="0"/>
      <p:bldP spid="31768" grpId="0" bldLvl="0" animBg="1"/>
      <p:bldP spid="31768" grpId="1" bldLvl="0" animBg="1"/>
      <p:bldP spid="40" grpId="0"/>
      <p:bldP spid="92264" grpId="0" bldLvl="0" animBg="1"/>
      <p:bldP spid="50" grpId="0"/>
      <p:bldP spid="92200" grpId="0"/>
      <p:bldP spid="9220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358" name="矩形 97357"/>
          <p:cNvSpPr/>
          <p:nvPr/>
        </p:nvSpPr>
        <p:spPr>
          <a:xfrm>
            <a:off x="711200" y="1816100"/>
            <a:ext cx="100171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base"/>
            <a:r>
              <a:rPr lang="zh-CN" altLang="en-US" strike="noStrike" noProof="1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讨论</a:t>
            </a:r>
            <a:endParaRPr lang="zh-CN" altLang="en-US" strike="noStrike" noProof="1" dirty="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1202" name="十字星 97358"/>
          <p:cNvSpPr/>
          <p:nvPr/>
        </p:nvSpPr>
        <p:spPr>
          <a:xfrm>
            <a:off x="352425" y="1770063"/>
            <a:ext cx="360363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7100" y="2463800"/>
            <a:ext cx="56546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base"/>
            <a:r>
              <a:rPr lang="zh-CN" altLang="en-US" strike="noStrike" noProof="1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lang="en-US" altLang="zh-CN" strike="noStrike" noProof="1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lang="zh-CN" altLang="en-US" strike="noStrike" noProof="1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）力矩对刚体的功就是力对刚体的</a:t>
            </a:r>
            <a:r>
              <a:rPr lang="zh-CN" altLang="en-US" strike="noStrike" noProof="1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功</a:t>
            </a:r>
            <a:endParaRPr lang="zh-CN" altLang="en-US" strike="noStrike" noProof="1" dirty="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7100" y="3255963"/>
            <a:ext cx="27241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base"/>
            <a:r>
              <a:rPr lang="zh-CN" altLang="en-US" strike="noStrike" noProof="1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lang="en-US" altLang="zh-CN" strike="noStrike" noProof="1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lang="zh-CN" altLang="en-US" strike="noStrike" noProof="1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）合力矩的</a:t>
            </a:r>
            <a:r>
              <a:rPr lang="zh-CN" altLang="en-US" strike="noStrike" noProof="1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功</a:t>
            </a:r>
            <a:endParaRPr lang="zh-CN" altLang="en-US" strike="noStrike" noProof="1" dirty="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92201" name="对象 92200"/>
          <p:cNvGraphicFramePr/>
          <p:nvPr/>
        </p:nvGraphicFramePr>
        <p:xfrm>
          <a:off x="1763713" y="3832225"/>
          <a:ext cx="55022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2209800" imgH="495300" progId="Equation.DSMT4">
                  <p:embed/>
                </p:oleObj>
              </mc:Choice>
              <mc:Fallback>
                <p:oleObj name="" r:id="rId1" imgW="2209800" imgH="4953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3713" y="3832225"/>
                        <a:ext cx="5502275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000125" y="5056188"/>
            <a:ext cx="61341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base"/>
            <a:r>
              <a:rPr lang="zh-CN" altLang="en-US" strike="noStrike" noProof="1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lang="en-US" altLang="zh-CN" strike="noStrike" noProof="1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r>
              <a:rPr lang="zh-CN" altLang="en-US" strike="noStrike" noProof="1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）一对内力矩对刚体做功之和为</a:t>
            </a:r>
            <a:r>
              <a:rPr lang="en-US" altLang="zh-CN" strike="noStrike" noProof="1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lang="en-US" altLang="zh-CN" strike="noStrike" noProof="1" dirty="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47825" y="5661025"/>
            <a:ext cx="58483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base"/>
            <a:r>
              <a:rPr lang="zh-CN" altLang="en-US" strike="noStrike" noProof="1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（平动中，一对内力做功之和一般不为</a:t>
            </a:r>
            <a:r>
              <a:rPr lang="en-US" altLang="zh-CN" strike="noStrike" noProof="1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r>
              <a:rPr lang="zh-CN" altLang="en-US" strike="noStrike" noProof="1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）</a:t>
            </a:r>
            <a:endParaRPr lang="zh-CN" altLang="en-US" strike="noStrike" noProof="1" dirty="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51208" name="对象 8"/>
          <p:cNvGraphicFramePr/>
          <p:nvPr/>
        </p:nvGraphicFramePr>
        <p:xfrm>
          <a:off x="1979613" y="549275"/>
          <a:ext cx="19272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774065" imgH="495300" progId="Equation.DSMT4">
                  <p:embed/>
                </p:oleObj>
              </mc:Choice>
              <mc:Fallback>
                <p:oleObj name="" r:id="rId3" imgW="774065" imgH="4953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613" y="549275"/>
                        <a:ext cx="1927225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6156325" y="603250"/>
          <a:ext cx="183515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5" imgW="736600" imgH="469900" progId="Equation.DSMT4">
                  <p:embed/>
                </p:oleObj>
              </mc:Choice>
              <mc:Fallback>
                <p:oleObj name="" r:id="rId5" imgW="736600" imgH="4699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56325" y="603250"/>
                        <a:ext cx="1835150" cy="1023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5219700" y="858838"/>
            <a:ext cx="9620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base"/>
            <a:r>
              <a:rPr lang="zh-CN" altLang="en-US" strike="noStrike" noProof="1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比较</a:t>
            </a:r>
            <a:endParaRPr lang="zh-CN" altLang="en-US" strike="noStrike" noProof="1" dirty="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Text Box 2"/>
          <p:cNvSpPr txBox="1"/>
          <p:nvPr/>
        </p:nvSpPr>
        <p:spPr>
          <a:xfrm>
            <a:off x="304800" y="333375"/>
            <a:ext cx="8515350" cy="1419225"/>
          </a:xfrm>
          <a:prstGeom prst="rect">
            <a:avLst/>
          </a:prstGeom>
          <a:noFill/>
          <a:ln w="9525">
            <a:noFill/>
          </a:ln>
        </p:spPr>
        <p:txBody>
          <a:bodyPr lIns="91406" tIns="45704" rIns="91406" bIns="45704" anchor="t" anchorCtr="0">
            <a:spAutoFit/>
          </a:bodyPr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例题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一根质量为</a:t>
            </a:r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、长为</a:t>
            </a:r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的均匀细棒</a:t>
            </a:r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OA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，可绕通过其一端的光滑轴</a:t>
            </a:r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O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在竖直平面内转动。今使棒从水平位置开始自由下摆，求细棒摆到竖直位置时重力所做的功。 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234499" name="Text Box 3"/>
          <p:cNvSpPr txBox="1"/>
          <p:nvPr/>
        </p:nvSpPr>
        <p:spPr>
          <a:xfrm>
            <a:off x="323850" y="1925638"/>
            <a:ext cx="4054475" cy="44291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解：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重力的力矩是变力矩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pic>
        <p:nvPicPr>
          <p:cNvPr id="52227" name="Picture 4" descr="hw509"/>
          <p:cNvPicPr>
            <a:picLocks noChangeAspect="1"/>
          </p:cNvPicPr>
          <p:nvPr/>
        </p:nvPicPr>
        <p:blipFill>
          <a:blip r:embed="rId1"/>
          <a:srcRect t="10037" r="16624" b="7452"/>
          <a:stretch>
            <a:fillRect/>
          </a:stretch>
        </p:blipFill>
        <p:spPr>
          <a:xfrm>
            <a:off x="6100763" y="1771650"/>
            <a:ext cx="2792412" cy="2881313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79552" name="Object 0"/>
          <p:cNvGraphicFramePr>
            <a:graphicFrameLocks noGrp="1"/>
          </p:cNvGraphicFramePr>
          <p:nvPr>
            <p:ph sz="half" idx="4294967295"/>
          </p:nvPr>
        </p:nvGraphicFramePr>
        <p:xfrm>
          <a:off x="3276600" y="4972050"/>
          <a:ext cx="36322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2" imgW="1676400" imgH="393700" progId="Equation.3">
                  <p:embed/>
                </p:oleObj>
              </mc:Choice>
              <mc:Fallback>
                <p:oleObj name="" r:id="rId2" imgW="1676400" imgH="3937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76600" y="4972050"/>
                        <a:ext cx="3632200" cy="785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2" name="Text Box 6"/>
          <p:cNvSpPr txBox="1"/>
          <p:nvPr/>
        </p:nvSpPr>
        <p:spPr>
          <a:xfrm>
            <a:off x="466725" y="6002338"/>
            <a:ext cx="2368550" cy="531812"/>
          </a:xfrm>
          <a:prstGeom prst="rect">
            <a:avLst/>
          </a:prstGeom>
          <a:noFill/>
          <a:ln w="9525">
            <a:noFill/>
          </a:ln>
        </p:spPr>
        <p:txBody>
          <a:bodyPr wrap="square" lIns="91406" tIns="45704" rIns="91406" bIns="45704" anchor="t" anchorCtr="0">
            <a:spAutoFit/>
          </a:bodyPr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重力矩所做的功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279553" name="Object 1"/>
          <p:cNvGraphicFramePr/>
          <p:nvPr/>
        </p:nvGraphicFramePr>
        <p:xfrm>
          <a:off x="2833688" y="5865813"/>
          <a:ext cx="5326062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4" imgW="2476500" imgH="393700" progId="Equation.3">
                  <p:embed/>
                </p:oleObj>
              </mc:Choice>
              <mc:Fallback>
                <p:oleObj name="" r:id="rId4" imgW="2476500" imgH="3937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33688" y="5865813"/>
                        <a:ext cx="5326062" cy="785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50825" y="5138738"/>
            <a:ext cx="29273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重力矩所做的元功是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9038" name="对象 129037"/>
          <p:cNvGraphicFramePr/>
          <p:nvPr/>
        </p:nvGraphicFramePr>
        <p:xfrm>
          <a:off x="2555875" y="3540125"/>
          <a:ext cx="23637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6" imgW="1181100" imgH="203200" progId="Equation.3">
                  <p:embed/>
                </p:oleObj>
              </mc:Choice>
              <mc:Fallback>
                <p:oleObj name="" r:id="rId6" imgW="1181100" imgH="2032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55875" y="3540125"/>
                        <a:ext cx="2363788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9" name="文本框 129038"/>
          <p:cNvSpPr txBox="1"/>
          <p:nvPr/>
        </p:nvSpPr>
        <p:spPr>
          <a:xfrm>
            <a:off x="827088" y="2708275"/>
            <a:ext cx="127476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i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质元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9041" name="对象 129040"/>
          <p:cNvGraphicFramePr>
            <a:graphicFrameLocks noChangeAspect="1"/>
          </p:cNvGraphicFramePr>
          <p:nvPr/>
        </p:nvGraphicFramePr>
        <p:xfrm>
          <a:off x="2555875" y="4076700"/>
          <a:ext cx="2995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8" imgW="1498600" imgH="393700" progId="Equation.3">
                  <p:embed/>
                </p:oleObj>
              </mc:Choice>
              <mc:Fallback>
                <p:oleObj name="" r:id="rId8" imgW="1498600" imgH="3937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55875" y="4076700"/>
                        <a:ext cx="2995613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9" name="对象 129048"/>
          <p:cNvGraphicFramePr>
            <a:graphicFrameLocks noChangeAspect="1"/>
          </p:cNvGraphicFramePr>
          <p:nvPr/>
        </p:nvGraphicFramePr>
        <p:xfrm>
          <a:off x="2101850" y="2540000"/>
          <a:ext cx="1371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0" imgW="685800" imgH="393700" progId="Equation.3">
                  <p:embed/>
                </p:oleObj>
              </mc:Choice>
              <mc:Fallback>
                <p:oleObj name="" r:id="rId10" imgW="685800" imgH="3937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01850" y="2540000"/>
                        <a:ext cx="13716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50" name="矩形 129049"/>
          <p:cNvSpPr/>
          <p:nvPr/>
        </p:nvSpPr>
        <p:spPr>
          <a:xfrm>
            <a:off x="900113" y="3500438"/>
            <a:ext cx="157956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i="1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重力矩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030" name="直接连接符 129029"/>
          <p:cNvSpPr/>
          <p:nvPr/>
        </p:nvSpPr>
        <p:spPr>
          <a:xfrm>
            <a:off x="6443663" y="2132013"/>
            <a:ext cx="2376487" cy="1619250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3" name="组合 2"/>
          <p:cNvGrpSpPr/>
          <p:nvPr/>
        </p:nvGrpSpPr>
        <p:grpSpPr>
          <a:xfrm>
            <a:off x="6224588" y="2203450"/>
            <a:ext cx="2640012" cy="2041525"/>
            <a:chOff x="9803" y="3471"/>
            <a:chExt cx="4158" cy="3215"/>
          </a:xfrm>
        </p:grpSpPr>
        <p:sp>
          <p:nvSpPr>
            <p:cNvPr id="52239" name="矩形 129034"/>
            <p:cNvSpPr/>
            <p:nvPr/>
          </p:nvSpPr>
          <p:spPr>
            <a:xfrm>
              <a:off x="13430" y="5170"/>
              <a:ext cx="53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40" name="矩形 129036"/>
            <p:cNvSpPr/>
            <p:nvPr/>
          </p:nvSpPr>
          <p:spPr>
            <a:xfrm rot="2283050">
              <a:off x="12068" y="4918"/>
              <a:ext cx="600" cy="240"/>
            </a:xfrm>
            <a:prstGeom prst="rect">
              <a:avLst/>
            </a:prstGeom>
            <a:solidFill>
              <a:srgbClr val="FF66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41" name="矩形 129039"/>
            <p:cNvSpPr/>
            <p:nvPr/>
          </p:nvSpPr>
          <p:spPr>
            <a:xfrm>
              <a:off x="12298" y="5965"/>
              <a:ext cx="117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i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lang="en-US" altLang="zh-CN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i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42" name="文本框 129052"/>
            <p:cNvSpPr txBox="1"/>
            <p:nvPr/>
          </p:nvSpPr>
          <p:spPr>
            <a:xfrm rot="2605378">
              <a:off x="12293" y="4338"/>
              <a:ext cx="797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43" name="直接连接符 129053"/>
            <p:cNvSpPr/>
            <p:nvPr/>
          </p:nvSpPr>
          <p:spPr>
            <a:xfrm>
              <a:off x="12298" y="5058"/>
              <a:ext cx="0" cy="1247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2244" name="直接连接符 129055"/>
            <p:cNvSpPr/>
            <p:nvPr/>
          </p:nvSpPr>
          <p:spPr>
            <a:xfrm flipH="1">
              <a:off x="11730" y="4945"/>
              <a:ext cx="340" cy="45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5" name="直接连接符 129056"/>
            <p:cNvSpPr/>
            <p:nvPr/>
          </p:nvSpPr>
          <p:spPr>
            <a:xfrm flipH="1">
              <a:off x="9803" y="3470"/>
              <a:ext cx="340" cy="45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6" name="直接连接符 129057"/>
            <p:cNvSpPr/>
            <p:nvPr/>
          </p:nvSpPr>
          <p:spPr>
            <a:xfrm>
              <a:off x="9915" y="3813"/>
              <a:ext cx="1927" cy="147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2247" name="矩形 129058"/>
            <p:cNvSpPr/>
            <p:nvPr/>
          </p:nvSpPr>
          <p:spPr>
            <a:xfrm rot="2494043">
              <a:off x="10595" y="4263"/>
              <a:ext cx="53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9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/>
      <p:bldP spid="129050" grpId="0"/>
      <p:bldP spid="2" grpId="0"/>
      <p:bldP spid="234502" grpId="0"/>
      <p:bldP spid="1290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93210" name="棱台 93209"/>
          <p:cNvSpPr/>
          <p:nvPr/>
        </p:nvSpPr>
        <p:spPr>
          <a:xfrm>
            <a:off x="5364163" y="2921000"/>
            <a:ext cx="3097212" cy="936625"/>
          </a:xfrm>
          <a:prstGeom prst="bevel">
            <a:avLst>
              <a:gd name="adj" fmla="val 6778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211" name="文本框 93210"/>
          <p:cNvSpPr txBox="1"/>
          <p:nvPr/>
        </p:nvSpPr>
        <p:spPr>
          <a:xfrm>
            <a:off x="4859338" y="3160713"/>
            <a:ext cx="4476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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3251" name="文本框 93187"/>
          <p:cNvSpPr txBox="1"/>
          <p:nvPr/>
        </p:nvSpPr>
        <p:spPr>
          <a:xfrm>
            <a:off x="268288" y="388938"/>
            <a:ext cx="401637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三、定轴转动动能定理</a:t>
            </a:r>
            <a:endParaRPr lang="zh-CN" altLang="en-US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3190" name="对象 93189"/>
          <p:cNvGraphicFramePr>
            <a:graphicFrameLocks noChangeAspect="1"/>
          </p:cNvGraphicFramePr>
          <p:nvPr/>
        </p:nvGraphicFramePr>
        <p:xfrm>
          <a:off x="7004050" y="1273175"/>
          <a:ext cx="196056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977900" imgH="393700" progId="Equation.3">
                  <p:embed/>
                </p:oleObj>
              </mc:Choice>
              <mc:Fallback>
                <p:oleObj name="" r:id="rId1" imgW="977900" imgH="3937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04050" y="1273175"/>
                        <a:ext cx="1960563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对象 93190"/>
          <p:cNvGraphicFramePr>
            <a:graphicFrameLocks noChangeAspect="1"/>
          </p:cNvGraphicFramePr>
          <p:nvPr/>
        </p:nvGraphicFramePr>
        <p:xfrm>
          <a:off x="965200" y="1033463"/>
          <a:ext cx="14747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" imgW="736600" imgH="215900" progId="Equation.3">
                  <p:embed/>
                </p:oleObj>
              </mc:Choice>
              <mc:Fallback>
                <p:oleObj name="" r:id="rId3" imgW="736600" imgH="2159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5200" y="1033463"/>
                        <a:ext cx="1474788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2" name="对象 93191"/>
          <p:cNvGraphicFramePr>
            <a:graphicFrameLocks noChangeAspect="1"/>
          </p:cNvGraphicFramePr>
          <p:nvPr/>
        </p:nvGraphicFramePr>
        <p:xfrm>
          <a:off x="3240088" y="1273175"/>
          <a:ext cx="20558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5" imgW="1028700" imgH="393700" progId="Equation.3">
                  <p:embed/>
                </p:oleObj>
              </mc:Choice>
              <mc:Fallback>
                <p:oleObj name="" r:id="rId5" imgW="1028700" imgH="3937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0088" y="1273175"/>
                        <a:ext cx="2055812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4" name="文本框 93193"/>
          <p:cNvSpPr txBox="1"/>
          <p:nvPr/>
        </p:nvSpPr>
        <p:spPr>
          <a:xfrm>
            <a:off x="755650" y="2276475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对于一有限过程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3195" name="对象 93194"/>
          <p:cNvGraphicFramePr>
            <a:graphicFrameLocks noChangeAspect="1"/>
          </p:cNvGraphicFramePr>
          <p:nvPr/>
        </p:nvGraphicFramePr>
        <p:xfrm>
          <a:off x="1135063" y="2816225"/>
          <a:ext cx="29845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7" imgW="1459865" imgH="495300" progId="Equation.DSMT4">
                  <p:embed/>
                </p:oleObj>
              </mc:Choice>
              <mc:Fallback>
                <p:oleObj name="" r:id="rId7" imgW="1459865" imgH="4953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35063" y="2816225"/>
                        <a:ext cx="2984500" cy="1008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6" name="对象 93195"/>
          <p:cNvGraphicFramePr>
            <a:graphicFrameLocks noChangeAspect="1"/>
          </p:cNvGraphicFramePr>
          <p:nvPr/>
        </p:nvGraphicFramePr>
        <p:xfrm>
          <a:off x="5551488" y="2992438"/>
          <a:ext cx="2722562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9" imgW="1346200" imgH="393700" progId="Equation.3">
                  <p:embed/>
                </p:oleObj>
              </mc:Choice>
              <mc:Fallback>
                <p:oleObj name="" r:id="rId9" imgW="1346200" imgH="3937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51488" y="2992438"/>
                        <a:ext cx="2722562" cy="795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8" name="文本框 93197"/>
          <p:cNvSpPr txBox="1"/>
          <p:nvPr/>
        </p:nvSpPr>
        <p:spPr>
          <a:xfrm>
            <a:off x="755650" y="4246563"/>
            <a:ext cx="11525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讨论</a:t>
            </a:r>
            <a:endParaRPr lang="zh-CN" altLang="en-US" b="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206" name="文本框 93205"/>
          <p:cNvSpPr txBox="1"/>
          <p:nvPr/>
        </p:nvSpPr>
        <p:spPr>
          <a:xfrm>
            <a:off x="1692275" y="3940175"/>
            <a:ext cx="5356225" cy="36988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外力做功等于定轴转动刚体的动能增量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373" name="组合 2"/>
          <p:cNvGrpSpPr/>
          <p:nvPr/>
        </p:nvGrpSpPr>
        <p:grpSpPr>
          <a:xfrm>
            <a:off x="774700" y="5365750"/>
            <a:ext cx="7542213" cy="1398588"/>
            <a:chOff x="1220" y="8450"/>
            <a:chExt cx="11878" cy="2202"/>
          </a:xfrm>
        </p:grpSpPr>
        <p:sp>
          <p:nvSpPr>
            <p:cNvPr id="53261" name="文本框 93211"/>
            <p:cNvSpPr txBox="1"/>
            <p:nvPr/>
          </p:nvSpPr>
          <p:spPr>
            <a:xfrm>
              <a:off x="1220" y="10077"/>
              <a:ext cx="9980" cy="575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0" tIns="0" rIns="0" bIns="0" anchor="t" anchorCtr="0">
              <a:spAutoFit/>
            </a:bodyPr>
            <a:p>
              <a:pPr eaLnBrk="0" hangingPunct="0">
                <a:buClr>
                  <a:srgbClr val="66FF33"/>
                </a:buClr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</a:rPr>
                <a:t> (3) 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刚体动能的增量，等于外力的功。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262" name="文本框 93212"/>
            <p:cNvSpPr txBox="1"/>
            <p:nvPr/>
          </p:nvSpPr>
          <p:spPr>
            <a:xfrm>
              <a:off x="1220" y="9245"/>
              <a:ext cx="7145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buClr>
                  <a:srgbClr val="66FF33"/>
                </a:buClr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</a:rPr>
                <a:t>(2) 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刚体的内力做功之和为零；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263" name="文本框 93213"/>
            <p:cNvSpPr txBox="1"/>
            <p:nvPr/>
          </p:nvSpPr>
          <p:spPr>
            <a:xfrm>
              <a:off x="1220" y="8450"/>
              <a:ext cx="11877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Clr>
                  <a:srgbClr val="66FF33"/>
                </a:buClr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</a:rPr>
                <a:t>(1) 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质点系动能变化取决于所有外力做功及内力做功；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aphicFrame>
        <p:nvGraphicFramePr>
          <p:cNvPr id="93215" name="对象 93214"/>
          <p:cNvGraphicFramePr>
            <a:graphicFrameLocks noChangeAspect="1"/>
          </p:cNvGraphicFramePr>
          <p:nvPr/>
        </p:nvGraphicFramePr>
        <p:xfrm>
          <a:off x="977900" y="1592263"/>
          <a:ext cx="1574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1" imgW="787400" imgH="393700" progId="Equation.3">
                  <p:embed/>
                </p:oleObj>
              </mc:Choice>
              <mc:Fallback>
                <p:oleObj name="" r:id="rId11" imgW="787400" imgH="3937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77900" y="1592263"/>
                        <a:ext cx="15748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6" name="对象 93215"/>
          <p:cNvGraphicFramePr>
            <a:graphicFrameLocks noChangeAspect="1"/>
          </p:cNvGraphicFramePr>
          <p:nvPr/>
        </p:nvGraphicFramePr>
        <p:xfrm>
          <a:off x="5238750" y="1439863"/>
          <a:ext cx="11684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3" imgW="584200" imgH="215900" progId="Equation.3">
                  <p:embed/>
                </p:oleObj>
              </mc:Choice>
              <mc:Fallback>
                <p:oleObj name="" r:id="rId13" imgW="584200" imgH="2159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38750" y="1439863"/>
                        <a:ext cx="1168400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17" name="右大括号 93216"/>
          <p:cNvSpPr/>
          <p:nvPr/>
        </p:nvSpPr>
        <p:spPr>
          <a:xfrm>
            <a:off x="2484438" y="1268413"/>
            <a:ext cx="71437" cy="792162"/>
          </a:xfrm>
          <a:prstGeom prst="rightBrace">
            <a:avLst>
              <a:gd name="adj1" fmla="val 91689"/>
              <a:gd name="adj2" fmla="val 50000"/>
            </a:avLst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218" name="直接连接符 93217"/>
          <p:cNvSpPr/>
          <p:nvPr/>
        </p:nvSpPr>
        <p:spPr>
          <a:xfrm>
            <a:off x="2600325" y="1666875"/>
            <a:ext cx="576263" cy="0"/>
          </a:xfrm>
          <a:prstGeom prst="line">
            <a:avLst/>
          </a:prstGeom>
          <a:ln w="4445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3219" name="直接连接符 93218"/>
          <p:cNvSpPr/>
          <p:nvPr/>
        </p:nvSpPr>
        <p:spPr>
          <a:xfrm>
            <a:off x="6443663" y="1666875"/>
            <a:ext cx="576262" cy="0"/>
          </a:xfrm>
          <a:prstGeom prst="line">
            <a:avLst/>
          </a:prstGeom>
          <a:ln w="41275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3220" name="十字星 93219"/>
          <p:cNvSpPr/>
          <p:nvPr/>
        </p:nvSpPr>
        <p:spPr>
          <a:xfrm>
            <a:off x="468313" y="4175125"/>
            <a:ext cx="360362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3551" name="组合 193550"/>
          <p:cNvGrpSpPr/>
          <p:nvPr/>
        </p:nvGrpSpPr>
        <p:grpSpPr>
          <a:xfrm>
            <a:off x="1784350" y="4506913"/>
            <a:ext cx="4591050" cy="858837"/>
            <a:chOff x="794" y="3189"/>
            <a:chExt cx="2892" cy="400"/>
          </a:xfrm>
        </p:grpSpPr>
        <p:sp>
          <p:nvSpPr>
            <p:cNvPr id="53271" name="文本框 193548"/>
            <p:cNvSpPr txBox="1"/>
            <p:nvPr/>
          </p:nvSpPr>
          <p:spPr>
            <a:xfrm>
              <a:off x="794" y="3255"/>
              <a:ext cx="594" cy="2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比较</a:t>
              </a:r>
              <a:r>
                <a:rPr lang="zh-CN" altLang="en-US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3272" name="对象 193549"/>
            <p:cNvGraphicFramePr/>
            <p:nvPr/>
          </p:nvGraphicFramePr>
          <p:xfrm>
            <a:off x="1294" y="3189"/>
            <a:ext cx="2392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15" imgW="1841500" imgH="393700" progId="Equation.3">
                    <p:embed/>
                  </p:oleObj>
                </mc:Choice>
                <mc:Fallback>
                  <p:oleObj name="" r:id="rId15" imgW="1841500" imgH="393700" progId="Equation.3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294" y="3189"/>
                          <a:ext cx="2392" cy="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3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3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9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11" grpId="0"/>
      <p:bldP spid="93194" grpId="0"/>
      <p:bldP spid="93198" grpId="0"/>
      <p:bldP spid="932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6386" name="矩形 94213"/>
          <p:cNvSpPr/>
          <p:nvPr/>
        </p:nvSpPr>
        <p:spPr>
          <a:xfrm>
            <a:off x="698500" y="1387475"/>
            <a:ext cx="3311525" cy="36988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eaLnBrk="0" fontAlgn="base" hangingPunct="0"/>
            <a:r>
              <a:rPr lang="zh-CN" altLang="en-US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lang="en-US" altLang="zh-CN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lang="zh-CN" altLang="en-US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）平动</a:t>
            </a:r>
            <a:r>
              <a:rPr lang="zh-CN" altLang="en-US" strike="noStrike" noProof="1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刚体的机械能</a:t>
            </a:r>
            <a:endParaRPr lang="zh-CN" altLang="en-US" strike="noStrike" noProof="1" dirty="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274" name="任意多边形 94215"/>
          <p:cNvSpPr/>
          <p:nvPr/>
        </p:nvSpPr>
        <p:spPr>
          <a:xfrm rot="-6703645" flipH="1">
            <a:off x="6731000" y="471488"/>
            <a:ext cx="1584325" cy="1876425"/>
          </a:xfrm>
          <a:custGeom>
            <a:avLst/>
            <a:gdLst/>
            <a:ahLst/>
            <a:cxnLst/>
            <a:pathLst>
              <a:path w="2120" h="1720">
                <a:moveTo>
                  <a:pt x="400" y="1380"/>
                </a:moveTo>
                <a:cubicBezTo>
                  <a:pt x="280" y="1228"/>
                  <a:pt x="0" y="930"/>
                  <a:pt x="25" y="735"/>
                </a:cubicBezTo>
                <a:cubicBezTo>
                  <a:pt x="50" y="540"/>
                  <a:pt x="315" y="317"/>
                  <a:pt x="550" y="210"/>
                </a:cubicBezTo>
                <a:cubicBezTo>
                  <a:pt x="785" y="103"/>
                  <a:pt x="1185" y="0"/>
                  <a:pt x="1435" y="90"/>
                </a:cubicBezTo>
                <a:cubicBezTo>
                  <a:pt x="1685" y="180"/>
                  <a:pt x="1980" y="530"/>
                  <a:pt x="2050" y="750"/>
                </a:cubicBezTo>
                <a:cubicBezTo>
                  <a:pt x="2120" y="970"/>
                  <a:pt x="1970" y="1255"/>
                  <a:pt x="1855" y="1410"/>
                </a:cubicBezTo>
                <a:cubicBezTo>
                  <a:pt x="1740" y="1565"/>
                  <a:pt x="1545" y="1640"/>
                  <a:pt x="1360" y="1680"/>
                </a:cubicBezTo>
                <a:cubicBezTo>
                  <a:pt x="1175" y="1720"/>
                  <a:pt x="910" y="1702"/>
                  <a:pt x="745" y="1650"/>
                </a:cubicBezTo>
                <a:cubicBezTo>
                  <a:pt x="580" y="1598"/>
                  <a:pt x="520" y="1532"/>
                  <a:pt x="400" y="1380"/>
                </a:cubicBezTo>
                <a:close/>
              </a:path>
            </a:pathLst>
          </a:custGeom>
          <a:solidFill>
            <a:srgbClr val="92D05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4275" name="直接连接符 94220"/>
          <p:cNvSpPr/>
          <p:nvPr/>
        </p:nvSpPr>
        <p:spPr>
          <a:xfrm>
            <a:off x="7369175" y="1503363"/>
            <a:ext cx="0" cy="1836737"/>
          </a:xfrm>
          <a:prstGeom prst="line">
            <a:avLst/>
          </a:prstGeom>
          <a:ln w="38100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222" name="直接连接符 94221"/>
          <p:cNvSpPr/>
          <p:nvPr/>
        </p:nvSpPr>
        <p:spPr>
          <a:xfrm>
            <a:off x="7778750" y="1277938"/>
            <a:ext cx="0" cy="2062162"/>
          </a:xfrm>
          <a:prstGeom prst="line">
            <a:avLst/>
          </a:prstGeom>
          <a:ln w="38100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94230" name="对象 94229"/>
          <p:cNvGraphicFramePr/>
          <p:nvPr/>
        </p:nvGraphicFramePr>
        <p:xfrm>
          <a:off x="1541463" y="5059363"/>
          <a:ext cx="22320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" imgW="1129665" imgH="393700" progId="Equation.DSMT4">
                  <p:embed/>
                </p:oleObj>
              </mc:Choice>
              <mc:Fallback>
                <p:oleObj name="" r:id="rId1" imgW="1129665" imgH="3937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1463" y="5059363"/>
                        <a:ext cx="2232025" cy="8636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1" name="对象 94230"/>
          <p:cNvGraphicFramePr/>
          <p:nvPr/>
        </p:nvGraphicFramePr>
        <p:xfrm>
          <a:off x="1116013" y="1917700"/>
          <a:ext cx="23764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" imgW="964565" imgH="254000" progId="Equation.DSMT4">
                  <p:embed/>
                </p:oleObj>
              </mc:Choice>
              <mc:Fallback>
                <p:oleObj name="" r:id="rId3" imgW="964565" imgH="2540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6013" y="1917700"/>
                        <a:ext cx="2376487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2" name="对象 94231"/>
          <p:cNvGraphicFramePr/>
          <p:nvPr/>
        </p:nvGraphicFramePr>
        <p:xfrm>
          <a:off x="1549400" y="2493963"/>
          <a:ext cx="19431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5" imgW="926465" imgH="431800" progId="Equation.DSMT4">
                  <p:embed/>
                </p:oleObj>
              </mc:Choice>
              <mc:Fallback>
                <p:oleObj name="" r:id="rId5" imgW="926465" imgH="4318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9400" y="2493963"/>
                        <a:ext cx="1943100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33" name="文本框 94232"/>
          <p:cNvSpPr txBox="1"/>
          <p:nvPr/>
        </p:nvSpPr>
        <p:spPr>
          <a:xfrm>
            <a:off x="631825" y="4598988"/>
            <a:ext cx="44386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lang="en-US" altLang="zh-CN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lang="zh-CN" altLang="en-US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）定轴转动</a:t>
            </a:r>
            <a:r>
              <a:rPr lang="zh-CN" altLang="en-US" noProof="1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刚体的机械能</a:t>
            </a:r>
            <a:endParaRPr lang="zh-CN" altLang="en-US" noProof="1" dirty="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4234" name="矩形标注 94233"/>
          <p:cNvSpPr/>
          <p:nvPr/>
        </p:nvSpPr>
        <p:spPr>
          <a:xfrm>
            <a:off x="4171950" y="1760538"/>
            <a:ext cx="2359025" cy="533400"/>
          </a:xfrm>
          <a:prstGeom prst="wedgeRectCallout">
            <a:avLst>
              <a:gd name="adj1" fmla="val -64722"/>
              <a:gd name="adj2" fmla="val 131486"/>
            </a:avLst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质心的重力势能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4237" name="文本框 94236"/>
          <p:cNvSpPr txBox="1"/>
          <p:nvPr/>
        </p:nvSpPr>
        <p:spPr>
          <a:xfrm>
            <a:off x="827088" y="6064250"/>
            <a:ext cx="8077200" cy="460375"/>
          </a:xfrm>
          <a:prstGeom prst="rect">
            <a:avLst/>
          </a:prstGeom>
          <a:noFill/>
          <a:ln w="19050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对于刚体的系统，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功能原理和机械能守恒定律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仍成立。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4283" name="组合 94285"/>
          <p:cNvGrpSpPr/>
          <p:nvPr/>
        </p:nvGrpSpPr>
        <p:grpSpPr>
          <a:xfrm>
            <a:off x="6297613" y="3338513"/>
            <a:ext cx="2446337" cy="90487"/>
            <a:chOff x="567" y="2772"/>
            <a:chExt cx="1541" cy="57"/>
          </a:xfrm>
        </p:grpSpPr>
        <p:sp>
          <p:nvSpPr>
            <p:cNvPr id="54284" name="直接连接符 94217"/>
            <p:cNvSpPr/>
            <p:nvPr/>
          </p:nvSpPr>
          <p:spPr>
            <a:xfrm>
              <a:off x="596" y="2772"/>
              <a:ext cx="151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85" name="直接连接符 94242"/>
            <p:cNvSpPr/>
            <p:nvPr/>
          </p:nvSpPr>
          <p:spPr>
            <a:xfrm flipH="1">
              <a:off x="567" y="2784"/>
              <a:ext cx="45" cy="4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86" name="直接连接符 94243"/>
            <p:cNvSpPr/>
            <p:nvPr/>
          </p:nvSpPr>
          <p:spPr>
            <a:xfrm flipH="1">
              <a:off x="714" y="2784"/>
              <a:ext cx="45" cy="4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87" name="直接连接符 94244"/>
            <p:cNvSpPr/>
            <p:nvPr/>
          </p:nvSpPr>
          <p:spPr>
            <a:xfrm flipH="1">
              <a:off x="861" y="2784"/>
              <a:ext cx="45" cy="4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88" name="直接连接符 94245"/>
            <p:cNvSpPr/>
            <p:nvPr/>
          </p:nvSpPr>
          <p:spPr>
            <a:xfrm flipH="1">
              <a:off x="1009" y="2784"/>
              <a:ext cx="45" cy="4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89" name="直接连接符 94246"/>
            <p:cNvSpPr/>
            <p:nvPr/>
          </p:nvSpPr>
          <p:spPr>
            <a:xfrm flipH="1">
              <a:off x="1156" y="2784"/>
              <a:ext cx="45" cy="4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90" name="直接连接符 94247"/>
            <p:cNvSpPr/>
            <p:nvPr/>
          </p:nvSpPr>
          <p:spPr>
            <a:xfrm flipH="1">
              <a:off x="1304" y="2784"/>
              <a:ext cx="45" cy="4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91" name="直接连接符 94248"/>
            <p:cNvSpPr/>
            <p:nvPr/>
          </p:nvSpPr>
          <p:spPr>
            <a:xfrm flipH="1">
              <a:off x="1451" y="2784"/>
              <a:ext cx="45" cy="4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92" name="直接连接符 94249"/>
            <p:cNvSpPr/>
            <p:nvPr/>
          </p:nvSpPr>
          <p:spPr>
            <a:xfrm flipH="1">
              <a:off x="1598" y="2784"/>
              <a:ext cx="45" cy="4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93" name="直接连接符 94250"/>
            <p:cNvSpPr/>
            <p:nvPr/>
          </p:nvSpPr>
          <p:spPr>
            <a:xfrm flipH="1">
              <a:off x="1746" y="2784"/>
              <a:ext cx="45" cy="4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94" name="直接连接符 94251"/>
            <p:cNvSpPr/>
            <p:nvPr/>
          </p:nvSpPr>
          <p:spPr>
            <a:xfrm flipH="1">
              <a:off x="1893" y="2784"/>
              <a:ext cx="45" cy="4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95" name="直接连接符 94252"/>
            <p:cNvSpPr/>
            <p:nvPr/>
          </p:nvSpPr>
          <p:spPr>
            <a:xfrm flipH="1">
              <a:off x="2041" y="2784"/>
              <a:ext cx="45" cy="4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aphicFrame>
        <p:nvGraphicFramePr>
          <p:cNvPr id="54296" name="内容占位符 94254"/>
          <p:cNvGraphicFramePr>
            <a:graphicFrameLocks noGrp="1"/>
          </p:cNvGraphicFramePr>
          <p:nvPr>
            <p:ph sz="quarter" idx="1"/>
          </p:nvPr>
        </p:nvGraphicFramePr>
        <p:xfrm>
          <a:off x="6946900" y="2293938"/>
          <a:ext cx="47942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7" imgW="127000" imgH="227965" progId="Equation.DSMT4">
                  <p:embed/>
                </p:oleObj>
              </mc:Choice>
              <mc:Fallback>
                <p:oleObj name="" r:id="rId7" imgW="127000" imgH="227965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46900" y="2293938"/>
                        <a:ext cx="479425" cy="636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7" name="内容占位符 94256"/>
          <p:cNvGraphicFramePr>
            <a:graphicFrameLocks noGrp="1"/>
          </p:cNvGraphicFramePr>
          <p:nvPr>
            <p:ph sz="quarter" idx="2"/>
          </p:nvPr>
        </p:nvGraphicFramePr>
        <p:xfrm>
          <a:off x="7954963" y="3213100"/>
          <a:ext cx="957262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9" imgW="330200" imgH="241300" progId="Equation.DSMT4">
                  <p:embed/>
                </p:oleObj>
              </mc:Choice>
              <mc:Fallback>
                <p:oleObj name="" r:id="rId9" imgW="330200" imgH="2413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54963" y="3213100"/>
                        <a:ext cx="957262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8" name="内容占位符 94265"/>
          <p:cNvGraphicFramePr>
            <a:graphicFrameLocks noGrp="1"/>
          </p:cNvGraphicFramePr>
          <p:nvPr>
            <p:ph sz="quarter" idx="3"/>
          </p:nvPr>
        </p:nvGraphicFramePr>
        <p:xfrm>
          <a:off x="7019925" y="1279525"/>
          <a:ext cx="4064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1" imgW="177165" imgH="127000" progId="Equation.3">
                  <p:embed/>
                </p:oleObj>
              </mc:Choice>
              <mc:Fallback>
                <p:oleObj name="" r:id="rId11" imgW="177165" imgH="1270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19925" y="1279525"/>
                        <a:ext cx="406400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69" name="内容占位符 94268"/>
          <p:cNvGraphicFramePr>
            <a:graphicFrameLocks noGrp="1"/>
          </p:cNvGraphicFramePr>
          <p:nvPr>
            <p:ph sz="quarter" idx="4"/>
          </p:nvPr>
        </p:nvGraphicFramePr>
        <p:xfrm>
          <a:off x="7656513" y="879475"/>
          <a:ext cx="74612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3" imgW="254000" imgH="228600" progId="Equation.3">
                  <p:embed/>
                </p:oleObj>
              </mc:Choice>
              <mc:Fallback>
                <p:oleObj name="" r:id="rId13" imgW="254000" imgH="2286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656513" y="879475"/>
                        <a:ext cx="746125" cy="712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72" name="对象 94271"/>
          <p:cNvGraphicFramePr/>
          <p:nvPr/>
        </p:nvGraphicFramePr>
        <p:xfrm>
          <a:off x="7796213" y="2133600"/>
          <a:ext cx="4667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5" imgW="114300" imgH="228600" progId="Equation.3">
                  <p:embed/>
                </p:oleObj>
              </mc:Choice>
              <mc:Fallback>
                <p:oleObj name="" r:id="rId15" imgW="114300" imgH="2286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796213" y="2133600"/>
                        <a:ext cx="466725" cy="66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1" name="文本框 94287"/>
          <p:cNvSpPr txBox="1"/>
          <p:nvPr/>
        </p:nvSpPr>
        <p:spPr>
          <a:xfrm>
            <a:off x="268288" y="639763"/>
            <a:ext cx="394335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四、 刚体的机械能</a:t>
            </a:r>
            <a:endParaRPr lang="zh-CN" altLang="en-US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33775" y="2727325"/>
          <a:ext cx="11303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7" imgW="495300" imgH="228600" progId="Equation.KSEE3">
                  <p:embed/>
                </p:oleObj>
              </mc:Choice>
              <mc:Fallback>
                <p:oleObj name="" r:id="rId17" imgW="495300" imgH="228600" progId="Equation.KSEE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33775" y="2727325"/>
                        <a:ext cx="1130300" cy="50482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7600" y="3482975"/>
          <a:ext cx="207327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9" imgW="1002665" imgH="405765" progId="Equation.KSEE3">
                  <p:embed/>
                </p:oleObj>
              </mc:Choice>
              <mc:Fallback>
                <p:oleObj name="" r:id="rId19" imgW="1002665" imgH="405765" progId="Equation.KSEE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17600" y="3482975"/>
                        <a:ext cx="2073275" cy="839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33738" y="3500438"/>
          <a:ext cx="110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21" imgW="533400" imgH="405765" progId="Equation.KSEE3">
                  <p:embed/>
                </p:oleObj>
              </mc:Choice>
              <mc:Fallback>
                <p:oleObj name="" r:id="rId21" imgW="533400" imgH="405765" progId="Equation.KSEE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233738" y="3500438"/>
                        <a:ext cx="1104900" cy="8382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标注 4"/>
          <p:cNvSpPr/>
          <p:nvPr/>
        </p:nvSpPr>
        <p:spPr>
          <a:xfrm>
            <a:off x="5157788" y="3500438"/>
            <a:ext cx="2074862" cy="533400"/>
          </a:xfrm>
          <a:prstGeom prst="wedgeRectCallout">
            <a:avLst>
              <a:gd name="adj1" fmla="val -86861"/>
              <a:gd name="adj2" fmla="val 28630"/>
            </a:avLst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质心的动能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4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4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33" grpId="0"/>
      <p:bldP spid="94234" grpId="0" bldLvl="0" animBg="1"/>
      <p:bldP spid="94237" grpId="0"/>
      <p:bldP spid="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1384300" y="3190875"/>
          <a:ext cx="259715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" imgW="1155700" imgH="393700" progId="Equation.3">
                  <p:embed/>
                </p:oleObj>
              </mc:Choice>
              <mc:Fallback>
                <p:oleObj name="" r:id="rId1" imgW="1155700" imgH="3937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84300" y="3190875"/>
                        <a:ext cx="2597150" cy="881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1258888" y="2365375"/>
          <a:ext cx="32385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3" imgW="1409700" imgH="393700" progId="Equation.3">
                  <p:embed/>
                </p:oleObj>
              </mc:Choice>
              <mc:Fallback>
                <p:oleObj name="" r:id="rId3" imgW="1409700" imgH="3937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8888" y="2365375"/>
                        <a:ext cx="3238500" cy="900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1431925" y="4225925"/>
          <a:ext cx="120808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5" imgW="533400" imgH="177165" progId="Equation.3">
                  <p:embed/>
                </p:oleObj>
              </mc:Choice>
              <mc:Fallback>
                <p:oleObj name="" r:id="rId5" imgW="533400" imgH="177165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1925" y="4225925"/>
                        <a:ext cx="1208088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3203575" y="4305300"/>
          <a:ext cx="102076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7" imgW="444500" imgH="139700" progId="Equation.3">
                  <p:embed/>
                </p:oleObj>
              </mc:Choice>
              <mc:Fallback>
                <p:oleObj name="" r:id="rId7" imgW="444500" imgH="1397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3575" y="4305300"/>
                        <a:ext cx="1020763" cy="320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1116013" y="4683125"/>
          <a:ext cx="146526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9" imgW="660400" imgH="393700" progId="Equation.3">
                  <p:embed/>
                </p:oleObj>
              </mc:Choice>
              <mc:Fallback>
                <p:oleObj name="" r:id="rId9" imgW="660400" imgH="3937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6013" y="4683125"/>
                        <a:ext cx="1465262" cy="869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1882775" y="5889625"/>
            <a:ext cx="1600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解得：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50825" y="2073275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解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1:</a:t>
            </a:r>
            <a:endParaRPr lang="en-US" altLang="zh-CN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2843213" y="5516563"/>
          <a:ext cx="2473325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1" imgW="977900" imgH="444500" progId="Equation.3">
                  <p:embed/>
                </p:oleObj>
              </mc:Choice>
              <mc:Fallback>
                <p:oleObj name="" r:id="rId11" imgW="977900" imgH="4445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43213" y="5516563"/>
                        <a:ext cx="2473325" cy="1119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4" name="文本框 25623"/>
          <p:cNvSpPr txBox="1"/>
          <p:nvPr/>
        </p:nvSpPr>
        <p:spPr>
          <a:xfrm>
            <a:off x="1116013" y="2060575"/>
            <a:ext cx="19764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由动能定理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330" name="直接连接符 121863"/>
          <p:cNvSpPr/>
          <p:nvPr/>
        </p:nvSpPr>
        <p:spPr>
          <a:xfrm>
            <a:off x="7996238" y="3036888"/>
            <a:ext cx="0" cy="219233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31" name="椭圆 121861"/>
          <p:cNvSpPr/>
          <p:nvPr/>
        </p:nvSpPr>
        <p:spPr>
          <a:xfrm>
            <a:off x="7016750" y="2578100"/>
            <a:ext cx="966788" cy="993775"/>
          </a:xfrm>
          <a:prstGeom prst="ellipse">
            <a:avLst/>
          </a:prstGeom>
          <a:solidFill>
            <a:srgbClr val="0070C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332" name="矩形 121862"/>
          <p:cNvSpPr/>
          <p:nvPr/>
        </p:nvSpPr>
        <p:spPr>
          <a:xfrm>
            <a:off x="7446963" y="2052638"/>
            <a:ext cx="106362" cy="1052512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333" name="直接连接符 121865"/>
          <p:cNvSpPr/>
          <p:nvPr/>
        </p:nvSpPr>
        <p:spPr>
          <a:xfrm flipH="1">
            <a:off x="7143750" y="2781300"/>
            <a:ext cx="746125" cy="609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56334" name="对象 121866"/>
          <p:cNvGraphicFramePr/>
          <p:nvPr/>
        </p:nvGraphicFramePr>
        <p:xfrm>
          <a:off x="7553325" y="3028950"/>
          <a:ext cx="261938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3" imgW="152400" imgH="177800" progId="Equation.3">
                  <p:embed/>
                </p:oleObj>
              </mc:Choice>
              <mc:Fallback>
                <p:oleObj name="" r:id="rId13" imgW="152400" imgH="1778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53325" y="3028950"/>
                        <a:ext cx="261938" cy="328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35" name="组合 121868"/>
          <p:cNvGrpSpPr/>
          <p:nvPr/>
        </p:nvGrpSpPr>
        <p:grpSpPr>
          <a:xfrm>
            <a:off x="6592888" y="1917700"/>
            <a:ext cx="1828800" cy="117475"/>
            <a:chOff x="1344" y="3120"/>
            <a:chExt cx="1632" cy="96"/>
          </a:xfrm>
        </p:grpSpPr>
        <p:sp>
          <p:nvSpPr>
            <p:cNvPr id="56336" name="直接连接符 121869"/>
            <p:cNvSpPr/>
            <p:nvPr/>
          </p:nvSpPr>
          <p:spPr>
            <a:xfrm>
              <a:off x="1344" y="3216"/>
              <a:ext cx="163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37" name="直接连接符 121870"/>
            <p:cNvSpPr/>
            <p:nvPr/>
          </p:nvSpPr>
          <p:spPr>
            <a:xfrm flipH="1">
              <a:off x="1392" y="3120"/>
              <a:ext cx="48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38" name="直接连接符 121871"/>
            <p:cNvSpPr/>
            <p:nvPr/>
          </p:nvSpPr>
          <p:spPr>
            <a:xfrm flipH="1">
              <a:off x="1550" y="3120"/>
              <a:ext cx="48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39" name="直接连接符 121872"/>
            <p:cNvSpPr/>
            <p:nvPr/>
          </p:nvSpPr>
          <p:spPr>
            <a:xfrm flipH="1">
              <a:off x="1709" y="3120"/>
              <a:ext cx="48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40" name="直接连接符 121873"/>
            <p:cNvSpPr/>
            <p:nvPr/>
          </p:nvSpPr>
          <p:spPr>
            <a:xfrm flipH="1">
              <a:off x="1867" y="3120"/>
              <a:ext cx="48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41" name="直接连接符 121874"/>
            <p:cNvSpPr/>
            <p:nvPr/>
          </p:nvSpPr>
          <p:spPr>
            <a:xfrm flipH="1">
              <a:off x="2026" y="3120"/>
              <a:ext cx="48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42" name="直接连接符 121875"/>
            <p:cNvSpPr/>
            <p:nvPr/>
          </p:nvSpPr>
          <p:spPr>
            <a:xfrm flipH="1">
              <a:off x="2819" y="3120"/>
              <a:ext cx="48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43" name="直接连接符 121876"/>
            <p:cNvSpPr/>
            <p:nvPr/>
          </p:nvSpPr>
          <p:spPr>
            <a:xfrm flipH="1">
              <a:off x="2184" y="3120"/>
              <a:ext cx="48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44" name="直接连接符 121877"/>
            <p:cNvSpPr/>
            <p:nvPr/>
          </p:nvSpPr>
          <p:spPr>
            <a:xfrm flipH="1">
              <a:off x="2343" y="3120"/>
              <a:ext cx="48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45" name="直接连接符 121878"/>
            <p:cNvSpPr/>
            <p:nvPr/>
          </p:nvSpPr>
          <p:spPr>
            <a:xfrm flipH="1">
              <a:off x="2501" y="3120"/>
              <a:ext cx="48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46" name="直接连接符 121879"/>
            <p:cNvSpPr/>
            <p:nvPr/>
          </p:nvSpPr>
          <p:spPr>
            <a:xfrm flipH="1">
              <a:off x="2660" y="3120"/>
              <a:ext cx="48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6347" name="矩形 121892" descr="深色木质"/>
          <p:cNvSpPr/>
          <p:nvPr/>
        </p:nvSpPr>
        <p:spPr>
          <a:xfrm>
            <a:off x="7845425" y="4302125"/>
            <a:ext cx="304800" cy="304800"/>
          </a:xfrm>
          <a:prstGeom prst="rect">
            <a:avLst/>
          </a:prstGeom>
          <a:blipFill rotWithShape="1">
            <a:blip r:embed="rId15"/>
          </a:blip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348" name="直接连接符 121893"/>
          <p:cNvSpPr/>
          <p:nvPr/>
        </p:nvSpPr>
        <p:spPr>
          <a:xfrm>
            <a:off x="7997825" y="4454525"/>
            <a:ext cx="0" cy="906463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56349" name="对象 121895"/>
          <p:cNvGraphicFramePr/>
          <p:nvPr/>
        </p:nvGraphicFramePr>
        <p:xfrm>
          <a:off x="8027988" y="4792663"/>
          <a:ext cx="5842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6" imgW="241300" imgH="165100" progId="Equation.3">
                  <p:embed/>
                </p:oleObj>
              </mc:Choice>
              <mc:Fallback>
                <p:oleObj name="" r:id="rId16" imgW="241300" imgH="1651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027988" y="4792663"/>
                        <a:ext cx="584200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接箭头连接符 32"/>
          <p:cNvCxnSpPr>
            <a:stCxn id="56347" idx="0"/>
          </p:cNvCxnSpPr>
          <p:nvPr/>
        </p:nvCxnSpPr>
        <p:spPr>
          <a:xfrm flipV="1">
            <a:off x="7997825" y="3860800"/>
            <a:ext cx="0" cy="441325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51" name="矩形 25608"/>
          <p:cNvSpPr/>
          <p:nvPr/>
        </p:nvSpPr>
        <p:spPr>
          <a:xfrm>
            <a:off x="8102600" y="3789363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b="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52" name="直接连接符 121893"/>
          <p:cNvSpPr/>
          <p:nvPr/>
        </p:nvSpPr>
        <p:spPr>
          <a:xfrm>
            <a:off x="7999413" y="3036888"/>
            <a:ext cx="0" cy="50165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53" name="矩形 34"/>
          <p:cNvSpPr/>
          <p:nvPr/>
        </p:nvSpPr>
        <p:spPr>
          <a:xfrm>
            <a:off x="8002588" y="2786063"/>
            <a:ext cx="5969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charset="0"/>
              </a:rPr>
              <a:t></a:t>
            </a:r>
            <a:endParaRPr lang="en-US" altLang="zh-CN" b="0" i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charset="0"/>
            </a:endParaRP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3019425" y="5021263"/>
          <a:ext cx="9620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8" imgW="419100" imgH="165100" progId="Equation.3">
                  <p:embed/>
                </p:oleObj>
              </mc:Choice>
              <mc:Fallback>
                <p:oleObj name="" r:id="rId18" imgW="419100" imgH="1651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019425" y="5021263"/>
                        <a:ext cx="962025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5" name="文本框 121897"/>
          <p:cNvSpPr txBox="1"/>
          <p:nvPr/>
        </p:nvSpPr>
        <p:spPr>
          <a:xfrm>
            <a:off x="88900" y="333375"/>
            <a:ext cx="82708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436" name="文本框 121899"/>
          <p:cNvSpPr txBox="1"/>
          <p:nvPr/>
        </p:nvSpPr>
        <p:spPr>
          <a:xfrm>
            <a:off x="915988" y="255588"/>
            <a:ext cx="8083550" cy="1087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zh-CN" altLang="en-US" noProof="1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滑轮 </a:t>
            </a:r>
            <a:r>
              <a:rPr lang="en-US" altLang="zh-CN" i="1" noProof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+mn-cs"/>
              </a:rPr>
              <a:t>r </a:t>
            </a:r>
            <a:r>
              <a:rPr lang="zh-CN" altLang="en-US" i="1" noProof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+mn-cs"/>
              </a:rPr>
              <a:t>、 </a:t>
            </a:r>
            <a:r>
              <a:rPr lang="zh-CN" altLang="en-US" i="1" noProof="1" dirty="0">
                <a:solidFill>
                  <a:schemeClr val="accent4"/>
                </a:solidFill>
                <a:latin typeface="Times New Roman" panose="02020603050405020304" pitchFamily="18" charset="0"/>
                <a:ea typeface="微软雅黑" panose="020B0503020204020204" charset="-122"/>
                <a:cs typeface="+mn-cs"/>
              </a:rPr>
              <a:t>质量为</a:t>
            </a:r>
            <a:r>
              <a:rPr lang="en-US" altLang="zh-CN" i="1" noProof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+mn-cs"/>
              </a:rPr>
              <a:t>M</a:t>
            </a:r>
            <a:r>
              <a:rPr lang="zh-CN" altLang="en-US" noProof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+mn-cs"/>
              </a:rPr>
              <a:t>，</a:t>
            </a:r>
            <a:r>
              <a:rPr lang="zh-CN" altLang="en-US" noProof="1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在绳的一端挂一重物 </a:t>
            </a:r>
            <a:r>
              <a:rPr lang="en-US" altLang="zh-CN" i="1" noProof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+mn-cs"/>
              </a:rPr>
              <a:t>m </a:t>
            </a:r>
            <a:r>
              <a:rPr lang="zh-CN" altLang="en-US" noProof="1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，开始时静止，不计摩擦力。</a:t>
            </a:r>
            <a:endParaRPr lang="zh-CN" altLang="en-US" noProof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357" name="文本框 121911"/>
          <p:cNvSpPr txBox="1"/>
          <p:nvPr/>
        </p:nvSpPr>
        <p:spPr>
          <a:xfrm>
            <a:off x="161925" y="1260475"/>
            <a:ext cx="5505450" cy="5889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求 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重物下落高度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h</a:t>
            </a:r>
            <a:r>
              <a:rPr lang="en-US" altLang="zh-CN" i="1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时重物的速度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v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256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8369" name="直接连接符 121863"/>
          <p:cNvSpPr/>
          <p:nvPr/>
        </p:nvSpPr>
        <p:spPr>
          <a:xfrm>
            <a:off x="8016875" y="2432050"/>
            <a:ext cx="0" cy="21923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370" name="椭圆 121861"/>
          <p:cNvSpPr/>
          <p:nvPr/>
        </p:nvSpPr>
        <p:spPr>
          <a:xfrm>
            <a:off x="7037388" y="1973263"/>
            <a:ext cx="966787" cy="993775"/>
          </a:xfrm>
          <a:prstGeom prst="ellipse">
            <a:avLst/>
          </a:prstGeom>
          <a:solidFill>
            <a:srgbClr val="0070C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371" name="矩形 121862"/>
          <p:cNvSpPr/>
          <p:nvPr/>
        </p:nvSpPr>
        <p:spPr>
          <a:xfrm>
            <a:off x="7467600" y="1447800"/>
            <a:ext cx="106363" cy="1052513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1866" name="直接连接符 121865"/>
          <p:cNvSpPr/>
          <p:nvPr/>
        </p:nvSpPr>
        <p:spPr>
          <a:xfrm flipH="1">
            <a:off x="7164388" y="2176463"/>
            <a:ext cx="746125" cy="609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58373" name="对象 121866"/>
          <p:cNvGraphicFramePr/>
          <p:nvPr/>
        </p:nvGraphicFramePr>
        <p:xfrm>
          <a:off x="7573963" y="2424113"/>
          <a:ext cx="26193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" imgW="152400" imgH="177800" progId="Equation.3">
                  <p:embed/>
                </p:oleObj>
              </mc:Choice>
              <mc:Fallback>
                <p:oleObj name="" r:id="rId1" imgW="152400" imgH="1778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73963" y="2424113"/>
                        <a:ext cx="261937" cy="328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74" name="组合 121868"/>
          <p:cNvGrpSpPr/>
          <p:nvPr/>
        </p:nvGrpSpPr>
        <p:grpSpPr>
          <a:xfrm>
            <a:off x="6613525" y="1312863"/>
            <a:ext cx="1828800" cy="117475"/>
            <a:chOff x="1344" y="3120"/>
            <a:chExt cx="1632" cy="96"/>
          </a:xfrm>
        </p:grpSpPr>
        <p:sp>
          <p:nvSpPr>
            <p:cNvPr id="58375" name="直接连接符 121869"/>
            <p:cNvSpPr/>
            <p:nvPr/>
          </p:nvSpPr>
          <p:spPr>
            <a:xfrm>
              <a:off x="1344" y="3216"/>
              <a:ext cx="163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376" name="直接连接符 121870"/>
            <p:cNvSpPr/>
            <p:nvPr/>
          </p:nvSpPr>
          <p:spPr>
            <a:xfrm flipH="1">
              <a:off x="1392" y="3120"/>
              <a:ext cx="48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377" name="直接连接符 121871"/>
            <p:cNvSpPr/>
            <p:nvPr/>
          </p:nvSpPr>
          <p:spPr>
            <a:xfrm flipH="1">
              <a:off x="1550" y="3120"/>
              <a:ext cx="48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378" name="直接连接符 121872"/>
            <p:cNvSpPr/>
            <p:nvPr/>
          </p:nvSpPr>
          <p:spPr>
            <a:xfrm flipH="1">
              <a:off x="1709" y="3120"/>
              <a:ext cx="48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379" name="直接连接符 121873"/>
            <p:cNvSpPr/>
            <p:nvPr/>
          </p:nvSpPr>
          <p:spPr>
            <a:xfrm flipH="1">
              <a:off x="1867" y="3120"/>
              <a:ext cx="48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380" name="直接连接符 121874"/>
            <p:cNvSpPr/>
            <p:nvPr/>
          </p:nvSpPr>
          <p:spPr>
            <a:xfrm flipH="1">
              <a:off x="2026" y="3120"/>
              <a:ext cx="48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381" name="直接连接符 121875"/>
            <p:cNvSpPr/>
            <p:nvPr/>
          </p:nvSpPr>
          <p:spPr>
            <a:xfrm flipH="1">
              <a:off x="2819" y="3120"/>
              <a:ext cx="48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382" name="直接连接符 121876"/>
            <p:cNvSpPr/>
            <p:nvPr/>
          </p:nvSpPr>
          <p:spPr>
            <a:xfrm flipH="1">
              <a:off x="2184" y="3120"/>
              <a:ext cx="48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383" name="直接连接符 121877"/>
            <p:cNvSpPr/>
            <p:nvPr/>
          </p:nvSpPr>
          <p:spPr>
            <a:xfrm flipH="1">
              <a:off x="2343" y="3120"/>
              <a:ext cx="48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384" name="直接连接符 121878"/>
            <p:cNvSpPr/>
            <p:nvPr/>
          </p:nvSpPr>
          <p:spPr>
            <a:xfrm flipH="1">
              <a:off x="2501" y="3120"/>
              <a:ext cx="48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385" name="直接连接符 121879"/>
            <p:cNvSpPr/>
            <p:nvPr/>
          </p:nvSpPr>
          <p:spPr>
            <a:xfrm flipH="1">
              <a:off x="2660" y="3120"/>
              <a:ext cx="48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8386" name="文本框 121883"/>
          <p:cNvSpPr txBox="1"/>
          <p:nvPr/>
        </p:nvSpPr>
        <p:spPr>
          <a:xfrm>
            <a:off x="128588" y="1360488"/>
            <a:ext cx="8175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解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2:</a:t>
            </a:r>
            <a:endParaRPr lang="en-US" altLang="zh-CN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21885" name="对象 121884"/>
          <p:cNvGraphicFramePr>
            <a:graphicFrameLocks noChangeAspect="1"/>
          </p:cNvGraphicFramePr>
          <p:nvPr/>
        </p:nvGraphicFramePr>
        <p:xfrm>
          <a:off x="1635125" y="3432175"/>
          <a:ext cx="13462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3" imgW="673100" imgH="405765" progId="Equation.3">
                  <p:embed/>
                </p:oleObj>
              </mc:Choice>
              <mc:Fallback>
                <p:oleObj name="" r:id="rId3" imgW="673100" imgH="405765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5125" y="3432175"/>
                        <a:ext cx="1346200" cy="811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7" name="对象 121886"/>
          <p:cNvGraphicFramePr>
            <a:graphicFrameLocks noChangeAspect="1"/>
          </p:cNvGraphicFramePr>
          <p:nvPr/>
        </p:nvGraphicFramePr>
        <p:xfrm>
          <a:off x="1504950" y="2636838"/>
          <a:ext cx="565943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5" imgW="2831465" imgH="393700" progId="Equation.3">
                  <p:embed/>
                </p:oleObj>
              </mc:Choice>
              <mc:Fallback>
                <p:oleObj name="" r:id="rId5" imgW="2831465" imgH="3937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4950" y="2636838"/>
                        <a:ext cx="5659438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90" name="对象 121889"/>
          <p:cNvGraphicFramePr>
            <a:graphicFrameLocks noChangeAspect="1"/>
          </p:cNvGraphicFramePr>
          <p:nvPr/>
        </p:nvGraphicFramePr>
        <p:xfrm>
          <a:off x="1660525" y="4478338"/>
          <a:ext cx="914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7" imgW="457200" imgH="139700" progId="Equation.3">
                  <p:embed/>
                </p:oleObj>
              </mc:Choice>
              <mc:Fallback>
                <p:oleObj name="" r:id="rId7" imgW="457200" imgH="1397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0525" y="4478338"/>
                        <a:ext cx="914400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1905" name="组合 121904"/>
          <p:cNvGrpSpPr/>
          <p:nvPr/>
        </p:nvGrpSpPr>
        <p:grpSpPr>
          <a:xfrm>
            <a:off x="7251700" y="3709988"/>
            <a:ext cx="925513" cy="1058862"/>
            <a:chOff x="3917" y="2854"/>
            <a:chExt cx="583" cy="667"/>
          </a:xfrm>
        </p:grpSpPr>
        <p:sp>
          <p:nvSpPr>
            <p:cNvPr id="58391" name="矩形 121892" descr="深色木质"/>
            <p:cNvSpPr/>
            <p:nvPr/>
          </p:nvSpPr>
          <p:spPr>
            <a:xfrm>
              <a:off x="4308" y="2854"/>
              <a:ext cx="192" cy="192"/>
            </a:xfrm>
            <a:prstGeom prst="rect">
              <a:avLst/>
            </a:prstGeom>
            <a:blipFill rotWithShape="1">
              <a:blip r:embed="rId9"/>
            </a:blip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392" name="直接连接符 121893"/>
            <p:cNvSpPr/>
            <p:nvPr/>
          </p:nvSpPr>
          <p:spPr>
            <a:xfrm>
              <a:off x="4404" y="2950"/>
              <a:ext cx="0" cy="571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58393" name="对象 121895"/>
            <p:cNvGraphicFramePr/>
            <p:nvPr/>
          </p:nvGraphicFramePr>
          <p:xfrm>
            <a:off x="3917" y="3157"/>
            <a:ext cx="368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10" imgW="241300" imgH="165100" progId="Equation.3">
                    <p:embed/>
                  </p:oleObj>
                </mc:Choice>
                <mc:Fallback>
                  <p:oleObj name="" r:id="rId10" imgW="241300" imgH="16510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917" y="3157"/>
                          <a:ext cx="368" cy="2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1903" name="对象 121902"/>
          <p:cNvGraphicFramePr>
            <a:graphicFrameLocks noChangeAspect="1"/>
          </p:cNvGraphicFramePr>
          <p:nvPr/>
        </p:nvGraphicFramePr>
        <p:xfrm>
          <a:off x="1331913" y="5156200"/>
          <a:ext cx="1954212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2" imgW="977900" imgH="444500" progId="Equation.3">
                  <p:embed/>
                </p:oleObj>
              </mc:Choice>
              <mc:Fallback>
                <p:oleObj name="" r:id="rId12" imgW="977900" imgH="4445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31913" y="5156200"/>
                        <a:ext cx="1954212" cy="887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904" name="左大括号 121903"/>
          <p:cNvSpPr/>
          <p:nvPr/>
        </p:nvSpPr>
        <p:spPr>
          <a:xfrm>
            <a:off x="1289050" y="2951163"/>
            <a:ext cx="215900" cy="1727200"/>
          </a:xfrm>
          <a:prstGeom prst="leftBrace">
            <a:avLst>
              <a:gd name="adj1" fmla="val 66148"/>
              <a:gd name="adj2" fmla="val 50000"/>
            </a:avLst>
          </a:prstGeom>
          <a:noFill/>
          <a:ln w="317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1910" name="组合 121909"/>
          <p:cNvGrpSpPr/>
          <p:nvPr/>
        </p:nvGrpSpPr>
        <p:grpSpPr>
          <a:xfrm>
            <a:off x="8197850" y="3832225"/>
            <a:ext cx="714375" cy="720725"/>
            <a:chOff x="4513" y="2931"/>
            <a:chExt cx="450" cy="454"/>
          </a:xfrm>
        </p:grpSpPr>
        <p:sp>
          <p:nvSpPr>
            <p:cNvPr id="58397" name="直接连接符 121905"/>
            <p:cNvSpPr/>
            <p:nvPr/>
          </p:nvSpPr>
          <p:spPr>
            <a:xfrm>
              <a:off x="4513" y="2931"/>
              <a:ext cx="2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398" name="直接连接符 121906"/>
            <p:cNvSpPr/>
            <p:nvPr/>
          </p:nvSpPr>
          <p:spPr>
            <a:xfrm>
              <a:off x="4513" y="3385"/>
              <a:ext cx="2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399" name="直接连接符 121907"/>
            <p:cNvSpPr/>
            <p:nvPr/>
          </p:nvSpPr>
          <p:spPr>
            <a:xfrm>
              <a:off x="4649" y="2931"/>
              <a:ext cx="0" cy="45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8400" name="文本框 121908"/>
            <p:cNvSpPr txBox="1"/>
            <p:nvPr/>
          </p:nvSpPr>
          <p:spPr>
            <a:xfrm>
              <a:off x="4741" y="3022"/>
              <a:ext cx="22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i="1">
                  <a:latin typeface="Times New Roman" panose="02020603050405020304" pitchFamily="18" charset="0"/>
                  <a:ea typeface="微软雅黑" panose="020B0503020204020204" charset="-122"/>
                </a:rPr>
                <a:t>h</a:t>
              </a:r>
              <a:endParaRPr lang="en-US" altLang="zh-CN" i="1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</p:grpSp>
      <p:sp>
        <p:nvSpPr>
          <p:cNvPr id="121911" name="文本框 121910"/>
          <p:cNvSpPr txBox="1"/>
          <p:nvPr/>
        </p:nvSpPr>
        <p:spPr>
          <a:xfrm>
            <a:off x="725488" y="1360488"/>
            <a:ext cx="6080125" cy="11985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noProof="1" dirty="0">
                <a:solidFill>
                  <a:schemeClr val="accent4"/>
                </a:solidFill>
                <a:latin typeface="Times New Roman" panose="02020603050405020304" pitchFamily="18" charset="0"/>
                <a:ea typeface="微软雅黑" panose="020B0503020204020204" charset="-122"/>
                <a:cs typeface="+mn-cs"/>
              </a:rPr>
              <a:t>不计摩擦力，只有保守内力做功，</a:t>
            </a:r>
            <a:r>
              <a:rPr lang="zh-CN" altLang="en-US" noProof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+mn-cs"/>
              </a:rPr>
              <a:t>机械能守恒</a:t>
            </a:r>
            <a:r>
              <a:rPr lang="zh-CN" altLang="en-US" noProof="1" dirty="0">
                <a:solidFill>
                  <a:schemeClr val="accent4"/>
                </a:solidFill>
                <a:latin typeface="Times New Roman" panose="02020603050405020304" pitchFamily="18" charset="0"/>
                <a:ea typeface="微软雅黑" panose="020B0503020204020204" charset="-122"/>
                <a:cs typeface="+mn-cs"/>
              </a:rPr>
              <a:t>。</a:t>
            </a:r>
            <a:r>
              <a:rPr lang="en-US" altLang="zh-CN" i="1" noProof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+mn-cs"/>
              </a:rPr>
              <a:t>m</a:t>
            </a:r>
            <a:r>
              <a:rPr lang="en-US" altLang="zh-CN" i="1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lang="zh-CN" altLang="en-US" noProof="1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的重力势能转化为滑轮的转动动能和</a:t>
            </a:r>
            <a:r>
              <a:rPr lang="en-US" altLang="zh-CN" i="1" noProof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+mn-cs"/>
              </a:rPr>
              <a:t>m </a:t>
            </a:r>
            <a:r>
              <a:rPr lang="zh-CN" altLang="en-US" noProof="1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的动能。选</a:t>
            </a:r>
            <a:r>
              <a:rPr lang="en-US" altLang="zh-CN" noProof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m</a:t>
            </a:r>
            <a:r>
              <a:rPr lang="zh-CN" altLang="en-US" noProof="1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下落最低点为</a:t>
            </a:r>
            <a:r>
              <a:rPr lang="en-US" altLang="zh-CN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r>
              <a:rPr lang="zh-CN" altLang="en-US" noProof="1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势能参考点。</a:t>
            </a:r>
            <a:endParaRPr lang="zh-CN" altLang="en-US" noProof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8015E-6 L -8.33333E-7 0.108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19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8" dur="2000" fill="hold"/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11" grpId="0"/>
    </p:bldLst>
  </p:timing>
</p:sld>
</file>

<file path=ppt/tags/tag1.xml><?xml version="1.0" encoding="utf-8"?>
<p:tagLst xmlns:p="http://schemas.openxmlformats.org/presentationml/2006/main">
  <p:tag name="KSO_WPP_MARK_KEY" val="1eb85ded-bdfb-43c0-bedd-7beb7a7a505c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1900</Words>
  <Application>WPS 演示</Application>
  <PresentationFormat>在屏幕上显示</PresentationFormat>
  <Paragraphs>520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114</vt:i4>
      </vt:variant>
      <vt:variant>
        <vt:lpstr>幻灯片标题</vt:lpstr>
      </vt:variant>
      <vt:variant>
        <vt:i4>18</vt:i4>
      </vt:variant>
    </vt:vector>
  </HeadingPairs>
  <TitlesOfParts>
    <vt:vector size="155" baseType="lpstr">
      <vt:lpstr>Arial</vt:lpstr>
      <vt:lpstr>宋体</vt:lpstr>
      <vt:lpstr>Wingdings</vt:lpstr>
      <vt:lpstr>Times New Roman</vt:lpstr>
      <vt:lpstr>微软雅黑</vt:lpstr>
      <vt:lpstr>Symbol</vt:lpstr>
      <vt:lpstr>楷体_GB2312</vt:lpstr>
      <vt:lpstr>新宋体</vt:lpstr>
      <vt:lpstr>Arial Unicode MS</vt:lpstr>
      <vt:lpstr>Calibri</vt:lpstr>
      <vt:lpstr>楷体</vt:lpstr>
      <vt:lpstr>黑体</vt:lpstr>
      <vt:lpstr>方正仿宋_GBK</vt:lpstr>
      <vt:lpstr>楷体_GB2312</vt:lpstr>
      <vt:lpstr>幼圆</vt:lpstr>
      <vt:lpstr>Bookman Old Style</vt:lpstr>
      <vt:lpstr>仿宋</vt:lpstr>
      <vt:lpstr>Symbol</vt:lpstr>
      <vt:lpstr>隶书</vt:lpstr>
      <vt:lpstr>Arial Unicode MS</vt:lpstr>
      <vt:lpstr>默认设计模板</vt:lpstr>
      <vt:lpstr>1_默认设计模板</vt:lpstr>
      <vt:lpstr>2_默认设计模板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Equation.KSEE3</vt:lpstr>
      <vt:lpstr>Equation.KSEE3</vt:lpstr>
      <vt:lpstr>Equation.KSEE3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xian jiaotong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Polarization of Light</dc:title>
  <dc:creator>田蓬勃</dc:creator>
  <cp:lastModifiedBy>符辰.</cp:lastModifiedBy>
  <cp:revision>581</cp:revision>
  <dcterms:created xsi:type="dcterms:W3CDTF">1998-11-21T01:35:00Z</dcterms:created>
  <dcterms:modified xsi:type="dcterms:W3CDTF">2023-04-06T11:04:28Z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8A460021E3AA4D05B4B5846123B0F6CC_13</vt:lpwstr>
  </property>
</Properties>
</file>