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66" r:id="rId6"/>
    <p:sldId id="262" r:id="rId7"/>
    <p:sldId id="263" r:id="rId8"/>
    <p:sldId id="267" r:id="rId9"/>
    <p:sldId id="264" r:id="rId10"/>
  </p:sldIdLst>
  <p:sldSz cx="12192000" cy="6858000"/>
  <p:notesSz cx="6858000" cy="9144000"/>
  <p:custDataLst>
    <p:tags r:id="rId1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t>2/8/2023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t>2/8/2023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br>
              <a:rPr lang="en-US" altLang="zh-CN" dirty="0"/>
            </a:br>
            <a:r>
              <a:rPr lang="zh-CN" altLang="en-US" dirty="0"/>
              <a:t>组会汇报</a:t>
            </a:r>
            <a:br>
              <a:rPr lang="en-US" altLang="zh-CN" dirty="0"/>
            </a:br>
            <a:r>
              <a:rPr lang="en-US" altLang="zh-CN" dirty="0"/>
              <a:t>2/2-2/9</a:t>
            </a:r>
            <a:endParaRPr lang="zh-CN" altLang="en-US" dirty="0"/>
          </a:p>
        </p:txBody>
      </p:sp>
      <p:sp>
        <p:nvSpPr>
          <p:cNvPr id="3" name="副标题 2"/>
          <p:cNvSpPr>
            <a:spLocks noGrp="1"/>
          </p:cNvSpPr>
          <p:nvPr>
            <p:ph type="subTitle" idx="1"/>
          </p:nvPr>
        </p:nvSpPr>
        <p:spPr/>
        <p:txBody>
          <a:bodyPr/>
          <a:lstStyle/>
          <a:p>
            <a:r>
              <a:rPr lang="zh-CN" altLang="en-US" dirty="0"/>
              <a:t>科技</a:t>
            </a:r>
            <a:r>
              <a:rPr lang="en-US" altLang="zh-CN" dirty="0"/>
              <a:t>2204 </a:t>
            </a:r>
            <a:r>
              <a:rPr lang="zh-CN" altLang="en-US" dirty="0"/>
              <a:t>田进</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51579" y="401216"/>
            <a:ext cx="9603275" cy="5065129"/>
          </a:xfrm>
        </p:spPr>
        <p:txBody>
          <a:bodyPr/>
          <a:lstStyle/>
          <a:p>
            <a:r>
              <a:rPr lang="zh-CN" altLang="en-US" dirty="0"/>
              <a:t>本周主要工作</a:t>
            </a:r>
            <a:endParaRPr lang="en-US" altLang="zh-CN" dirty="0"/>
          </a:p>
          <a:p>
            <a:r>
              <a:rPr lang="en-US" altLang="zh-CN" dirty="0"/>
              <a:t>1. An Output Feedback Tracking Control </a:t>
            </a:r>
            <a:r>
              <a:rPr lang="en-US" altLang="zh-CN" dirty="0">
                <a:solidFill>
                  <a:srgbClr val="FF0000"/>
                </a:solidFill>
              </a:rPr>
              <a:t>based on </a:t>
            </a:r>
            <a:r>
              <a:rPr lang="en-US" altLang="zh-CN" dirty="0"/>
              <a:t>Neural Sliding Mode and High Order Sliding Mode Observer</a:t>
            </a:r>
          </a:p>
          <a:p>
            <a:r>
              <a:rPr lang="en-US" altLang="zh-CN" dirty="0"/>
              <a:t>2.control of robot</a:t>
            </a:r>
          </a:p>
          <a:p>
            <a:r>
              <a:rPr lang="en-US" altLang="zh-CN" dirty="0"/>
              <a:t>3.</a:t>
            </a:r>
            <a:r>
              <a:rPr lang="zh-CN" altLang="en-US" dirty="0"/>
              <a:t>论文</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804519"/>
            <a:ext cx="9603275" cy="1145579"/>
          </a:xfrm>
        </p:spPr>
        <p:txBody>
          <a:bodyPr>
            <a:normAutofit/>
          </a:bodyPr>
          <a:lstStyle/>
          <a:p>
            <a:r>
              <a:rPr lang="zh-CN" altLang="en-US" sz="2200" dirty="0"/>
              <a:t>一、</a:t>
            </a:r>
            <a:r>
              <a:rPr lang="en-US" altLang="zh-CN" sz="2200" dirty="0"/>
              <a:t> An Output Feedback Tracking Control based on</a:t>
            </a:r>
            <a:br>
              <a:rPr lang="en-US" altLang="zh-CN" sz="2200" dirty="0"/>
            </a:br>
            <a:r>
              <a:rPr lang="en-US" altLang="zh-CN" sz="2200" dirty="0"/>
              <a:t>Neural Sliding Mode and High Order Sliding Mode</a:t>
            </a:r>
            <a:br>
              <a:rPr lang="en-US" altLang="zh-CN" sz="2200" dirty="0"/>
            </a:br>
            <a:r>
              <a:rPr lang="en-US" altLang="zh-CN" sz="2200" dirty="0"/>
              <a:t>Observer</a:t>
            </a:r>
            <a:endParaRPr lang="zh-CN" altLang="en-US" dirty="0"/>
          </a:p>
        </p:txBody>
      </p:sp>
      <p:sp>
        <p:nvSpPr>
          <p:cNvPr id="3" name="内容占位符 2"/>
          <p:cNvSpPr>
            <a:spLocks noGrp="1"/>
          </p:cNvSpPr>
          <p:nvPr>
            <p:ph idx="1"/>
          </p:nvPr>
        </p:nvSpPr>
        <p:spPr>
          <a:xfrm>
            <a:off x="1451579" y="1810140"/>
            <a:ext cx="9603275" cy="3656206"/>
          </a:xfrm>
        </p:spPr>
        <p:txBody>
          <a:bodyPr>
            <a:normAutofit/>
          </a:bodyPr>
          <a:lstStyle/>
          <a:p>
            <a:r>
              <a:rPr lang="en-US" altLang="zh-CN" sz="1600" dirty="0"/>
              <a:t>In this paper, a novel output feedback tracking control scheme based on neural sliding mode without joint velocity measurement and the high order sliding mode observer for the uncertainty of robot manipulators are presented.</a:t>
            </a:r>
          </a:p>
          <a:p>
            <a:r>
              <a:rPr lang="en-US" altLang="zh-CN" sz="1600" dirty="0"/>
              <a:t>The second order sliding mode observer (SOSM) among them is the best observer in terms of the estimation error. Therefore, this observer would be used in this output feedback control scheme</a:t>
            </a:r>
          </a:p>
          <a:p>
            <a:r>
              <a:rPr lang="en-US" altLang="zh-CN" sz="1600" dirty="0"/>
              <a:t>For the identification of the manipulator dynamic uncertainties, the conventional sliding mode observer makes high-frequency switching so that it requires an additional filter to reduce chattering. .-------The application of a filter causes time delay and error. To overcome this obstacle, a second order sliding mode nonlinear observer (SOSM) was reported.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B2BA53-24B3-6D5A-A5FF-64725B80754B}"/>
              </a:ext>
            </a:extLst>
          </p:cNvPr>
          <p:cNvSpPr>
            <a:spLocks noGrp="1"/>
          </p:cNvSpPr>
          <p:nvPr>
            <p:ph type="title"/>
          </p:nvPr>
        </p:nvSpPr>
        <p:spPr>
          <a:xfrm>
            <a:off x="1572877" y="966497"/>
            <a:ext cx="9603275" cy="1049235"/>
          </a:xfrm>
        </p:spPr>
        <p:txBody>
          <a:bodyPr>
            <a:normAutofit fontScale="90000"/>
          </a:bodyPr>
          <a:lstStyle/>
          <a:p>
            <a:r>
              <a:rPr lang="zh-CN" altLang="en-US" dirty="0"/>
              <a:t>一</a:t>
            </a:r>
            <a:r>
              <a:rPr lang="en-US" altLang="zh-CN" dirty="0"/>
              <a:t>.</a:t>
            </a:r>
            <a:r>
              <a:rPr lang="en-US" altLang="zh-CN" sz="3200" dirty="0"/>
              <a:t> </a:t>
            </a:r>
            <a:r>
              <a:rPr lang="en-US" altLang="zh-CN" sz="1300" dirty="0"/>
              <a:t>In this paper, a novel output feedback tracking control scheme based on neural sliding mode without joint velocity measurement and the high order sliding mode observer for the uncertainty of robot manipulators are presented.</a:t>
            </a:r>
            <a:br>
              <a:rPr lang="en-US" altLang="zh-CN" sz="1300" dirty="0"/>
            </a:br>
            <a:endParaRPr lang="zh-CN" altLang="en-US" sz="1300" dirty="0"/>
          </a:p>
        </p:txBody>
      </p:sp>
      <p:sp>
        <p:nvSpPr>
          <p:cNvPr id="3" name="内容占位符 2">
            <a:extLst>
              <a:ext uri="{FF2B5EF4-FFF2-40B4-BE49-F238E27FC236}">
                <a16:creationId xmlns:a16="http://schemas.microsoft.com/office/drawing/2014/main" id="{E68B024E-7894-2BB7-60E2-6A063C1AD86E}"/>
              </a:ext>
            </a:extLst>
          </p:cNvPr>
          <p:cNvSpPr>
            <a:spLocks noGrp="1"/>
          </p:cNvSpPr>
          <p:nvPr>
            <p:ph idx="1"/>
          </p:nvPr>
        </p:nvSpPr>
        <p:spPr/>
        <p:txBody>
          <a:bodyPr>
            <a:normAutofit fontScale="85000" lnSpcReduction="10000"/>
          </a:bodyPr>
          <a:lstStyle/>
          <a:p>
            <a:pPr marL="0" indent="0">
              <a:buNone/>
            </a:pPr>
            <a:r>
              <a:rPr lang="en-US" altLang="zh-CN" dirty="0"/>
              <a:t>to estimate the   state vector in a finite time without filtration.</a:t>
            </a:r>
          </a:p>
          <a:p>
            <a:pPr marL="0" indent="0">
              <a:buNone/>
            </a:pPr>
            <a:endParaRPr lang="en-US" altLang="zh-CN" dirty="0"/>
          </a:p>
          <a:p>
            <a:pPr marL="0" indent="0">
              <a:buNone/>
            </a:pPr>
            <a:r>
              <a:rPr lang="en-US" altLang="zh-CN" dirty="0"/>
              <a:t>To estimate the uncertainties without filtration,</a:t>
            </a:r>
          </a:p>
          <a:p>
            <a:pPr marL="0" indent="0">
              <a:buNone/>
            </a:pPr>
            <a:endParaRPr lang="en-US" altLang="zh-CN" dirty="0"/>
          </a:p>
          <a:p>
            <a:pPr marL="0" indent="0">
              <a:buNone/>
            </a:pPr>
            <a:r>
              <a:rPr lang="en-US" altLang="zh-CN" dirty="0"/>
              <a:t>the resulting observer can theoretically obtain exact estimations of both joint velocities and dynamic uncertainties.</a:t>
            </a:r>
          </a:p>
          <a:p>
            <a:pPr marL="0" indent="0">
              <a:buNone/>
            </a:pPr>
            <a:endParaRPr lang="en-US" altLang="zh-CN" dirty="0"/>
          </a:p>
          <a:p>
            <a:pPr marL="0" indent="0">
              <a:buNone/>
            </a:pPr>
            <a:r>
              <a:rPr lang="en-US" altLang="zh-CN" dirty="0">
                <a:solidFill>
                  <a:srgbClr val="FF0000"/>
                </a:solidFill>
              </a:rPr>
              <a:t>They are used to design an output feedback tracking control scheme based on neural sliding mode controller.</a:t>
            </a:r>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1839147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F1CD7-64A1-F777-4985-2A6F54F24B9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E784074-23FA-73F2-E2C2-68323D701C1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971541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problems</a:t>
            </a:r>
          </a:p>
        </p:txBody>
      </p:sp>
      <p:sp>
        <p:nvSpPr>
          <p:cNvPr id="3" name="内容占位符 2"/>
          <p:cNvSpPr>
            <a:spLocks noGrp="1"/>
          </p:cNvSpPr>
          <p:nvPr>
            <p:ph idx="1"/>
          </p:nvPr>
        </p:nvSpPr>
        <p:spPr/>
        <p:txBody>
          <a:bodyPr/>
          <a:lstStyle/>
          <a:p>
            <a:r>
              <a:rPr lang="en-US" altLang="zh-CN" dirty="0"/>
              <a:t>1.</a:t>
            </a:r>
            <a:r>
              <a:rPr lang="zh-CN" altLang="en-US" dirty="0"/>
              <a:t> </a:t>
            </a:r>
            <a:r>
              <a:rPr lang="en-US" altLang="zh-CN" dirty="0"/>
              <a:t>modeling uncertainty?</a:t>
            </a:r>
          </a:p>
          <a:p>
            <a:r>
              <a:rPr lang="en-US" altLang="zh-CN" dirty="0"/>
              <a:t>2.</a:t>
            </a:r>
            <a:r>
              <a:rPr lang="zh-CN" altLang="en-US" dirty="0"/>
              <a:t>文本问题</a:t>
            </a:r>
            <a:endParaRPr lang="en-US" altLang="zh-CN" dirty="0"/>
          </a:p>
          <a:p>
            <a:r>
              <a:rPr lang="en-US" altLang="zh-CN" dirty="0"/>
              <a:t>(3)     (4) y=x1</a:t>
            </a:r>
          </a:p>
          <a:p>
            <a:r>
              <a:rPr lang="en-US" altLang="zh-CN" dirty="0"/>
              <a:t>3.</a:t>
            </a:r>
            <a:r>
              <a:rPr lang="zh-CN" altLang="en-US" dirty="0"/>
              <a:t>速度信息</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a:t>
            </a:r>
            <a:r>
              <a:rPr lang="en-US" altLang="zh-CN"/>
              <a:t>control of robot</a:t>
            </a:r>
          </a:p>
        </p:txBody>
      </p:sp>
      <p:sp>
        <p:nvSpPr>
          <p:cNvPr id="3" name="内容占位符 2"/>
          <p:cNvSpPr>
            <a:spLocks noGrp="1"/>
          </p:cNvSpPr>
          <p:nvPr>
            <p:ph idx="1"/>
          </p:nvPr>
        </p:nvSpPr>
        <p:spPr/>
        <p:txBody>
          <a:bodyPr/>
          <a:lstStyle/>
          <a:p>
            <a:r>
              <a:rPr lang="zh-CN" altLang="en-US" dirty="0"/>
              <a:t>Properties of the Dynamic Model</a:t>
            </a:r>
          </a:p>
          <a:p>
            <a:r>
              <a:rPr lang="zh-CN" altLang="en-US" dirty="0"/>
              <a:t>The Centrifugal and Coriolis Forces Matrix</a:t>
            </a:r>
            <a:endParaRPr lang="en-US" altLang="zh-CN" dirty="0"/>
          </a:p>
          <a:p>
            <a:r>
              <a:rPr lang="en-US" altLang="zh-CN" dirty="0"/>
              <a:t>The Residual Dynamics</a:t>
            </a:r>
            <a:endParaRPr lang="zh-CN" altLang="en-US" dirty="0"/>
          </a:p>
          <a:p>
            <a:r>
              <a:rPr lang="en-US" altLang="zh-CN" dirty="0"/>
              <a:t>construct non-negative functions and </a:t>
            </a:r>
            <a:r>
              <a:rPr lang="en-US" altLang="zh-CN" dirty="0" err="1"/>
              <a:t>occasionally,Lyapunov</a:t>
            </a:r>
            <a:r>
              <a:rPr lang="en-US" altLang="zh-CN" dirty="0"/>
              <a:t> functions to study stability and convergence properties for equilibria in robot control systems.</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DBAD7-BD5E-5446-4CFC-594919E0644A}"/>
              </a:ext>
            </a:extLst>
          </p:cNvPr>
          <p:cNvSpPr>
            <a:spLocks noGrp="1"/>
          </p:cNvSpPr>
          <p:nvPr>
            <p:ph type="title"/>
          </p:nvPr>
        </p:nvSpPr>
        <p:spPr/>
        <p:txBody>
          <a:bodyPr/>
          <a:lstStyle/>
          <a:p>
            <a:endParaRPr lang="zh-CN" altLang="en-US" dirty="0"/>
          </a:p>
        </p:txBody>
      </p:sp>
      <p:pic>
        <p:nvPicPr>
          <p:cNvPr id="5" name="内容占位符 4">
            <a:extLst>
              <a:ext uri="{FF2B5EF4-FFF2-40B4-BE49-F238E27FC236}">
                <a16:creationId xmlns:a16="http://schemas.microsoft.com/office/drawing/2014/main" id="{06E42F81-5462-7F7A-C14B-3125F282E928}"/>
              </a:ext>
            </a:extLst>
          </p:cNvPr>
          <p:cNvPicPr>
            <a:picLocks noGrp="1" noChangeAspect="1"/>
          </p:cNvPicPr>
          <p:nvPr>
            <p:ph idx="1"/>
          </p:nvPr>
        </p:nvPicPr>
        <p:blipFill>
          <a:blip r:embed="rId2"/>
          <a:stretch>
            <a:fillRect/>
          </a:stretch>
        </p:blipFill>
        <p:spPr>
          <a:xfrm>
            <a:off x="343355" y="1853754"/>
            <a:ext cx="4597720" cy="3449638"/>
          </a:xfrm>
        </p:spPr>
      </p:pic>
      <p:pic>
        <p:nvPicPr>
          <p:cNvPr id="7" name="图片 6">
            <a:extLst>
              <a:ext uri="{FF2B5EF4-FFF2-40B4-BE49-F238E27FC236}">
                <a16:creationId xmlns:a16="http://schemas.microsoft.com/office/drawing/2014/main" id="{153D1C8A-C0E9-5C92-31FF-7B6402A33C3F}"/>
              </a:ext>
            </a:extLst>
          </p:cNvPr>
          <p:cNvPicPr>
            <a:picLocks noChangeAspect="1"/>
          </p:cNvPicPr>
          <p:nvPr/>
        </p:nvPicPr>
        <p:blipFill>
          <a:blip r:embed="rId3"/>
          <a:stretch>
            <a:fillRect/>
          </a:stretch>
        </p:blipFill>
        <p:spPr>
          <a:xfrm>
            <a:off x="5183386" y="1853754"/>
            <a:ext cx="2533030" cy="3449638"/>
          </a:xfrm>
          <a:prstGeom prst="rect">
            <a:avLst/>
          </a:prstGeom>
        </p:spPr>
      </p:pic>
      <p:pic>
        <p:nvPicPr>
          <p:cNvPr id="9" name="图片 8">
            <a:extLst>
              <a:ext uri="{FF2B5EF4-FFF2-40B4-BE49-F238E27FC236}">
                <a16:creationId xmlns:a16="http://schemas.microsoft.com/office/drawing/2014/main" id="{F025A0AF-575F-88C9-883C-01E5E3257B45}"/>
              </a:ext>
            </a:extLst>
          </p:cNvPr>
          <p:cNvPicPr>
            <a:picLocks noChangeAspect="1"/>
          </p:cNvPicPr>
          <p:nvPr/>
        </p:nvPicPr>
        <p:blipFill>
          <a:blip r:embed="rId4"/>
          <a:stretch>
            <a:fillRect/>
          </a:stretch>
        </p:blipFill>
        <p:spPr>
          <a:xfrm>
            <a:off x="7958727" y="1567826"/>
            <a:ext cx="3889918" cy="4021494"/>
          </a:xfrm>
          <a:prstGeom prst="rect">
            <a:avLst/>
          </a:prstGeom>
        </p:spPr>
      </p:pic>
    </p:spTree>
    <p:extLst>
      <p:ext uri="{BB962C8B-B14F-4D97-AF65-F5344CB8AC3E}">
        <p14:creationId xmlns:p14="http://schemas.microsoft.com/office/powerpoint/2010/main" val="207899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三、论文</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2081c296-19d4-4222-96dc-481bcef9e505"/>
  <p:tag name="COMMONDATA" val="eyJoZGlkIjoiZmVhYjExMDlhNTEyNzM3ZmZhMDU0MmM0NTlhMjcwYzAifQ=="/>
</p:tagLst>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TM10001114[[fn=画廊]]</Template>
  <TotalTime>601</TotalTime>
  <Words>346</Words>
  <Application>Microsoft Office PowerPoint</Application>
  <PresentationFormat>宽屏</PresentationFormat>
  <Paragraphs>29</Paragraphs>
  <Slides>9</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9</vt:i4>
      </vt:variant>
    </vt:vector>
  </HeadingPairs>
  <TitlesOfParts>
    <vt:vector size="12" baseType="lpstr">
      <vt:lpstr>Arial</vt:lpstr>
      <vt:lpstr>Gill Sans MT</vt:lpstr>
      <vt:lpstr>画廊</vt:lpstr>
      <vt:lpstr> 组会汇报 2/2-2/9</vt:lpstr>
      <vt:lpstr>PowerPoint 演示文稿</vt:lpstr>
      <vt:lpstr>一、 An Output Feedback Tracking Control based on Neural Sliding Mode and High Order Sliding Mode Observer</vt:lpstr>
      <vt:lpstr>一. In this paper, a novel output feedback tracking control scheme based on neural sliding mode without joint velocity measurement and the high order sliding mode observer for the uncertainty of robot manipulators are presented. </vt:lpstr>
      <vt:lpstr>PowerPoint 演示文稿</vt:lpstr>
      <vt:lpstr>problems</vt:lpstr>
      <vt:lpstr>二、control of robot</vt:lpstr>
      <vt:lpstr>PowerPoint 演示文稿</vt:lpstr>
      <vt:lpstr>三、论文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组会汇报 1/12-1/19</dc:title>
  <dc:creator>田 进</dc:creator>
  <cp:lastModifiedBy>田 进</cp:lastModifiedBy>
  <cp:revision>5</cp:revision>
  <dcterms:created xsi:type="dcterms:W3CDTF">2023-01-18T12:36:00Z</dcterms:created>
  <dcterms:modified xsi:type="dcterms:W3CDTF">2023-02-09T01:13:31Z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047350C2914845B9B009E508F526BBD4</vt:lpwstr>
  </property>
  <property fmtid="{D5CDD505-2E9C-101B-9397-08002B2CF9AE}" pid="3" name="KSOProductBuildVer">
    <vt:lpwstr>2052-11.1.0.13703</vt:lpwstr>
  </property>
</Properties>
</file>