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5" r:id="rId7"/>
    <p:sldId id="270" r:id="rId8"/>
    <p:sldId id="271" r:id="rId9"/>
    <p:sldId id="263" r:id="rId10"/>
    <p:sldId id="266" r:id="rId11"/>
    <p:sldId id="268" r:id="rId12"/>
    <p:sldId id="269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8C8E-7BAD-4C37-9F0B-8CBDB03D4496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2E5A-F865-48ED-9E9D-E266E7C2AE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728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334/jors.159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Segars, William Paul, Jason Bond, John P.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Frush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Sylvia Hon, Christopher P. Eckersley, Cameron H. Williams,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Jianqiao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Feng, Daniel Jacob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Tward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J. Tilak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Ratnanather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, M. I. Miller, Donald P.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Frush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 and Ehsan </a:t>
            </a:r>
            <a:r>
              <a:rPr lang="en-CA" b="0" i="0" dirty="0" err="1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Samei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. “Population of anatomically variable 4D XCAT adult phantoms for imaging research and optimization.” </a:t>
            </a:r>
            <a:r>
              <a:rPr lang="en-CA" b="0" i="1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Medical physics</a:t>
            </a:r>
            <a:r>
              <a:rPr lang="en-CA" b="0" i="0" dirty="0">
                <a:solidFill>
                  <a:srgbClr val="2E414F"/>
                </a:solidFill>
                <a:effectLst/>
                <a:latin typeface="Roboto" panose="020B0604020202020204" pitchFamily="2" charset="0"/>
              </a:rPr>
              <a:t> 40 4 (2013): 043701 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95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Diem, Alexandra &amp; </a:t>
            </a:r>
            <a:r>
              <a:rPr lang="en-CA" sz="1200" dirty="0" err="1"/>
              <a:t>Bressloff</a:t>
            </a:r>
            <a:r>
              <a:rPr lang="en-CA" sz="1200" dirty="0"/>
              <a:t>, Neil. “</a:t>
            </a:r>
            <a:r>
              <a:rPr lang="en-CA" sz="1200" dirty="0" err="1"/>
              <a:t>VaMpy</a:t>
            </a:r>
            <a:r>
              <a:rPr lang="en-CA" sz="1200" dirty="0"/>
              <a:t>: A Python Package to Solve 1D Blood Flow Problems.” </a:t>
            </a:r>
            <a:r>
              <a:rPr lang="en-CA" sz="1200" i="1" dirty="0"/>
              <a:t>Journal of Open Research Software</a:t>
            </a:r>
            <a:r>
              <a:rPr lang="en-CA" sz="1200" dirty="0"/>
              <a:t>. 5, 17, 2017.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79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CA" dirty="0">
                <a:effectLst/>
              </a:rPr>
              <a:t>Diem AK, </a:t>
            </a:r>
            <a:r>
              <a:rPr lang="en-CA" dirty="0" err="1">
                <a:effectLst/>
              </a:rPr>
              <a:t>Bressloff</a:t>
            </a:r>
            <a:r>
              <a:rPr lang="en-CA" dirty="0">
                <a:effectLst/>
              </a:rPr>
              <a:t> NW. </a:t>
            </a:r>
            <a:r>
              <a:rPr lang="en-CA" dirty="0" err="1">
                <a:effectLst/>
              </a:rPr>
              <a:t>VaMpy</a:t>
            </a:r>
            <a:r>
              <a:rPr lang="en-CA" dirty="0">
                <a:effectLst/>
              </a:rPr>
              <a:t>: A Python Package to Solve 1D Blood Flow Problems. </a:t>
            </a:r>
            <a:r>
              <a:rPr lang="en-CA" i="1" dirty="0">
                <a:effectLst/>
              </a:rPr>
              <a:t>Journal of Open Research Software</a:t>
            </a:r>
            <a:r>
              <a:rPr lang="en-CA" dirty="0">
                <a:effectLst/>
              </a:rPr>
              <a:t>. 2017;5(1). doi:</a:t>
            </a:r>
            <a:r>
              <a:rPr lang="en-CA" dirty="0">
                <a:effectLst/>
                <a:hlinkClick r:id="rId3"/>
              </a:rPr>
              <a:t>10.5334/jors.159</a:t>
            </a:r>
            <a:endParaRPr lang="en-CA" dirty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762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Diem, Alexandra &amp; </a:t>
            </a:r>
            <a:r>
              <a:rPr lang="en-CA" sz="1200" dirty="0" err="1"/>
              <a:t>Bressloff</a:t>
            </a:r>
            <a:r>
              <a:rPr lang="en-CA" sz="1200" dirty="0"/>
              <a:t>, Neil. “</a:t>
            </a:r>
            <a:r>
              <a:rPr lang="en-CA" sz="1200" dirty="0" err="1"/>
              <a:t>VaMpy</a:t>
            </a:r>
            <a:r>
              <a:rPr lang="en-CA" sz="1200" dirty="0"/>
              <a:t>: A Python Package to Solve 1D Blood Flow Problems.” </a:t>
            </a:r>
            <a:r>
              <a:rPr lang="en-CA" sz="1200" i="1" dirty="0"/>
              <a:t>Journal of Open Research Software</a:t>
            </a:r>
            <a:r>
              <a:rPr lang="en-CA" sz="1200" dirty="0"/>
              <a:t>. 5, 17, 2017.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96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Cousins W, Gremaud PA. Impedance boundary conditions for general transient hemodynamics. International Journal for Numerical Methods in Biomedical Engineering. 2014;30(11):1294-1313. doi:10.1002/cnm.2658</a:t>
            </a:r>
          </a:p>
          <a:p>
            <a:r>
              <a:rPr lang="en-US" dirty="0"/>
              <a:t>[2]</a:t>
            </a:r>
          </a:p>
          <a:p>
            <a:r>
              <a:rPr lang="en-US" dirty="0"/>
              <a:t>[3]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98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Freislederer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P., </a:t>
            </a:r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Kügele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M., </a:t>
            </a:r>
            <a:r>
              <a:rPr lang="en-CA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Öllers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M. </a:t>
            </a:r>
            <a:r>
              <a:rPr lang="en-CA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et al.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Recent advances in Surface Guided Radiation Therapy. </a:t>
            </a:r>
            <a:r>
              <a:rPr lang="en-CA" b="0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Radiat</a:t>
            </a:r>
            <a:r>
              <a:rPr lang="en-CA" b="0" i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 Oncol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CA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15</a:t>
            </a:r>
            <a:r>
              <a:rPr lang="en-CA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, 187 (2020). https://doi.org/10.1186/s13014-020-01629-w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02E5A-F865-48ED-9E9D-E266E7C2AE0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1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5CA5-9EFF-91B3-F3DC-6995D4920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C266-940A-CF0E-7D2E-E4E61A996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B86BD-942F-0191-FA0F-A73FC365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CA08-A22C-D568-38AE-E68F937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4968-9D30-8961-00BC-42AEDED2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05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6047-37BB-562D-93B2-D3A7F89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C4AE1-1FB4-BC1D-E551-F45134F97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DDFE-ED11-9B9F-FEBE-09BC60DD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C8123-E69E-599C-90CA-57A2B8CA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0422-5A6C-C9AC-D81D-51823E1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335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4FDF00-9C56-6251-F36D-6C6C6B79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56B54-55AA-60A4-8CB6-6E596618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40AFA-6016-6D5F-81CB-DE9794E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2D819-C4C7-F5D9-133D-12E1025E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E8FA-1877-20B4-066E-0842DA27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9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B055-D533-6279-143A-1E301253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519B-42F6-381B-63F9-998D953E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410D-9162-CA7B-2CC8-7A2FB2E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1F81-EAC2-F125-73E0-BAD3F711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93C9-A90A-EC74-ACA5-0727B0D5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0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0E522-5C13-DDA4-C293-F64D3F59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CA8A-2656-1185-6A85-D4D89C59C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BF4C-4CA0-EEF2-4102-3D0C6562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A40CC-F4AF-FA62-4FCE-BABB0E61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92F6-ABFA-C405-53EA-135D9CC4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6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77F3-9D57-9DF7-2F31-8E0B15CD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2D1DB-2275-64E9-0A31-F26D7333E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8F2BD-C84D-754F-E5A9-D2B71EE8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F0678-E1AB-E7A5-7B50-44EF42D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A043C-F2AB-484A-B3C4-8E74BBE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D6D1-C116-610C-8F02-E3BDCA3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03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1D0B-75E1-EBCD-A714-3DE22DDD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EA3D9-F020-9140-BC2C-E45B304B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6D607-0848-6735-0B67-E7D0FBD72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10E8-8CEB-10DC-562E-2BE520F23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0BEB9-505B-87A0-2644-8EC09977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3047-8263-6F72-1231-C7AC89BD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B04B-1CE4-B78C-463E-A8108E0A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AD5D-E2A6-4172-DC9F-FDF2556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2482-4C73-0893-AE1D-753D584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717D4-0383-DE95-78E7-0C69D379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12B0-0D76-1835-7D4F-0B042F8B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6187A-2129-0BA6-89D1-B0AFD384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4C5CA-8C84-3BE0-74E8-542B44D9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A2D28-A39A-3A0D-1ECE-4E2625C5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B8347-BCBA-5594-9541-857EF553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81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F911-6462-4F38-3F6A-246705A7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AB57-D545-35B3-A3F8-9E99B5C9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A03F-7A5C-27FD-3EBA-AC02C8D4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7ED9-9A7C-3958-85AB-E37FDCD9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EDF7-969F-A8F7-5A43-CCAB3E6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C2F3F-3E94-1D16-C9C0-EC24411A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76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72BF-E168-AB7E-096C-22C121B1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AB8A-6905-3362-C22B-B8B9824B5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8E24-B643-8724-2334-C9F4779E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60315-024A-EA3B-8B95-29577587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2733-5CF3-E5DD-8F11-A43A54F6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9729E-DB70-41CD-98EA-E80C3E22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1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A09DC-9296-53CF-714A-15633D4B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D6847-5A1D-5DFA-7485-EA280BE2A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E792-F81E-E5F3-3BD2-1C07547B3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AEC48-F960-465E-8D0E-05714480939D}" type="datetimeFigureOut">
              <a:rPr lang="en-CA" smtClean="0"/>
              <a:t>2024-09-11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4DF8-7611-BB87-A628-2C8FA3C1C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11B8-7E98-42B1-0882-096238C6C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6517-F367-4EB3-AFA6-036DD26A31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25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C5D5-559B-DB34-F551-872857D43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Committee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4DCCF-17DF-0EC1-4A6B-F7C87E1D8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Cassidy Northway</a:t>
            </a:r>
          </a:p>
          <a:p>
            <a:r>
              <a:rPr lang="en-CA" dirty="0"/>
              <a:t>PhD Candidate</a:t>
            </a:r>
          </a:p>
          <a:p>
            <a:r>
              <a:rPr lang="en-CA" dirty="0"/>
              <a:t>Sept 20 2024</a:t>
            </a:r>
          </a:p>
        </p:txBody>
      </p:sp>
    </p:spTree>
    <p:extLst>
      <p:ext uri="{BB962C8B-B14F-4D97-AF65-F5344CB8AC3E}">
        <p14:creationId xmlns:p14="http://schemas.microsoft.com/office/powerpoint/2010/main" val="3176290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2F22-1599-815C-9A57-4008B199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Beam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D53C-CDEC-46D6-B91B-B41EE488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my work with Dr. </a:t>
            </a:r>
            <a:r>
              <a:rPr lang="en-CA" dirty="0" err="1"/>
              <a:t>Popsecu</a:t>
            </a:r>
            <a:r>
              <a:rPr lang="en-CA" dirty="0"/>
              <a:t> preparing data for the CARO 2024 poster I’ve begun the process of modelling our sweeping Co-60. </a:t>
            </a:r>
          </a:p>
          <a:p>
            <a:r>
              <a:rPr lang="en-CA" dirty="0"/>
              <a:t>Combining the dose data from this simulation with the blood flow model (normalized for time tracked within the simulation) will make up Paper #2.</a:t>
            </a:r>
          </a:p>
          <a:p>
            <a:pPr lvl="1"/>
            <a:r>
              <a:rPr lang="en-CA" dirty="0"/>
              <a:t>Ideally: verification on the treatment unit, (requires access to developer mode/ 4D couch motion)</a:t>
            </a:r>
          </a:p>
        </p:txBody>
      </p:sp>
    </p:spTree>
    <p:extLst>
      <p:ext uri="{BB962C8B-B14F-4D97-AF65-F5344CB8AC3E}">
        <p14:creationId xmlns:p14="http://schemas.microsoft.com/office/powerpoint/2010/main" val="372636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3151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E441CB7-9B1A-CC68-F1B0-C3C580BCBA33}"/>
              </a:ext>
            </a:extLst>
          </p:cNvPr>
          <p:cNvSpPr/>
          <p:nvPr/>
        </p:nvSpPr>
        <p:spPr>
          <a:xfrm>
            <a:off x="6326124" y="2442531"/>
            <a:ext cx="5453064" cy="269455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 = Body Contour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95F49-5717-F121-FAA2-F863A480310B}"/>
              </a:ext>
            </a:extLst>
          </p:cNvPr>
          <p:cNvSpPr/>
          <p:nvPr/>
        </p:nvSpPr>
        <p:spPr>
          <a:xfrm>
            <a:off x="0" y="2630043"/>
            <a:ext cx="5069015" cy="23195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586C8-ABB9-6862-C514-CD082D50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Margin Size in TBI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943310-C5BB-5A6F-DCD8-4A6629632915}"/>
              </a:ext>
            </a:extLst>
          </p:cNvPr>
          <p:cNvSpPr/>
          <p:nvPr/>
        </p:nvSpPr>
        <p:spPr>
          <a:xfrm>
            <a:off x="1633873" y="2847976"/>
            <a:ext cx="1747502" cy="160115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CA" dirty="0"/>
              <a:t>PTV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F6F36E-59D6-4EBE-7385-9405CBD94F61}"/>
              </a:ext>
            </a:extLst>
          </p:cNvPr>
          <p:cNvSpPr/>
          <p:nvPr/>
        </p:nvSpPr>
        <p:spPr>
          <a:xfrm>
            <a:off x="2087143" y="3380042"/>
            <a:ext cx="840961" cy="81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3F2BF-BFBD-0E54-4B62-F403A926CE75}"/>
              </a:ext>
            </a:extLst>
          </p:cNvPr>
          <p:cNvSpPr/>
          <p:nvPr/>
        </p:nvSpPr>
        <p:spPr>
          <a:xfrm>
            <a:off x="6518149" y="2630043"/>
            <a:ext cx="5069015" cy="231952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CTV = Body Contour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C0414-FF09-72D3-2C2C-DB88A6794554}"/>
              </a:ext>
            </a:extLst>
          </p:cNvPr>
          <p:cNvSpPr txBox="1"/>
          <p:nvPr/>
        </p:nvSpPr>
        <p:spPr>
          <a:xfrm>
            <a:off x="401765" y="2038088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Solid Tumour Treatment Planning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8BF73-96D7-9741-D6DA-4613D54C02D7}"/>
              </a:ext>
            </a:extLst>
          </p:cNvPr>
          <p:cNvSpPr txBox="1"/>
          <p:nvPr/>
        </p:nvSpPr>
        <p:spPr>
          <a:xfrm>
            <a:off x="6719031" y="2056876"/>
            <a:ext cx="466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Total Body Irradiation Treatment Planning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02AEB-615D-8A30-51AC-D65FE25C0DC2}"/>
              </a:ext>
            </a:extLst>
          </p:cNvPr>
          <p:cNvSpPr txBox="1"/>
          <p:nvPr/>
        </p:nvSpPr>
        <p:spPr>
          <a:xfrm>
            <a:off x="6614255" y="5324593"/>
            <a:ext cx="5263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PTV extends outside of the patient’s body. Thus, we are planning to achieve the Rx in the air -&gt; higher fluence. </a:t>
            </a:r>
          </a:p>
        </p:txBody>
      </p:sp>
    </p:spTree>
    <p:extLst>
      <p:ext uri="{BB962C8B-B14F-4D97-AF65-F5344CB8AC3E}">
        <p14:creationId xmlns:p14="http://schemas.microsoft.com/office/powerpoint/2010/main" val="262876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92A7-67D4-8BC1-D8A6-3CF356D7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Project – TBI Treatment 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9693-0262-7CC8-55AC-AD1F2B9A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BC Cancer – Vancouver has transitioned to VMAT TBI. </a:t>
            </a:r>
          </a:p>
          <a:p>
            <a:r>
              <a:rPr lang="en-CA" dirty="0"/>
              <a:t>SGRT is used to aid in patient alignment. </a:t>
            </a:r>
          </a:p>
          <a:p>
            <a:r>
              <a:rPr lang="en-CA" dirty="0"/>
              <a:t>This also provides with additional information on set-up error and patient motion during treatment at all isocenters</a:t>
            </a:r>
          </a:p>
          <a:p>
            <a:r>
              <a:rPr lang="en-CA" dirty="0"/>
              <a:t>Using this data we can calculate minimum treatment margins for TBI. </a:t>
            </a:r>
          </a:p>
          <a:p>
            <a:r>
              <a:rPr lang="en-CA" dirty="0"/>
              <a:t>Using a Robustness study we can assess how well our current margins suit our needs using treatment plans from previously treated patients.</a:t>
            </a:r>
          </a:p>
          <a:p>
            <a:r>
              <a:rPr lang="en-CA" dirty="0"/>
              <a:t>Goal: provide treatment centre specific margins for TBI.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1028" name="Picture 4" descr="Recent advances in Surface Guided Radiation Therapy | Radiation Oncology |  Full Text">
            <a:extLst>
              <a:ext uri="{FF2B5EF4-FFF2-40B4-BE49-F238E27FC236}">
                <a16:creationId xmlns:a16="http://schemas.microsoft.com/office/drawing/2014/main" id="{0C6C9388-3AA8-8402-7046-E6A42FEB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-186532"/>
            <a:ext cx="65246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3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3CB3-3BEB-E5C5-04C6-50DC80C6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CC85-588E-89F6-8747-D804D154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9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9FCE-4F18-E1C4-C796-212388D1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478-2233-0E48-A97C-933E5F26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Accomplishments</a:t>
            </a:r>
          </a:p>
          <a:p>
            <a:r>
              <a:rPr lang="en-CA" dirty="0"/>
              <a:t>Review Project Outline</a:t>
            </a:r>
          </a:p>
          <a:p>
            <a:r>
              <a:rPr lang="en-CA" dirty="0"/>
              <a:t>Current Progress</a:t>
            </a:r>
          </a:p>
          <a:p>
            <a:r>
              <a:rPr lang="en-CA" dirty="0"/>
              <a:t>New Additions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62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A8EC-4AA6-D792-CD47-01293378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45E1-8201-2DB3-CCE5-CE5CEBB1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Advanced to Candidacy </a:t>
            </a:r>
          </a:p>
          <a:p>
            <a:r>
              <a:rPr lang="en-CA" dirty="0">
                <a:effectLst/>
              </a:rPr>
              <a:t>TA Professional Development Committee (2022-2024)</a:t>
            </a:r>
            <a:endParaRPr lang="en-CA" dirty="0"/>
          </a:p>
          <a:p>
            <a:r>
              <a:rPr lang="en-US" u="sng" dirty="0"/>
              <a:t>Northway, C., </a:t>
            </a:r>
            <a:r>
              <a:rPr lang="en-US" dirty="0"/>
              <a:t>&amp; </a:t>
            </a:r>
            <a:r>
              <a:rPr lang="en-US" dirty="0" err="1"/>
              <a:t>Spadinger</a:t>
            </a:r>
            <a:r>
              <a:rPr lang="en-US" dirty="0"/>
              <a:t>, I. (2023). A full body blood flow model for applications in TBI dosimetry. Radiotherapy and Oncology, 186.</a:t>
            </a:r>
          </a:p>
          <a:p>
            <a:r>
              <a:rPr lang="en-US" dirty="0"/>
              <a:t>Lymphoma Canada Grant (2023 – 2025) </a:t>
            </a:r>
          </a:p>
          <a:p>
            <a:r>
              <a:rPr lang="en-US" dirty="0"/>
              <a:t> </a:t>
            </a:r>
            <a:r>
              <a:rPr lang="en-CA" dirty="0">
                <a:effectLst/>
              </a:rPr>
              <a:t>Zhang, C., </a:t>
            </a:r>
            <a:r>
              <a:rPr lang="en-CA" u="sng" dirty="0">
                <a:effectLst/>
              </a:rPr>
              <a:t>Northway, C.</a:t>
            </a:r>
            <a:r>
              <a:rPr lang="en-CA" dirty="0">
                <a:effectLst/>
              </a:rPr>
              <a:t>, Crook, J., Hilts, M., &amp; </a:t>
            </a:r>
            <a:r>
              <a:rPr lang="en-CA" dirty="0" err="1">
                <a:effectLst/>
              </a:rPr>
              <a:t>Batchelar</a:t>
            </a:r>
            <a:r>
              <a:rPr lang="en-CA" dirty="0">
                <a:effectLst/>
              </a:rPr>
              <a:t>, D. (2024). Seed distribution stability in permanent breast seed implant brachytherapy. </a:t>
            </a:r>
            <a:r>
              <a:rPr lang="en-CA" i="1" dirty="0">
                <a:effectLst/>
              </a:rPr>
              <a:t>Brachytherapy</a:t>
            </a:r>
            <a:r>
              <a:rPr lang="en-CA" dirty="0">
                <a:effectLst/>
              </a:rPr>
              <a:t>, </a:t>
            </a:r>
            <a:r>
              <a:rPr lang="en-CA" i="1" dirty="0">
                <a:effectLst/>
              </a:rPr>
              <a:t>23</a:t>
            </a:r>
            <a:r>
              <a:rPr lang="en-CA" dirty="0">
                <a:effectLst/>
              </a:rPr>
              <a:t>(4), 433–442. </a:t>
            </a:r>
            <a:endParaRPr lang="en-CA" dirty="0"/>
          </a:p>
          <a:p>
            <a:r>
              <a:rPr lang="en-CA" dirty="0"/>
              <a:t>Jin, R., Oh, J., …, </a:t>
            </a:r>
            <a:r>
              <a:rPr lang="en-CA" u="sng" dirty="0"/>
              <a:t>Northway, C</a:t>
            </a:r>
            <a:r>
              <a:rPr lang="en-CA" dirty="0"/>
              <a:t>., et al.  The Incidence and Factors associated with Pulmonary Toxicity in Adults After Total Body Irradiation-Based Conditioning Regimens &amp; Bone Marrow Transplantation. </a:t>
            </a:r>
          </a:p>
        </p:txBody>
      </p:sp>
    </p:spTree>
    <p:extLst>
      <p:ext uri="{BB962C8B-B14F-4D97-AF65-F5344CB8AC3E}">
        <p14:creationId xmlns:p14="http://schemas.microsoft.com/office/powerpoint/2010/main" val="82375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1E-7AD8-E0BE-C6F1-CDFB9394A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heterogenous is the dose delivered to the </a:t>
            </a:r>
            <a:r>
              <a:rPr lang="en-CA" dirty="0" err="1"/>
              <a:t>cirucalting</a:t>
            </a:r>
            <a:r>
              <a:rPr lang="en-CA" dirty="0"/>
              <a:t> blood volume during TBI?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5BB48-05EA-2CA9-E10C-CC8AF741A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12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0988-6744-1734-F5BE-D27ADC30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Proposed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30AD-B666-A202-060D-B0383A6A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In-silico, track the flow of blood voxels through a </a:t>
            </a:r>
            <a:r>
              <a:rPr lang="en-US" sz="2800" u="sng" dirty="0"/>
              <a:t>whole-body phantom</a:t>
            </a:r>
            <a:r>
              <a:rPr lang="en-US" sz="2800" dirty="0"/>
              <a:t> undergoing TBI, calculate their cumulative dose, and compare the dose to the voxels.</a:t>
            </a:r>
          </a:p>
          <a:p>
            <a:r>
              <a:rPr lang="en-US" sz="2800" dirty="0"/>
              <a:t>Whole Body Phantom (4D </a:t>
            </a:r>
            <a:r>
              <a:rPr lang="en-US" dirty="0"/>
              <a:t>XCAT) </a:t>
            </a:r>
            <a:r>
              <a:rPr lang="en-US" sz="2800" dirty="0"/>
              <a:t>model will units a</a:t>
            </a:r>
            <a:r>
              <a:rPr lang="en-US" dirty="0"/>
              <a:t> </a:t>
            </a:r>
            <a:r>
              <a:rPr lang="en-US" sz="2800" dirty="0"/>
              <a:t>blood flow model and Monte Carlo Simulations to determine dose.</a:t>
            </a:r>
          </a:p>
          <a:p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263E8-46DC-95E0-079F-D585E49A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049" y="3726611"/>
            <a:ext cx="3293722" cy="297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4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03A-A7EB-02BB-1A1E-CF73CA0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Progress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Pull the geometric information from the 4D XCAT phantom</a:t>
            </a:r>
          </a:p>
          <a:p>
            <a:r>
              <a:rPr lang="en-CA" dirty="0"/>
              <a:t>Mapped the network </a:t>
            </a:r>
          </a:p>
          <a:p>
            <a:r>
              <a:rPr lang="en-CA" dirty="0"/>
              <a:t>Create 1D-0D blood flow modelling code base</a:t>
            </a:r>
          </a:p>
          <a:p>
            <a:pPr lvl="1"/>
            <a:r>
              <a:rPr lang="en-CA" dirty="0"/>
              <a:t>Used open-source </a:t>
            </a:r>
            <a:r>
              <a:rPr lang="en-CA" dirty="0" err="1"/>
              <a:t>VaMpy</a:t>
            </a:r>
            <a:r>
              <a:rPr lang="en-CA" dirty="0"/>
              <a:t> code base</a:t>
            </a:r>
          </a:p>
          <a:p>
            <a:pPr lvl="1"/>
            <a:r>
              <a:rPr lang="en-CA" dirty="0"/>
              <a:t>Modified to use Structured Tree boundary conditions. </a:t>
            </a:r>
          </a:p>
          <a:p>
            <a:pPr lvl="1"/>
            <a:r>
              <a:rPr lang="en-CA" dirty="0"/>
              <a:t>Confirmed methodology using a “toy example”</a:t>
            </a:r>
          </a:p>
        </p:txBody>
      </p:sp>
      <p:pic>
        <p:nvPicPr>
          <p:cNvPr id="4" name="Picture 2" descr="VaMpy logo">
            <a:extLst>
              <a:ext uri="{FF2B5EF4-FFF2-40B4-BE49-F238E27FC236}">
                <a16:creationId xmlns:a16="http://schemas.microsoft.com/office/drawing/2014/main" id="{8ECD7392-3FBE-7A31-B571-5CF4264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98" y="770614"/>
            <a:ext cx="2754702" cy="7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48E49-3188-543E-D9EC-EF0DE0F4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168" y="3943949"/>
            <a:ext cx="3769269" cy="26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EA860-AFB4-9DC8-6639-BFC12F4B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5992"/>
            <a:ext cx="6068272" cy="394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5BA16-11FD-3CC4-E4BC-D2F9CF18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12" y="788768"/>
            <a:ext cx="6182588" cy="4058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72A8D8-ACB7-BE65-CB6D-6490F1612E23}"/>
              </a:ext>
            </a:extLst>
          </p:cNvPr>
          <p:cNvSpPr txBox="1"/>
          <p:nvPr/>
        </p:nvSpPr>
        <p:spPr>
          <a:xfrm>
            <a:off x="4224528" y="5812676"/>
            <a:ext cx="391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Max difference (absolute) = 0.2  cm^3/s</a:t>
            </a:r>
          </a:p>
        </p:txBody>
      </p:sp>
    </p:spTree>
    <p:extLst>
      <p:ext uri="{BB962C8B-B14F-4D97-AF65-F5344CB8AC3E}">
        <p14:creationId xmlns:p14="http://schemas.microsoft.com/office/powerpoint/2010/main" val="25749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003A-A7EB-02BB-1A1E-CF73CA07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Progress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7003-06B9-0D09-B8AA-9D299E80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Pull the geometric information from the 4D XCAT phantom</a:t>
            </a:r>
          </a:p>
          <a:p>
            <a:r>
              <a:rPr lang="en-CA" dirty="0"/>
              <a:t>Mapped the network </a:t>
            </a:r>
          </a:p>
          <a:p>
            <a:r>
              <a:rPr lang="en-CA" dirty="0"/>
              <a:t>Create 1D-0D blood flow modelling code base</a:t>
            </a:r>
          </a:p>
          <a:p>
            <a:pPr lvl="1"/>
            <a:r>
              <a:rPr lang="en-CA" dirty="0"/>
              <a:t>Used open-source </a:t>
            </a:r>
            <a:r>
              <a:rPr lang="en-CA" dirty="0" err="1"/>
              <a:t>VaMpy</a:t>
            </a:r>
            <a:r>
              <a:rPr lang="en-CA" dirty="0"/>
              <a:t> code base</a:t>
            </a:r>
          </a:p>
          <a:p>
            <a:pPr lvl="1"/>
            <a:r>
              <a:rPr lang="en-CA" dirty="0"/>
              <a:t>Modified to use Structured Tree boundary conditions. </a:t>
            </a:r>
          </a:p>
          <a:p>
            <a:pPr lvl="1"/>
            <a:r>
              <a:rPr lang="en-CA" dirty="0"/>
              <a:t>Confirmed methodology using a “toy example”</a:t>
            </a:r>
          </a:p>
          <a:p>
            <a:r>
              <a:rPr lang="en-CA" dirty="0"/>
              <a:t>Began attempting to run a simulation for systemic arteries. </a:t>
            </a:r>
          </a:p>
          <a:p>
            <a:pPr marL="0" indent="0">
              <a:buNone/>
            </a:pPr>
            <a:r>
              <a:rPr lang="en-US" dirty="0"/>
              <a:t>“ One problem is however, that the rather complicated system of equations does not converge for all choices of parameters (the peripheral resistance, the top radius, and the bottom radius.” – Dr. Mette Olufsen</a:t>
            </a:r>
          </a:p>
          <a:p>
            <a:pPr marL="0" indent="0">
              <a:buNone/>
            </a:pPr>
            <a:r>
              <a:rPr lang="en-US" dirty="0"/>
              <a:t>0.006% of one period after months of work. </a:t>
            </a:r>
            <a:endParaRPr lang="en-CA" dirty="0"/>
          </a:p>
        </p:txBody>
      </p:sp>
      <p:pic>
        <p:nvPicPr>
          <p:cNvPr id="4" name="Picture 2" descr="VaMpy logo">
            <a:extLst>
              <a:ext uri="{FF2B5EF4-FFF2-40B4-BE49-F238E27FC236}">
                <a16:creationId xmlns:a16="http://schemas.microsoft.com/office/drawing/2014/main" id="{8ECD7392-3FBE-7A31-B571-5CF4264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98" y="770614"/>
            <a:ext cx="2754702" cy="78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48E49-3188-543E-D9EC-EF0DE0F43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50" y="2324100"/>
            <a:ext cx="2852583" cy="20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E5FE-B27A-E7EF-50F8-BB02CA70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Status – Blood Flow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EA02-4D13-7B13-636C-61E9D53E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Elected to use established geometries for a limited number of systemic arteries. [1] Already up to 4%. </a:t>
            </a:r>
          </a:p>
          <a:p>
            <a:r>
              <a:rPr lang="en-CA" dirty="0"/>
              <a:t>It works PLZZZZ</a:t>
            </a:r>
          </a:p>
          <a:p>
            <a:r>
              <a:rPr lang="en-CA" dirty="0"/>
              <a:t>This work will provide the basis for Paper #1.</a:t>
            </a:r>
          </a:p>
          <a:p>
            <a:r>
              <a:rPr lang="en-CA" dirty="0"/>
              <a:t>I also have a plan to include pulmonary vessels (10%) and a limited systemic vein models. These are both based on successful implementation within the literature. CITE HERE [2,3]. This is </a:t>
            </a:r>
            <a:r>
              <a:rPr lang="en-CA" u="sng" dirty="0"/>
              <a:t>only</a:t>
            </a:r>
            <a:r>
              <a:rPr lang="en-CA" dirty="0"/>
              <a:t> if time allows.</a:t>
            </a:r>
          </a:p>
        </p:txBody>
      </p:sp>
    </p:spTree>
    <p:extLst>
      <p:ext uri="{BB962C8B-B14F-4D97-AF65-F5344CB8AC3E}">
        <p14:creationId xmlns:p14="http://schemas.microsoft.com/office/powerpoint/2010/main" val="46512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934</Words>
  <Application>Microsoft Office PowerPoint</Application>
  <PresentationFormat>Widescreen</PresentationFormat>
  <Paragraphs>78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Aptos</vt:lpstr>
      <vt:lpstr>Arial</vt:lpstr>
      <vt:lpstr>Calibri</vt:lpstr>
      <vt:lpstr>Calibri Light</vt:lpstr>
      <vt:lpstr>Roboto</vt:lpstr>
      <vt:lpstr>Office Theme</vt:lpstr>
      <vt:lpstr>Committee Meeting</vt:lpstr>
      <vt:lpstr>Agenda</vt:lpstr>
      <vt:lpstr>Accomplishments</vt:lpstr>
      <vt:lpstr>How heterogenous is the dose delivered to the cirucalting blood volume during TBI?</vt:lpstr>
      <vt:lpstr>Initial Proposed Project</vt:lpstr>
      <vt:lpstr>Progress to Date</vt:lpstr>
      <vt:lpstr>PowerPoint Presentation</vt:lpstr>
      <vt:lpstr>Progress to Date</vt:lpstr>
      <vt:lpstr>Current Status – Blood Flow Modelling</vt:lpstr>
      <vt:lpstr>Current Status – Beam Modelling</vt:lpstr>
      <vt:lpstr>Questions?</vt:lpstr>
      <vt:lpstr>Importance of Margin Size in TBI </vt:lpstr>
      <vt:lpstr>New Project – TBI Treatment Margins</vt:lpstr>
      <vt:lpstr>Questions?</vt:lpstr>
    </vt:vector>
  </TitlesOfParts>
  <Company>BC Clinical and Support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Committee Meeting</dc:title>
  <dc:creator>Northway, Cassidy</dc:creator>
  <cp:lastModifiedBy>cbn@student.ubc.ca</cp:lastModifiedBy>
  <cp:revision>7</cp:revision>
  <dcterms:created xsi:type="dcterms:W3CDTF">2024-07-30T22:24:27Z</dcterms:created>
  <dcterms:modified xsi:type="dcterms:W3CDTF">2024-09-11T22:08:50Z</dcterms:modified>
</cp:coreProperties>
</file>