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5" r:id="rId7"/>
    <p:sldId id="270" r:id="rId8"/>
    <p:sldId id="271" r:id="rId9"/>
    <p:sldId id="274" r:id="rId10"/>
    <p:sldId id="263" r:id="rId11"/>
    <p:sldId id="275" r:id="rId12"/>
    <p:sldId id="272" r:id="rId13"/>
    <p:sldId id="277" r:id="rId14"/>
    <p:sldId id="276" r:id="rId15"/>
    <p:sldId id="273" r:id="rId16"/>
    <p:sldId id="266" r:id="rId17"/>
    <p:sldId id="268" r:id="rId18"/>
    <p:sldId id="269" r:id="rId19"/>
    <p:sldId id="267" r:id="rId20"/>
    <p:sldId id="278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8C8E-7BAD-4C37-9F0B-8CBDB03D4496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2E5A-F865-48ED-9E9D-E266E7C2AE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8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981-10-9023-3_76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334/jors.15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Segars, William Paul, Jason Bond, John P.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Frush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Sylvia Hon, Christopher P. Eckersley, Cameron H. Williams,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Jianqiao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Feng, Daniel Jacob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Tward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J. Tilak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Ratnanather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M. I. Miller, Donald P.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Frush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and Ehsan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Samei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 “Population of anatomically variable 4D XCAT adult phantoms for imaging research and optimization.” </a:t>
            </a:r>
            <a:r>
              <a:rPr lang="en-CA" b="0" i="1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Medical physics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 40 4 (2013): 043701 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5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CA" dirty="0">
                <a:effectLst/>
              </a:rPr>
              <a:t>Burns L, Teke T, Popescu IA, </a:t>
            </a:r>
            <a:r>
              <a:rPr lang="en-CA" dirty="0" err="1">
                <a:effectLst/>
              </a:rPr>
              <a:t>Duzenli</a:t>
            </a:r>
            <a:r>
              <a:rPr lang="en-CA" dirty="0">
                <a:effectLst/>
              </a:rPr>
              <a:t> C. Monte Carlo Dosimetry of Organ Doses from a Sweeping-Beam Total Body Irradiation Technique: Feasibility and First Results. In: </a:t>
            </a:r>
            <a:r>
              <a:rPr lang="en-CA" dirty="0" err="1">
                <a:effectLst/>
              </a:rPr>
              <a:t>Lhotska</a:t>
            </a:r>
            <a:r>
              <a:rPr lang="en-CA" dirty="0">
                <a:effectLst/>
              </a:rPr>
              <a:t> L, </a:t>
            </a:r>
            <a:r>
              <a:rPr lang="en-CA" dirty="0" err="1">
                <a:effectLst/>
              </a:rPr>
              <a:t>Sukupova</a:t>
            </a:r>
            <a:r>
              <a:rPr lang="en-CA" dirty="0">
                <a:effectLst/>
              </a:rPr>
              <a:t> L, </a:t>
            </a:r>
            <a:r>
              <a:rPr lang="en-CA" dirty="0" err="1">
                <a:effectLst/>
              </a:rPr>
              <a:t>Lacković</a:t>
            </a:r>
            <a:r>
              <a:rPr lang="en-CA" dirty="0">
                <a:effectLst/>
              </a:rPr>
              <a:t> I, </a:t>
            </a:r>
            <a:r>
              <a:rPr lang="en-CA" dirty="0" err="1">
                <a:effectLst/>
              </a:rPr>
              <a:t>Ibbott</a:t>
            </a:r>
            <a:r>
              <a:rPr lang="en-CA" dirty="0">
                <a:effectLst/>
              </a:rPr>
              <a:t> GS, eds. </a:t>
            </a:r>
            <a:r>
              <a:rPr lang="en-CA" i="1" dirty="0">
                <a:effectLst/>
              </a:rPr>
              <a:t>World Congress on Medical Physics and Biomedical Engineering 2018</a:t>
            </a:r>
            <a:r>
              <a:rPr lang="en-CA" dirty="0">
                <a:effectLst/>
              </a:rPr>
              <a:t>. IFMBE Proceedings. Springer; 2019:421-427. doi:</a:t>
            </a:r>
            <a:r>
              <a:rPr lang="en-CA" dirty="0">
                <a:effectLst/>
                <a:hlinkClick r:id="rId3"/>
              </a:rPr>
              <a:t>10.1007/978-981-10-9023-3_76</a:t>
            </a:r>
            <a:endParaRPr lang="en-CA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09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Freislederer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P., </a:t>
            </a:r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Kügele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M., </a:t>
            </a:r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Öllers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M. </a:t>
            </a:r>
            <a:r>
              <a:rPr lang="en-CA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Recent advances in Surface Guided Radiation Therapy. </a:t>
            </a:r>
            <a:r>
              <a:rPr lang="en-CA" b="0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Radiat</a:t>
            </a:r>
            <a:r>
              <a:rPr lang="en-CA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 Oncol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CA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15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187 (2020). https://doi.org/10.1186/s13014-020-01629-w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13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Diem, Alexandra &amp; </a:t>
            </a:r>
            <a:r>
              <a:rPr lang="en-CA" sz="1200" dirty="0" err="1"/>
              <a:t>Bressloff</a:t>
            </a:r>
            <a:r>
              <a:rPr lang="en-CA" sz="1200" dirty="0"/>
              <a:t>, Neil. “</a:t>
            </a:r>
            <a:r>
              <a:rPr lang="en-CA" sz="1200" dirty="0" err="1"/>
              <a:t>VaMpy</a:t>
            </a:r>
            <a:r>
              <a:rPr lang="en-CA" sz="1200" dirty="0"/>
              <a:t>: A Python Package to Solve 1D Blood Flow Problems.” </a:t>
            </a:r>
            <a:r>
              <a:rPr lang="en-CA" sz="1200" i="1" dirty="0"/>
              <a:t>Journal of Open Research Software</a:t>
            </a:r>
            <a:r>
              <a:rPr lang="en-CA" sz="1200" dirty="0"/>
              <a:t>. 5, 17, 2017.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79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CA" dirty="0">
                <a:effectLst/>
              </a:rPr>
              <a:t>Diem AK, </a:t>
            </a:r>
            <a:r>
              <a:rPr lang="en-CA" dirty="0" err="1">
                <a:effectLst/>
              </a:rPr>
              <a:t>Bressloff</a:t>
            </a:r>
            <a:r>
              <a:rPr lang="en-CA" dirty="0">
                <a:effectLst/>
              </a:rPr>
              <a:t> NW. </a:t>
            </a:r>
            <a:r>
              <a:rPr lang="en-CA" dirty="0" err="1">
                <a:effectLst/>
              </a:rPr>
              <a:t>VaMpy</a:t>
            </a:r>
            <a:r>
              <a:rPr lang="en-CA" dirty="0">
                <a:effectLst/>
              </a:rPr>
              <a:t>: A Python Package to Solve 1D Blood Flow Problems. </a:t>
            </a:r>
            <a:r>
              <a:rPr lang="en-CA" i="1" dirty="0">
                <a:effectLst/>
              </a:rPr>
              <a:t>Journal of Open Research Software</a:t>
            </a:r>
            <a:r>
              <a:rPr lang="en-CA" dirty="0">
                <a:effectLst/>
              </a:rPr>
              <a:t>. 2017;5(1). doi:</a:t>
            </a:r>
            <a:r>
              <a:rPr lang="en-CA" dirty="0">
                <a:effectLst/>
                <a:hlinkClick r:id="rId3"/>
              </a:rPr>
              <a:t>10.5334/jors.159</a:t>
            </a:r>
            <a:endParaRPr lang="en-CA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76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Diem, Alexandra &amp; </a:t>
            </a:r>
            <a:r>
              <a:rPr lang="en-CA" sz="1200" dirty="0" err="1"/>
              <a:t>Bressloff</a:t>
            </a:r>
            <a:r>
              <a:rPr lang="en-CA" sz="1200" dirty="0"/>
              <a:t>, Neil. “</a:t>
            </a:r>
            <a:r>
              <a:rPr lang="en-CA" sz="1200" dirty="0" err="1"/>
              <a:t>VaMpy</a:t>
            </a:r>
            <a:r>
              <a:rPr lang="en-CA" sz="1200" dirty="0"/>
              <a:t>: A Python Package to Solve 1D Blood Flow Problems.” </a:t>
            </a:r>
            <a:r>
              <a:rPr lang="en-CA" sz="1200" i="1" dirty="0"/>
              <a:t>Journal of Open Research Software</a:t>
            </a:r>
            <a:r>
              <a:rPr lang="en-CA" sz="1200" dirty="0"/>
              <a:t>. 5, 17, 2017.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96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Cousins W, Gremaud PA. Impedance boundary conditions for general transient hemodynamics. International Journal for Numerical Methods in Biomedical Engineering. 2014;30(11):1294-1313. doi:10.1002/cnm.2658</a:t>
            </a:r>
          </a:p>
          <a:p>
            <a:r>
              <a:rPr lang="en-US" dirty="0"/>
              <a:t>[2] </a:t>
            </a:r>
            <a:r>
              <a:rPr lang="en-US" dirty="0" err="1"/>
              <a:t>Alastruey</a:t>
            </a:r>
            <a:r>
              <a:rPr lang="en-US" dirty="0"/>
              <a:t>, J., Parker, K. H., &amp; Sherwin, S. J. (2012). Arterial pulse wave </a:t>
            </a:r>
            <a:r>
              <a:rPr lang="en-US" dirty="0" err="1"/>
              <a:t>haemodynamics</a:t>
            </a:r>
            <a:r>
              <a:rPr lang="en-US" dirty="0"/>
              <a:t>. In S. Anderson (Ed.), 11th International Conference on Pressure Surges (pp. 401-443). Virtual </a:t>
            </a:r>
            <a:r>
              <a:rPr lang="en-US" dirty="0" err="1"/>
              <a:t>PiE</a:t>
            </a:r>
            <a:r>
              <a:rPr lang="en-US" dirty="0"/>
              <a:t> Led t/a BHR Group.</a:t>
            </a:r>
          </a:p>
          <a:p>
            <a:r>
              <a:rPr lang="en-US" dirty="0"/>
              <a:t>[3]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57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Cousins W, Gremaud PA. Impedance boundary conditions for general transient hemodynamics. International Journal for Numerical Methods in Biomedical Engineering. 2014;30(11):1294-1313. doi:10.1002/cnm.2658</a:t>
            </a:r>
          </a:p>
          <a:p>
            <a:r>
              <a:rPr lang="en-US" dirty="0"/>
              <a:t>[2] </a:t>
            </a:r>
            <a:r>
              <a:rPr lang="en-US" dirty="0" err="1"/>
              <a:t>Alastruey</a:t>
            </a:r>
            <a:r>
              <a:rPr lang="en-US" dirty="0"/>
              <a:t>, J., Parker, K. H., &amp; Sherwin, S. J. (2012). Arterial pulse wave </a:t>
            </a:r>
            <a:r>
              <a:rPr lang="en-US" dirty="0" err="1"/>
              <a:t>haemodynamics</a:t>
            </a:r>
            <a:r>
              <a:rPr lang="en-US" dirty="0"/>
              <a:t>. In S. Anderson (Ed.), 11th International Conference on Pressure Surges (pp. 401-443). Virtual </a:t>
            </a:r>
            <a:r>
              <a:rPr lang="en-US" dirty="0" err="1"/>
              <a:t>PiE</a:t>
            </a:r>
            <a:r>
              <a:rPr lang="en-US" dirty="0"/>
              <a:t> Led t/a BHR Group.</a:t>
            </a:r>
          </a:p>
          <a:p>
            <a:r>
              <a:rPr lang="en-US" dirty="0"/>
              <a:t>[3]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98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34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96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70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5CA5-9EFF-91B3-F3DC-6995D4920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C266-940A-CF0E-7D2E-E4E61A996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86BD-942F-0191-FA0F-A73FC3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CA08-A22C-D568-38AE-E68F937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4968-9D30-8961-00BC-42AEDED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047-37BB-562D-93B2-D3A7F89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4AE1-1FB4-BC1D-E551-F45134F9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DFE-ED11-9B9F-FEBE-09BC60DD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123-E69E-599C-90CA-57A2B8CA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0422-5A6C-C9AC-D81D-51823E1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FDF00-9C56-6251-F36D-6C6C6B79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6B54-55AA-60A4-8CB6-6E596618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0AFA-6016-6D5F-81CB-DE9794E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D819-C4C7-F5D9-133D-12E1025E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E8FA-1877-20B4-066E-0842DA2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B055-D533-6279-143A-1E301253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519B-42F6-381B-63F9-998D953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410D-9162-CA7B-2CC8-7A2FB2E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1F81-EAC2-F125-73E0-BAD3F711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93C9-A90A-EC74-ACA5-0727B0D5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0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522-5C13-DDA4-C293-F64D3F59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CA8A-2656-1185-6A85-D4D89C59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BF4C-4CA0-EEF2-4102-3D0C656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40CC-F4AF-FA62-4FCE-BABB0E61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92F6-ABFA-C405-53EA-135D9CC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7F3-9D57-9DF7-2F31-8E0B15C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1DB-2275-64E9-0A31-F26D7333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F2BD-C84D-754F-E5A9-D2B71EE8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0678-E1AB-E7A5-7B50-44EF42D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A043C-F2AB-484A-B3C4-8E74BBE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D6D1-C116-610C-8F02-E3BDCA3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D0B-75E1-EBCD-A714-3DE22DD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A3D9-F020-9140-BC2C-E45B304B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D607-0848-6735-0B67-E7D0FBD7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10E8-8CEB-10DC-562E-2BE520F23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0BEB9-505B-87A0-2644-8EC09977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3047-8263-6F72-1231-C7AC89BD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B04B-1CE4-B78C-463E-A8108E0A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AD5D-E2A6-4172-DC9F-FDF2556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482-4C73-0893-AE1D-753D584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717D4-0383-DE95-78E7-0C69D379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12B0-0D76-1835-7D4F-0B042F8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187A-2129-0BA6-89D1-B0AFD38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4C5CA-8C84-3BE0-74E8-542B44D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A2D28-A39A-3A0D-1ECE-4E2625C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B8347-BCBA-5594-9541-857EF55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8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911-6462-4F38-3F6A-246705A7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AB57-D545-35B3-A3F8-9E99B5C9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A03F-7A5C-27FD-3EBA-AC02C8D4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7ED9-9A7C-3958-85AB-E37FDCD9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EDF7-969F-A8F7-5A43-CCAB3E6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2F3F-3E94-1D16-C9C0-EC24411A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7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72BF-E168-AB7E-096C-22C121B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AB8A-6905-3362-C22B-B8B9824B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8E24-B643-8724-2334-C9F4779E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0315-024A-EA3B-8B95-29577587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733-5CF3-E5DD-8F11-A43A54F6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729E-DB70-41CD-98EA-E80C3E2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1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A09DC-9296-53CF-714A-15633D4B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6847-5A1D-5DFA-7485-EA280BE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E792-F81E-E5F3-3BD2-1C07547B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EC48-F960-465E-8D0E-05714480939D}" type="datetimeFigureOut">
              <a:rPr lang="en-CA" smtClean="0"/>
              <a:t>2024-09-17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DF8-7611-BB87-A628-2C8FA3C1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11B8-7E98-42B1-0882-096238C6C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2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5D5-559B-DB34-F551-872857D4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4DCCF-17DF-0EC1-4A6B-F7C87E1D8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Cassidy Northway</a:t>
            </a:r>
          </a:p>
          <a:p>
            <a:r>
              <a:rPr lang="en-CA" dirty="0"/>
              <a:t>PhD Candidate</a:t>
            </a:r>
          </a:p>
          <a:p>
            <a:r>
              <a:rPr lang="en-CA" dirty="0"/>
              <a:t>Sept 20 2024</a:t>
            </a:r>
          </a:p>
        </p:txBody>
      </p:sp>
    </p:spTree>
    <p:extLst>
      <p:ext uri="{BB962C8B-B14F-4D97-AF65-F5344CB8AC3E}">
        <p14:creationId xmlns:p14="http://schemas.microsoft.com/office/powerpoint/2010/main" val="317629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5FE-B27A-E7EF-50F8-BB02CA7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Blood Flow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EA02-4D13-7B13-636C-61E9D53E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Attempted to us established geometries for a limited number of systemic arteries. [1] Reached to 6%. Time to </a:t>
            </a:r>
            <a:r>
              <a:rPr lang="en-CA" u="sng" dirty="0"/>
              <a:t>pivot again</a:t>
            </a:r>
            <a:r>
              <a:rPr lang="en-CA" dirty="0"/>
              <a:t>. </a:t>
            </a:r>
          </a:p>
          <a:p>
            <a:r>
              <a:rPr lang="en-CA" dirty="0" err="1"/>
              <a:t>Nektar</a:t>
            </a:r>
            <a:r>
              <a:rPr lang="en-CA" dirty="0"/>
              <a:t> 1D [2] is a Linux based </a:t>
            </a:r>
            <a:r>
              <a:rPr lang="en-US" dirty="0"/>
              <a:t>or solving the nonlinear, one-dimensional (1-D) equations of blood flow in a network of compliant vessels subject to boundary and initial conditions.</a:t>
            </a:r>
          </a:p>
          <a:p>
            <a:r>
              <a:rPr lang="en-US" dirty="0"/>
              <a:t>We will use the existing 55-vessel model</a:t>
            </a:r>
          </a:p>
          <a:p>
            <a:r>
              <a:rPr lang="en-US" dirty="0"/>
              <a:t>Both </a:t>
            </a:r>
            <a:r>
              <a:rPr lang="en-US" dirty="0" err="1"/>
              <a:t>Nektar</a:t>
            </a:r>
            <a:r>
              <a:rPr lang="en-US" dirty="0"/>
              <a:t> use a “healthy young person” as the baseline and 4d </a:t>
            </a:r>
            <a:r>
              <a:rPr lang="en-US" dirty="0" err="1"/>
              <a:t>xcat</a:t>
            </a:r>
            <a:r>
              <a:rPr lang="en-US" dirty="0"/>
              <a:t> uses a 50</a:t>
            </a:r>
            <a:r>
              <a:rPr lang="en-US" baseline="30000" dirty="0"/>
              <a:t>th</a:t>
            </a:r>
            <a:r>
              <a:rPr lang="en-US" dirty="0"/>
              <a:t> percentile adult.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FFA6-688E-9B99-481B-E75595DF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78" y="3624174"/>
            <a:ext cx="1594299" cy="32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2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E9B8-199A-54A7-B9E4-4FC74A69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address a one-way street? </a:t>
            </a:r>
          </a:p>
        </p:txBody>
      </p:sp>
    </p:spTree>
    <p:extLst>
      <p:ext uri="{BB962C8B-B14F-4D97-AF65-F5344CB8AC3E}">
        <p14:creationId xmlns:p14="http://schemas.microsoft.com/office/powerpoint/2010/main" val="163227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15DC-9DB4-DD5A-BCBE-42F02227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CA" dirty="0"/>
              <a:t>Blood volumes will have the following properties within the simulation:</a:t>
            </a:r>
          </a:p>
          <a:p>
            <a:pPr lvl="1"/>
            <a:r>
              <a:rPr lang="en-CA" dirty="0"/>
              <a:t>Location</a:t>
            </a:r>
          </a:p>
          <a:p>
            <a:pPr lvl="1"/>
            <a:r>
              <a:rPr lang="en-CA" dirty="0"/>
              <a:t>Energy deposited (dose)</a:t>
            </a:r>
          </a:p>
          <a:p>
            <a:pPr lvl="1"/>
            <a:r>
              <a:rPr lang="en-CA" dirty="0"/>
              <a:t>Time spent within the modelled arteries </a:t>
            </a:r>
          </a:p>
          <a:p>
            <a:r>
              <a:rPr lang="en-CA" dirty="0">
                <a:solidFill>
                  <a:schemeClr val="bg1"/>
                </a:solidFill>
              </a:rPr>
              <a:t>At t &lt; 0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Seed blood volumes, all starting at the aortic root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Random start times to prevent clustering</a:t>
            </a:r>
          </a:p>
          <a:p>
            <a:r>
              <a:rPr lang="en-CA" dirty="0">
                <a:solidFill>
                  <a:schemeClr val="bg1"/>
                </a:solidFill>
              </a:rPr>
              <a:t>t &gt;= 0 sec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Track the volumes through the known arteries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Assume 60 secs from aortic root to aortic root, “Round trip”. ~5 L blood volume and ~ 4-8 L/min cardiac output. TBD</a:t>
            </a:r>
          </a:p>
          <a:p>
            <a:r>
              <a:rPr lang="en-CA" dirty="0">
                <a:solidFill>
                  <a:schemeClr val="bg1"/>
                </a:solidFill>
              </a:rPr>
              <a:t>Calculated dose / total time of exposure will be compared</a:t>
            </a:r>
          </a:p>
        </p:txBody>
      </p:sp>
    </p:spTree>
    <p:extLst>
      <p:ext uri="{BB962C8B-B14F-4D97-AF65-F5344CB8AC3E}">
        <p14:creationId xmlns:p14="http://schemas.microsoft.com/office/powerpoint/2010/main" val="71543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15DC-9DB4-DD5A-BCBE-42F02227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CA" dirty="0"/>
              <a:t>Blood volumes will have the following properties within the simulation:</a:t>
            </a:r>
          </a:p>
          <a:p>
            <a:pPr lvl="1"/>
            <a:r>
              <a:rPr lang="en-CA" dirty="0"/>
              <a:t>Location</a:t>
            </a:r>
          </a:p>
          <a:p>
            <a:pPr lvl="1"/>
            <a:r>
              <a:rPr lang="en-CA" dirty="0"/>
              <a:t>Energy deposited (dose)</a:t>
            </a:r>
          </a:p>
          <a:p>
            <a:pPr lvl="1"/>
            <a:r>
              <a:rPr lang="en-CA" dirty="0"/>
              <a:t>Time spent within the modelled arteries </a:t>
            </a:r>
          </a:p>
          <a:p>
            <a:r>
              <a:rPr lang="en-CA" dirty="0"/>
              <a:t>At t &lt; 0 </a:t>
            </a:r>
          </a:p>
          <a:p>
            <a:pPr lvl="1"/>
            <a:r>
              <a:rPr lang="en-CA" dirty="0"/>
              <a:t>Seed blood volumes, all starting at the aortic root</a:t>
            </a:r>
          </a:p>
          <a:p>
            <a:pPr lvl="1"/>
            <a:r>
              <a:rPr lang="en-CA" dirty="0"/>
              <a:t>Random start times to prevent clustering</a:t>
            </a:r>
          </a:p>
          <a:p>
            <a:r>
              <a:rPr lang="en-CA" dirty="0">
                <a:solidFill>
                  <a:schemeClr val="bg1"/>
                </a:solidFill>
              </a:rPr>
              <a:t>t &gt;= 0 sec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Track the volumes through the known arteries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Assume 60 secs from aortic root to aortic root, “Round trip”. ~5 L blood volume and ~ 4-8 L/min cardiac output. TBD</a:t>
            </a:r>
          </a:p>
          <a:p>
            <a:r>
              <a:rPr lang="en-CA" dirty="0">
                <a:solidFill>
                  <a:schemeClr val="bg1"/>
                </a:solidFill>
              </a:rPr>
              <a:t>Calculated dose / total time of exposure will be compared</a:t>
            </a:r>
          </a:p>
        </p:txBody>
      </p:sp>
    </p:spTree>
    <p:extLst>
      <p:ext uri="{BB962C8B-B14F-4D97-AF65-F5344CB8AC3E}">
        <p14:creationId xmlns:p14="http://schemas.microsoft.com/office/powerpoint/2010/main" val="381733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15DC-9DB4-DD5A-BCBE-42F02227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CA" dirty="0"/>
              <a:t>Blood volumes will have the following properties within the simulation:</a:t>
            </a:r>
          </a:p>
          <a:p>
            <a:pPr lvl="1"/>
            <a:r>
              <a:rPr lang="en-CA" dirty="0"/>
              <a:t>Location</a:t>
            </a:r>
          </a:p>
          <a:p>
            <a:pPr lvl="1"/>
            <a:r>
              <a:rPr lang="en-CA" dirty="0"/>
              <a:t>Energy deposited (dose)</a:t>
            </a:r>
          </a:p>
          <a:p>
            <a:pPr lvl="1"/>
            <a:r>
              <a:rPr lang="en-CA" dirty="0"/>
              <a:t>Time spent within the modelled arteries </a:t>
            </a:r>
          </a:p>
          <a:p>
            <a:r>
              <a:rPr lang="en-CA" dirty="0"/>
              <a:t>At t &lt; 0 </a:t>
            </a:r>
          </a:p>
          <a:p>
            <a:pPr lvl="1"/>
            <a:r>
              <a:rPr lang="en-CA" dirty="0"/>
              <a:t>Seed blood volumes, all starting at the aortic root</a:t>
            </a:r>
          </a:p>
          <a:p>
            <a:pPr lvl="1"/>
            <a:r>
              <a:rPr lang="en-CA" dirty="0"/>
              <a:t>Random start times to prevent clustering</a:t>
            </a:r>
          </a:p>
          <a:p>
            <a:r>
              <a:rPr lang="en-CA" dirty="0"/>
              <a:t>t &gt;= 0 sec</a:t>
            </a:r>
          </a:p>
          <a:p>
            <a:pPr lvl="1"/>
            <a:r>
              <a:rPr lang="en-CA" dirty="0"/>
              <a:t>Track the volumes through the known arteries</a:t>
            </a:r>
          </a:p>
          <a:p>
            <a:pPr lvl="1"/>
            <a:r>
              <a:rPr lang="en-CA" dirty="0"/>
              <a:t>Assume 60 secs from aortic root to aortic root, “Round trip”. ~5 L blood volume and ~ 4-8 L/min cardiac output. TBD</a:t>
            </a:r>
          </a:p>
          <a:p>
            <a:r>
              <a:rPr lang="en-CA" dirty="0"/>
              <a:t>Calculated dose / total time of exposure will be compared</a:t>
            </a:r>
          </a:p>
        </p:txBody>
      </p:sp>
    </p:spTree>
    <p:extLst>
      <p:ext uri="{BB962C8B-B14F-4D97-AF65-F5344CB8AC3E}">
        <p14:creationId xmlns:p14="http://schemas.microsoft.com/office/powerpoint/2010/main" val="139457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396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F22-1599-815C-9A57-4008B199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Beam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D53C-CDEC-46D6-B91B-B41EE488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With my work with Dr. Popescu preparing data for the CARO 2024 poster I’ve looking at modelling our sweeping Co-60. </a:t>
            </a:r>
          </a:p>
          <a:p>
            <a:r>
              <a:rPr lang="en-CA" dirty="0"/>
              <a:t>Co-60 modelling is currently being updated from Levi Burns’ work [1].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Novel inquiries:</a:t>
            </a:r>
          </a:p>
          <a:p>
            <a:pPr lvl="1"/>
            <a:r>
              <a:rPr lang="en-CA" dirty="0"/>
              <a:t>Does the cropping of patient CTs (chin to pelvis) affect the dose calculations significantly? Using the 4D XCAT phantom we can calculate cropped and uncropped dose to compare. </a:t>
            </a:r>
          </a:p>
          <a:p>
            <a:pPr lvl="1"/>
            <a:r>
              <a:rPr lang="en-CA" dirty="0"/>
              <a:t>Yet to examine dose rate during Co-60 treatment.</a:t>
            </a:r>
          </a:p>
        </p:txBody>
      </p:sp>
    </p:spTree>
    <p:extLst>
      <p:ext uri="{BB962C8B-B14F-4D97-AF65-F5344CB8AC3E}">
        <p14:creationId xmlns:p14="http://schemas.microsoft.com/office/powerpoint/2010/main" val="372636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15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E441CB7-9B1A-CC68-F1B0-C3C580BCBA33}"/>
              </a:ext>
            </a:extLst>
          </p:cNvPr>
          <p:cNvSpPr/>
          <p:nvPr/>
        </p:nvSpPr>
        <p:spPr>
          <a:xfrm>
            <a:off x="6326124" y="1591188"/>
            <a:ext cx="5453064" cy="269455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 = Body Contour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95F49-5717-F121-FAA2-F863A480310B}"/>
              </a:ext>
            </a:extLst>
          </p:cNvPr>
          <p:cNvSpPr/>
          <p:nvPr/>
        </p:nvSpPr>
        <p:spPr>
          <a:xfrm>
            <a:off x="0" y="1975104"/>
            <a:ext cx="5069015" cy="16011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86C8-ABB9-6862-C514-CD082D50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CA" dirty="0"/>
              <a:t>Margins in TBI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943310-C5BB-5A6F-DCD8-4A6629632915}"/>
              </a:ext>
            </a:extLst>
          </p:cNvPr>
          <p:cNvSpPr/>
          <p:nvPr/>
        </p:nvSpPr>
        <p:spPr>
          <a:xfrm>
            <a:off x="1633872" y="1997059"/>
            <a:ext cx="1747502" cy="160115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CA" dirty="0"/>
              <a:t>PTV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F6F36E-59D6-4EBE-7385-9405CBD94F61}"/>
              </a:ext>
            </a:extLst>
          </p:cNvPr>
          <p:cNvSpPr/>
          <p:nvPr/>
        </p:nvSpPr>
        <p:spPr>
          <a:xfrm>
            <a:off x="2087142" y="2497395"/>
            <a:ext cx="840961" cy="81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3F2BF-BFBD-0E54-4B62-F403A926CE75}"/>
              </a:ext>
            </a:extLst>
          </p:cNvPr>
          <p:cNvSpPr/>
          <p:nvPr/>
        </p:nvSpPr>
        <p:spPr>
          <a:xfrm>
            <a:off x="6518148" y="1778699"/>
            <a:ext cx="5069015" cy="23195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 = Body Contour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0414-FF09-72D3-2C2C-DB88A6794554}"/>
              </a:ext>
            </a:extLst>
          </p:cNvPr>
          <p:cNvSpPr txBox="1"/>
          <p:nvPr/>
        </p:nvSpPr>
        <p:spPr>
          <a:xfrm>
            <a:off x="173998" y="1173528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Solid Tumour Treatment Planning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8BF73-96D7-9741-D6DA-4613D54C02D7}"/>
              </a:ext>
            </a:extLst>
          </p:cNvPr>
          <p:cNvSpPr txBox="1"/>
          <p:nvPr/>
        </p:nvSpPr>
        <p:spPr>
          <a:xfrm>
            <a:off x="6828663" y="1173528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Body Irradiation Treatment Planning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02AEB-615D-8A30-51AC-D65FE25C0DC2}"/>
              </a:ext>
            </a:extLst>
          </p:cNvPr>
          <p:cNvSpPr txBox="1"/>
          <p:nvPr/>
        </p:nvSpPr>
        <p:spPr>
          <a:xfrm>
            <a:off x="173998" y="4598562"/>
            <a:ext cx="11605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TBI: The PTV extends outside of the patient’s body and we create a “flash” margin for Inverse Treatment Planning. Currently the margin is based on planner experience.  After treatment planning the flash margin is removed and the dose is recalculated.</a:t>
            </a:r>
          </a:p>
          <a:p>
            <a:endParaRPr lang="en-CA" dirty="0"/>
          </a:p>
          <a:p>
            <a:r>
              <a:rPr lang="en-CA" dirty="0"/>
              <a:t>Flash margin: margin outside of the patient we fill with unit density material</a:t>
            </a:r>
          </a:p>
        </p:txBody>
      </p:sp>
    </p:spTree>
    <p:extLst>
      <p:ext uri="{BB962C8B-B14F-4D97-AF65-F5344CB8AC3E}">
        <p14:creationId xmlns:p14="http://schemas.microsoft.com/office/powerpoint/2010/main" val="262876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92A7-67D4-8BC1-D8A6-3CF356D7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Project – TBI Treatment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9693-0262-7CC8-55AC-AD1F2B9A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BC Cancer – Vancouver has transitioned to VMAT TBI. </a:t>
            </a:r>
          </a:p>
          <a:p>
            <a:r>
              <a:rPr lang="en-CA" dirty="0"/>
              <a:t>SGRT is used to aid in patient alignment. </a:t>
            </a:r>
          </a:p>
          <a:p>
            <a:r>
              <a:rPr lang="en-CA" dirty="0"/>
              <a:t>This also provides with additional information on set-up error and patient motion during treatment at all isocenters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028" name="Picture 4" descr="Recent advances in Surface Guided Radiation Therapy | Radiation Oncology |  Full Text">
            <a:extLst>
              <a:ext uri="{FF2B5EF4-FFF2-40B4-BE49-F238E27FC236}">
                <a16:creationId xmlns:a16="http://schemas.microsoft.com/office/drawing/2014/main" id="{0C6C9388-3AA8-8402-7046-E6A42FEB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6524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3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9FCE-4F18-E1C4-C796-212388D1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478-2233-0E48-A97C-933E5F26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Recent Accomplishments</a:t>
            </a:r>
          </a:p>
          <a:p>
            <a:r>
              <a:rPr lang="en-CA" dirty="0"/>
              <a:t>Review Project Outline</a:t>
            </a:r>
          </a:p>
          <a:p>
            <a:r>
              <a:rPr lang="en-CA" dirty="0"/>
              <a:t>Current Progress and Modifications to Project</a:t>
            </a:r>
          </a:p>
          <a:p>
            <a:r>
              <a:rPr lang="en-CA" dirty="0"/>
              <a:t>Surface Guided Radiation Therapy Project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2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92A7-67D4-8BC1-D8A6-3CF356D7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Project – TBI Treatment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9693-0262-7CC8-55AC-AD1F2B9A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this data we can calculate minimum treatment margins for TBI. </a:t>
            </a:r>
          </a:p>
          <a:p>
            <a:r>
              <a:rPr lang="en-CA" dirty="0"/>
              <a:t>Using a Robustness study we can assess how well our current margins suit our needs using treatment plans from previously treated patients. </a:t>
            </a:r>
          </a:p>
          <a:p>
            <a:r>
              <a:rPr lang="en-CA" dirty="0"/>
              <a:t>Goal: provide data informed TBI margins.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05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45E1-8201-2DB3-CCE5-CE5CEBB1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>
            <a:normAutofit/>
          </a:bodyPr>
          <a:lstStyle/>
          <a:p>
            <a:r>
              <a:rPr lang="en-CA" dirty="0"/>
              <a:t>Advanced to Candidacy </a:t>
            </a:r>
          </a:p>
          <a:p>
            <a:r>
              <a:rPr lang="en-CA" dirty="0">
                <a:effectLst/>
              </a:rPr>
              <a:t>TA Professional Development Committee (2022-2024)</a:t>
            </a:r>
            <a:endParaRPr lang="en-CA" dirty="0"/>
          </a:p>
          <a:p>
            <a:r>
              <a:rPr lang="en-US" u="sng" dirty="0"/>
              <a:t>Northway, C., </a:t>
            </a:r>
            <a:r>
              <a:rPr lang="en-US" dirty="0"/>
              <a:t>&amp; </a:t>
            </a:r>
            <a:r>
              <a:rPr lang="en-US" dirty="0" err="1"/>
              <a:t>Spadinger</a:t>
            </a:r>
            <a:r>
              <a:rPr lang="en-US" dirty="0"/>
              <a:t>, I. (2023). A full body blood flow model for applications in TBI dosimetry. Radiotherapy and Oncology, 186.</a:t>
            </a:r>
          </a:p>
          <a:p>
            <a:r>
              <a:rPr lang="en-US" dirty="0"/>
              <a:t>Lymphoma Canada Grant (2023 – 2025) </a:t>
            </a:r>
          </a:p>
          <a:p>
            <a:r>
              <a:rPr lang="en-US" dirty="0"/>
              <a:t> </a:t>
            </a:r>
            <a:r>
              <a:rPr lang="en-CA" dirty="0">
                <a:effectLst/>
              </a:rPr>
              <a:t>Zhang, C., </a:t>
            </a:r>
            <a:r>
              <a:rPr lang="en-CA" u="sng" dirty="0">
                <a:effectLst/>
              </a:rPr>
              <a:t>Northway, C.</a:t>
            </a:r>
            <a:r>
              <a:rPr lang="en-CA" dirty="0">
                <a:effectLst/>
              </a:rPr>
              <a:t>, Crook, J., Hilts, M., &amp; </a:t>
            </a:r>
            <a:r>
              <a:rPr lang="en-CA" dirty="0" err="1">
                <a:effectLst/>
              </a:rPr>
              <a:t>Batchelar</a:t>
            </a:r>
            <a:r>
              <a:rPr lang="en-CA" dirty="0">
                <a:effectLst/>
              </a:rPr>
              <a:t>, D. (2024). Seed distribution stability in permanent breast seed implant brachytherapy. </a:t>
            </a:r>
            <a:r>
              <a:rPr lang="en-CA" i="1" dirty="0">
                <a:effectLst/>
              </a:rPr>
              <a:t>Brachytherapy</a:t>
            </a:r>
            <a:r>
              <a:rPr lang="en-CA" dirty="0">
                <a:effectLst/>
              </a:rPr>
              <a:t>, </a:t>
            </a:r>
            <a:r>
              <a:rPr lang="en-CA" i="1" dirty="0">
                <a:effectLst/>
              </a:rPr>
              <a:t>23</a:t>
            </a:r>
            <a:r>
              <a:rPr lang="en-CA" dirty="0">
                <a:effectLst/>
              </a:rPr>
              <a:t>(4), 433–442. </a:t>
            </a:r>
            <a:endParaRPr lang="en-CA" dirty="0"/>
          </a:p>
          <a:p>
            <a:r>
              <a:rPr lang="en-CA" dirty="0"/>
              <a:t>Jin, R., Oh, J., …, </a:t>
            </a:r>
            <a:r>
              <a:rPr lang="en-CA" u="sng" dirty="0"/>
              <a:t>Northway, C</a:t>
            </a:r>
            <a:r>
              <a:rPr lang="en-CA" dirty="0"/>
              <a:t>., et al.  The Incidence and Factors associated with Pulmonary Toxicity in Adults After Total Body Irradiation-Based Conditioning Regimens &amp; Bone Marrow Transplantation. </a:t>
            </a:r>
          </a:p>
        </p:txBody>
      </p:sp>
    </p:spTree>
    <p:extLst>
      <p:ext uri="{BB962C8B-B14F-4D97-AF65-F5344CB8AC3E}">
        <p14:creationId xmlns:p14="http://schemas.microsoft.com/office/powerpoint/2010/main" val="8237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1E-7AD8-E0BE-C6F1-CDFB9394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heterogenous is the dose delivered to the circulating blood volume during TBI?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BB48-05EA-2CA9-E10C-CC8AF741A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1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0988-6744-1734-F5BE-D27ADC3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30AD-B666-A202-060D-B0383A6A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In-silico, track the flow of blood voxels through a </a:t>
            </a:r>
            <a:r>
              <a:rPr lang="en-US" sz="2800" u="sng" dirty="0"/>
              <a:t>whole-body phantom</a:t>
            </a:r>
            <a:r>
              <a:rPr lang="en-US" sz="2800" dirty="0"/>
              <a:t> undergoing TBI, calculate their cumulative dose, and compare the dose to the voxels.</a:t>
            </a:r>
          </a:p>
          <a:p>
            <a:r>
              <a:rPr lang="en-US" sz="2800" dirty="0"/>
              <a:t>Whole Body Phantom (4D </a:t>
            </a:r>
            <a:r>
              <a:rPr lang="en-US" dirty="0"/>
              <a:t>XCAT) </a:t>
            </a:r>
            <a:r>
              <a:rPr lang="en-US" sz="2800" dirty="0"/>
              <a:t>model will unite a</a:t>
            </a:r>
            <a:r>
              <a:rPr lang="en-US" dirty="0"/>
              <a:t> </a:t>
            </a:r>
            <a:r>
              <a:rPr lang="en-US" sz="2800" dirty="0"/>
              <a:t>blood flow model and Monte Carlo Simulations to determine dose.</a:t>
            </a:r>
          </a:p>
          <a:p>
            <a:pPr marL="0" indent="0">
              <a:buNone/>
            </a:pPr>
            <a:endParaRPr lang="en-US" sz="2800" dirty="0"/>
          </a:p>
          <a:p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63E8-46DC-95E0-079F-D585E49A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049" y="3726611"/>
            <a:ext cx="3293722" cy="29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03A-A7EB-02BB-1A1E-CF73CA0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Progress to Date – Blood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Pulled the geometric information from the 4D XCAT phantom</a:t>
            </a:r>
          </a:p>
          <a:p>
            <a:r>
              <a:rPr lang="en-CA" dirty="0"/>
              <a:t>Mapped the network </a:t>
            </a:r>
          </a:p>
          <a:p>
            <a:r>
              <a:rPr lang="en-CA" dirty="0"/>
              <a:t>Created 1D-0D blood flow modelling code base</a:t>
            </a:r>
          </a:p>
          <a:p>
            <a:pPr lvl="1"/>
            <a:r>
              <a:rPr lang="en-CA" dirty="0"/>
              <a:t>Used open-source </a:t>
            </a:r>
            <a:r>
              <a:rPr lang="en-CA" dirty="0" err="1"/>
              <a:t>VaMpy</a:t>
            </a:r>
            <a:r>
              <a:rPr lang="en-CA" dirty="0"/>
              <a:t> code base</a:t>
            </a:r>
          </a:p>
          <a:p>
            <a:pPr lvl="1"/>
            <a:r>
              <a:rPr lang="en-CA" dirty="0"/>
              <a:t>Modified to use Structured Tree boundary conditions. </a:t>
            </a:r>
          </a:p>
          <a:p>
            <a:pPr lvl="1"/>
            <a:r>
              <a:rPr lang="en-CA" dirty="0"/>
              <a:t>Confirmed methodology using a “toy example”</a:t>
            </a:r>
          </a:p>
        </p:txBody>
      </p:sp>
      <p:pic>
        <p:nvPicPr>
          <p:cNvPr id="4" name="Picture 2" descr="VaMpy logo">
            <a:extLst>
              <a:ext uri="{FF2B5EF4-FFF2-40B4-BE49-F238E27FC236}">
                <a16:creationId xmlns:a16="http://schemas.microsoft.com/office/drawing/2014/main" id="{8ECD7392-3FBE-7A31-B571-5CF4264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98" y="770614"/>
            <a:ext cx="2754702" cy="7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48E49-3188-543E-D9EC-EF0DE0F4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168" y="3943949"/>
            <a:ext cx="3769269" cy="26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A860-AFB4-9DC8-6639-BFC12F4B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5992"/>
            <a:ext cx="6068272" cy="394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5BA16-11FD-3CC4-E4BC-D2F9CF18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12" y="788768"/>
            <a:ext cx="6182588" cy="405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2A8D8-ACB7-BE65-CB6D-6490F1612E23}"/>
              </a:ext>
            </a:extLst>
          </p:cNvPr>
          <p:cNvSpPr txBox="1"/>
          <p:nvPr/>
        </p:nvSpPr>
        <p:spPr>
          <a:xfrm>
            <a:off x="4224528" y="5812676"/>
            <a:ext cx="391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 difference (absolute) = 0.2  cm^3/s</a:t>
            </a:r>
          </a:p>
        </p:txBody>
      </p:sp>
    </p:spTree>
    <p:extLst>
      <p:ext uri="{BB962C8B-B14F-4D97-AF65-F5344CB8AC3E}">
        <p14:creationId xmlns:p14="http://schemas.microsoft.com/office/powerpoint/2010/main" val="25749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 One problem is however, that the rather complicated system of equations does not converge for all choices of parameters (the peripheral resistance, the top radius, and the bottom radius.” </a:t>
            </a:r>
          </a:p>
          <a:p>
            <a:pPr marL="0" indent="0">
              <a:buNone/>
            </a:pPr>
            <a:r>
              <a:rPr lang="en-US" dirty="0"/>
              <a:t>– Dr. Mette Olufsen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0.006% of one period after months of work.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7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5FE-B27A-E7EF-50F8-BB02CA7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Blood Flow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EA02-4D13-7B13-636C-61E9D53E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Attempted to us established geometries for a limited number of systemic arteries. [1] Reached to 6%. Time to </a:t>
            </a:r>
            <a:r>
              <a:rPr lang="en-CA" u="sng" dirty="0"/>
              <a:t>pivot again</a:t>
            </a:r>
            <a:r>
              <a:rPr lang="en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00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1490</Words>
  <Application>Microsoft Office PowerPoint</Application>
  <PresentationFormat>Widescreen</PresentationFormat>
  <Paragraphs>128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Aptos</vt:lpstr>
      <vt:lpstr>Arial</vt:lpstr>
      <vt:lpstr>Calibri</vt:lpstr>
      <vt:lpstr>Calibri Light</vt:lpstr>
      <vt:lpstr>Roboto</vt:lpstr>
      <vt:lpstr>Office Theme</vt:lpstr>
      <vt:lpstr>Committee Meeting</vt:lpstr>
      <vt:lpstr>Agenda</vt:lpstr>
      <vt:lpstr>PowerPoint Presentation</vt:lpstr>
      <vt:lpstr>How heterogenous is the dose delivered to the circulating blood volume during TBI?</vt:lpstr>
      <vt:lpstr>Initial Proposed Project</vt:lpstr>
      <vt:lpstr>Progress to Date – Blood flow </vt:lpstr>
      <vt:lpstr>PowerPoint Presentation</vt:lpstr>
      <vt:lpstr>PowerPoint Presentation</vt:lpstr>
      <vt:lpstr>Current Status – Blood Flow Modelling</vt:lpstr>
      <vt:lpstr>Current Status – Blood Flow Modelling</vt:lpstr>
      <vt:lpstr>How do we address a one-way street? </vt:lpstr>
      <vt:lpstr>PowerPoint Presentation</vt:lpstr>
      <vt:lpstr>PowerPoint Presentation</vt:lpstr>
      <vt:lpstr>PowerPoint Presentation</vt:lpstr>
      <vt:lpstr>Questions?</vt:lpstr>
      <vt:lpstr>Current Status – Beam Modelling</vt:lpstr>
      <vt:lpstr>Questions?</vt:lpstr>
      <vt:lpstr>Margins in TBI </vt:lpstr>
      <vt:lpstr>New Project – TBI Treatment Margins</vt:lpstr>
      <vt:lpstr>New Project – TBI Treatment Margins</vt:lpstr>
      <vt:lpstr>Questions?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Meeting</dc:title>
  <dc:creator>Northway, Cassidy</dc:creator>
  <cp:lastModifiedBy>cbn@student.ubc.ca</cp:lastModifiedBy>
  <cp:revision>16</cp:revision>
  <dcterms:created xsi:type="dcterms:W3CDTF">2024-07-30T22:24:27Z</dcterms:created>
  <dcterms:modified xsi:type="dcterms:W3CDTF">2024-09-17T21:36:11Z</dcterms:modified>
</cp:coreProperties>
</file>