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60" r:id="rId4"/>
    <p:sldId id="261" r:id="rId5"/>
    <p:sldId id="265" r:id="rId6"/>
    <p:sldId id="270" r:id="rId7"/>
    <p:sldId id="271" r:id="rId8"/>
    <p:sldId id="263" r:id="rId9"/>
    <p:sldId id="282" r:id="rId10"/>
    <p:sldId id="275" r:id="rId11"/>
    <p:sldId id="288" r:id="rId12"/>
    <p:sldId id="287" r:id="rId13"/>
    <p:sldId id="286" r:id="rId14"/>
    <p:sldId id="276" r:id="rId15"/>
    <p:sldId id="273" r:id="rId16"/>
    <p:sldId id="279" r:id="rId17"/>
    <p:sldId id="266" r:id="rId18"/>
    <p:sldId id="280" r:id="rId19"/>
    <p:sldId id="268" r:id="rId20"/>
    <p:sldId id="267" r:id="rId21"/>
    <p:sldId id="269" r:id="rId22"/>
    <p:sldId id="278" r:id="rId23"/>
    <p:sldId id="281" r:id="rId24"/>
    <p:sldId id="264" r:id="rId25"/>
    <p:sldId id="2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794" autoAdjust="0"/>
  </p:normalViewPr>
  <p:slideViewPr>
    <p:cSldViewPr snapToGrid="0">
      <p:cViewPr varScale="1">
        <p:scale>
          <a:sx n="105" d="100"/>
          <a:sy n="105" d="100"/>
        </p:scale>
        <p:origin x="6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F2E585-1FCD-42B4-9E83-6D330A0A961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025EAB-C2CA-4FD9-A85E-C23503794B60}">
      <dgm:prSet/>
      <dgm:spPr/>
      <dgm:t>
        <a:bodyPr/>
        <a:lstStyle/>
        <a:p>
          <a:r>
            <a:rPr lang="en-CA"/>
            <a:t>Review Project Outline</a:t>
          </a:r>
          <a:endParaRPr lang="en-US"/>
        </a:p>
      </dgm:t>
    </dgm:pt>
    <dgm:pt modelId="{BDB55538-E042-4C2A-AEFF-D590011E8087}" type="parTrans" cxnId="{B661D245-2C47-471F-BA3C-4EF847192B13}">
      <dgm:prSet/>
      <dgm:spPr/>
      <dgm:t>
        <a:bodyPr/>
        <a:lstStyle/>
        <a:p>
          <a:endParaRPr lang="en-US"/>
        </a:p>
      </dgm:t>
    </dgm:pt>
    <dgm:pt modelId="{031FC33A-CD15-4ECB-84AB-75CE64DEDBBC}" type="sibTrans" cxnId="{B661D245-2C47-471F-BA3C-4EF847192B13}">
      <dgm:prSet/>
      <dgm:spPr/>
      <dgm:t>
        <a:bodyPr/>
        <a:lstStyle/>
        <a:p>
          <a:endParaRPr lang="en-US"/>
        </a:p>
      </dgm:t>
    </dgm:pt>
    <dgm:pt modelId="{907350E4-EC42-44DE-8DD1-55FA3E670E7A}">
      <dgm:prSet/>
      <dgm:spPr/>
      <dgm:t>
        <a:bodyPr/>
        <a:lstStyle/>
        <a:p>
          <a:r>
            <a:rPr lang="en-CA"/>
            <a:t>Current Progress and Modifications to Project</a:t>
          </a:r>
          <a:endParaRPr lang="en-US"/>
        </a:p>
      </dgm:t>
    </dgm:pt>
    <dgm:pt modelId="{1A100FAB-052C-4533-B26B-EFE86CFA42FD}" type="parTrans" cxnId="{BDFA2D94-C41A-44D4-B0D1-8F642DC020C3}">
      <dgm:prSet/>
      <dgm:spPr/>
      <dgm:t>
        <a:bodyPr/>
        <a:lstStyle/>
        <a:p>
          <a:endParaRPr lang="en-US"/>
        </a:p>
      </dgm:t>
    </dgm:pt>
    <dgm:pt modelId="{9DE3E733-1F0C-48B3-9016-06CCC6EE1409}" type="sibTrans" cxnId="{BDFA2D94-C41A-44D4-B0D1-8F642DC020C3}">
      <dgm:prSet/>
      <dgm:spPr/>
      <dgm:t>
        <a:bodyPr/>
        <a:lstStyle/>
        <a:p>
          <a:endParaRPr lang="en-US"/>
        </a:p>
      </dgm:t>
    </dgm:pt>
    <dgm:pt modelId="{C3CC1988-3957-44C4-BBC8-6AF24D1ABB7D}">
      <dgm:prSet/>
      <dgm:spPr/>
      <dgm:t>
        <a:bodyPr/>
        <a:lstStyle/>
        <a:p>
          <a:r>
            <a:rPr lang="en-CA"/>
            <a:t>Surface Guided Radiation Therapy Project</a:t>
          </a:r>
          <a:endParaRPr lang="en-US"/>
        </a:p>
      </dgm:t>
    </dgm:pt>
    <dgm:pt modelId="{AF4736E3-82A2-4826-A863-F70E649C3AFC}" type="parTrans" cxnId="{FAEF42E5-796C-4BBC-95D6-BED4265EBB6D}">
      <dgm:prSet/>
      <dgm:spPr/>
      <dgm:t>
        <a:bodyPr/>
        <a:lstStyle/>
        <a:p>
          <a:endParaRPr lang="en-US"/>
        </a:p>
      </dgm:t>
    </dgm:pt>
    <dgm:pt modelId="{BBC4B2F7-BC93-4DA6-AA8D-B32C395E3A69}" type="sibTrans" cxnId="{FAEF42E5-796C-4BBC-95D6-BED4265EBB6D}">
      <dgm:prSet/>
      <dgm:spPr/>
      <dgm:t>
        <a:bodyPr/>
        <a:lstStyle/>
        <a:p>
          <a:endParaRPr lang="en-US"/>
        </a:p>
      </dgm:t>
    </dgm:pt>
    <dgm:pt modelId="{377BA39C-05A2-430D-84E9-12F7DA753E58}" type="pres">
      <dgm:prSet presAssocID="{2CF2E585-1FCD-42B4-9E83-6D330A0A9617}" presName="root" presStyleCnt="0">
        <dgm:presLayoutVars>
          <dgm:dir/>
          <dgm:resizeHandles val="exact"/>
        </dgm:presLayoutVars>
      </dgm:prSet>
      <dgm:spPr/>
    </dgm:pt>
    <dgm:pt modelId="{C9FFA517-A062-49AC-9274-43D6EF0E9C9A}" type="pres">
      <dgm:prSet presAssocID="{3C025EAB-C2CA-4FD9-A85E-C23503794B60}" presName="compNode" presStyleCnt="0"/>
      <dgm:spPr/>
    </dgm:pt>
    <dgm:pt modelId="{BEF7CC29-F4BD-4116-913D-257F8F7C6EDE}" type="pres">
      <dgm:prSet presAssocID="{3C025EAB-C2CA-4FD9-A85E-C23503794B60}" presName="bgRect" presStyleLbl="bgShp" presStyleIdx="0" presStyleCnt="3"/>
      <dgm:spPr/>
    </dgm:pt>
    <dgm:pt modelId="{B24916B7-D8B0-4CB6-8908-2E0B36A05654}" type="pres">
      <dgm:prSet presAssocID="{3C025EAB-C2CA-4FD9-A85E-C23503794B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1F33A07F-045B-47B1-A4BC-96E29DDB9B76}" type="pres">
      <dgm:prSet presAssocID="{3C025EAB-C2CA-4FD9-A85E-C23503794B60}" presName="spaceRect" presStyleCnt="0"/>
      <dgm:spPr/>
    </dgm:pt>
    <dgm:pt modelId="{7BA18717-88BF-4E85-8E3C-63BBEAE89385}" type="pres">
      <dgm:prSet presAssocID="{3C025EAB-C2CA-4FD9-A85E-C23503794B60}" presName="parTx" presStyleLbl="revTx" presStyleIdx="0" presStyleCnt="3">
        <dgm:presLayoutVars>
          <dgm:chMax val="0"/>
          <dgm:chPref val="0"/>
        </dgm:presLayoutVars>
      </dgm:prSet>
      <dgm:spPr/>
    </dgm:pt>
    <dgm:pt modelId="{60478829-D538-44A5-945E-90EA4906CE2C}" type="pres">
      <dgm:prSet presAssocID="{031FC33A-CD15-4ECB-84AB-75CE64DEDBBC}" presName="sibTrans" presStyleCnt="0"/>
      <dgm:spPr/>
    </dgm:pt>
    <dgm:pt modelId="{82D4C399-179F-442B-BD11-2D8592374F8C}" type="pres">
      <dgm:prSet presAssocID="{907350E4-EC42-44DE-8DD1-55FA3E670E7A}" presName="compNode" presStyleCnt="0"/>
      <dgm:spPr/>
    </dgm:pt>
    <dgm:pt modelId="{D18DC04C-F037-464E-A718-88BBC3D98E4B}" type="pres">
      <dgm:prSet presAssocID="{907350E4-EC42-44DE-8DD1-55FA3E670E7A}" presName="bgRect" presStyleLbl="bgShp" presStyleIdx="1" presStyleCnt="3"/>
      <dgm:spPr/>
    </dgm:pt>
    <dgm:pt modelId="{D70D2C92-AA2A-44ED-AD13-B7F81E575687}" type="pres">
      <dgm:prSet presAssocID="{907350E4-EC42-44DE-8DD1-55FA3E670E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16FCF1D-24DE-436F-99E2-26B7838D67FA}" type="pres">
      <dgm:prSet presAssocID="{907350E4-EC42-44DE-8DD1-55FA3E670E7A}" presName="spaceRect" presStyleCnt="0"/>
      <dgm:spPr/>
    </dgm:pt>
    <dgm:pt modelId="{D1F483FD-6404-433A-A6FE-BD0FA9DF892D}" type="pres">
      <dgm:prSet presAssocID="{907350E4-EC42-44DE-8DD1-55FA3E670E7A}" presName="parTx" presStyleLbl="revTx" presStyleIdx="1" presStyleCnt="3">
        <dgm:presLayoutVars>
          <dgm:chMax val="0"/>
          <dgm:chPref val="0"/>
        </dgm:presLayoutVars>
      </dgm:prSet>
      <dgm:spPr/>
    </dgm:pt>
    <dgm:pt modelId="{9D04BAFE-09FE-4F38-A7E7-84B2D12B51DD}" type="pres">
      <dgm:prSet presAssocID="{9DE3E733-1F0C-48B3-9016-06CCC6EE1409}" presName="sibTrans" presStyleCnt="0"/>
      <dgm:spPr/>
    </dgm:pt>
    <dgm:pt modelId="{939B237F-70EF-40D0-A7D5-F56DE2EDDF39}" type="pres">
      <dgm:prSet presAssocID="{C3CC1988-3957-44C4-BBC8-6AF24D1ABB7D}" presName="compNode" presStyleCnt="0"/>
      <dgm:spPr/>
    </dgm:pt>
    <dgm:pt modelId="{B623E779-6FD2-4ED7-A24F-0129A3742E7D}" type="pres">
      <dgm:prSet presAssocID="{C3CC1988-3957-44C4-BBC8-6AF24D1ABB7D}" presName="bgRect" presStyleLbl="bgShp" presStyleIdx="2" presStyleCnt="3"/>
      <dgm:spPr/>
    </dgm:pt>
    <dgm:pt modelId="{D3141CAE-2DCA-4A95-AC0E-E6F45B49C2E6}" type="pres">
      <dgm:prSet presAssocID="{C3CC1988-3957-44C4-BBC8-6AF24D1ABB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dioactive"/>
        </a:ext>
      </dgm:extLst>
    </dgm:pt>
    <dgm:pt modelId="{0BB39132-2C20-48CE-9DA8-5DA1144AE5BA}" type="pres">
      <dgm:prSet presAssocID="{C3CC1988-3957-44C4-BBC8-6AF24D1ABB7D}" presName="spaceRect" presStyleCnt="0"/>
      <dgm:spPr/>
    </dgm:pt>
    <dgm:pt modelId="{75EA4D62-D324-4240-BAA3-D9EFA0404ADE}" type="pres">
      <dgm:prSet presAssocID="{C3CC1988-3957-44C4-BBC8-6AF24D1ABB7D}" presName="parTx" presStyleLbl="revTx" presStyleIdx="2" presStyleCnt="3">
        <dgm:presLayoutVars>
          <dgm:chMax val="0"/>
          <dgm:chPref val="0"/>
        </dgm:presLayoutVars>
      </dgm:prSet>
      <dgm:spPr/>
    </dgm:pt>
  </dgm:ptLst>
  <dgm:cxnLst>
    <dgm:cxn modelId="{E2F36802-3BE7-43D7-84B0-4BEF12BB815D}" type="presOf" srcId="{C3CC1988-3957-44C4-BBC8-6AF24D1ABB7D}" destId="{75EA4D62-D324-4240-BAA3-D9EFA0404ADE}" srcOrd="0" destOrd="0" presId="urn:microsoft.com/office/officeart/2018/2/layout/IconVerticalSolidList"/>
    <dgm:cxn modelId="{9ACDC660-17ED-4474-9AE4-F3368B265959}" type="presOf" srcId="{907350E4-EC42-44DE-8DD1-55FA3E670E7A}" destId="{D1F483FD-6404-433A-A6FE-BD0FA9DF892D}" srcOrd="0" destOrd="0" presId="urn:microsoft.com/office/officeart/2018/2/layout/IconVerticalSolidList"/>
    <dgm:cxn modelId="{B661D245-2C47-471F-BA3C-4EF847192B13}" srcId="{2CF2E585-1FCD-42B4-9E83-6D330A0A9617}" destId="{3C025EAB-C2CA-4FD9-A85E-C23503794B60}" srcOrd="0" destOrd="0" parTransId="{BDB55538-E042-4C2A-AEFF-D590011E8087}" sibTransId="{031FC33A-CD15-4ECB-84AB-75CE64DEDBBC}"/>
    <dgm:cxn modelId="{9587608C-7B03-47C7-874C-860ED6D6D654}" type="presOf" srcId="{3C025EAB-C2CA-4FD9-A85E-C23503794B60}" destId="{7BA18717-88BF-4E85-8E3C-63BBEAE89385}" srcOrd="0" destOrd="0" presId="urn:microsoft.com/office/officeart/2018/2/layout/IconVerticalSolidList"/>
    <dgm:cxn modelId="{BDFA2D94-C41A-44D4-B0D1-8F642DC020C3}" srcId="{2CF2E585-1FCD-42B4-9E83-6D330A0A9617}" destId="{907350E4-EC42-44DE-8DD1-55FA3E670E7A}" srcOrd="1" destOrd="0" parTransId="{1A100FAB-052C-4533-B26B-EFE86CFA42FD}" sibTransId="{9DE3E733-1F0C-48B3-9016-06CCC6EE1409}"/>
    <dgm:cxn modelId="{4C385AD8-2E31-4B03-882F-0A02E4B86503}" type="presOf" srcId="{2CF2E585-1FCD-42B4-9E83-6D330A0A9617}" destId="{377BA39C-05A2-430D-84E9-12F7DA753E58}" srcOrd="0" destOrd="0" presId="urn:microsoft.com/office/officeart/2018/2/layout/IconVerticalSolidList"/>
    <dgm:cxn modelId="{FAEF42E5-796C-4BBC-95D6-BED4265EBB6D}" srcId="{2CF2E585-1FCD-42B4-9E83-6D330A0A9617}" destId="{C3CC1988-3957-44C4-BBC8-6AF24D1ABB7D}" srcOrd="2" destOrd="0" parTransId="{AF4736E3-82A2-4826-A863-F70E649C3AFC}" sibTransId="{BBC4B2F7-BC93-4DA6-AA8D-B32C395E3A69}"/>
    <dgm:cxn modelId="{F07CCD1E-FB20-44A2-A6C3-F297A948DCC4}" type="presParOf" srcId="{377BA39C-05A2-430D-84E9-12F7DA753E58}" destId="{C9FFA517-A062-49AC-9274-43D6EF0E9C9A}" srcOrd="0" destOrd="0" presId="urn:microsoft.com/office/officeart/2018/2/layout/IconVerticalSolidList"/>
    <dgm:cxn modelId="{A05C4537-C4CB-47AF-8B7C-5FC1BD82A051}" type="presParOf" srcId="{C9FFA517-A062-49AC-9274-43D6EF0E9C9A}" destId="{BEF7CC29-F4BD-4116-913D-257F8F7C6EDE}" srcOrd="0" destOrd="0" presId="urn:microsoft.com/office/officeart/2018/2/layout/IconVerticalSolidList"/>
    <dgm:cxn modelId="{D0306CD8-7F17-48FA-850D-042F8773AFD6}" type="presParOf" srcId="{C9FFA517-A062-49AC-9274-43D6EF0E9C9A}" destId="{B24916B7-D8B0-4CB6-8908-2E0B36A05654}" srcOrd="1" destOrd="0" presId="urn:microsoft.com/office/officeart/2018/2/layout/IconVerticalSolidList"/>
    <dgm:cxn modelId="{BDF64B83-F4AC-4494-A098-2199333EC74A}" type="presParOf" srcId="{C9FFA517-A062-49AC-9274-43D6EF0E9C9A}" destId="{1F33A07F-045B-47B1-A4BC-96E29DDB9B76}" srcOrd="2" destOrd="0" presId="urn:microsoft.com/office/officeart/2018/2/layout/IconVerticalSolidList"/>
    <dgm:cxn modelId="{D378D8EA-40D8-4CED-A745-8D0B3A522151}" type="presParOf" srcId="{C9FFA517-A062-49AC-9274-43D6EF0E9C9A}" destId="{7BA18717-88BF-4E85-8E3C-63BBEAE89385}" srcOrd="3" destOrd="0" presId="urn:microsoft.com/office/officeart/2018/2/layout/IconVerticalSolidList"/>
    <dgm:cxn modelId="{04D2E569-CBB9-4B3A-83A7-DB2DF2324AED}" type="presParOf" srcId="{377BA39C-05A2-430D-84E9-12F7DA753E58}" destId="{60478829-D538-44A5-945E-90EA4906CE2C}" srcOrd="1" destOrd="0" presId="urn:microsoft.com/office/officeart/2018/2/layout/IconVerticalSolidList"/>
    <dgm:cxn modelId="{EA6E13C0-92B5-4686-8E2A-80FE78CFC423}" type="presParOf" srcId="{377BA39C-05A2-430D-84E9-12F7DA753E58}" destId="{82D4C399-179F-442B-BD11-2D8592374F8C}" srcOrd="2" destOrd="0" presId="urn:microsoft.com/office/officeart/2018/2/layout/IconVerticalSolidList"/>
    <dgm:cxn modelId="{4DABE002-5261-432D-A581-C5A8A9F0A652}" type="presParOf" srcId="{82D4C399-179F-442B-BD11-2D8592374F8C}" destId="{D18DC04C-F037-464E-A718-88BBC3D98E4B}" srcOrd="0" destOrd="0" presId="urn:microsoft.com/office/officeart/2018/2/layout/IconVerticalSolidList"/>
    <dgm:cxn modelId="{7F4F9A23-3AA1-4EDD-8D00-DA72E440E9CB}" type="presParOf" srcId="{82D4C399-179F-442B-BD11-2D8592374F8C}" destId="{D70D2C92-AA2A-44ED-AD13-B7F81E575687}" srcOrd="1" destOrd="0" presId="urn:microsoft.com/office/officeart/2018/2/layout/IconVerticalSolidList"/>
    <dgm:cxn modelId="{DF3C01BE-C43E-40FF-9248-8D231BDFEC9F}" type="presParOf" srcId="{82D4C399-179F-442B-BD11-2D8592374F8C}" destId="{A16FCF1D-24DE-436F-99E2-26B7838D67FA}" srcOrd="2" destOrd="0" presId="urn:microsoft.com/office/officeart/2018/2/layout/IconVerticalSolidList"/>
    <dgm:cxn modelId="{C2FC701C-EF69-469A-BF33-8447F4E6805B}" type="presParOf" srcId="{82D4C399-179F-442B-BD11-2D8592374F8C}" destId="{D1F483FD-6404-433A-A6FE-BD0FA9DF892D}" srcOrd="3" destOrd="0" presId="urn:microsoft.com/office/officeart/2018/2/layout/IconVerticalSolidList"/>
    <dgm:cxn modelId="{B4AA73E6-EDC8-45C6-89B2-C6F3C29C4AE0}" type="presParOf" srcId="{377BA39C-05A2-430D-84E9-12F7DA753E58}" destId="{9D04BAFE-09FE-4F38-A7E7-84B2D12B51DD}" srcOrd="3" destOrd="0" presId="urn:microsoft.com/office/officeart/2018/2/layout/IconVerticalSolidList"/>
    <dgm:cxn modelId="{3E640E04-9864-407D-B944-A18BF1EBF2BF}" type="presParOf" srcId="{377BA39C-05A2-430D-84E9-12F7DA753E58}" destId="{939B237F-70EF-40D0-A7D5-F56DE2EDDF39}" srcOrd="4" destOrd="0" presId="urn:microsoft.com/office/officeart/2018/2/layout/IconVerticalSolidList"/>
    <dgm:cxn modelId="{88275EDC-F8EE-4693-AB58-AE42C1D0A73F}" type="presParOf" srcId="{939B237F-70EF-40D0-A7D5-F56DE2EDDF39}" destId="{B623E779-6FD2-4ED7-A24F-0129A3742E7D}" srcOrd="0" destOrd="0" presId="urn:microsoft.com/office/officeart/2018/2/layout/IconVerticalSolidList"/>
    <dgm:cxn modelId="{42E8A563-25C4-406B-A197-4FF2CB92C102}" type="presParOf" srcId="{939B237F-70EF-40D0-A7D5-F56DE2EDDF39}" destId="{D3141CAE-2DCA-4A95-AC0E-E6F45B49C2E6}" srcOrd="1" destOrd="0" presId="urn:microsoft.com/office/officeart/2018/2/layout/IconVerticalSolidList"/>
    <dgm:cxn modelId="{E3EABEEC-8AE9-4C83-8694-625FE7282FB6}" type="presParOf" srcId="{939B237F-70EF-40D0-A7D5-F56DE2EDDF39}" destId="{0BB39132-2C20-48CE-9DA8-5DA1144AE5BA}" srcOrd="2" destOrd="0" presId="urn:microsoft.com/office/officeart/2018/2/layout/IconVerticalSolidList"/>
    <dgm:cxn modelId="{BB915F9C-3640-46A9-ADE8-F06452BF15E4}" type="presParOf" srcId="{939B237F-70EF-40D0-A7D5-F56DE2EDDF39}" destId="{75EA4D62-D324-4240-BAA3-D9EFA0404A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BFDDAB-6DE8-4210-BB93-E561E44405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48338D-9D19-4E38-B67F-12A548E9BEE4}">
      <dgm:prSet/>
      <dgm:spPr/>
      <dgm:t>
        <a:bodyPr/>
        <a:lstStyle/>
        <a:p>
          <a:r>
            <a:rPr lang="en-CA"/>
            <a:t>Blood volumes will have the following properties within the simulation:</a:t>
          </a:r>
          <a:endParaRPr lang="en-US"/>
        </a:p>
      </dgm:t>
    </dgm:pt>
    <dgm:pt modelId="{7365162B-6E34-4390-8190-967BB198BA8E}" type="parTrans" cxnId="{7E82C1BF-BB63-46A4-85DB-5E9B358CAB90}">
      <dgm:prSet/>
      <dgm:spPr/>
      <dgm:t>
        <a:bodyPr/>
        <a:lstStyle/>
        <a:p>
          <a:endParaRPr lang="en-US"/>
        </a:p>
      </dgm:t>
    </dgm:pt>
    <dgm:pt modelId="{6AA69F1E-02BA-4016-BEFB-B5D6A450EF90}" type="sibTrans" cxnId="{7E82C1BF-BB63-46A4-85DB-5E9B358CAB90}">
      <dgm:prSet/>
      <dgm:spPr/>
      <dgm:t>
        <a:bodyPr/>
        <a:lstStyle/>
        <a:p>
          <a:endParaRPr lang="en-US"/>
        </a:p>
      </dgm:t>
    </dgm:pt>
    <dgm:pt modelId="{B6ABF22C-BA62-48E3-8F4B-DC74D92A2355}">
      <dgm:prSet/>
      <dgm:spPr/>
      <dgm:t>
        <a:bodyPr/>
        <a:lstStyle/>
        <a:p>
          <a:r>
            <a:rPr lang="en-CA"/>
            <a:t>Location</a:t>
          </a:r>
          <a:endParaRPr lang="en-US"/>
        </a:p>
      </dgm:t>
    </dgm:pt>
    <dgm:pt modelId="{7BC7C0DC-4734-4CD0-AC69-3314D85E236A}" type="parTrans" cxnId="{D2278024-031D-4ADC-9146-07D388CEF8FE}">
      <dgm:prSet/>
      <dgm:spPr/>
      <dgm:t>
        <a:bodyPr/>
        <a:lstStyle/>
        <a:p>
          <a:endParaRPr lang="en-US"/>
        </a:p>
      </dgm:t>
    </dgm:pt>
    <dgm:pt modelId="{E942A03C-CD2B-412F-8178-2A2204F2D9AA}" type="sibTrans" cxnId="{D2278024-031D-4ADC-9146-07D388CEF8FE}">
      <dgm:prSet/>
      <dgm:spPr/>
      <dgm:t>
        <a:bodyPr/>
        <a:lstStyle/>
        <a:p>
          <a:endParaRPr lang="en-US"/>
        </a:p>
      </dgm:t>
    </dgm:pt>
    <dgm:pt modelId="{42D9C737-BAF7-4E9E-B4D4-676CAD15D9A3}">
      <dgm:prSet/>
      <dgm:spPr/>
      <dgm:t>
        <a:bodyPr/>
        <a:lstStyle/>
        <a:p>
          <a:r>
            <a:rPr lang="en-CA"/>
            <a:t>Energy deposited (dose)</a:t>
          </a:r>
          <a:endParaRPr lang="en-US"/>
        </a:p>
      </dgm:t>
    </dgm:pt>
    <dgm:pt modelId="{0642C38C-7713-4DF5-861E-76DA29CF8604}" type="parTrans" cxnId="{DF6264FB-C1CE-4924-87EA-88DF42702242}">
      <dgm:prSet/>
      <dgm:spPr/>
      <dgm:t>
        <a:bodyPr/>
        <a:lstStyle/>
        <a:p>
          <a:endParaRPr lang="en-US"/>
        </a:p>
      </dgm:t>
    </dgm:pt>
    <dgm:pt modelId="{F4081915-E4AB-4016-A50F-A9AB73E34BC9}" type="sibTrans" cxnId="{DF6264FB-C1CE-4924-87EA-88DF42702242}">
      <dgm:prSet/>
      <dgm:spPr/>
      <dgm:t>
        <a:bodyPr/>
        <a:lstStyle/>
        <a:p>
          <a:endParaRPr lang="en-US"/>
        </a:p>
      </dgm:t>
    </dgm:pt>
    <dgm:pt modelId="{EBBB2FF6-FC55-47F1-B969-C37848606302}">
      <dgm:prSet/>
      <dgm:spPr/>
      <dgm:t>
        <a:bodyPr/>
        <a:lstStyle/>
        <a:p>
          <a:r>
            <a:rPr lang="en-CA"/>
            <a:t>Time spent within the modelled arteries </a:t>
          </a:r>
          <a:endParaRPr lang="en-US"/>
        </a:p>
      </dgm:t>
    </dgm:pt>
    <dgm:pt modelId="{2D94315C-9A4D-4BD7-96C1-616216280AEA}" type="parTrans" cxnId="{4FFDE989-DAB9-4274-99EB-3B866B12B8BB}">
      <dgm:prSet/>
      <dgm:spPr/>
      <dgm:t>
        <a:bodyPr/>
        <a:lstStyle/>
        <a:p>
          <a:endParaRPr lang="en-US"/>
        </a:p>
      </dgm:t>
    </dgm:pt>
    <dgm:pt modelId="{276B0ED9-7726-45B8-B92D-EA3CC3C450C1}" type="sibTrans" cxnId="{4FFDE989-DAB9-4274-99EB-3B866B12B8BB}">
      <dgm:prSet/>
      <dgm:spPr/>
      <dgm:t>
        <a:bodyPr/>
        <a:lstStyle/>
        <a:p>
          <a:endParaRPr lang="en-US"/>
        </a:p>
      </dgm:t>
    </dgm:pt>
    <dgm:pt modelId="{77EBA368-3CC8-4D9A-8F82-8FEEF835363F}" type="pres">
      <dgm:prSet presAssocID="{96BFDDAB-6DE8-4210-BB93-E561E44405D8}" presName="linear" presStyleCnt="0">
        <dgm:presLayoutVars>
          <dgm:animLvl val="lvl"/>
          <dgm:resizeHandles val="exact"/>
        </dgm:presLayoutVars>
      </dgm:prSet>
      <dgm:spPr/>
    </dgm:pt>
    <dgm:pt modelId="{957C858C-A179-4458-B345-96742D847F75}" type="pres">
      <dgm:prSet presAssocID="{9248338D-9D19-4E38-B67F-12A548E9BEE4}" presName="parentText" presStyleLbl="node1" presStyleIdx="0" presStyleCnt="1">
        <dgm:presLayoutVars>
          <dgm:chMax val="0"/>
          <dgm:bulletEnabled val="1"/>
        </dgm:presLayoutVars>
      </dgm:prSet>
      <dgm:spPr/>
    </dgm:pt>
    <dgm:pt modelId="{80D58418-03C7-4053-914D-2078E639176E}" type="pres">
      <dgm:prSet presAssocID="{9248338D-9D19-4E38-B67F-12A548E9BEE4}" presName="childText" presStyleLbl="revTx" presStyleIdx="0" presStyleCnt="1">
        <dgm:presLayoutVars>
          <dgm:bulletEnabled val="1"/>
        </dgm:presLayoutVars>
      </dgm:prSet>
      <dgm:spPr/>
    </dgm:pt>
  </dgm:ptLst>
  <dgm:cxnLst>
    <dgm:cxn modelId="{3C50FA07-CE14-4B34-9B2A-3524DE7ED573}" type="presOf" srcId="{EBBB2FF6-FC55-47F1-B969-C37848606302}" destId="{80D58418-03C7-4053-914D-2078E639176E}" srcOrd="0" destOrd="2" presId="urn:microsoft.com/office/officeart/2005/8/layout/vList2"/>
    <dgm:cxn modelId="{D2278024-031D-4ADC-9146-07D388CEF8FE}" srcId="{9248338D-9D19-4E38-B67F-12A548E9BEE4}" destId="{B6ABF22C-BA62-48E3-8F4B-DC74D92A2355}" srcOrd="0" destOrd="0" parTransId="{7BC7C0DC-4734-4CD0-AC69-3314D85E236A}" sibTransId="{E942A03C-CD2B-412F-8178-2A2204F2D9AA}"/>
    <dgm:cxn modelId="{B5092B56-EF4F-4433-93DE-30E33A817213}" type="presOf" srcId="{9248338D-9D19-4E38-B67F-12A548E9BEE4}" destId="{957C858C-A179-4458-B345-96742D847F75}" srcOrd="0" destOrd="0" presId="urn:microsoft.com/office/officeart/2005/8/layout/vList2"/>
    <dgm:cxn modelId="{4FFDE989-DAB9-4274-99EB-3B866B12B8BB}" srcId="{9248338D-9D19-4E38-B67F-12A548E9BEE4}" destId="{EBBB2FF6-FC55-47F1-B969-C37848606302}" srcOrd="2" destOrd="0" parTransId="{2D94315C-9A4D-4BD7-96C1-616216280AEA}" sibTransId="{276B0ED9-7726-45B8-B92D-EA3CC3C450C1}"/>
    <dgm:cxn modelId="{EBFE0A97-EE1D-4E01-A865-F50BCAC95D1A}" type="presOf" srcId="{B6ABF22C-BA62-48E3-8F4B-DC74D92A2355}" destId="{80D58418-03C7-4053-914D-2078E639176E}" srcOrd="0" destOrd="0" presId="urn:microsoft.com/office/officeart/2005/8/layout/vList2"/>
    <dgm:cxn modelId="{854AEEAC-C594-4590-A7D0-2E8DD97DF04D}" type="presOf" srcId="{96BFDDAB-6DE8-4210-BB93-E561E44405D8}" destId="{77EBA368-3CC8-4D9A-8F82-8FEEF835363F}" srcOrd="0" destOrd="0" presId="urn:microsoft.com/office/officeart/2005/8/layout/vList2"/>
    <dgm:cxn modelId="{7E82C1BF-BB63-46A4-85DB-5E9B358CAB90}" srcId="{96BFDDAB-6DE8-4210-BB93-E561E44405D8}" destId="{9248338D-9D19-4E38-B67F-12A548E9BEE4}" srcOrd="0" destOrd="0" parTransId="{7365162B-6E34-4390-8190-967BB198BA8E}" sibTransId="{6AA69F1E-02BA-4016-BEFB-B5D6A450EF90}"/>
    <dgm:cxn modelId="{87F21DCA-6172-4640-A961-3D0C52DAC2E3}" type="presOf" srcId="{42D9C737-BAF7-4E9E-B4D4-676CAD15D9A3}" destId="{80D58418-03C7-4053-914D-2078E639176E}" srcOrd="0" destOrd="1" presId="urn:microsoft.com/office/officeart/2005/8/layout/vList2"/>
    <dgm:cxn modelId="{DF6264FB-C1CE-4924-87EA-88DF42702242}" srcId="{9248338D-9D19-4E38-B67F-12A548E9BEE4}" destId="{42D9C737-BAF7-4E9E-B4D4-676CAD15D9A3}" srcOrd="1" destOrd="0" parTransId="{0642C38C-7713-4DF5-861E-76DA29CF8604}" sibTransId="{F4081915-E4AB-4016-A50F-A9AB73E34BC9}"/>
    <dgm:cxn modelId="{893C4BB0-60D7-4E9C-B854-67978A0E2620}" type="presParOf" srcId="{77EBA368-3CC8-4D9A-8F82-8FEEF835363F}" destId="{957C858C-A179-4458-B345-96742D847F75}" srcOrd="0" destOrd="0" presId="urn:microsoft.com/office/officeart/2005/8/layout/vList2"/>
    <dgm:cxn modelId="{23091A27-F7D9-417B-BB6D-B7291E7D0621}" type="presParOf" srcId="{77EBA368-3CC8-4D9A-8F82-8FEEF835363F}" destId="{80D58418-03C7-4053-914D-2078E639176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BFDDAB-6DE8-4210-BB93-E561E44405D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248338D-9D19-4E38-B67F-12A548E9BEE4}">
      <dgm:prSet/>
      <dgm:spPr/>
      <dgm:t>
        <a:bodyPr/>
        <a:lstStyle/>
        <a:p>
          <a:r>
            <a:rPr lang="en-CA"/>
            <a:t>Blood volumes will have the following properties within the simulation:</a:t>
          </a:r>
          <a:endParaRPr lang="en-US"/>
        </a:p>
      </dgm:t>
    </dgm:pt>
    <dgm:pt modelId="{7365162B-6E34-4390-8190-967BB198BA8E}" type="parTrans" cxnId="{7E82C1BF-BB63-46A4-85DB-5E9B358CAB90}">
      <dgm:prSet/>
      <dgm:spPr/>
      <dgm:t>
        <a:bodyPr/>
        <a:lstStyle/>
        <a:p>
          <a:endParaRPr lang="en-US"/>
        </a:p>
      </dgm:t>
    </dgm:pt>
    <dgm:pt modelId="{6AA69F1E-02BA-4016-BEFB-B5D6A450EF90}" type="sibTrans" cxnId="{7E82C1BF-BB63-46A4-85DB-5E9B358CAB90}">
      <dgm:prSet/>
      <dgm:spPr/>
      <dgm:t>
        <a:bodyPr/>
        <a:lstStyle/>
        <a:p>
          <a:endParaRPr lang="en-US"/>
        </a:p>
      </dgm:t>
    </dgm:pt>
    <dgm:pt modelId="{B6ABF22C-BA62-48E3-8F4B-DC74D92A2355}">
      <dgm:prSet/>
      <dgm:spPr/>
      <dgm:t>
        <a:bodyPr/>
        <a:lstStyle/>
        <a:p>
          <a:r>
            <a:rPr lang="en-CA"/>
            <a:t>Location</a:t>
          </a:r>
          <a:endParaRPr lang="en-US"/>
        </a:p>
      </dgm:t>
    </dgm:pt>
    <dgm:pt modelId="{7BC7C0DC-4734-4CD0-AC69-3314D85E236A}" type="parTrans" cxnId="{D2278024-031D-4ADC-9146-07D388CEF8FE}">
      <dgm:prSet/>
      <dgm:spPr/>
      <dgm:t>
        <a:bodyPr/>
        <a:lstStyle/>
        <a:p>
          <a:endParaRPr lang="en-US"/>
        </a:p>
      </dgm:t>
    </dgm:pt>
    <dgm:pt modelId="{E942A03C-CD2B-412F-8178-2A2204F2D9AA}" type="sibTrans" cxnId="{D2278024-031D-4ADC-9146-07D388CEF8FE}">
      <dgm:prSet/>
      <dgm:spPr/>
      <dgm:t>
        <a:bodyPr/>
        <a:lstStyle/>
        <a:p>
          <a:endParaRPr lang="en-US"/>
        </a:p>
      </dgm:t>
    </dgm:pt>
    <dgm:pt modelId="{42D9C737-BAF7-4E9E-B4D4-676CAD15D9A3}">
      <dgm:prSet/>
      <dgm:spPr/>
      <dgm:t>
        <a:bodyPr/>
        <a:lstStyle/>
        <a:p>
          <a:r>
            <a:rPr lang="en-CA"/>
            <a:t>Energy deposited (dose)</a:t>
          </a:r>
          <a:endParaRPr lang="en-US"/>
        </a:p>
      </dgm:t>
    </dgm:pt>
    <dgm:pt modelId="{0642C38C-7713-4DF5-861E-76DA29CF8604}" type="parTrans" cxnId="{DF6264FB-C1CE-4924-87EA-88DF42702242}">
      <dgm:prSet/>
      <dgm:spPr/>
      <dgm:t>
        <a:bodyPr/>
        <a:lstStyle/>
        <a:p>
          <a:endParaRPr lang="en-US"/>
        </a:p>
      </dgm:t>
    </dgm:pt>
    <dgm:pt modelId="{F4081915-E4AB-4016-A50F-A9AB73E34BC9}" type="sibTrans" cxnId="{DF6264FB-C1CE-4924-87EA-88DF42702242}">
      <dgm:prSet/>
      <dgm:spPr/>
      <dgm:t>
        <a:bodyPr/>
        <a:lstStyle/>
        <a:p>
          <a:endParaRPr lang="en-US"/>
        </a:p>
      </dgm:t>
    </dgm:pt>
    <dgm:pt modelId="{EBBB2FF6-FC55-47F1-B969-C37848606302}">
      <dgm:prSet/>
      <dgm:spPr/>
      <dgm:t>
        <a:bodyPr/>
        <a:lstStyle/>
        <a:p>
          <a:r>
            <a:rPr lang="en-CA"/>
            <a:t>Time spent within the modelled arteries </a:t>
          </a:r>
          <a:endParaRPr lang="en-US"/>
        </a:p>
      </dgm:t>
    </dgm:pt>
    <dgm:pt modelId="{2D94315C-9A4D-4BD7-96C1-616216280AEA}" type="parTrans" cxnId="{4FFDE989-DAB9-4274-99EB-3B866B12B8BB}">
      <dgm:prSet/>
      <dgm:spPr/>
      <dgm:t>
        <a:bodyPr/>
        <a:lstStyle/>
        <a:p>
          <a:endParaRPr lang="en-US"/>
        </a:p>
      </dgm:t>
    </dgm:pt>
    <dgm:pt modelId="{276B0ED9-7726-45B8-B92D-EA3CC3C450C1}" type="sibTrans" cxnId="{4FFDE989-DAB9-4274-99EB-3B866B12B8BB}">
      <dgm:prSet/>
      <dgm:spPr/>
      <dgm:t>
        <a:bodyPr/>
        <a:lstStyle/>
        <a:p>
          <a:endParaRPr lang="en-US"/>
        </a:p>
      </dgm:t>
    </dgm:pt>
    <dgm:pt modelId="{9D0E67B7-3148-4C94-85B1-D57FB3E7C27D}">
      <dgm:prSet/>
      <dgm:spPr/>
      <dgm:t>
        <a:bodyPr/>
        <a:lstStyle/>
        <a:p>
          <a:r>
            <a:rPr lang="en-CA"/>
            <a:t>At t &lt; 0 </a:t>
          </a:r>
          <a:endParaRPr lang="en-US"/>
        </a:p>
      </dgm:t>
    </dgm:pt>
    <dgm:pt modelId="{0D61F648-A01A-4A33-AFD3-06BB32810C5F}" type="parTrans" cxnId="{26DD52F1-8E39-4E9D-A51D-93D527565CE3}">
      <dgm:prSet/>
      <dgm:spPr/>
      <dgm:t>
        <a:bodyPr/>
        <a:lstStyle/>
        <a:p>
          <a:endParaRPr lang="en-US"/>
        </a:p>
      </dgm:t>
    </dgm:pt>
    <dgm:pt modelId="{61954D0D-B45F-4060-938A-49142270B5E7}" type="sibTrans" cxnId="{26DD52F1-8E39-4E9D-A51D-93D527565CE3}">
      <dgm:prSet/>
      <dgm:spPr/>
      <dgm:t>
        <a:bodyPr/>
        <a:lstStyle/>
        <a:p>
          <a:endParaRPr lang="en-US"/>
        </a:p>
      </dgm:t>
    </dgm:pt>
    <dgm:pt modelId="{4820FC1C-943F-44FC-B47B-2497577D2881}">
      <dgm:prSet/>
      <dgm:spPr/>
      <dgm:t>
        <a:bodyPr/>
        <a:lstStyle/>
        <a:p>
          <a:r>
            <a:rPr lang="en-CA"/>
            <a:t>Seed blood volumes, all starting at the aortic root</a:t>
          </a:r>
          <a:endParaRPr lang="en-US"/>
        </a:p>
      </dgm:t>
    </dgm:pt>
    <dgm:pt modelId="{F7580F66-A8EF-48EF-AEEA-63FFEEFAE322}" type="parTrans" cxnId="{2B493249-732F-44E8-B08A-55F4046C80CA}">
      <dgm:prSet/>
      <dgm:spPr/>
      <dgm:t>
        <a:bodyPr/>
        <a:lstStyle/>
        <a:p>
          <a:endParaRPr lang="en-US"/>
        </a:p>
      </dgm:t>
    </dgm:pt>
    <dgm:pt modelId="{DF5E61D9-0DBB-4FA7-BC48-D13D670135B2}" type="sibTrans" cxnId="{2B493249-732F-44E8-B08A-55F4046C80CA}">
      <dgm:prSet/>
      <dgm:spPr/>
      <dgm:t>
        <a:bodyPr/>
        <a:lstStyle/>
        <a:p>
          <a:endParaRPr lang="en-US"/>
        </a:p>
      </dgm:t>
    </dgm:pt>
    <dgm:pt modelId="{FBC9F808-DF70-4BCE-A740-A85418F05B9F}">
      <dgm:prSet/>
      <dgm:spPr/>
      <dgm:t>
        <a:bodyPr/>
        <a:lstStyle/>
        <a:p>
          <a:r>
            <a:rPr lang="en-CA"/>
            <a:t>Random start times to prevent clustering</a:t>
          </a:r>
          <a:endParaRPr lang="en-US"/>
        </a:p>
      </dgm:t>
    </dgm:pt>
    <dgm:pt modelId="{01F15BB7-270B-4466-8908-28B88C5CF73A}" type="parTrans" cxnId="{BE8EEC63-43A8-41F9-A45F-1DF457AF81C5}">
      <dgm:prSet/>
      <dgm:spPr/>
      <dgm:t>
        <a:bodyPr/>
        <a:lstStyle/>
        <a:p>
          <a:endParaRPr lang="en-US"/>
        </a:p>
      </dgm:t>
    </dgm:pt>
    <dgm:pt modelId="{FA66D1E1-B4D1-43D2-B650-1205AEC0A695}" type="sibTrans" cxnId="{BE8EEC63-43A8-41F9-A45F-1DF457AF81C5}">
      <dgm:prSet/>
      <dgm:spPr/>
      <dgm:t>
        <a:bodyPr/>
        <a:lstStyle/>
        <a:p>
          <a:endParaRPr lang="en-US"/>
        </a:p>
      </dgm:t>
    </dgm:pt>
    <dgm:pt modelId="{77EBA368-3CC8-4D9A-8F82-8FEEF835363F}" type="pres">
      <dgm:prSet presAssocID="{96BFDDAB-6DE8-4210-BB93-E561E44405D8}" presName="linear" presStyleCnt="0">
        <dgm:presLayoutVars>
          <dgm:animLvl val="lvl"/>
          <dgm:resizeHandles val="exact"/>
        </dgm:presLayoutVars>
      </dgm:prSet>
      <dgm:spPr/>
    </dgm:pt>
    <dgm:pt modelId="{957C858C-A179-4458-B345-96742D847F75}" type="pres">
      <dgm:prSet presAssocID="{9248338D-9D19-4E38-B67F-12A548E9BEE4}" presName="parentText" presStyleLbl="node1" presStyleIdx="0" presStyleCnt="2">
        <dgm:presLayoutVars>
          <dgm:chMax val="0"/>
          <dgm:bulletEnabled val="1"/>
        </dgm:presLayoutVars>
      </dgm:prSet>
      <dgm:spPr/>
    </dgm:pt>
    <dgm:pt modelId="{80D58418-03C7-4053-914D-2078E639176E}" type="pres">
      <dgm:prSet presAssocID="{9248338D-9D19-4E38-B67F-12A548E9BEE4}" presName="childText" presStyleLbl="revTx" presStyleIdx="0" presStyleCnt="2">
        <dgm:presLayoutVars>
          <dgm:bulletEnabled val="1"/>
        </dgm:presLayoutVars>
      </dgm:prSet>
      <dgm:spPr/>
    </dgm:pt>
    <dgm:pt modelId="{7078D1DD-BA3D-4B49-B9C7-E610B9BED494}" type="pres">
      <dgm:prSet presAssocID="{9D0E67B7-3148-4C94-85B1-D57FB3E7C27D}" presName="parentText" presStyleLbl="node1" presStyleIdx="1" presStyleCnt="2">
        <dgm:presLayoutVars>
          <dgm:chMax val="0"/>
          <dgm:bulletEnabled val="1"/>
        </dgm:presLayoutVars>
      </dgm:prSet>
      <dgm:spPr/>
    </dgm:pt>
    <dgm:pt modelId="{B35FD98E-36DC-4BF9-8FD0-2193C16FD194}" type="pres">
      <dgm:prSet presAssocID="{9D0E67B7-3148-4C94-85B1-D57FB3E7C27D}" presName="childText" presStyleLbl="revTx" presStyleIdx="1" presStyleCnt="2">
        <dgm:presLayoutVars>
          <dgm:bulletEnabled val="1"/>
        </dgm:presLayoutVars>
      </dgm:prSet>
      <dgm:spPr/>
    </dgm:pt>
  </dgm:ptLst>
  <dgm:cxnLst>
    <dgm:cxn modelId="{3C50FA07-CE14-4B34-9B2A-3524DE7ED573}" type="presOf" srcId="{EBBB2FF6-FC55-47F1-B969-C37848606302}" destId="{80D58418-03C7-4053-914D-2078E639176E}" srcOrd="0" destOrd="2" presId="urn:microsoft.com/office/officeart/2005/8/layout/vList2"/>
    <dgm:cxn modelId="{D2278024-031D-4ADC-9146-07D388CEF8FE}" srcId="{9248338D-9D19-4E38-B67F-12A548E9BEE4}" destId="{B6ABF22C-BA62-48E3-8F4B-DC74D92A2355}" srcOrd="0" destOrd="0" parTransId="{7BC7C0DC-4734-4CD0-AC69-3314D85E236A}" sibTransId="{E942A03C-CD2B-412F-8178-2A2204F2D9AA}"/>
    <dgm:cxn modelId="{BE8EEC63-43A8-41F9-A45F-1DF457AF81C5}" srcId="{9D0E67B7-3148-4C94-85B1-D57FB3E7C27D}" destId="{FBC9F808-DF70-4BCE-A740-A85418F05B9F}" srcOrd="1" destOrd="0" parTransId="{01F15BB7-270B-4466-8908-28B88C5CF73A}" sibTransId="{FA66D1E1-B4D1-43D2-B650-1205AEC0A695}"/>
    <dgm:cxn modelId="{ECAB2965-02C6-4065-A2E9-85217647B5E0}" type="presOf" srcId="{4820FC1C-943F-44FC-B47B-2497577D2881}" destId="{B35FD98E-36DC-4BF9-8FD0-2193C16FD194}" srcOrd="0" destOrd="0" presId="urn:microsoft.com/office/officeart/2005/8/layout/vList2"/>
    <dgm:cxn modelId="{2B493249-732F-44E8-B08A-55F4046C80CA}" srcId="{9D0E67B7-3148-4C94-85B1-D57FB3E7C27D}" destId="{4820FC1C-943F-44FC-B47B-2497577D2881}" srcOrd="0" destOrd="0" parTransId="{F7580F66-A8EF-48EF-AEEA-63FFEEFAE322}" sibTransId="{DF5E61D9-0DBB-4FA7-BC48-D13D670135B2}"/>
    <dgm:cxn modelId="{98C29F6F-FDCF-41CC-80FF-1D7228C8089B}" type="presOf" srcId="{FBC9F808-DF70-4BCE-A740-A85418F05B9F}" destId="{B35FD98E-36DC-4BF9-8FD0-2193C16FD194}" srcOrd="0" destOrd="1" presId="urn:microsoft.com/office/officeart/2005/8/layout/vList2"/>
    <dgm:cxn modelId="{B5092B56-EF4F-4433-93DE-30E33A817213}" type="presOf" srcId="{9248338D-9D19-4E38-B67F-12A548E9BEE4}" destId="{957C858C-A179-4458-B345-96742D847F75}" srcOrd="0" destOrd="0" presId="urn:microsoft.com/office/officeart/2005/8/layout/vList2"/>
    <dgm:cxn modelId="{4FFDE989-DAB9-4274-99EB-3B866B12B8BB}" srcId="{9248338D-9D19-4E38-B67F-12A548E9BEE4}" destId="{EBBB2FF6-FC55-47F1-B969-C37848606302}" srcOrd="2" destOrd="0" parTransId="{2D94315C-9A4D-4BD7-96C1-616216280AEA}" sibTransId="{276B0ED9-7726-45B8-B92D-EA3CC3C450C1}"/>
    <dgm:cxn modelId="{EBFE0A97-EE1D-4E01-A865-F50BCAC95D1A}" type="presOf" srcId="{B6ABF22C-BA62-48E3-8F4B-DC74D92A2355}" destId="{80D58418-03C7-4053-914D-2078E639176E}" srcOrd="0" destOrd="0" presId="urn:microsoft.com/office/officeart/2005/8/layout/vList2"/>
    <dgm:cxn modelId="{854AEEAC-C594-4590-A7D0-2E8DD97DF04D}" type="presOf" srcId="{96BFDDAB-6DE8-4210-BB93-E561E44405D8}" destId="{77EBA368-3CC8-4D9A-8F82-8FEEF835363F}" srcOrd="0" destOrd="0" presId="urn:microsoft.com/office/officeart/2005/8/layout/vList2"/>
    <dgm:cxn modelId="{7E82C1BF-BB63-46A4-85DB-5E9B358CAB90}" srcId="{96BFDDAB-6DE8-4210-BB93-E561E44405D8}" destId="{9248338D-9D19-4E38-B67F-12A548E9BEE4}" srcOrd="0" destOrd="0" parTransId="{7365162B-6E34-4390-8190-967BB198BA8E}" sibTransId="{6AA69F1E-02BA-4016-BEFB-B5D6A450EF90}"/>
    <dgm:cxn modelId="{87F21DCA-6172-4640-A961-3D0C52DAC2E3}" type="presOf" srcId="{42D9C737-BAF7-4E9E-B4D4-676CAD15D9A3}" destId="{80D58418-03C7-4053-914D-2078E639176E}" srcOrd="0" destOrd="1" presId="urn:microsoft.com/office/officeart/2005/8/layout/vList2"/>
    <dgm:cxn modelId="{4C07FFE1-A04F-4E8C-8112-E8BAA73BAE23}" type="presOf" srcId="{9D0E67B7-3148-4C94-85B1-D57FB3E7C27D}" destId="{7078D1DD-BA3D-4B49-B9C7-E610B9BED494}" srcOrd="0" destOrd="0" presId="urn:microsoft.com/office/officeart/2005/8/layout/vList2"/>
    <dgm:cxn modelId="{26DD52F1-8E39-4E9D-A51D-93D527565CE3}" srcId="{96BFDDAB-6DE8-4210-BB93-E561E44405D8}" destId="{9D0E67B7-3148-4C94-85B1-D57FB3E7C27D}" srcOrd="1" destOrd="0" parTransId="{0D61F648-A01A-4A33-AFD3-06BB32810C5F}" sibTransId="{61954D0D-B45F-4060-938A-49142270B5E7}"/>
    <dgm:cxn modelId="{DF6264FB-C1CE-4924-87EA-88DF42702242}" srcId="{9248338D-9D19-4E38-B67F-12A548E9BEE4}" destId="{42D9C737-BAF7-4E9E-B4D4-676CAD15D9A3}" srcOrd="1" destOrd="0" parTransId="{0642C38C-7713-4DF5-861E-76DA29CF8604}" sibTransId="{F4081915-E4AB-4016-A50F-A9AB73E34BC9}"/>
    <dgm:cxn modelId="{893C4BB0-60D7-4E9C-B854-67978A0E2620}" type="presParOf" srcId="{77EBA368-3CC8-4D9A-8F82-8FEEF835363F}" destId="{957C858C-A179-4458-B345-96742D847F75}" srcOrd="0" destOrd="0" presId="urn:microsoft.com/office/officeart/2005/8/layout/vList2"/>
    <dgm:cxn modelId="{23091A27-F7D9-417B-BB6D-B7291E7D0621}" type="presParOf" srcId="{77EBA368-3CC8-4D9A-8F82-8FEEF835363F}" destId="{80D58418-03C7-4053-914D-2078E639176E}" srcOrd="1" destOrd="0" presId="urn:microsoft.com/office/officeart/2005/8/layout/vList2"/>
    <dgm:cxn modelId="{761CF7D5-C7DD-48FF-ACB7-8D9B3F0E5137}" type="presParOf" srcId="{77EBA368-3CC8-4D9A-8F82-8FEEF835363F}" destId="{7078D1DD-BA3D-4B49-B9C7-E610B9BED494}" srcOrd="2" destOrd="0" presId="urn:microsoft.com/office/officeart/2005/8/layout/vList2"/>
    <dgm:cxn modelId="{29AA5122-7930-4366-881F-9740B99D514F}" type="presParOf" srcId="{77EBA368-3CC8-4D9A-8F82-8FEEF835363F}" destId="{B35FD98E-36DC-4BF9-8FD0-2193C16FD1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BFDDAB-6DE8-4210-BB93-E561E44405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48338D-9D19-4E38-B67F-12A548E9BEE4}">
      <dgm:prSet/>
      <dgm:spPr/>
      <dgm:t>
        <a:bodyPr/>
        <a:lstStyle/>
        <a:p>
          <a:r>
            <a:rPr lang="en-CA"/>
            <a:t>Blood volumes will have the following properties within the simulation:</a:t>
          </a:r>
          <a:endParaRPr lang="en-US"/>
        </a:p>
      </dgm:t>
    </dgm:pt>
    <dgm:pt modelId="{7365162B-6E34-4390-8190-967BB198BA8E}" type="parTrans" cxnId="{7E82C1BF-BB63-46A4-85DB-5E9B358CAB90}">
      <dgm:prSet/>
      <dgm:spPr/>
      <dgm:t>
        <a:bodyPr/>
        <a:lstStyle/>
        <a:p>
          <a:endParaRPr lang="en-US"/>
        </a:p>
      </dgm:t>
    </dgm:pt>
    <dgm:pt modelId="{6AA69F1E-02BA-4016-BEFB-B5D6A450EF90}" type="sibTrans" cxnId="{7E82C1BF-BB63-46A4-85DB-5E9B358CAB90}">
      <dgm:prSet/>
      <dgm:spPr/>
      <dgm:t>
        <a:bodyPr/>
        <a:lstStyle/>
        <a:p>
          <a:endParaRPr lang="en-US"/>
        </a:p>
      </dgm:t>
    </dgm:pt>
    <dgm:pt modelId="{B6ABF22C-BA62-48E3-8F4B-DC74D92A2355}">
      <dgm:prSet/>
      <dgm:spPr/>
      <dgm:t>
        <a:bodyPr/>
        <a:lstStyle/>
        <a:p>
          <a:r>
            <a:rPr lang="en-CA"/>
            <a:t>Location</a:t>
          </a:r>
          <a:endParaRPr lang="en-US"/>
        </a:p>
      </dgm:t>
    </dgm:pt>
    <dgm:pt modelId="{7BC7C0DC-4734-4CD0-AC69-3314D85E236A}" type="parTrans" cxnId="{D2278024-031D-4ADC-9146-07D388CEF8FE}">
      <dgm:prSet/>
      <dgm:spPr/>
      <dgm:t>
        <a:bodyPr/>
        <a:lstStyle/>
        <a:p>
          <a:endParaRPr lang="en-US"/>
        </a:p>
      </dgm:t>
    </dgm:pt>
    <dgm:pt modelId="{E942A03C-CD2B-412F-8178-2A2204F2D9AA}" type="sibTrans" cxnId="{D2278024-031D-4ADC-9146-07D388CEF8FE}">
      <dgm:prSet/>
      <dgm:spPr/>
      <dgm:t>
        <a:bodyPr/>
        <a:lstStyle/>
        <a:p>
          <a:endParaRPr lang="en-US"/>
        </a:p>
      </dgm:t>
    </dgm:pt>
    <dgm:pt modelId="{42D9C737-BAF7-4E9E-B4D4-676CAD15D9A3}">
      <dgm:prSet/>
      <dgm:spPr/>
      <dgm:t>
        <a:bodyPr/>
        <a:lstStyle/>
        <a:p>
          <a:r>
            <a:rPr lang="en-CA"/>
            <a:t>Energy deposited (dose)</a:t>
          </a:r>
          <a:endParaRPr lang="en-US"/>
        </a:p>
      </dgm:t>
    </dgm:pt>
    <dgm:pt modelId="{0642C38C-7713-4DF5-861E-76DA29CF8604}" type="parTrans" cxnId="{DF6264FB-C1CE-4924-87EA-88DF42702242}">
      <dgm:prSet/>
      <dgm:spPr/>
      <dgm:t>
        <a:bodyPr/>
        <a:lstStyle/>
        <a:p>
          <a:endParaRPr lang="en-US"/>
        </a:p>
      </dgm:t>
    </dgm:pt>
    <dgm:pt modelId="{F4081915-E4AB-4016-A50F-A9AB73E34BC9}" type="sibTrans" cxnId="{DF6264FB-C1CE-4924-87EA-88DF42702242}">
      <dgm:prSet/>
      <dgm:spPr/>
      <dgm:t>
        <a:bodyPr/>
        <a:lstStyle/>
        <a:p>
          <a:endParaRPr lang="en-US"/>
        </a:p>
      </dgm:t>
    </dgm:pt>
    <dgm:pt modelId="{EBBB2FF6-FC55-47F1-B969-C37848606302}">
      <dgm:prSet/>
      <dgm:spPr/>
      <dgm:t>
        <a:bodyPr/>
        <a:lstStyle/>
        <a:p>
          <a:r>
            <a:rPr lang="en-CA"/>
            <a:t>Time spent within the modelled arteries </a:t>
          </a:r>
          <a:endParaRPr lang="en-US"/>
        </a:p>
      </dgm:t>
    </dgm:pt>
    <dgm:pt modelId="{2D94315C-9A4D-4BD7-96C1-616216280AEA}" type="parTrans" cxnId="{4FFDE989-DAB9-4274-99EB-3B866B12B8BB}">
      <dgm:prSet/>
      <dgm:spPr/>
      <dgm:t>
        <a:bodyPr/>
        <a:lstStyle/>
        <a:p>
          <a:endParaRPr lang="en-US"/>
        </a:p>
      </dgm:t>
    </dgm:pt>
    <dgm:pt modelId="{276B0ED9-7726-45B8-B92D-EA3CC3C450C1}" type="sibTrans" cxnId="{4FFDE989-DAB9-4274-99EB-3B866B12B8BB}">
      <dgm:prSet/>
      <dgm:spPr/>
      <dgm:t>
        <a:bodyPr/>
        <a:lstStyle/>
        <a:p>
          <a:endParaRPr lang="en-US"/>
        </a:p>
      </dgm:t>
    </dgm:pt>
    <dgm:pt modelId="{9D0E67B7-3148-4C94-85B1-D57FB3E7C27D}">
      <dgm:prSet/>
      <dgm:spPr/>
      <dgm:t>
        <a:bodyPr/>
        <a:lstStyle/>
        <a:p>
          <a:r>
            <a:rPr lang="en-CA"/>
            <a:t>At t &lt; 0 </a:t>
          </a:r>
          <a:endParaRPr lang="en-US"/>
        </a:p>
      </dgm:t>
    </dgm:pt>
    <dgm:pt modelId="{0D61F648-A01A-4A33-AFD3-06BB32810C5F}" type="parTrans" cxnId="{26DD52F1-8E39-4E9D-A51D-93D527565CE3}">
      <dgm:prSet/>
      <dgm:spPr/>
      <dgm:t>
        <a:bodyPr/>
        <a:lstStyle/>
        <a:p>
          <a:endParaRPr lang="en-US"/>
        </a:p>
      </dgm:t>
    </dgm:pt>
    <dgm:pt modelId="{61954D0D-B45F-4060-938A-49142270B5E7}" type="sibTrans" cxnId="{26DD52F1-8E39-4E9D-A51D-93D527565CE3}">
      <dgm:prSet/>
      <dgm:spPr/>
      <dgm:t>
        <a:bodyPr/>
        <a:lstStyle/>
        <a:p>
          <a:endParaRPr lang="en-US"/>
        </a:p>
      </dgm:t>
    </dgm:pt>
    <dgm:pt modelId="{4820FC1C-943F-44FC-B47B-2497577D2881}">
      <dgm:prSet/>
      <dgm:spPr/>
      <dgm:t>
        <a:bodyPr/>
        <a:lstStyle/>
        <a:p>
          <a:r>
            <a:rPr lang="en-CA"/>
            <a:t>Seed blood volumes, all starting at the aortic root</a:t>
          </a:r>
          <a:endParaRPr lang="en-US"/>
        </a:p>
      </dgm:t>
    </dgm:pt>
    <dgm:pt modelId="{F7580F66-A8EF-48EF-AEEA-63FFEEFAE322}" type="parTrans" cxnId="{2B493249-732F-44E8-B08A-55F4046C80CA}">
      <dgm:prSet/>
      <dgm:spPr/>
      <dgm:t>
        <a:bodyPr/>
        <a:lstStyle/>
        <a:p>
          <a:endParaRPr lang="en-US"/>
        </a:p>
      </dgm:t>
    </dgm:pt>
    <dgm:pt modelId="{DF5E61D9-0DBB-4FA7-BC48-D13D670135B2}" type="sibTrans" cxnId="{2B493249-732F-44E8-B08A-55F4046C80CA}">
      <dgm:prSet/>
      <dgm:spPr/>
      <dgm:t>
        <a:bodyPr/>
        <a:lstStyle/>
        <a:p>
          <a:endParaRPr lang="en-US"/>
        </a:p>
      </dgm:t>
    </dgm:pt>
    <dgm:pt modelId="{FBC9F808-DF70-4BCE-A740-A85418F05B9F}">
      <dgm:prSet/>
      <dgm:spPr/>
      <dgm:t>
        <a:bodyPr/>
        <a:lstStyle/>
        <a:p>
          <a:r>
            <a:rPr lang="en-CA"/>
            <a:t>Random start times to prevent clustering</a:t>
          </a:r>
          <a:endParaRPr lang="en-US"/>
        </a:p>
      </dgm:t>
    </dgm:pt>
    <dgm:pt modelId="{01F15BB7-270B-4466-8908-28B88C5CF73A}" type="parTrans" cxnId="{BE8EEC63-43A8-41F9-A45F-1DF457AF81C5}">
      <dgm:prSet/>
      <dgm:spPr/>
      <dgm:t>
        <a:bodyPr/>
        <a:lstStyle/>
        <a:p>
          <a:endParaRPr lang="en-US"/>
        </a:p>
      </dgm:t>
    </dgm:pt>
    <dgm:pt modelId="{FA66D1E1-B4D1-43D2-B650-1205AEC0A695}" type="sibTrans" cxnId="{BE8EEC63-43A8-41F9-A45F-1DF457AF81C5}">
      <dgm:prSet/>
      <dgm:spPr/>
      <dgm:t>
        <a:bodyPr/>
        <a:lstStyle/>
        <a:p>
          <a:endParaRPr lang="en-US"/>
        </a:p>
      </dgm:t>
    </dgm:pt>
    <dgm:pt modelId="{B393F237-93C5-434D-BE80-0C5E9B843E36}">
      <dgm:prSet/>
      <dgm:spPr/>
      <dgm:t>
        <a:bodyPr/>
        <a:lstStyle/>
        <a:p>
          <a:r>
            <a:rPr lang="en-CA"/>
            <a:t>t &gt;= 0 sec </a:t>
          </a:r>
          <a:endParaRPr lang="en-US"/>
        </a:p>
      </dgm:t>
    </dgm:pt>
    <dgm:pt modelId="{5984465E-0C4B-4353-84EE-E0EA26E446DE}" type="parTrans" cxnId="{9B7AE77B-872E-402A-BB17-4038EF01960B}">
      <dgm:prSet/>
      <dgm:spPr/>
      <dgm:t>
        <a:bodyPr/>
        <a:lstStyle/>
        <a:p>
          <a:endParaRPr lang="en-US"/>
        </a:p>
      </dgm:t>
    </dgm:pt>
    <dgm:pt modelId="{0612C917-D3F2-4324-BE6C-1117AEAB9193}" type="sibTrans" cxnId="{9B7AE77B-872E-402A-BB17-4038EF01960B}">
      <dgm:prSet/>
      <dgm:spPr/>
      <dgm:t>
        <a:bodyPr/>
        <a:lstStyle/>
        <a:p>
          <a:endParaRPr lang="en-US"/>
        </a:p>
      </dgm:t>
    </dgm:pt>
    <dgm:pt modelId="{3AD1D9BD-D74B-4E85-93DA-789ACF681B33}">
      <dgm:prSet/>
      <dgm:spPr/>
      <dgm:t>
        <a:bodyPr/>
        <a:lstStyle/>
        <a:p>
          <a:r>
            <a:rPr lang="en-CA"/>
            <a:t>Track the volumes through the known arteries and the energy deposition</a:t>
          </a:r>
          <a:endParaRPr lang="en-US"/>
        </a:p>
      </dgm:t>
    </dgm:pt>
    <dgm:pt modelId="{8B9ED2B7-195D-4CF1-A977-722B993D338C}" type="parTrans" cxnId="{98DC18FD-D009-43DB-8922-17F4CE2CCBD9}">
      <dgm:prSet/>
      <dgm:spPr/>
      <dgm:t>
        <a:bodyPr/>
        <a:lstStyle/>
        <a:p>
          <a:endParaRPr lang="en-US"/>
        </a:p>
      </dgm:t>
    </dgm:pt>
    <dgm:pt modelId="{CBF95791-9356-485F-936C-FE6761FFCCF1}" type="sibTrans" cxnId="{98DC18FD-D009-43DB-8922-17F4CE2CCBD9}">
      <dgm:prSet/>
      <dgm:spPr/>
      <dgm:t>
        <a:bodyPr/>
        <a:lstStyle/>
        <a:p>
          <a:endParaRPr lang="en-US"/>
        </a:p>
      </dgm:t>
    </dgm:pt>
    <dgm:pt modelId="{8C8C4378-658D-4701-9FD3-3C3CD21019FB}">
      <dgm:prSet/>
      <dgm:spPr/>
      <dgm:t>
        <a:bodyPr/>
        <a:lstStyle/>
        <a:p>
          <a:r>
            <a:rPr lang="en-CA"/>
            <a:t>Assume 60 secs from aortic root to aortic root, “Round trip”. ~5 L blood volume and ~ 4-8 L/min cardiac output. TBD</a:t>
          </a:r>
          <a:endParaRPr lang="en-US"/>
        </a:p>
      </dgm:t>
    </dgm:pt>
    <dgm:pt modelId="{D5E9D733-CC81-4C6A-AE26-317247CF9B7F}" type="parTrans" cxnId="{DD10AA82-652F-4CDC-8E70-06AC47929437}">
      <dgm:prSet/>
      <dgm:spPr/>
      <dgm:t>
        <a:bodyPr/>
        <a:lstStyle/>
        <a:p>
          <a:endParaRPr lang="en-US"/>
        </a:p>
      </dgm:t>
    </dgm:pt>
    <dgm:pt modelId="{5058374B-B09A-4CEB-B096-E4B79F13362E}" type="sibTrans" cxnId="{DD10AA82-652F-4CDC-8E70-06AC47929437}">
      <dgm:prSet/>
      <dgm:spPr/>
      <dgm:t>
        <a:bodyPr/>
        <a:lstStyle/>
        <a:p>
          <a:endParaRPr lang="en-US"/>
        </a:p>
      </dgm:t>
    </dgm:pt>
    <dgm:pt modelId="{77EBA368-3CC8-4D9A-8F82-8FEEF835363F}" type="pres">
      <dgm:prSet presAssocID="{96BFDDAB-6DE8-4210-BB93-E561E44405D8}" presName="linear" presStyleCnt="0">
        <dgm:presLayoutVars>
          <dgm:animLvl val="lvl"/>
          <dgm:resizeHandles val="exact"/>
        </dgm:presLayoutVars>
      </dgm:prSet>
      <dgm:spPr/>
    </dgm:pt>
    <dgm:pt modelId="{957C858C-A179-4458-B345-96742D847F75}" type="pres">
      <dgm:prSet presAssocID="{9248338D-9D19-4E38-B67F-12A548E9BEE4}" presName="parentText" presStyleLbl="node1" presStyleIdx="0" presStyleCnt="3">
        <dgm:presLayoutVars>
          <dgm:chMax val="0"/>
          <dgm:bulletEnabled val="1"/>
        </dgm:presLayoutVars>
      </dgm:prSet>
      <dgm:spPr/>
    </dgm:pt>
    <dgm:pt modelId="{80D58418-03C7-4053-914D-2078E639176E}" type="pres">
      <dgm:prSet presAssocID="{9248338D-9D19-4E38-B67F-12A548E9BEE4}" presName="childText" presStyleLbl="revTx" presStyleIdx="0" presStyleCnt="3">
        <dgm:presLayoutVars>
          <dgm:bulletEnabled val="1"/>
        </dgm:presLayoutVars>
      </dgm:prSet>
      <dgm:spPr/>
    </dgm:pt>
    <dgm:pt modelId="{7078D1DD-BA3D-4B49-B9C7-E610B9BED494}" type="pres">
      <dgm:prSet presAssocID="{9D0E67B7-3148-4C94-85B1-D57FB3E7C27D}" presName="parentText" presStyleLbl="node1" presStyleIdx="1" presStyleCnt="3">
        <dgm:presLayoutVars>
          <dgm:chMax val="0"/>
          <dgm:bulletEnabled val="1"/>
        </dgm:presLayoutVars>
      </dgm:prSet>
      <dgm:spPr/>
    </dgm:pt>
    <dgm:pt modelId="{B35FD98E-36DC-4BF9-8FD0-2193C16FD194}" type="pres">
      <dgm:prSet presAssocID="{9D0E67B7-3148-4C94-85B1-D57FB3E7C27D}" presName="childText" presStyleLbl="revTx" presStyleIdx="1" presStyleCnt="3">
        <dgm:presLayoutVars>
          <dgm:bulletEnabled val="1"/>
        </dgm:presLayoutVars>
      </dgm:prSet>
      <dgm:spPr/>
    </dgm:pt>
    <dgm:pt modelId="{08AD8755-0700-411E-B6B2-0A1E3B179AEB}" type="pres">
      <dgm:prSet presAssocID="{B393F237-93C5-434D-BE80-0C5E9B843E36}" presName="parentText" presStyleLbl="node1" presStyleIdx="2" presStyleCnt="3">
        <dgm:presLayoutVars>
          <dgm:chMax val="0"/>
          <dgm:bulletEnabled val="1"/>
        </dgm:presLayoutVars>
      </dgm:prSet>
      <dgm:spPr/>
    </dgm:pt>
    <dgm:pt modelId="{D999C3D2-4588-4AAA-BA4D-7854FC05435B}" type="pres">
      <dgm:prSet presAssocID="{B393F237-93C5-434D-BE80-0C5E9B843E36}" presName="childText" presStyleLbl="revTx" presStyleIdx="2" presStyleCnt="3">
        <dgm:presLayoutVars>
          <dgm:bulletEnabled val="1"/>
        </dgm:presLayoutVars>
      </dgm:prSet>
      <dgm:spPr/>
    </dgm:pt>
  </dgm:ptLst>
  <dgm:cxnLst>
    <dgm:cxn modelId="{3C50FA07-CE14-4B34-9B2A-3524DE7ED573}" type="presOf" srcId="{EBBB2FF6-FC55-47F1-B969-C37848606302}" destId="{80D58418-03C7-4053-914D-2078E639176E}" srcOrd="0" destOrd="2" presId="urn:microsoft.com/office/officeart/2005/8/layout/vList2"/>
    <dgm:cxn modelId="{D2278024-031D-4ADC-9146-07D388CEF8FE}" srcId="{9248338D-9D19-4E38-B67F-12A548E9BEE4}" destId="{B6ABF22C-BA62-48E3-8F4B-DC74D92A2355}" srcOrd="0" destOrd="0" parTransId="{7BC7C0DC-4734-4CD0-AC69-3314D85E236A}" sibTransId="{E942A03C-CD2B-412F-8178-2A2204F2D9AA}"/>
    <dgm:cxn modelId="{BE8EEC63-43A8-41F9-A45F-1DF457AF81C5}" srcId="{9D0E67B7-3148-4C94-85B1-D57FB3E7C27D}" destId="{FBC9F808-DF70-4BCE-A740-A85418F05B9F}" srcOrd="1" destOrd="0" parTransId="{01F15BB7-270B-4466-8908-28B88C5CF73A}" sibTransId="{FA66D1E1-B4D1-43D2-B650-1205AEC0A695}"/>
    <dgm:cxn modelId="{6FD92E44-8F11-4097-AE03-BC83330A1CF9}" type="presOf" srcId="{8C8C4378-658D-4701-9FD3-3C3CD21019FB}" destId="{D999C3D2-4588-4AAA-BA4D-7854FC05435B}" srcOrd="0" destOrd="1" presId="urn:microsoft.com/office/officeart/2005/8/layout/vList2"/>
    <dgm:cxn modelId="{ECAB2965-02C6-4065-A2E9-85217647B5E0}" type="presOf" srcId="{4820FC1C-943F-44FC-B47B-2497577D2881}" destId="{B35FD98E-36DC-4BF9-8FD0-2193C16FD194}" srcOrd="0" destOrd="0" presId="urn:microsoft.com/office/officeart/2005/8/layout/vList2"/>
    <dgm:cxn modelId="{2B493249-732F-44E8-B08A-55F4046C80CA}" srcId="{9D0E67B7-3148-4C94-85B1-D57FB3E7C27D}" destId="{4820FC1C-943F-44FC-B47B-2497577D2881}" srcOrd="0" destOrd="0" parTransId="{F7580F66-A8EF-48EF-AEEA-63FFEEFAE322}" sibTransId="{DF5E61D9-0DBB-4FA7-BC48-D13D670135B2}"/>
    <dgm:cxn modelId="{98C29F6F-FDCF-41CC-80FF-1D7228C8089B}" type="presOf" srcId="{FBC9F808-DF70-4BCE-A740-A85418F05B9F}" destId="{B35FD98E-36DC-4BF9-8FD0-2193C16FD194}" srcOrd="0" destOrd="1" presId="urn:microsoft.com/office/officeart/2005/8/layout/vList2"/>
    <dgm:cxn modelId="{B5092B56-EF4F-4433-93DE-30E33A817213}" type="presOf" srcId="{9248338D-9D19-4E38-B67F-12A548E9BEE4}" destId="{957C858C-A179-4458-B345-96742D847F75}" srcOrd="0" destOrd="0" presId="urn:microsoft.com/office/officeart/2005/8/layout/vList2"/>
    <dgm:cxn modelId="{9B7AE77B-872E-402A-BB17-4038EF01960B}" srcId="{96BFDDAB-6DE8-4210-BB93-E561E44405D8}" destId="{B393F237-93C5-434D-BE80-0C5E9B843E36}" srcOrd="2" destOrd="0" parTransId="{5984465E-0C4B-4353-84EE-E0EA26E446DE}" sibTransId="{0612C917-D3F2-4324-BE6C-1117AEAB9193}"/>
    <dgm:cxn modelId="{C5B5EA7B-553A-44DC-8754-3BAE585C8ED6}" type="presOf" srcId="{B393F237-93C5-434D-BE80-0C5E9B843E36}" destId="{08AD8755-0700-411E-B6B2-0A1E3B179AEB}" srcOrd="0" destOrd="0" presId="urn:microsoft.com/office/officeart/2005/8/layout/vList2"/>
    <dgm:cxn modelId="{DD10AA82-652F-4CDC-8E70-06AC47929437}" srcId="{B393F237-93C5-434D-BE80-0C5E9B843E36}" destId="{8C8C4378-658D-4701-9FD3-3C3CD21019FB}" srcOrd="1" destOrd="0" parTransId="{D5E9D733-CC81-4C6A-AE26-317247CF9B7F}" sibTransId="{5058374B-B09A-4CEB-B096-E4B79F13362E}"/>
    <dgm:cxn modelId="{4FFDE989-DAB9-4274-99EB-3B866B12B8BB}" srcId="{9248338D-9D19-4E38-B67F-12A548E9BEE4}" destId="{EBBB2FF6-FC55-47F1-B969-C37848606302}" srcOrd="2" destOrd="0" parTransId="{2D94315C-9A4D-4BD7-96C1-616216280AEA}" sibTransId="{276B0ED9-7726-45B8-B92D-EA3CC3C450C1}"/>
    <dgm:cxn modelId="{EBFE0A97-EE1D-4E01-A865-F50BCAC95D1A}" type="presOf" srcId="{B6ABF22C-BA62-48E3-8F4B-DC74D92A2355}" destId="{80D58418-03C7-4053-914D-2078E639176E}" srcOrd="0" destOrd="0" presId="urn:microsoft.com/office/officeart/2005/8/layout/vList2"/>
    <dgm:cxn modelId="{854AEEAC-C594-4590-A7D0-2E8DD97DF04D}" type="presOf" srcId="{96BFDDAB-6DE8-4210-BB93-E561E44405D8}" destId="{77EBA368-3CC8-4D9A-8F82-8FEEF835363F}" srcOrd="0" destOrd="0" presId="urn:microsoft.com/office/officeart/2005/8/layout/vList2"/>
    <dgm:cxn modelId="{7E82C1BF-BB63-46A4-85DB-5E9B358CAB90}" srcId="{96BFDDAB-6DE8-4210-BB93-E561E44405D8}" destId="{9248338D-9D19-4E38-B67F-12A548E9BEE4}" srcOrd="0" destOrd="0" parTransId="{7365162B-6E34-4390-8190-967BB198BA8E}" sibTransId="{6AA69F1E-02BA-4016-BEFB-B5D6A450EF90}"/>
    <dgm:cxn modelId="{87F21DCA-6172-4640-A961-3D0C52DAC2E3}" type="presOf" srcId="{42D9C737-BAF7-4E9E-B4D4-676CAD15D9A3}" destId="{80D58418-03C7-4053-914D-2078E639176E}" srcOrd="0" destOrd="1" presId="urn:microsoft.com/office/officeart/2005/8/layout/vList2"/>
    <dgm:cxn modelId="{DF9B03D3-6AE4-42FC-950A-438A7547C728}" type="presOf" srcId="{3AD1D9BD-D74B-4E85-93DA-789ACF681B33}" destId="{D999C3D2-4588-4AAA-BA4D-7854FC05435B}" srcOrd="0" destOrd="0" presId="urn:microsoft.com/office/officeart/2005/8/layout/vList2"/>
    <dgm:cxn modelId="{4C07FFE1-A04F-4E8C-8112-E8BAA73BAE23}" type="presOf" srcId="{9D0E67B7-3148-4C94-85B1-D57FB3E7C27D}" destId="{7078D1DD-BA3D-4B49-B9C7-E610B9BED494}" srcOrd="0" destOrd="0" presId="urn:microsoft.com/office/officeart/2005/8/layout/vList2"/>
    <dgm:cxn modelId="{26DD52F1-8E39-4E9D-A51D-93D527565CE3}" srcId="{96BFDDAB-6DE8-4210-BB93-E561E44405D8}" destId="{9D0E67B7-3148-4C94-85B1-D57FB3E7C27D}" srcOrd="1" destOrd="0" parTransId="{0D61F648-A01A-4A33-AFD3-06BB32810C5F}" sibTransId="{61954D0D-B45F-4060-938A-49142270B5E7}"/>
    <dgm:cxn modelId="{DF6264FB-C1CE-4924-87EA-88DF42702242}" srcId="{9248338D-9D19-4E38-B67F-12A548E9BEE4}" destId="{42D9C737-BAF7-4E9E-B4D4-676CAD15D9A3}" srcOrd="1" destOrd="0" parTransId="{0642C38C-7713-4DF5-861E-76DA29CF8604}" sibTransId="{F4081915-E4AB-4016-A50F-A9AB73E34BC9}"/>
    <dgm:cxn modelId="{98DC18FD-D009-43DB-8922-17F4CE2CCBD9}" srcId="{B393F237-93C5-434D-BE80-0C5E9B843E36}" destId="{3AD1D9BD-D74B-4E85-93DA-789ACF681B33}" srcOrd="0" destOrd="0" parTransId="{8B9ED2B7-195D-4CF1-A977-722B993D338C}" sibTransId="{CBF95791-9356-485F-936C-FE6761FFCCF1}"/>
    <dgm:cxn modelId="{893C4BB0-60D7-4E9C-B854-67978A0E2620}" type="presParOf" srcId="{77EBA368-3CC8-4D9A-8F82-8FEEF835363F}" destId="{957C858C-A179-4458-B345-96742D847F75}" srcOrd="0" destOrd="0" presId="urn:microsoft.com/office/officeart/2005/8/layout/vList2"/>
    <dgm:cxn modelId="{23091A27-F7D9-417B-BB6D-B7291E7D0621}" type="presParOf" srcId="{77EBA368-3CC8-4D9A-8F82-8FEEF835363F}" destId="{80D58418-03C7-4053-914D-2078E639176E}" srcOrd="1" destOrd="0" presId="urn:microsoft.com/office/officeart/2005/8/layout/vList2"/>
    <dgm:cxn modelId="{761CF7D5-C7DD-48FF-ACB7-8D9B3F0E5137}" type="presParOf" srcId="{77EBA368-3CC8-4D9A-8F82-8FEEF835363F}" destId="{7078D1DD-BA3D-4B49-B9C7-E610B9BED494}" srcOrd="2" destOrd="0" presId="urn:microsoft.com/office/officeart/2005/8/layout/vList2"/>
    <dgm:cxn modelId="{29AA5122-7930-4366-881F-9740B99D514F}" type="presParOf" srcId="{77EBA368-3CC8-4D9A-8F82-8FEEF835363F}" destId="{B35FD98E-36DC-4BF9-8FD0-2193C16FD194}" srcOrd="3" destOrd="0" presId="urn:microsoft.com/office/officeart/2005/8/layout/vList2"/>
    <dgm:cxn modelId="{C5845030-22C4-473C-8BDC-904B1022B312}" type="presParOf" srcId="{77EBA368-3CC8-4D9A-8F82-8FEEF835363F}" destId="{08AD8755-0700-411E-B6B2-0A1E3B179AEB}" srcOrd="4" destOrd="0" presId="urn:microsoft.com/office/officeart/2005/8/layout/vList2"/>
    <dgm:cxn modelId="{EE6D2182-3169-46FB-ACF3-9A9BB8791CD0}" type="presParOf" srcId="{77EBA368-3CC8-4D9A-8F82-8FEEF835363F}" destId="{D999C3D2-4588-4AAA-BA4D-7854FC05435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BFDDAB-6DE8-4210-BB93-E561E44405D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248338D-9D19-4E38-B67F-12A548E9BEE4}">
      <dgm:prSet/>
      <dgm:spPr/>
      <dgm:t>
        <a:bodyPr/>
        <a:lstStyle/>
        <a:p>
          <a:r>
            <a:rPr lang="en-CA"/>
            <a:t>Blood volumes will have the following properties within the simulation:</a:t>
          </a:r>
          <a:endParaRPr lang="en-US"/>
        </a:p>
      </dgm:t>
    </dgm:pt>
    <dgm:pt modelId="{7365162B-6E34-4390-8190-967BB198BA8E}" type="parTrans" cxnId="{7E82C1BF-BB63-46A4-85DB-5E9B358CAB90}">
      <dgm:prSet/>
      <dgm:spPr/>
      <dgm:t>
        <a:bodyPr/>
        <a:lstStyle/>
        <a:p>
          <a:endParaRPr lang="en-US"/>
        </a:p>
      </dgm:t>
    </dgm:pt>
    <dgm:pt modelId="{6AA69F1E-02BA-4016-BEFB-B5D6A450EF90}" type="sibTrans" cxnId="{7E82C1BF-BB63-46A4-85DB-5E9B358CAB90}">
      <dgm:prSet/>
      <dgm:spPr/>
      <dgm:t>
        <a:bodyPr/>
        <a:lstStyle/>
        <a:p>
          <a:endParaRPr lang="en-US"/>
        </a:p>
      </dgm:t>
    </dgm:pt>
    <dgm:pt modelId="{B6ABF22C-BA62-48E3-8F4B-DC74D92A2355}">
      <dgm:prSet/>
      <dgm:spPr/>
      <dgm:t>
        <a:bodyPr/>
        <a:lstStyle/>
        <a:p>
          <a:r>
            <a:rPr lang="en-CA"/>
            <a:t>Location</a:t>
          </a:r>
          <a:endParaRPr lang="en-US"/>
        </a:p>
      </dgm:t>
    </dgm:pt>
    <dgm:pt modelId="{7BC7C0DC-4734-4CD0-AC69-3314D85E236A}" type="parTrans" cxnId="{D2278024-031D-4ADC-9146-07D388CEF8FE}">
      <dgm:prSet/>
      <dgm:spPr/>
      <dgm:t>
        <a:bodyPr/>
        <a:lstStyle/>
        <a:p>
          <a:endParaRPr lang="en-US"/>
        </a:p>
      </dgm:t>
    </dgm:pt>
    <dgm:pt modelId="{E942A03C-CD2B-412F-8178-2A2204F2D9AA}" type="sibTrans" cxnId="{D2278024-031D-4ADC-9146-07D388CEF8FE}">
      <dgm:prSet/>
      <dgm:spPr/>
      <dgm:t>
        <a:bodyPr/>
        <a:lstStyle/>
        <a:p>
          <a:endParaRPr lang="en-US"/>
        </a:p>
      </dgm:t>
    </dgm:pt>
    <dgm:pt modelId="{42D9C737-BAF7-4E9E-B4D4-676CAD15D9A3}">
      <dgm:prSet/>
      <dgm:spPr/>
      <dgm:t>
        <a:bodyPr/>
        <a:lstStyle/>
        <a:p>
          <a:r>
            <a:rPr lang="en-CA"/>
            <a:t>Energy deposited (dose)</a:t>
          </a:r>
          <a:endParaRPr lang="en-US"/>
        </a:p>
      </dgm:t>
    </dgm:pt>
    <dgm:pt modelId="{0642C38C-7713-4DF5-861E-76DA29CF8604}" type="parTrans" cxnId="{DF6264FB-C1CE-4924-87EA-88DF42702242}">
      <dgm:prSet/>
      <dgm:spPr/>
      <dgm:t>
        <a:bodyPr/>
        <a:lstStyle/>
        <a:p>
          <a:endParaRPr lang="en-US"/>
        </a:p>
      </dgm:t>
    </dgm:pt>
    <dgm:pt modelId="{F4081915-E4AB-4016-A50F-A9AB73E34BC9}" type="sibTrans" cxnId="{DF6264FB-C1CE-4924-87EA-88DF42702242}">
      <dgm:prSet/>
      <dgm:spPr/>
      <dgm:t>
        <a:bodyPr/>
        <a:lstStyle/>
        <a:p>
          <a:endParaRPr lang="en-US"/>
        </a:p>
      </dgm:t>
    </dgm:pt>
    <dgm:pt modelId="{EBBB2FF6-FC55-47F1-B969-C37848606302}">
      <dgm:prSet/>
      <dgm:spPr/>
      <dgm:t>
        <a:bodyPr/>
        <a:lstStyle/>
        <a:p>
          <a:r>
            <a:rPr lang="en-CA"/>
            <a:t>Time spent within the modelled arteries </a:t>
          </a:r>
          <a:endParaRPr lang="en-US"/>
        </a:p>
      </dgm:t>
    </dgm:pt>
    <dgm:pt modelId="{2D94315C-9A4D-4BD7-96C1-616216280AEA}" type="parTrans" cxnId="{4FFDE989-DAB9-4274-99EB-3B866B12B8BB}">
      <dgm:prSet/>
      <dgm:spPr/>
      <dgm:t>
        <a:bodyPr/>
        <a:lstStyle/>
        <a:p>
          <a:endParaRPr lang="en-US"/>
        </a:p>
      </dgm:t>
    </dgm:pt>
    <dgm:pt modelId="{276B0ED9-7726-45B8-B92D-EA3CC3C450C1}" type="sibTrans" cxnId="{4FFDE989-DAB9-4274-99EB-3B866B12B8BB}">
      <dgm:prSet/>
      <dgm:spPr/>
      <dgm:t>
        <a:bodyPr/>
        <a:lstStyle/>
        <a:p>
          <a:endParaRPr lang="en-US"/>
        </a:p>
      </dgm:t>
    </dgm:pt>
    <dgm:pt modelId="{9D0E67B7-3148-4C94-85B1-D57FB3E7C27D}">
      <dgm:prSet/>
      <dgm:spPr/>
      <dgm:t>
        <a:bodyPr/>
        <a:lstStyle/>
        <a:p>
          <a:r>
            <a:rPr lang="en-CA"/>
            <a:t>At t &lt; 0 </a:t>
          </a:r>
          <a:endParaRPr lang="en-US"/>
        </a:p>
      </dgm:t>
    </dgm:pt>
    <dgm:pt modelId="{0D61F648-A01A-4A33-AFD3-06BB32810C5F}" type="parTrans" cxnId="{26DD52F1-8E39-4E9D-A51D-93D527565CE3}">
      <dgm:prSet/>
      <dgm:spPr/>
      <dgm:t>
        <a:bodyPr/>
        <a:lstStyle/>
        <a:p>
          <a:endParaRPr lang="en-US"/>
        </a:p>
      </dgm:t>
    </dgm:pt>
    <dgm:pt modelId="{61954D0D-B45F-4060-938A-49142270B5E7}" type="sibTrans" cxnId="{26DD52F1-8E39-4E9D-A51D-93D527565CE3}">
      <dgm:prSet/>
      <dgm:spPr/>
      <dgm:t>
        <a:bodyPr/>
        <a:lstStyle/>
        <a:p>
          <a:endParaRPr lang="en-US"/>
        </a:p>
      </dgm:t>
    </dgm:pt>
    <dgm:pt modelId="{4820FC1C-943F-44FC-B47B-2497577D2881}">
      <dgm:prSet/>
      <dgm:spPr/>
      <dgm:t>
        <a:bodyPr/>
        <a:lstStyle/>
        <a:p>
          <a:r>
            <a:rPr lang="en-CA"/>
            <a:t>Seed blood volumes, all starting at the aortic root</a:t>
          </a:r>
          <a:endParaRPr lang="en-US"/>
        </a:p>
      </dgm:t>
    </dgm:pt>
    <dgm:pt modelId="{F7580F66-A8EF-48EF-AEEA-63FFEEFAE322}" type="parTrans" cxnId="{2B493249-732F-44E8-B08A-55F4046C80CA}">
      <dgm:prSet/>
      <dgm:spPr/>
      <dgm:t>
        <a:bodyPr/>
        <a:lstStyle/>
        <a:p>
          <a:endParaRPr lang="en-US"/>
        </a:p>
      </dgm:t>
    </dgm:pt>
    <dgm:pt modelId="{DF5E61D9-0DBB-4FA7-BC48-D13D670135B2}" type="sibTrans" cxnId="{2B493249-732F-44E8-B08A-55F4046C80CA}">
      <dgm:prSet/>
      <dgm:spPr/>
      <dgm:t>
        <a:bodyPr/>
        <a:lstStyle/>
        <a:p>
          <a:endParaRPr lang="en-US"/>
        </a:p>
      </dgm:t>
    </dgm:pt>
    <dgm:pt modelId="{FBC9F808-DF70-4BCE-A740-A85418F05B9F}">
      <dgm:prSet/>
      <dgm:spPr/>
      <dgm:t>
        <a:bodyPr/>
        <a:lstStyle/>
        <a:p>
          <a:r>
            <a:rPr lang="en-CA"/>
            <a:t>Random start times to prevent clustering</a:t>
          </a:r>
          <a:endParaRPr lang="en-US"/>
        </a:p>
      </dgm:t>
    </dgm:pt>
    <dgm:pt modelId="{01F15BB7-270B-4466-8908-28B88C5CF73A}" type="parTrans" cxnId="{BE8EEC63-43A8-41F9-A45F-1DF457AF81C5}">
      <dgm:prSet/>
      <dgm:spPr/>
      <dgm:t>
        <a:bodyPr/>
        <a:lstStyle/>
        <a:p>
          <a:endParaRPr lang="en-US"/>
        </a:p>
      </dgm:t>
    </dgm:pt>
    <dgm:pt modelId="{FA66D1E1-B4D1-43D2-B650-1205AEC0A695}" type="sibTrans" cxnId="{BE8EEC63-43A8-41F9-A45F-1DF457AF81C5}">
      <dgm:prSet/>
      <dgm:spPr/>
      <dgm:t>
        <a:bodyPr/>
        <a:lstStyle/>
        <a:p>
          <a:endParaRPr lang="en-US"/>
        </a:p>
      </dgm:t>
    </dgm:pt>
    <dgm:pt modelId="{B393F237-93C5-434D-BE80-0C5E9B843E36}">
      <dgm:prSet/>
      <dgm:spPr/>
      <dgm:t>
        <a:bodyPr/>
        <a:lstStyle/>
        <a:p>
          <a:r>
            <a:rPr lang="en-CA"/>
            <a:t>t &gt;= 0 sec </a:t>
          </a:r>
          <a:endParaRPr lang="en-US"/>
        </a:p>
      </dgm:t>
    </dgm:pt>
    <dgm:pt modelId="{5984465E-0C4B-4353-84EE-E0EA26E446DE}" type="parTrans" cxnId="{9B7AE77B-872E-402A-BB17-4038EF01960B}">
      <dgm:prSet/>
      <dgm:spPr/>
      <dgm:t>
        <a:bodyPr/>
        <a:lstStyle/>
        <a:p>
          <a:endParaRPr lang="en-US"/>
        </a:p>
      </dgm:t>
    </dgm:pt>
    <dgm:pt modelId="{0612C917-D3F2-4324-BE6C-1117AEAB9193}" type="sibTrans" cxnId="{9B7AE77B-872E-402A-BB17-4038EF01960B}">
      <dgm:prSet/>
      <dgm:spPr/>
      <dgm:t>
        <a:bodyPr/>
        <a:lstStyle/>
        <a:p>
          <a:endParaRPr lang="en-US"/>
        </a:p>
      </dgm:t>
    </dgm:pt>
    <dgm:pt modelId="{3AD1D9BD-D74B-4E85-93DA-789ACF681B33}">
      <dgm:prSet/>
      <dgm:spPr/>
      <dgm:t>
        <a:bodyPr/>
        <a:lstStyle/>
        <a:p>
          <a:r>
            <a:rPr lang="en-CA"/>
            <a:t>Track the volumes through the known arteries and the energy deposition</a:t>
          </a:r>
          <a:endParaRPr lang="en-US"/>
        </a:p>
      </dgm:t>
    </dgm:pt>
    <dgm:pt modelId="{8B9ED2B7-195D-4CF1-A977-722B993D338C}" type="parTrans" cxnId="{98DC18FD-D009-43DB-8922-17F4CE2CCBD9}">
      <dgm:prSet/>
      <dgm:spPr/>
      <dgm:t>
        <a:bodyPr/>
        <a:lstStyle/>
        <a:p>
          <a:endParaRPr lang="en-US"/>
        </a:p>
      </dgm:t>
    </dgm:pt>
    <dgm:pt modelId="{CBF95791-9356-485F-936C-FE6761FFCCF1}" type="sibTrans" cxnId="{98DC18FD-D009-43DB-8922-17F4CE2CCBD9}">
      <dgm:prSet/>
      <dgm:spPr/>
      <dgm:t>
        <a:bodyPr/>
        <a:lstStyle/>
        <a:p>
          <a:endParaRPr lang="en-US"/>
        </a:p>
      </dgm:t>
    </dgm:pt>
    <dgm:pt modelId="{8C8C4378-658D-4701-9FD3-3C3CD21019FB}">
      <dgm:prSet/>
      <dgm:spPr/>
      <dgm:t>
        <a:bodyPr/>
        <a:lstStyle/>
        <a:p>
          <a:r>
            <a:rPr lang="en-CA"/>
            <a:t>Assume 60 secs from aortic root to aortic root, “Round trip”. ~5 L blood volume and ~ 4-8 L/min cardiac output. TBD</a:t>
          </a:r>
          <a:endParaRPr lang="en-US"/>
        </a:p>
      </dgm:t>
    </dgm:pt>
    <dgm:pt modelId="{D5E9D733-CC81-4C6A-AE26-317247CF9B7F}" type="parTrans" cxnId="{DD10AA82-652F-4CDC-8E70-06AC47929437}">
      <dgm:prSet/>
      <dgm:spPr/>
      <dgm:t>
        <a:bodyPr/>
        <a:lstStyle/>
        <a:p>
          <a:endParaRPr lang="en-US"/>
        </a:p>
      </dgm:t>
    </dgm:pt>
    <dgm:pt modelId="{5058374B-B09A-4CEB-B096-E4B79F13362E}" type="sibTrans" cxnId="{DD10AA82-652F-4CDC-8E70-06AC47929437}">
      <dgm:prSet/>
      <dgm:spPr/>
      <dgm:t>
        <a:bodyPr/>
        <a:lstStyle/>
        <a:p>
          <a:endParaRPr lang="en-US"/>
        </a:p>
      </dgm:t>
    </dgm:pt>
    <dgm:pt modelId="{1150EB4E-DC2F-4757-8785-CE02EFFD0A43}">
      <dgm:prSet/>
      <dgm:spPr/>
      <dgm:t>
        <a:bodyPr/>
        <a:lstStyle/>
        <a:p>
          <a:r>
            <a:rPr lang="en-CA" dirty="0"/>
            <a:t>Dose deposited/total time of exposure will be compared</a:t>
          </a:r>
          <a:endParaRPr lang="en-US" dirty="0"/>
        </a:p>
      </dgm:t>
    </dgm:pt>
    <dgm:pt modelId="{80182453-FB53-44AD-AF6A-FD6FF836F39E}" type="parTrans" cxnId="{7F99579C-0FA4-472B-A515-862ECA5ECAD7}">
      <dgm:prSet/>
      <dgm:spPr/>
      <dgm:t>
        <a:bodyPr/>
        <a:lstStyle/>
        <a:p>
          <a:endParaRPr lang="en-US"/>
        </a:p>
      </dgm:t>
    </dgm:pt>
    <dgm:pt modelId="{68C9F4C5-F56D-4FB2-A50C-B1566FF803F2}" type="sibTrans" cxnId="{7F99579C-0FA4-472B-A515-862ECA5ECAD7}">
      <dgm:prSet/>
      <dgm:spPr/>
      <dgm:t>
        <a:bodyPr/>
        <a:lstStyle/>
        <a:p>
          <a:endParaRPr lang="en-US"/>
        </a:p>
      </dgm:t>
    </dgm:pt>
    <dgm:pt modelId="{77EBA368-3CC8-4D9A-8F82-8FEEF835363F}" type="pres">
      <dgm:prSet presAssocID="{96BFDDAB-6DE8-4210-BB93-E561E44405D8}" presName="linear" presStyleCnt="0">
        <dgm:presLayoutVars>
          <dgm:animLvl val="lvl"/>
          <dgm:resizeHandles val="exact"/>
        </dgm:presLayoutVars>
      </dgm:prSet>
      <dgm:spPr/>
    </dgm:pt>
    <dgm:pt modelId="{957C858C-A179-4458-B345-96742D847F75}" type="pres">
      <dgm:prSet presAssocID="{9248338D-9D19-4E38-B67F-12A548E9BEE4}" presName="parentText" presStyleLbl="node1" presStyleIdx="0" presStyleCnt="4">
        <dgm:presLayoutVars>
          <dgm:chMax val="0"/>
          <dgm:bulletEnabled val="1"/>
        </dgm:presLayoutVars>
      </dgm:prSet>
      <dgm:spPr/>
    </dgm:pt>
    <dgm:pt modelId="{80D58418-03C7-4053-914D-2078E639176E}" type="pres">
      <dgm:prSet presAssocID="{9248338D-9D19-4E38-B67F-12A548E9BEE4}" presName="childText" presStyleLbl="revTx" presStyleIdx="0" presStyleCnt="3">
        <dgm:presLayoutVars>
          <dgm:bulletEnabled val="1"/>
        </dgm:presLayoutVars>
      </dgm:prSet>
      <dgm:spPr/>
    </dgm:pt>
    <dgm:pt modelId="{7078D1DD-BA3D-4B49-B9C7-E610B9BED494}" type="pres">
      <dgm:prSet presAssocID="{9D0E67B7-3148-4C94-85B1-D57FB3E7C27D}" presName="parentText" presStyleLbl="node1" presStyleIdx="1" presStyleCnt="4">
        <dgm:presLayoutVars>
          <dgm:chMax val="0"/>
          <dgm:bulletEnabled val="1"/>
        </dgm:presLayoutVars>
      </dgm:prSet>
      <dgm:spPr/>
    </dgm:pt>
    <dgm:pt modelId="{B35FD98E-36DC-4BF9-8FD0-2193C16FD194}" type="pres">
      <dgm:prSet presAssocID="{9D0E67B7-3148-4C94-85B1-D57FB3E7C27D}" presName="childText" presStyleLbl="revTx" presStyleIdx="1" presStyleCnt="3">
        <dgm:presLayoutVars>
          <dgm:bulletEnabled val="1"/>
        </dgm:presLayoutVars>
      </dgm:prSet>
      <dgm:spPr/>
    </dgm:pt>
    <dgm:pt modelId="{08AD8755-0700-411E-B6B2-0A1E3B179AEB}" type="pres">
      <dgm:prSet presAssocID="{B393F237-93C5-434D-BE80-0C5E9B843E36}" presName="parentText" presStyleLbl="node1" presStyleIdx="2" presStyleCnt="4">
        <dgm:presLayoutVars>
          <dgm:chMax val="0"/>
          <dgm:bulletEnabled val="1"/>
        </dgm:presLayoutVars>
      </dgm:prSet>
      <dgm:spPr/>
    </dgm:pt>
    <dgm:pt modelId="{D999C3D2-4588-4AAA-BA4D-7854FC05435B}" type="pres">
      <dgm:prSet presAssocID="{B393F237-93C5-434D-BE80-0C5E9B843E36}" presName="childText" presStyleLbl="revTx" presStyleIdx="2" presStyleCnt="3">
        <dgm:presLayoutVars>
          <dgm:bulletEnabled val="1"/>
        </dgm:presLayoutVars>
      </dgm:prSet>
      <dgm:spPr/>
    </dgm:pt>
    <dgm:pt modelId="{91A6A456-126D-4543-9719-B9E257AED787}" type="pres">
      <dgm:prSet presAssocID="{1150EB4E-DC2F-4757-8785-CE02EFFD0A43}" presName="parentText" presStyleLbl="node1" presStyleIdx="3" presStyleCnt="4">
        <dgm:presLayoutVars>
          <dgm:chMax val="0"/>
          <dgm:bulletEnabled val="1"/>
        </dgm:presLayoutVars>
      </dgm:prSet>
      <dgm:spPr/>
    </dgm:pt>
  </dgm:ptLst>
  <dgm:cxnLst>
    <dgm:cxn modelId="{3C50FA07-CE14-4B34-9B2A-3524DE7ED573}" type="presOf" srcId="{EBBB2FF6-FC55-47F1-B969-C37848606302}" destId="{80D58418-03C7-4053-914D-2078E639176E}" srcOrd="0" destOrd="2" presId="urn:microsoft.com/office/officeart/2005/8/layout/vList2"/>
    <dgm:cxn modelId="{D2278024-031D-4ADC-9146-07D388CEF8FE}" srcId="{9248338D-9D19-4E38-B67F-12A548E9BEE4}" destId="{B6ABF22C-BA62-48E3-8F4B-DC74D92A2355}" srcOrd="0" destOrd="0" parTransId="{7BC7C0DC-4734-4CD0-AC69-3314D85E236A}" sibTransId="{E942A03C-CD2B-412F-8178-2A2204F2D9AA}"/>
    <dgm:cxn modelId="{59ADDF5B-42F8-4260-875D-7E7B53F49BD6}" type="presOf" srcId="{1150EB4E-DC2F-4757-8785-CE02EFFD0A43}" destId="{91A6A456-126D-4543-9719-B9E257AED787}" srcOrd="0" destOrd="0" presId="urn:microsoft.com/office/officeart/2005/8/layout/vList2"/>
    <dgm:cxn modelId="{BE8EEC63-43A8-41F9-A45F-1DF457AF81C5}" srcId="{9D0E67B7-3148-4C94-85B1-D57FB3E7C27D}" destId="{FBC9F808-DF70-4BCE-A740-A85418F05B9F}" srcOrd="1" destOrd="0" parTransId="{01F15BB7-270B-4466-8908-28B88C5CF73A}" sibTransId="{FA66D1E1-B4D1-43D2-B650-1205AEC0A695}"/>
    <dgm:cxn modelId="{6FD92E44-8F11-4097-AE03-BC83330A1CF9}" type="presOf" srcId="{8C8C4378-658D-4701-9FD3-3C3CD21019FB}" destId="{D999C3D2-4588-4AAA-BA4D-7854FC05435B}" srcOrd="0" destOrd="1" presId="urn:microsoft.com/office/officeart/2005/8/layout/vList2"/>
    <dgm:cxn modelId="{ECAB2965-02C6-4065-A2E9-85217647B5E0}" type="presOf" srcId="{4820FC1C-943F-44FC-B47B-2497577D2881}" destId="{B35FD98E-36DC-4BF9-8FD0-2193C16FD194}" srcOrd="0" destOrd="0" presId="urn:microsoft.com/office/officeart/2005/8/layout/vList2"/>
    <dgm:cxn modelId="{2B493249-732F-44E8-B08A-55F4046C80CA}" srcId="{9D0E67B7-3148-4C94-85B1-D57FB3E7C27D}" destId="{4820FC1C-943F-44FC-B47B-2497577D2881}" srcOrd="0" destOrd="0" parTransId="{F7580F66-A8EF-48EF-AEEA-63FFEEFAE322}" sibTransId="{DF5E61D9-0DBB-4FA7-BC48-D13D670135B2}"/>
    <dgm:cxn modelId="{98C29F6F-FDCF-41CC-80FF-1D7228C8089B}" type="presOf" srcId="{FBC9F808-DF70-4BCE-A740-A85418F05B9F}" destId="{B35FD98E-36DC-4BF9-8FD0-2193C16FD194}" srcOrd="0" destOrd="1" presId="urn:microsoft.com/office/officeart/2005/8/layout/vList2"/>
    <dgm:cxn modelId="{B5092B56-EF4F-4433-93DE-30E33A817213}" type="presOf" srcId="{9248338D-9D19-4E38-B67F-12A548E9BEE4}" destId="{957C858C-A179-4458-B345-96742D847F75}" srcOrd="0" destOrd="0" presId="urn:microsoft.com/office/officeart/2005/8/layout/vList2"/>
    <dgm:cxn modelId="{9B7AE77B-872E-402A-BB17-4038EF01960B}" srcId="{96BFDDAB-6DE8-4210-BB93-E561E44405D8}" destId="{B393F237-93C5-434D-BE80-0C5E9B843E36}" srcOrd="2" destOrd="0" parTransId="{5984465E-0C4B-4353-84EE-E0EA26E446DE}" sibTransId="{0612C917-D3F2-4324-BE6C-1117AEAB9193}"/>
    <dgm:cxn modelId="{C5B5EA7B-553A-44DC-8754-3BAE585C8ED6}" type="presOf" srcId="{B393F237-93C5-434D-BE80-0C5E9B843E36}" destId="{08AD8755-0700-411E-B6B2-0A1E3B179AEB}" srcOrd="0" destOrd="0" presId="urn:microsoft.com/office/officeart/2005/8/layout/vList2"/>
    <dgm:cxn modelId="{DD10AA82-652F-4CDC-8E70-06AC47929437}" srcId="{B393F237-93C5-434D-BE80-0C5E9B843E36}" destId="{8C8C4378-658D-4701-9FD3-3C3CD21019FB}" srcOrd="1" destOrd="0" parTransId="{D5E9D733-CC81-4C6A-AE26-317247CF9B7F}" sibTransId="{5058374B-B09A-4CEB-B096-E4B79F13362E}"/>
    <dgm:cxn modelId="{4FFDE989-DAB9-4274-99EB-3B866B12B8BB}" srcId="{9248338D-9D19-4E38-B67F-12A548E9BEE4}" destId="{EBBB2FF6-FC55-47F1-B969-C37848606302}" srcOrd="2" destOrd="0" parTransId="{2D94315C-9A4D-4BD7-96C1-616216280AEA}" sibTransId="{276B0ED9-7726-45B8-B92D-EA3CC3C450C1}"/>
    <dgm:cxn modelId="{EBFE0A97-EE1D-4E01-A865-F50BCAC95D1A}" type="presOf" srcId="{B6ABF22C-BA62-48E3-8F4B-DC74D92A2355}" destId="{80D58418-03C7-4053-914D-2078E639176E}" srcOrd="0" destOrd="0" presId="urn:microsoft.com/office/officeart/2005/8/layout/vList2"/>
    <dgm:cxn modelId="{7F99579C-0FA4-472B-A515-862ECA5ECAD7}" srcId="{96BFDDAB-6DE8-4210-BB93-E561E44405D8}" destId="{1150EB4E-DC2F-4757-8785-CE02EFFD0A43}" srcOrd="3" destOrd="0" parTransId="{80182453-FB53-44AD-AF6A-FD6FF836F39E}" sibTransId="{68C9F4C5-F56D-4FB2-A50C-B1566FF803F2}"/>
    <dgm:cxn modelId="{854AEEAC-C594-4590-A7D0-2E8DD97DF04D}" type="presOf" srcId="{96BFDDAB-6DE8-4210-BB93-E561E44405D8}" destId="{77EBA368-3CC8-4D9A-8F82-8FEEF835363F}" srcOrd="0" destOrd="0" presId="urn:microsoft.com/office/officeart/2005/8/layout/vList2"/>
    <dgm:cxn modelId="{7E82C1BF-BB63-46A4-85DB-5E9B358CAB90}" srcId="{96BFDDAB-6DE8-4210-BB93-E561E44405D8}" destId="{9248338D-9D19-4E38-B67F-12A548E9BEE4}" srcOrd="0" destOrd="0" parTransId="{7365162B-6E34-4390-8190-967BB198BA8E}" sibTransId="{6AA69F1E-02BA-4016-BEFB-B5D6A450EF90}"/>
    <dgm:cxn modelId="{87F21DCA-6172-4640-A961-3D0C52DAC2E3}" type="presOf" srcId="{42D9C737-BAF7-4E9E-B4D4-676CAD15D9A3}" destId="{80D58418-03C7-4053-914D-2078E639176E}" srcOrd="0" destOrd="1" presId="urn:microsoft.com/office/officeart/2005/8/layout/vList2"/>
    <dgm:cxn modelId="{DF9B03D3-6AE4-42FC-950A-438A7547C728}" type="presOf" srcId="{3AD1D9BD-D74B-4E85-93DA-789ACF681B33}" destId="{D999C3D2-4588-4AAA-BA4D-7854FC05435B}" srcOrd="0" destOrd="0" presId="urn:microsoft.com/office/officeart/2005/8/layout/vList2"/>
    <dgm:cxn modelId="{4C07FFE1-A04F-4E8C-8112-E8BAA73BAE23}" type="presOf" srcId="{9D0E67B7-3148-4C94-85B1-D57FB3E7C27D}" destId="{7078D1DD-BA3D-4B49-B9C7-E610B9BED494}" srcOrd="0" destOrd="0" presId="urn:microsoft.com/office/officeart/2005/8/layout/vList2"/>
    <dgm:cxn modelId="{26DD52F1-8E39-4E9D-A51D-93D527565CE3}" srcId="{96BFDDAB-6DE8-4210-BB93-E561E44405D8}" destId="{9D0E67B7-3148-4C94-85B1-D57FB3E7C27D}" srcOrd="1" destOrd="0" parTransId="{0D61F648-A01A-4A33-AFD3-06BB32810C5F}" sibTransId="{61954D0D-B45F-4060-938A-49142270B5E7}"/>
    <dgm:cxn modelId="{DF6264FB-C1CE-4924-87EA-88DF42702242}" srcId="{9248338D-9D19-4E38-B67F-12A548E9BEE4}" destId="{42D9C737-BAF7-4E9E-B4D4-676CAD15D9A3}" srcOrd="1" destOrd="0" parTransId="{0642C38C-7713-4DF5-861E-76DA29CF8604}" sibTransId="{F4081915-E4AB-4016-A50F-A9AB73E34BC9}"/>
    <dgm:cxn modelId="{98DC18FD-D009-43DB-8922-17F4CE2CCBD9}" srcId="{B393F237-93C5-434D-BE80-0C5E9B843E36}" destId="{3AD1D9BD-D74B-4E85-93DA-789ACF681B33}" srcOrd="0" destOrd="0" parTransId="{8B9ED2B7-195D-4CF1-A977-722B993D338C}" sibTransId="{CBF95791-9356-485F-936C-FE6761FFCCF1}"/>
    <dgm:cxn modelId="{893C4BB0-60D7-4E9C-B854-67978A0E2620}" type="presParOf" srcId="{77EBA368-3CC8-4D9A-8F82-8FEEF835363F}" destId="{957C858C-A179-4458-B345-96742D847F75}" srcOrd="0" destOrd="0" presId="urn:microsoft.com/office/officeart/2005/8/layout/vList2"/>
    <dgm:cxn modelId="{23091A27-F7D9-417B-BB6D-B7291E7D0621}" type="presParOf" srcId="{77EBA368-3CC8-4D9A-8F82-8FEEF835363F}" destId="{80D58418-03C7-4053-914D-2078E639176E}" srcOrd="1" destOrd="0" presId="urn:microsoft.com/office/officeart/2005/8/layout/vList2"/>
    <dgm:cxn modelId="{761CF7D5-C7DD-48FF-ACB7-8D9B3F0E5137}" type="presParOf" srcId="{77EBA368-3CC8-4D9A-8F82-8FEEF835363F}" destId="{7078D1DD-BA3D-4B49-B9C7-E610B9BED494}" srcOrd="2" destOrd="0" presId="urn:microsoft.com/office/officeart/2005/8/layout/vList2"/>
    <dgm:cxn modelId="{29AA5122-7930-4366-881F-9740B99D514F}" type="presParOf" srcId="{77EBA368-3CC8-4D9A-8F82-8FEEF835363F}" destId="{B35FD98E-36DC-4BF9-8FD0-2193C16FD194}" srcOrd="3" destOrd="0" presId="urn:microsoft.com/office/officeart/2005/8/layout/vList2"/>
    <dgm:cxn modelId="{C5845030-22C4-473C-8BDC-904B1022B312}" type="presParOf" srcId="{77EBA368-3CC8-4D9A-8F82-8FEEF835363F}" destId="{08AD8755-0700-411E-B6B2-0A1E3B179AEB}" srcOrd="4" destOrd="0" presId="urn:microsoft.com/office/officeart/2005/8/layout/vList2"/>
    <dgm:cxn modelId="{EE6D2182-3169-46FB-ACF3-9A9BB8791CD0}" type="presParOf" srcId="{77EBA368-3CC8-4D9A-8F82-8FEEF835363F}" destId="{D999C3D2-4588-4AAA-BA4D-7854FC05435B}" srcOrd="5" destOrd="0" presId="urn:microsoft.com/office/officeart/2005/8/layout/vList2"/>
    <dgm:cxn modelId="{9B0CC2AA-0051-448E-BFBE-C3DB10EA9B6C}" type="presParOf" srcId="{77EBA368-3CC8-4D9A-8F82-8FEEF835363F}" destId="{91A6A456-126D-4543-9719-B9E257AED78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7CC29-F4BD-4116-913D-257F8F7C6EDE}">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916B7-D8B0-4CB6-8908-2E0B36A05654}">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A18717-88BF-4E85-8E3C-63BBEAE89385}">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CA" sz="2500" kern="1200"/>
            <a:t>Review Project Outline</a:t>
          </a:r>
          <a:endParaRPr lang="en-US" sz="2500" kern="1200"/>
        </a:p>
      </dsp:txBody>
      <dsp:txXfrm>
        <a:off x="1864015" y="689"/>
        <a:ext cx="4933659" cy="1613866"/>
      </dsp:txXfrm>
    </dsp:sp>
    <dsp:sp modelId="{D18DC04C-F037-464E-A718-88BBC3D98E4B}">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D2C92-AA2A-44ED-AD13-B7F81E575687}">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F483FD-6404-433A-A6FE-BD0FA9DF892D}">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CA" sz="2500" kern="1200"/>
            <a:t>Current Progress and Modifications to Project</a:t>
          </a:r>
          <a:endParaRPr lang="en-US" sz="2500" kern="1200"/>
        </a:p>
      </dsp:txBody>
      <dsp:txXfrm>
        <a:off x="1864015" y="2018022"/>
        <a:ext cx="4933659" cy="1613866"/>
      </dsp:txXfrm>
    </dsp:sp>
    <dsp:sp modelId="{B623E779-6FD2-4ED7-A24F-0129A3742E7D}">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41CAE-2DCA-4A95-AC0E-E6F45B49C2E6}">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EA4D62-D324-4240-BAA3-D9EFA0404ADE}">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CA" sz="2500" kern="1200"/>
            <a:t>Surface Guided Radiation Therapy Project</a:t>
          </a:r>
          <a:endParaRPr lang="en-US" sz="2500" kern="1200"/>
        </a:p>
      </dsp:txBody>
      <dsp:txXfrm>
        <a:off x="1864015" y="4035355"/>
        <a:ext cx="4933659" cy="1613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C858C-A179-4458-B345-96742D847F75}">
      <dsp:nvSpPr>
        <dsp:cNvPr id="0" name=""/>
        <dsp:cNvSpPr/>
      </dsp:nvSpPr>
      <dsp:spPr>
        <a:xfrm>
          <a:off x="0" y="235183"/>
          <a:ext cx="6797675" cy="269451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CA" sz="4900" kern="1200"/>
            <a:t>Blood volumes will have the following properties within the simulation:</a:t>
          </a:r>
          <a:endParaRPr lang="en-US" sz="4900" kern="1200"/>
        </a:p>
      </dsp:txBody>
      <dsp:txXfrm>
        <a:off x="131535" y="366718"/>
        <a:ext cx="6534605" cy="2431440"/>
      </dsp:txXfrm>
    </dsp:sp>
    <dsp:sp modelId="{80D58418-03C7-4053-914D-2078E639176E}">
      <dsp:nvSpPr>
        <dsp:cNvPr id="0" name=""/>
        <dsp:cNvSpPr/>
      </dsp:nvSpPr>
      <dsp:spPr>
        <a:xfrm>
          <a:off x="0" y="2929693"/>
          <a:ext cx="6797675" cy="248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62230" rIns="348488" bIns="62230" numCol="1" spcCol="1270" anchor="t" anchorCtr="0">
          <a:noAutofit/>
        </a:bodyPr>
        <a:lstStyle/>
        <a:p>
          <a:pPr marL="285750" lvl="1" indent="-285750" algn="l" defTabSz="1689100">
            <a:lnSpc>
              <a:spcPct val="90000"/>
            </a:lnSpc>
            <a:spcBef>
              <a:spcPct val="0"/>
            </a:spcBef>
            <a:spcAft>
              <a:spcPct val="20000"/>
            </a:spcAft>
            <a:buChar char="•"/>
          </a:pPr>
          <a:r>
            <a:rPr lang="en-CA" sz="3800" kern="1200"/>
            <a:t>Location</a:t>
          </a:r>
          <a:endParaRPr lang="en-US" sz="3800" kern="1200"/>
        </a:p>
        <a:p>
          <a:pPr marL="285750" lvl="1" indent="-285750" algn="l" defTabSz="1689100">
            <a:lnSpc>
              <a:spcPct val="90000"/>
            </a:lnSpc>
            <a:spcBef>
              <a:spcPct val="0"/>
            </a:spcBef>
            <a:spcAft>
              <a:spcPct val="20000"/>
            </a:spcAft>
            <a:buChar char="•"/>
          </a:pPr>
          <a:r>
            <a:rPr lang="en-CA" sz="3800" kern="1200"/>
            <a:t>Energy deposited (dose)</a:t>
          </a:r>
          <a:endParaRPr lang="en-US" sz="3800" kern="1200"/>
        </a:p>
        <a:p>
          <a:pPr marL="285750" lvl="1" indent="-285750" algn="l" defTabSz="1689100">
            <a:lnSpc>
              <a:spcPct val="90000"/>
            </a:lnSpc>
            <a:spcBef>
              <a:spcPct val="0"/>
            </a:spcBef>
            <a:spcAft>
              <a:spcPct val="20000"/>
            </a:spcAft>
            <a:buChar char="•"/>
          </a:pPr>
          <a:r>
            <a:rPr lang="en-CA" sz="3800" kern="1200"/>
            <a:t>Time spent within the modelled arteries </a:t>
          </a:r>
          <a:endParaRPr lang="en-US" sz="3800" kern="1200"/>
        </a:p>
      </dsp:txBody>
      <dsp:txXfrm>
        <a:off x="0" y="2929693"/>
        <a:ext cx="6797675" cy="2485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C858C-A179-4458-B345-96742D847F75}">
      <dsp:nvSpPr>
        <dsp:cNvPr id="0" name=""/>
        <dsp:cNvSpPr/>
      </dsp:nvSpPr>
      <dsp:spPr>
        <a:xfrm>
          <a:off x="0" y="293435"/>
          <a:ext cx="6797675" cy="1272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a:t>Blood volumes will have the following properties within the simulation:</a:t>
          </a:r>
          <a:endParaRPr lang="en-US" sz="3200" kern="1200"/>
        </a:p>
      </dsp:txBody>
      <dsp:txXfrm>
        <a:off x="62141" y="355576"/>
        <a:ext cx="6673393" cy="1148678"/>
      </dsp:txXfrm>
    </dsp:sp>
    <dsp:sp modelId="{80D58418-03C7-4053-914D-2078E639176E}">
      <dsp:nvSpPr>
        <dsp:cNvPr id="0" name=""/>
        <dsp:cNvSpPr/>
      </dsp:nvSpPr>
      <dsp:spPr>
        <a:xfrm>
          <a:off x="0" y="1566395"/>
          <a:ext cx="6797675"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CA" sz="2500" kern="1200"/>
            <a:t>Location</a:t>
          </a:r>
          <a:endParaRPr lang="en-US" sz="2500" kern="1200"/>
        </a:p>
        <a:p>
          <a:pPr marL="228600" lvl="1" indent="-228600" algn="l" defTabSz="1111250">
            <a:lnSpc>
              <a:spcPct val="90000"/>
            </a:lnSpc>
            <a:spcBef>
              <a:spcPct val="0"/>
            </a:spcBef>
            <a:spcAft>
              <a:spcPct val="20000"/>
            </a:spcAft>
            <a:buChar char="•"/>
          </a:pPr>
          <a:r>
            <a:rPr lang="en-CA" sz="2500" kern="1200"/>
            <a:t>Energy deposited (dose)</a:t>
          </a:r>
          <a:endParaRPr lang="en-US" sz="2500" kern="1200"/>
        </a:p>
        <a:p>
          <a:pPr marL="228600" lvl="1" indent="-228600" algn="l" defTabSz="1111250">
            <a:lnSpc>
              <a:spcPct val="90000"/>
            </a:lnSpc>
            <a:spcBef>
              <a:spcPct val="0"/>
            </a:spcBef>
            <a:spcAft>
              <a:spcPct val="20000"/>
            </a:spcAft>
            <a:buChar char="•"/>
          </a:pPr>
          <a:r>
            <a:rPr lang="en-CA" sz="2500" kern="1200"/>
            <a:t>Time spent within the modelled arteries </a:t>
          </a:r>
          <a:endParaRPr lang="en-US" sz="2500" kern="1200"/>
        </a:p>
      </dsp:txBody>
      <dsp:txXfrm>
        <a:off x="0" y="1566395"/>
        <a:ext cx="6797675" cy="1291680"/>
      </dsp:txXfrm>
    </dsp:sp>
    <dsp:sp modelId="{7078D1DD-BA3D-4B49-B9C7-E610B9BED494}">
      <dsp:nvSpPr>
        <dsp:cNvPr id="0" name=""/>
        <dsp:cNvSpPr/>
      </dsp:nvSpPr>
      <dsp:spPr>
        <a:xfrm>
          <a:off x="0" y="2858076"/>
          <a:ext cx="6797675" cy="1272960"/>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kern="1200"/>
            <a:t>At t &lt; 0 </a:t>
          </a:r>
          <a:endParaRPr lang="en-US" sz="3200" kern="1200"/>
        </a:p>
      </dsp:txBody>
      <dsp:txXfrm>
        <a:off x="62141" y="2920217"/>
        <a:ext cx="6673393" cy="1148678"/>
      </dsp:txXfrm>
    </dsp:sp>
    <dsp:sp modelId="{B35FD98E-36DC-4BF9-8FD0-2193C16FD194}">
      <dsp:nvSpPr>
        <dsp:cNvPr id="0" name=""/>
        <dsp:cNvSpPr/>
      </dsp:nvSpPr>
      <dsp:spPr>
        <a:xfrm>
          <a:off x="0" y="4131036"/>
          <a:ext cx="6797675" cy="122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CA" sz="2500" kern="1200"/>
            <a:t>Seed blood volumes, all starting at the aortic root</a:t>
          </a:r>
          <a:endParaRPr lang="en-US" sz="2500" kern="1200"/>
        </a:p>
        <a:p>
          <a:pPr marL="228600" lvl="1" indent="-228600" algn="l" defTabSz="1111250">
            <a:lnSpc>
              <a:spcPct val="90000"/>
            </a:lnSpc>
            <a:spcBef>
              <a:spcPct val="0"/>
            </a:spcBef>
            <a:spcAft>
              <a:spcPct val="20000"/>
            </a:spcAft>
            <a:buChar char="•"/>
          </a:pPr>
          <a:r>
            <a:rPr lang="en-CA" sz="2500" kern="1200"/>
            <a:t>Random start times to prevent clustering</a:t>
          </a:r>
          <a:endParaRPr lang="en-US" sz="2500" kern="1200"/>
        </a:p>
      </dsp:txBody>
      <dsp:txXfrm>
        <a:off x="0" y="4131036"/>
        <a:ext cx="6797675" cy="1225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C858C-A179-4458-B345-96742D847F75}">
      <dsp:nvSpPr>
        <dsp:cNvPr id="0" name=""/>
        <dsp:cNvSpPr/>
      </dsp:nvSpPr>
      <dsp:spPr>
        <a:xfrm>
          <a:off x="0" y="107563"/>
          <a:ext cx="6797675"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Blood volumes will have the following properties within the simulation:</a:t>
          </a:r>
          <a:endParaRPr lang="en-US" sz="2300" kern="1200"/>
        </a:p>
      </dsp:txBody>
      <dsp:txXfrm>
        <a:off x="44664" y="152227"/>
        <a:ext cx="6708347" cy="825612"/>
      </dsp:txXfrm>
    </dsp:sp>
    <dsp:sp modelId="{80D58418-03C7-4053-914D-2078E639176E}">
      <dsp:nvSpPr>
        <dsp:cNvPr id="0" name=""/>
        <dsp:cNvSpPr/>
      </dsp:nvSpPr>
      <dsp:spPr>
        <a:xfrm>
          <a:off x="0" y="1022503"/>
          <a:ext cx="6797675"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CA" sz="1800" kern="1200"/>
            <a:t>Location</a:t>
          </a:r>
          <a:endParaRPr lang="en-US" sz="1800" kern="1200"/>
        </a:p>
        <a:p>
          <a:pPr marL="171450" lvl="1" indent="-171450" algn="l" defTabSz="800100">
            <a:lnSpc>
              <a:spcPct val="90000"/>
            </a:lnSpc>
            <a:spcBef>
              <a:spcPct val="0"/>
            </a:spcBef>
            <a:spcAft>
              <a:spcPct val="20000"/>
            </a:spcAft>
            <a:buChar char="•"/>
          </a:pPr>
          <a:r>
            <a:rPr lang="en-CA" sz="1800" kern="1200"/>
            <a:t>Energy deposited (dose)</a:t>
          </a:r>
          <a:endParaRPr lang="en-US" sz="1800" kern="1200"/>
        </a:p>
        <a:p>
          <a:pPr marL="171450" lvl="1" indent="-171450" algn="l" defTabSz="800100">
            <a:lnSpc>
              <a:spcPct val="90000"/>
            </a:lnSpc>
            <a:spcBef>
              <a:spcPct val="0"/>
            </a:spcBef>
            <a:spcAft>
              <a:spcPct val="20000"/>
            </a:spcAft>
            <a:buChar char="•"/>
          </a:pPr>
          <a:r>
            <a:rPr lang="en-CA" sz="1800" kern="1200"/>
            <a:t>Time spent within the modelled arteries </a:t>
          </a:r>
          <a:endParaRPr lang="en-US" sz="1800" kern="1200"/>
        </a:p>
      </dsp:txBody>
      <dsp:txXfrm>
        <a:off x="0" y="1022503"/>
        <a:ext cx="6797675" cy="928395"/>
      </dsp:txXfrm>
    </dsp:sp>
    <dsp:sp modelId="{7078D1DD-BA3D-4B49-B9C7-E610B9BED494}">
      <dsp:nvSpPr>
        <dsp:cNvPr id="0" name=""/>
        <dsp:cNvSpPr/>
      </dsp:nvSpPr>
      <dsp:spPr>
        <a:xfrm>
          <a:off x="0" y="1950898"/>
          <a:ext cx="6797675" cy="914940"/>
        </a:xfrm>
        <a:prstGeom prst="roundRect">
          <a:avLst/>
        </a:prstGeom>
        <a:solidFill>
          <a:schemeClr val="accent2">
            <a:hueOff val="597799"/>
            <a:satOff val="368"/>
            <a:lumOff val="48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At t &lt; 0 </a:t>
          </a:r>
          <a:endParaRPr lang="en-US" sz="2300" kern="1200"/>
        </a:p>
      </dsp:txBody>
      <dsp:txXfrm>
        <a:off x="44664" y="1995562"/>
        <a:ext cx="6708347" cy="825612"/>
      </dsp:txXfrm>
    </dsp:sp>
    <dsp:sp modelId="{B35FD98E-36DC-4BF9-8FD0-2193C16FD194}">
      <dsp:nvSpPr>
        <dsp:cNvPr id="0" name=""/>
        <dsp:cNvSpPr/>
      </dsp:nvSpPr>
      <dsp:spPr>
        <a:xfrm>
          <a:off x="0" y="2865838"/>
          <a:ext cx="6797675"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CA" sz="1800" kern="1200"/>
            <a:t>Seed blood volumes, all starting at the aortic root</a:t>
          </a:r>
          <a:endParaRPr lang="en-US" sz="1800" kern="1200"/>
        </a:p>
        <a:p>
          <a:pPr marL="171450" lvl="1" indent="-171450" algn="l" defTabSz="800100">
            <a:lnSpc>
              <a:spcPct val="90000"/>
            </a:lnSpc>
            <a:spcBef>
              <a:spcPct val="0"/>
            </a:spcBef>
            <a:spcAft>
              <a:spcPct val="20000"/>
            </a:spcAft>
            <a:buChar char="•"/>
          </a:pPr>
          <a:r>
            <a:rPr lang="en-CA" sz="1800" kern="1200"/>
            <a:t>Random start times to prevent clustering</a:t>
          </a:r>
          <a:endParaRPr lang="en-US" sz="1800" kern="1200"/>
        </a:p>
      </dsp:txBody>
      <dsp:txXfrm>
        <a:off x="0" y="2865838"/>
        <a:ext cx="6797675" cy="618930"/>
      </dsp:txXfrm>
    </dsp:sp>
    <dsp:sp modelId="{08AD8755-0700-411E-B6B2-0A1E3B179AEB}">
      <dsp:nvSpPr>
        <dsp:cNvPr id="0" name=""/>
        <dsp:cNvSpPr/>
      </dsp:nvSpPr>
      <dsp:spPr>
        <a:xfrm>
          <a:off x="0" y="3484768"/>
          <a:ext cx="6797675" cy="914940"/>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t &gt;= 0 sec </a:t>
          </a:r>
          <a:endParaRPr lang="en-US" sz="2300" kern="1200"/>
        </a:p>
      </dsp:txBody>
      <dsp:txXfrm>
        <a:off x="44664" y="3529432"/>
        <a:ext cx="6708347" cy="825612"/>
      </dsp:txXfrm>
    </dsp:sp>
    <dsp:sp modelId="{D999C3D2-4588-4AAA-BA4D-7854FC05435B}">
      <dsp:nvSpPr>
        <dsp:cNvPr id="0" name=""/>
        <dsp:cNvSpPr/>
      </dsp:nvSpPr>
      <dsp:spPr>
        <a:xfrm>
          <a:off x="0" y="4399708"/>
          <a:ext cx="6797675"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CA" sz="1800" kern="1200"/>
            <a:t>Track the volumes through the known arteries and the energy deposition</a:t>
          </a:r>
          <a:endParaRPr lang="en-US" sz="1800" kern="1200"/>
        </a:p>
        <a:p>
          <a:pPr marL="171450" lvl="1" indent="-171450" algn="l" defTabSz="800100">
            <a:lnSpc>
              <a:spcPct val="90000"/>
            </a:lnSpc>
            <a:spcBef>
              <a:spcPct val="0"/>
            </a:spcBef>
            <a:spcAft>
              <a:spcPct val="20000"/>
            </a:spcAft>
            <a:buChar char="•"/>
          </a:pPr>
          <a:r>
            <a:rPr lang="en-CA" sz="1800" kern="1200"/>
            <a:t>Assume 60 secs from aortic root to aortic root, “Round trip”. ~5 L blood volume and ~ 4-8 L/min cardiac output. TBD</a:t>
          </a:r>
          <a:endParaRPr lang="en-US" sz="1800" kern="1200"/>
        </a:p>
      </dsp:txBody>
      <dsp:txXfrm>
        <a:off x="0" y="4399708"/>
        <a:ext cx="6797675" cy="1142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C858C-A179-4458-B345-96742D847F75}">
      <dsp:nvSpPr>
        <dsp:cNvPr id="0" name=""/>
        <dsp:cNvSpPr/>
      </dsp:nvSpPr>
      <dsp:spPr>
        <a:xfrm>
          <a:off x="0" y="72879"/>
          <a:ext cx="6797675" cy="83537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Blood volumes will have the following properties within the simulation:</a:t>
          </a:r>
          <a:endParaRPr lang="en-US" sz="2100" kern="1200"/>
        </a:p>
      </dsp:txBody>
      <dsp:txXfrm>
        <a:off x="40780" y="113659"/>
        <a:ext cx="6716115" cy="753819"/>
      </dsp:txXfrm>
    </dsp:sp>
    <dsp:sp modelId="{80D58418-03C7-4053-914D-2078E639176E}">
      <dsp:nvSpPr>
        <dsp:cNvPr id="0" name=""/>
        <dsp:cNvSpPr/>
      </dsp:nvSpPr>
      <dsp:spPr>
        <a:xfrm>
          <a:off x="0" y="908259"/>
          <a:ext cx="6797675"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CA" sz="1600" kern="1200"/>
            <a:t>Location</a:t>
          </a:r>
          <a:endParaRPr lang="en-US" sz="1600" kern="1200"/>
        </a:p>
        <a:p>
          <a:pPr marL="171450" lvl="1" indent="-171450" algn="l" defTabSz="711200">
            <a:lnSpc>
              <a:spcPct val="90000"/>
            </a:lnSpc>
            <a:spcBef>
              <a:spcPct val="0"/>
            </a:spcBef>
            <a:spcAft>
              <a:spcPct val="20000"/>
            </a:spcAft>
            <a:buChar char="•"/>
          </a:pPr>
          <a:r>
            <a:rPr lang="en-CA" sz="1600" kern="1200"/>
            <a:t>Energy deposited (dose)</a:t>
          </a:r>
          <a:endParaRPr lang="en-US" sz="1600" kern="1200"/>
        </a:p>
        <a:p>
          <a:pPr marL="171450" lvl="1" indent="-171450" algn="l" defTabSz="711200">
            <a:lnSpc>
              <a:spcPct val="90000"/>
            </a:lnSpc>
            <a:spcBef>
              <a:spcPct val="0"/>
            </a:spcBef>
            <a:spcAft>
              <a:spcPct val="20000"/>
            </a:spcAft>
            <a:buChar char="•"/>
          </a:pPr>
          <a:r>
            <a:rPr lang="en-CA" sz="1600" kern="1200"/>
            <a:t>Time spent within the modelled arteries </a:t>
          </a:r>
          <a:endParaRPr lang="en-US" sz="1600" kern="1200"/>
        </a:p>
      </dsp:txBody>
      <dsp:txXfrm>
        <a:off x="0" y="908259"/>
        <a:ext cx="6797675" cy="825930"/>
      </dsp:txXfrm>
    </dsp:sp>
    <dsp:sp modelId="{7078D1DD-BA3D-4B49-B9C7-E610B9BED494}">
      <dsp:nvSpPr>
        <dsp:cNvPr id="0" name=""/>
        <dsp:cNvSpPr/>
      </dsp:nvSpPr>
      <dsp:spPr>
        <a:xfrm>
          <a:off x="0" y="1734189"/>
          <a:ext cx="6797675" cy="835379"/>
        </a:xfrm>
        <a:prstGeom prst="roundRect">
          <a:avLst/>
        </a:prstGeom>
        <a:solidFill>
          <a:schemeClr val="accent2">
            <a:hueOff val="398533"/>
            <a:satOff val="245"/>
            <a:lumOff val="32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At t &lt; 0 </a:t>
          </a:r>
          <a:endParaRPr lang="en-US" sz="2100" kern="1200"/>
        </a:p>
      </dsp:txBody>
      <dsp:txXfrm>
        <a:off x="40780" y="1774969"/>
        <a:ext cx="6716115" cy="753819"/>
      </dsp:txXfrm>
    </dsp:sp>
    <dsp:sp modelId="{B35FD98E-36DC-4BF9-8FD0-2193C16FD194}">
      <dsp:nvSpPr>
        <dsp:cNvPr id="0" name=""/>
        <dsp:cNvSpPr/>
      </dsp:nvSpPr>
      <dsp:spPr>
        <a:xfrm>
          <a:off x="0" y="2569569"/>
          <a:ext cx="6797675"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CA" sz="1600" kern="1200"/>
            <a:t>Seed blood volumes, all starting at the aortic root</a:t>
          </a:r>
          <a:endParaRPr lang="en-US" sz="1600" kern="1200"/>
        </a:p>
        <a:p>
          <a:pPr marL="171450" lvl="1" indent="-171450" algn="l" defTabSz="711200">
            <a:lnSpc>
              <a:spcPct val="90000"/>
            </a:lnSpc>
            <a:spcBef>
              <a:spcPct val="0"/>
            </a:spcBef>
            <a:spcAft>
              <a:spcPct val="20000"/>
            </a:spcAft>
            <a:buChar char="•"/>
          </a:pPr>
          <a:r>
            <a:rPr lang="en-CA" sz="1600" kern="1200"/>
            <a:t>Random start times to prevent clustering</a:t>
          </a:r>
          <a:endParaRPr lang="en-US" sz="1600" kern="1200"/>
        </a:p>
      </dsp:txBody>
      <dsp:txXfrm>
        <a:off x="0" y="2569569"/>
        <a:ext cx="6797675" cy="554242"/>
      </dsp:txXfrm>
    </dsp:sp>
    <dsp:sp modelId="{08AD8755-0700-411E-B6B2-0A1E3B179AEB}">
      <dsp:nvSpPr>
        <dsp:cNvPr id="0" name=""/>
        <dsp:cNvSpPr/>
      </dsp:nvSpPr>
      <dsp:spPr>
        <a:xfrm>
          <a:off x="0" y="3123812"/>
          <a:ext cx="6797675" cy="835379"/>
        </a:xfrm>
        <a:prstGeom prst="roundRect">
          <a:avLst/>
        </a:prstGeom>
        <a:solidFill>
          <a:schemeClr val="accent2">
            <a:hueOff val="797066"/>
            <a:satOff val="490"/>
            <a:lumOff val="64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t &gt;= 0 sec </a:t>
          </a:r>
          <a:endParaRPr lang="en-US" sz="2100" kern="1200"/>
        </a:p>
      </dsp:txBody>
      <dsp:txXfrm>
        <a:off x="40780" y="3164592"/>
        <a:ext cx="6716115" cy="753819"/>
      </dsp:txXfrm>
    </dsp:sp>
    <dsp:sp modelId="{D999C3D2-4588-4AAA-BA4D-7854FC05435B}">
      <dsp:nvSpPr>
        <dsp:cNvPr id="0" name=""/>
        <dsp:cNvSpPr/>
      </dsp:nvSpPr>
      <dsp:spPr>
        <a:xfrm>
          <a:off x="0" y="3959192"/>
          <a:ext cx="6797675"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CA" sz="1600" kern="1200"/>
            <a:t>Track the volumes through the known arteries and the energy deposition</a:t>
          </a:r>
          <a:endParaRPr lang="en-US" sz="1600" kern="1200"/>
        </a:p>
        <a:p>
          <a:pPr marL="171450" lvl="1" indent="-171450" algn="l" defTabSz="711200">
            <a:lnSpc>
              <a:spcPct val="90000"/>
            </a:lnSpc>
            <a:spcBef>
              <a:spcPct val="0"/>
            </a:spcBef>
            <a:spcAft>
              <a:spcPct val="20000"/>
            </a:spcAft>
            <a:buChar char="•"/>
          </a:pPr>
          <a:r>
            <a:rPr lang="en-CA" sz="1600" kern="1200"/>
            <a:t>Assume 60 secs from aortic root to aortic root, “Round trip”. ~5 L blood volume and ~ 4-8 L/min cardiac output. TBD</a:t>
          </a:r>
          <a:endParaRPr lang="en-US" sz="1600" kern="1200"/>
        </a:p>
      </dsp:txBody>
      <dsp:txXfrm>
        <a:off x="0" y="3959192"/>
        <a:ext cx="6797675" cy="782460"/>
      </dsp:txXfrm>
    </dsp:sp>
    <dsp:sp modelId="{91A6A456-126D-4543-9719-B9E257AED787}">
      <dsp:nvSpPr>
        <dsp:cNvPr id="0" name=""/>
        <dsp:cNvSpPr/>
      </dsp:nvSpPr>
      <dsp:spPr>
        <a:xfrm>
          <a:off x="0" y="4741652"/>
          <a:ext cx="6797675" cy="835379"/>
        </a:xfrm>
        <a:prstGeom prst="roundRect">
          <a:avLst/>
        </a:prstGeom>
        <a:solidFill>
          <a:schemeClr val="accent2">
            <a:hueOff val="1195599"/>
            <a:satOff val="735"/>
            <a:lumOff val="960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Dose deposited/total time of exposure will be compared</a:t>
          </a:r>
          <a:endParaRPr lang="en-US" sz="2100" kern="1200" dirty="0"/>
        </a:p>
      </dsp:txBody>
      <dsp:txXfrm>
        <a:off x="40780" y="4782432"/>
        <a:ext cx="6716115" cy="7538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28C8E-7BAD-4C37-9F0B-8CBDB03D4496}" type="datetimeFigureOut">
              <a:rPr lang="en-CA" smtClean="0"/>
              <a:t>2024-09-19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02E5A-F865-48ED-9E9D-E266E7C2AE07}" type="slidenum">
              <a:rPr lang="en-CA" smtClean="0"/>
              <a:t>‹#›</a:t>
            </a:fld>
            <a:endParaRPr lang="en-CA"/>
          </a:p>
        </p:txBody>
      </p:sp>
    </p:spTree>
    <p:extLst>
      <p:ext uri="{BB962C8B-B14F-4D97-AF65-F5344CB8AC3E}">
        <p14:creationId xmlns:p14="http://schemas.microsoft.com/office/powerpoint/2010/main" val="2797288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i.org/10.14288/1.007278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i.org/10.5334/jors.159"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2E414F"/>
                </a:solidFill>
                <a:effectLst/>
                <a:latin typeface="Roboto" panose="020B0604020202020204" pitchFamily="2" charset="0"/>
              </a:rPr>
              <a:t>Segars, William Paul, Jason Bond, John P. </a:t>
            </a:r>
            <a:r>
              <a:rPr lang="en-CA" b="0" i="0" dirty="0" err="1">
                <a:solidFill>
                  <a:srgbClr val="2E414F"/>
                </a:solidFill>
                <a:effectLst/>
                <a:latin typeface="Roboto" panose="020B0604020202020204" pitchFamily="2" charset="0"/>
              </a:rPr>
              <a:t>Frush</a:t>
            </a:r>
            <a:r>
              <a:rPr lang="en-CA" b="0" i="0" dirty="0">
                <a:solidFill>
                  <a:srgbClr val="2E414F"/>
                </a:solidFill>
                <a:effectLst/>
                <a:latin typeface="Roboto" panose="020B0604020202020204" pitchFamily="2" charset="0"/>
              </a:rPr>
              <a:t>, Sylvia Hon, Christopher P. Eckersley, Cameron H. Williams, </a:t>
            </a:r>
            <a:r>
              <a:rPr lang="en-CA" b="0" i="0" dirty="0" err="1">
                <a:solidFill>
                  <a:srgbClr val="2E414F"/>
                </a:solidFill>
                <a:effectLst/>
                <a:latin typeface="Roboto" panose="020B0604020202020204" pitchFamily="2" charset="0"/>
              </a:rPr>
              <a:t>Jianqiao</a:t>
            </a:r>
            <a:r>
              <a:rPr lang="en-CA" b="0" i="0" dirty="0">
                <a:solidFill>
                  <a:srgbClr val="2E414F"/>
                </a:solidFill>
                <a:effectLst/>
                <a:latin typeface="Roboto" panose="020B0604020202020204" pitchFamily="2" charset="0"/>
              </a:rPr>
              <a:t> Feng, Daniel Jacob </a:t>
            </a:r>
            <a:r>
              <a:rPr lang="en-CA" b="0" i="0" dirty="0" err="1">
                <a:solidFill>
                  <a:srgbClr val="2E414F"/>
                </a:solidFill>
                <a:effectLst/>
                <a:latin typeface="Roboto" panose="020B0604020202020204" pitchFamily="2" charset="0"/>
              </a:rPr>
              <a:t>Tward</a:t>
            </a:r>
            <a:r>
              <a:rPr lang="en-CA" b="0" i="0" dirty="0">
                <a:solidFill>
                  <a:srgbClr val="2E414F"/>
                </a:solidFill>
                <a:effectLst/>
                <a:latin typeface="Roboto" panose="020B0604020202020204" pitchFamily="2" charset="0"/>
              </a:rPr>
              <a:t>, J. Tilak </a:t>
            </a:r>
            <a:r>
              <a:rPr lang="en-CA" b="0" i="0" dirty="0" err="1">
                <a:solidFill>
                  <a:srgbClr val="2E414F"/>
                </a:solidFill>
                <a:effectLst/>
                <a:latin typeface="Roboto" panose="020B0604020202020204" pitchFamily="2" charset="0"/>
              </a:rPr>
              <a:t>Ratnanather</a:t>
            </a:r>
            <a:r>
              <a:rPr lang="en-CA" b="0" i="0" dirty="0">
                <a:solidFill>
                  <a:srgbClr val="2E414F"/>
                </a:solidFill>
                <a:effectLst/>
                <a:latin typeface="Roboto" panose="020B0604020202020204" pitchFamily="2" charset="0"/>
              </a:rPr>
              <a:t>, M. I. Miller, Donald P. </a:t>
            </a:r>
            <a:r>
              <a:rPr lang="en-CA" b="0" i="0" dirty="0" err="1">
                <a:solidFill>
                  <a:srgbClr val="2E414F"/>
                </a:solidFill>
                <a:effectLst/>
                <a:latin typeface="Roboto" panose="020B0604020202020204" pitchFamily="2" charset="0"/>
              </a:rPr>
              <a:t>Frush</a:t>
            </a:r>
            <a:r>
              <a:rPr lang="en-CA" b="0" i="0" dirty="0">
                <a:solidFill>
                  <a:srgbClr val="2E414F"/>
                </a:solidFill>
                <a:effectLst/>
                <a:latin typeface="Roboto" panose="020B0604020202020204" pitchFamily="2" charset="0"/>
              </a:rPr>
              <a:t> and Ehsan </a:t>
            </a:r>
            <a:r>
              <a:rPr lang="en-CA" b="0" i="0" dirty="0" err="1">
                <a:solidFill>
                  <a:srgbClr val="2E414F"/>
                </a:solidFill>
                <a:effectLst/>
                <a:latin typeface="Roboto" panose="020B0604020202020204" pitchFamily="2" charset="0"/>
              </a:rPr>
              <a:t>Samei</a:t>
            </a:r>
            <a:r>
              <a:rPr lang="en-CA" b="0" i="0" dirty="0">
                <a:solidFill>
                  <a:srgbClr val="2E414F"/>
                </a:solidFill>
                <a:effectLst/>
                <a:latin typeface="Roboto" panose="020B0604020202020204" pitchFamily="2" charset="0"/>
              </a:rPr>
              <a:t>. “Population of anatomically variable 4D XCAT adult phantoms for imaging research and optimization.” </a:t>
            </a:r>
            <a:r>
              <a:rPr lang="en-CA" b="0" i="1" dirty="0">
                <a:solidFill>
                  <a:srgbClr val="2E414F"/>
                </a:solidFill>
                <a:effectLst/>
                <a:latin typeface="Roboto" panose="020B0604020202020204" pitchFamily="2" charset="0"/>
              </a:rPr>
              <a:t>Medical physics</a:t>
            </a:r>
            <a:r>
              <a:rPr lang="en-CA" b="0" i="0" dirty="0">
                <a:solidFill>
                  <a:srgbClr val="2E414F"/>
                </a:solidFill>
                <a:effectLst/>
                <a:latin typeface="Roboto" panose="020B0604020202020204" pitchFamily="2" charset="0"/>
              </a:rPr>
              <a:t> 40 4 (2013): 043701 .</a:t>
            </a:r>
            <a:endParaRPr lang="en-CA" dirty="0"/>
          </a:p>
          <a:p>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4</a:t>
            </a:fld>
            <a:endParaRPr lang="en-CA"/>
          </a:p>
        </p:txBody>
      </p:sp>
    </p:spTree>
    <p:extLst>
      <p:ext uri="{BB962C8B-B14F-4D97-AF65-F5344CB8AC3E}">
        <p14:creationId xmlns:p14="http://schemas.microsoft.com/office/powerpoint/2010/main" val="13059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a:t>
            </a:r>
          </a:p>
        </p:txBody>
      </p:sp>
      <p:sp>
        <p:nvSpPr>
          <p:cNvPr id="4" name="Slide Number Placeholder 3"/>
          <p:cNvSpPr>
            <a:spLocks noGrp="1"/>
          </p:cNvSpPr>
          <p:nvPr>
            <p:ph type="sldNum" sz="quarter" idx="5"/>
          </p:nvPr>
        </p:nvSpPr>
        <p:spPr/>
        <p:txBody>
          <a:bodyPr/>
          <a:lstStyle/>
          <a:p>
            <a:fld id="{50A02E5A-F865-48ED-9E9D-E266E7C2AE07}" type="slidenum">
              <a:rPr lang="en-CA" smtClean="0"/>
              <a:t>14</a:t>
            </a:fld>
            <a:endParaRPr lang="en-CA"/>
          </a:p>
        </p:txBody>
      </p:sp>
    </p:spTree>
    <p:extLst>
      <p:ext uri="{BB962C8B-B14F-4D97-AF65-F5344CB8AC3E}">
        <p14:creationId xmlns:p14="http://schemas.microsoft.com/office/powerpoint/2010/main" val="2902706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US" dirty="0">
                <a:effectLst/>
              </a:rPr>
              <a:t>[1] Teke T. </a:t>
            </a:r>
            <a:r>
              <a:rPr lang="en-US" i="1" dirty="0">
                <a:effectLst/>
              </a:rPr>
              <a:t>Monte Carlo Techniques for Patient Specific Verification of Complex Radiation Therapy Treatments Including TBI, VMAT and SBRT Lung</a:t>
            </a:r>
            <a:r>
              <a:rPr lang="en-US" dirty="0">
                <a:effectLst/>
              </a:rPr>
              <a:t>. University of British Columbia; 2012. doi:</a:t>
            </a:r>
            <a:r>
              <a:rPr lang="en-US" dirty="0">
                <a:effectLst/>
                <a:hlinkClick r:id="rId3"/>
              </a:rPr>
              <a:t>10.14288/1.0072786</a:t>
            </a:r>
            <a:endParaRPr lang="en-US" dirty="0">
              <a:effectLst/>
            </a:endParaRPr>
          </a:p>
          <a:p>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17</a:t>
            </a:fld>
            <a:endParaRPr lang="en-CA"/>
          </a:p>
        </p:txBody>
      </p:sp>
    </p:spTree>
    <p:extLst>
      <p:ext uri="{BB962C8B-B14F-4D97-AF65-F5344CB8AC3E}">
        <p14:creationId xmlns:p14="http://schemas.microsoft.com/office/powerpoint/2010/main" val="916091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CA" b="0" i="0" dirty="0">
                <a:solidFill>
                  <a:srgbClr val="333333"/>
                </a:solidFill>
                <a:effectLst/>
                <a:latin typeface="Georgia" panose="02040502050405020303" pitchFamily="18" charset="0"/>
              </a:rPr>
              <a:t>Total Body Irradiation: Guidelines from the International Lymphoma Radiation Oncology Group (ILROG) , </a:t>
            </a:r>
            <a:r>
              <a:rPr lang="en-CA" b="0" i="0" dirty="0">
                <a:solidFill>
                  <a:srgbClr val="333333"/>
                </a:solidFill>
                <a:effectLst/>
                <a:latin typeface="Helvetica Neue"/>
              </a:rPr>
              <a:t>Wong, Jeffrey Y.C. et al. International Journal of Radiation Oncology, Biology, Physics, Volume 101, Issue 3, 521 – 529</a:t>
            </a:r>
          </a:p>
          <a:p>
            <a:pPr algn="l">
              <a:buFont typeface="+mj-lt"/>
              <a:buAutoNum type="arabicPeriod"/>
            </a:pPr>
            <a:r>
              <a:rPr lang="en-CA" b="0" i="0" dirty="0">
                <a:solidFill>
                  <a:srgbClr val="333333"/>
                </a:solidFill>
                <a:effectLst/>
                <a:latin typeface="Helvetica Neue"/>
              </a:rPr>
              <a:t> </a:t>
            </a:r>
            <a:r>
              <a:rPr lang="en-CA" b="0" i="0" dirty="0">
                <a:solidFill>
                  <a:srgbClr val="212121"/>
                </a:solidFill>
                <a:effectLst/>
                <a:latin typeface="BlinkMacSystemFont"/>
              </a:rPr>
              <a:t>Su S, Atwal P, Lobo J, </a:t>
            </a:r>
            <a:r>
              <a:rPr lang="en-CA" b="0" i="0" dirty="0" err="1">
                <a:solidFill>
                  <a:srgbClr val="212121"/>
                </a:solidFill>
                <a:effectLst/>
                <a:latin typeface="BlinkMacSystemFont"/>
              </a:rPr>
              <a:t>Duzenli</a:t>
            </a:r>
            <a:r>
              <a:rPr lang="en-CA" b="0" i="0" dirty="0">
                <a:solidFill>
                  <a:srgbClr val="212121"/>
                </a:solidFill>
                <a:effectLst/>
                <a:latin typeface="BlinkMacSystemFont"/>
              </a:rPr>
              <a:t> C, Popescu IA. A new </a:t>
            </a:r>
            <a:r>
              <a:rPr lang="en-CA" b="0" i="0" dirty="0" err="1">
                <a:solidFill>
                  <a:srgbClr val="212121"/>
                </a:solidFill>
                <a:effectLst/>
                <a:latin typeface="BlinkMacSystemFont"/>
              </a:rPr>
              <a:t>DOSXYZnrc</a:t>
            </a:r>
            <a:r>
              <a:rPr lang="en-CA" b="0" i="0" dirty="0">
                <a:solidFill>
                  <a:srgbClr val="212121"/>
                </a:solidFill>
                <a:effectLst/>
                <a:latin typeface="BlinkMacSystemFont"/>
              </a:rPr>
              <a:t> method for Monte Carlo simulations of 4D dose distributions. Phys Med Biol. 2021 Dec 10;66(24). </a:t>
            </a:r>
            <a:r>
              <a:rPr lang="en-CA" b="0" i="0" dirty="0" err="1">
                <a:solidFill>
                  <a:srgbClr val="212121"/>
                </a:solidFill>
                <a:effectLst/>
                <a:latin typeface="BlinkMacSystemFont"/>
              </a:rPr>
              <a:t>doi</a:t>
            </a:r>
            <a:r>
              <a:rPr lang="en-CA" b="0" i="0" dirty="0">
                <a:solidFill>
                  <a:srgbClr val="212121"/>
                </a:solidFill>
                <a:effectLst/>
                <a:latin typeface="BlinkMacSystemFont"/>
              </a:rPr>
              <a:t>: 10.1088/1361-6560/ac3a24. PMID: 34787104.</a:t>
            </a:r>
            <a:endParaRPr lang="en-CA" b="0" i="0" dirty="0">
              <a:solidFill>
                <a:srgbClr val="333333"/>
              </a:solidFill>
              <a:effectLst/>
              <a:latin typeface="Helvetica Neue"/>
            </a:endParaRPr>
          </a:p>
          <a:p>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18</a:t>
            </a:fld>
            <a:endParaRPr lang="en-CA"/>
          </a:p>
        </p:txBody>
      </p:sp>
    </p:spTree>
    <p:extLst>
      <p:ext uri="{BB962C8B-B14F-4D97-AF65-F5344CB8AC3E}">
        <p14:creationId xmlns:p14="http://schemas.microsoft.com/office/powerpoint/2010/main" val="3093590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err="1">
                <a:solidFill>
                  <a:srgbClr val="333333"/>
                </a:solidFill>
                <a:effectLst/>
                <a:highlight>
                  <a:srgbClr val="FFFFFF"/>
                </a:highlight>
                <a:latin typeface="-apple-system"/>
              </a:rPr>
              <a:t>Freislederer</a:t>
            </a:r>
            <a:r>
              <a:rPr lang="en-CA" b="0" i="0" dirty="0">
                <a:solidFill>
                  <a:srgbClr val="333333"/>
                </a:solidFill>
                <a:effectLst/>
                <a:highlight>
                  <a:srgbClr val="FFFFFF"/>
                </a:highlight>
                <a:latin typeface="-apple-system"/>
              </a:rPr>
              <a:t>, P., </a:t>
            </a:r>
            <a:r>
              <a:rPr lang="en-CA" b="0" i="0" dirty="0" err="1">
                <a:solidFill>
                  <a:srgbClr val="333333"/>
                </a:solidFill>
                <a:effectLst/>
                <a:highlight>
                  <a:srgbClr val="FFFFFF"/>
                </a:highlight>
                <a:latin typeface="-apple-system"/>
              </a:rPr>
              <a:t>Kügele</a:t>
            </a:r>
            <a:r>
              <a:rPr lang="en-CA" b="0" i="0" dirty="0">
                <a:solidFill>
                  <a:srgbClr val="333333"/>
                </a:solidFill>
                <a:effectLst/>
                <a:highlight>
                  <a:srgbClr val="FFFFFF"/>
                </a:highlight>
                <a:latin typeface="-apple-system"/>
              </a:rPr>
              <a:t>, M., </a:t>
            </a:r>
            <a:r>
              <a:rPr lang="en-CA" b="0" i="0" dirty="0" err="1">
                <a:solidFill>
                  <a:srgbClr val="333333"/>
                </a:solidFill>
                <a:effectLst/>
                <a:highlight>
                  <a:srgbClr val="FFFFFF"/>
                </a:highlight>
                <a:latin typeface="-apple-system"/>
              </a:rPr>
              <a:t>Öllers</a:t>
            </a:r>
            <a:r>
              <a:rPr lang="en-CA" b="0" i="0" dirty="0">
                <a:solidFill>
                  <a:srgbClr val="333333"/>
                </a:solidFill>
                <a:effectLst/>
                <a:highlight>
                  <a:srgbClr val="FFFFFF"/>
                </a:highlight>
                <a:latin typeface="-apple-system"/>
              </a:rPr>
              <a:t>, M. </a:t>
            </a:r>
            <a:r>
              <a:rPr lang="en-CA" b="0" i="1" dirty="0">
                <a:solidFill>
                  <a:srgbClr val="333333"/>
                </a:solidFill>
                <a:effectLst/>
                <a:highlight>
                  <a:srgbClr val="FFFFFF"/>
                </a:highlight>
                <a:latin typeface="-apple-system"/>
              </a:rPr>
              <a:t>et al.</a:t>
            </a:r>
            <a:r>
              <a:rPr lang="en-CA" b="0" i="0" dirty="0">
                <a:solidFill>
                  <a:srgbClr val="333333"/>
                </a:solidFill>
                <a:effectLst/>
                <a:highlight>
                  <a:srgbClr val="FFFFFF"/>
                </a:highlight>
                <a:latin typeface="-apple-system"/>
              </a:rPr>
              <a:t> Recent advances in Surface Guided Radiation Therapy. </a:t>
            </a:r>
            <a:r>
              <a:rPr lang="en-CA" b="0" i="1" dirty="0" err="1">
                <a:solidFill>
                  <a:srgbClr val="333333"/>
                </a:solidFill>
                <a:effectLst/>
                <a:highlight>
                  <a:srgbClr val="FFFFFF"/>
                </a:highlight>
                <a:latin typeface="-apple-system"/>
              </a:rPr>
              <a:t>Radiat</a:t>
            </a:r>
            <a:r>
              <a:rPr lang="en-CA" b="0" i="1" dirty="0">
                <a:solidFill>
                  <a:srgbClr val="333333"/>
                </a:solidFill>
                <a:effectLst/>
                <a:highlight>
                  <a:srgbClr val="FFFFFF"/>
                </a:highlight>
                <a:latin typeface="-apple-system"/>
              </a:rPr>
              <a:t> Oncol</a:t>
            </a:r>
            <a:r>
              <a:rPr lang="en-CA" b="0" i="0" dirty="0">
                <a:solidFill>
                  <a:srgbClr val="333333"/>
                </a:solidFill>
                <a:effectLst/>
                <a:highlight>
                  <a:srgbClr val="FFFFFF"/>
                </a:highlight>
                <a:latin typeface="-apple-system"/>
              </a:rPr>
              <a:t> </a:t>
            </a:r>
            <a:r>
              <a:rPr lang="en-CA" b="1" i="0" dirty="0">
                <a:solidFill>
                  <a:srgbClr val="333333"/>
                </a:solidFill>
                <a:effectLst/>
                <a:highlight>
                  <a:srgbClr val="FFFFFF"/>
                </a:highlight>
                <a:latin typeface="-apple-system"/>
              </a:rPr>
              <a:t>15</a:t>
            </a:r>
            <a:r>
              <a:rPr lang="en-CA" b="0" i="0" dirty="0">
                <a:solidFill>
                  <a:srgbClr val="333333"/>
                </a:solidFill>
                <a:effectLst/>
                <a:highlight>
                  <a:srgbClr val="FFFFFF"/>
                </a:highlight>
                <a:latin typeface="-apple-system"/>
              </a:rPr>
              <a:t>, 187 (2020). https://doi.org/10.1186/s13014-020-01629-w</a:t>
            </a:r>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20</a:t>
            </a:fld>
            <a:endParaRPr lang="en-CA"/>
          </a:p>
        </p:txBody>
      </p:sp>
    </p:spTree>
    <p:extLst>
      <p:ext uri="{BB962C8B-B14F-4D97-AF65-F5344CB8AC3E}">
        <p14:creationId xmlns:p14="http://schemas.microsoft.com/office/powerpoint/2010/main" val="827134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van Herk M, </a:t>
            </a:r>
            <a:r>
              <a:rPr lang="en-CA" dirty="0" err="1"/>
              <a:t>Remeijer</a:t>
            </a:r>
            <a:r>
              <a:rPr lang="en-CA" dirty="0"/>
              <a:t> P, Rasch C, </a:t>
            </a:r>
            <a:r>
              <a:rPr lang="en-CA" dirty="0" err="1"/>
              <a:t>Lebesque</a:t>
            </a:r>
            <a:r>
              <a:rPr lang="en-CA" dirty="0"/>
              <a:t> JV. The probability of correct target dosage: dose-population histograms for deriving treatment margins in radiotherapy. International Journal of Radiation Oncology*Biology*Physics. 2000;47(4):1121-1135. doi:10.1016/S0360-3016(00)00518-6</a:t>
            </a:r>
          </a:p>
        </p:txBody>
      </p:sp>
      <p:sp>
        <p:nvSpPr>
          <p:cNvPr id="4" name="Slide Number Placeholder 3"/>
          <p:cNvSpPr>
            <a:spLocks noGrp="1"/>
          </p:cNvSpPr>
          <p:nvPr>
            <p:ph type="sldNum" sz="quarter" idx="5"/>
          </p:nvPr>
        </p:nvSpPr>
        <p:spPr/>
        <p:txBody>
          <a:bodyPr/>
          <a:lstStyle/>
          <a:p>
            <a:fld id="{50A02E5A-F865-48ED-9E9D-E266E7C2AE07}" type="slidenum">
              <a:rPr lang="en-CA" smtClean="0"/>
              <a:t>22</a:t>
            </a:fld>
            <a:endParaRPr lang="en-CA"/>
          </a:p>
        </p:txBody>
      </p:sp>
    </p:spTree>
    <p:extLst>
      <p:ext uri="{BB962C8B-B14F-4D97-AF65-F5344CB8AC3E}">
        <p14:creationId xmlns:p14="http://schemas.microsoft.com/office/powerpoint/2010/main" val="1468143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23</a:t>
            </a:fld>
            <a:endParaRPr lang="en-CA"/>
          </a:p>
        </p:txBody>
      </p:sp>
    </p:spTree>
    <p:extLst>
      <p:ext uri="{BB962C8B-B14F-4D97-AF65-F5344CB8AC3E}">
        <p14:creationId xmlns:p14="http://schemas.microsoft.com/office/powerpoint/2010/main" val="131613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Diem, Alexandra &amp; </a:t>
            </a:r>
            <a:r>
              <a:rPr lang="en-CA" sz="1200" dirty="0" err="1"/>
              <a:t>Bressloff</a:t>
            </a:r>
            <a:r>
              <a:rPr lang="en-CA" sz="1200" dirty="0"/>
              <a:t>, Neil. “</a:t>
            </a:r>
            <a:r>
              <a:rPr lang="en-CA" sz="1200" dirty="0" err="1"/>
              <a:t>VaMpy</a:t>
            </a:r>
            <a:r>
              <a:rPr lang="en-CA" sz="1200" dirty="0"/>
              <a:t>: A Python Package to Solve 1D Blood Flow Problems.” </a:t>
            </a:r>
            <a:r>
              <a:rPr lang="en-CA" sz="1200" i="1" dirty="0"/>
              <a:t>Journal of Open Research Software</a:t>
            </a:r>
            <a:r>
              <a:rPr lang="en-CA" sz="1200" dirty="0"/>
              <a:t>. 5, 17, 2017.</a:t>
            </a:r>
          </a:p>
          <a:p>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5</a:t>
            </a:fld>
            <a:endParaRPr lang="en-CA"/>
          </a:p>
        </p:txBody>
      </p:sp>
    </p:spTree>
    <p:extLst>
      <p:ext uri="{BB962C8B-B14F-4D97-AF65-F5344CB8AC3E}">
        <p14:creationId xmlns:p14="http://schemas.microsoft.com/office/powerpoint/2010/main" val="308079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en-CA" dirty="0">
                <a:effectLst/>
              </a:rPr>
              <a:t>Diem AK, </a:t>
            </a:r>
            <a:r>
              <a:rPr lang="en-CA" dirty="0" err="1">
                <a:effectLst/>
              </a:rPr>
              <a:t>Bressloff</a:t>
            </a:r>
            <a:r>
              <a:rPr lang="en-CA" dirty="0">
                <a:effectLst/>
              </a:rPr>
              <a:t> NW. </a:t>
            </a:r>
            <a:r>
              <a:rPr lang="en-CA" dirty="0" err="1">
                <a:effectLst/>
              </a:rPr>
              <a:t>VaMpy</a:t>
            </a:r>
            <a:r>
              <a:rPr lang="en-CA" dirty="0">
                <a:effectLst/>
              </a:rPr>
              <a:t>: A Python Package to Solve 1D Blood Flow Problems. </a:t>
            </a:r>
            <a:r>
              <a:rPr lang="en-CA" i="1" dirty="0">
                <a:effectLst/>
              </a:rPr>
              <a:t>Journal of Open Research Software</a:t>
            </a:r>
            <a:r>
              <a:rPr lang="en-CA" dirty="0">
                <a:effectLst/>
              </a:rPr>
              <a:t>. 2017;5(1). doi:</a:t>
            </a:r>
            <a:r>
              <a:rPr lang="en-CA" dirty="0">
                <a:effectLst/>
                <a:hlinkClick r:id="rId3"/>
              </a:rPr>
              <a:t>10.5334/jors.159</a:t>
            </a:r>
            <a:endParaRPr lang="en-CA" dirty="0">
              <a:effectLst/>
            </a:endParaRPr>
          </a:p>
          <a:p>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6</a:t>
            </a:fld>
            <a:endParaRPr lang="en-CA"/>
          </a:p>
        </p:txBody>
      </p:sp>
    </p:spTree>
    <p:extLst>
      <p:ext uri="{BB962C8B-B14F-4D97-AF65-F5344CB8AC3E}">
        <p14:creationId xmlns:p14="http://schemas.microsoft.com/office/powerpoint/2010/main" val="216276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7</a:t>
            </a:fld>
            <a:endParaRPr lang="en-CA"/>
          </a:p>
        </p:txBody>
      </p:sp>
    </p:spTree>
    <p:extLst>
      <p:ext uri="{BB962C8B-B14F-4D97-AF65-F5344CB8AC3E}">
        <p14:creationId xmlns:p14="http://schemas.microsoft.com/office/powerpoint/2010/main" val="213796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Cousins W, Gremaud PA. Impedance boundary conditions for general transient hemodynamics. International Journal for Numerical Methods in Biomedical Engineering. 2014;30(11):1294-1313. doi:10.1002/cnm.2658</a:t>
            </a:r>
          </a:p>
          <a:p>
            <a:r>
              <a:rPr lang="en-US" dirty="0"/>
              <a:t>[2] </a:t>
            </a:r>
            <a:r>
              <a:rPr lang="en-US" dirty="0" err="1"/>
              <a:t>Alastruey</a:t>
            </a:r>
            <a:r>
              <a:rPr lang="en-US" dirty="0"/>
              <a:t>, J., Parker, K. H., &amp; Sherwin, S. J. (2012). Arterial pulse wave </a:t>
            </a:r>
            <a:r>
              <a:rPr lang="en-US" dirty="0" err="1"/>
              <a:t>haemodynamics</a:t>
            </a:r>
            <a:r>
              <a:rPr lang="en-US" dirty="0"/>
              <a:t>. In S. Anderson (Ed.), 11th International Conference on Pressure Surges (pp. 401-443). Virtual </a:t>
            </a:r>
            <a:r>
              <a:rPr lang="en-US" dirty="0" err="1"/>
              <a:t>PiE</a:t>
            </a:r>
            <a:r>
              <a:rPr lang="en-US" dirty="0"/>
              <a:t> Led t/a BHR Group.</a:t>
            </a:r>
          </a:p>
          <a:p>
            <a:r>
              <a:rPr lang="en-US" dirty="0"/>
              <a:t>[3]</a:t>
            </a:r>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8</a:t>
            </a:fld>
            <a:endParaRPr lang="en-CA"/>
          </a:p>
        </p:txBody>
      </p:sp>
    </p:spTree>
    <p:extLst>
      <p:ext uri="{BB962C8B-B14F-4D97-AF65-F5344CB8AC3E}">
        <p14:creationId xmlns:p14="http://schemas.microsoft.com/office/powerpoint/2010/main" val="4118980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Cousins W, Gremaud PA. Impedance boundary conditions for general transient hemodynamics. International Journal for Numerical Methods in Biomedical Engineering. 2014;30(11):1294-1313. doi:10.1002/cnm.2658</a:t>
            </a:r>
          </a:p>
          <a:p>
            <a:r>
              <a:rPr lang="en-US" dirty="0"/>
              <a:t>[2] </a:t>
            </a:r>
            <a:r>
              <a:rPr lang="en-US" dirty="0" err="1"/>
              <a:t>Alastruey</a:t>
            </a:r>
            <a:r>
              <a:rPr lang="en-US" dirty="0"/>
              <a:t>, J., Parker, K. H., &amp; Sherwin, S. J. (2012). Arterial pulse wave </a:t>
            </a:r>
            <a:r>
              <a:rPr lang="en-US" dirty="0" err="1"/>
              <a:t>haemodynamics</a:t>
            </a:r>
            <a:r>
              <a:rPr lang="en-US" dirty="0"/>
              <a:t>. In S. Anderson (Ed.), 11th International Conference on Pressure Surges (pp. 401-443). Virtual </a:t>
            </a:r>
            <a:r>
              <a:rPr lang="en-US" dirty="0" err="1"/>
              <a:t>PiE</a:t>
            </a:r>
            <a:r>
              <a:rPr lang="en-US" dirty="0"/>
              <a:t> Led t/a BHR Group.</a:t>
            </a:r>
          </a:p>
          <a:p>
            <a:r>
              <a:rPr lang="en-US" dirty="0"/>
              <a:t>[3]</a:t>
            </a:r>
            <a:endParaRPr lang="en-CA" dirty="0"/>
          </a:p>
        </p:txBody>
      </p:sp>
      <p:sp>
        <p:nvSpPr>
          <p:cNvPr id="4" name="Slide Number Placeholder 3"/>
          <p:cNvSpPr>
            <a:spLocks noGrp="1"/>
          </p:cNvSpPr>
          <p:nvPr>
            <p:ph type="sldNum" sz="quarter" idx="5"/>
          </p:nvPr>
        </p:nvSpPr>
        <p:spPr/>
        <p:txBody>
          <a:bodyPr/>
          <a:lstStyle/>
          <a:p>
            <a:fld id="{50A02E5A-F865-48ED-9E9D-E266E7C2AE07}" type="slidenum">
              <a:rPr lang="en-CA" smtClean="0"/>
              <a:t>9</a:t>
            </a:fld>
            <a:endParaRPr lang="en-CA"/>
          </a:p>
        </p:txBody>
      </p:sp>
    </p:spTree>
    <p:extLst>
      <p:ext uri="{BB962C8B-B14F-4D97-AF65-F5344CB8AC3E}">
        <p14:creationId xmlns:p14="http://schemas.microsoft.com/office/powerpoint/2010/main" val="3009964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a:t>
            </a:r>
          </a:p>
        </p:txBody>
      </p:sp>
      <p:sp>
        <p:nvSpPr>
          <p:cNvPr id="4" name="Slide Number Placeholder 3"/>
          <p:cNvSpPr>
            <a:spLocks noGrp="1"/>
          </p:cNvSpPr>
          <p:nvPr>
            <p:ph type="sldNum" sz="quarter" idx="5"/>
          </p:nvPr>
        </p:nvSpPr>
        <p:spPr/>
        <p:txBody>
          <a:bodyPr/>
          <a:lstStyle/>
          <a:p>
            <a:fld id="{50A02E5A-F865-48ED-9E9D-E266E7C2AE07}" type="slidenum">
              <a:rPr lang="en-CA" smtClean="0"/>
              <a:t>11</a:t>
            </a:fld>
            <a:endParaRPr lang="en-CA"/>
          </a:p>
        </p:txBody>
      </p:sp>
    </p:spTree>
    <p:extLst>
      <p:ext uri="{BB962C8B-B14F-4D97-AF65-F5344CB8AC3E}">
        <p14:creationId xmlns:p14="http://schemas.microsoft.com/office/powerpoint/2010/main" val="187456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a:t>
            </a:r>
          </a:p>
        </p:txBody>
      </p:sp>
      <p:sp>
        <p:nvSpPr>
          <p:cNvPr id="4" name="Slide Number Placeholder 3"/>
          <p:cNvSpPr>
            <a:spLocks noGrp="1"/>
          </p:cNvSpPr>
          <p:nvPr>
            <p:ph type="sldNum" sz="quarter" idx="5"/>
          </p:nvPr>
        </p:nvSpPr>
        <p:spPr/>
        <p:txBody>
          <a:bodyPr/>
          <a:lstStyle/>
          <a:p>
            <a:fld id="{50A02E5A-F865-48ED-9E9D-E266E7C2AE07}" type="slidenum">
              <a:rPr lang="en-CA" smtClean="0"/>
              <a:t>12</a:t>
            </a:fld>
            <a:endParaRPr lang="en-CA"/>
          </a:p>
        </p:txBody>
      </p:sp>
    </p:spTree>
    <p:extLst>
      <p:ext uri="{BB962C8B-B14F-4D97-AF65-F5344CB8AC3E}">
        <p14:creationId xmlns:p14="http://schemas.microsoft.com/office/powerpoint/2010/main" val="381525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a:t>
            </a:r>
          </a:p>
        </p:txBody>
      </p:sp>
      <p:sp>
        <p:nvSpPr>
          <p:cNvPr id="4" name="Slide Number Placeholder 3"/>
          <p:cNvSpPr>
            <a:spLocks noGrp="1"/>
          </p:cNvSpPr>
          <p:nvPr>
            <p:ph type="sldNum" sz="quarter" idx="5"/>
          </p:nvPr>
        </p:nvSpPr>
        <p:spPr/>
        <p:txBody>
          <a:bodyPr/>
          <a:lstStyle/>
          <a:p>
            <a:fld id="{50A02E5A-F865-48ED-9E9D-E266E7C2AE07}" type="slidenum">
              <a:rPr lang="en-CA" smtClean="0"/>
              <a:t>13</a:t>
            </a:fld>
            <a:endParaRPr lang="en-CA"/>
          </a:p>
        </p:txBody>
      </p:sp>
    </p:spTree>
    <p:extLst>
      <p:ext uri="{BB962C8B-B14F-4D97-AF65-F5344CB8AC3E}">
        <p14:creationId xmlns:p14="http://schemas.microsoft.com/office/powerpoint/2010/main" val="346224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FAEC48-F960-465E-8D0E-05714480939D}" type="datetimeFigureOut">
              <a:rPr lang="en-CA" smtClean="0"/>
              <a:t>2024-09-19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BAA6517-F367-4EB3-AFA6-036DD26A3111}"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73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AEC48-F960-465E-8D0E-05714480939D}" type="datetimeFigureOut">
              <a:rPr lang="en-CA" smtClean="0"/>
              <a:t>2024-09-19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BAA6517-F367-4EB3-AFA6-036DD26A3111}" type="slidenum">
              <a:rPr lang="en-CA" smtClean="0"/>
              <a:t>‹#›</a:t>
            </a:fld>
            <a:endParaRPr lang="en-CA"/>
          </a:p>
        </p:txBody>
      </p:sp>
    </p:spTree>
    <p:extLst>
      <p:ext uri="{BB962C8B-B14F-4D97-AF65-F5344CB8AC3E}">
        <p14:creationId xmlns:p14="http://schemas.microsoft.com/office/powerpoint/2010/main" val="418293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AEC48-F960-465E-8D0E-05714480939D}" type="datetimeFigureOut">
              <a:rPr lang="en-CA" smtClean="0"/>
              <a:t>2024-09-19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BAA6517-F367-4EB3-AFA6-036DD26A3111}" type="slidenum">
              <a:rPr lang="en-CA" smtClean="0"/>
              <a:t>‹#›</a:t>
            </a:fld>
            <a:endParaRPr lang="en-CA"/>
          </a:p>
        </p:txBody>
      </p:sp>
    </p:spTree>
    <p:extLst>
      <p:ext uri="{BB962C8B-B14F-4D97-AF65-F5344CB8AC3E}">
        <p14:creationId xmlns:p14="http://schemas.microsoft.com/office/powerpoint/2010/main" val="239213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AEC48-F960-465E-8D0E-05714480939D}" type="datetimeFigureOut">
              <a:rPr lang="en-CA" smtClean="0"/>
              <a:t>2024-09-19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BAA6517-F367-4EB3-AFA6-036DD26A3111}" type="slidenum">
              <a:rPr lang="en-CA" smtClean="0"/>
              <a:t>‹#›</a:t>
            </a:fld>
            <a:endParaRPr lang="en-CA"/>
          </a:p>
        </p:txBody>
      </p:sp>
    </p:spTree>
    <p:extLst>
      <p:ext uri="{BB962C8B-B14F-4D97-AF65-F5344CB8AC3E}">
        <p14:creationId xmlns:p14="http://schemas.microsoft.com/office/powerpoint/2010/main" val="213795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FAEC48-F960-465E-8D0E-05714480939D}" type="datetimeFigureOut">
              <a:rPr lang="en-CA" smtClean="0"/>
              <a:t>2024-09-19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BAA6517-F367-4EB3-AFA6-036DD26A3111}"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33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FAEC48-F960-465E-8D0E-05714480939D}" type="datetimeFigureOut">
              <a:rPr lang="en-CA" smtClean="0"/>
              <a:t>2024-09-19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BAA6517-F367-4EB3-AFA6-036DD26A3111}" type="slidenum">
              <a:rPr lang="en-CA" smtClean="0"/>
              <a:t>‹#›</a:t>
            </a:fld>
            <a:endParaRPr lang="en-CA"/>
          </a:p>
        </p:txBody>
      </p:sp>
    </p:spTree>
    <p:extLst>
      <p:ext uri="{BB962C8B-B14F-4D97-AF65-F5344CB8AC3E}">
        <p14:creationId xmlns:p14="http://schemas.microsoft.com/office/powerpoint/2010/main" val="47150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FAEC48-F960-465E-8D0E-05714480939D}" type="datetimeFigureOut">
              <a:rPr lang="en-CA" smtClean="0"/>
              <a:t>2024-09-19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BAA6517-F367-4EB3-AFA6-036DD26A3111}" type="slidenum">
              <a:rPr lang="en-CA" smtClean="0"/>
              <a:t>‹#›</a:t>
            </a:fld>
            <a:endParaRPr lang="en-CA"/>
          </a:p>
        </p:txBody>
      </p:sp>
    </p:spTree>
    <p:extLst>
      <p:ext uri="{BB962C8B-B14F-4D97-AF65-F5344CB8AC3E}">
        <p14:creationId xmlns:p14="http://schemas.microsoft.com/office/powerpoint/2010/main" val="234249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FAEC48-F960-465E-8D0E-05714480939D}" type="datetimeFigureOut">
              <a:rPr lang="en-CA" smtClean="0"/>
              <a:t>2024-09-19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BAA6517-F367-4EB3-AFA6-036DD26A3111}" type="slidenum">
              <a:rPr lang="en-CA" smtClean="0"/>
              <a:t>‹#›</a:t>
            </a:fld>
            <a:endParaRPr lang="en-CA"/>
          </a:p>
        </p:txBody>
      </p:sp>
    </p:spTree>
    <p:extLst>
      <p:ext uri="{BB962C8B-B14F-4D97-AF65-F5344CB8AC3E}">
        <p14:creationId xmlns:p14="http://schemas.microsoft.com/office/powerpoint/2010/main" val="346788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FAEC48-F960-465E-8D0E-05714480939D}" type="datetimeFigureOut">
              <a:rPr lang="en-CA" smtClean="0"/>
              <a:t>2024-09-19</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4BAA6517-F367-4EB3-AFA6-036DD26A3111}" type="slidenum">
              <a:rPr lang="en-CA" smtClean="0"/>
              <a:t>‹#›</a:t>
            </a:fld>
            <a:endParaRPr lang="en-CA"/>
          </a:p>
        </p:txBody>
      </p:sp>
    </p:spTree>
    <p:extLst>
      <p:ext uri="{BB962C8B-B14F-4D97-AF65-F5344CB8AC3E}">
        <p14:creationId xmlns:p14="http://schemas.microsoft.com/office/powerpoint/2010/main" val="9304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FAEC48-F960-465E-8D0E-05714480939D}" type="datetimeFigureOut">
              <a:rPr lang="en-CA" smtClean="0"/>
              <a:t>2024-09-19</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BAA6517-F367-4EB3-AFA6-036DD26A3111}" type="slidenum">
              <a:rPr lang="en-CA" smtClean="0"/>
              <a:t>‹#›</a:t>
            </a:fld>
            <a:endParaRPr lang="en-CA"/>
          </a:p>
        </p:txBody>
      </p:sp>
    </p:spTree>
    <p:extLst>
      <p:ext uri="{BB962C8B-B14F-4D97-AF65-F5344CB8AC3E}">
        <p14:creationId xmlns:p14="http://schemas.microsoft.com/office/powerpoint/2010/main" val="122153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FAEC48-F960-465E-8D0E-05714480939D}" type="datetimeFigureOut">
              <a:rPr lang="en-CA" smtClean="0"/>
              <a:t>2024-09-19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BAA6517-F367-4EB3-AFA6-036DD26A3111}" type="slidenum">
              <a:rPr lang="en-CA" smtClean="0"/>
              <a:t>‹#›</a:t>
            </a:fld>
            <a:endParaRPr lang="en-CA"/>
          </a:p>
        </p:txBody>
      </p:sp>
    </p:spTree>
    <p:extLst>
      <p:ext uri="{BB962C8B-B14F-4D97-AF65-F5344CB8AC3E}">
        <p14:creationId xmlns:p14="http://schemas.microsoft.com/office/powerpoint/2010/main" val="340657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FAEC48-F960-465E-8D0E-05714480939D}" type="datetimeFigureOut">
              <a:rPr lang="en-CA" smtClean="0"/>
              <a:t>2024-09-19</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BAA6517-F367-4EB3-AFA6-036DD26A3111}"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388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3C5D5-559B-DB34-F551-872857D43AF1}"/>
              </a:ext>
            </a:extLst>
          </p:cNvPr>
          <p:cNvSpPr>
            <a:spLocks noGrp="1"/>
          </p:cNvSpPr>
          <p:nvPr>
            <p:ph type="ctrTitle"/>
          </p:nvPr>
        </p:nvSpPr>
        <p:spPr>
          <a:xfrm>
            <a:off x="965201" y="643467"/>
            <a:ext cx="6255026" cy="5054008"/>
          </a:xfrm>
        </p:spPr>
        <p:txBody>
          <a:bodyPr anchor="ctr">
            <a:normAutofit/>
          </a:bodyPr>
          <a:lstStyle/>
          <a:p>
            <a:pPr algn="r"/>
            <a:r>
              <a:rPr lang="en-CA" dirty="0"/>
              <a:t>Committee Meeting</a:t>
            </a:r>
            <a:endParaRPr lang="en-CA"/>
          </a:p>
        </p:txBody>
      </p:sp>
      <p:sp>
        <p:nvSpPr>
          <p:cNvPr id="3" name="Subtitle 2">
            <a:extLst>
              <a:ext uri="{FF2B5EF4-FFF2-40B4-BE49-F238E27FC236}">
                <a16:creationId xmlns:a16="http://schemas.microsoft.com/office/drawing/2014/main" id="{FDF4DCCF-17DF-0EC1-4A6B-F7C87E1D82DB}"/>
              </a:ext>
            </a:extLst>
          </p:cNvPr>
          <p:cNvSpPr>
            <a:spLocks noGrp="1"/>
          </p:cNvSpPr>
          <p:nvPr>
            <p:ph type="subTitle" idx="1"/>
          </p:nvPr>
        </p:nvSpPr>
        <p:spPr>
          <a:xfrm>
            <a:off x="7870995" y="643467"/>
            <a:ext cx="3341488" cy="5054008"/>
          </a:xfrm>
        </p:spPr>
        <p:txBody>
          <a:bodyPr anchor="ctr">
            <a:normAutofit/>
          </a:bodyPr>
          <a:lstStyle/>
          <a:p>
            <a:r>
              <a:rPr lang="en-CA" dirty="0"/>
              <a:t>Cassidy Northway</a:t>
            </a:r>
          </a:p>
          <a:p>
            <a:r>
              <a:rPr lang="en-CA" dirty="0"/>
              <a:t>PhD Candidate</a:t>
            </a:r>
          </a:p>
          <a:p>
            <a:r>
              <a:rPr lang="en-CA" dirty="0"/>
              <a:t>Sept 19, 2024</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176290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008D65-4C48-4CAB-8600-9F4C427C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 name="Rectangle 9">
            <a:extLst>
              <a:ext uri="{FF2B5EF4-FFF2-40B4-BE49-F238E27FC236}">
                <a16:creationId xmlns:a16="http://schemas.microsoft.com/office/drawing/2014/main" id="{9D286FC8-DD5D-4402-A2C0-8739BDAFE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2" name="Straight Connector 11">
            <a:extLst>
              <a:ext uri="{FF2B5EF4-FFF2-40B4-BE49-F238E27FC236}">
                <a16:creationId xmlns:a16="http://schemas.microsoft.com/office/drawing/2014/main" id="{5CC23917-FA20-4DBD-BA3C-868A3EA84D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1E9B8-199A-54A7-B9E4-4FC74A69088B}"/>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How do we address a one-way street? </a:t>
            </a:r>
          </a:p>
        </p:txBody>
      </p:sp>
      <p:pic>
        <p:nvPicPr>
          <p:cNvPr id="4" name="Picture 3" descr="Close-up of hopscotch on a sidewalk">
            <a:extLst>
              <a:ext uri="{FF2B5EF4-FFF2-40B4-BE49-F238E27FC236}">
                <a16:creationId xmlns:a16="http://schemas.microsoft.com/office/drawing/2014/main" id="{7C60F00B-6F82-C78E-8E4B-7C09511230F7}"/>
              </a:ext>
            </a:extLst>
          </p:cNvPr>
          <p:cNvPicPr>
            <a:picLocks noChangeAspect="1"/>
          </p:cNvPicPr>
          <p:nvPr/>
        </p:nvPicPr>
        <p:blipFill>
          <a:blip r:embed="rId2"/>
          <a:srcRect l="28160" r="26724" b="-1"/>
          <a:stretch/>
        </p:blipFill>
        <p:spPr>
          <a:xfrm>
            <a:off x="-1" y="10"/>
            <a:ext cx="4635315" cy="6857989"/>
          </a:xfrm>
          <a:prstGeom prst="rect">
            <a:avLst/>
          </a:prstGeom>
        </p:spPr>
      </p:pic>
      <p:cxnSp>
        <p:nvCxnSpPr>
          <p:cNvPr id="16" name="Straight Connector 1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27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18" name="Content Placeholder 2">
            <a:extLst>
              <a:ext uri="{FF2B5EF4-FFF2-40B4-BE49-F238E27FC236}">
                <a16:creationId xmlns:a16="http://schemas.microsoft.com/office/drawing/2014/main" id="{EFBCE0C4-250B-7A56-77C9-D15822100085}"/>
              </a:ext>
            </a:extLst>
          </p:cNvPr>
          <p:cNvGraphicFramePr>
            <a:graphicFrameLocks noGrp="1"/>
          </p:cNvGraphicFramePr>
          <p:nvPr>
            <p:ph idx="1"/>
            <p:extLst>
              <p:ext uri="{D42A27DB-BD31-4B8C-83A1-F6EECF244321}">
                <p14:modId xmlns:p14="http://schemas.microsoft.com/office/powerpoint/2010/main" val="419027882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7006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18" name="Content Placeholder 2">
            <a:extLst>
              <a:ext uri="{FF2B5EF4-FFF2-40B4-BE49-F238E27FC236}">
                <a16:creationId xmlns:a16="http://schemas.microsoft.com/office/drawing/2014/main" id="{EFBCE0C4-250B-7A56-77C9-D15822100085}"/>
              </a:ext>
            </a:extLst>
          </p:cNvPr>
          <p:cNvGraphicFramePr>
            <a:graphicFrameLocks noGrp="1"/>
          </p:cNvGraphicFramePr>
          <p:nvPr>
            <p:ph idx="1"/>
            <p:extLst>
              <p:ext uri="{D42A27DB-BD31-4B8C-83A1-F6EECF244321}">
                <p14:modId xmlns:p14="http://schemas.microsoft.com/office/powerpoint/2010/main" val="25337057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3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18" name="Content Placeholder 2">
            <a:extLst>
              <a:ext uri="{FF2B5EF4-FFF2-40B4-BE49-F238E27FC236}">
                <a16:creationId xmlns:a16="http://schemas.microsoft.com/office/drawing/2014/main" id="{EFBCE0C4-250B-7A56-77C9-D15822100085}"/>
              </a:ext>
            </a:extLst>
          </p:cNvPr>
          <p:cNvGraphicFramePr>
            <a:graphicFrameLocks noGrp="1"/>
          </p:cNvGraphicFramePr>
          <p:nvPr>
            <p:ph idx="1"/>
            <p:extLst>
              <p:ext uri="{D42A27DB-BD31-4B8C-83A1-F6EECF244321}">
                <p14:modId xmlns:p14="http://schemas.microsoft.com/office/powerpoint/2010/main" val="272036714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71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18" name="Content Placeholder 2">
            <a:extLst>
              <a:ext uri="{FF2B5EF4-FFF2-40B4-BE49-F238E27FC236}">
                <a16:creationId xmlns:a16="http://schemas.microsoft.com/office/drawing/2014/main" id="{EFBCE0C4-250B-7A56-77C9-D15822100085}"/>
              </a:ext>
            </a:extLst>
          </p:cNvPr>
          <p:cNvGraphicFramePr>
            <a:graphicFrameLocks noGrp="1"/>
          </p:cNvGraphicFramePr>
          <p:nvPr>
            <p:ph idx="1"/>
            <p:extLst>
              <p:ext uri="{D42A27DB-BD31-4B8C-83A1-F6EECF244321}">
                <p14:modId xmlns:p14="http://schemas.microsoft.com/office/powerpoint/2010/main" val="166954108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457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4" name="Straight Connector 13">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A95A4F-6851-483E-8C86-31AA85F7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33CB3-3BEB-E5C5-04C6-50DC80C6404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Questions?</a:t>
            </a:r>
          </a:p>
        </p:txBody>
      </p:sp>
      <p:pic>
        <p:nvPicPr>
          <p:cNvPr id="7" name="Graphic 6" descr="Question mark">
            <a:extLst>
              <a:ext uri="{FF2B5EF4-FFF2-40B4-BE49-F238E27FC236}">
                <a16:creationId xmlns:a16="http://schemas.microsoft.com/office/drawing/2014/main" id="{80695D49-3F1B-DE64-57E1-B02C78BF9F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8" name="Straight Connector 17">
            <a:extLst>
              <a:ext uri="{FF2B5EF4-FFF2-40B4-BE49-F238E27FC236}">
                <a16:creationId xmlns:a16="http://schemas.microsoft.com/office/drawing/2014/main" id="{8E67B80F-DC96-4AB3-BCAC-07B698F6F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102C23A-5B68-4151-A35E-69055BD5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2" name="Rectangle 21">
            <a:extLst>
              <a:ext uri="{FF2B5EF4-FFF2-40B4-BE49-F238E27FC236}">
                <a16:creationId xmlns:a16="http://schemas.microsoft.com/office/drawing/2014/main" id="{F16C535E-8900-4C12-9B34-681C17AD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66396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0F3E-06AF-A3D6-7F55-31B0315D295D}"/>
              </a:ext>
            </a:extLst>
          </p:cNvPr>
          <p:cNvSpPr>
            <a:spLocks noGrp="1"/>
          </p:cNvSpPr>
          <p:nvPr>
            <p:ph type="title"/>
          </p:nvPr>
        </p:nvSpPr>
        <p:spPr/>
        <p:txBody>
          <a:bodyPr/>
          <a:lstStyle/>
          <a:p>
            <a:r>
              <a:rPr lang="en-CA" dirty="0"/>
              <a:t>Beam modelling</a:t>
            </a:r>
          </a:p>
        </p:txBody>
      </p:sp>
      <p:sp>
        <p:nvSpPr>
          <p:cNvPr id="3" name="Content Placeholder 2">
            <a:extLst>
              <a:ext uri="{FF2B5EF4-FFF2-40B4-BE49-F238E27FC236}">
                <a16:creationId xmlns:a16="http://schemas.microsoft.com/office/drawing/2014/main" id="{23AABFFC-1305-44E9-7D26-B7B4FC8FD7D8}"/>
              </a:ext>
            </a:extLst>
          </p:cNvPr>
          <p:cNvSpPr>
            <a:spLocks noGrp="1"/>
          </p:cNvSpPr>
          <p:nvPr>
            <p:ph idx="1"/>
          </p:nvPr>
        </p:nvSpPr>
        <p:spPr/>
        <p:txBody>
          <a:bodyPr/>
          <a:lstStyle/>
          <a:p>
            <a:r>
              <a:rPr lang="en-CA" dirty="0"/>
              <a:t>Will be modelling:</a:t>
            </a:r>
          </a:p>
          <a:p>
            <a:pPr lvl="1"/>
            <a:r>
              <a:rPr lang="en-CA" dirty="0"/>
              <a:t>Co-60</a:t>
            </a:r>
          </a:p>
          <a:p>
            <a:pPr lvl="1"/>
            <a:r>
              <a:rPr lang="en-CA" dirty="0"/>
              <a:t>POP</a:t>
            </a:r>
          </a:p>
          <a:p>
            <a:pPr lvl="1"/>
            <a:r>
              <a:rPr lang="en-CA" dirty="0"/>
              <a:t>VMAT</a:t>
            </a:r>
          </a:p>
          <a:p>
            <a:pPr lvl="1"/>
            <a:endParaRPr lang="en-CA" dirty="0"/>
          </a:p>
          <a:p>
            <a:r>
              <a:rPr lang="en-CA" dirty="0"/>
              <a:t>With my work with Dr. Popescu preparing data for a CARO 2024 poster I’ve looking at modelling our sweeping Co-60. </a:t>
            </a:r>
          </a:p>
          <a:p>
            <a:r>
              <a:rPr lang="en-CA" dirty="0"/>
              <a:t>Co-60 modelling is currently being updated from Levi Burns’ work [1].</a:t>
            </a:r>
          </a:p>
          <a:p>
            <a:endParaRPr lang="en-CA" dirty="0"/>
          </a:p>
          <a:p>
            <a:pPr marL="457200" lvl="1" indent="0">
              <a:buNone/>
            </a:pPr>
            <a:endParaRPr lang="en-CA" dirty="0"/>
          </a:p>
          <a:p>
            <a:endParaRPr lang="en-CA" dirty="0"/>
          </a:p>
        </p:txBody>
      </p:sp>
    </p:spTree>
    <p:extLst>
      <p:ext uri="{BB962C8B-B14F-4D97-AF65-F5344CB8AC3E}">
        <p14:creationId xmlns:p14="http://schemas.microsoft.com/office/powerpoint/2010/main" val="962126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4D33442-D148-4775-BF80-91F053E57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32F22-1599-815C-9A57-4008B1991C68}"/>
              </a:ext>
            </a:extLst>
          </p:cNvPr>
          <p:cNvSpPr>
            <a:spLocks noGrp="1"/>
          </p:cNvSpPr>
          <p:nvPr>
            <p:ph type="title"/>
          </p:nvPr>
        </p:nvSpPr>
        <p:spPr>
          <a:xfrm>
            <a:off x="6411685" y="634946"/>
            <a:ext cx="5127171" cy="1450757"/>
          </a:xfrm>
        </p:spPr>
        <p:txBody>
          <a:bodyPr>
            <a:normAutofit/>
          </a:bodyPr>
          <a:lstStyle/>
          <a:p>
            <a:r>
              <a:rPr lang="en-CA"/>
              <a:t>Beam Modelling: additional inquiries</a:t>
            </a:r>
            <a:endParaRPr lang="en-CA" dirty="0"/>
          </a:p>
        </p:txBody>
      </p:sp>
      <p:pic>
        <p:nvPicPr>
          <p:cNvPr id="5" name="Picture 4">
            <a:extLst>
              <a:ext uri="{FF2B5EF4-FFF2-40B4-BE49-F238E27FC236}">
                <a16:creationId xmlns:a16="http://schemas.microsoft.com/office/drawing/2014/main" id="{9C2AD97A-80F4-7F38-5FC4-0C4A361CC456}"/>
              </a:ext>
            </a:extLst>
          </p:cNvPr>
          <p:cNvPicPr>
            <a:picLocks noChangeAspect="1"/>
          </p:cNvPicPr>
          <p:nvPr/>
        </p:nvPicPr>
        <p:blipFill>
          <a:blip r:embed="rId3"/>
          <a:stretch>
            <a:fillRect/>
          </a:stretch>
        </p:blipFill>
        <p:spPr>
          <a:xfrm>
            <a:off x="643192" y="1987847"/>
            <a:ext cx="5451627" cy="2562264"/>
          </a:xfrm>
          <a:prstGeom prst="rect">
            <a:avLst/>
          </a:prstGeom>
        </p:spPr>
      </p:pic>
      <p:cxnSp>
        <p:nvCxnSpPr>
          <p:cNvPr id="19" name="Straight Connector 18">
            <a:extLst>
              <a:ext uri="{FF2B5EF4-FFF2-40B4-BE49-F238E27FC236}">
                <a16:creationId xmlns:a16="http://schemas.microsoft.com/office/drawing/2014/main" id="{E8EF2C47-53DA-4F9F-918A-F6057C8EB8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F9D53C-CDEC-46D6-B91B-B41EE488CF17}"/>
              </a:ext>
            </a:extLst>
          </p:cNvPr>
          <p:cNvSpPr>
            <a:spLocks noGrp="1"/>
          </p:cNvSpPr>
          <p:nvPr>
            <p:ph idx="1"/>
          </p:nvPr>
        </p:nvSpPr>
        <p:spPr>
          <a:xfrm>
            <a:off x="6411684" y="2198914"/>
            <a:ext cx="5127172" cy="3670180"/>
          </a:xfrm>
        </p:spPr>
        <p:txBody>
          <a:bodyPr>
            <a:normAutofit/>
          </a:bodyPr>
          <a:lstStyle/>
          <a:p>
            <a:r>
              <a:rPr lang="en-CA"/>
              <a:t>Does the cropping of patient CTs (chin to pelvis) affect the dose calculations significantly? </a:t>
            </a:r>
          </a:p>
          <a:p>
            <a:pPr lvl="1"/>
            <a:r>
              <a:rPr lang="en-CA"/>
              <a:t>“</a:t>
            </a:r>
            <a:r>
              <a:rPr lang="en-US"/>
              <a:t>Another crucial parameter for accurate dose verification at treatment center was found to be the amount of material available between the central axis and the phantom edge for scatter (in the caudal direction). Variation up to 7% have been observed.</a:t>
            </a:r>
            <a:r>
              <a:rPr lang="en-CA"/>
              <a:t>” [1]</a:t>
            </a:r>
          </a:p>
          <a:p>
            <a:r>
              <a:rPr lang="en-CA"/>
              <a:t>Using the 4D XCAT phantom we can calculate cropped and uncropped dose to compare. </a:t>
            </a:r>
          </a:p>
          <a:p>
            <a:pPr marL="0" indent="0">
              <a:buNone/>
            </a:pPr>
            <a:endParaRPr lang="en-CA"/>
          </a:p>
          <a:p>
            <a:endParaRPr lang="en-CA"/>
          </a:p>
          <a:p>
            <a:endParaRPr lang="en-CA" dirty="0"/>
          </a:p>
        </p:txBody>
      </p:sp>
      <p:sp>
        <p:nvSpPr>
          <p:cNvPr id="20" name="Rectangle 19">
            <a:extLst>
              <a:ext uri="{FF2B5EF4-FFF2-40B4-BE49-F238E27FC236}">
                <a16:creationId xmlns:a16="http://schemas.microsoft.com/office/drawing/2014/main" id="{BD5E068D-E677-4E1B-8CE2-8CE1826A1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1" name="Rectangle 20">
            <a:extLst>
              <a:ext uri="{FF2B5EF4-FFF2-40B4-BE49-F238E27FC236}">
                <a16:creationId xmlns:a16="http://schemas.microsoft.com/office/drawing/2014/main" id="{F9AD6E12-8A58-4D86-AACD-D58C4B256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72636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2F22-1599-815C-9A57-4008B1991C68}"/>
              </a:ext>
            </a:extLst>
          </p:cNvPr>
          <p:cNvSpPr>
            <a:spLocks noGrp="1"/>
          </p:cNvSpPr>
          <p:nvPr>
            <p:ph type="title"/>
          </p:nvPr>
        </p:nvSpPr>
        <p:spPr/>
        <p:txBody>
          <a:bodyPr/>
          <a:lstStyle/>
          <a:p>
            <a:r>
              <a:rPr lang="en-CA" dirty="0"/>
              <a:t>Beam Modelling: additional inquiries</a:t>
            </a:r>
          </a:p>
        </p:txBody>
      </p:sp>
      <p:sp>
        <p:nvSpPr>
          <p:cNvPr id="3" name="Content Placeholder 2">
            <a:extLst>
              <a:ext uri="{FF2B5EF4-FFF2-40B4-BE49-F238E27FC236}">
                <a16:creationId xmlns:a16="http://schemas.microsoft.com/office/drawing/2014/main" id="{27F9D53C-CDEC-46D6-B91B-B41EE488CF17}"/>
              </a:ext>
            </a:extLst>
          </p:cNvPr>
          <p:cNvSpPr>
            <a:spLocks noGrp="1"/>
          </p:cNvSpPr>
          <p:nvPr>
            <p:ph idx="1"/>
          </p:nvPr>
        </p:nvSpPr>
        <p:spPr/>
        <p:txBody>
          <a:bodyPr>
            <a:normAutofit/>
          </a:bodyPr>
          <a:lstStyle/>
          <a:p>
            <a:r>
              <a:rPr lang="en-CA" dirty="0"/>
              <a:t>Not yet modelled Co-60 </a:t>
            </a:r>
            <a:r>
              <a:rPr lang="en-CA" u="sng" dirty="0"/>
              <a:t>dose rates </a:t>
            </a:r>
            <a:r>
              <a:rPr lang="en-CA" dirty="0"/>
              <a:t>via MC. </a:t>
            </a:r>
          </a:p>
          <a:p>
            <a:r>
              <a:rPr lang="en-CA" dirty="0"/>
              <a:t>We know dose rates are linked to pulmonary toxicities [1].</a:t>
            </a:r>
          </a:p>
          <a:p>
            <a:r>
              <a:rPr lang="en-CA" dirty="0"/>
              <a:t>Using the methodology developed by Su et al. [2] we can obtain the absorbed dose to voxel per time interval. </a:t>
            </a:r>
          </a:p>
          <a:p>
            <a:endParaRPr lang="en-CA" dirty="0"/>
          </a:p>
          <a:p>
            <a:pPr marL="0" indent="0">
              <a:buNone/>
            </a:pPr>
            <a:endParaRPr lang="en-CA" dirty="0"/>
          </a:p>
        </p:txBody>
      </p:sp>
    </p:spTree>
    <p:extLst>
      <p:ext uri="{BB962C8B-B14F-4D97-AF65-F5344CB8AC3E}">
        <p14:creationId xmlns:p14="http://schemas.microsoft.com/office/powerpoint/2010/main" val="176978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4" name="Straight Connector 13">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A95A4F-6851-483E-8C86-31AA85F7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33CB3-3BEB-E5C5-04C6-50DC80C6404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Questions?</a:t>
            </a:r>
          </a:p>
        </p:txBody>
      </p:sp>
      <p:pic>
        <p:nvPicPr>
          <p:cNvPr id="7" name="Graphic 6" descr="Question mark">
            <a:extLst>
              <a:ext uri="{FF2B5EF4-FFF2-40B4-BE49-F238E27FC236}">
                <a16:creationId xmlns:a16="http://schemas.microsoft.com/office/drawing/2014/main" id="{3F092748-53C3-5714-93DB-E41BB83081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8" name="Straight Connector 17">
            <a:extLst>
              <a:ext uri="{FF2B5EF4-FFF2-40B4-BE49-F238E27FC236}">
                <a16:creationId xmlns:a16="http://schemas.microsoft.com/office/drawing/2014/main" id="{8E67B80F-DC96-4AB3-BCAC-07B698F6F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102C23A-5B68-4151-A35E-69055BD5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2" name="Rectangle 21">
            <a:extLst>
              <a:ext uri="{FF2B5EF4-FFF2-40B4-BE49-F238E27FC236}">
                <a16:creationId xmlns:a16="http://schemas.microsoft.com/office/drawing/2014/main" id="{F16C535E-8900-4C12-9B34-681C17AD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62315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9A099-5CB1-4A20-B64F-4F0562EF3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7C0A89-7FB3-43F8-9DE3-0177E3E27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0D7F9FCE-4F18-E1C4-C796-212388D19ABA}"/>
              </a:ext>
            </a:extLst>
          </p:cNvPr>
          <p:cNvSpPr>
            <a:spLocks noGrp="1"/>
          </p:cNvSpPr>
          <p:nvPr>
            <p:ph type="title"/>
          </p:nvPr>
        </p:nvSpPr>
        <p:spPr>
          <a:xfrm>
            <a:off x="492370" y="516835"/>
            <a:ext cx="3084844" cy="5772840"/>
          </a:xfrm>
        </p:spPr>
        <p:txBody>
          <a:bodyPr anchor="ctr">
            <a:normAutofit/>
          </a:bodyPr>
          <a:lstStyle/>
          <a:p>
            <a:r>
              <a:rPr lang="en-CA" sz="3600">
                <a:solidFill>
                  <a:srgbClr val="FFFFFF"/>
                </a:solidFill>
              </a:rPr>
              <a:t>Agenda</a:t>
            </a:r>
          </a:p>
        </p:txBody>
      </p:sp>
      <p:sp>
        <p:nvSpPr>
          <p:cNvPr id="13" name="Rectangle 12">
            <a:extLst>
              <a:ext uri="{FF2B5EF4-FFF2-40B4-BE49-F238E27FC236}">
                <a16:creationId xmlns:a16="http://schemas.microsoft.com/office/drawing/2014/main" id="{399F4DD4-CC07-42A8-8AF8-069654F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aphicFrame>
        <p:nvGraphicFramePr>
          <p:cNvPr id="5" name="Content Placeholder 2">
            <a:extLst>
              <a:ext uri="{FF2B5EF4-FFF2-40B4-BE49-F238E27FC236}">
                <a16:creationId xmlns:a16="http://schemas.microsoft.com/office/drawing/2014/main" id="{E039B30A-792A-BE73-D71E-9453023E55F8}"/>
              </a:ext>
            </a:extLst>
          </p:cNvPr>
          <p:cNvGraphicFramePr>
            <a:graphicFrameLocks noGrp="1"/>
          </p:cNvGraphicFramePr>
          <p:nvPr>
            <p:ph idx="1"/>
            <p:extLst>
              <p:ext uri="{D42A27DB-BD31-4B8C-83A1-F6EECF244321}">
                <p14:modId xmlns:p14="http://schemas.microsoft.com/office/powerpoint/2010/main" val="226959153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28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92A7-67D4-8BC1-D8A6-3CF356D70517}"/>
              </a:ext>
            </a:extLst>
          </p:cNvPr>
          <p:cNvSpPr>
            <a:spLocks noGrp="1"/>
          </p:cNvSpPr>
          <p:nvPr>
            <p:ph type="title"/>
          </p:nvPr>
        </p:nvSpPr>
        <p:spPr/>
        <p:txBody>
          <a:bodyPr/>
          <a:lstStyle/>
          <a:p>
            <a:r>
              <a:rPr lang="en-CA" dirty="0"/>
              <a:t>New Project – TBI Treatment Margins</a:t>
            </a:r>
          </a:p>
        </p:txBody>
      </p:sp>
      <p:sp>
        <p:nvSpPr>
          <p:cNvPr id="3" name="Content Placeholder 2">
            <a:extLst>
              <a:ext uri="{FF2B5EF4-FFF2-40B4-BE49-F238E27FC236}">
                <a16:creationId xmlns:a16="http://schemas.microsoft.com/office/drawing/2014/main" id="{42D89693-0262-7CC8-55AC-AD1F2B9A26C4}"/>
              </a:ext>
            </a:extLst>
          </p:cNvPr>
          <p:cNvSpPr>
            <a:spLocks noGrp="1"/>
          </p:cNvSpPr>
          <p:nvPr>
            <p:ph idx="1"/>
          </p:nvPr>
        </p:nvSpPr>
        <p:spPr/>
        <p:txBody>
          <a:bodyPr>
            <a:normAutofit/>
          </a:bodyPr>
          <a:lstStyle/>
          <a:p>
            <a:r>
              <a:rPr lang="en-CA" dirty="0"/>
              <a:t>BC Cancer – Vancouver has transitioned to VMAT TBI. </a:t>
            </a:r>
          </a:p>
          <a:p>
            <a:r>
              <a:rPr lang="en-CA" dirty="0"/>
              <a:t>Surface guidance is used to aid in patient alignment. </a:t>
            </a:r>
          </a:p>
          <a:p>
            <a:r>
              <a:rPr lang="en-CA" dirty="0"/>
              <a:t>This also provides with additional information on set-up error and patient motion during treatment at all isocenters.</a:t>
            </a:r>
          </a:p>
          <a:p>
            <a:pPr marL="0" indent="0">
              <a:buNone/>
            </a:pPr>
            <a:endParaRPr lang="en-CA" dirty="0"/>
          </a:p>
          <a:p>
            <a:endParaRPr lang="en-CA" dirty="0"/>
          </a:p>
        </p:txBody>
      </p:sp>
      <p:pic>
        <p:nvPicPr>
          <p:cNvPr id="1028" name="Picture 4" descr="Recent advances in Surface Guided Radiation Therapy | Radiation Oncology |  Full Text">
            <a:extLst>
              <a:ext uri="{FF2B5EF4-FFF2-40B4-BE49-F238E27FC236}">
                <a16:creationId xmlns:a16="http://schemas.microsoft.com/office/drawing/2014/main" id="{0C6C9388-3AA8-8402-7046-E6A42FEB2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167" y="3782219"/>
            <a:ext cx="652462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3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BE441CB7-9B1A-CC68-F1B0-C3C580BCBA33}"/>
              </a:ext>
            </a:extLst>
          </p:cNvPr>
          <p:cNvSpPr/>
          <p:nvPr/>
        </p:nvSpPr>
        <p:spPr>
          <a:xfrm>
            <a:off x="6326124" y="1778699"/>
            <a:ext cx="5453064" cy="269455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CA" dirty="0"/>
              <a:t>CTV = Body Contour</a:t>
            </a:r>
          </a:p>
        </p:txBody>
      </p:sp>
      <p:sp>
        <p:nvSpPr>
          <p:cNvPr id="7" name="Oval 6">
            <a:extLst>
              <a:ext uri="{FF2B5EF4-FFF2-40B4-BE49-F238E27FC236}">
                <a16:creationId xmlns:a16="http://schemas.microsoft.com/office/drawing/2014/main" id="{06295F49-5717-F121-FAA2-F863A480310B}"/>
              </a:ext>
            </a:extLst>
          </p:cNvPr>
          <p:cNvSpPr/>
          <p:nvPr/>
        </p:nvSpPr>
        <p:spPr>
          <a:xfrm>
            <a:off x="0" y="1975104"/>
            <a:ext cx="5069015" cy="1601153"/>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AD5586C8-ABB9-6862-C514-CD082D5096A1}"/>
              </a:ext>
            </a:extLst>
          </p:cNvPr>
          <p:cNvSpPr>
            <a:spLocks noGrp="1"/>
          </p:cNvSpPr>
          <p:nvPr>
            <p:ph type="title"/>
          </p:nvPr>
        </p:nvSpPr>
        <p:spPr>
          <a:xfrm>
            <a:off x="838200" y="365125"/>
            <a:ext cx="10515600" cy="869315"/>
          </a:xfrm>
        </p:spPr>
        <p:txBody>
          <a:bodyPr/>
          <a:lstStyle/>
          <a:p>
            <a:r>
              <a:rPr lang="en-CA" dirty="0"/>
              <a:t>Margins in TBI </a:t>
            </a:r>
          </a:p>
        </p:txBody>
      </p:sp>
      <p:sp>
        <p:nvSpPr>
          <p:cNvPr id="6" name="Oval 5">
            <a:extLst>
              <a:ext uri="{FF2B5EF4-FFF2-40B4-BE49-F238E27FC236}">
                <a16:creationId xmlns:a16="http://schemas.microsoft.com/office/drawing/2014/main" id="{BF943310-C5BB-5A6F-DCD8-4A6629632915}"/>
              </a:ext>
            </a:extLst>
          </p:cNvPr>
          <p:cNvSpPr/>
          <p:nvPr/>
        </p:nvSpPr>
        <p:spPr>
          <a:xfrm>
            <a:off x="1633872" y="1997059"/>
            <a:ext cx="1747502" cy="1601152"/>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tIns="0" rtlCol="0" anchor="t" anchorCtr="0"/>
          <a:lstStyle/>
          <a:p>
            <a:pPr algn="ctr"/>
            <a:r>
              <a:rPr lang="en-CA" dirty="0"/>
              <a:t>PTV</a:t>
            </a:r>
          </a:p>
        </p:txBody>
      </p:sp>
      <p:sp>
        <p:nvSpPr>
          <p:cNvPr id="5" name="Oval 4">
            <a:extLst>
              <a:ext uri="{FF2B5EF4-FFF2-40B4-BE49-F238E27FC236}">
                <a16:creationId xmlns:a16="http://schemas.microsoft.com/office/drawing/2014/main" id="{2FF6F36E-59D6-4EBE-7385-9405CBD94F61}"/>
              </a:ext>
            </a:extLst>
          </p:cNvPr>
          <p:cNvSpPr/>
          <p:nvPr/>
        </p:nvSpPr>
        <p:spPr>
          <a:xfrm>
            <a:off x="2087142" y="2497395"/>
            <a:ext cx="840961" cy="81953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CTV</a:t>
            </a:r>
          </a:p>
        </p:txBody>
      </p:sp>
      <p:sp>
        <p:nvSpPr>
          <p:cNvPr id="8" name="Oval 7">
            <a:extLst>
              <a:ext uri="{FF2B5EF4-FFF2-40B4-BE49-F238E27FC236}">
                <a16:creationId xmlns:a16="http://schemas.microsoft.com/office/drawing/2014/main" id="{31E3F2BF-BFBD-0E54-4B62-F403A926CE75}"/>
              </a:ext>
            </a:extLst>
          </p:cNvPr>
          <p:cNvSpPr/>
          <p:nvPr/>
        </p:nvSpPr>
        <p:spPr>
          <a:xfrm>
            <a:off x="6518148" y="1997059"/>
            <a:ext cx="5069015" cy="231952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CA" dirty="0"/>
              <a:t>CTV = Body Contour - Lungs</a:t>
            </a:r>
          </a:p>
        </p:txBody>
      </p:sp>
      <p:sp>
        <p:nvSpPr>
          <p:cNvPr id="9" name="TextBox 8">
            <a:extLst>
              <a:ext uri="{FF2B5EF4-FFF2-40B4-BE49-F238E27FC236}">
                <a16:creationId xmlns:a16="http://schemas.microsoft.com/office/drawing/2014/main" id="{5D1C0414-FF09-72D3-2C2C-DB88A6794554}"/>
              </a:ext>
            </a:extLst>
          </p:cNvPr>
          <p:cNvSpPr txBox="1"/>
          <p:nvPr/>
        </p:nvSpPr>
        <p:spPr>
          <a:xfrm>
            <a:off x="200882" y="1355776"/>
            <a:ext cx="4667250" cy="369332"/>
          </a:xfrm>
          <a:prstGeom prst="rect">
            <a:avLst/>
          </a:prstGeom>
          <a:noFill/>
        </p:spPr>
        <p:txBody>
          <a:bodyPr wrap="square" rtlCol="0">
            <a:spAutoFit/>
          </a:bodyPr>
          <a:lstStyle/>
          <a:p>
            <a:pPr algn="ctr"/>
            <a:r>
              <a:rPr lang="en-CA" dirty="0"/>
              <a:t>Solid Tumour Treatment Planning </a:t>
            </a:r>
          </a:p>
        </p:txBody>
      </p:sp>
      <p:sp>
        <p:nvSpPr>
          <p:cNvPr id="10" name="TextBox 9">
            <a:extLst>
              <a:ext uri="{FF2B5EF4-FFF2-40B4-BE49-F238E27FC236}">
                <a16:creationId xmlns:a16="http://schemas.microsoft.com/office/drawing/2014/main" id="{8608BF73-96D7-9741-D6DA-4613D54C02D7}"/>
              </a:ext>
            </a:extLst>
          </p:cNvPr>
          <p:cNvSpPr txBox="1"/>
          <p:nvPr/>
        </p:nvSpPr>
        <p:spPr>
          <a:xfrm>
            <a:off x="6719030" y="1380405"/>
            <a:ext cx="4667250" cy="369332"/>
          </a:xfrm>
          <a:prstGeom prst="rect">
            <a:avLst/>
          </a:prstGeom>
          <a:noFill/>
        </p:spPr>
        <p:txBody>
          <a:bodyPr wrap="square" rtlCol="0">
            <a:spAutoFit/>
          </a:bodyPr>
          <a:lstStyle/>
          <a:p>
            <a:pPr algn="ctr"/>
            <a:r>
              <a:rPr lang="en-CA" dirty="0"/>
              <a:t>Total Body Irradiation Treatment Planning </a:t>
            </a:r>
          </a:p>
        </p:txBody>
      </p:sp>
      <p:sp>
        <p:nvSpPr>
          <p:cNvPr id="12" name="TextBox 11">
            <a:extLst>
              <a:ext uri="{FF2B5EF4-FFF2-40B4-BE49-F238E27FC236}">
                <a16:creationId xmlns:a16="http://schemas.microsoft.com/office/drawing/2014/main" id="{CC102AEB-615D-8A30-51AC-D65FE25C0DC2}"/>
              </a:ext>
            </a:extLst>
          </p:cNvPr>
          <p:cNvSpPr txBox="1"/>
          <p:nvPr/>
        </p:nvSpPr>
        <p:spPr>
          <a:xfrm>
            <a:off x="173998" y="4598562"/>
            <a:ext cx="11605190" cy="1477328"/>
          </a:xfrm>
          <a:prstGeom prst="rect">
            <a:avLst/>
          </a:prstGeom>
          <a:noFill/>
        </p:spPr>
        <p:txBody>
          <a:bodyPr wrap="square" rtlCol="0">
            <a:spAutoFit/>
          </a:bodyPr>
          <a:lstStyle/>
          <a:p>
            <a:r>
              <a:rPr lang="en-CA" dirty="0"/>
              <a:t>TBI: The PTV extends outside of the patient’s body, and we create a “flash” margin for Inverse Treatment Planning. Currently the margin is based on planner experience.  After treatment planning the flash margin is removed and the dose is recalculated.</a:t>
            </a:r>
          </a:p>
          <a:p>
            <a:endParaRPr lang="en-CA" dirty="0"/>
          </a:p>
          <a:p>
            <a:r>
              <a:rPr lang="en-CA" dirty="0"/>
              <a:t>Flash margin: margin outside of the patient we fill with unit density material</a:t>
            </a:r>
          </a:p>
        </p:txBody>
      </p:sp>
    </p:spTree>
    <p:extLst>
      <p:ext uri="{BB962C8B-B14F-4D97-AF65-F5344CB8AC3E}">
        <p14:creationId xmlns:p14="http://schemas.microsoft.com/office/powerpoint/2010/main" val="2628769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9149A8A-94BF-497D-AFCE-2F5384ACE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C92A7-67D4-8BC1-D8A6-3CF356D70517}"/>
              </a:ext>
            </a:extLst>
          </p:cNvPr>
          <p:cNvSpPr>
            <a:spLocks noGrp="1"/>
          </p:cNvSpPr>
          <p:nvPr>
            <p:ph type="title"/>
          </p:nvPr>
        </p:nvSpPr>
        <p:spPr>
          <a:xfrm>
            <a:off x="642256" y="642257"/>
            <a:ext cx="3417677" cy="5226837"/>
          </a:xfrm>
        </p:spPr>
        <p:txBody>
          <a:bodyPr anchor="t">
            <a:normAutofit/>
          </a:bodyPr>
          <a:lstStyle/>
          <a:p>
            <a:r>
              <a:rPr lang="en-CA" dirty="0"/>
              <a:t>TBI Treatment Margins: Data informed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D89693-0262-7CC8-55AC-AD1F2B9A26C4}"/>
                  </a:ext>
                </a:extLst>
              </p:cNvPr>
              <p:cNvSpPr>
                <a:spLocks noGrp="1"/>
              </p:cNvSpPr>
              <p:nvPr>
                <p:ph idx="1"/>
              </p:nvPr>
            </p:nvSpPr>
            <p:spPr>
              <a:xfrm>
                <a:off x="4708510" y="523684"/>
                <a:ext cx="6847117" cy="3320143"/>
              </a:xfrm>
            </p:spPr>
            <p:txBody>
              <a:bodyPr>
                <a:normAutofit/>
              </a:bodyPr>
              <a:lstStyle/>
              <a:p>
                <a:r>
                  <a:rPr lang="en-CA" dirty="0"/>
                  <a:t>Using the SGRT we can calculate minimum treatment margins at each isocentre for VMAT TBI based on the work of van Herk et al. [1]. </a:t>
                </a:r>
              </a:p>
              <a:p>
                <a:pPr lvl="1"/>
                <a14:m>
                  <m:oMath xmlns:m="http://schemas.openxmlformats.org/officeDocument/2006/math">
                    <m:r>
                      <a:rPr lang="en-CA" dirty="0" smtClean="0">
                        <a:latin typeface="Cambria Math" panose="02040503050406030204" pitchFamily="18" charset="0"/>
                      </a:rPr>
                      <m:t>2.5</m:t>
                    </m:r>
                    <m:r>
                      <a:rPr lang="en-CA" i="1" dirty="0" smtClean="0">
                        <a:latin typeface="Cambria Math" panose="02040503050406030204" pitchFamily="18" charset="0"/>
                      </a:rPr>
                      <m:t>𝛴</m:t>
                    </m:r>
                    <m:r>
                      <a:rPr lang="en-CA" i="0" dirty="0" smtClean="0">
                        <a:latin typeface="Cambria Math" panose="02040503050406030204" pitchFamily="18" charset="0"/>
                      </a:rPr>
                      <m:t>+0.7</m:t>
                    </m:r>
                    <m:r>
                      <a:rPr lang="en-CA" i="1" dirty="0" smtClean="0">
                        <a:latin typeface="Cambria Math" panose="02040503050406030204" pitchFamily="18" charset="0"/>
                      </a:rPr>
                      <m:t>𝜎</m:t>
                    </m:r>
                  </m:oMath>
                </a14:m>
                <a:endParaRPr lang="en-CA" dirty="0"/>
              </a:p>
              <a:p>
                <a:pPr lvl="1"/>
                <a14:m>
                  <m:oMath xmlns:m="http://schemas.openxmlformats.org/officeDocument/2006/math">
                    <m:r>
                      <a:rPr lang="en-CA" i="1" dirty="0" smtClean="0">
                        <a:latin typeface="Cambria Math" panose="02040503050406030204" pitchFamily="18" charset="0"/>
                      </a:rPr>
                      <m:t>𝛴</m:t>
                    </m:r>
                  </m:oMath>
                </a14:m>
                <a:r>
                  <a:rPr lang="en-CA" dirty="0"/>
                  <a:t> – Std of systemic errors (Set-up error)</a:t>
                </a:r>
              </a:p>
              <a:p>
                <a:pPr lvl="1"/>
                <a14:m>
                  <m:oMath xmlns:m="http://schemas.openxmlformats.org/officeDocument/2006/math">
                    <m:r>
                      <a:rPr lang="en-CA" i="1" dirty="0" smtClean="0">
                        <a:latin typeface="Cambria Math" panose="02040503050406030204" pitchFamily="18" charset="0"/>
                      </a:rPr>
                      <m:t>𝜎</m:t>
                    </m:r>
                  </m:oMath>
                </a14:m>
                <a:r>
                  <a:rPr lang="en-CA" dirty="0"/>
                  <a:t> – Std of random errors (Patient motion)</a:t>
                </a:r>
              </a:p>
              <a:p>
                <a:r>
                  <a:rPr lang="en-CA" dirty="0"/>
                  <a:t>Goal: provide data-driven treatment margins</a:t>
                </a:r>
              </a:p>
              <a:p>
                <a:pPr marL="0" indent="0">
                  <a:buNone/>
                </a:pPr>
                <a:endParaRPr lang="en-CA" dirty="0"/>
              </a:p>
              <a:p>
                <a:endParaRPr lang="en-CA" dirty="0"/>
              </a:p>
            </p:txBody>
          </p:sp>
        </mc:Choice>
        <mc:Fallback>
          <p:sp>
            <p:nvSpPr>
              <p:cNvPr id="3" name="Content Placeholder 2">
                <a:extLst>
                  <a:ext uri="{FF2B5EF4-FFF2-40B4-BE49-F238E27FC236}">
                    <a16:creationId xmlns:a16="http://schemas.microsoft.com/office/drawing/2014/main" id="{42D89693-0262-7CC8-55AC-AD1F2B9A26C4}"/>
                  </a:ext>
                </a:extLst>
              </p:cNvPr>
              <p:cNvSpPr>
                <a:spLocks noGrp="1" noRot="1" noChangeAspect="1" noMove="1" noResize="1" noEditPoints="1" noAdjustHandles="1" noChangeArrowheads="1" noChangeShapeType="1" noTextEdit="1"/>
              </p:cNvSpPr>
              <p:nvPr>
                <p:ph idx="1"/>
              </p:nvPr>
            </p:nvSpPr>
            <p:spPr>
              <a:xfrm>
                <a:off x="4708510" y="523684"/>
                <a:ext cx="6847117" cy="3320143"/>
              </a:xfrm>
              <a:blipFill>
                <a:blip r:embed="rId3"/>
                <a:stretch>
                  <a:fillRect l="-890" t="-2018" r="-1423"/>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B9B52E78-7E21-828F-F8E7-C56092DDF1AB}"/>
              </a:ext>
            </a:extLst>
          </p:cNvPr>
          <p:cNvPicPr>
            <a:picLocks noChangeAspect="1"/>
          </p:cNvPicPr>
          <p:nvPr/>
        </p:nvPicPr>
        <p:blipFill>
          <a:blip r:embed="rId4"/>
          <a:stretch>
            <a:fillRect/>
          </a:stretch>
        </p:blipFill>
        <p:spPr>
          <a:xfrm>
            <a:off x="3646170" y="2924811"/>
            <a:ext cx="8324835" cy="3642116"/>
          </a:xfrm>
          <a:prstGeom prst="rect">
            <a:avLst/>
          </a:prstGeom>
        </p:spPr>
      </p:pic>
      <p:sp>
        <p:nvSpPr>
          <p:cNvPr id="21" name="Rectangle 20">
            <a:extLst>
              <a:ext uri="{FF2B5EF4-FFF2-40B4-BE49-F238E27FC236}">
                <a16:creationId xmlns:a16="http://schemas.microsoft.com/office/drawing/2014/main" id="{EAEE9208-8461-49AC-86B1-56B04EB11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2" name="Rectangle 21">
            <a:extLst>
              <a:ext uri="{FF2B5EF4-FFF2-40B4-BE49-F238E27FC236}">
                <a16:creationId xmlns:a16="http://schemas.microsoft.com/office/drawing/2014/main" id="{C835124F-DEB9-4709-9BB0-78FC9113A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58205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92A7-67D4-8BC1-D8A6-3CF356D70517}"/>
              </a:ext>
            </a:extLst>
          </p:cNvPr>
          <p:cNvSpPr>
            <a:spLocks noGrp="1"/>
          </p:cNvSpPr>
          <p:nvPr>
            <p:ph type="title"/>
          </p:nvPr>
        </p:nvSpPr>
        <p:spPr/>
        <p:txBody>
          <a:bodyPr/>
          <a:lstStyle/>
          <a:p>
            <a:r>
              <a:rPr lang="en-CA" dirty="0"/>
              <a:t>TBI Treatment Margins: TPS informed</a:t>
            </a:r>
          </a:p>
        </p:txBody>
      </p:sp>
      <p:sp>
        <p:nvSpPr>
          <p:cNvPr id="3" name="Content Placeholder 2">
            <a:extLst>
              <a:ext uri="{FF2B5EF4-FFF2-40B4-BE49-F238E27FC236}">
                <a16:creationId xmlns:a16="http://schemas.microsoft.com/office/drawing/2014/main" id="{42D89693-0262-7CC8-55AC-AD1F2B9A26C4}"/>
              </a:ext>
            </a:extLst>
          </p:cNvPr>
          <p:cNvSpPr>
            <a:spLocks noGrp="1"/>
          </p:cNvSpPr>
          <p:nvPr>
            <p:ph idx="1"/>
          </p:nvPr>
        </p:nvSpPr>
        <p:spPr/>
        <p:txBody>
          <a:bodyPr>
            <a:normAutofit/>
          </a:bodyPr>
          <a:lstStyle/>
          <a:p>
            <a:r>
              <a:rPr lang="en-CA" dirty="0"/>
              <a:t>Robustness study: QA tool built into our TPS which rigidly shifts the patient with the treatment field. </a:t>
            </a:r>
          </a:p>
          <a:p>
            <a:pPr lvl="1"/>
            <a:r>
              <a:rPr lang="en-CA" dirty="0"/>
              <a:t>Determine the shifts that our current margin can tolerate.</a:t>
            </a:r>
          </a:p>
          <a:p>
            <a:r>
              <a:rPr lang="en-CA" dirty="0"/>
              <a:t>Ideally: replan a subset of patients with our calculated “flash” margin and examine the changes to dose metrics as well as shift tolerance.</a:t>
            </a:r>
          </a:p>
          <a:p>
            <a:pPr marL="0" indent="0">
              <a:buNone/>
            </a:pPr>
            <a:endParaRPr lang="en-CA" dirty="0"/>
          </a:p>
          <a:p>
            <a:endParaRPr lang="en-CA" dirty="0"/>
          </a:p>
        </p:txBody>
      </p:sp>
    </p:spTree>
    <p:extLst>
      <p:ext uri="{BB962C8B-B14F-4D97-AF65-F5344CB8AC3E}">
        <p14:creationId xmlns:p14="http://schemas.microsoft.com/office/powerpoint/2010/main" val="3288731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D1D1210-3BD3-4C6E-AD1B-07BFB5AB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E4947F56-9DBB-4FF9-ABF2-5B7B3C7B5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4" name="Straight Connector 13">
            <a:extLst>
              <a:ext uri="{FF2B5EF4-FFF2-40B4-BE49-F238E27FC236}">
                <a16:creationId xmlns:a16="http://schemas.microsoft.com/office/drawing/2014/main" id="{B6E21A4B-9996-44C9-AE8B-9B156A6CDF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AA95A4F-6851-483E-8C86-31AA85F75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33CB3-3BEB-E5C5-04C6-50DC80C6404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600">
                <a:solidFill>
                  <a:schemeClr val="tx1">
                    <a:lumMod val="85000"/>
                    <a:lumOff val="15000"/>
                  </a:schemeClr>
                </a:solidFill>
              </a:rPr>
              <a:t>Questions?</a:t>
            </a:r>
          </a:p>
        </p:txBody>
      </p:sp>
      <p:pic>
        <p:nvPicPr>
          <p:cNvPr id="7" name="Graphic 6" descr="Question mark">
            <a:extLst>
              <a:ext uri="{FF2B5EF4-FFF2-40B4-BE49-F238E27FC236}">
                <a16:creationId xmlns:a16="http://schemas.microsoft.com/office/drawing/2014/main" id="{715BF238-89BD-B96E-59C0-3CD4AE471D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18" name="Straight Connector 17">
            <a:extLst>
              <a:ext uri="{FF2B5EF4-FFF2-40B4-BE49-F238E27FC236}">
                <a16:creationId xmlns:a16="http://schemas.microsoft.com/office/drawing/2014/main" id="{8E67B80F-DC96-4AB3-BCAC-07B698F6F6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102C23A-5B68-4151-A35E-69055BD5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2" name="Rectangle 21">
            <a:extLst>
              <a:ext uri="{FF2B5EF4-FFF2-40B4-BE49-F238E27FC236}">
                <a16:creationId xmlns:a16="http://schemas.microsoft.com/office/drawing/2014/main" id="{F16C535E-8900-4C12-9B34-681C17AD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878931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DDC945E1-8201-2DB3-CCE5-CE5CEBB11512}"/>
              </a:ext>
            </a:extLst>
          </p:cNvPr>
          <p:cNvSpPr>
            <a:spLocks noGrp="1"/>
          </p:cNvSpPr>
          <p:nvPr>
            <p:ph idx="1"/>
          </p:nvPr>
        </p:nvSpPr>
        <p:spPr>
          <a:xfrm>
            <a:off x="4742016" y="605896"/>
            <a:ext cx="6413663" cy="5646208"/>
          </a:xfrm>
        </p:spPr>
        <p:txBody>
          <a:bodyPr anchor="ctr">
            <a:normAutofit/>
          </a:bodyPr>
          <a:lstStyle/>
          <a:p>
            <a:r>
              <a:rPr lang="en-CA" dirty="0"/>
              <a:t>Advanced to Candidacy </a:t>
            </a:r>
          </a:p>
          <a:p>
            <a:r>
              <a:rPr lang="en-CA" dirty="0">
                <a:effectLst/>
              </a:rPr>
              <a:t>TA Professional Development Committee (2022-2024)</a:t>
            </a:r>
            <a:endParaRPr lang="en-CA" dirty="0"/>
          </a:p>
          <a:p>
            <a:r>
              <a:rPr lang="en-US" u="sng" dirty="0"/>
              <a:t>Northway, C., </a:t>
            </a:r>
            <a:r>
              <a:rPr lang="en-US" dirty="0"/>
              <a:t>&amp; </a:t>
            </a:r>
            <a:r>
              <a:rPr lang="en-US" dirty="0" err="1"/>
              <a:t>Spadinger</a:t>
            </a:r>
            <a:r>
              <a:rPr lang="en-US" dirty="0"/>
              <a:t>, I. (2023). A full body blood flow model for applications in TBI dosimetry. Radiotherapy and Oncology, 186.</a:t>
            </a:r>
          </a:p>
          <a:p>
            <a:r>
              <a:rPr lang="en-US" dirty="0"/>
              <a:t>Lymphoma Canada Grant (2023 – 2025) </a:t>
            </a:r>
          </a:p>
          <a:p>
            <a:r>
              <a:rPr lang="en-US" dirty="0"/>
              <a:t> </a:t>
            </a:r>
            <a:r>
              <a:rPr lang="en-CA" dirty="0">
                <a:effectLst/>
              </a:rPr>
              <a:t>Zhang, C., </a:t>
            </a:r>
            <a:r>
              <a:rPr lang="en-CA" u="sng" dirty="0">
                <a:effectLst/>
              </a:rPr>
              <a:t>Northway, C.</a:t>
            </a:r>
            <a:r>
              <a:rPr lang="en-CA" dirty="0">
                <a:effectLst/>
              </a:rPr>
              <a:t>, Crook, J., Hilts, M., &amp; </a:t>
            </a:r>
            <a:r>
              <a:rPr lang="en-CA" dirty="0" err="1">
                <a:effectLst/>
              </a:rPr>
              <a:t>Batchelar</a:t>
            </a:r>
            <a:r>
              <a:rPr lang="en-CA" dirty="0">
                <a:effectLst/>
              </a:rPr>
              <a:t>, D. (2024). Seed distribution stability in permanent breast seed implant brachytherapy. </a:t>
            </a:r>
            <a:r>
              <a:rPr lang="en-CA" i="1" dirty="0">
                <a:effectLst/>
              </a:rPr>
              <a:t>Brachytherapy</a:t>
            </a:r>
            <a:r>
              <a:rPr lang="en-CA" dirty="0">
                <a:effectLst/>
              </a:rPr>
              <a:t>, </a:t>
            </a:r>
            <a:r>
              <a:rPr lang="en-CA" i="1" dirty="0">
                <a:effectLst/>
              </a:rPr>
              <a:t>23</a:t>
            </a:r>
            <a:r>
              <a:rPr lang="en-CA" dirty="0">
                <a:effectLst/>
              </a:rPr>
              <a:t>(4), 433–442. </a:t>
            </a:r>
            <a:endParaRPr lang="en-CA" dirty="0"/>
          </a:p>
          <a:p>
            <a:r>
              <a:rPr lang="en-CA" dirty="0"/>
              <a:t>Jin, R., Oh, J., …, </a:t>
            </a:r>
            <a:r>
              <a:rPr lang="en-CA" u="sng" dirty="0"/>
              <a:t>Northway, C</a:t>
            </a:r>
            <a:r>
              <a:rPr lang="en-CA" dirty="0"/>
              <a:t>., et al.  The Incidence and Factors associated with Pulmonary Toxicity in Adults After Total Body Irradiation-Based Conditioning Regimens &amp; Bone Marrow Transplantation. </a:t>
            </a:r>
          </a:p>
        </p:txBody>
      </p:sp>
    </p:spTree>
    <p:extLst>
      <p:ext uri="{BB962C8B-B14F-4D97-AF65-F5344CB8AC3E}">
        <p14:creationId xmlns:p14="http://schemas.microsoft.com/office/powerpoint/2010/main" val="82375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008D65-4C48-4CAB-8600-9F4C427C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9D286FC8-DD5D-4402-A2C0-8739BDAFE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cxnSp>
        <p:nvCxnSpPr>
          <p:cNvPr id="13" name="Straight Connector 12">
            <a:extLst>
              <a:ext uri="{FF2B5EF4-FFF2-40B4-BE49-F238E27FC236}">
                <a16:creationId xmlns:a16="http://schemas.microsoft.com/office/drawing/2014/main" id="{5CC23917-FA20-4DBD-BA3C-868A3EA84D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Test tubes with samples on a test tube rack">
            <a:extLst>
              <a:ext uri="{FF2B5EF4-FFF2-40B4-BE49-F238E27FC236}">
                <a16:creationId xmlns:a16="http://schemas.microsoft.com/office/drawing/2014/main" id="{ACC58218-B780-A68B-7D4D-DBFEAB365E28}"/>
              </a:ext>
            </a:extLst>
          </p:cNvPr>
          <p:cNvPicPr>
            <a:picLocks noChangeAspect="1"/>
          </p:cNvPicPr>
          <p:nvPr/>
        </p:nvPicPr>
        <p:blipFill>
          <a:blip r:embed="rId2">
            <a:duotone>
              <a:schemeClr val="bg2">
                <a:shade val="45000"/>
                <a:satMod val="135000"/>
              </a:schemeClr>
              <a:prstClr val="white"/>
            </a:duotone>
            <a:alphaModFix amt="35000"/>
          </a:blip>
          <a:srcRect t="14118" b="16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9BA7F1E-7AD8-E0BE-C6F1-CDFB9394A5BE}"/>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6200"/>
              <a:t>How heterogenous is the dose delivered to the circulating blood volume during TBI?</a:t>
            </a:r>
          </a:p>
        </p:txBody>
      </p:sp>
      <p:sp>
        <p:nvSpPr>
          <p:cNvPr id="3" name="Text Placeholder 2">
            <a:extLst>
              <a:ext uri="{FF2B5EF4-FFF2-40B4-BE49-F238E27FC236}">
                <a16:creationId xmlns:a16="http://schemas.microsoft.com/office/drawing/2014/main" id="{EB35BB48-05EA-2CA9-E10C-CC8AF741A034}"/>
              </a:ext>
            </a:extLst>
          </p:cNvPr>
          <p:cNvSpPr>
            <a:spLocks noGrp="1"/>
          </p:cNvSpPr>
          <p:nvPr>
            <p:ph type="body" idx="1"/>
          </p:nvPr>
        </p:nvSpPr>
        <p:spPr>
          <a:xfrm>
            <a:off x="1100051" y="4455621"/>
            <a:ext cx="10058400" cy="1143000"/>
          </a:xfrm>
        </p:spPr>
        <p:txBody>
          <a:bodyPr vert="horz" lIns="91440" tIns="45720" rIns="91440" bIns="45720" rtlCol="0">
            <a:normAutofit/>
          </a:bodyPr>
          <a:lstStyle/>
          <a:p>
            <a:endParaRPr lang="en-US" dirty="0">
              <a:solidFill>
                <a:schemeClr val="tx1">
                  <a:lumMod val="85000"/>
                  <a:lumOff val="15000"/>
                </a:schemeClr>
              </a:solidFill>
            </a:endParaRPr>
          </a:p>
        </p:txBody>
      </p:sp>
      <p:cxnSp>
        <p:nvCxnSpPr>
          <p:cNvPr id="15" name="Straight Connector 14">
            <a:extLst>
              <a:ext uri="{FF2B5EF4-FFF2-40B4-BE49-F238E27FC236}">
                <a16:creationId xmlns:a16="http://schemas.microsoft.com/office/drawing/2014/main" id="{2BBCBFC4-FC73-44C9-88B6-E106B9F67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9B9C9DA-3E76-4D56-A721-26CC77D43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AE14347A-ECD8-4FEB-AF4A-2723284E9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03512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0988-6744-1734-F5BE-D27ADC304665}"/>
              </a:ext>
            </a:extLst>
          </p:cNvPr>
          <p:cNvSpPr>
            <a:spLocks noGrp="1"/>
          </p:cNvSpPr>
          <p:nvPr>
            <p:ph type="title"/>
          </p:nvPr>
        </p:nvSpPr>
        <p:spPr>
          <a:xfrm>
            <a:off x="1097280" y="286603"/>
            <a:ext cx="10058400" cy="1450757"/>
          </a:xfrm>
        </p:spPr>
        <p:txBody>
          <a:bodyPr>
            <a:normAutofit/>
          </a:bodyPr>
          <a:lstStyle/>
          <a:p>
            <a:r>
              <a:rPr lang="en-CA" dirty="0"/>
              <a:t>Initial Proposed Project</a:t>
            </a:r>
          </a:p>
        </p:txBody>
      </p:sp>
      <p:sp>
        <p:nvSpPr>
          <p:cNvPr id="3" name="Content Placeholder 2">
            <a:extLst>
              <a:ext uri="{FF2B5EF4-FFF2-40B4-BE49-F238E27FC236}">
                <a16:creationId xmlns:a16="http://schemas.microsoft.com/office/drawing/2014/main" id="{F53430AD-B666-A202-060D-B0383A6AD396}"/>
              </a:ext>
            </a:extLst>
          </p:cNvPr>
          <p:cNvSpPr>
            <a:spLocks noGrp="1"/>
          </p:cNvSpPr>
          <p:nvPr>
            <p:ph idx="1"/>
          </p:nvPr>
        </p:nvSpPr>
        <p:spPr>
          <a:xfrm>
            <a:off x="1097279" y="1845734"/>
            <a:ext cx="6454987" cy="4023360"/>
          </a:xfrm>
        </p:spPr>
        <p:txBody>
          <a:bodyPr>
            <a:normAutofit/>
          </a:bodyPr>
          <a:lstStyle/>
          <a:p>
            <a:r>
              <a:rPr lang="en-US" dirty="0"/>
              <a:t>In-silico, track the flow of blood voxels through a </a:t>
            </a:r>
            <a:r>
              <a:rPr lang="en-US" u="sng" dirty="0"/>
              <a:t>whole-body phantom</a:t>
            </a:r>
            <a:r>
              <a:rPr lang="en-US" dirty="0"/>
              <a:t> undergoing TBI, calculate their cumulative dose, and compare the dose to the voxels.</a:t>
            </a:r>
          </a:p>
          <a:p>
            <a:r>
              <a:rPr lang="en-US" dirty="0"/>
              <a:t>Whole Body Phantom (4D XCAT) model will unite a blood flow model and Monte Carlo Simulations to determine dose.</a:t>
            </a:r>
          </a:p>
          <a:p>
            <a:pPr marL="0" indent="0">
              <a:buNone/>
            </a:pPr>
            <a:endParaRPr lang="en-US" dirty="0"/>
          </a:p>
          <a:p>
            <a:endParaRPr lang="en-CA" dirty="0"/>
          </a:p>
          <a:p>
            <a:pPr marL="0" indent="0">
              <a:buNone/>
            </a:pPr>
            <a:endParaRPr lang="en-CA" dirty="0"/>
          </a:p>
        </p:txBody>
      </p:sp>
      <p:pic>
        <p:nvPicPr>
          <p:cNvPr id="4" name="Picture 3">
            <a:extLst>
              <a:ext uri="{FF2B5EF4-FFF2-40B4-BE49-F238E27FC236}">
                <a16:creationId xmlns:a16="http://schemas.microsoft.com/office/drawing/2014/main" id="{480263E8-46DC-95E0-079F-D585E49A6418}"/>
              </a:ext>
            </a:extLst>
          </p:cNvPr>
          <p:cNvPicPr>
            <a:picLocks noChangeAspect="1"/>
          </p:cNvPicPr>
          <p:nvPr/>
        </p:nvPicPr>
        <p:blipFill>
          <a:blip r:embed="rId3"/>
          <a:srcRect l="5965" r="1345"/>
          <a:stretch/>
        </p:blipFill>
        <p:spPr>
          <a:xfrm>
            <a:off x="8020570" y="1916318"/>
            <a:ext cx="3564878" cy="3471012"/>
          </a:xfrm>
          <a:prstGeom prst="rect">
            <a:avLst/>
          </a:prstGeom>
        </p:spPr>
      </p:pic>
    </p:spTree>
    <p:extLst>
      <p:ext uri="{BB962C8B-B14F-4D97-AF65-F5344CB8AC3E}">
        <p14:creationId xmlns:p14="http://schemas.microsoft.com/office/powerpoint/2010/main" val="183944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5BDB16-82AD-4332-AC90-DA6C23F95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A003A-A7EB-02BB-1A1E-CF73CA077D10}"/>
              </a:ext>
            </a:extLst>
          </p:cNvPr>
          <p:cNvSpPr>
            <a:spLocks noGrp="1"/>
          </p:cNvSpPr>
          <p:nvPr>
            <p:ph type="title"/>
          </p:nvPr>
        </p:nvSpPr>
        <p:spPr>
          <a:xfrm>
            <a:off x="5144679" y="634946"/>
            <a:ext cx="6405063" cy="1450757"/>
          </a:xfrm>
        </p:spPr>
        <p:txBody>
          <a:bodyPr>
            <a:normAutofit/>
          </a:bodyPr>
          <a:lstStyle/>
          <a:p>
            <a:r>
              <a:rPr lang="en-CA" dirty="0"/>
              <a:t>Progress to Date – Blood flow </a:t>
            </a:r>
          </a:p>
        </p:txBody>
      </p:sp>
      <p:pic>
        <p:nvPicPr>
          <p:cNvPr id="4" name="Picture 2" descr="VaMpy logo">
            <a:extLst>
              <a:ext uri="{FF2B5EF4-FFF2-40B4-BE49-F238E27FC236}">
                <a16:creationId xmlns:a16="http://schemas.microsoft.com/office/drawing/2014/main" id="{8ECD7392-3FBE-7A31-B571-5CF42648A1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241248"/>
            <a:ext cx="4020297" cy="115583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1DDFA162-28F6-4B17-96CD-4BAAB28DB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A048E49-3188-543E-D9EC-EF0DE0F439C4}"/>
              </a:ext>
            </a:extLst>
          </p:cNvPr>
          <p:cNvPicPr>
            <a:picLocks noChangeAspect="1"/>
          </p:cNvPicPr>
          <p:nvPr/>
        </p:nvPicPr>
        <p:blipFill>
          <a:blip r:embed="rId4"/>
          <a:stretch>
            <a:fillRect/>
          </a:stretch>
        </p:blipFill>
        <p:spPr>
          <a:xfrm>
            <a:off x="892358" y="3218101"/>
            <a:ext cx="3503578" cy="2476136"/>
          </a:xfrm>
          <a:prstGeom prst="rect">
            <a:avLst/>
          </a:prstGeom>
        </p:spPr>
      </p:pic>
      <p:sp>
        <p:nvSpPr>
          <p:cNvPr id="3" name="Content Placeholder 2">
            <a:extLst>
              <a:ext uri="{FF2B5EF4-FFF2-40B4-BE49-F238E27FC236}">
                <a16:creationId xmlns:a16="http://schemas.microsoft.com/office/drawing/2014/main" id="{DAA47003-06B9-0D09-B8AA-9D299E8056EC}"/>
              </a:ext>
            </a:extLst>
          </p:cNvPr>
          <p:cNvSpPr>
            <a:spLocks noGrp="1"/>
          </p:cNvSpPr>
          <p:nvPr>
            <p:ph idx="1"/>
          </p:nvPr>
        </p:nvSpPr>
        <p:spPr>
          <a:xfrm>
            <a:off x="5144679" y="2198914"/>
            <a:ext cx="6405063" cy="3670180"/>
          </a:xfrm>
        </p:spPr>
        <p:txBody>
          <a:bodyPr>
            <a:normAutofit/>
          </a:bodyPr>
          <a:lstStyle/>
          <a:p>
            <a:r>
              <a:rPr lang="en-CA" dirty="0"/>
              <a:t>Pulled the geometric information from the 4D XCAT phantom</a:t>
            </a:r>
          </a:p>
          <a:p>
            <a:r>
              <a:rPr lang="en-CA" dirty="0"/>
              <a:t>Mapped the network </a:t>
            </a:r>
          </a:p>
          <a:p>
            <a:r>
              <a:rPr lang="en-CA" dirty="0"/>
              <a:t>Created 1D-0D blood flow modelling code base</a:t>
            </a:r>
          </a:p>
          <a:p>
            <a:pPr lvl="1"/>
            <a:r>
              <a:rPr lang="en-CA" dirty="0"/>
              <a:t>Used open-source </a:t>
            </a:r>
            <a:r>
              <a:rPr lang="en-CA" dirty="0" err="1"/>
              <a:t>VaMpy</a:t>
            </a:r>
            <a:r>
              <a:rPr lang="en-CA" dirty="0"/>
              <a:t> code base</a:t>
            </a:r>
          </a:p>
          <a:p>
            <a:pPr lvl="1"/>
            <a:r>
              <a:rPr lang="en-CA" dirty="0"/>
              <a:t>Modified to use Structured Tree boundary conditions. </a:t>
            </a:r>
          </a:p>
          <a:p>
            <a:pPr lvl="1"/>
            <a:r>
              <a:rPr lang="en-CA" dirty="0"/>
              <a:t>Confirmed methodology using a “toy example”</a:t>
            </a:r>
          </a:p>
        </p:txBody>
      </p:sp>
      <p:sp>
        <p:nvSpPr>
          <p:cNvPr id="14" name="Rectangle 13">
            <a:extLst>
              <a:ext uri="{FF2B5EF4-FFF2-40B4-BE49-F238E27FC236}">
                <a16:creationId xmlns:a16="http://schemas.microsoft.com/office/drawing/2014/main" id="{540AFE09-FEBC-4F08-99E7-57C944096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6A7D39AC-53F1-44E9-8F0C-9C6858FFF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47120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5EA860-AFB4-9DC8-6639-BFC12F4B98DC}"/>
              </a:ext>
            </a:extLst>
          </p:cNvPr>
          <p:cNvPicPr>
            <a:picLocks noChangeAspect="1"/>
          </p:cNvPicPr>
          <p:nvPr/>
        </p:nvPicPr>
        <p:blipFill>
          <a:blip r:embed="rId3"/>
          <a:stretch>
            <a:fillRect/>
          </a:stretch>
        </p:blipFill>
        <p:spPr>
          <a:xfrm>
            <a:off x="0" y="788768"/>
            <a:ext cx="6244164" cy="4058216"/>
          </a:xfrm>
          <a:prstGeom prst="rect">
            <a:avLst/>
          </a:prstGeom>
        </p:spPr>
      </p:pic>
      <p:pic>
        <p:nvPicPr>
          <p:cNvPr id="7" name="Picture 6">
            <a:extLst>
              <a:ext uri="{FF2B5EF4-FFF2-40B4-BE49-F238E27FC236}">
                <a16:creationId xmlns:a16="http://schemas.microsoft.com/office/drawing/2014/main" id="{5F55BA16-11FD-3CC4-E4BC-D2F9CF18653F}"/>
              </a:ext>
            </a:extLst>
          </p:cNvPr>
          <p:cNvPicPr>
            <a:picLocks noChangeAspect="1"/>
          </p:cNvPicPr>
          <p:nvPr/>
        </p:nvPicPr>
        <p:blipFill>
          <a:blip r:embed="rId4"/>
          <a:stretch>
            <a:fillRect/>
          </a:stretch>
        </p:blipFill>
        <p:spPr>
          <a:xfrm>
            <a:off x="6070988" y="788768"/>
            <a:ext cx="6182588" cy="4058216"/>
          </a:xfrm>
          <a:prstGeom prst="rect">
            <a:avLst/>
          </a:prstGeom>
        </p:spPr>
      </p:pic>
      <p:sp>
        <p:nvSpPr>
          <p:cNvPr id="8" name="TextBox 7">
            <a:extLst>
              <a:ext uri="{FF2B5EF4-FFF2-40B4-BE49-F238E27FC236}">
                <a16:creationId xmlns:a16="http://schemas.microsoft.com/office/drawing/2014/main" id="{C172A8D8-ACB7-BE65-CB6D-6490F1612E23}"/>
              </a:ext>
            </a:extLst>
          </p:cNvPr>
          <p:cNvSpPr txBox="1"/>
          <p:nvPr/>
        </p:nvSpPr>
        <p:spPr>
          <a:xfrm>
            <a:off x="3977640" y="5337188"/>
            <a:ext cx="3911520" cy="369332"/>
          </a:xfrm>
          <a:prstGeom prst="rect">
            <a:avLst/>
          </a:prstGeom>
          <a:noFill/>
        </p:spPr>
        <p:txBody>
          <a:bodyPr wrap="none" rtlCol="0">
            <a:spAutoFit/>
          </a:bodyPr>
          <a:lstStyle/>
          <a:p>
            <a:r>
              <a:rPr lang="en-CA" dirty="0"/>
              <a:t>Max difference (absolute) = 0.2  cm^3/s</a:t>
            </a:r>
          </a:p>
        </p:txBody>
      </p:sp>
    </p:spTree>
    <p:extLst>
      <p:ext uri="{BB962C8B-B14F-4D97-AF65-F5344CB8AC3E}">
        <p14:creationId xmlns:p14="http://schemas.microsoft.com/office/powerpoint/2010/main" val="257493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644C4-3363-3784-A8B3-FC23860A4D84}"/>
              </a:ext>
            </a:extLst>
          </p:cNvPr>
          <p:cNvSpPr>
            <a:spLocks noGrp="1"/>
          </p:cNvSpPr>
          <p:nvPr>
            <p:ph type="ctrTitle"/>
          </p:nvPr>
        </p:nvSpPr>
        <p:spPr>
          <a:xfrm>
            <a:off x="965201" y="643467"/>
            <a:ext cx="6255026" cy="5054008"/>
          </a:xfrm>
        </p:spPr>
        <p:txBody>
          <a:bodyPr anchor="ctr">
            <a:normAutofit/>
          </a:bodyPr>
          <a:lstStyle/>
          <a:p>
            <a:pPr marL="0" indent="0" algn="r"/>
            <a:r>
              <a:rPr lang="en-US" sz="3800" dirty="0"/>
              <a:t>“ One problem is however, that the rather complicated system of equations does not converge for all choices of parameters (the peripheral resistance, the top radius, and the bottom radius.” </a:t>
            </a:r>
            <a:br>
              <a:rPr lang="en-US" sz="3800" dirty="0"/>
            </a:br>
            <a:r>
              <a:rPr lang="en-US" sz="3800" dirty="0"/>
              <a:t>– Dr. Mette Olufsen</a:t>
            </a:r>
            <a:br>
              <a:rPr lang="en-US" sz="3800" dirty="0"/>
            </a:br>
            <a:endParaRPr lang="en-CA" sz="3800" dirty="0"/>
          </a:p>
        </p:txBody>
      </p:sp>
      <p:sp>
        <p:nvSpPr>
          <p:cNvPr id="3" name="Content Placeholder 2">
            <a:extLst>
              <a:ext uri="{FF2B5EF4-FFF2-40B4-BE49-F238E27FC236}">
                <a16:creationId xmlns:a16="http://schemas.microsoft.com/office/drawing/2014/main" id="{DAA47003-06B9-0D09-B8AA-9D299E8056EC}"/>
              </a:ext>
            </a:extLst>
          </p:cNvPr>
          <p:cNvSpPr>
            <a:spLocks noGrp="1"/>
          </p:cNvSpPr>
          <p:nvPr>
            <p:ph type="subTitle" idx="1"/>
          </p:nvPr>
        </p:nvSpPr>
        <p:spPr>
          <a:xfrm>
            <a:off x="7870995" y="643467"/>
            <a:ext cx="3341488" cy="5054008"/>
          </a:xfrm>
        </p:spPr>
        <p:txBody>
          <a:bodyPr anchor="ctr">
            <a:normAutofit/>
          </a:bodyPr>
          <a:lstStyle/>
          <a:p>
            <a:pPr marL="0" indent="0">
              <a:buNone/>
            </a:pPr>
            <a:r>
              <a:rPr lang="en-US" dirty="0"/>
              <a:t>0.006% of one period after months of work. </a:t>
            </a:r>
            <a:endParaRPr lang="en-CA" dirty="0"/>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87697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E5FE-B27A-E7EF-50F8-BB02CA706F28}"/>
              </a:ext>
            </a:extLst>
          </p:cNvPr>
          <p:cNvSpPr>
            <a:spLocks noGrp="1"/>
          </p:cNvSpPr>
          <p:nvPr>
            <p:ph type="title"/>
          </p:nvPr>
        </p:nvSpPr>
        <p:spPr>
          <a:xfrm>
            <a:off x="1097280" y="286603"/>
            <a:ext cx="10058400" cy="1450757"/>
          </a:xfrm>
        </p:spPr>
        <p:txBody>
          <a:bodyPr>
            <a:normAutofit/>
          </a:bodyPr>
          <a:lstStyle/>
          <a:p>
            <a:r>
              <a:rPr lang="en-CA" dirty="0"/>
              <a:t>Current Status – Blood Flow Modelling</a:t>
            </a:r>
          </a:p>
        </p:txBody>
      </p:sp>
      <p:sp>
        <p:nvSpPr>
          <p:cNvPr id="3" name="Content Placeholder 2">
            <a:extLst>
              <a:ext uri="{FF2B5EF4-FFF2-40B4-BE49-F238E27FC236}">
                <a16:creationId xmlns:a16="http://schemas.microsoft.com/office/drawing/2014/main" id="{3875EA02-4D13-7B13-636C-61E9D53EC7DE}"/>
              </a:ext>
            </a:extLst>
          </p:cNvPr>
          <p:cNvSpPr>
            <a:spLocks noGrp="1"/>
          </p:cNvSpPr>
          <p:nvPr>
            <p:ph idx="1"/>
          </p:nvPr>
        </p:nvSpPr>
        <p:spPr>
          <a:xfrm>
            <a:off x="1097279" y="1845734"/>
            <a:ext cx="6454987" cy="4023360"/>
          </a:xfrm>
        </p:spPr>
        <p:txBody>
          <a:bodyPr>
            <a:normAutofit/>
          </a:bodyPr>
          <a:lstStyle/>
          <a:p>
            <a:r>
              <a:rPr lang="en-CA" dirty="0"/>
              <a:t>Attempted to us established geometries for a limited number of systemic arteries [1]. Reached to 6%. Time to </a:t>
            </a:r>
            <a:r>
              <a:rPr lang="en-CA" u="sng" dirty="0"/>
              <a:t>pivot again</a:t>
            </a:r>
            <a:r>
              <a:rPr lang="en-CA" dirty="0"/>
              <a:t>. </a:t>
            </a:r>
          </a:p>
          <a:p>
            <a:endParaRPr lang="en-CA" dirty="0"/>
          </a:p>
        </p:txBody>
      </p:sp>
    </p:spTree>
    <p:extLst>
      <p:ext uri="{BB962C8B-B14F-4D97-AF65-F5344CB8AC3E}">
        <p14:creationId xmlns:p14="http://schemas.microsoft.com/office/powerpoint/2010/main" val="465128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E5FE-B27A-E7EF-50F8-BB02CA706F28}"/>
              </a:ext>
            </a:extLst>
          </p:cNvPr>
          <p:cNvSpPr>
            <a:spLocks noGrp="1"/>
          </p:cNvSpPr>
          <p:nvPr>
            <p:ph type="title"/>
          </p:nvPr>
        </p:nvSpPr>
        <p:spPr>
          <a:xfrm>
            <a:off x="1097280" y="286603"/>
            <a:ext cx="10058400" cy="1450757"/>
          </a:xfrm>
        </p:spPr>
        <p:txBody>
          <a:bodyPr>
            <a:normAutofit/>
          </a:bodyPr>
          <a:lstStyle/>
          <a:p>
            <a:r>
              <a:rPr lang="en-CA" dirty="0"/>
              <a:t>Current Status – Blood Flow Modelling</a:t>
            </a:r>
          </a:p>
        </p:txBody>
      </p:sp>
      <p:sp>
        <p:nvSpPr>
          <p:cNvPr id="3" name="Content Placeholder 2">
            <a:extLst>
              <a:ext uri="{FF2B5EF4-FFF2-40B4-BE49-F238E27FC236}">
                <a16:creationId xmlns:a16="http://schemas.microsoft.com/office/drawing/2014/main" id="{3875EA02-4D13-7B13-636C-61E9D53EC7DE}"/>
              </a:ext>
            </a:extLst>
          </p:cNvPr>
          <p:cNvSpPr>
            <a:spLocks noGrp="1"/>
          </p:cNvSpPr>
          <p:nvPr>
            <p:ph idx="1"/>
          </p:nvPr>
        </p:nvSpPr>
        <p:spPr>
          <a:xfrm>
            <a:off x="1097279" y="1845734"/>
            <a:ext cx="6454987" cy="4023360"/>
          </a:xfrm>
        </p:spPr>
        <p:txBody>
          <a:bodyPr>
            <a:normAutofit/>
          </a:bodyPr>
          <a:lstStyle/>
          <a:p>
            <a:r>
              <a:rPr lang="en-CA" dirty="0"/>
              <a:t>Attempted to us established geometries for a limited number of systemic arteries. [1] Reached to 6%. Time to </a:t>
            </a:r>
            <a:r>
              <a:rPr lang="en-CA" u="sng" dirty="0"/>
              <a:t>pivot again</a:t>
            </a:r>
            <a:r>
              <a:rPr lang="en-CA" dirty="0"/>
              <a:t>. </a:t>
            </a:r>
          </a:p>
          <a:p>
            <a:r>
              <a:rPr lang="en-CA" dirty="0" err="1"/>
              <a:t>Nektar</a:t>
            </a:r>
            <a:r>
              <a:rPr lang="en-CA" dirty="0"/>
              <a:t> 1D [2] is a Linux based, </a:t>
            </a:r>
            <a:r>
              <a:rPr lang="en-US" dirty="0"/>
              <a:t>solves the nonlinear, one-dimensional (1-D) equations of blood flow in a network of compliant vessels subject to boundary and initial conditions.</a:t>
            </a:r>
          </a:p>
          <a:p>
            <a:r>
              <a:rPr lang="en-US" dirty="0"/>
              <a:t>We will use the existing 55-vessel model.</a:t>
            </a:r>
          </a:p>
          <a:p>
            <a:endParaRPr lang="en-CA" dirty="0"/>
          </a:p>
        </p:txBody>
      </p:sp>
      <p:pic>
        <p:nvPicPr>
          <p:cNvPr id="5" name="Picture 4">
            <a:extLst>
              <a:ext uri="{FF2B5EF4-FFF2-40B4-BE49-F238E27FC236}">
                <a16:creationId xmlns:a16="http://schemas.microsoft.com/office/drawing/2014/main" id="{D474FFA6-688E-9B99-481B-E75595DF56C8}"/>
              </a:ext>
            </a:extLst>
          </p:cNvPr>
          <p:cNvPicPr>
            <a:picLocks noChangeAspect="1"/>
          </p:cNvPicPr>
          <p:nvPr/>
        </p:nvPicPr>
        <p:blipFill>
          <a:blip r:embed="rId3"/>
          <a:stretch>
            <a:fillRect/>
          </a:stretch>
        </p:blipFill>
        <p:spPr>
          <a:xfrm>
            <a:off x="8733388" y="1916318"/>
            <a:ext cx="1709472" cy="3471012"/>
          </a:xfrm>
          <a:prstGeom prst="rect">
            <a:avLst/>
          </a:prstGeom>
        </p:spPr>
      </p:pic>
    </p:spTree>
    <p:extLst>
      <p:ext uri="{BB962C8B-B14F-4D97-AF65-F5344CB8AC3E}">
        <p14:creationId xmlns:p14="http://schemas.microsoft.com/office/powerpoint/2010/main" val="36095239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1422</TotalTime>
  <Words>1703</Words>
  <Application>Microsoft Office PowerPoint</Application>
  <PresentationFormat>Widescreen</PresentationFormat>
  <Paragraphs>146</Paragraphs>
  <Slides>25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Aptos</vt:lpstr>
      <vt:lpstr>BlinkMacSystemFont</vt:lpstr>
      <vt:lpstr>Calibri</vt:lpstr>
      <vt:lpstr>Calibri Light</vt:lpstr>
      <vt:lpstr>Cambria Math</vt:lpstr>
      <vt:lpstr>Georgia</vt:lpstr>
      <vt:lpstr>Helvetica Neue</vt:lpstr>
      <vt:lpstr>Roboto</vt:lpstr>
      <vt:lpstr>Retrospect</vt:lpstr>
      <vt:lpstr>Committee Meeting</vt:lpstr>
      <vt:lpstr>Agenda</vt:lpstr>
      <vt:lpstr>How heterogenous is the dose delivered to the circulating blood volume during TBI?</vt:lpstr>
      <vt:lpstr>Initial Proposed Project</vt:lpstr>
      <vt:lpstr>Progress to Date – Blood flow </vt:lpstr>
      <vt:lpstr>PowerPoint Presentation</vt:lpstr>
      <vt:lpstr>“ One problem is however, that the rather complicated system of equations does not converge for all choices of parameters (the peripheral resistance, the top radius, and the bottom radius.”  – Dr. Mette Olufsen </vt:lpstr>
      <vt:lpstr>Current Status – Blood Flow Modelling</vt:lpstr>
      <vt:lpstr>Current Status – Blood Flow Modelling</vt:lpstr>
      <vt:lpstr>How do we address a one-way street? </vt:lpstr>
      <vt:lpstr>PowerPoint Presentation</vt:lpstr>
      <vt:lpstr>PowerPoint Presentation</vt:lpstr>
      <vt:lpstr>PowerPoint Presentation</vt:lpstr>
      <vt:lpstr>PowerPoint Presentation</vt:lpstr>
      <vt:lpstr>Questions?</vt:lpstr>
      <vt:lpstr>Beam modelling</vt:lpstr>
      <vt:lpstr>Beam Modelling: additional inquiries</vt:lpstr>
      <vt:lpstr>Beam Modelling: additional inquiries</vt:lpstr>
      <vt:lpstr>Questions?</vt:lpstr>
      <vt:lpstr>New Project – TBI Treatment Margins</vt:lpstr>
      <vt:lpstr>Margins in TBI </vt:lpstr>
      <vt:lpstr>TBI Treatment Margins: Data informed</vt:lpstr>
      <vt:lpstr>TBI Treatment Margins: TPS informed</vt:lpstr>
      <vt:lpstr>Questions?</vt:lpstr>
      <vt:lpstr>PowerPoint Presentation</vt:lpstr>
    </vt:vector>
  </TitlesOfParts>
  <Company>BC Clinical and Support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Committee Meeting</dc:title>
  <dc:creator>Northway, Cassidy</dc:creator>
  <cp:lastModifiedBy>cbn@student.ubc.ca</cp:lastModifiedBy>
  <cp:revision>34</cp:revision>
  <dcterms:created xsi:type="dcterms:W3CDTF">2024-07-30T22:24:27Z</dcterms:created>
  <dcterms:modified xsi:type="dcterms:W3CDTF">2024-09-19T17:49:55Z</dcterms:modified>
</cp:coreProperties>
</file>