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5" r:id="rId32"/>
    <p:sldId id="286" r:id="rId33"/>
    <p:sldId id="287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DE6F-D15C-4914-8691-ECF8ED0DF7F0}" type="datetimeFigureOut">
              <a:rPr lang="zh-CN" altLang="en-US" smtClean="0"/>
              <a:pPr/>
              <a:t>2012-07-21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E5351-D902-451E-A18C-5153A15863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a    </a:t>
            </a:r>
            <a:r>
              <a:rPr lang="zh-CN" altLang="en-US" smtClean="0"/>
              <a:t>指向数组的指针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Swap</a:t>
            </a:r>
            <a:r>
              <a:rPr lang="zh-CN" altLang="en-US" smtClean="0"/>
              <a:t>例子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和</a:t>
            </a:r>
            <a:r>
              <a:rPr lang="en-US" altLang="zh-CN" smtClean="0"/>
              <a:t>iyanke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和</a:t>
            </a:r>
            <a:r>
              <a:rPr lang="en-US" altLang="zh-CN" smtClean="0"/>
              <a:t>iyanke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333375"/>
            <a:ext cx="9144000" cy="5229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7/21/2012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7/21/2012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二维数组和指针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0338" name="Group 2"/>
          <p:cNvGraphicFramePr>
            <a:graphicFrameLocks noGrp="1"/>
          </p:cNvGraphicFramePr>
          <p:nvPr>
            <p:ph/>
          </p:nvPr>
        </p:nvGraphicFramePr>
        <p:xfrm>
          <a:off x="395288" y="409575"/>
          <a:ext cx="8424862" cy="6127433"/>
        </p:xfrm>
        <a:graphic>
          <a:graphicData uri="http://schemas.openxmlformats.org/drawingml/2006/table">
            <a:tbl>
              <a:tblPr/>
              <a:tblGrid>
                <a:gridCol w="2168525"/>
                <a:gridCol w="4327525"/>
                <a:gridCol w="1928812"/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表 示 形 式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含义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地 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二维数组名，指向一维数组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a[0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］，即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行首地址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a[0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］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,</a:t>
                      </a:r>
                    </a:p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*(a+0),</a:t>
                      </a:r>
                    </a:p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*a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行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列元素地址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a+1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，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&amp;a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［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行首地址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［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］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,*(a+1)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行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列元素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a[1][0]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的地址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a[1]+2,</a:t>
                      </a:r>
                    </a:p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*(a+1)+2,</a:t>
                      </a:r>
                    </a:p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&amp;a[1][2]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行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2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列元素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a[1][2] 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的地址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2024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*(a[1]+2),</a:t>
                      </a:r>
                    </a:p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*(*(a+1)+2),</a:t>
                      </a:r>
                    </a:p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行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2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列元素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a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［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］［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2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］的值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元素值为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Courier New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FF7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2124075" y="765175"/>
            <a:ext cx="6411913" cy="5468938"/>
            <a:chOff x="1020" y="572"/>
            <a:chExt cx="4039" cy="3445"/>
          </a:xfrm>
        </p:grpSpPr>
        <p:sp>
          <p:nvSpPr>
            <p:cNvPr id="20517" name="Rectangle 176"/>
            <p:cNvSpPr>
              <a:spLocks noChangeArrowheads="1"/>
            </p:cNvSpPr>
            <p:nvPr/>
          </p:nvSpPr>
          <p:spPr bwMode="auto">
            <a:xfrm>
              <a:off x="4105" y="3729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23</a:t>
              </a:r>
            </a:p>
          </p:txBody>
        </p:sp>
        <p:sp>
          <p:nvSpPr>
            <p:cNvPr id="20518" name="Rectangle 177"/>
            <p:cNvSpPr>
              <a:spLocks noChangeArrowheads="1"/>
            </p:cNvSpPr>
            <p:nvPr/>
          </p:nvSpPr>
          <p:spPr bwMode="auto">
            <a:xfrm>
              <a:off x="4105" y="3442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21</a:t>
              </a:r>
            </a:p>
          </p:txBody>
        </p:sp>
        <p:sp>
          <p:nvSpPr>
            <p:cNvPr id="20519" name="Rectangle 178"/>
            <p:cNvSpPr>
              <a:spLocks noChangeArrowheads="1"/>
            </p:cNvSpPr>
            <p:nvPr/>
          </p:nvSpPr>
          <p:spPr bwMode="auto">
            <a:xfrm>
              <a:off x="4105" y="3155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19</a:t>
              </a:r>
            </a:p>
          </p:txBody>
        </p:sp>
        <p:sp>
          <p:nvSpPr>
            <p:cNvPr id="20520" name="Rectangle 179"/>
            <p:cNvSpPr>
              <a:spLocks noChangeArrowheads="1"/>
            </p:cNvSpPr>
            <p:nvPr/>
          </p:nvSpPr>
          <p:spPr bwMode="auto">
            <a:xfrm>
              <a:off x="4105" y="2868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17</a:t>
              </a:r>
            </a:p>
          </p:txBody>
        </p:sp>
        <p:sp>
          <p:nvSpPr>
            <p:cNvPr id="20521" name="Rectangle 180"/>
            <p:cNvSpPr>
              <a:spLocks noChangeArrowheads="1"/>
            </p:cNvSpPr>
            <p:nvPr/>
          </p:nvSpPr>
          <p:spPr bwMode="auto">
            <a:xfrm>
              <a:off x="4105" y="2581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15</a:t>
              </a:r>
            </a:p>
          </p:txBody>
        </p:sp>
        <p:sp>
          <p:nvSpPr>
            <p:cNvPr id="20522" name="Rectangle 181"/>
            <p:cNvSpPr>
              <a:spLocks noChangeArrowheads="1"/>
            </p:cNvSpPr>
            <p:nvPr/>
          </p:nvSpPr>
          <p:spPr bwMode="auto">
            <a:xfrm>
              <a:off x="4105" y="2294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13</a:t>
              </a:r>
            </a:p>
          </p:txBody>
        </p:sp>
        <p:sp>
          <p:nvSpPr>
            <p:cNvPr id="20523" name="Rectangle 182"/>
            <p:cNvSpPr>
              <a:spLocks noChangeArrowheads="1"/>
            </p:cNvSpPr>
            <p:nvPr/>
          </p:nvSpPr>
          <p:spPr bwMode="auto">
            <a:xfrm>
              <a:off x="4105" y="2007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11</a:t>
              </a:r>
            </a:p>
          </p:txBody>
        </p:sp>
        <p:sp>
          <p:nvSpPr>
            <p:cNvPr id="20524" name="Rectangle 183"/>
            <p:cNvSpPr>
              <a:spLocks noChangeArrowheads="1"/>
            </p:cNvSpPr>
            <p:nvPr/>
          </p:nvSpPr>
          <p:spPr bwMode="auto">
            <a:xfrm>
              <a:off x="4105" y="1720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9</a:t>
              </a:r>
            </a:p>
          </p:txBody>
        </p:sp>
        <p:sp>
          <p:nvSpPr>
            <p:cNvPr id="20525" name="Rectangle 184"/>
            <p:cNvSpPr>
              <a:spLocks noChangeArrowheads="1"/>
            </p:cNvSpPr>
            <p:nvPr/>
          </p:nvSpPr>
          <p:spPr bwMode="auto">
            <a:xfrm>
              <a:off x="4105" y="1433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7</a:t>
              </a:r>
            </a:p>
          </p:txBody>
        </p:sp>
        <p:sp>
          <p:nvSpPr>
            <p:cNvPr id="20526" name="Rectangle 185"/>
            <p:cNvSpPr>
              <a:spLocks noChangeArrowheads="1"/>
            </p:cNvSpPr>
            <p:nvPr/>
          </p:nvSpPr>
          <p:spPr bwMode="auto">
            <a:xfrm>
              <a:off x="4105" y="1146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5</a:t>
              </a:r>
            </a:p>
          </p:txBody>
        </p:sp>
        <p:sp>
          <p:nvSpPr>
            <p:cNvPr id="20527" name="Rectangle 186"/>
            <p:cNvSpPr>
              <a:spLocks noChangeArrowheads="1"/>
            </p:cNvSpPr>
            <p:nvPr/>
          </p:nvSpPr>
          <p:spPr bwMode="auto">
            <a:xfrm>
              <a:off x="4105" y="859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3</a:t>
              </a:r>
            </a:p>
          </p:txBody>
        </p:sp>
        <p:sp>
          <p:nvSpPr>
            <p:cNvPr id="20528" name="Rectangle 187"/>
            <p:cNvSpPr>
              <a:spLocks noChangeArrowheads="1"/>
            </p:cNvSpPr>
            <p:nvPr/>
          </p:nvSpPr>
          <p:spPr bwMode="auto">
            <a:xfrm>
              <a:off x="4105" y="572"/>
              <a:ext cx="953" cy="287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762000" eaLnBrk="0" hangingPunct="0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4D4D4D"/>
                  </a:solidFill>
                </a:rPr>
                <a:t>1</a:t>
              </a:r>
            </a:p>
          </p:txBody>
        </p:sp>
        <p:sp>
          <p:nvSpPr>
            <p:cNvPr id="20529" name="Line 188"/>
            <p:cNvSpPr>
              <a:spLocks noChangeShapeType="1"/>
            </p:cNvSpPr>
            <p:nvPr/>
          </p:nvSpPr>
          <p:spPr bwMode="auto">
            <a:xfrm>
              <a:off x="4105" y="572"/>
              <a:ext cx="953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Line 189"/>
            <p:cNvSpPr>
              <a:spLocks noChangeShapeType="1"/>
            </p:cNvSpPr>
            <p:nvPr/>
          </p:nvSpPr>
          <p:spPr bwMode="auto">
            <a:xfrm>
              <a:off x="4105" y="859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Line 190"/>
            <p:cNvSpPr>
              <a:spLocks noChangeShapeType="1"/>
            </p:cNvSpPr>
            <p:nvPr/>
          </p:nvSpPr>
          <p:spPr bwMode="auto">
            <a:xfrm>
              <a:off x="4105" y="1146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Line 191"/>
            <p:cNvSpPr>
              <a:spLocks noChangeShapeType="1"/>
            </p:cNvSpPr>
            <p:nvPr/>
          </p:nvSpPr>
          <p:spPr bwMode="auto">
            <a:xfrm>
              <a:off x="4105" y="1433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192"/>
            <p:cNvSpPr>
              <a:spLocks noChangeShapeType="1"/>
            </p:cNvSpPr>
            <p:nvPr/>
          </p:nvSpPr>
          <p:spPr bwMode="auto">
            <a:xfrm>
              <a:off x="4105" y="1720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193"/>
            <p:cNvSpPr>
              <a:spLocks noChangeShapeType="1"/>
            </p:cNvSpPr>
            <p:nvPr/>
          </p:nvSpPr>
          <p:spPr bwMode="auto">
            <a:xfrm>
              <a:off x="4105" y="2007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194"/>
            <p:cNvSpPr>
              <a:spLocks noChangeShapeType="1"/>
            </p:cNvSpPr>
            <p:nvPr/>
          </p:nvSpPr>
          <p:spPr bwMode="auto">
            <a:xfrm>
              <a:off x="4105" y="2294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195"/>
            <p:cNvSpPr>
              <a:spLocks noChangeShapeType="1"/>
            </p:cNvSpPr>
            <p:nvPr/>
          </p:nvSpPr>
          <p:spPr bwMode="auto">
            <a:xfrm>
              <a:off x="4105" y="2581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196"/>
            <p:cNvSpPr>
              <a:spLocks noChangeShapeType="1"/>
            </p:cNvSpPr>
            <p:nvPr/>
          </p:nvSpPr>
          <p:spPr bwMode="auto">
            <a:xfrm>
              <a:off x="4105" y="2868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197"/>
            <p:cNvSpPr>
              <a:spLocks noChangeShapeType="1"/>
            </p:cNvSpPr>
            <p:nvPr/>
          </p:nvSpPr>
          <p:spPr bwMode="auto">
            <a:xfrm>
              <a:off x="4105" y="3155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198"/>
            <p:cNvSpPr>
              <a:spLocks noChangeShapeType="1"/>
            </p:cNvSpPr>
            <p:nvPr/>
          </p:nvSpPr>
          <p:spPr bwMode="auto">
            <a:xfrm>
              <a:off x="4105" y="3442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99"/>
            <p:cNvSpPr>
              <a:spLocks noChangeShapeType="1"/>
            </p:cNvSpPr>
            <p:nvPr/>
          </p:nvSpPr>
          <p:spPr bwMode="auto">
            <a:xfrm>
              <a:off x="4105" y="3729"/>
              <a:ext cx="9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200"/>
            <p:cNvSpPr>
              <a:spLocks noChangeShapeType="1"/>
            </p:cNvSpPr>
            <p:nvPr/>
          </p:nvSpPr>
          <p:spPr bwMode="auto">
            <a:xfrm>
              <a:off x="4105" y="4016"/>
              <a:ext cx="953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201"/>
            <p:cNvSpPr>
              <a:spLocks noChangeShapeType="1"/>
            </p:cNvSpPr>
            <p:nvPr/>
          </p:nvSpPr>
          <p:spPr bwMode="auto">
            <a:xfrm>
              <a:off x="4105" y="572"/>
              <a:ext cx="1" cy="34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Line 202"/>
            <p:cNvSpPr>
              <a:spLocks noChangeShapeType="1"/>
            </p:cNvSpPr>
            <p:nvPr/>
          </p:nvSpPr>
          <p:spPr bwMode="auto">
            <a:xfrm>
              <a:off x="5058" y="572"/>
              <a:ext cx="1" cy="34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03"/>
            <p:cNvGrpSpPr>
              <a:grpSpLocks/>
            </p:cNvGrpSpPr>
            <p:nvPr/>
          </p:nvGrpSpPr>
          <p:grpSpPr bwMode="auto">
            <a:xfrm>
              <a:off x="1020" y="1026"/>
              <a:ext cx="2192" cy="2132"/>
              <a:chOff x="189" y="663"/>
              <a:chExt cx="3010" cy="3267"/>
            </a:xfrm>
          </p:grpSpPr>
          <p:sp>
            <p:nvSpPr>
              <p:cNvPr id="20548" name="Rectangle 204"/>
              <p:cNvSpPr>
                <a:spLocks noChangeArrowheads="1"/>
              </p:cNvSpPr>
              <p:nvPr/>
            </p:nvSpPr>
            <p:spPr bwMode="auto">
              <a:xfrm>
                <a:off x="2003" y="2841"/>
                <a:ext cx="1195" cy="1088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defTabSz="762000" eaLnBrk="0" hangingPunct="0">
                  <a:spcBef>
                    <a:spcPct val="20000"/>
                  </a:spcBef>
                </a:pPr>
                <a:r>
                  <a:rPr kumimoji="1" lang="en-US" altLang="zh-CN" sz="4000">
                    <a:solidFill>
                      <a:srgbClr val="4D4D4D"/>
                    </a:solidFill>
                  </a:rPr>
                  <a:t>a[2]</a:t>
                </a:r>
              </a:p>
            </p:txBody>
          </p:sp>
          <p:sp>
            <p:nvSpPr>
              <p:cNvPr id="20549" name="Rectangle 205"/>
              <p:cNvSpPr>
                <a:spLocks noChangeArrowheads="1"/>
              </p:cNvSpPr>
              <p:nvPr/>
            </p:nvSpPr>
            <p:spPr bwMode="auto">
              <a:xfrm>
                <a:off x="2003" y="1751"/>
                <a:ext cx="1195" cy="1090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defTabSz="762000" eaLnBrk="0" hangingPunct="0">
                  <a:spcBef>
                    <a:spcPct val="20000"/>
                  </a:spcBef>
                </a:pPr>
                <a:r>
                  <a:rPr kumimoji="1" lang="en-US" altLang="zh-CN" sz="4000">
                    <a:solidFill>
                      <a:srgbClr val="4D4D4D"/>
                    </a:solidFill>
                  </a:rPr>
                  <a:t>a[1]</a:t>
                </a:r>
              </a:p>
            </p:txBody>
          </p:sp>
          <p:sp>
            <p:nvSpPr>
              <p:cNvPr id="20550" name="Rectangle 206"/>
              <p:cNvSpPr>
                <a:spLocks noChangeArrowheads="1"/>
              </p:cNvSpPr>
              <p:nvPr/>
            </p:nvSpPr>
            <p:spPr bwMode="auto">
              <a:xfrm>
                <a:off x="2003" y="663"/>
                <a:ext cx="1195" cy="1088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defTabSz="762000" eaLnBrk="0" hangingPunct="0">
                  <a:spcBef>
                    <a:spcPct val="20000"/>
                  </a:spcBef>
                </a:pPr>
                <a:r>
                  <a:rPr kumimoji="1" lang="en-US" altLang="zh-CN" sz="4000">
                    <a:solidFill>
                      <a:srgbClr val="4D4D4D"/>
                    </a:solidFill>
                  </a:rPr>
                  <a:t>a[0]</a:t>
                </a:r>
              </a:p>
            </p:txBody>
          </p:sp>
          <p:sp>
            <p:nvSpPr>
              <p:cNvPr id="20551" name="Line 207"/>
              <p:cNvSpPr>
                <a:spLocks noChangeShapeType="1"/>
              </p:cNvSpPr>
              <p:nvPr/>
            </p:nvSpPr>
            <p:spPr bwMode="auto">
              <a:xfrm>
                <a:off x="2003" y="663"/>
                <a:ext cx="1195" cy="1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2" name="Line 208"/>
              <p:cNvSpPr>
                <a:spLocks noChangeShapeType="1"/>
              </p:cNvSpPr>
              <p:nvPr/>
            </p:nvSpPr>
            <p:spPr bwMode="auto">
              <a:xfrm>
                <a:off x="2003" y="1751"/>
                <a:ext cx="1195" cy="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3" name="Line 209"/>
              <p:cNvSpPr>
                <a:spLocks noChangeShapeType="1"/>
              </p:cNvSpPr>
              <p:nvPr/>
            </p:nvSpPr>
            <p:spPr bwMode="auto">
              <a:xfrm>
                <a:off x="2003" y="2841"/>
                <a:ext cx="1195" cy="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4" name="Line 210"/>
              <p:cNvSpPr>
                <a:spLocks noChangeShapeType="1"/>
              </p:cNvSpPr>
              <p:nvPr/>
            </p:nvSpPr>
            <p:spPr bwMode="auto">
              <a:xfrm>
                <a:off x="2003" y="3929"/>
                <a:ext cx="1195" cy="1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5" name="Line 211"/>
              <p:cNvSpPr>
                <a:spLocks noChangeShapeType="1"/>
              </p:cNvSpPr>
              <p:nvPr/>
            </p:nvSpPr>
            <p:spPr bwMode="auto">
              <a:xfrm>
                <a:off x="2003" y="663"/>
                <a:ext cx="1" cy="3266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6" name="Line 212"/>
              <p:cNvSpPr>
                <a:spLocks noChangeShapeType="1"/>
              </p:cNvSpPr>
              <p:nvPr/>
            </p:nvSpPr>
            <p:spPr bwMode="auto">
              <a:xfrm>
                <a:off x="3198" y="663"/>
                <a:ext cx="1" cy="3266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7" name="Rectangle 213"/>
              <p:cNvSpPr>
                <a:spLocks noChangeArrowheads="1"/>
              </p:cNvSpPr>
              <p:nvPr/>
            </p:nvSpPr>
            <p:spPr bwMode="auto">
              <a:xfrm>
                <a:off x="189" y="1253"/>
                <a:ext cx="975" cy="1098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defTabSz="762000" eaLnBrk="0" hangingPunct="0">
                  <a:spcBef>
                    <a:spcPct val="20000"/>
                  </a:spcBef>
                </a:pPr>
                <a:r>
                  <a:rPr kumimoji="1" lang="en-US" altLang="zh-CN" sz="4000">
                    <a:solidFill>
                      <a:srgbClr val="4D4D4D"/>
                    </a:solidFill>
                  </a:rPr>
                  <a:t>a</a:t>
                </a:r>
              </a:p>
            </p:txBody>
          </p:sp>
          <p:sp>
            <p:nvSpPr>
              <p:cNvPr id="20558" name="Line 214"/>
              <p:cNvSpPr>
                <a:spLocks noChangeShapeType="1"/>
              </p:cNvSpPr>
              <p:nvPr/>
            </p:nvSpPr>
            <p:spPr bwMode="auto">
              <a:xfrm>
                <a:off x="189" y="1253"/>
                <a:ext cx="975" cy="1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9" name="Line 215"/>
              <p:cNvSpPr>
                <a:spLocks noChangeShapeType="1"/>
              </p:cNvSpPr>
              <p:nvPr/>
            </p:nvSpPr>
            <p:spPr bwMode="auto">
              <a:xfrm>
                <a:off x="189" y="2351"/>
                <a:ext cx="975" cy="1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0" name="Line 216"/>
              <p:cNvSpPr>
                <a:spLocks noChangeShapeType="1"/>
              </p:cNvSpPr>
              <p:nvPr/>
            </p:nvSpPr>
            <p:spPr bwMode="auto">
              <a:xfrm>
                <a:off x="189" y="1253"/>
                <a:ext cx="1" cy="1098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1" name="Line 217"/>
              <p:cNvSpPr>
                <a:spLocks noChangeShapeType="1"/>
              </p:cNvSpPr>
              <p:nvPr/>
            </p:nvSpPr>
            <p:spPr bwMode="auto">
              <a:xfrm>
                <a:off x="1164" y="1253"/>
                <a:ext cx="1" cy="1098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2" name="Line 218"/>
              <p:cNvSpPr>
                <a:spLocks noChangeShapeType="1"/>
              </p:cNvSpPr>
              <p:nvPr/>
            </p:nvSpPr>
            <p:spPr bwMode="auto">
              <a:xfrm flipV="1">
                <a:off x="1187" y="1162"/>
                <a:ext cx="816" cy="27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45" name="Line 219"/>
            <p:cNvSpPr>
              <a:spLocks noChangeShapeType="1"/>
            </p:cNvSpPr>
            <p:nvPr/>
          </p:nvSpPr>
          <p:spPr bwMode="auto">
            <a:xfrm flipV="1">
              <a:off x="3243" y="754"/>
              <a:ext cx="816" cy="2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Line 220"/>
            <p:cNvSpPr>
              <a:spLocks noChangeShapeType="1"/>
            </p:cNvSpPr>
            <p:nvPr/>
          </p:nvSpPr>
          <p:spPr bwMode="auto">
            <a:xfrm flipV="1">
              <a:off x="3198" y="1888"/>
              <a:ext cx="90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Line 221"/>
            <p:cNvSpPr>
              <a:spLocks noChangeShapeType="1"/>
            </p:cNvSpPr>
            <p:nvPr/>
          </p:nvSpPr>
          <p:spPr bwMode="auto">
            <a:xfrm>
              <a:off x="3243" y="2931"/>
              <a:ext cx="816" cy="9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95300" y="396875"/>
            <a:ext cx="4760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按顺序输出数组中的元素</a:t>
            </a:r>
            <a:r>
              <a:rPr lang="zh-CN" altLang="en-US"/>
              <a:t>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74675" y="1052513"/>
            <a:ext cx="85693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endParaRPr lang="zh-CN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50825" y="981075"/>
            <a:ext cx="8642350" cy="5064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b="1" dirty="0"/>
              <a:t>void main()</a:t>
            </a:r>
          </a:p>
          <a:p>
            <a:pPr algn="l"/>
            <a:r>
              <a:rPr lang="en-US" altLang="zh-CN" b="1" dirty="0"/>
              <a:t>{</a:t>
            </a:r>
          </a:p>
          <a:p>
            <a:pPr algn="l"/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a[3][4]={1,3,5,7,9,11,13,15,17,19,21,23}; </a:t>
            </a:r>
          </a:p>
          <a:p>
            <a:pPr algn="l"/>
            <a:r>
              <a:rPr lang="en-US" altLang="zh-CN" b="1" dirty="0"/>
              <a:t>	</a:t>
            </a:r>
          </a:p>
          <a:p>
            <a:pPr algn="l"/>
            <a:r>
              <a:rPr lang="en-US" altLang="zh-CN" b="1" dirty="0"/>
              <a:t>	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3 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pPr algn="l"/>
            <a:r>
              <a:rPr lang="en-US" altLang="zh-CN" b="1" dirty="0"/>
              <a:t>	{</a:t>
            </a:r>
          </a:p>
          <a:p>
            <a:pPr algn="l"/>
            <a:r>
              <a:rPr lang="en-US" altLang="zh-CN" b="1" dirty="0"/>
              <a:t>		for(</a:t>
            </a:r>
            <a:r>
              <a:rPr lang="en-US" altLang="zh-CN" b="1" dirty="0" err="1"/>
              <a:t>int</a:t>
            </a:r>
            <a:r>
              <a:rPr lang="en-US" altLang="zh-CN" b="1" dirty="0"/>
              <a:t> j = 0 ; j&lt;4; j++)</a:t>
            </a:r>
          </a:p>
          <a:p>
            <a:pPr algn="l"/>
            <a:r>
              <a:rPr lang="en-US" altLang="zh-CN" b="1" dirty="0"/>
              <a:t>		{</a:t>
            </a:r>
          </a:p>
          <a:p>
            <a:pPr algn="l"/>
            <a:r>
              <a:rPr lang="en-US" altLang="zh-CN" b="1" dirty="0"/>
              <a:t>		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("%d\n",*(a[</a:t>
            </a:r>
            <a:r>
              <a:rPr lang="en-US" altLang="zh-CN" b="1" dirty="0" err="1"/>
              <a:t>i</a:t>
            </a:r>
            <a:r>
              <a:rPr lang="en-US" altLang="zh-CN" b="1" dirty="0"/>
              <a:t>] + j));	</a:t>
            </a:r>
          </a:p>
          <a:p>
            <a:pPr algn="l"/>
            <a:r>
              <a:rPr lang="en-US" altLang="zh-CN" b="1" dirty="0"/>
              <a:t>		}</a:t>
            </a:r>
          </a:p>
          <a:p>
            <a:pPr algn="l"/>
            <a:r>
              <a:rPr lang="en-US" altLang="zh-CN" b="1" dirty="0"/>
              <a:t>	}</a:t>
            </a:r>
          </a:p>
          <a:p>
            <a:pPr algn="l"/>
            <a:r>
              <a:rPr lang="en-US" altLang="zh-CN" sz="1800" b="1" dirty="0"/>
              <a:t>}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95300" y="396875"/>
            <a:ext cx="4760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按顺序输出数组中的元素</a:t>
            </a:r>
            <a:r>
              <a:rPr lang="zh-CN" altLang="en-US"/>
              <a:t>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74675" y="1052513"/>
            <a:ext cx="85693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endParaRPr lang="zh-CN" altLang="zh-CN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0825" y="981075"/>
            <a:ext cx="8642350" cy="5491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b="1"/>
              <a:t>void main()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	int a[3][4]={1,3,5,7,9,11,13,15,17,19,21,23}; </a:t>
            </a:r>
          </a:p>
          <a:p>
            <a:pPr algn="l"/>
            <a:r>
              <a:rPr lang="en-US" altLang="zh-CN" b="1"/>
              <a:t>	</a:t>
            </a:r>
          </a:p>
          <a:p>
            <a:pPr algn="l"/>
            <a:r>
              <a:rPr lang="en-US" altLang="zh-CN" b="1"/>
              <a:t>	for (int i = 0; i &lt; 3 ; i++)</a:t>
            </a:r>
          </a:p>
          <a:p>
            <a:pPr algn="l"/>
            <a:r>
              <a:rPr lang="en-US" altLang="zh-CN" b="1"/>
              <a:t>	{</a:t>
            </a:r>
          </a:p>
          <a:p>
            <a:pPr algn="l"/>
            <a:r>
              <a:rPr lang="en-US" altLang="zh-CN" b="1"/>
              <a:t>		for(int j = 0 ; j&lt;4; j++)</a:t>
            </a:r>
          </a:p>
          <a:p>
            <a:pPr algn="l"/>
            <a:r>
              <a:rPr lang="en-US" altLang="zh-CN" b="1"/>
              <a:t>		{</a:t>
            </a:r>
          </a:p>
          <a:p>
            <a:pPr algn="l"/>
            <a:r>
              <a:rPr lang="en-US" altLang="zh-CN" b="1"/>
              <a:t>			printf("%d\n",a[i][j]);	</a:t>
            </a:r>
          </a:p>
          <a:p>
            <a:pPr algn="l"/>
            <a:r>
              <a:rPr lang="en-US" altLang="zh-CN" b="1"/>
              <a:t>		}</a:t>
            </a:r>
          </a:p>
          <a:p>
            <a:pPr algn="l"/>
            <a:r>
              <a:rPr lang="en-US" altLang="zh-CN" b="1"/>
              <a:t>	}</a:t>
            </a:r>
          </a:p>
          <a:p>
            <a:pPr algn="l"/>
            <a:endParaRPr lang="en-US" altLang="zh-CN" b="1"/>
          </a:p>
          <a:p>
            <a:r>
              <a:rPr lang="en-US" altLang="zh-CN" sz="1800" b="1"/>
              <a:t>}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95300" y="396875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例</a:t>
            </a:r>
            <a:endParaRPr lang="zh-CN" altLang="en-US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4675" y="1052513"/>
            <a:ext cx="85693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endParaRPr lang="zh-CN" altLang="zh-CN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0825" y="981075"/>
            <a:ext cx="8642350" cy="5643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algn="l"/>
            <a:r>
              <a:rPr lang="en-US" altLang="zh-CN" b="1" dirty="0"/>
              <a:t>#include &lt;</a:t>
            </a:r>
            <a:r>
              <a:rPr lang="en-US" altLang="zh-CN" b="1" dirty="0" err="1"/>
              <a:t>ctype.h</a:t>
            </a:r>
            <a:r>
              <a:rPr lang="en-US" altLang="zh-CN" b="1" dirty="0"/>
              <a:t>&gt;</a:t>
            </a:r>
          </a:p>
          <a:p>
            <a:pPr algn="l"/>
            <a:endParaRPr lang="en-US" altLang="zh-CN" b="1" dirty="0"/>
          </a:p>
          <a:p>
            <a:pPr algn="l"/>
            <a:r>
              <a:rPr lang="en-US" altLang="zh-CN" b="1" dirty="0"/>
              <a:t>void main()</a:t>
            </a:r>
          </a:p>
          <a:p>
            <a:pPr algn="l"/>
            <a:r>
              <a:rPr lang="en-US" altLang="zh-CN" b="1" dirty="0"/>
              <a:t>{</a:t>
            </a:r>
          </a:p>
          <a:p>
            <a:pPr algn="l"/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a[3][4]={1,3,5,7,9,11,13,15,17,19,21,23}; </a:t>
            </a:r>
          </a:p>
          <a:p>
            <a:pPr algn="l"/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("%d\</a:t>
            </a:r>
            <a:r>
              <a:rPr lang="en-US" altLang="zh-CN" b="1" dirty="0" err="1"/>
              <a:t>n",a</a:t>
            </a:r>
            <a:r>
              <a:rPr lang="en-US" altLang="zh-CN" b="1" dirty="0"/>
              <a:t>);</a:t>
            </a:r>
          </a:p>
          <a:p>
            <a:pPr algn="l"/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("%d\</a:t>
            </a:r>
            <a:r>
              <a:rPr lang="en-US" altLang="zh-CN" b="1" dirty="0" err="1"/>
              <a:t>n",a</a:t>
            </a:r>
            <a:r>
              <a:rPr lang="en-US" altLang="zh-CN" b="1" dirty="0"/>
              <a:t>[0]);</a:t>
            </a:r>
          </a:p>
          <a:p>
            <a:pPr algn="l"/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("%d\</a:t>
            </a:r>
            <a:r>
              <a:rPr lang="en-US" altLang="zh-CN" b="1" dirty="0" err="1"/>
              <a:t>n",&amp;a</a:t>
            </a:r>
            <a:r>
              <a:rPr lang="en-US" altLang="zh-CN" b="1" dirty="0"/>
              <a:t>[0][0]);</a:t>
            </a:r>
          </a:p>
          <a:p>
            <a:pPr algn="l"/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("%d\</a:t>
            </a:r>
            <a:r>
              <a:rPr lang="en-US" altLang="zh-CN" b="1" dirty="0" err="1"/>
              <a:t>n",a</a:t>
            </a:r>
            <a:r>
              <a:rPr lang="en-US" altLang="zh-CN" b="1" dirty="0"/>
              <a:t>[1]);</a:t>
            </a:r>
          </a:p>
          <a:p>
            <a:pPr algn="l"/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("%d\</a:t>
            </a:r>
            <a:r>
              <a:rPr lang="en-US" altLang="zh-CN" b="1" dirty="0" err="1"/>
              <a:t>n",&amp;a</a:t>
            </a:r>
            <a:r>
              <a:rPr lang="en-US" altLang="zh-CN" b="1" dirty="0"/>
              <a:t>[1]);</a:t>
            </a:r>
          </a:p>
          <a:p>
            <a:pPr algn="l"/>
            <a:r>
              <a:rPr lang="en-US" altLang="zh-CN" b="1" dirty="0"/>
              <a:t>	</a:t>
            </a:r>
          </a:p>
          <a:p>
            <a:pPr algn="l"/>
            <a:r>
              <a:rPr lang="en-US" altLang="zh-CN" b="1" dirty="0"/>
              <a:t>}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908050"/>
            <a:ext cx="30210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17488" y="836613"/>
            <a:ext cx="8675687" cy="5934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algn="l"/>
            <a:r>
              <a:rPr lang="en-US" altLang="zh-CN" sz="2400" b="1" dirty="0"/>
              <a:t>#include &lt;</a:t>
            </a:r>
            <a:r>
              <a:rPr lang="en-US" altLang="zh-CN" sz="2400" b="1" dirty="0" err="1"/>
              <a:t>ctype.h</a:t>
            </a:r>
            <a:r>
              <a:rPr lang="en-US" altLang="zh-CN" sz="2400" b="1" dirty="0"/>
              <a:t>&gt;</a:t>
            </a:r>
          </a:p>
          <a:p>
            <a:pPr algn="l"/>
            <a:r>
              <a:rPr lang="en-US" altLang="zh-CN" sz="2400" b="1" dirty="0"/>
              <a:t>#define FORMAT "%</a:t>
            </a:r>
            <a:r>
              <a:rPr lang="en-US" altLang="zh-CN" sz="2400" b="1" dirty="0" err="1"/>
              <a:t>d,%d</a:t>
            </a:r>
            <a:r>
              <a:rPr lang="en-US" altLang="zh-CN" sz="2400" b="1" dirty="0"/>
              <a:t>\n"</a:t>
            </a:r>
          </a:p>
          <a:p>
            <a:pPr algn="l"/>
            <a:r>
              <a:rPr lang="en-US" altLang="zh-CN" sz="2400" b="1" dirty="0"/>
              <a:t>void main()</a:t>
            </a:r>
          </a:p>
          <a:p>
            <a:pPr algn="l"/>
            <a:r>
              <a:rPr lang="en-US" altLang="zh-CN" sz="2400" b="1" dirty="0"/>
              <a:t>{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a[3][4]={1,3,5,7,9,11,13,15,17,19,21,23};   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FORMAT,a</a:t>
            </a:r>
            <a:r>
              <a:rPr lang="en-US" altLang="zh-CN" sz="2400" b="1" dirty="0"/>
              <a:t>,*a);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FORMAT,a</a:t>
            </a:r>
            <a:r>
              <a:rPr lang="en-US" altLang="zh-CN" sz="2400" b="1" dirty="0"/>
              <a:t>[0],*(a+0));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FORMAT,&amp;a</a:t>
            </a:r>
            <a:r>
              <a:rPr lang="en-US" altLang="zh-CN" sz="2400" b="1" dirty="0"/>
              <a:t>[0],&amp;a[0][0]);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FORMAT,a</a:t>
            </a:r>
            <a:r>
              <a:rPr lang="en-US" altLang="zh-CN" sz="2400" b="1" dirty="0"/>
              <a:t>[1],a+1);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FORMAT,&amp;a</a:t>
            </a:r>
            <a:r>
              <a:rPr lang="en-US" altLang="zh-CN" sz="2400" b="1" dirty="0"/>
              <a:t>[1][0],*(a+1)+0);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FORMAT,a</a:t>
            </a:r>
            <a:r>
              <a:rPr lang="en-US" altLang="zh-CN" sz="2400" b="1" dirty="0"/>
              <a:t>[2],*(a+2));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FORMAT,&amp;a</a:t>
            </a:r>
            <a:r>
              <a:rPr lang="en-US" altLang="zh-CN" sz="2400" b="1" dirty="0"/>
              <a:t>[2],a+2);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FORMAT,a</a:t>
            </a:r>
            <a:r>
              <a:rPr lang="en-US" altLang="zh-CN" sz="2400" b="1" dirty="0"/>
              <a:t>[1][0],*(*(a+1)+0));</a:t>
            </a:r>
          </a:p>
          <a:p>
            <a:pPr algn="l"/>
            <a:r>
              <a:rPr lang="en-US" altLang="zh-CN" sz="2400" b="1" dirty="0"/>
              <a:t>	</a:t>
            </a:r>
            <a:r>
              <a:rPr lang="en-US" altLang="zh-CN" sz="2400" b="1" dirty="0" err="1"/>
              <a:t>getchar</a:t>
            </a:r>
            <a:r>
              <a:rPr lang="en-US" altLang="zh-CN" sz="2400" b="1" dirty="0"/>
              <a:t>();</a:t>
            </a:r>
          </a:p>
          <a:p>
            <a:pPr algn="l"/>
            <a:r>
              <a:rPr lang="en-US" altLang="zh-CN" sz="2400" b="1" dirty="0"/>
              <a:t>}</a:t>
            </a:r>
          </a:p>
        </p:txBody>
      </p:sp>
      <p:pic>
        <p:nvPicPr>
          <p:cNvPr id="911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3900" y="2143116"/>
            <a:ext cx="461010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640763" cy="8229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 smtClean="0">
                <a:latin typeface="宋体" pitchFamily="2" charset="-122"/>
              </a:rPr>
              <a:t>有</a:t>
            </a:r>
            <a:r>
              <a:rPr lang="zh-CN" altLang="en-US" dirty="0">
                <a:latin typeface="宋体" pitchFamily="2" charset="-122"/>
              </a:rPr>
              <a:t>一个班，３个学生，各学４门课，计算总平均分数以及第ｎ个学生的成绩。用函数</a:t>
            </a:r>
            <a:r>
              <a:rPr lang="en-US" altLang="zh-CN" dirty="0">
                <a:latin typeface="宋体" pitchFamily="2" charset="-122"/>
              </a:rPr>
              <a:t>average</a:t>
            </a:r>
            <a:r>
              <a:rPr lang="zh-CN" altLang="en-US" dirty="0">
                <a:latin typeface="宋体" pitchFamily="2" charset="-122"/>
              </a:rPr>
              <a:t>求总平均成绩，用函数</a:t>
            </a:r>
            <a:r>
              <a:rPr lang="en-US" altLang="zh-CN" b="1" dirty="0" err="1"/>
              <a:t>printScore</a:t>
            </a:r>
            <a:r>
              <a:rPr lang="zh-CN" altLang="en-US" dirty="0">
                <a:latin typeface="宋体" pitchFamily="2" charset="-122"/>
              </a:rPr>
              <a:t>输出第</a:t>
            </a:r>
            <a:r>
              <a:rPr lang="en-US" altLang="zh-CN" dirty="0">
                <a:latin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</a:rPr>
              <a:t>个学生的成绩。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50825" y="765175"/>
            <a:ext cx="8712200" cy="4789488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#include &lt;stdio.h&gt;</a:t>
            </a:r>
          </a:p>
          <a:p>
            <a:pPr algn="l"/>
            <a:r>
              <a:rPr lang="en-US" altLang="zh-CN" b="1"/>
              <a:t>void average(float *p,int n);</a:t>
            </a:r>
          </a:p>
          <a:p>
            <a:pPr algn="l"/>
            <a:r>
              <a:rPr lang="en-US" altLang="zh-CN" b="1"/>
              <a:t>void printScore(float (*p)[4],int n);</a:t>
            </a:r>
          </a:p>
          <a:p>
            <a:pPr algn="l"/>
            <a:endParaRPr lang="en-US" altLang="zh-CN" b="1"/>
          </a:p>
          <a:p>
            <a:pPr algn="l"/>
            <a:r>
              <a:rPr lang="en-US" altLang="zh-CN" b="1"/>
              <a:t>void main()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	float score[3][4]=</a:t>
            </a:r>
          </a:p>
          <a:p>
            <a:pPr algn="l"/>
            <a:r>
              <a:rPr lang="en-US" altLang="zh-CN" b="1"/>
              <a:t>		{{65,67,70,60},{80,87,90,81},{90,99,100,98}};</a:t>
            </a:r>
          </a:p>
          <a:p>
            <a:pPr algn="l"/>
            <a:r>
              <a:rPr lang="en-US" altLang="zh-CN" b="1"/>
              <a:t>	average(*score,12);          </a:t>
            </a:r>
          </a:p>
          <a:p>
            <a:pPr algn="l"/>
            <a:r>
              <a:rPr lang="en-US" altLang="zh-CN" b="1"/>
              <a:t>	printScore(score,2);                </a:t>
            </a:r>
          </a:p>
          <a:p>
            <a:pPr algn="l"/>
            <a:r>
              <a:rPr lang="en-US" altLang="zh-CN" b="1"/>
              <a:t>}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7994650" cy="436245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b="1"/>
              <a:t>void average(float *p,int n)</a:t>
            </a:r>
          </a:p>
          <a:p>
            <a:pPr algn="l"/>
            <a:r>
              <a:rPr lang="en-US" altLang="en-US" b="1"/>
              <a:t>{</a:t>
            </a:r>
          </a:p>
          <a:p>
            <a:pPr algn="l"/>
            <a:r>
              <a:rPr lang="en-US" altLang="en-US" b="1"/>
              <a:t>	float *p_end;</a:t>
            </a:r>
          </a:p>
          <a:p>
            <a:pPr algn="l"/>
            <a:r>
              <a:rPr lang="en-US" altLang="en-US" b="1"/>
              <a:t>	float sum=0,aver;</a:t>
            </a:r>
          </a:p>
          <a:p>
            <a:pPr algn="l"/>
            <a:r>
              <a:rPr lang="en-US" altLang="en-US" b="1"/>
              <a:t>	p_end=p+n-1;</a:t>
            </a:r>
          </a:p>
          <a:p>
            <a:pPr algn="l"/>
            <a:r>
              <a:rPr lang="en-US" altLang="en-US" b="1"/>
              <a:t>	for(;p&lt;=p_end;p++)</a:t>
            </a:r>
          </a:p>
          <a:p>
            <a:pPr algn="l"/>
            <a:r>
              <a:rPr lang="en-US" altLang="en-US" b="1"/>
              <a:t>		sum=sum+(*p);</a:t>
            </a:r>
          </a:p>
          <a:p>
            <a:pPr algn="l"/>
            <a:r>
              <a:rPr lang="en-US" altLang="en-US" b="1"/>
              <a:t>	aver=sum/n;</a:t>
            </a:r>
          </a:p>
          <a:p>
            <a:pPr algn="l"/>
            <a:r>
              <a:rPr lang="en-US" altLang="en-US" b="1"/>
              <a:t>	printf("average=%5.2f\n",aver);</a:t>
            </a:r>
          </a:p>
          <a:p>
            <a:pPr algn="l"/>
            <a:r>
              <a:rPr lang="en-US" altLang="en-US" b="1"/>
              <a:t>}</a:t>
            </a:r>
            <a:endParaRPr lang="en-US" altLang="zh-CN" b="1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0825" y="765175"/>
            <a:ext cx="8642350" cy="3081338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b="1"/>
              <a:t>void </a:t>
            </a:r>
            <a:r>
              <a:rPr lang="en-US" altLang="zh-CN" b="1"/>
              <a:t>printScore</a:t>
            </a:r>
            <a:r>
              <a:rPr lang="en-US" altLang="en-US"/>
              <a:t> </a:t>
            </a:r>
            <a:r>
              <a:rPr lang="en-US" altLang="en-US" b="1"/>
              <a:t>(float (*p)[4],int n)</a:t>
            </a:r>
          </a:p>
          <a:p>
            <a:pPr algn="l"/>
            <a:r>
              <a:rPr lang="en-US" altLang="en-US" b="1"/>
              <a:t>{</a:t>
            </a:r>
          </a:p>
          <a:p>
            <a:pPr algn="l"/>
            <a:r>
              <a:rPr lang="en-US" altLang="en-US" b="1"/>
              <a:t>	int i;</a:t>
            </a:r>
          </a:p>
          <a:p>
            <a:pPr algn="l"/>
            <a:r>
              <a:rPr lang="en-US" altLang="en-US" b="1"/>
              <a:t>	printf("the score of No.%d are:\n",n);</a:t>
            </a:r>
          </a:p>
          <a:p>
            <a:pPr algn="l"/>
            <a:r>
              <a:rPr lang="en-US" altLang="en-US" b="1"/>
              <a:t>	for(i=0;i&lt;4;i++)</a:t>
            </a:r>
          </a:p>
          <a:p>
            <a:pPr algn="l"/>
            <a:r>
              <a:rPr lang="en-US" altLang="en-US" b="1"/>
              <a:t>		printf("%5.2f ",*(*(p+n)+i));</a:t>
            </a:r>
          </a:p>
          <a:p>
            <a:pPr algn="l"/>
            <a:r>
              <a:rPr lang="en-US" altLang="en-US" b="1"/>
              <a:t>}</a:t>
            </a:r>
          </a:p>
        </p:txBody>
      </p:sp>
      <p:sp>
        <p:nvSpPr>
          <p:cNvPr id="918531" name="Text Box 3"/>
          <p:cNvSpPr txBox="1">
            <a:spLocks noChangeArrowheads="1"/>
          </p:cNvSpPr>
          <p:nvPr/>
        </p:nvSpPr>
        <p:spPr bwMode="auto">
          <a:xfrm>
            <a:off x="684213" y="4581525"/>
            <a:ext cx="7651750" cy="1800225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u="sng">
                <a:solidFill>
                  <a:srgbClr val="FFFF66"/>
                </a:solidFill>
              </a:rPr>
              <a:t>程序运行结果如下：</a:t>
            </a:r>
            <a:endParaRPr lang="zh-CN" altLang="en-US" b="1" u="sng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average</a:t>
            </a:r>
            <a:r>
              <a:rPr lang="zh-CN" altLang="en-US">
                <a:solidFill>
                  <a:schemeClr val="bg1"/>
                </a:solidFill>
              </a:rPr>
              <a:t>＝８２．２５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The  score  of  No.2  are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９０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００　９９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００　１００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００　９８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００</a:t>
            </a:r>
          </a:p>
        </p:txBody>
      </p:sp>
      <p:sp>
        <p:nvSpPr>
          <p:cNvPr id="918532" name="Text Box 4"/>
          <p:cNvSpPr txBox="1">
            <a:spLocks noChangeArrowheads="1"/>
          </p:cNvSpPr>
          <p:nvPr/>
        </p:nvSpPr>
        <p:spPr bwMode="auto">
          <a:xfrm>
            <a:off x="4716463" y="3429000"/>
            <a:ext cx="180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8000"/>
                </a:solidFill>
              </a:rPr>
              <a:t>*(p[n]  + i)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1" grpId="0" animBg="1"/>
      <p:bldP spid="9185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476250"/>
            <a:ext cx="8713788" cy="2678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int a[4]; (a </a:t>
            </a:r>
            <a:r>
              <a:rPr lang="zh-CN" altLang="en-US" b="1"/>
              <a:t>有</a:t>
            </a:r>
            <a:r>
              <a:rPr lang="en-US" altLang="zh-CN" b="1"/>
              <a:t>4</a:t>
            </a:r>
            <a:r>
              <a:rPr lang="zh-CN" altLang="en-US" b="1"/>
              <a:t>个元素，每个元素为</a:t>
            </a:r>
            <a:r>
              <a:rPr lang="en-US" altLang="zh-CN" b="1"/>
              <a:t>int</a:t>
            </a:r>
            <a:r>
              <a:rPr lang="zh-CN" altLang="en-US" b="1"/>
              <a:t>型）</a:t>
            </a:r>
          </a:p>
          <a:p>
            <a:pPr algn="l"/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en-US" altLang="zh-CN" b="1"/>
              <a:t>int (*p)[4] ; </a:t>
            </a:r>
            <a:r>
              <a:rPr lang="zh-CN" altLang="en-US" b="1"/>
              <a:t>（</a:t>
            </a:r>
            <a:r>
              <a:rPr lang="en-US" altLang="zh-CN" b="1"/>
              <a:t>p</a:t>
            </a:r>
            <a:r>
              <a:rPr lang="zh-CN" altLang="en-US" b="1"/>
              <a:t>是一个指针变量，</a:t>
            </a:r>
            <a:r>
              <a:rPr lang="en-US" altLang="zh-CN" b="1"/>
              <a:t>p</a:t>
            </a:r>
            <a:r>
              <a:rPr lang="zh-CN" altLang="en-US" b="1"/>
              <a:t>的值是一个包含</a:t>
            </a:r>
            <a:r>
              <a:rPr lang="en-US" altLang="zh-CN" b="1"/>
              <a:t>4</a:t>
            </a:r>
            <a:r>
              <a:rPr lang="zh-CN" altLang="en-US" b="1"/>
              <a:t>个元素的一维数组的地址。指向的是一个包含</a:t>
            </a:r>
            <a:r>
              <a:rPr lang="en-US" altLang="zh-CN" b="1"/>
              <a:t>4</a:t>
            </a:r>
            <a:r>
              <a:rPr lang="zh-CN" altLang="en-US" b="1"/>
              <a:t>个元素的一维数组）</a:t>
            </a:r>
            <a:endParaRPr lang="en-US" altLang="zh-CN" b="1"/>
          </a:p>
        </p:txBody>
      </p:sp>
      <p:graphicFrame>
        <p:nvGraphicFramePr>
          <p:cNvPr id="994331" name="Group 27"/>
          <p:cNvGraphicFramePr>
            <a:graphicFrameLocks noGrp="1"/>
          </p:cNvGraphicFramePr>
          <p:nvPr/>
        </p:nvGraphicFramePr>
        <p:xfrm>
          <a:off x="1042988" y="3213100"/>
          <a:ext cx="6911975" cy="640080"/>
        </p:xfrm>
        <a:graphic>
          <a:graphicData uri="http://schemas.openxmlformats.org/drawingml/2006/table">
            <a:tbl>
              <a:tblPr/>
              <a:tblGrid>
                <a:gridCol w="1728787"/>
                <a:gridCol w="1727200"/>
                <a:gridCol w="1728788"/>
                <a:gridCol w="17272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(*p)[0]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(*p)[ 1]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(*p)[ 2]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(*p)[ 3]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92088" y="3141663"/>
            <a:ext cx="82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p-&gt;</a:t>
            </a:r>
          </a:p>
        </p:txBody>
      </p:sp>
      <p:graphicFrame>
        <p:nvGraphicFramePr>
          <p:cNvPr id="994362" name="Group 58"/>
          <p:cNvGraphicFramePr>
            <a:graphicFrameLocks noGrp="1"/>
          </p:cNvGraphicFramePr>
          <p:nvPr/>
        </p:nvGraphicFramePr>
        <p:xfrm>
          <a:off x="1092200" y="4221163"/>
          <a:ext cx="6864350" cy="701040"/>
        </p:xfrm>
        <a:graphic>
          <a:graphicData uri="http://schemas.openxmlformats.org/drawingml/2006/table">
            <a:tbl>
              <a:tblPr/>
              <a:tblGrid>
                <a:gridCol w="1716088"/>
                <a:gridCol w="1717675"/>
                <a:gridCol w="1714500"/>
                <a:gridCol w="1716087"/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8" name="Text Box 59"/>
          <p:cNvSpPr txBox="1">
            <a:spLocks noChangeArrowheads="1"/>
          </p:cNvSpPr>
          <p:nvPr/>
        </p:nvSpPr>
        <p:spPr bwMode="auto">
          <a:xfrm>
            <a:off x="1055688" y="3630613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………..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了解并学会使用二维数组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476250"/>
            <a:ext cx="8713788" cy="2227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b="1"/>
          </a:p>
          <a:p>
            <a:pPr algn="l"/>
            <a:endParaRPr lang="en-US" altLang="zh-CN" b="1"/>
          </a:p>
          <a:p>
            <a:pPr algn="l"/>
            <a:r>
              <a:rPr lang="en-US" altLang="zh-CN" b="1"/>
              <a:t>int  *p[4] ; (</a:t>
            </a:r>
            <a:r>
              <a:rPr lang="en-US" altLang="zh-CN" b="1">
                <a:solidFill>
                  <a:srgbClr val="CC0000"/>
                </a:solidFill>
              </a:rPr>
              <a:t>p</a:t>
            </a:r>
            <a:r>
              <a:rPr lang="en-US" altLang="zh-CN" b="1"/>
              <a:t> </a:t>
            </a:r>
            <a:r>
              <a:rPr lang="zh-CN" altLang="en-US" b="1"/>
              <a:t>是指针数组，有</a:t>
            </a:r>
            <a:r>
              <a:rPr lang="en-US" altLang="zh-CN" b="1"/>
              <a:t>4</a:t>
            </a:r>
            <a:r>
              <a:rPr lang="zh-CN" altLang="en-US" b="1"/>
              <a:t>个元素，每个元素为</a:t>
            </a:r>
            <a:r>
              <a:rPr lang="en-US" altLang="zh-CN" b="1">
                <a:solidFill>
                  <a:srgbClr val="CC0000"/>
                </a:solidFill>
              </a:rPr>
              <a:t>int *</a:t>
            </a:r>
            <a:r>
              <a:rPr lang="en-US" altLang="zh-CN" b="1"/>
              <a:t> </a:t>
            </a:r>
            <a:r>
              <a:rPr lang="zh-CN" altLang="en-US" b="1"/>
              <a:t>型）</a:t>
            </a:r>
          </a:p>
          <a:p>
            <a:pPr algn="l"/>
            <a:endParaRPr lang="en-US" altLang="zh-CN" b="1"/>
          </a:p>
        </p:txBody>
      </p:sp>
      <p:graphicFrame>
        <p:nvGraphicFramePr>
          <p:cNvPr id="1041411" name="Group 3"/>
          <p:cNvGraphicFramePr>
            <a:graphicFrameLocks noGrp="1"/>
          </p:cNvGraphicFramePr>
          <p:nvPr/>
        </p:nvGraphicFramePr>
        <p:xfrm>
          <a:off x="1042988" y="3213100"/>
          <a:ext cx="6911975" cy="640080"/>
        </p:xfrm>
        <a:graphic>
          <a:graphicData uri="http://schemas.openxmlformats.org/drawingml/2006/table">
            <a:tbl>
              <a:tblPr/>
              <a:tblGrid>
                <a:gridCol w="1728787"/>
                <a:gridCol w="1727200"/>
                <a:gridCol w="1728788"/>
                <a:gridCol w="17272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89" name="Group 81"/>
          <p:cNvGraphicFramePr>
            <a:graphicFrameLocks noGrp="1"/>
          </p:cNvGraphicFramePr>
          <p:nvPr/>
        </p:nvGraphicFramePr>
        <p:xfrm>
          <a:off x="1258888" y="4292600"/>
          <a:ext cx="865187" cy="2103120"/>
        </p:xfrm>
        <a:graphic>
          <a:graphicData uri="http://schemas.openxmlformats.org/drawingml/2006/table">
            <a:tbl>
              <a:tblPr/>
              <a:tblGrid>
                <a:gridCol w="865187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91" name="Group 83"/>
          <p:cNvGraphicFramePr>
            <a:graphicFrameLocks noGrp="1"/>
          </p:cNvGraphicFramePr>
          <p:nvPr/>
        </p:nvGraphicFramePr>
        <p:xfrm>
          <a:off x="3132138" y="4292600"/>
          <a:ext cx="1079500" cy="210312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60" name="Group 52"/>
          <p:cNvGraphicFramePr>
            <a:graphicFrameLocks noGrp="1"/>
          </p:cNvGraphicFramePr>
          <p:nvPr/>
        </p:nvGraphicFramePr>
        <p:xfrm>
          <a:off x="4787900" y="4281488"/>
          <a:ext cx="1079500" cy="210312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70" name="Group 62"/>
          <p:cNvGraphicFramePr>
            <a:graphicFrameLocks noGrp="1"/>
          </p:cNvGraphicFramePr>
          <p:nvPr/>
        </p:nvGraphicFramePr>
        <p:xfrm>
          <a:off x="6588125" y="4221163"/>
          <a:ext cx="1296988" cy="2103120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50958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9" name="Line 72"/>
          <p:cNvSpPr>
            <a:spLocks noChangeShapeType="1"/>
          </p:cNvSpPr>
          <p:nvPr/>
        </p:nvSpPr>
        <p:spPr bwMode="auto">
          <a:xfrm>
            <a:off x="1476375" y="39338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00" name="Line 73"/>
          <p:cNvSpPr>
            <a:spLocks noChangeShapeType="1"/>
          </p:cNvSpPr>
          <p:nvPr/>
        </p:nvSpPr>
        <p:spPr bwMode="auto">
          <a:xfrm>
            <a:off x="3419475" y="3860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01" name="Line 74"/>
          <p:cNvSpPr>
            <a:spLocks noChangeShapeType="1"/>
          </p:cNvSpPr>
          <p:nvPr/>
        </p:nvSpPr>
        <p:spPr bwMode="auto">
          <a:xfrm>
            <a:off x="5076825" y="3860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02" name="Line 75"/>
          <p:cNvSpPr>
            <a:spLocks noChangeShapeType="1"/>
          </p:cNvSpPr>
          <p:nvPr/>
        </p:nvSpPr>
        <p:spPr bwMode="auto">
          <a:xfrm>
            <a:off x="6804025" y="38608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748712" cy="36933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bg1"/>
                </a:solidFill>
              </a:rPr>
              <a:t>在</a:t>
            </a:r>
            <a:r>
              <a:rPr lang="zh-CN" altLang="en-US" b="1" dirty="0">
                <a:solidFill>
                  <a:schemeClr val="bg1"/>
                </a:solidFill>
              </a:rPr>
              <a:t>上题基础上，查找有一门以上课程不及格的学生，打印出他们的全部课程的成绩。</a:t>
            </a:r>
            <a:r>
              <a:rPr lang="zh-CN" altLang="en-US" b="1" dirty="0"/>
              <a:t>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675688" cy="3935412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#include &lt;stdio.h&gt;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void searchPrint(float (*p)[4],int n);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void main()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     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float score[3][4]=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{{65,57,70,60},{58,87,90,81},{90,99,100,98}};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searchPrint</a:t>
            </a:r>
            <a:r>
              <a:rPr lang="en-US" altLang="zh-CN"/>
              <a:t> </a:t>
            </a:r>
            <a:r>
              <a:rPr lang="en-US" altLang="zh-CN">
                <a:solidFill>
                  <a:schemeClr val="bg1"/>
                </a:solidFill>
              </a:rPr>
              <a:t>(score,3);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50825" y="333375"/>
            <a:ext cx="8893175" cy="6310313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2000" b="1">
                <a:solidFill>
                  <a:schemeClr val="bg1"/>
                </a:solidFill>
              </a:rPr>
              <a:t>void </a:t>
            </a:r>
            <a:r>
              <a:rPr lang="en-US" altLang="zh-CN">
                <a:solidFill>
                  <a:schemeClr val="bg1"/>
                </a:solidFill>
              </a:rPr>
              <a:t>searchPrint</a:t>
            </a:r>
            <a:r>
              <a:rPr lang="en-US" altLang="en-US"/>
              <a:t> </a:t>
            </a:r>
            <a:r>
              <a:rPr lang="en-US" altLang="en-US" sz="2000" b="1">
                <a:solidFill>
                  <a:schemeClr val="bg1"/>
                </a:solidFill>
              </a:rPr>
              <a:t>(float (*p)[4],int n)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int i,j,flag;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for(j=0;j&lt;n;j++)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{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flag=0;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for(i=0;i&lt;4;i++)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{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if(*(*(p+j)+i)&lt;60) 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	flag=1;			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if(flag==1)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{ 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	printf("No.%d fails,his scores are:\n",j+1);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	for(i=0;i&lt;4;i++)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	printf("%5.1f ",*(*(p+j)+i));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	printf("\n");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}			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}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 }</a:t>
            </a:r>
            <a:r>
              <a:rPr lang="en-US" alt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250825" y="3644900"/>
            <a:ext cx="5518150" cy="2654300"/>
          </a:xfrm>
          <a:prstGeom prst="rect">
            <a:avLst/>
          </a:prstGeom>
          <a:solidFill>
            <a:srgbClr val="808000"/>
          </a:solidFill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　</a:t>
            </a:r>
            <a:r>
              <a:rPr lang="zh-CN" altLang="en-US">
                <a:solidFill>
                  <a:srgbClr val="FFFF66"/>
                </a:solidFill>
              </a:rPr>
              <a:t>程序运行结果如下：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No.1  fails,  his scores are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６５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  ５７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   ７０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   ６０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</a:t>
            </a: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No.2  fails,  his scores are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５８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 ８７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 ９０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 ８１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０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11175" y="476250"/>
            <a:ext cx="5743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指针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数组和指向指针的指针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指针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数组的概念</a:t>
            </a:r>
          </a:p>
        </p:txBody>
      </p:sp>
      <p:sp>
        <p:nvSpPr>
          <p:cNvPr id="926724" name="Text Box 4"/>
          <p:cNvSpPr txBox="1">
            <a:spLocks noChangeArrowheads="1"/>
          </p:cNvSpPr>
          <p:nvPr/>
        </p:nvSpPr>
        <p:spPr bwMode="auto">
          <a:xfrm>
            <a:off x="468313" y="2060575"/>
            <a:ext cx="8351837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/>
              <a:t>一个数组，若其元素均为指针类型数据，称为</a:t>
            </a:r>
            <a:r>
              <a:rPr lang="zh-CN" altLang="en-US" b="1"/>
              <a:t>指针数组</a:t>
            </a:r>
            <a:r>
              <a:rPr lang="zh-CN" altLang="en-US"/>
              <a:t>，也就是说，指针数组中的每一个元素都相当于一个指针变量。</a:t>
            </a:r>
          </a:p>
          <a:p>
            <a:pPr algn="l"/>
            <a:endParaRPr lang="zh-CN" altLang="en-US"/>
          </a:p>
          <a:p>
            <a:pPr algn="l"/>
            <a:r>
              <a:rPr lang="zh-CN" altLang="en-US" b="1">
                <a:latin typeface="宋体" pitchFamily="2" charset="-122"/>
              </a:rPr>
              <a:t>一维指针数组的定义形式为</a:t>
            </a:r>
            <a:r>
              <a:rPr lang="en-US" altLang="zh-CN" b="1">
                <a:latin typeface="宋体" pitchFamily="2" charset="-122"/>
              </a:rPr>
              <a:t>:</a:t>
            </a:r>
          </a:p>
          <a:p>
            <a:pPr algn="l"/>
            <a:r>
              <a:rPr lang="zh-CN" altLang="en-US" b="1">
                <a:solidFill>
                  <a:srgbClr val="A50021"/>
                </a:solidFill>
              </a:rPr>
              <a:t>类型名 数组名［数组长度］；</a:t>
            </a:r>
          </a:p>
          <a:p>
            <a:pPr algn="l"/>
            <a:endParaRPr lang="zh-CN" altLang="en-US">
              <a:solidFill>
                <a:srgbClr val="A50021"/>
              </a:solidFill>
            </a:endParaRPr>
          </a:p>
          <a:p>
            <a:pPr algn="l"/>
            <a:r>
              <a:rPr lang="zh-CN" altLang="en-US" b="1">
                <a:solidFill>
                  <a:srgbClr val="CC0000"/>
                </a:solidFill>
              </a:rPr>
              <a:t>例如：</a:t>
            </a:r>
          </a:p>
          <a:p>
            <a:pPr algn="l"/>
            <a:r>
              <a:rPr lang="zh-CN" altLang="en-US" b="1">
                <a:solidFill>
                  <a:srgbClr val="008000"/>
                </a:solidFill>
              </a:rPr>
              <a:t>ｉｎｔ *ｐ</a:t>
            </a:r>
            <a:r>
              <a:rPr lang="en-US" altLang="zh-CN" b="1">
                <a:solidFill>
                  <a:srgbClr val="008000"/>
                </a:solidFill>
              </a:rPr>
              <a:t>[</a:t>
            </a:r>
            <a:r>
              <a:rPr lang="zh-CN" altLang="en-US" b="1">
                <a:solidFill>
                  <a:srgbClr val="008000"/>
                </a:solidFill>
              </a:rPr>
              <a:t>４</a:t>
            </a:r>
            <a:r>
              <a:rPr lang="en-US" altLang="zh-CN" b="1">
                <a:solidFill>
                  <a:srgbClr val="008000"/>
                </a:solidFill>
              </a:rPr>
              <a:t>]</a:t>
            </a:r>
            <a:r>
              <a:rPr lang="zh-CN" altLang="en-US" b="1">
                <a:solidFill>
                  <a:srgbClr val="008000"/>
                </a:solidFill>
              </a:rPr>
              <a:t>；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Text Box 2"/>
          <p:cNvSpPr txBox="1">
            <a:spLocks noChangeArrowheads="1"/>
          </p:cNvSpPr>
          <p:nvPr/>
        </p:nvSpPr>
        <p:spPr bwMode="auto">
          <a:xfrm>
            <a:off x="79375" y="549275"/>
            <a:ext cx="5298245" cy="369332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例：将</a:t>
            </a:r>
            <a:r>
              <a:rPr lang="zh-CN" altLang="en-US" b="1" dirty="0">
                <a:solidFill>
                  <a:schemeClr val="bg1"/>
                </a:solidFill>
              </a:rPr>
              <a:t>若干字符串按字母顺序（由小到大）输出。</a:t>
            </a:r>
          </a:p>
        </p:txBody>
      </p:sp>
      <p:sp>
        <p:nvSpPr>
          <p:cNvPr id="9287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537575" cy="5216525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</a:rPr>
              <a:t>#include &lt;stdio.h&gt;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#include &lt;string.h&gt;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void sort(char *name[ ],int n);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void print(char *name[ ],int n);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void main()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	char *name[ ]={"Follow me","BASIC","Great      		Wall","FORTRAN","Computer design"};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	int n=5;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	sort(name,n);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	print(name,n);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6125" y="1143000"/>
            <a:ext cx="5429250" cy="2678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	char *name[5];</a:t>
            </a:r>
          </a:p>
          <a:p>
            <a:pPr algn="l">
              <a:defRPr/>
            </a:pPr>
            <a:r>
              <a:rPr lang="en-US" altLang="zh-CN" dirty="0"/>
              <a:t>	name[0] = "Follow me";</a:t>
            </a:r>
          </a:p>
          <a:p>
            <a:pPr algn="l">
              <a:defRPr/>
            </a:pPr>
            <a:r>
              <a:rPr lang="en-US" altLang="zh-CN" dirty="0"/>
              <a:t>	name[1] = "BASIC";</a:t>
            </a:r>
          </a:p>
          <a:p>
            <a:pPr algn="l">
              <a:defRPr/>
            </a:pPr>
            <a:r>
              <a:rPr lang="en-US" altLang="zh-CN" dirty="0"/>
              <a:t>	name[2] = "Great  Wall";</a:t>
            </a:r>
          </a:p>
          <a:p>
            <a:pPr algn="l">
              <a:defRPr/>
            </a:pPr>
            <a:r>
              <a:rPr lang="en-US" altLang="zh-CN" dirty="0"/>
              <a:t>	name[3] = "FORTRAN";</a:t>
            </a:r>
          </a:p>
          <a:p>
            <a:pPr algn="l">
              <a:defRPr/>
            </a:pPr>
            <a:r>
              <a:rPr lang="en-US" altLang="zh-CN" dirty="0"/>
              <a:t>	name[4] = "Computer design";</a:t>
            </a:r>
            <a:endParaRPr lang="zh-CN" alt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0" grpId="0" animBg="1"/>
      <p:bldP spid="928771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j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38" y="336550"/>
            <a:ext cx="8223250" cy="6188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8569325" cy="5578475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2000" b="1">
                <a:solidFill>
                  <a:schemeClr val="bg1"/>
                </a:solidFill>
              </a:rPr>
              <a:t>void sort(char *name[ ],int n)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char *temp;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int i,j,k;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for(i=0;i&lt;n-1;i++)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{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k=i;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for(j=i+1;j&lt;n;j++)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{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if(strcmp(name[k],name[j])&gt;0) 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k=j;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}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if(k!=i)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{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	temp=name[i]; name[i]=name[k]; name[k]=temp;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	}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}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4213" y="836613"/>
            <a:ext cx="7848600" cy="2654300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b="1">
                <a:solidFill>
                  <a:schemeClr val="bg1"/>
                </a:solidFill>
              </a:rPr>
              <a:t>void print(char *name[ ],int n)</a:t>
            </a:r>
          </a:p>
          <a:p>
            <a:pPr algn="l"/>
            <a:r>
              <a:rPr lang="en-US" altLang="en-US" b="1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en-US" b="1">
                <a:solidFill>
                  <a:schemeClr val="bg1"/>
                </a:solidFill>
              </a:rPr>
              <a:t>	int i;</a:t>
            </a:r>
          </a:p>
          <a:p>
            <a:pPr algn="l"/>
            <a:r>
              <a:rPr lang="en-US" altLang="en-US" b="1">
                <a:solidFill>
                  <a:schemeClr val="bg1"/>
                </a:solidFill>
              </a:rPr>
              <a:t>	for(i=0;i&lt;n;i++)</a:t>
            </a:r>
          </a:p>
          <a:p>
            <a:pPr algn="l"/>
            <a:r>
              <a:rPr lang="en-US" altLang="en-US" b="1">
                <a:solidFill>
                  <a:schemeClr val="bg1"/>
                </a:solidFill>
              </a:rPr>
              <a:t>		printf("%s\n",name[i]);</a:t>
            </a:r>
          </a:p>
          <a:p>
            <a:pPr algn="l"/>
            <a:r>
              <a:rPr lang="en-US" altLang="en-US" b="1">
                <a:solidFill>
                  <a:schemeClr val="bg1"/>
                </a:solidFill>
              </a:rPr>
              <a:t>}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59113" y="3644900"/>
            <a:ext cx="2798762" cy="2654300"/>
          </a:xfrm>
          <a:prstGeom prst="rect">
            <a:avLst/>
          </a:prstGeom>
          <a:solidFill>
            <a:srgbClr val="808000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u="sng">
                <a:solidFill>
                  <a:srgbClr val="FFFF66"/>
                </a:solidFill>
              </a:rPr>
              <a:t>运行结果为：</a:t>
            </a:r>
            <a:endParaRPr lang="zh-CN" altLang="en-US" b="1" u="sng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ＢＡＳＩＣ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Computer   design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FORTRAN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Follow   me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Great  Wall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03200" y="692150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指向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指针的指针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1026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>
                <a:solidFill>
                  <a:srgbClr val="A50021"/>
                </a:solidFill>
              </a:rPr>
              <a:t>定义一个指向指针数据的指针变量</a:t>
            </a:r>
            <a:r>
              <a:rPr lang="zh-CN" altLang="en-US">
                <a:solidFill>
                  <a:srgbClr val="CC0000"/>
                </a:solidFill>
              </a:rPr>
              <a:t>：</a:t>
            </a:r>
            <a:endParaRPr lang="zh-CN" altLang="en-US" b="1">
              <a:solidFill>
                <a:srgbClr val="CC0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b="1">
                <a:solidFill>
                  <a:srgbClr val="008000"/>
                </a:solidFill>
              </a:rPr>
              <a:t>ｃｈａｒ **ｐ；</a:t>
            </a:r>
          </a:p>
          <a:p>
            <a:pPr algn="l">
              <a:lnSpc>
                <a:spcPct val="130000"/>
              </a:lnSpc>
            </a:pPr>
            <a:r>
              <a:rPr lang="zh-CN" altLang="en-US"/>
              <a:t>ｐ的前面有两个*号。*运算符的结合性是从右到左，因此**ｐ相当于*（*ｐ），显然*ｐ是指针变量的定义形式。如果没有最前面的*，那就是定义了一个指向字符数据的指针变量。现在它前面又有一个*号，表示指针变量ｐ是指向一个字符指针变量的。*ｐ就是ｐ所指向的另一个指针变量。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Text Box 2"/>
          <p:cNvSpPr txBox="1">
            <a:spLocks noChangeArrowheads="1"/>
          </p:cNvSpPr>
          <p:nvPr/>
        </p:nvSpPr>
        <p:spPr bwMode="auto">
          <a:xfrm>
            <a:off x="111125" y="692150"/>
            <a:ext cx="2577950" cy="369332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使用</a:t>
            </a:r>
            <a:r>
              <a:rPr lang="zh-CN" altLang="en-US" b="1" dirty="0">
                <a:solidFill>
                  <a:schemeClr val="bg1"/>
                </a:solidFill>
              </a:rPr>
              <a:t>指向指针的指针。</a:t>
            </a:r>
            <a:r>
              <a:rPr lang="zh-CN" altLang="en-US" dirty="0"/>
              <a:t> </a:t>
            </a:r>
          </a:p>
        </p:txBody>
      </p:sp>
      <p:sp>
        <p:nvSpPr>
          <p:cNvPr id="932867" name="Text Box 3"/>
          <p:cNvSpPr txBox="1">
            <a:spLocks noChangeArrowheads="1"/>
          </p:cNvSpPr>
          <p:nvPr/>
        </p:nvSpPr>
        <p:spPr bwMode="auto">
          <a:xfrm>
            <a:off x="285721" y="1285860"/>
            <a:ext cx="8607454" cy="3693319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algn="l"/>
            <a:r>
              <a:rPr lang="en-US" altLang="zh-CN" b="1" dirty="0"/>
              <a:t>void main()</a:t>
            </a:r>
          </a:p>
          <a:p>
            <a:pPr algn="l"/>
            <a:r>
              <a:rPr lang="en-US" altLang="zh-CN" b="1" dirty="0"/>
              <a:t>{</a:t>
            </a:r>
          </a:p>
          <a:p>
            <a:pPr algn="l"/>
            <a:r>
              <a:rPr lang="en-US" altLang="zh-CN" b="1" dirty="0"/>
              <a:t>	char *name[]={"Follow </a:t>
            </a:r>
            <a:r>
              <a:rPr lang="en-US" altLang="zh-CN" b="1" dirty="0" err="1"/>
              <a:t>me","BASIC","Great</a:t>
            </a:r>
            <a:r>
              <a:rPr lang="en-US" altLang="zh-CN" b="1" dirty="0"/>
              <a:t> 		 	</a:t>
            </a:r>
            <a:r>
              <a:rPr lang="en-US" altLang="zh-CN" b="1" dirty="0" err="1"/>
              <a:t>Wall","FORTRAN","Computer</a:t>
            </a:r>
            <a:r>
              <a:rPr lang="en-US" altLang="zh-CN" b="1" dirty="0"/>
              <a:t> design"};</a:t>
            </a:r>
          </a:p>
          <a:p>
            <a:pPr algn="l"/>
            <a:r>
              <a:rPr lang="en-US" altLang="zh-CN" b="1" dirty="0"/>
              <a:t>	char **p;</a:t>
            </a:r>
          </a:p>
          <a:p>
            <a:pPr algn="l"/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algn="l"/>
            <a:r>
              <a:rPr lang="en-US" altLang="zh-CN" b="1" dirty="0"/>
              <a:t>	for(</a:t>
            </a:r>
            <a:r>
              <a:rPr lang="en-US" altLang="zh-CN" b="1" dirty="0" err="1"/>
              <a:t>i</a:t>
            </a:r>
            <a:r>
              <a:rPr lang="en-US" altLang="zh-CN" b="1" dirty="0"/>
              <a:t>=0;i&lt;5;i++)</a:t>
            </a:r>
          </a:p>
          <a:p>
            <a:pPr algn="l"/>
            <a:r>
              <a:rPr lang="en-US" altLang="zh-CN" b="1" dirty="0"/>
              <a:t>	{</a:t>
            </a:r>
          </a:p>
          <a:p>
            <a:pPr algn="l"/>
            <a:r>
              <a:rPr lang="en-US" altLang="zh-CN" b="1" dirty="0"/>
              <a:t>		p=</a:t>
            </a:r>
            <a:r>
              <a:rPr lang="en-US" altLang="zh-CN" b="1" dirty="0" err="1"/>
              <a:t>name+i</a:t>
            </a:r>
            <a:r>
              <a:rPr lang="en-US" altLang="zh-CN" b="1" dirty="0"/>
              <a:t>;</a:t>
            </a:r>
          </a:p>
          <a:p>
            <a:pPr algn="l"/>
            <a:r>
              <a:rPr lang="en-US" altLang="zh-CN" b="1" dirty="0"/>
              <a:t>	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("%s\n",*p);</a:t>
            </a:r>
          </a:p>
          <a:p>
            <a:pPr algn="l"/>
            <a:r>
              <a:rPr lang="en-US" altLang="zh-CN" b="1" dirty="0"/>
              <a:t>	}</a:t>
            </a:r>
          </a:p>
          <a:p>
            <a:pPr algn="l"/>
            <a:r>
              <a:rPr lang="en-US" altLang="zh-CN" b="1" dirty="0"/>
              <a:t>}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6" grpId="0" animBg="1"/>
      <p:bldP spid="9328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二维数组和指针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815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a[3][4] = 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{ 1,  3,  5,  7},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{ 9, 11, 13, 15},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{17, 19, 21, 23}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Text Box 2"/>
          <p:cNvSpPr txBox="1">
            <a:spLocks noChangeArrowheads="1"/>
          </p:cNvSpPr>
          <p:nvPr/>
        </p:nvSpPr>
        <p:spPr bwMode="auto">
          <a:xfrm>
            <a:off x="111125" y="692150"/>
            <a:ext cx="184731" cy="369332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32867" name="Text Box 3"/>
          <p:cNvSpPr txBox="1">
            <a:spLocks noChangeArrowheads="1"/>
          </p:cNvSpPr>
          <p:nvPr/>
        </p:nvSpPr>
        <p:spPr bwMode="auto">
          <a:xfrm>
            <a:off x="285721" y="1285860"/>
            <a:ext cx="8607454" cy="3693319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algn="l"/>
            <a:r>
              <a:rPr lang="en-US" altLang="zh-CN" b="1" dirty="0"/>
              <a:t>void main()</a:t>
            </a:r>
          </a:p>
          <a:p>
            <a:pPr algn="l"/>
            <a:r>
              <a:rPr lang="en-US" altLang="zh-CN" b="1" dirty="0"/>
              <a:t>{</a:t>
            </a:r>
          </a:p>
          <a:p>
            <a:pPr algn="l"/>
            <a:r>
              <a:rPr lang="en-US" altLang="zh-CN" b="1" dirty="0"/>
              <a:t>	char *name[]={"Follow </a:t>
            </a:r>
            <a:r>
              <a:rPr lang="en-US" altLang="zh-CN" b="1" dirty="0" err="1"/>
              <a:t>me","BASIC","Great</a:t>
            </a:r>
            <a:r>
              <a:rPr lang="en-US" altLang="zh-CN" b="1" dirty="0"/>
              <a:t> 		 	</a:t>
            </a:r>
            <a:r>
              <a:rPr lang="en-US" altLang="zh-CN" b="1" dirty="0" err="1"/>
              <a:t>Wall","FORTRAN","Computer</a:t>
            </a:r>
            <a:r>
              <a:rPr lang="en-US" altLang="zh-CN" b="1" dirty="0"/>
              <a:t> design"};</a:t>
            </a:r>
          </a:p>
          <a:p>
            <a:pPr algn="l"/>
            <a:r>
              <a:rPr lang="en-US" altLang="zh-CN" b="1" dirty="0"/>
              <a:t>	char **p;</a:t>
            </a:r>
          </a:p>
          <a:p>
            <a:pPr algn="l"/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algn="l"/>
            <a:r>
              <a:rPr lang="en-US" altLang="zh-CN" b="1" dirty="0"/>
              <a:t>	for(</a:t>
            </a:r>
            <a:r>
              <a:rPr lang="en-US" altLang="zh-CN" b="1" dirty="0" err="1"/>
              <a:t>i</a:t>
            </a:r>
            <a:r>
              <a:rPr lang="en-US" altLang="zh-CN" b="1" dirty="0"/>
              <a:t>=0;i&lt;5;i++)</a:t>
            </a:r>
          </a:p>
          <a:p>
            <a:pPr algn="l"/>
            <a:r>
              <a:rPr lang="en-US" altLang="zh-CN" b="1" dirty="0"/>
              <a:t>	{</a:t>
            </a:r>
          </a:p>
          <a:p>
            <a:pPr algn="l"/>
            <a:r>
              <a:rPr lang="en-US" altLang="zh-CN" b="1" dirty="0"/>
              <a:t>		p=</a:t>
            </a:r>
            <a:r>
              <a:rPr lang="en-US" altLang="zh-CN" b="1" dirty="0" err="1"/>
              <a:t>name+i</a:t>
            </a:r>
            <a:r>
              <a:rPr lang="en-US" altLang="zh-CN" b="1" dirty="0"/>
              <a:t>;</a:t>
            </a:r>
          </a:p>
          <a:p>
            <a:pPr algn="l"/>
            <a:r>
              <a:rPr lang="en-US" altLang="zh-CN" b="1" dirty="0"/>
              <a:t>	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("%s\n",*p);</a:t>
            </a:r>
          </a:p>
          <a:p>
            <a:pPr algn="l"/>
            <a:r>
              <a:rPr lang="en-US" altLang="zh-CN" b="1" dirty="0"/>
              <a:t>	}</a:t>
            </a:r>
          </a:p>
          <a:p>
            <a:pPr algn="l"/>
            <a:r>
              <a:rPr lang="en-US" altLang="zh-CN" b="1" dirty="0"/>
              <a:t>}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6" grpId="0" animBg="1"/>
      <p:bldP spid="9328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Text Box 2"/>
          <p:cNvSpPr txBox="1">
            <a:spLocks noChangeArrowheads="1"/>
          </p:cNvSpPr>
          <p:nvPr/>
        </p:nvSpPr>
        <p:spPr bwMode="auto">
          <a:xfrm>
            <a:off x="53975" y="533400"/>
            <a:ext cx="5064207" cy="369332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一</a:t>
            </a:r>
            <a:r>
              <a:rPr lang="zh-CN" altLang="en-US" b="1" dirty="0">
                <a:solidFill>
                  <a:schemeClr val="bg1"/>
                </a:solidFill>
              </a:rPr>
              <a:t>个指针数组的元素指向整型数据的简单例子</a:t>
            </a:r>
            <a:r>
              <a:rPr lang="zh-CN" altLang="en-US" dirty="0"/>
              <a:t>。</a:t>
            </a:r>
          </a:p>
        </p:txBody>
      </p:sp>
      <p:sp>
        <p:nvSpPr>
          <p:cNvPr id="933891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748713" cy="5643562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#include &lt;stdio.h&gt;</a:t>
            </a:r>
          </a:p>
          <a:p>
            <a:pPr algn="l"/>
            <a:r>
              <a:rPr lang="en-US" altLang="zh-CN" b="1"/>
              <a:t>void main()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	int a[5]={1,3,5,7,9};</a:t>
            </a:r>
          </a:p>
          <a:p>
            <a:pPr algn="l"/>
            <a:r>
              <a:rPr lang="en-US" altLang="zh-CN" b="1"/>
              <a:t>	int *num[5]={&amp;a[0],&amp;a[1],&amp;a[2],&amp;a[3],&amp;a[4]};</a:t>
            </a:r>
          </a:p>
          <a:p>
            <a:pPr algn="l"/>
            <a:r>
              <a:rPr lang="en-US" altLang="zh-CN" b="1"/>
              <a:t>	int **p,i;</a:t>
            </a:r>
          </a:p>
          <a:p>
            <a:pPr algn="l"/>
            <a:r>
              <a:rPr lang="en-US" altLang="zh-CN" b="1"/>
              <a:t>	p=num;</a:t>
            </a:r>
          </a:p>
          <a:p>
            <a:pPr algn="l"/>
            <a:r>
              <a:rPr lang="en-US" altLang="zh-CN" b="1"/>
              <a:t>	for(i=0;i&lt;5;i++)</a:t>
            </a:r>
          </a:p>
          <a:p>
            <a:pPr algn="l"/>
            <a:r>
              <a:rPr lang="en-US" altLang="zh-CN" b="1"/>
              <a:t>	{</a:t>
            </a:r>
          </a:p>
          <a:p>
            <a:pPr algn="l"/>
            <a:r>
              <a:rPr lang="en-US" altLang="zh-CN" b="1"/>
              <a:t>		printf("%d ",**p);</a:t>
            </a:r>
          </a:p>
          <a:p>
            <a:pPr algn="l"/>
            <a:r>
              <a:rPr lang="en-US" altLang="zh-CN" b="1"/>
              <a:t>		p++;</a:t>
            </a:r>
          </a:p>
          <a:p>
            <a:pPr algn="l"/>
            <a:r>
              <a:rPr lang="en-US" altLang="zh-CN" b="1"/>
              <a:t>	}</a:t>
            </a:r>
          </a:p>
          <a:p>
            <a:pPr algn="l"/>
            <a:r>
              <a:rPr lang="en-US" altLang="zh-CN" b="1"/>
              <a:t>}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0" grpId="0" animBg="1"/>
      <p:bldP spid="9338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51315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指针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数组作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main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函数的形参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137525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　　指针数组的一个重要应用是作为</a:t>
            </a:r>
            <a:r>
              <a:rPr lang="en-US" altLang="zh-CN" dirty="0"/>
              <a:t>main</a:t>
            </a:r>
            <a:r>
              <a:rPr lang="zh-CN" altLang="en-US" dirty="0"/>
              <a:t>函数的形参。在以往的程序中，</a:t>
            </a:r>
            <a:r>
              <a:rPr lang="en-US" altLang="zh-CN" dirty="0"/>
              <a:t>main</a:t>
            </a:r>
            <a:r>
              <a:rPr lang="zh-CN" altLang="en-US" dirty="0"/>
              <a:t>函数的第一行一般写成以下形式：</a:t>
            </a:r>
            <a:r>
              <a:rPr lang="en-US" altLang="zh-CN" dirty="0"/>
              <a:t>void  </a:t>
            </a:r>
            <a:r>
              <a:rPr lang="en-US" altLang="zh-CN" b="1" dirty="0"/>
              <a:t>main</a:t>
            </a:r>
            <a:r>
              <a:rPr lang="zh-CN" altLang="en-US" dirty="0"/>
              <a:t>（）括弧中是空的。</a:t>
            </a:r>
          </a:p>
          <a:p>
            <a:pPr algn="l">
              <a:lnSpc>
                <a:spcPct val="120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main</a:t>
            </a:r>
            <a:r>
              <a:rPr lang="zh-CN" altLang="en-US" dirty="0"/>
              <a:t>函数可以有参数，</a:t>
            </a:r>
            <a:r>
              <a:rPr lang="zh-CN" altLang="en-US" b="1" dirty="0">
                <a:solidFill>
                  <a:srgbClr val="CC0000"/>
                </a:solidFill>
              </a:rPr>
              <a:t>例如：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void  </a:t>
            </a:r>
            <a:r>
              <a:rPr lang="en-US" altLang="zh-CN" b="1" dirty="0"/>
              <a:t>main</a:t>
            </a:r>
            <a:r>
              <a:rPr lang="zh-CN" altLang="en-US" dirty="0"/>
              <a:t>（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argc</a:t>
            </a:r>
            <a:r>
              <a:rPr lang="zh-CN" altLang="en-US" dirty="0"/>
              <a:t>，</a:t>
            </a:r>
            <a:r>
              <a:rPr lang="en-US" altLang="zh-CN" dirty="0"/>
              <a:t>char  *</a:t>
            </a:r>
            <a:r>
              <a:rPr lang="en-US" altLang="zh-CN" dirty="0" err="1"/>
              <a:t>argv</a:t>
            </a:r>
            <a:r>
              <a:rPr lang="en-US" altLang="zh-CN" dirty="0"/>
              <a:t>[ ]</a:t>
            </a:r>
            <a:r>
              <a:rPr lang="zh-CN" altLang="en-US" dirty="0"/>
              <a:t>）。</a:t>
            </a:r>
          </a:p>
          <a:p>
            <a:pPr algn="l">
              <a:lnSpc>
                <a:spcPct val="120000"/>
              </a:lnSpc>
            </a:pPr>
            <a:r>
              <a:rPr lang="zh-CN" altLang="en-US" dirty="0"/>
              <a:t>　　命令行的一般形式为</a:t>
            </a:r>
            <a:r>
              <a:rPr lang="zh-CN" altLang="en-US" b="1" dirty="0"/>
              <a:t>命令名 参数１ 参数２</a:t>
            </a:r>
            <a:r>
              <a:rPr lang="en-US" altLang="zh-CN" b="1" dirty="0"/>
              <a:t>……</a:t>
            </a:r>
            <a:r>
              <a:rPr lang="zh-CN" altLang="en-US" b="1" dirty="0"/>
              <a:t>参数ｎ</a:t>
            </a:r>
            <a:endParaRPr lang="zh-CN" alt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79388" y="461963"/>
            <a:ext cx="8620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/>
              <a:t>例如一个名为</a:t>
            </a:r>
            <a:r>
              <a:rPr lang="en-US" altLang="zh-CN"/>
              <a:t>file</a:t>
            </a:r>
            <a:r>
              <a:rPr lang="zh-CN" altLang="en-US"/>
              <a:t>１的文件，它包含以下的</a:t>
            </a:r>
            <a:r>
              <a:rPr lang="en-US" altLang="zh-CN"/>
              <a:t>main</a:t>
            </a:r>
            <a:r>
              <a:rPr lang="zh-CN" altLang="en-US"/>
              <a:t>函数</a:t>
            </a:r>
            <a:r>
              <a:rPr lang="en-US" altLang="zh-CN"/>
              <a:t>: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55650" y="1052513"/>
            <a:ext cx="6624638" cy="393541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b="1"/>
              <a:t>void main(int argc, char *argv[])</a:t>
            </a:r>
          </a:p>
          <a:p>
            <a:pPr algn="l"/>
            <a:r>
              <a:rPr lang="en-US" altLang="en-US" b="1"/>
              <a:t>{</a:t>
            </a:r>
          </a:p>
          <a:p>
            <a:pPr algn="l"/>
            <a:r>
              <a:rPr lang="en-US" altLang="en-US" b="1"/>
              <a:t>	while(argc &gt;1)</a:t>
            </a:r>
          </a:p>
          <a:p>
            <a:pPr algn="l"/>
            <a:r>
              <a:rPr lang="en-US" altLang="en-US" b="1"/>
              <a:t>	{</a:t>
            </a:r>
          </a:p>
          <a:p>
            <a:pPr algn="l"/>
            <a:r>
              <a:rPr lang="en-US" altLang="en-US" b="1"/>
              <a:t>		++argv;</a:t>
            </a:r>
          </a:p>
          <a:p>
            <a:pPr algn="l"/>
            <a:r>
              <a:rPr lang="en-US" altLang="en-US" b="1"/>
              <a:t>		printf("%s\n",  *argv);</a:t>
            </a:r>
          </a:p>
          <a:p>
            <a:pPr algn="l"/>
            <a:r>
              <a:rPr lang="en-US" altLang="en-US" b="1"/>
              <a:t>		--argc;</a:t>
            </a:r>
          </a:p>
          <a:p>
            <a:pPr algn="l"/>
            <a:r>
              <a:rPr lang="en-US" altLang="en-US" b="1"/>
              <a:t>	}</a:t>
            </a:r>
          </a:p>
          <a:p>
            <a:pPr algn="l"/>
            <a:r>
              <a:rPr lang="en-US" altLang="en-US" b="1"/>
              <a:t>}</a:t>
            </a:r>
            <a:endParaRPr lang="en-US" altLang="zh-CN" b="1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785918" y="3643314"/>
            <a:ext cx="6699250" cy="2663825"/>
          </a:xfrm>
          <a:prstGeom prst="rect">
            <a:avLst/>
          </a:prstGeom>
          <a:solidFill>
            <a:srgbClr val="808000"/>
          </a:solidFill>
          <a:ln w="9525">
            <a:solidFill>
              <a:srgbClr val="8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DOS</a:t>
            </a:r>
            <a:r>
              <a:rPr lang="zh-CN" altLang="en-US">
                <a:solidFill>
                  <a:schemeClr val="bg1"/>
                </a:solidFill>
              </a:rPr>
              <a:t>命令状态下输入的命令行为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ｆｉｌｅ１　Ｃｈｉｎａ　Ｂｅｉｊｉｎｇ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则执行以上命令行将会输出以下信息：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Ｃｈｉｎａ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Ｂｅｉｊｉｎｇ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练习一下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将一个</a:t>
            </a:r>
            <a:r>
              <a:rPr lang="en-US" altLang="zh-CN" dirty="0" err="1" smtClean="0"/>
              <a:t>dimY</a:t>
            </a:r>
            <a:r>
              <a:rPr lang="zh-CN" altLang="en-US" dirty="0" smtClean="0"/>
              <a:t>行和</a:t>
            </a:r>
            <a:r>
              <a:rPr lang="en-US" altLang="zh-CN" dirty="0" err="1" smtClean="0"/>
              <a:t>dimX</a:t>
            </a:r>
            <a:r>
              <a:rPr lang="zh-CN" altLang="en-US" dirty="0" smtClean="0"/>
              <a:t>列的二维数组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的行列交换，交换后的数组存放在</a:t>
            </a:r>
            <a:r>
              <a:rPr lang="en-US" altLang="zh-CN" dirty="0" err="1" smtClean="0"/>
              <a:t>dst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dst</a:t>
            </a:r>
            <a:r>
              <a:rPr lang="zh-CN" altLang="en-US" dirty="0" smtClean="0"/>
              <a:t>中有</a:t>
            </a:r>
            <a:r>
              <a:rPr lang="en-US" altLang="zh-CN" dirty="0" err="1" smtClean="0"/>
              <a:t>dimX</a:t>
            </a:r>
            <a:r>
              <a:rPr lang="zh-CN" altLang="en-US" dirty="0" smtClean="0"/>
              <a:t>行和</a:t>
            </a:r>
            <a:r>
              <a:rPr lang="en-US" altLang="zh-CN" dirty="0" err="1" smtClean="0"/>
              <a:t>dimY</a:t>
            </a:r>
            <a:r>
              <a:rPr lang="zh-CN" altLang="en-US" dirty="0" smtClean="0"/>
              <a:t>列。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使用函数实现，并在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函数中对此函数进行验证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使用两种以上的传参数的方法实现</a:t>
            </a:r>
            <a:endParaRPr lang="en-US" altLang="zh-CN" dirty="0" smtClean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二维数组和指针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815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425598" y="1928802"/>
          <a:ext cx="6361112" cy="2714644"/>
        </p:xfrm>
        <a:graphic>
          <a:graphicData uri="http://schemas.openxmlformats.org/drawingml/2006/table">
            <a:tbl>
              <a:tblPr/>
              <a:tblGrid>
                <a:gridCol w="1484312"/>
                <a:gridCol w="1219200"/>
                <a:gridCol w="1219200"/>
                <a:gridCol w="1219200"/>
                <a:gridCol w="1219200"/>
              </a:tblGrid>
              <a:tr h="1000132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428596" y="1928802"/>
            <a:ext cx="1258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/>
              <a:t>a-&gt;</a:t>
            </a: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1571604" y="5143512"/>
            <a:ext cx="61436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是一个数组名，</a:t>
            </a:r>
            <a:r>
              <a:rPr lang="en-US" altLang="zh-CN" sz="2400" b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数组包含</a:t>
            </a:r>
            <a:r>
              <a:rPr lang="en-US" altLang="zh-CN" sz="2400" b="1" dirty="0">
                <a:solidFill>
                  <a:schemeClr val="accent2"/>
                </a:solidFill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</a:rPr>
              <a:t>个元素，每个元素又是一个一维数组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138" name="Group 98"/>
          <p:cNvGraphicFramePr>
            <a:graphicFrameLocks noGrp="1"/>
          </p:cNvGraphicFramePr>
          <p:nvPr/>
        </p:nvGraphicFramePr>
        <p:xfrm>
          <a:off x="3143240" y="714356"/>
          <a:ext cx="3024188" cy="5534025"/>
        </p:xfrm>
        <a:graphic>
          <a:graphicData uri="http://schemas.openxmlformats.org/drawingml/2006/table">
            <a:tbl>
              <a:tblPr/>
              <a:tblGrid>
                <a:gridCol w="1511300"/>
                <a:gridCol w="1512888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+1-&gt;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+2-&gt;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+3-&gt;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+4-&gt;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+5-&gt;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+6-&gt;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+7-&gt;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+8-&gt;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+9-&gt;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+10-&gt;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 +11-&gt;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88" name="Group 76"/>
          <p:cNvGraphicFramePr>
            <a:graphicFrameLocks noGrp="1"/>
          </p:cNvGraphicFramePr>
          <p:nvPr/>
        </p:nvGraphicFramePr>
        <p:xfrm>
          <a:off x="6516688" y="908050"/>
          <a:ext cx="1512887" cy="5486400"/>
        </p:xfrm>
        <a:graphic>
          <a:graphicData uri="http://schemas.openxmlformats.org/drawingml/2006/table">
            <a:tbl>
              <a:tblPr/>
              <a:tblGrid>
                <a:gridCol w="1512887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7374" name="Group 62"/>
          <p:cNvGraphicFramePr>
            <a:graphicFrameLocks noGrp="1"/>
          </p:cNvGraphicFramePr>
          <p:nvPr/>
        </p:nvGraphicFramePr>
        <p:xfrm>
          <a:off x="3179763" y="1052513"/>
          <a:ext cx="1897062" cy="5184775"/>
        </p:xfrm>
        <a:graphic>
          <a:graphicData uri="http://schemas.openxmlformats.org/drawingml/2006/table">
            <a:tbl>
              <a:tblPr/>
              <a:tblGrid>
                <a:gridCol w="1897062"/>
              </a:tblGrid>
              <a:tr h="17272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7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7393" name="Group 81"/>
          <p:cNvGraphicFramePr>
            <a:graphicFrameLocks noGrp="1"/>
          </p:cNvGraphicFramePr>
          <p:nvPr>
            <p:ph/>
          </p:nvPr>
        </p:nvGraphicFramePr>
        <p:xfrm>
          <a:off x="300038" y="1989138"/>
          <a:ext cx="1547812" cy="1743075"/>
        </p:xfrm>
        <a:graphic>
          <a:graphicData uri="http://schemas.openxmlformats.org/drawingml/2006/table">
            <a:tbl>
              <a:tblPr/>
              <a:tblGrid>
                <a:gridCol w="1547812"/>
              </a:tblGrid>
              <a:tr h="174307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1" name="Line 82"/>
          <p:cNvSpPr>
            <a:spLocks noChangeShapeType="1"/>
          </p:cNvSpPr>
          <p:nvPr/>
        </p:nvSpPr>
        <p:spPr bwMode="auto">
          <a:xfrm flipV="1">
            <a:off x="1884363" y="1844675"/>
            <a:ext cx="1295400" cy="4318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32" name="Line 83"/>
          <p:cNvSpPr>
            <a:spLocks noChangeShapeType="1"/>
          </p:cNvSpPr>
          <p:nvPr/>
        </p:nvSpPr>
        <p:spPr bwMode="auto">
          <a:xfrm flipV="1">
            <a:off x="5148263" y="1196975"/>
            <a:ext cx="1295400" cy="4318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33" name="Line 84"/>
          <p:cNvSpPr>
            <a:spLocks noChangeShapeType="1"/>
          </p:cNvSpPr>
          <p:nvPr/>
        </p:nvSpPr>
        <p:spPr bwMode="auto">
          <a:xfrm flipV="1">
            <a:off x="5219700" y="2997200"/>
            <a:ext cx="1295400" cy="4318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34" name="Line 85"/>
          <p:cNvSpPr>
            <a:spLocks noChangeShapeType="1"/>
          </p:cNvSpPr>
          <p:nvPr/>
        </p:nvSpPr>
        <p:spPr bwMode="auto">
          <a:xfrm flipV="1">
            <a:off x="5148263" y="4797425"/>
            <a:ext cx="1295400" cy="4318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95300" y="396875"/>
            <a:ext cx="4760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按顺序输出数组中的元素</a:t>
            </a:r>
            <a:r>
              <a:rPr lang="zh-CN" altLang="en-US"/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74675" y="1052513"/>
            <a:ext cx="85693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endParaRPr lang="zh-CN" altLang="zh-CN"/>
          </a:p>
        </p:txBody>
      </p:sp>
      <p:sp>
        <p:nvSpPr>
          <p:cNvPr id="17412" name="Rectangle 45"/>
          <p:cNvSpPr>
            <a:spLocks noChangeArrowheads="1"/>
          </p:cNvSpPr>
          <p:nvPr/>
        </p:nvSpPr>
        <p:spPr bwMode="auto">
          <a:xfrm>
            <a:off x="250825" y="981075"/>
            <a:ext cx="8642350" cy="3935413"/>
          </a:xfrm>
          <a:prstGeom prst="rect">
            <a:avLst/>
          </a:prstGeom>
          <a:solidFill>
            <a:srgbClr val="FFE5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void main()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	int a[3][4] ={{1,3,5,7}, {9,11,13,15}, {17,19,21,23}};</a:t>
            </a:r>
          </a:p>
          <a:p>
            <a:pPr algn="l"/>
            <a:r>
              <a:rPr lang="en-US" altLang="zh-CN" b="1"/>
              <a:t>	for (int i = 0; i &lt; 12; i++)</a:t>
            </a:r>
          </a:p>
          <a:p>
            <a:pPr algn="l"/>
            <a:r>
              <a:rPr lang="en-US" altLang="zh-CN" b="1"/>
              <a:t>	{</a:t>
            </a:r>
          </a:p>
          <a:p>
            <a:pPr algn="l"/>
            <a:r>
              <a:rPr lang="en-US" altLang="zh-CN" b="1"/>
              <a:t>		printf("%d\n",*(a[0] + i));	</a:t>
            </a:r>
          </a:p>
          <a:p>
            <a:pPr algn="l"/>
            <a:r>
              <a:rPr lang="en-US" altLang="zh-CN" b="1"/>
              <a:t>	}</a:t>
            </a:r>
          </a:p>
          <a:p>
            <a:pPr algn="l"/>
            <a:endParaRPr lang="en-US" altLang="zh-CN" b="1"/>
          </a:p>
          <a:p>
            <a:pPr algn="l"/>
            <a:r>
              <a:rPr lang="en-US" altLang="zh-CN" b="1"/>
              <a:t>}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95300" y="396875"/>
            <a:ext cx="4760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按顺序输出数组中的元素</a:t>
            </a:r>
            <a:r>
              <a:rPr lang="zh-CN" altLang="en-US"/>
              <a:t>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74675" y="1052513"/>
            <a:ext cx="85693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endParaRPr lang="zh-CN" altLang="zh-CN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0825" y="981075"/>
            <a:ext cx="8642350" cy="3935413"/>
          </a:xfrm>
          <a:prstGeom prst="rect">
            <a:avLst/>
          </a:prstGeom>
          <a:solidFill>
            <a:srgbClr val="FFE5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void main()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	int a[3][4]={1,3,5,7,9,11,13,15,17,19,21,23};</a:t>
            </a:r>
            <a:r>
              <a:rPr lang="en-US" altLang="zh-CN"/>
              <a:t> </a:t>
            </a:r>
            <a:endParaRPr lang="en-US" altLang="zh-CN" b="1"/>
          </a:p>
          <a:p>
            <a:pPr algn="l"/>
            <a:r>
              <a:rPr lang="en-US" altLang="zh-CN" b="1"/>
              <a:t>	for (int i = 0; i &lt; 12; i++)</a:t>
            </a:r>
          </a:p>
          <a:p>
            <a:pPr algn="l"/>
            <a:r>
              <a:rPr lang="en-US" altLang="zh-CN" b="1"/>
              <a:t>	{</a:t>
            </a:r>
          </a:p>
          <a:p>
            <a:pPr algn="l"/>
            <a:r>
              <a:rPr lang="en-US" altLang="zh-CN" b="1"/>
              <a:t>		printf("%d\n",*(a[0] + i));	</a:t>
            </a:r>
          </a:p>
          <a:p>
            <a:pPr algn="l"/>
            <a:r>
              <a:rPr lang="en-US" altLang="zh-CN" b="1"/>
              <a:t>	}</a:t>
            </a:r>
          </a:p>
          <a:p>
            <a:pPr algn="l"/>
            <a:endParaRPr lang="en-US" altLang="zh-CN" b="1"/>
          </a:p>
          <a:p>
            <a:pPr algn="l"/>
            <a:r>
              <a:rPr lang="en-US" altLang="zh-CN" b="1"/>
              <a:t>}</a:t>
            </a:r>
          </a:p>
        </p:txBody>
      </p:sp>
      <p:sp>
        <p:nvSpPr>
          <p:cNvPr id="987142" name="Rectangle 6"/>
          <p:cNvSpPr>
            <a:spLocks noChangeArrowheads="1"/>
          </p:cNvSpPr>
          <p:nvPr/>
        </p:nvSpPr>
        <p:spPr bwMode="auto">
          <a:xfrm>
            <a:off x="323850" y="908050"/>
            <a:ext cx="8642350" cy="4362450"/>
          </a:xfrm>
          <a:prstGeom prst="rect">
            <a:avLst/>
          </a:prstGeom>
          <a:solidFill>
            <a:srgbClr val="FFE5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void main()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	int a[3][4]={1,3,5,7,9,11,13,15,17,19,21,23}; </a:t>
            </a:r>
          </a:p>
          <a:p>
            <a:pPr algn="l"/>
            <a:r>
              <a:rPr lang="en-US" altLang="zh-CN" b="1"/>
              <a:t>	int *p = &amp;a[0][0];</a:t>
            </a:r>
          </a:p>
          <a:p>
            <a:pPr algn="l"/>
            <a:r>
              <a:rPr lang="en-US" altLang="zh-CN" b="1"/>
              <a:t>	for (int i = 0; i &lt; 12; i++)</a:t>
            </a:r>
          </a:p>
          <a:p>
            <a:pPr algn="l"/>
            <a:r>
              <a:rPr lang="en-US" altLang="zh-CN" b="1"/>
              <a:t>	{</a:t>
            </a:r>
          </a:p>
          <a:p>
            <a:pPr algn="l"/>
            <a:r>
              <a:rPr lang="en-US" altLang="zh-CN" b="1"/>
              <a:t>		printf(“%d\n”,*(p++));	</a:t>
            </a:r>
          </a:p>
          <a:p>
            <a:pPr algn="l"/>
            <a:r>
              <a:rPr lang="en-US" altLang="zh-CN" b="1"/>
              <a:t>	}</a:t>
            </a:r>
          </a:p>
          <a:p>
            <a:pPr algn="l"/>
            <a:endParaRPr lang="en-US" altLang="zh-CN" b="1"/>
          </a:p>
          <a:p>
            <a:pPr algn="l"/>
            <a:r>
              <a:rPr lang="en-US" altLang="zh-CN" b="1"/>
              <a:t>}</a:t>
            </a:r>
          </a:p>
        </p:txBody>
      </p:sp>
      <p:sp>
        <p:nvSpPr>
          <p:cNvPr id="987143" name="Text Box 7"/>
          <p:cNvSpPr txBox="1">
            <a:spLocks noChangeArrowheads="1"/>
          </p:cNvSpPr>
          <p:nvPr/>
        </p:nvSpPr>
        <p:spPr bwMode="auto">
          <a:xfrm>
            <a:off x="4086225" y="2225675"/>
            <a:ext cx="283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	</a:t>
            </a:r>
            <a:r>
              <a:rPr lang="en-US" altLang="zh-CN" b="1">
                <a:solidFill>
                  <a:srgbClr val="008000"/>
                </a:solidFill>
              </a:rPr>
              <a:t>int *p = *a;</a:t>
            </a:r>
          </a:p>
        </p:txBody>
      </p:sp>
      <p:sp>
        <p:nvSpPr>
          <p:cNvPr id="987144" name="Text Box 8"/>
          <p:cNvSpPr txBox="1">
            <a:spLocks noChangeArrowheads="1"/>
          </p:cNvSpPr>
          <p:nvPr/>
        </p:nvSpPr>
        <p:spPr bwMode="auto">
          <a:xfrm>
            <a:off x="5219700" y="2781300"/>
            <a:ext cx="2657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	</a:t>
            </a:r>
            <a:r>
              <a:rPr lang="en-US" altLang="zh-CN" b="1">
                <a:solidFill>
                  <a:srgbClr val="008000"/>
                </a:solidFill>
              </a:rPr>
              <a:t>int *p = a;</a:t>
            </a:r>
          </a:p>
        </p:txBody>
      </p:sp>
      <p:pic>
        <p:nvPicPr>
          <p:cNvPr id="98714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4286250"/>
            <a:ext cx="800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00438" y="4786313"/>
            <a:ext cx="2689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	</a:t>
            </a:r>
            <a:r>
              <a:rPr lang="en-US" altLang="zh-CN" b="1">
                <a:solidFill>
                  <a:srgbClr val="008000"/>
                </a:solidFill>
              </a:rPr>
              <a:t>int *p = (int *)a;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7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7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7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2" grpId="0" animBg="1"/>
      <p:bldP spid="987143" grpId="0"/>
      <p:bldP spid="98714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多维数组的地址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a[3][4] = 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{ 1,  3,  5,  7},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{ 9, 11, 13, 15},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{17, 19, 21, 23}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};</a:t>
            </a:r>
            <a:endParaRPr lang="zh-CN" alt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则二维数组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个一维数组所组成的。设二维数组的首行的首地址为２０００   ，则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427</TotalTime>
  <Words>1084</Words>
  <Application>Microsoft Office PowerPoint</Application>
  <PresentationFormat>全屏显示(4:3)</PresentationFormat>
  <Paragraphs>434</Paragraphs>
  <Slides>34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Equity</vt:lpstr>
      <vt:lpstr>二维数组和指针</vt:lpstr>
      <vt:lpstr>目标</vt:lpstr>
      <vt:lpstr>二维数组和指针</vt:lpstr>
      <vt:lpstr>二维数组和指针</vt:lpstr>
      <vt:lpstr>幻灯片 5</vt:lpstr>
      <vt:lpstr>幻灯片 6</vt:lpstr>
      <vt:lpstr>幻灯片 7</vt:lpstr>
      <vt:lpstr>幻灯片 8</vt:lpstr>
      <vt:lpstr>多维数组的地址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练习一下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二维数组和指针</dc:title>
  <dc:creator>微软用户</dc:creator>
  <cp:lastModifiedBy>微软用户</cp:lastModifiedBy>
  <cp:revision>30</cp:revision>
  <dcterms:created xsi:type="dcterms:W3CDTF">2012-07-20T02:33:20Z</dcterms:created>
  <dcterms:modified xsi:type="dcterms:W3CDTF">2012-07-21T05:05:24Z</dcterms:modified>
</cp:coreProperties>
</file>