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42479913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81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94" y="4949049"/>
            <a:ext cx="36107926" cy="10528100"/>
          </a:xfrm>
        </p:spPr>
        <p:txBody>
          <a:bodyPr anchor="b"/>
          <a:lstStyle>
            <a:lvl1pPr algn="ctr">
              <a:defRPr sz="26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9989" y="15883154"/>
            <a:ext cx="31859935" cy="7301067"/>
          </a:xfrm>
        </p:spPr>
        <p:txBody>
          <a:bodyPr/>
          <a:lstStyle>
            <a:lvl1pPr marL="0" indent="0" algn="ctr">
              <a:buNone/>
              <a:defRPr sz="10583"/>
            </a:lvl1pPr>
            <a:lvl2pPr marL="2016023" indent="0" algn="ctr">
              <a:buNone/>
              <a:defRPr sz="8819"/>
            </a:lvl2pPr>
            <a:lvl3pPr marL="4032047" indent="0" algn="ctr">
              <a:buNone/>
              <a:defRPr sz="7937"/>
            </a:lvl3pPr>
            <a:lvl4pPr marL="6048070" indent="0" algn="ctr">
              <a:buNone/>
              <a:defRPr sz="7055"/>
            </a:lvl4pPr>
            <a:lvl5pPr marL="8064094" indent="0" algn="ctr">
              <a:buNone/>
              <a:defRPr sz="7055"/>
            </a:lvl5pPr>
            <a:lvl6pPr marL="10080117" indent="0" algn="ctr">
              <a:buNone/>
              <a:defRPr sz="7055"/>
            </a:lvl6pPr>
            <a:lvl7pPr marL="12096140" indent="0" algn="ctr">
              <a:buNone/>
              <a:defRPr sz="7055"/>
            </a:lvl7pPr>
            <a:lvl8pPr marL="14112164" indent="0" algn="ctr">
              <a:buNone/>
              <a:defRPr sz="7055"/>
            </a:lvl8pPr>
            <a:lvl9pPr marL="16128187" indent="0" algn="ctr">
              <a:buNone/>
              <a:defRPr sz="705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87B9-5565-4CBD-9BB9-D96C8707F553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8A5D-30B7-49B6-BC24-3BE6DEEFF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09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87B9-5565-4CBD-9BB9-D96C8707F553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8A5D-30B7-49B6-BC24-3BE6DEEFF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667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399690" y="1610015"/>
            <a:ext cx="9159731" cy="256272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0496" y="1610015"/>
            <a:ext cx="26948195" cy="256272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87B9-5565-4CBD-9BB9-D96C8707F553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8A5D-30B7-49B6-BC24-3BE6DEEFF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798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87B9-5565-4CBD-9BB9-D96C8707F553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8A5D-30B7-49B6-BC24-3BE6DEEFF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38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8371" y="7539080"/>
            <a:ext cx="36638925" cy="12579118"/>
          </a:xfrm>
        </p:spPr>
        <p:txBody>
          <a:bodyPr anchor="b"/>
          <a:lstStyle>
            <a:lvl1pPr>
              <a:defRPr sz="26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8371" y="20237201"/>
            <a:ext cx="36638925" cy="6615061"/>
          </a:xfrm>
        </p:spPr>
        <p:txBody>
          <a:bodyPr/>
          <a:lstStyle>
            <a:lvl1pPr marL="0" indent="0">
              <a:buNone/>
              <a:defRPr sz="10583">
                <a:solidFill>
                  <a:schemeClr val="tx1"/>
                </a:solidFill>
              </a:defRPr>
            </a:lvl1pPr>
            <a:lvl2pPr marL="2016023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2pPr>
            <a:lvl3pPr marL="4032047" indent="0">
              <a:buNone/>
              <a:defRPr sz="7937">
                <a:solidFill>
                  <a:schemeClr val="tx1">
                    <a:tint val="75000"/>
                  </a:schemeClr>
                </a:solidFill>
              </a:defRPr>
            </a:lvl3pPr>
            <a:lvl4pPr marL="6048070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4pPr>
            <a:lvl5pPr marL="8064094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5pPr>
            <a:lvl6pPr marL="10080117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6pPr>
            <a:lvl7pPr marL="12096140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7pPr>
            <a:lvl8pPr marL="14112164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8pPr>
            <a:lvl9pPr marL="16128187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87B9-5565-4CBD-9BB9-D96C8707F553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8A5D-30B7-49B6-BC24-3BE6DEEFF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73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0494" y="8050077"/>
            <a:ext cx="18053963" cy="19187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05456" y="8050077"/>
            <a:ext cx="18053963" cy="19187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87B9-5565-4CBD-9BB9-D96C8707F553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8A5D-30B7-49B6-BC24-3BE6DEEFF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086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27" y="1610022"/>
            <a:ext cx="36638925" cy="58450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31" y="7413073"/>
            <a:ext cx="17970992" cy="3633032"/>
          </a:xfrm>
        </p:spPr>
        <p:txBody>
          <a:bodyPr anchor="b"/>
          <a:lstStyle>
            <a:lvl1pPr marL="0" indent="0">
              <a:buNone/>
              <a:defRPr sz="10583" b="1"/>
            </a:lvl1pPr>
            <a:lvl2pPr marL="2016023" indent="0">
              <a:buNone/>
              <a:defRPr sz="8819" b="1"/>
            </a:lvl2pPr>
            <a:lvl3pPr marL="4032047" indent="0">
              <a:buNone/>
              <a:defRPr sz="7937" b="1"/>
            </a:lvl3pPr>
            <a:lvl4pPr marL="6048070" indent="0">
              <a:buNone/>
              <a:defRPr sz="7055" b="1"/>
            </a:lvl4pPr>
            <a:lvl5pPr marL="8064094" indent="0">
              <a:buNone/>
              <a:defRPr sz="7055" b="1"/>
            </a:lvl5pPr>
            <a:lvl6pPr marL="10080117" indent="0">
              <a:buNone/>
              <a:defRPr sz="7055" b="1"/>
            </a:lvl6pPr>
            <a:lvl7pPr marL="12096140" indent="0">
              <a:buNone/>
              <a:defRPr sz="7055" b="1"/>
            </a:lvl7pPr>
            <a:lvl8pPr marL="14112164" indent="0">
              <a:buNone/>
              <a:defRPr sz="7055" b="1"/>
            </a:lvl8pPr>
            <a:lvl9pPr marL="16128187" indent="0">
              <a:buNone/>
              <a:defRPr sz="70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6031" y="11046105"/>
            <a:ext cx="17970992" cy="162471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05458" y="7413073"/>
            <a:ext cx="18059496" cy="3633032"/>
          </a:xfrm>
        </p:spPr>
        <p:txBody>
          <a:bodyPr anchor="b"/>
          <a:lstStyle>
            <a:lvl1pPr marL="0" indent="0">
              <a:buNone/>
              <a:defRPr sz="10583" b="1"/>
            </a:lvl1pPr>
            <a:lvl2pPr marL="2016023" indent="0">
              <a:buNone/>
              <a:defRPr sz="8819" b="1"/>
            </a:lvl2pPr>
            <a:lvl3pPr marL="4032047" indent="0">
              <a:buNone/>
              <a:defRPr sz="7937" b="1"/>
            </a:lvl3pPr>
            <a:lvl4pPr marL="6048070" indent="0">
              <a:buNone/>
              <a:defRPr sz="7055" b="1"/>
            </a:lvl4pPr>
            <a:lvl5pPr marL="8064094" indent="0">
              <a:buNone/>
              <a:defRPr sz="7055" b="1"/>
            </a:lvl5pPr>
            <a:lvl6pPr marL="10080117" indent="0">
              <a:buNone/>
              <a:defRPr sz="7055" b="1"/>
            </a:lvl6pPr>
            <a:lvl7pPr marL="12096140" indent="0">
              <a:buNone/>
              <a:defRPr sz="7055" b="1"/>
            </a:lvl7pPr>
            <a:lvl8pPr marL="14112164" indent="0">
              <a:buNone/>
              <a:defRPr sz="7055" b="1"/>
            </a:lvl8pPr>
            <a:lvl9pPr marL="16128187" indent="0">
              <a:buNone/>
              <a:defRPr sz="70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05458" y="11046105"/>
            <a:ext cx="18059496" cy="162471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87B9-5565-4CBD-9BB9-D96C8707F553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8A5D-30B7-49B6-BC24-3BE6DEEFF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96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87B9-5565-4CBD-9BB9-D96C8707F553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8A5D-30B7-49B6-BC24-3BE6DEEFF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02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87B9-5565-4CBD-9BB9-D96C8707F553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8A5D-30B7-49B6-BC24-3BE6DEEFF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27" y="2016019"/>
            <a:ext cx="13700878" cy="7056067"/>
          </a:xfrm>
        </p:spPr>
        <p:txBody>
          <a:bodyPr anchor="b"/>
          <a:lstStyle>
            <a:lvl1pPr>
              <a:defRPr sz="14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59496" y="4354048"/>
            <a:ext cx="21505456" cy="21490205"/>
          </a:xfrm>
        </p:spPr>
        <p:txBody>
          <a:bodyPr/>
          <a:lstStyle>
            <a:lvl1pPr>
              <a:defRPr sz="14110"/>
            </a:lvl1pPr>
            <a:lvl2pPr>
              <a:defRPr sz="12347"/>
            </a:lvl2pPr>
            <a:lvl3pPr>
              <a:defRPr sz="10583"/>
            </a:lvl3pPr>
            <a:lvl4pPr>
              <a:defRPr sz="8819"/>
            </a:lvl4pPr>
            <a:lvl5pPr>
              <a:defRPr sz="8819"/>
            </a:lvl5pPr>
            <a:lvl6pPr>
              <a:defRPr sz="8819"/>
            </a:lvl6pPr>
            <a:lvl7pPr>
              <a:defRPr sz="8819"/>
            </a:lvl7pPr>
            <a:lvl8pPr>
              <a:defRPr sz="8819"/>
            </a:lvl8pPr>
            <a:lvl9pPr>
              <a:defRPr sz="88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6027" y="9072087"/>
            <a:ext cx="13700878" cy="16807162"/>
          </a:xfrm>
        </p:spPr>
        <p:txBody>
          <a:bodyPr/>
          <a:lstStyle>
            <a:lvl1pPr marL="0" indent="0">
              <a:buNone/>
              <a:defRPr sz="7055"/>
            </a:lvl1pPr>
            <a:lvl2pPr marL="2016023" indent="0">
              <a:buNone/>
              <a:defRPr sz="6173"/>
            </a:lvl2pPr>
            <a:lvl3pPr marL="4032047" indent="0">
              <a:buNone/>
              <a:defRPr sz="5291"/>
            </a:lvl3pPr>
            <a:lvl4pPr marL="6048070" indent="0">
              <a:buNone/>
              <a:defRPr sz="4410"/>
            </a:lvl4pPr>
            <a:lvl5pPr marL="8064094" indent="0">
              <a:buNone/>
              <a:defRPr sz="4410"/>
            </a:lvl5pPr>
            <a:lvl6pPr marL="10080117" indent="0">
              <a:buNone/>
              <a:defRPr sz="4410"/>
            </a:lvl6pPr>
            <a:lvl7pPr marL="12096140" indent="0">
              <a:buNone/>
              <a:defRPr sz="4410"/>
            </a:lvl7pPr>
            <a:lvl8pPr marL="14112164" indent="0">
              <a:buNone/>
              <a:defRPr sz="4410"/>
            </a:lvl8pPr>
            <a:lvl9pPr marL="16128187" indent="0">
              <a:buNone/>
              <a:defRPr sz="44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87B9-5565-4CBD-9BB9-D96C8707F553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8A5D-30B7-49B6-BC24-3BE6DEEFF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21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27" y="2016019"/>
            <a:ext cx="13700878" cy="7056067"/>
          </a:xfrm>
        </p:spPr>
        <p:txBody>
          <a:bodyPr anchor="b"/>
          <a:lstStyle>
            <a:lvl1pPr>
              <a:defRPr sz="14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059496" y="4354048"/>
            <a:ext cx="21505456" cy="21490205"/>
          </a:xfrm>
        </p:spPr>
        <p:txBody>
          <a:bodyPr anchor="t"/>
          <a:lstStyle>
            <a:lvl1pPr marL="0" indent="0">
              <a:buNone/>
              <a:defRPr sz="14110"/>
            </a:lvl1pPr>
            <a:lvl2pPr marL="2016023" indent="0">
              <a:buNone/>
              <a:defRPr sz="12347"/>
            </a:lvl2pPr>
            <a:lvl3pPr marL="4032047" indent="0">
              <a:buNone/>
              <a:defRPr sz="10583"/>
            </a:lvl3pPr>
            <a:lvl4pPr marL="6048070" indent="0">
              <a:buNone/>
              <a:defRPr sz="8819"/>
            </a:lvl4pPr>
            <a:lvl5pPr marL="8064094" indent="0">
              <a:buNone/>
              <a:defRPr sz="8819"/>
            </a:lvl5pPr>
            <a:lvl6pPr marL="10080117" indent="0">
              <a:buNone/>
              <a:defRPr sz="8819"/>
            </a:lvl6pPr>
            <a:lvl7pPr marL="12096140" indent="0">
              <a:buNone/>
              <a:defRPr sz="8819"/>
            </a:lvl7pPr>
            <a:lvl8pPr marL="14112164" indent="0">
              <a:buNone/>
              <a:defRPr sz="8819"/>
            </a:lvl8pPr>
            <a:lvl9pPr marL="16128187" indent="0">
              <a:buNone/>
              <a:defRPr sz="88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6027" y="9072087"/>
            <a:ext cx="13700878" cy="16807162"/>
          </a:xfrm>
        </p:spPr>
        <p:txBody>
          <a:bodyPr/>
          <a:lstStyle>
            <a:lvl1pPr marL="0" indent="0">
              <a:buNone/>
              <a:defRPr sz="7055"/>
            </a:lvl1pPr>
            <a:lvl2pPr marL="2016023" indent="0">
              <a:buNone/>
              <a:defRPr sz="6173"/>
            </a:lvl2pPr>
            <a:lvl3pPr marL="4032047" indent="0">
              <a:buNone/>
              <a:defRPr sz="5291"/>
            </a:lvl3pPr>
            <a:lvl4pPr marL="6048070" indent="0">
              <a:buNone/>
              <a:defRPr sz="4410"/>
            </a:lvl4pPr>
            <a:lvl5pPr marL="8064094" indent="0">
              <a:buNone/>
              <a:defRPr sz="4410"/>
            </a:lvl5pPr>
            <a:lvl6pPr marL="10080117" indent="0">
              <a:buNone/>
              <a:defRPr sz="4410"/>
            </a:lvl6pPr>
            <a:lvl7pPr marL="12096140" indent="0">
              <a:buNone/>
              <a:defRPr sz="4410"/>
            </a:lvl7pPr>
            <a:lvl8pPr marL="14112164" indent="0">
              <a:buNone/>
              <a:defRPr sz="4410"/>
            </a:lvl8pPr>
            <a:lvl9pPr marL="16128187" indent="0">
              <a:buNone/>
              <a:defRPr sz="44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87B9-5565-4CBD-9BB9-D96C8707F553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B8A5D-30B7-49B6-BC24-3BE6DEEFF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730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0494" y="1610022"/>
            <a:ext cx="36638925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94" y="8050077"/>
            <a:ext cx="36638925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20494" y="28028274"/>
            <a:ext cx="9557980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B87B9-5565-4CBD-9BB9-D96C8707F553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71471" y="28028274"/>
            <a:ext cx="14336971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001439" y="28028274"/>
            <a:ext cx="9557980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B8A5D-30B7-49B6-BC24-3BE6DEEFF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417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2047" rtl="0" eaLnBrk="1" latinLnBrk="0" hangingPunct="1">
        <a:lnSpc>
          <a:spcPct val="90000"/>
        </a:lnSpc>
        <a:spcBef>
          <a:spcPct val="0"/>
        </a:spcBef>
        <a:buNone/>
        <a:defRPr sz="19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012" indent="-1008012" algn="l" defTabSz="4032047" rtl="0" eaLnBrk="1" latinLnBrk="0" hangingPunct="1">
        <a:lnSpc>
          <a:spcPct val="90000"/>
        </a:lnSpc>
        <a:spcBef>
          <a:spcPts val="4410"/>
        </a:spcBef>
        <a:buFont typeface="Arial" panose="020B0604020202020204" pitchFamily="34" charset="0"/>
        <a:buChar char="•"/>
        <a:defRPr sz="12347" kern="1200">
          <a:solidFill>
            <a:schemeClr val="tx1"/>
          </a:solidFill>
          <a:latin typeface="+mn-lt"/>
          <a:ea typeface="+mn-ea"/>
          <a:cs typeface="+mn-cs"/>
        </a:defRPr>
      </a:lvl1pPr>
      <a:lvl2pPr marL="3024035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10583" kern="1200">
          <a:solidFill>
            <a:schemeClr val="tx1"/>
          </a:solidFill>
          <a:latin typeface="+mn-lt"/>
          <a:ea typeface="+mn-ea"/>
          <a:cs typeface="+mn-cs"/>
        </a:defRPr>
      </a:lvl2pPr>
      <a:lvl3pPr marL="5040059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3pPr>
      <a:lvl4pPr marL="7056082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4pPr>
      <a:lvl5pPr marL="9072105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5pPr>
      <a:lvl6pPr marL="11088129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6pPr>
      <a:lvl7pPr marL="13104152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7pPr>
      <a:lvl8pPr marL="15120176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8pPr>
      <a:lvl9pPr marL="17136199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1pPr>
      <a:lvl2pPr marL="2016023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4032047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3pPr>
      <a:lvl4pPr marL="6048070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4pPr>
      <a:lvl5pPr marL="8064094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5pPr>
      <a:lvl6pPr marL="10080117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6pPr>
      <a:lvl7pPr marL="12096140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7pPr>
      <a:lvl8pPr marL="14112164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8pPr>
      <a:lvl9pPr marL="16128187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4" name="Connector: Elbow 443">
            <a:extLst>
              <a:ext uri="{FF2B5EF4-FFF2-40B4-BE49-F238E27FC236}">
                <a16:creationId xmlns:a16="http://schemas.microsoft.com/office/drawing/2014/main" id="{E6931A23-1388-849B-073A-A04341EC8B74}"/>
              </a:ext>
            </a:extLst>
          </p:cNvPr>
          <p:cNvCxnSpPr>
            <a:cxnSpLocks/>
            <a:stCxn id="438" idx="1"/>
            <a:endCxn id="62" idx="3"/>
          </p:cNvCxnSpPr>
          <p:nvPr/>
        </p:nvCxnSpPr>
        <p:spPr>
          <a:xfrm rot="10800000">
            <a:off x="9713709" y="4002888"/>
            <a:ext cx="4891598" cy="16272322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BED8E48D-390D-EA7E-2817-28A73A425E12}"/>
              </a:ext>
            </a:extLst>
          </p:cNvPr>
          <p:cNvCxnSpPr>
            <a:cxnSpLocks/>
            <a:stCxn id="206" idx="0"/>
            <a:endCxn id="87" idx="1"/>
          </p:cNvCxnSpPr>
          <p:nvPr/>
        </p:nvCxnSpPr>
        <p:spPr>
          <a:xfrm rot="5400000" flipH="1" flipV="1">
            <a:off x="13340318" y="8502602"/>
            <a:ext cx="1303564" cy="6474992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510D3D-7832-4519-F1E7-B3FCB0B417DE}"/>
              </a:ext>
            </a:extLst>
          </p:cNvPr>
          <p:cNvSpPr txBox="1"/>
          <p:nvPr/>
        </p:nvSpPr>
        <p:spPr>
          <a:xfrm>
            <a:off x="2424417" y="468413"/>
            <a:ext cx="1760034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2400" b="1" dirty="0" err="1">
                <a:solidFill>
                  <a:schemeClr val="bg1">
                    <a:lumMod val="95000"/>
                  </a:schemeClr>
                </a:solidFill>
              </a:rPr>
              <a:t>OrgDB</a:t>
            </a:r>
            <a:r>
              <a:rPr lang="en-AU" sz="2400" b="1" dirty="0">
                <a:solidFill>
                  <a:schemeClr val="bg1">
                    <a:lumMod val="95000"/>
                  </a:schemeClr>
                </a:solidFill>
              </a:rPr>
              <a:t> – v01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519F6-978E-3661-49CB-E5A095A82245}"/>
              </a:ext>
            </a:extLst>
          </p:cNvPr>
          <p:cNvSpPr/>
          <p:nvPr/>
        </p:nvSpPr>
        <p:spPr>
          <a:xfrm>
            <a:off x="769171" y="23003783"/>
            <a:ext cx="1655249" cy="21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/>
              <a:t>Gene_Mod</a:t>
            </a:r>
            <a:endParaRPr lang="en-AU" sz="1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AA571C-7575-658A-1B61-5193FDF7D15E}"/>
              </a:ext>
            </a:extLst>
          </p:cNvPr>
          <p:cNvSpPr/>
          <p:nvPr/>
        </p:nvSpPr>
        <p:spPr>
          <a:xfrm>
            <a:off x="769171" y="23219067"/>
            <a:ext cx="1655249" cy="1950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i="1" dirty="0">
                <a:solidFill>
                  <a:schemeClr val="tx1"/>
                </a:solidFill>
              </a:rPr>
              <a:t>PKID</a:t>
            </a:r>
            <a:r>
              <a:rPr lang="en-AU" sz="1000" dirty="0">
                <a:solidFill>
                  <a:schemeClr val="tx1"/>
                </a:solidFill>
              </a:rPr>
              <a:t>	{I}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Organism ID 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Gene ID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Modification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Detection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Data Source	[FK]</a:t>
            </a:r>
            <a:br>
              <a:rPr lang="en-AU" sz="1000" dirty="0">
                <a:solidFill>
                  <a:schemeClr val="tx1"/>
                </a:solidFill>
              </a:rPr>
            </a:b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DCC520-0A7A-D15C-4350-85D38CF9B121}"/>
              </a:ext>
            </a:extLst>
          </p:cNvPr>
          <p:cNvSpPr/>
          <p:nvPr/>
        </p:nvSpPr>
        <p:spPr>
          <a:xfrm>
            <a:off x="769168" y="25159385"/>
            <a:ext cx="1655249" cy="683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Gene Modification found in Organisms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253A71-0DF9-BCA3-AE3D-F823A39A176F}"/>
              </a:ext>
            </a:extLst>
          </p:cNvPr>
          <p:cNvSpPr/>
          <p:nvPr/>
        </p:nvSpPr>
        <p:spPr>
          <a:xfrm>
            <a:off x="2622654" y="23013612"/>
            <a:ext cx="1845749" cy="2152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/>
              <a:t>Gene_Mod.Modification</a:t>
            </a:r>
            <a:endParaRPr lang="en-AU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9F2B59-4E2C-BDB3-8F9A-DA05E00EE0C5}"/>
              </a:ext>
            </a:extLst>
          </p:cNvPr>
          <p:cNvSpPr/>
          <p:nvPr/>
        </p:nvSpPr>
        <p:spPr>
          <a:xfrm>
            <a:off x="2622654" y="23228895"/>
            <a:ext cx="1845749" cy="1950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Deletion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Modification</a:t>
            </a:r>
          </a:p>
          <a:p>
            <a:pPr defTabSz="895218"/>
            <a:r>
              <a:rPr lang="en-AU" sz="1000" dirty="0">
                <a:solidFill>
                  <a:schemeClr val="tx1"/>
                </a:solidFill>
              </a:rPr>
              <a:t>SNP</a:t>
            </a:r>
          </a:p>
          <a:p>
            <a:pPr defTabSz="895218"/>
            <a:r>
              <a:rPr lang="en-AU" sz="1000" dirty="0">
                <a:solidFill>
                  <a:schemeClr val="tx1"/>
                </a:solidFill>
              </a:rPr>
              <a:t>Overexpression</a:t>
            </a:r>
          </a:p>
          <a:p>
            <a:pPr defTabSz="895218"/>
            <a:r>
              <a:rPr lang="en-AU" sz="1000">
                <a:solidFill>
                  <a:schemeClr val="tx1"/>
                </a:solidFill>
              </a:rPr>
              <a:t>Present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32AB9-B5DE-6370-5C47-410944A3BD3F}"/>
              </a:ext>
            </a:extLst>
          </p:cNvPr>
          <p:cNvSpPr/>
          <p:nvPr/>
        </p:nvSpPr>
        <p:spPr>
          <a:xfrm>
            <a:off x="8058461" y="1613760"/>
            <a:ext cx="1655249" cy="215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Taxonomy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BABB6D-29DB-92BB-8E2F-D38B1F32734E}"/>
              </a:ext>
            </a:extLst>
          </p:cNvPr>
          <p:cNvSpPr/>
          <p:nvPr/>
        </p:nvSpPr>
        <p:spPr>
          <a:xfrm>
            <a:off x="8058461" y="1829049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Organism Name 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Class	[</a:t>
            </a:r>
            <a:r>
              <a:rPr lang="en-AU" sz="1000" dirty="0" err="1">
                <a:solidFill>
                  <a:schemeClr val="tx1"/>
                </a:solidFill>
              </a:rPr>
              <a:t>FK.Dict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Division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89DEFA-26E8-EEBF-D702-09D2521CA169}"/>
              </a:ext>
            </a:extLst>
          </p:cNvPr>
          <p:cNvSpPr/>
          <p:nvPr/>
        </p:nvSpPr>
        <p:spPr>
          <a:xfrm>
            <a:off x="8058461" y="2881633"/>
            <a:ext cx="1655249" cy="590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Organism Names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from NCBI Tax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5D74B-FB35-3A34-DBD5-C6AA3505CC7C}"/>
              </a:ext>
            </a:extLst>
          </p:cNvPr>
          <p:cNvSpPr/>
          <p:nvPr/>
        </p:nvSpPr>
        <p:spPr>
          <a:xfrm>
            <a:off x="13568045" y="7576304"/>
            <a:ext cx="1655249" cy="21528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Organism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FC9BE8-CA18-E812-DA61-A26EB7C211AA}"/>
              </a:ext>
            </a:extLst>
          </p:cNvPr>
          <p:cNvSpPr/>
          <p:nvPr/>
        </p:nvSpPr>
        <p:spPr>
          <a:xfrm>
            <a:off x="13568045" y="7791593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Organism ID 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Organism Name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7ED824-10E9-76E6-067C-A598590079A3}"/>
              </a:ext>
            </a:extLst>
          </p:cNvPr>
          <p:cNvSpPr/>
          <p:nvPr/>
        </p:nvSpPr>
        <p:spPr>
          <a:xfrm>
            <a:off x="13568045" y="8844185"/>
            <a:ext cx="1655249" cy="5905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Organisms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GN/GP/</a:t>
            </a:r>
            <a:r>
              <a:rPr lang="en-AU" sz="1051" b="1" dirty="0" err="1">
                <a:solidFill>
                  <a:schemeClr val="tx1"/>
                </a:solidFill>
              </a:rPr>
              <a:t>MB_nnnn</a:t>
            </a:r>
            <a:endParaRPr lang="en-AU" sz="1051" b="1" dirty="0">
              <a:solidFill>
                <a:schemeClr val="tx1"/>
              </a:solidFill>
            </a:endParaRPr>
          </a:p>
          <a:p>
            <a:r>
              <a:rPr lang="en-AU" sz="1051" b="1" dirty="0">
                <a:solidFill>
                  <a:schemeClr val="tx1"/>
                </a:solidFill>
              </a:rPr>
              <a:t>Based on </a:t>
            </a:r>
            <a:r>
              <a:rPr lang="en-AU" sz="1051" b="1" dirty="0" err="1">
                <a:solidFill>
                  <a:schemeClr val="tx1"/>
                </a:solidFill>
              </a:rPr>
              <a:t>Tax.Class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4D434E8-EF3D-6F9E-8339-AA7A02340448}"/>
              </a:ext>
            </a:extLst>
          </p:cNvPr>
          <p:cNvCxnSpPr>
            <a:cxnSpLocks/>
            <a:stCxn id="14" idx="1"/>
            <a:endCxn id="62" idx="3"/>
          </p:cNvCxnSpPr>
          <p:nvPr/>
        </p:nvCxnSpPr>
        <p:spPr>
          <a:xfrm rot="10800000">
            <a:off x="9713709" y="4002889"/>
            <a:ext cx="3854336" cy="4315001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541FF-2E1F-EB46-3AE8-540600286E56}"/>
              </a:ext>
            </a:extLst>
          </p:cNvPr>
          <p:cNvSpPr/>
          <p:nvPr/>
        </p:nvSpPr>
        <p:spPr>
          <a:xfrm>
            <a:off x="17224094" y="8499280"/>
            <a:ext cx="1655249" cy="21528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/>
              <a:t>OrgBatch</a:t>
            </a:r>
            <a:endParaRPr lang="en-AU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75841B-6549-812D-4D25-BCE2809369A5}"/>
              </a:ext>
            </a:extLst>
          </p:cNvPr>
          <p:cNvSpPr/>
          <p:nvPr/>
        </p:nvSpPr>
        <p:spPr>
          <a:xfrm>
            <a:off x="17224094" y="8714569"/>
            <a:ext cx="1655249" cy="105511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 err="1">
                <a:solidFill>
                  <a:schemeClr val="tx1"/>
                </a:solidFill>
              </a:rPr>
              <a:t>OrgBatch</a:t>
            </a:r>
            <a:r>
              <a:rPr lang="en-AU" sz="1000" b="1" dirty="0">
                <a:solidFill>
                  <a:schemeClr val="tx1"/>
                </a:solidFill>
              </a:rPr>
              <a:t> ID 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Organism ID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EC9336-AD95-8CFD-2726-A0D43070AED3}"/>
              </a:ext>
            </a:extLst>
          </p:cNvPr>
          <p:cNvSpPr/>
          <p:nvPr/>
        </p:nvSpPr>
        <p:spPr>
          <a:xfrm>
            <a:off x="17224094" y="9769681"/>
            <a:ext cx="1655249" cy="76339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</a:t>
            </a:r>
            <a:r>
              <a:rPr lang="en-AU" sz="1051" b="1" dirty="0" err="1">
                <a:solidFill>
                  <a:schemeClr val="tx1"/>
                </a:solidFill>
              </a:rPr>
              <a:t>OrgBatches</a:t>
            </a:r>
            <a:r>
              <a:rPr lang="en-AU" sz="1051" b="1" dirty="0">
                <a:solidFill>
                  <a:schemeClr val="tx1"/>
                </a:solidFill>
              </a:rPr>
              <a:t>, physical sample of Organism ID, with  ‘</a:t>
            </a:r>
            <a:r>
              <a:rPr lang="en-AU" sz="1051" b="1" dirty="0" err="1">
                <a:solidFill>
                  <a:schemeClr val="tx1"/>
                </a:solidFill>
              </a:rPr>
              <a:t>ext</a:t>
            </a:r>
            <a:r>
              <a:rPr lang="en-AU" sz="1051" b="1" dirty="0">
                <a:solidFill>
                  <a:schemeClr val="tx1"/>
                </a:solidFill>
              </a:rPr>
              <a:t>’ for external, ref, pub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FA61B06-E227-4510-D69E-9B55683EE4FD}"/>
              </a:ext>
            </a:extLst>
          </p:cNvPr>
          <p:cNvCxnSpPr>
            <a:cxnSpLocks/>
            <a:stCxn id="18" idx="1"/>
            <a:endCxn id="68" idx="3"/>
          </p:cNvCxnSpPr>
          <p:nvPr/>
        </p:nvCxnSpPr>
        <p:spPr>
          <a:xfrm rot="10800000" flipV="1">
            <a:off x="15223292" y="9242124"/>
            <a:ext cx="2000802" cy="71403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9257B-E4F6-6A27-C761-25F73E82A651}"/>
              </a:ext>
            </a:extLst>
          </p:cNvPr>
          <p:cNvSpPr/>
          <p:nvPr/>
        </p:nvSpPr>
        <p:spPr>
          <a:xfrm>
            <a:off x="20940316" y="5358924"/>
            <a:ext cx="1655249" cy="215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>
                <a:solidFill>
                  <a:schemeClr val="tx1"/>
                </a:solidFill>
              </a:rPr>
              <a:t>OrgBatch</a:t>
            </a:r>
            <a:r>
              <a:rPr lang="en-AU" sz="1200" b="1" dirty="0">
                <a:solidFill>
                  <a:schemeClr val="tx1"/>
                </a:solidFill>
              </a:rPr>
              <a:t> Stock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065A26-81B1-AC99-6319-11403E6F07D8}"/>
              </a:ext>
            </a:extLst>
          </p:cNvPr>
          <p:cNvSpPr/>
          <p:nvPr/>
        </p:nvSpPr>
        <p:spPr>
          <a:xfrm>
            <a:off x="20940316" y="5574213"/>
            <a:ext cx="1655249" cy="1055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OrgBatch</a:t>
            </a:r>
            <a:r>
              <a:rPr lang="en-AU" sz="1000" dirty="0">
                <a:solidFill>
                  <a:schemeClr val="tx1"/>
                </a:solidFill>
              </a:rPr>
              <a:t> ID 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Stock ID	[</a:t>
            </a:r>
            <a:r>
              <a:rPr lang="en-AU" sz="1000" dirty="0" err="1">
                <a:solidFill>
                  <a:schemeClr val="tx1"/>
                </a:solidFill>
              </a:rPr>
              <a:t>Unq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F605BA-F88F-9B49-4757-C7F318F02378}"/>
              </a:ext>
            </a:extLst>
          </p:cNvPr>
          <p:cNvSpPr/>
          <p:nvPr/>
        </p:nvSpPr>
        <p:spPr>
          <a:xfrm>
            <a:off x="20940315" y="6629325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Storage location for each </a:t>
            </a:r>
            <a:r>
              <a:rPr lang="en-AU" sz="1051" b="1" dirty="0" err="1">
                <a:solidFill>
                  <a:schemeClr val="tx1"/>
                </a:solidFill>
              </a:rPr>
              <a:t>OrgBatch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287060D-BF94-D90B-90E7-9CCE7F48E321}"/>
              </a:ext>
            </a:extLst>
          </p:cNvPr>
          <p:cNvCxnSpPr>
            <a:cxnSpLocks/>
            <a:stCxn id="22" idx="1"/>
            <a:endCxn id="87" idx="3"/>
          </p:cNvCxnSpPr>
          <p:nvPr/>
        </p:nvCxnSpPr>
        <p:spPr>
          <a:xfrm rot="10800000" flipV="1">
            <a:off x="18884846" y="6101768"/>
            <a:ext cx="2055471" cy="498654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0413904-41BB-5017-4336-7B32D440BBF2}"/>
              </a:ext>
            </a:extLst>
          </p:cNvPr>
          <p:cNvSpPr/>
          <p:nvPr/>
        </p:nvSpPr>
        <p:spPr>
          <a:xfrm>
            <a:off x="17224095" y="4440340"/>
            <a:ext cx="1655249" cy="215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Organism Culture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57B801-282E-4FC7-CC28-77665A951E97}"/>
              </a:ext>
            </a:extLst>
          </p:cNvPr>
          <p:cNvSpPr/>
          <p:nvPr/>
        </p:nvSpPr>
        <p:spPr>
          <a:xfrm>
            <a:off x="17224095" y="4655628"/>
            <a:ext cx="1655249" cy="1055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Organism ID 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445D62-2744-08D6-61CC-CEE375A29A78}"/>
              </a:ext>
            </a:extLst>
          </p:cNvPr>
          <p:cNvSpPr/>
          <p:nvPr/>
        </p:nvSpPr>
        <p:spPr>
          <a:xfrm>
            <a:off x="17224094" y="5710742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Storage location for each </a:t>
            </a:r>
            <a:r>
              <a:rPr lang="en-AU" sz="1051" b="1" dirty="0" err="1">
                <a:solidFill>
                  <a:schemeClr val="tx1"/>
                </a:solidFill>
              </a:rPr>
              <a:t>OrgBatch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A1C2B62-9A3E-5C6D-9D39-B9726175DEE4}"/>
              </a:ext>
            </a:extLst>
          </p:cNvPr>
          <p:cNvCxnSpPr>
            <a:cxnSpLocks/>
            <a:stCxn id="26" idx="1"/>
            <a:endCxn id="68" idx="3"/>
          </p:cNvCxnSpPr>
          <p:nvPr/>
        </p:nvCxnSpPr>
        <p:spPr>
          <a:xfrm rot="10800000" flipV="1">
            <a:off x="15223293" y="5183184"/>
            <a:ext cx="2000803" cy="477297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8500552-2668-E653-00C0-68755ADCA401}"/>
              </a:ext>
            </a:extLst>
          </p:cNvPr>
          <p:cNvSpPr/>
          <p:nvPr/>
        </p:nvSpPr>
        <p:spPr>
          <a:xfrm>
            <a:off x="22687260" y="8954469"/>
            <a:ext cx="1655249" cy="215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/>
              <a:t>Vitek_Card</a:t>
            </a:r>
            <a:endParaRPr lang="en-AU" sz="12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DEBCFE-8EAB-2359-3B00-35F687E093E8}"/>
              </a:ext>
            </a:extLst>
          </p:cNvPr>
          <p:cNvSpPr/>
          <p:nvPr/>
        </p:nvSpPr>
        <p:spPr>
          <a:xfrm>
            <a:off x="22687260" y="9169758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 err="1">
                <a:solidFill>
                  <a:schemeClr val="tx1"/>
                </a:solidFill>
              </a:rPr>
              <a:t>Card_Barcode</a:t>
            </a:r>
            <a:r>
              <a:rPr lang="en-AU" sz="1000" b="1" dirty="0">
                <a:solidFill>
                  <a:schemeClr val="tx1"/>
                </a:solidFill>
              </a:rPr>
              <a:t> 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Organism ID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Card_Type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dirty="0" err="1">
                <a:solidFill>
                  <a:schemeClr val="tx1"/>
                </a:solidFill>
              </a:rPr>
              <a:t>FK.Dict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Card_Code</a:t>
            </a:r>
            <a:r>
              <a:rPr lang="en-AU" sz="1000" dirty="0">
                <a:solidFill>
                  <a:schemeClr val="tx1"/>
                </a:solidFill>
              </a:rPr>
              <a:t>	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A34C99-4275-8CFB-D39A-372FAC0F04EA}"/>
              </a:ext>
            </a:extLst>
          </p:cNvPr>
          <p:cNvSpPr/>
          <p:nvPr/>
        </p:nvSpPr>
        <p:spPr>
          <a:xfrm>
            <a:off x="22687260" y="10222342"/>
            <a:ext cx="1655249" cy="590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</a:t>
            </a:r>
            <a:r>
              <a:rPr lang="en-AU" sz="1051" b="1" dirty="0" err="1">
                <a:solidFill>
                  <a:schemeClr val="tx1"/>
                </a:solidFill>
              </a:rPr>
              <a:t>Vitek</a:t>
            </a:r>
            <a:r>
              <a:rPr lang="en-AU" sz="1051" b="1" dirty="0">
                <a:solidFill>
                  <a:schemeClr val="tx1"/>
                </a:solidFill>
              </a:rPr>
              <a:t> Cards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from NCBI Tax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5F08F6B-2E9E-FF0A-11A5-B7EAE53F20C2}"/>
              </a:ext>
            </a:extLst>
          </p:cNvPr>
          <p:cNvCxnSpPr>
            <a:cxnSpLocks/>
            <a:stCxn id="30" idx="1"/>
            <a:endCxn id="87" idx="3"/>
          </p:cNvCxnSpPr>
          <p:nvPr/>
        </p:nvCxnSpPr>
        <p:spPr>
          <a:xfrm rot="10800000" flipV="1">
            <a:off x="18884846" y="9696054"/>
            <a:ext cx="3802415" cy="139226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6FADCB0-936B-6146-2BE5-CC5A009C6459}"/>
              </a:ext>
            </a:extLst>
          </p:cNvPr>
          <p:cNvCxnSpPr>
            <a:cxnSpLocks/>
            <a:stCxn id="40" idx="3"/>
            <a:endCxn id="131" idx="1"/>
          </p:cNvCxnSpPr>
          <p:nvPr/>
        </p:nvCxnSpPr>
        <p:spPr>
          <a:xfrm flipV="1">
            <a:off x="16286834" y="11346749"/>
            <a:ext cx="6400425" cy="3997413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0712D46-BEAD-FB91-B23A-9B7F1E60119B}"/>
              </a:ext>
            </a:extLst>
          </p:cNvPr>
          <p:cNvCxnSpPr>
            <a:cxnSpLocks/>
            <a:stCxn id="40" idx="1"/>
            <a:endCxn id="87" idx="1"/>
          </p:cNvCxnSpPr>
          <p:nvPr/>
        </p:nvCxnSpPr>
        <p:spPr>
          <a:xfrm rot="10800000" flipH="1">
            <a:off x="14631584" y="11088316"/>
            <a:ext cx="2598011" cy="4255846"/>
          </a:xfrm>
          <a:prstGeom prst="bentConnector3">
            <a:avLst>
              <a:gd name="adj1" fmla="val -8799"/>
            </a:avLst>
          </a:prstGeom>
          <a:ln>
            <a:solidFill>
              <a:schemeClr val="accent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A67CD8F-0012-F354-9524-C3032F99D004}"/>
              </a:ext>
            </a:extLst>
          </p:cNvPr>
          <p:cNvCxnSpPr>
            <a:cxnSpLocks/>
            <a:stCxn id="40" idx="3"/>
            <a:endCxn id="114" idx="1"/>
          </p:cNvCxnSpPr>
          <p:nvPr/>
        </p:nvCxnSpPr>
        <p:spPr>
          <a:xfrm>
            <a:off x="16286834" y="15344162"/>
            <a:ext cx="3679574" cy="1791352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6DAB5FE-B1EF-FDAD-4D88-2F9D9C0B5B0F}"/>
              </a:ext>
            </a:extLst>
          </p:cNvPr>
          <p:cNvSpPr/>
          <p:nvPr/>
        </p:nvSpPr>
        <p:spPr>
          <a:xfrm>
            <a:off x="19966409" y="14750812"/>
            <a:ext cx="1655249" cy="2152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Drug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AF29C6-628B-C22C-1BD0-40AE03B247BD}"/>
              </a:ext>
            </a:extLst>
          </p:cNvPr>
          <p:cNvSpPr/>
          <p:nvPr/>
        </p:nvSpPr>
        <p:spPr>
          <a:xfrm>
            <a:off x="19966409" y="14966099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Drug ID </a:t>
            </a:r>
            <a:r>
              <a:rPr lang="en-AU" sz="1000" dirty="0">
                <a:solidFill>
                  <a:schemeClr val="tx1"/>
                </a:solidFill>
              </a:rPr>
              <a:t>	[PK]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Drug Name	[</a:t>
            </a:r>
            <a:r>
              <a:rPr lang="en-AU" sz="1000" b="1" dirty="0" err="1">
                <a:solidFill>
                  <a:schemeClr val="tx1"/>
                </a:solidFill>
              </a:rPr>
              <a:t>Unq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Compound ID	[FK]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B924ED-BDB8-07DC-046F-B66D1FBF3AA1}"/>
              </a:ext>
            </a:extLst>
          </p:cNvPr>
          <p:cNvSpPr/>
          <p:nvPr/>
        </p:nvSpPr>
        <p:spPr>
          <a:xfrm>
            <a:off x="19966409" y="16018690"/>
            <a:ext cx="1655249" cy="5905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Antimicrobials, 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Combinations and Class, used in AST, Antibiogram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B4599B-D067-FCBC-4BF7-B13358EFA797}"/>
              </a:ext>
            </a:extLst>
          </p:cNvPr>
          <p:cNvSpPr/>
          <p:nvPr/>
        </p:nvSpPr>
        <p:spPr>
          <a:xfrm>
            <a:off x="1682089" y="9057815"/>
            <a:ext cx="1655249" cy="21528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Gene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882F23-ED2B-F4A1-92AB-5C3E8ACAC672}"/>
              </a:ext>
            </a:extLst>
          </p:cNvPr>
          <p:cNvSpPr/>
          <p:nvPr/>
        </p:nvSpPr>
        <p:spPr>
          <a:xfrm>
            <a:off x="1682089" y="9273102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Gene ID </a:t>
            </a:r>
            <a:r>
              <a:rPr lang="en-AU" sz="1000" dirty="0">
                <a:solidFill>
                  <a:schemeClr val="tx1"/>
                </a:solidFill>
              </a:rPr>
              <a:t>	[PK]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Gene Name	[</a:t>
            </a:r>
            <a:r>
              <a:rPr lang="en-AU" sz="1000" b="1" dirty="0" err="1">
                <a:solidFill>
                  <a:schemeClr val="tx1"/>
                </a:solidFill>
              </a:rPr>
              <a:t>Unq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Organism Name	[FK]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D26F477-38F5-6D7F-FBED-9CA835F2E600}"/>
              </a:ext>
            </a:extLst>
          </p:cNvPr>
          <p:cNvSpPr/>
          <p:nvPr/>
        </p:nvSpPr>
        <p:spPr>
          <a:xfrm>
            <a:off x="1682089" y="10325693"/>
            <a:ext cx="1655249" cy="5905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Genes of interest for resistance/virulence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2A41C0-8C90-36A6-6695-691BA8AC2642}"/>
              </a:ext>
            </a:extLst>
          </p:cNvPr>
          <p:cNvSpPr/>
          <p:nvPr/>
        </p:nvSpPr>
        <p:spPr>
          <a:xfrm>
            <a:off x="7162327" y="5864435"/>
            <a:ext cx="1655249" cy="21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Organism Data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C709FB3-243F-CFA0-0571-AB8B553E005C}"/>
              </a:ext>
            </a:extLst>
          </p:cNvPr>
          <p:cNvSpPr/>
          <p:nvPr/>
        </p:nvSpPr>
        <p:spPr>
          <a:xfrm>
            <a:off x="7162327" y="6079724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</a:t>
            </a:r>
            <a:r>
              <a:rPr lang="en-AU" sz="1000" b="1" dirty="0">
                <a:solidFill>
                  <a:schemeClr val="tx1"/>
                </a:solidFill>
              </a:rPr>
              <a:t>	[PK]</a:t>
            </a:r>
            <a:br>
              <a:rPr lang="en-AU" sz="1000" b="1" dirty="0">
                <a:solidFill>
                  <a:schemeClr val="tx1"/>
                </a:solidFill>
              </a:rPr>
            </a:br>
            <a:r>
              <a:rPr lang="en-AU" sz="1000" b="1" dirty="0">
                <a:solidFill>
                  <a:schemeClr val="tx1"/>
                </a:solidFill>
              </a:rPr>
              <a:t>Organism ID </a:t>
            </a:r>
            <a:r>
              <a:rPr lang="en-AU" sz="1000" dirty="0">
                <a:solidFill>
                  <a:schemeClr val="tx1"/>
                </a:solidFill>
              </a:rPr>
              <a:t>	</a:t>
            </a:r>
            <a:r>
              <a:rPr lang="en-AU" sz="1000" b="1" dirty="0">
                <a:solidFill>
                  <a:schemeClr val="tx1"/>
                </a:solidFill>
              </a:rPr>
              <a:t>[FK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0EDB981-9AA2-7FAB-2A42-84BDA66766E4}"/>
              </a:ext>
            </a:extLst>
          </p:cNvPr>
          <p:cNvSpPr/>
          <p:nvPr/>
        </p:nvSpPr>
        <p:spPr>
          <a:xfrm>
            <a:off x="7162327" y="7132316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Meta data for Organisms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FF2F572-D001-DF51-2990-9745AD703842}"/>
              </a:ext>
            </a:extLst>
          </p:cNvPr>
          <p:cNvSpPr/>
          <p:nvPr/>
        </p:nvSpPr>
        <p:spPr>
          <a:xfrm>
            <a:off x="8058460" y="3472164"/>
            <a:ext cx="1655249" cy="10614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</a:t>
            </a:r>
            <a:r>
              <a:rPr lang="en-AU" sz="1051" b="1" dirty="0">
                <a:solidFill>
                  <a:schemeClr val="tx1"/>
                </a:solidFill>
              </a:rPr>
              <a:t>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NCBI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D1E1E68-9809-1323-EE2A-2994A333E04E}"/>
              </a:ext>
            </a:extLst>
          </p:cNvPr>
          <p:cNvSpPr/>
          <p:nvPr/>
        </p:nvSpPr>
        <p:spPr>
          <a:xfrm>
            <a:off x="13568043" y="9416165"/>
            <a:ext cx="1655249" cy="1079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9AF7ADB-7BD1-A2A7-00BF-DF652050559B}"/>
              </a:ext>
            </a:extLst>
          </p:cNvPr>
          <p:cNvSpPr/>
          <p:nvPr/>
        </p:nvSpPr>
        <p:spPr>
          <a:xfrm>
            <a:off x="17229596" y="10548321"/>
            <a:ext cx="1655249" cy="1079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9D4D9D-7319-459D-7FFF-87339DF218C9}"/>
              </a:ext>
            </a:extLst>
          </p:cNvPr>
          <p:cNvSpPr/>
          <p:nvPr/>
        </p:nvSpPr>
        <p:spPr>
          <a:xfrm>
            <a:off x="17224093" y="6288827"/>
            <a:ext cx="1655249" cy="1079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BF8E0AE-C206-EF9F-BE9D-090C03C67C39}"/>
              </a:ext>
            </a:extLst>
          </p:cNvPr>
          <p:cNvSpPr/>
          <p:nvPr/>
        </p:nvSpPr>
        <p:spPr>
          <a:xfrm>
            <a:off x="7162327" y="7714849"/>
            <a:ext cx="1655249" cy="1079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3A86FEE-ECAB-ECFF-3FD4-9C478C70AA06}"/>
              </a:ext>
            </a:extLst>
          </p:cNvPr>
          <p:cNvCxnSpPr>
            <a:cxnSpLocks/>
            <a:stCxn id="59" idx="3"/>
            <a:endCxn id="68" idx="1"/>
          </p:cNvCxnSpPr>
          <p:nvPr/>
        </p:nvCxnSpPr>
        <p:spPr>
          <a:xfrm>
            <a:off x="8817576" y="6606020"/>
            <a:ext cx="4750467" cy="335014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B71D0D-3443-F4A4-579A-1D043A47F673}"/>
              </a:ext>
            </a:extLst>
          </p:cNvPr>
          <p:cNvSpPr/>
          <p:nvPr/>
        </p:nvSpPr>
        <p:spPr>
          <a:xfrm>
            <a:off x="19966408" y="16595519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37339DB-251C-3237-1013-6FFDA0B84043}"/>
              </a:ext>
            </a:extLst>
          </p:cNvPr>
          <p:cNvSpPr/>
          <p:nvPr/>
        </p:nvSpPr>
        <p:spPr>
          <a:xfrm>
            <a:off x="22687259" y="10806754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PDF</a:t>
            </a:r>
            <a:br>
              <a:rPr lang="en-AU" sz="1051" b="1" dirty="0">
                <a:solidFill>
                  <a:schemeClr val="tx1"/>
                </a:solidFill>
              </a:rPr>
            </a:b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F8E9EB-7483-BE9B-465D-49E4C78375C6}"/>
              </a:ext>
            </a:extLst>
          </p:cNvPr>
          <p:cNvSpPr/>
          <p:nvPr/>
        </p:nvSpPr>
        <p:spPr>
          <a:xfrm>
            <a:off x="14631585" y="14601317"/>
            <a:ext cx="1655249" cy="215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>
                <a:solidFill>
                  <a:schemeClr val="tx1"/>
                </a:solidFill>
              </a:rPr>
              <a:t>OrgMIC</a:t>
            </a:r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798FEC-A54F-6FD9-EFAD-7544FB24ABCE}"/>
              </a:ext>
            </a:extLst>
          </p:cNvPr>
          <p:cNvSpPr/>
          <p:nvPr/>
        </p:nvSpPr>
        <p:spPr>
          <a:xfrm>
            <a:off x="14631585" y="14816606"/>
            <a:ext cx="1655249" cy="1055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b="1" dirty="0" err="1">
                <a:solidFill>
                  <a:schemeClr val="tx1"/>
                </a:solidFill>
              </a:rPr>
              <a:t>OrgBatch</a:t>
            </a:r>
            <a:r>
              <a:rPr lang="en-AU" sz="1000" b="1" dirty="0">
                <a:solidFill>
                  <a:schemeClr val="tx1"/>
                </a:solidFill>
              </a:rPr>
              <a:t> ID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Drug ID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MIC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Run_ID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BCACA2-7D67-6650-B3AB-EF2614476216}"/>
              </a:ext>
            </a:extLst>
          </p:cNvPr>
          <p:cNvSpPr/>
          <p:nvPr/>
        </p:nvSpPr>
        <p:spPr>
          <a:xfrm>
            <a:off x="14631585" y="15871718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MIC (AST)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from CO-ADD, </a:t>
            </a:r>
            <a:r>
              <a:rPr lang="en-AU" sz="1051" b="1" dirty="0" err="1">
                <a:solidFill>
                  <a:schemeClr val="tx1"/>
                </a:solidFill>
              </a:rPr>
              <a:t>Vitek</a:t>
            </a:r>
            <a:r>
              <a:rPr lang="en-AU" sz="1051" b="1" dirty="0">
                <a:solidFill>
                  <a:schemeClr val="tx1"/>
                </a:solidFill>
              </a:rPr>
              <a:t>, external, published  …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C5411EE-D5E5-7490-030F-E2AC1550D7D4}"/>
              </a:ext>
            </a:extLst>
          </p:cNvPr>
          <p:cNvSpPr/>
          <p:nvPr/>
        </p:nvSpPr>
        <p:spPr>
          <a:xfrm>
            <a:off x="14631585" y="16466968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0070C0"/>
                </a:solidFill>
              </a:rPr>
              <a:t>Pivot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CastDB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908036F-B0BD-6D6F-6683-C82DFC96C387}"/>
              </a:ext>
            </a:extLst>
          </p:cNvPr>
          <p:cNvSpPr/>
          <p:nvPr/>
        </p:nvSpPr>
        <p:spPr>
          <a:xfrm>
            <a:off x="1682089" y="10916222"/>
            <a:ext cx="1655249" cy="1079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6CF73175-4043-8F61-EF86-9E91BA146991}"/>
              </a:ext>
            </a:extLst>
          </p:cNvPr>
          <p:cNvSpPr/>
          <p:nvPr/>
        </p:nvSpPr>
        <p:spPr>
          <a:xfrm>
            <a:off x="9926979" y="12391880"/>
            <a:ext cx="1655249" cy="215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/>
              <a:t>OrgIdentification</a:t>
            </a:r>
            <a:endParaRPr lang="en-AU" sz="1200" b="1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8F65380-7F15-1439-40C5-2EFAE637F1E2}"/>
              </a:ext>
            </a:extLst>
          </p:cNvPr>
          <p:cNvSpPr/>
          <p:nvPr/>
        </p:nvSpPr>
        <p:spPr>
          <a:xfrm>
            <a:off x="9926979" y="12607167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b="1" dirty="0" err="1">
                <a:solidFill>
                  <a:schemeClr val="tx1"/>
                </a:solidFill>
              </a:rPr>
              <a:t>OrgBatch</a:t>
            </a:r>
            <a:r>
              <a:rPr lang="en-AU" sz="1000" b="1" dirty="0">
                <a:solidFill>
                  <a:schemeClr val="tx1"/>
                </a:solidFill>
              </a:rPr>
              <a:t> ID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Organism name	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Source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Run_ID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BC65D05-B7C9-5379-D927-FB7F71EEA861}"/>
              </a:ext>
            </a:extLst>
          </p:cNvPr>
          <p:cNvSpPr/>
          <p:nvPr/>
        </p:nvSpPr>
        <p:spPr>
          <a:xfrm>
            <a:off x="9926979" y="13659758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Identification by Sequence, (S16 or WGS), </a:t>
            </a:r>
            <a:r>
              <a:rPr lang="en-AU" sz="1051" b="1" dirty="0" err="1">
                <a:solidFill>
                  <a:schemeClr val="tx1"/>
                </a:solidFill>
              </a:rPr>
              <a:t>Vitek</a:t>
            </a:r>
            <a:r>
              <a:rPr lang="en-AU" sz="1051" b="1" dirty="0">
                <a:solidFill>
                  <a:schemeClr val="tx1"/>
                </a:solidFill>
              </a:rPr>
              <a:t>, …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F706AEF-EAA6-224A-7238-448E80417682}"/>
              </a:ext>
            </a:extLst>
          </p:cNvPr>
          <p:cNvSpPr/>
          <p:nvPr/>
        </p:nvSpPr>
        <p:spPr>
          <a:xfrm>
            <a:off x="9926979" y="14250287"/>
            <a:ext cx="1655249" cy="1079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0070C0"/>
                </a:solidFill>
              </a:rPr>
              <a:t>Pivot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2B79C480-197B-B3D0-84DF-D1CE5928BC34}"/>
              </a:ext>
            </a:extLst>
          </p:cNvPr>
          <p:cNvSpPr/>
          <p:nvPr/>
        </p:nvSpPr>
        <p:spPr>
          <a:xfrm>
            <a:off x="20940315" y="7217331"/>
            <a:ext cx="1655249" cy="1079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A290C831-AE18-1752-B41D-02BE44FA2F1D}"/>
              </a:ext>
            </a:extLst>
          </p:cNvPr>
          <p:cNvSpPr/>
          <p:nvPr/>
        </p:nvSpPr>
        <p:spPr>
          <a:xfrm>
            <a:off x="6600416" y="9946714"/>
            <a:ext cx="1655249" cy="215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Sequence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7AA51705-9202-52D7-1D23-40C8C1A2CA22}"/>
              </a:ext>
            </a:extLst>
          </p:cNvPr>
          <p:cNvSpPr/>
          <p:nvPr/>
        </p:nvSpPr>
        <p:spPr>
          <a:xfrm>
            <a:off x="6600416" y="10162001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Sequence ID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OrgBatch</a:t>
            </a:r>
            <a:r>
              <a:rPr lang="en-AU" sz="1000" dirty="0">
                <a:solidFill>
                  <a:schemeClr val="tx1"/>
                </a:solidFill>
              </a:rPr>
              <a:t> ID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Sequence Type	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Sequence Link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Run_ID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70A4DD7E-FCCE-73DB-5E2D-B72A488C5662}"/>
              </a:ext>
            </a:extLst>
          </p:cNvPr>
          <p:cNvSpPr/>
          <p:nvPr/>
        </p:nvSpPr>
        <p:spPr>
          <a:xfrm>
            <a:off x="6600416" y="11214592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Sequences for </a:t>
            </a:r>
            <a:r>
              <a:rPr lang="en-AU" sz="1051" b="1" dirty="0" err="1">
                <a:solidFill>
                  <a:schemeClr val="tx1"/>
                </a:solidFill>
              </a:rPr>
              <a:t>OrgBatch</a:t>
            </a:r>
            <a:r>
              <a:rPr lang="en-AU" sz="1051" b="1" dirty="0">
                <a:solidFill>
                  <a:schemeClr val="tx1"/>
                </a:solidFill>
              </a:rPr>
              <a:t> from CO-ADD, external,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51348D09-E5EE-060F-49CA-7317B5B57D8B}"/>
              </a:ext>
            </a:extLst>
          </p:cNvPr>
          <p:cNvSpPr/>
          <p:nvPr/>
        </p:nvSpPr>
        <p:spPr>
          <a:xfrm>
            <a:off x="6600416" y="11805121"/>
            <a:ext cx="1655249" cy="1079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314" name="Connector: Elbow 313">
            <a:extLst>
              <a:ext uri="{FF2B5EF4-FFF2-40B4-BE49-F238E27FC236}">
                <a16:creationId xmlns:a16="http://schemas.microsoft.com/office/drawing/2014/main" id="{81CE4409-0422-D8B2-45BE-543D1C0DF2EC}"/>
              </a:ext>
            </a:extLst>
          </p:cNvPr>
          <p:cNvCxnSpPr>
            <a:cxnSpLocks/>
            <a:stCxn id="311" idx="3"/>
            <a:endCxn id="87" idx="1"/>
          </p:cNvCxnSpPr>
          <p:nvPr/>
        </p:nvCxnSpPr>
        <p:spPr>
          <a:xfrm>
            <a:off x="8255665" y="10688297"/>
            <a:ext cx="8973931" cy="40001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331">
            <a:extLst>
              <a:ext uri="{FF2B5EF4-FFF2-40B4-BE49-F238E27FC236}">
                <a16:creationId xmlns:a16="http://schemas.microsoft.com/office/drawing/2014/main" id="{479F7F34-7C49-FF67-51F6-488E4C330279}"/>
              </a:ext>
            </a:extLst>
          </p:cNvPr>
          <p:cNvSpPr/>
          <p:nvPr/>
        </p:nvSpPr>
        <p:spPr>
          <a:xfrm>
            <a:off x="3904271" y="12885111"/>
            <a:ext cx="1655249" cy="21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/>
              <a:t>SeqGene</a:t>
            </a:r>
            <a:endParaRPr lang="en-AU" sz="1200" b="1" dirty="0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EDCBBD43-417B-49A7-71C0-95F1DB519867}"/>
              </a:ext>
            </a:extLst>
          </p:cNvPr>
          <p:cNvSpPr/>
          <p:nvPr/>
        </p:nvSpPr>
        <p:spPr>
          <a:xfrm>
            <a:off x="3904271" y="13100398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b="1" dirty="0" err="1">
                <a:solidFill>
                  <a:schemeClr val="tx1"/>
                </a:solidFill>
              </a:rPr>
              <a:t>Seuence</a:t>
            </a:r>
            <a:r>
              <a:rPr lang="en-AU" sz="1000" b="1" dirty="0">
                <a:solidFill>
                  <a:schemeClr val="tx1"/>
                </a:solidFill>
              </a:rPr>
              <a:t> ID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Gene ID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Sequence Link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Run_ID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76095132-6DD7-F2D6-2DAB-6160BC271ABD}"/>
              </a:ext>
            </a:extLst>
          </p:cNvPr>
          <p:cNvSpPr/>
          <p:nvPr/>
        </p:nvSpPr>
        <p:spPr>
          <a:xfrm>
            <a:off x="3904271" y="14152989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Genes of interest for specific </a:t>
            </a:r>
            <a:r>
              <a:rPr lang="en-AU" sz="1051" b="1" dirty="0" err="1">
                <a:solidFill>
                  <a:schemeClr val="tx1"/>
                </a:solidFill>
              </a:rPr>
              <a:t>OrgBatch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E0304E7-9929-E073-AB47-43A0CEB03E2E}"/>
              </a:ext>
            </a:extLst>
          </p:cNvPr>
          <p:cNvSpPr/>
          <p:nvPr/>
        </p:nvSpPr>
        <p:spPr>
          <a:xfrm>
            <a:off x="3904271" y="14743518"/>
            <a:ext cx="1655249" cy="1079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r>
              <a:rPr lang="en-AU" sz="1051" b="1" dirty="0">
                <a:solidFill>
                  <a:schemeClr val="tx1"/>
                </a:solidFill>
              </a:rPr>
              <a:t> , </a:t>
            </a:r>
            <a:r>
              <a:rPr lang="en-AU" sz="1051" b="1" dirty="0">
                <a:solidFill>
                  <a:srgbClr val="0070C0"/>
                </a:solidFill>
              </a:rPr>
              <a:t>Pivot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336" name="Connector: Elbow 335">
            <a:extLst>
              <a:ext uri="{FF2B5EF4-FFF2-40B4-BE49-F238E27FC236}">
                <a16:creationId xmlns:a16="http://schemas.microsoft.com/office/drawing/2014/main" id="{15DF9A02-4045-7373-E1A0-27B01BD1092F}"/>
              </a:ext>
            </a:extLst>
          </p:cNvPr>
          <p:cNvCxnSpPr>
            <a:cxnSpLocks/>
            <a:stCxn id="333" idx="1"/>
            <a:endCxn id="198" idx="3"/>
          </p:cNvCxnSpPr>
          <p:nvPr/>
        </p:nvCxnSpPr>
        <p:spPr>
          <a:xfrm rot="10800000">
            <a:off x="3337339" y="11456218"/>
            <a:ext cx="566933" cy="217047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B1CE1A63-597F-21C6-9CFD-7E13249CECC3}"/>
              </a:ext>
            </a:extLst>
          </p:cNvPr>
          <p:cNvCxnSpPr>
            <a:cxnSpLocks/>
            <a:stCxn id="333" idx="3"/>
            <a:endCxn id="313" idx="1"/>
          </p:cNvCxnSpPr>
          <p:nvPr/>
        </p:nvCxnSpPr>
        <p:spPr>
          <a:xfrm flipV="1">
            <a:off x="5559520" y="12345116"/>
            <a:ext cx="1040896" cy="128157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FE9EE5A4-8992-DC4B-2249-BF69E42EA5A8}"/>
              </a:ext>
            </a:extLst>
          </p:cNvPr>
          <p:cNvCxnSpPr>
            <a:cxnSpLocks/>
            <a:stCxn id="207" idx="1"/>
            <a:endCxn id="313" idx="3"/>
          </p:cNvCxnSpPr>
          <p:nvPr/>
        </p:nvCxnSpPr>
        <p:spPr>
          <a:xfrm rot="10800000">
            <a:off x="8255665" y="12345117"/>
            <a:ext cx="1671314" cy="78834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>
            <a:extLst>
              <a:ext uri="{FF2B5EF4-FFF2-40B4-BE49-F238E27FC236}">
                <a16:creationId xmlns:a16="http://schemas.microsoft.com/office/drawing/2014/main" id="{840EBC8E-6ABF-B735-AEFB-6B3E0FB52000}"/>
              </a:ext>
            </a:extLst>
          </p:cNvPr>
          <p:cNvSpPr/>
          <p:nvPr/>
        </p:nvSpPr>
        <p:spPr>
          <a:xfrm>
            <a:off x="29012193" y="11732388"/>
            <a:ext cx="1655249" cy="2152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>
                <a:solidFill>
                  <a:schemeClr val="tx1"/>
                </a:solidFill>
              </a:rPr>
              <a:t>Screen_Run</a:t>
            </a:r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070F23D6-1B55-E9EB-49F2-99ADA4A8D5C7}"/>
              </a:ext>
            </a:extLst>
          </p:cNvPr>
          <p:cNvSpPr/>
          <p:nvPr/>
        </p:nvSpPr>
        <p:spPr>
          <a:xfrm>
            <a:off x="29012193" y="11947677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Run ID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Run_Type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dirty="0" err="1">
                <a:solidFill>
                  <a:schemeClr val="tx1"/>
                </a:solidFill>
              </a:rPr>
              <a:t>FK.Dict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A2ACC21-2A27-3141-F2A9-6E280D1CF78E}"/>
              </a:ext>
            </a:extLst>
          </p:cNvPr>
          <p:cNvSpPr/>
          <p:nvPr/>
        </p:nvSpPr>
        <p:spPr>
          <a:xfrm>
            <a:off x="29012193" y="13000261"/>
            <a:ext cx="1655249" cy="5905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experimental, assay, screening Runs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68532A82-455B-5ACA-4201-1EF5B253CD55}"/>
              </a:ext>
            </a:extLst>
          </p:cNvPr>
          <p:cNvSpPr/>
          <p:nvPr/>
        </p:nvSpPr>
        <p:spPr>
          <a:xfrm>
            <a:off x="29012192" y="13590792"/>
            <a:ext cx="1655249" cy="1061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</a:t>
            </a:r>
            <a:r>
              <a:rPr lang="en-AU" sz="1051" b="1" dirty="0">
                <a:solidFill>
                  <a:schemeClr val="tx1"/>
                </a:solidFill>
              </a:rPr>
              <a:t>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NCBI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412" name="Connector: Elbow 411">
            <a:extLst>
              <a:ext uri="{FF2B5EF4-FFF2-40B4-BE49-F238E27FC236}">
                <a16:creationId xmlns:a16="http://schemas.microsoft.com/office/drawing/2014/main" id="{F758C773-2F32-C438-3EFE-8FD93DC09064}"/>
              </a:ext>
            </a:extLst>
          </p:cNvPr>
          <p:cNvCxnSpPr>
            <a:cxnSpLocks/>
            <a:stCxn id="56" idx="3"/>
            <a:endCxn id="62" idx="1"/>
          </p:cNvCxnSpPr>
          <p:nvPr/>
        </p:nvCxnSpPr>
        <p:spPr>
          <a:xfrm flipV="1">
            <a:off x="3337338" y="4002888"/>
            <a:ext cx="4721122" cy="5796510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Rectangle 421">
            <a:extLst>
              <a:ext uri="{FF2B5EF4-FFF2-40B4-BE49-F238E27FC236}">
                <a16:creationId xmlns:a16="http://schemas.microsoft.com/office/drawing/2014/main" id="{63E2AF03-2FD5-BAA0-9EE1-BE9C26BF1185}"/>
              </a:ext>
            </a:extLst>
          </p:cNvPr>
          <p:cNvSpPr/>
          <p:nvPr/>
        </p:nvSpPr>
        <p:spPr>
          <a:xfrm>
            <a:off x="21740794" y="22130945"/>
            <a:ext cx="1655249" cy="2152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Structure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2843C915-5CD6-E717-DD4A-EC9AEE663BB3}"/>
              </a:ext>
            </a:extLst>
          </p:cNvPr>
          <p:cNvSpPr/>
          <p:nvPr/>
        </p:nvSpPr>
        <p:spPr>
          <a:xfrm>
            <a:off x="21740795" y="22340031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Structure ID </a:t>
            </a:r>
            <a:r>
              <a:rPr lang="en-AU" sz="1000" dirty="0">
                <a:solidFill>
                  <a:schemeClr val="tx1"/>
                </a:solidFill>
              </a:rPr>
              <a:t>	[PK]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Structure Name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Structure Code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1C04F67C-6329-56C6-572D-D4D4B09E6C5D}"/>
              </a:ext>
            </a:extLst>
          </p:cNvPr>
          <p:cNvSpPr/>
          <p:nvPr/>
        </p:nvSpPr>
        <p:spPr>
          <a:xfrm>
            <a:off x="21740795" y="23392622"/>
            <a:ext cx="1655249" cy="5905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Unique structures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AAE4EAA8-9DD6-328D-B1DC-903222391617}"/>
              </a:ext>
            </a:extLst>
          </p:cNvPr>
          <p:cNvSpPr/>
          <p:nvPr/>
        </p:nvSpPr>
        <p:spPr>
          <a:xfrm>
            <a:off x="21740794" y="23969451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SDF,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426" name="Connector: Elbow 425">
            <a:extLst>
              <a:ext uri="{FF2B5EF4-FFF2-40B4-BE49-F238E27FC236}">
                <a16:creationId xmlns:a16="http://schemas.microsoft.com/office/drawing/2014/main" id="{8B6F8751-A3F3-EF18-B227-0F92198083F1}"/>
              </a:ext>
            </a:extLst>
          </p:cNvPr>
          <p:cNvCxnSpPr>
            <a:cxnSpLocks/>
            <a:stCxn id="53" idx="3"/>
            <a:endCxn id="553" idx="1"/>
          </p:cNvCxnSpPr>
          <p:nvPr/>
        </p:nvCxnSpPr>
        <p:spPr>
          <a:xfrm>
            <a:off x="21621658" y="15492395"/>
            <a:ext cx="4019737" cy="901705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Rectangle 436">
            <a:extLst>
              <a:ext uri="{FF2B5EF4-FFF2-40B4-BE49-F238E27FC236}">
                <a16:creationId xmlns:a16="http://schemas.microsoft.com/office/drawing/2014/main" id="{04053CD4-3405-6CC6-8034-A3545C716C75}"/>
              </a:ext>
            </a:extLst>
          </p:cNvPr>
          <p:cNvSpPr/>
          <p:nvPr/>
        </p:nvSpPr>
        <p:spPr>
          <a:xfrm>
            <a:off x="14605307" y="19532365"/>
            <a:ext cx="1655249" cy="215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>
                <a:solidFill>
                  <a:schemeClr val="tx1"/>
                </a:solidFill>
              </a:rPr>
              <a:t>Break_Point</a:t>
            </a:r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0963C925-4DA6-2B2B-5033-F20658E1B13F}"/>
              </a:ext>
            </a:extLst>
          </p:cNvPr>
          <p:cNvSpPr/>
          <p:nvPr/>
        </p:nvSpPr>
        <p:spPr>
          <a:xfrm>
            <a:off x="14605307" y="19747654"/>
            <a:ext cx="1655249" cy="1055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b="1" dirty="0">
                <a:solidFill>
                  <a:schemeClr val="tx1"/>
                </a:solidFill>
              </a:rPr>
              <a:t>Organism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Drug ID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BP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AC5E5B0A-A489-7B02-5563-125869DB48E2}"/>
              </a:ext>
            </a:extLst>
          </p:cNvPr>
          <p:cNvSpPr/>
          <p:nvPr/>
        </p:nvSpPr>
        <p:spPr>
          <a:xfrm>
            <a:off x="14605307" y="20802766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clinical </a:t>
            </a:r>
            <a:r>
              <a:rPr lang="en-AU" sz="1051" b="1" dirty="0" err="1">
                <a:solidFill>
                  <a:schemeClr val="tx1"/>
                </a:solidFill>
              </a:rPr>
              <a:t>BreakPoints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DC4BB792-467E-6038-87E1-455B9B025198}"/>
              </a:ext>
            </a:extLst>
          </p:cNvPr>
          <p:cNvSpPr/>
          <p:nvPr/>
        </p:nvSpPr>
        <p:spPr>
          <a:xfrm>
            <a:off x="14605307" y="21398016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0070C0"/>
                </a:solidFill>
              </a:rPr>
              <a:t>Pivot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br>
              <a:rPr lang="en-AU" sz="1051" b="1" dirty="0">
                <a:solidFill>
                  <a:schemeClr val="tx1"/>
                </a:solidFill>
              </a:rPr>
            </a:b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441" name="Connector: Elbow 440">
            <a:extLst>
              <a:ext uri="{FF2B5EF4-FFF2-40B4-BE49-F238E27FC236}">
                <a16:creationId xmlns:a16="http://schemas.microsoft.com/office/drawing/2014/main" id="{AE344969-9640-467D-B698-4EC922FAD4BA}"/>
              </a:ext>
            </a:extLst>
          </p:cNvPr>
          <p:cNvCxnSpPr>
            <a:cxnSpLocks/>
            <a:stCxn id="438" idx="3"/>
            <a:endCxn id="114" idx="1"/>
          </p:cNvCxnSpPr>
          <p:nvPr/>
        </p:nvCxnSpPr>
        <p:spPr>
          <a:xfrm flipV="1">
            <a:off x="16260556" y="17135514"/>
            <a:ext cx="3705852" cy="3139696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Rectangle 448">
            <a:extLst>
              <a:ext uri="{FF2B5EF4-FFF2-40B4-BE49-F238E27FC236}">
                <a16:creationId xmlns:a16="http://schemas.microsoft.com/office/drawing/2014/main" id="{A8A30509-C5D9-89AA-F1F9-ABE7D6F5E075}"/>
              </a:ext>
            </a:extLst>
          </p:cNvPr>
          <p:cNvSpPr/>
          <p:nvPr/>
        </p:nvSpPr>
        <p:spPr>
          <a:xfrm>
            <a:off x="33061200" y="5338674"/>
            <a:ext cx="1655249" cy="2152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/>
              <a:t>Collab_Group</a:t>
            </a:r>
            <a:endParaRPr lang="en-AU" sz="1200" b="1" dirty="0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877194B5-FE79-7038-05EB-DF9B17152395}"/>
              </a:ext>
            </a:extLst>
          </p:cNvPr>
          <p:cNvSpPr/>
          <p:nvPr/>
        </p:nvSpPr>
        <p:spPr>
          <a:xfrm>
            <a:off x="33061200" y="5553963"/>
            <a:ext cx="1655249" cy="10551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 err="1">
                <a:solidFill>
                  <a:schemeClr val="tx1"/>
                </a:solidFill>
              </a:rPr>
              <a:t>CollGroup_ID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</a:p>
          <a:p>
            <a:pPr defTabSz="895218"/>
            <a:r>
              <a:rPr lang="en-AU" sz="1000" dirty="0">
                <a:solidFill>
                  <a:schemeClr val="tx1"/>
                </a:solidFill>
              </a:rPr>
              <a:t>Group Name	[</a:t>
            </a:r>
            <a:r>
              <a:rPr lang="en-AU" sz="1000" dirty="0" err="1">
                <a:solidFill>
                  <a:schemeClr val="tx1"/>
                </a:solidFill>
              </a:rPr>
              <a:t>Unq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b="1" dirty="0">
                <a:solidFill>
                  <a:schemeClr val="tx1"/>
                </a:solidFill>
              </a:rPr>
              <a:t>Organisation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3267237F-E846-4D33-5864-B22874DECC97}"/>
              </a:ext>
            </a:extLst>
          </p:cNvPr>
          <p:cNvSpPr/>
          <p:nvPr/>
        </p:nvSpPr>
        <p:spPr>
          <a:xfrm>
            <a:off x="33061200" y="6609075"/>
            <a:ext cx="1655249" cy="59052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Collaboration Groups 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6537C3E9-3D8B-D9ED-1CC8-51466861F5E9}"/>
              </a:ext>
            </a:extLst>
          </p:cNvPr>
          <p:cNvSpPr/>
          <p:nvPr/>
        </p:nvSpPr>
        <p:spPr>
          <a:xfrm>
            <a:off x="33061200" y="7197592"/>
            <a:ext cx="1655249" cy="1079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</a:t>
            </a:r>
            <a:r>
              <a:rPr lang="en-AU" sz="1051" b="1" dirty="0" err="1">
                <a:solidFill>
                  <a:schemeClr val="tx1"/>
                </a:solidFill>
              </a:rPr>
              <a:t>inut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xlsFile</a:t>
            </a:r>
            <a:br>
              <a:rPr lang="en-AU" sz="1051" b="1" dirty="0">
                <a:solidFill>
                  <a:schemeClr val="tx1"/>
                </a:solidFill>
              </a:rPr>
            </a:b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3E3A44EC-8ACB-2B09-B93F-035CE79DDC97}"/>
              </a:ext>
            </a:extLst>
          </p:cNvPr>
          <p:cNvSpPr/>
          <p:nvPr/>
        </p:nvSpPr>
        <p:spPr>
          <a:xfrm>
            <a:off x="35749261" y="6643404"/>
            <a:ext cx="1655249" cy="2152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/>
              <a:t>Collab_User</a:t>
            </a:r>
            <a:endParaRPr lang="en-AU" sz="1200" b="1" dirty="0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024E836D-79AA-CDD2-F1AB-AEF42CC32167}"/>
              </a:ext>
            </a:extLst>
          </p:cNvPr>
          <p:cNvSpPr/>
          <p:nvPr/>
        </p:nvSpPr>
        <p:spPr>
          <a:xfrm>
            <a:off x="35749261" y="6858693"/>
            <a:ext cx="1655249" cy="10551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 err="1">
                <a:solidFill>
                  <a:schemeClr val="tx1"/>
                </a:solidFill>
              </a:rPr>
              <a:t>CollUser_ID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</a:p>
          <a:p>
            <a:pPr defTabSz="895218"/>
            <a:r>
              <a:rPr lang="en-AU" sz="1000" dirty="0">
                <a:solidFill>
                  <a:schemeClr val="tx1"/>
                </a:solidFill>
              </a:rPr>
              <a:t>Name	[</a:t>
            </a:r>
            <a:r>
              <a:rPr lang="en-AU" sz="1000" dirty="0" err="1">
                <a:solidFill>
                  <a:schemeClr val="tx1"/>
                </a:solidFill>
              </a:rPr>
              <a:t>Unq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b="1" dirty="0">
                <a:solidFill>
                  <a:schemeClr val="tx1"/>
                </a:solidFill>
              </a:rPr>
              <a:t>Organisation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CGroup_ID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C78CFCA1-92AB-02E2-D027-442BC892D63F}"/>
              </a:ext>
            </a:extLst>
          </p:cNvPr>
          <p:cNvSpPr/>
          <p:nvPr/>
        </p:nvSpPr>
        <p:spPr>
          <a:xfrm>
            <a:off x="35749261" y="7913805"/>
            <a:ext cx="1655249" cy="59052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Collaborators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61ED4C13-7A24-17FE-3E47-9F69659D0587}"/>
              </a:ext>
            </a:extLst>
          </p:cNvPr>
          <p:cNvSpPr/>
          <p:nvPr/>
        </p:nvSpPr>
        <p:spPr>
          <a:xfrm>
            <a:off x="35749261" y="8502322"/>
            <a:ext cx="1655249" cy="1079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</a:t>
            </a:r>
            <a:r>
              <a:rPr lang="en-AU" sz="1051" b="1" dirty="0" err="1">
                <a:solidFill>
                  <a:schemeClr val="tx1"/>
                </a:solidFill>
              </a:rPr>
              <a:t>inut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xlsFile</a:t>
            </a:r>
            <a:br>
              <a:rPr lang="en-AU" sz="1051" b="1" dirty="0">
                <a:solidFill>
                  <a:schemeClr val="tx1"/>
                </a:solidFill>
              </a:rPr>
            </a:b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457" name="Connector: Elbow 456">
            <a:extLst>
              <a:ext uri="{FF2B5EF4-FFF2-40B4-BE49-F238E27FC236}">
                <a16:creationId xmlns:a16="http://schemas.microsoft.com/office/drawing/2014/main" id="{F14CE9C4-E9FD-F655-7CFF-0D6562FDE17A}"/>
              </a:ext>
            </a:extLst>
          </p:cNvPr>
          <p:cNvCxnSpPr>
            <a:cxnSpLocks/>
            <a:stCxn id="454" idx="1"/>
            <a:endCxn id="452" idx="3"/>
          </p:cNvCxnSpPr>
          <p:nvPr/>
        </p:nvCxnSpPr>
        <p:spPr>
          <a:xfrm rot="10800000" flipV="1">
            <a:off x="34716449" y="7386249"/>
            <a:ext cx="1032812" cy="35133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Rectangle 459">
            <a:extLst>
              <a:ext uri="{FF2B5EF4-FFF2-40B4-BE49-F238E27FC236}">
                <a16:creationId xmlns:a16="http://schemas.microsoft.com/office/drawing/2014/main" id="{3119807F-0B15-11DF-E16B-484D2BD97062}"/>
              </a:ext>
            </a:extLst>
          </p:cNvPr>
          <p:cNvSpPr/>
          <p:nvPr/>
        </p:nvSpPr>
        <p:spPr>
          <a:xfrm>
            <a:off x="38400857" y="3046554"/>
            <a:ext cx="1655249" cy="2152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Organisations</a:t>
            </a: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2AC0709C-7F8B-7794-0A32-E95D54883A6C}"/>
              </a:ext>
            </a:extLst>
          </p:cNvPr>
          <p:cNvSpPr/>
          <p:nvPr/>
        </p:nvSpPr>
        <p:spPr>
          <a:xfrm>
            <a:off x="38400857" y="3261843"/>
            <a:ext cx="1655249" cy="10551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Org ID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</a:p>
          <a:p>
            <a:pPr defTabSz="895218"/>
            <a:r>
              <a:rPr lang="en-AU" sz="1000" dirty="0">
                <a:solidFill>
                  <a:schemeClr val="tx1"/>
                </a:solidFill>
              </a:rPr>
              <a:t>Org Name	[</a:t>
            </a:r>
            <a:r>
              <a:rPr lang="en-AU" sz="1000" dirty="0" err="1">
                <a:solidFill>
                  <a:schemeClr val="tx1"/>
                </a:solidFill>
              </a:rPr>
              <a:t>Unq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C7A372B4-5363-0C39-7613-7522C2DF9624}"/>
              </a:ext>
            </a:extLst>
          </p:cNvPr>
          <p:cNvSpPr/>
          <p:nvPr/>
        </p:nvSpPr>
        <p:spPr>
          <a:xfrm>
            <a:off x="38400857" y="4316955"/>
            <a:ext cx="1655249" cy="59052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Collaboration Groups 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4DB0F12B-AFB7-80B3-03EF-04925220C20A}"/>
              </a:ext>
            </a:extLst>
          </p:cNvPr>
          <p:cNvSpPr/>
          <p:nvPr/>
        </p:nvSpPr>
        <p:spPr>
          <a:xfrm>
            <a:off x="38400857" y="4905472"/>
            <a:ext cx="1655249" cy="1079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</a:t>
            </a:r>
            <a:r>
              <a:rPr lang="en-AU" sz="1051" b="1" dirty="0" err="1">
                <a:solidFill>
                  <a:schemeClr val="tx1"/>
                </a:solidFill>
              </a:rPr>
              <a:t>inut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xlsFile</a:t>
            </a:r>
            <a:br>
              <a:rPr lang="en-AU" sz="1051" b="1" dirty="0">
                <a:solidFill>
                  <a:schemeClr val="tx1"/>
                </a:solidFill>
              </a:rPr>
            </a:b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464" name="Connector: Elbow 463">
            <a:extLst>
              <a:ext uri="{FF2B5EF4-FFF2-40B4-BE49-F238E27FC236}">
                <a16:creationId xmlns:a16="http://schemas.microsoft.com/office/drawing/2014/main" id="{8D5667F4-7CE5-E9FA-0DDB-E5F19666FB38}"/>
              </a:ext>
            </a:extLst>
          </p:cNvPr>
          <p:cNvCxnSpPr>
            <a:cxnSpLocks/>
            <a:stCxn id="454" idx="3"/>
            <a:endCxn id="463" idx="1"/>
          </p:cNvCxnSpPr>
          <p:nvPr/>
        </p:nvCxnSpPr>
        <p:spPr>
          <a:xfrm flipV="1">
            <a:off x="37404510" y="5445467"/>
            <a:ext cx="996347" cy="194078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Connector: Elbow 466">
            <a:extLst>
              <a:ext uri="{FF2B5EF4-FFF2-40B4-BE49-F238E27FC236}">
                <a16:creationId xmlns:a16="http://schemas.microsoft.com/office/drawing/2014/main" id="{A27BC964-38C4-F165-CD69-415A1D7818F1}"/>
              </a:ext>
            </a:extLst>
          </p:cNvPr>
          <p:cNvCxnSpPr>
            <a:cxnSpLocks/>
            <a:stCxn id="450" idx="3"/>
            <a:endCxn id="463" idx="1"/>
          </p:cNvCxnSpPr>
          <p:nvPr/>
        </p:nvCxnSpPr>
        <p:spPr>
          <a:xfrm flipV="1">
            <a:off x="34716449" y="5445467"/>
            <a:ext cx="3684408" cy="63605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ectangle 480">
            <a:extLst>
              <a:ext uri="{FF2B5EF4-FFF2-40B4-BE49-F238E27FC236}">
                <a16:creationId xmlns:a16="http://schemas.microsoft.com/office/drawing/2014/main" id="{65F1DC29-42C1-8627-0281-70D8B286CA27}"/>
              </a:ext>
            </a:extLst>
          </p:cNvPr>
          <p:cNvSpPr/>
          <p:nvPr/>
        </p:nvSpPr>
        <p:spPr>
          <a:xfrm>
            <a:off x="29839820" y="3172117"/>
            <a:ext cx="1655249" cy="2152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Source</a:t>
            </a: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1239D720-F134-16CE-3849-4483628B7B67}"/>
              </a:ext>
            </a:extLst>
          </p:cNvPr>
          <p:cNvSpPr/>
          <p:nvPr/>
        </p:nvSpPr>
        <p:spPr>
          <a:xfrm>
            <a:off x="29839820" y="3387406"/>
            <a:ext cx="1655249" cy="10551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Source ID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</a:p>
          <a:p>
            <a:pPr defTabSz="895218"/>
            <a:r>
              <a:rPr lang="en-AU" sz="1000" dirty="0">
                <a:solidFill>
                  <a:schemeClr val="tx1"/>
                </a:solidFill>
              </a:rPr>
              <a:t>Source Name	[</a:t>
            </a:r>
            <a:r>
              <a:rPr lang="en-AU" sz="1000" dirty="0" err="1">
                <a:solidFill>
                  <a:schemeClr val="tx1"/>
                </a:solidFill>
              </a:rPr>
              <a:t>Unq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</a:p>
          <a:p>
            <a:pPr defTabSz="895218"/>
            <a:r>
              <a:rPr lang="en-AU" sz="1000" dirty="0">
                <a:solidFill>
                  <a:schemeClr val="tx1"/>
                </a:solidFill>
              </a:rPr>
              <a:t>Source Type	[</a:t>
            </a:r>
            <a:r>
              <a:rPr lang="en-AU" sz="1000" dirty="0" err="1">
                <a:solidFill>
                  <a:schemeClr val="tx1"/>
                </a:solidFill>
              </a:rPr>
              <a:t>FK.Dict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b="1" dirty="0">
                <a:solidFill>
                  <a:schemeClr val="tx1"/>
                </a:solidFill>
              </a:rPr>
              <a:t>Organisation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</a:p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Group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b="1" dirty="0">
                <a:solidFill>
                  <a:schemeClr val="tx1"/>
                </a:solidFill>
              </a:rPr>
              <a:t>Reference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AB1BCC78-BA08-7EFA-9371-51FADC7976D5}"/>
              </a:ext>
            </a:extLst>
          </p:cNvPr>
          <p:cNvSpPr/>
          <p:nvPr/>
        </p:nvSpPr>
        <p:spPr>
          <a:xfrm>
            <a:off x="29839820" y="4442518"/>
            <a:ext cx="1655249" cy="59052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Data Sources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F815861-A2A1-0CD0-7058-CE9B13BF34CD}"/>
              </a:ext>
            </a:extLst>
          </p:cNvPr>
          <p:cNvSpPr/>
          <p:nvPr/>
        </p:nvSpPr>
        <p:spPr>
          <a:xfrm>
            <a:off x="29839820" y="5031035"/>
            <a:ext cx="1655249" cy="1079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</a:t>
            </a:r>
            <a:r>
              <a:rPr lang="en-AU" sz="1051" b="1" dirty="0" err="1">
                <a:solidFill>
                  <a:schemeClr val="tx1"/>
                </a:solidFill>
              </a:rPr>
              <a:t>inut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xlsFile</a:t>
            </a:r>
            <a:br>
              <a:rPr lang="en-AU" sz="1051" b="1" dirty="0">
                <a:solidFill>
                  <a:schemeClr val="tx1"/>
                </a:solidFill>
              </a:rPr>
            </a:b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BA94CAC1-414A-045B-2B7E-65BFB4198B3C}"/>
              </a:ext>
            </a:extLst>
          </p:cNvPr>
          <p:cNvSpPr/>
          <p:nvPr/>
        </p:nvSpPr>
        <p:spPr>
          <a:xfrm>
            <a:off x="34643254" y="340784"/>
            <a:ext cx="1655249" cy="2152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Reference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8AB095BD-1186-D2F3-A1BA-0F44256398E5}"/>
              </a:ext>
            </a:extLst>
          </p:cNvPr>
          <p:cNvSpPr/>
          <p:nvPr/>
        </p:nvSpPr>
        <p:spPr>
          <a:xfrm>
            <a:off x="34643254" y="556073"/>
            <a:ext cx="1655249" cy="10551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Ref ID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</a:p>
          <a:p>
            <a:pPr defTabSz="895218"/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A0996DE3-DB5E-6BC0-9E5B-D4BEED05DE96}"/>
              </a:ext>
            </a:extLst>
          </p:cNvPr>
          <p:cNvSpPr/>
          <p:nvPr/>
        </p:nvSpPr>
        <p:spPr>
          <a:xfrm>
            <a:off x="34643254" y="1611185"/>
            <a:ext cx="1655249" cy="59052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References, Publication, Reports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B1132334-5910-F41D-1361-78548900664E}"/>
              </a:ext>
            </a:extLst>
          </p:cNvPr>
          <p:cNvSpPr/>
          <p:nvPr/>
        </p:nvSpPr>
        <p:spPr>
          <a:xfrm>
            <a:off x="34643254" y="2199702"/>
            <a:ext cx="1655249" cy="1079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</a:t>
            </a:r>
            <a:r>
              <a:rPr lang="en-AU" sz="1051" b="1" dirty="0" err="1">
                <a:solidFill>
                  <a:schemeClr val="tx1"/>
                </a:solidFill>
              </a:rPr>
              <a:t>inut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xlsFile</a:t>
            </a:r>
            <a:br>
              <a:rPr lang="en-AU" sz="1051" b="1" dirty="0">
                <a:solidFill>
                  <a:schemeClr val="tx1"/>
                </a:solidFill>
              </a:rPr>
            </a:b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495" name="Connector: Elbow 494">
            <a:extLst>
              <a:ext uri="{FF2B5EF4-FFF2-40B4-BE49-F238E27FC236}">
                <a16:creationId xmlns:a16="http://schemas.microsoft.com/office/drawing/2014/main" id="{BFCA94C7-B766-D756-D3DC-44533BC9A140}"/>
              </a:ext>
            </a:extLst>
          </p:cNvPr>
          <p:cNvCxnSpPr>
            <a:cxnSpLocks/>
            <a:stCxn id="482" idx="3"/>
            <a:endCxn id="494" idx="1"/>
          </p:cNvCxnSpPr>
          <p:nvPr/>
        </p:nvCxnSpPr>
        <p:spPr>
          <a:xfrm flipV="1">
            <a:off x="31495069" y="2739697"/>
            <a:ext cx="3148185" cy="117526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nector: Elbow 501">
            <a:extLst>
              <a:ext uri="{FF2B5EF4-FFF2-40B4-BE49-F238E27FC236}">
                <a16:creationId xmlns:a16="http://schemas.microsoft.com/office/drawing/2014/main" id="{2EC80673-516D-70D5-2CA8-327E5C4E1CE7}"/>
              </a:ext>
            </a:extLst>
          </p:cNvPr>
          <p:cNvCxnSpPr>
            <a:cxnSpLocks/>
            <a:stCxn id="482" idx="3"/>
            <a:endCxn id="463" idx="1"/>
          </p:cNvCxnSpPr>
          <p:nvPr/>
        </p:nvCxnSpPr>
        <p:spPr>
          <a:xfrm>
            <a:off x="31495069" y="3914962"/>
            <a:ext cx="6905788" cy="153050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nector: Elbow 505">
            <a:extLst>
              <a:ext uri="{FF2B5EF4-FFF2-40B4-BE49-F238E27FC236}">
                <a16:creationId xmlns:a16="http://schemas.microsoft.com/office/drawing/2014/main" id="{7B2A41C1-66F4-4DE0-22CD-E7BD631A4BC5}"/>
              </a:ext>
            </a:extLst>
          </p:cNvPr>
          <p:cNvCxnSpPr>
            <a:cxnSpLocks/>
            <a:stCxn id="482" idx="3"/>
            <a:endCxn id="452" idx="1"/>
          </p:cNvCxnSpPr>
          <p:nvPr/>
        </p:nvCxnSpPr>
        <p:spPr>
          <a:xfrm>
            <a:off x="31495069" y="3914962"/>
            <a:ext cx="1566131" cy="382262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Rectangle 549">
            <a:extLst>
              <a:ext uri="{FF2B5EF4-FFF2-40B4-BE49-F238E27FC236}">
                <a16:creationId xmlns:a16="http://schemas.microsoft.com/office/drawing/2014/main" id="{03C69992-EB3F-8AB9-D536-5C75D7F09875}"/>
              </a:ext>
            </a:extLst>
          </p:cNvPr>
          <p:cNvSpPr/>
          <p:nvPr/>
        </p:nvSpPr>
        <p:spPr>
          <a:xfrm>
            <a:off x="25641395" y="22130945"/>
            <a:ext cx="1655249" cy="2152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Compound</a:t>
            </a: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C59D959A-C29A-4CB6-209F-97E626B7548D}"/>
              </a:ext>
            </a:extLst>
          </p:cNvPr>
          <p:cNvSpPr/>
          <p:nvPr/>
        </p:nvSpPr>
        <p:spPr>
          <a:xfrm>
            <a:off x="25641396" y="22340031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Compound ID </a:t>
            </a:r>
            <a:r>
              <a:rPr lang="en-AU" sz="1000" dirty="0">
                <a:solidFill>
                  <a:schemeClr val="tx1"/>
                </a:solidFill>
              </a:rPr>
              <a:t>	[PK]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Structure ID 	[FK]</a:t>
            </a:r>
          </a:p>
          <a:p>
            <a:pPr defTabSz="895218"/>
            <a:r>
              <a:rPr lang="en-AU" sz="1000" dirty="0">
                <a:solidFill>
                  <a:schemeClr val="tx1"/>
                </a:solidFill>
              </a:rPr>
              <a:t>Salt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Solvent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Compound Name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Compound Code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ACC3A53D-567C-91F5-FA2D-69DF8B2F9392}"/>
              </a:ext>
            </a:extLst>
          </p:cNvPr>
          <p:cNvSpPr/>
          <p:nvPr/>
        </p:nvSpPr>
        <p:spPr>
          <a:xfrm>
            <a:off x="25641396" y="23392622"/>
            <a:ext cx="1655249" cy="5905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Compounds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9A3FA54B-F0F6-D25F-CE70-33A4B9B7E167}"/>
              </a:ext>
            </a:extLst>
          </p:cNvPr>
          <p:cNvSpPr/>
          <p:nvPr/>
        </p:nvSpPr>
        <p:spPr>
          <a:xfrm>
            <a:off x="25641395" y="23969451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SDF,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BAAA4799-FE26-1930-D5EE-BE918795B6D7}"/>
              </a:ext>
            </a:extLst>
          </p:cNvPr>
          <p:cNvSpPr/>
          <p:nvPr/>
        </p:nvSpPr>
        <p:spPr>
          <a:xfrm>
            <a:off x="21740794" y="25388497"/>
            <a:ext cx="1655249" cy="2152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Salt</a:t>
            </a: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A546C0EC-DC44-C762-7EC2-E5B3BF09237C}"/>
              </a:ext>
            </a:extLst>
          </p:cNvPr>
          <p:cNvSpPr/>
          <p:nvPr/>
        </p:nvSpPr>
        <p:spPr>
          <a:xfrm>
            <a:off x="21740795" y="25597583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Structure ID </a:t>
            </a:r>
            <a:r>
              <a:rPr lang="en-AU" sz="1000" dirty="0">
                <a:solidFill>
                  <a:schemeClr val="tx1"/>
                </a:solidFill>
              </a:rPr>
              <a:t>	[PK]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Structure Name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Structure Code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17E10FF6-8ECD-C5F0-8161-EB64362F2384}"/>
              </a:ext>
            </a:extLst>
          </p:cNvPr>
          <p:cNvSpPr/>
          <p:nvPr/>
        </p:nvSpPr>
        <p:spPr>
          <a:xfrm>
            <a:off x="21740795" y="26650174"/>
            <a:ext cx="1655249" cy="5905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Unique structures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637AD46F-7DE4-A55F-C0CC-B70762290E84}"/>
              </a:ext>
            </a:extLst>
          </p:cNvPr>
          <p:cNvSpPr/>
          <p:nvPr/>
        </p:nvSpPr>
        <p:spPr>
          <a:xfrm>
            <a:off x="21740794" y="27227003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SDF,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560" name="Connector: Elbow 559">
            <a:extLst>
              <a:ext uri="{FF2B5EF4-FFF2-40B4-BE49-F238E27FC236}">
                <a16:creationId xmlns:a16="http://schemas.microsoft.com/office/drawing/2014/main" id="{F061CFEE-B3CB-5FE2-87E2-8B32EF785BEF}"/>
              </a:ext>
            </a:extLst>
          </p:cNvPr>
          <p:cNvCxnSpPr>
            <a:cxnSpLocks/>
            <a:stCxn id="551" idx="1"/>
            <a:endCxn id="425" idx="3"/>
          </p:cNvCxnSpPr>
          <p:nvPr/>
        </p:nvCxnSpPr>
        <p:spPr>
          <a:xfrm rot="10800000" flipV="1">
            <a:off x="23396044" y="22866326"/>
            <a:ext cx="2245353" cy="164311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Connector: Elbow 562">
            <a:extLst>
              <a:ext uri="{FF2B5EF4-FFF2-40B4-BE49-F238E27FC236}">
                <a16:creationId xmlns:a16="http://schemas.microsoft.com/office/drawing/2014/main" id="{B19ECE78-A520-B7D7-121F-C0BC18B1E280}"/>
              </a:ext>
            </a:extLst>
          </p:cNvPr>
          <p:cNvCxnSpPr>
            <a:cxnSpLocks/>
            <a:stCxn id="551" idx="1"/>
            <a:endCxn id="557" idx="3"/>
          </p:cNvCxnSpPr>
          <p:nvPr/>
        </p:nvCxnSpPr>
        <p:spPr>
          <a:xfrm rot="10800000" flipV="1">
            <a:off x="23396044" y="22866326"/>
            <a:ext cx="2245353" cy="490067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tangle 569">
            <a:extLst>
              <a:ext uri="{FF2B5EF4-FFF2-40B4-BE49-F238E27FC236}">
                <a16:creationId xmlns:a16="http://schemas.microsoft.com/office/drawing/2014/main" id="{5FF83B72-72F0-10B3-7827-C83A021E1A56}"/>
              </a:ext>
            </a:extLst>
          </p:cNvPr>
          <p:cNvSpPr/>
          <p:nvPr/>
        </p:nvSpPr>
        <p:spPr>
          <a:xfrm>
            <a:off x="28184570" y="22124746"/>
            <a:ext cx="1655249" cy="2152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Sample</a:t>
            </a: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66B26739-143C-1D56-C1FE-1C0C0B28875B}"/>
              </a:ext>
            </a:extLst>
          </p:cNvPr>
          <p:cNvSpPr/>
          <p:nvPr/>
        </p:nvSpPr>
        <p:spPr>
          <a:xfrm>
            <a:off x="28184571" y="22333832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Sample ID </a:t>
            </a:r>
            <a:r>
              <a:rPr lang="en-AU" sz="1000" dirty="0">
                <a:solidFill>
                  <a:schemeClr val="tx1"/>
                </a:solidFill>
              </a:rPr>
              <a:t>	[PK]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Compound ID (s) 	[FK]</a:t>
            </a:r>
          </a:p>
          <a:p>
            <a:pPr defTabSz="895218"/>
            <a:r>
              <a:rPr lang="en-AU" sz="1000" dirty="0">
                <a:solidFill>
                  <a:schemeClr val="tx1"/>
                </a:solidFill>
              </a:rPr>
              <a:t>Sample Name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Source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387A3B70-6666-F20D-B2B3-0F1AED15BE54}"/>
              </a:ext>
            </a:extLst>
          </p:cNvPr>
          <p:cNvSpPr/>
          <p:nvPr/>
        </p:nvSpPr>
        <p:spPr>
          <a:xfrm>
            <a:off x="28184571" y="23386423"/>
            <a:ext cx="1655249" cy="5905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Samples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53725849-0EE6-96EC-97C5-916B4EE60D80}"/>
              </a:ext>
            </a:extLst>
          </p:cNvPr>
          <p:cNvSpPr/>
          <p:nvPr/>
        </p:nvSpPr>
        <p:spPr>
          <a:xfrm>
            <a:off x="28184570" y="23963252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SDF,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574" name="Connector: Elbow 573">
            <a:extLst>
              <a:ext uri="{FF2B5EF4-FFF2-40B4-BE49-F238E27FC236}">
                <a16:creationId xmlns:a16="http://schemas.microsoft.com/office/drawing/2014/main" id="{276C3424-D832-D743-E7E2-E8BCD4E2B832}"/>
              </a:ext>
            </a:extLst>
          </p:cNvPr>
          <p:cNvCxnSpPr>
            <a:cxnSpLocks/>
            <a:stCxn id="571" idx="1"/>
            <a:endCxn id="553" idx="3"/>
          </p:cNvCxnSpPr>
          <p:nvPr/>
        </p:nvCxnSpPr>
        <p:spPr>
          <a:xfrm rot="10800000" flipV="1">
            <a:off x="27296645" y="22860128"/>
            <a:ext cx="887927" cy="164931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Connector: Elbow 576">
            <a:extLst>
              <a:ext uri="{FF2B5EF4-FFF2-40B4-BE49-F238E27FC236}">
                <a16:creationId xmlns:a16="http://schemas.microsoft.com/office/drawing/2014/main" id="{4E536B3A-87AD-9488-E715-8FCAE3AE4129}"/>
              </a:ext>
            </a:extLst>
          </p:cNvPr>
          <p:cNvCxnSpPr>
            <a:cxnSpLocks/>
            <a:stCxn id="571" idx="3"/>
            <a:endCxn id="484" idx="3"/>
          </p:cNvCxnSpPr>
          <p:nvPr/>
        </p:nvCxnSpPr>
        <p:spPr>
          <a:xfrm flipV="1">
            <a:off x="29839820" y="5571030"/>
            <a:ext cx="1655249" cy="17289098"/>
          </a:xfrm>
          <a:prstGeom prst="bentConnector3">
            <a:avLst>
              <a:gd name="adj1" fmla="val 113811"/>
            </a:avLst>
          </a:prstGeom>
          <a:ln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Rectangle 479">
            <a:extLst>
              <a:ext uri="{FF2B5EF4-FFF2-40B4-BE49-F238E27FC236}">
                <a16:creationId xmlns:a16="http://schemas.microsoft.com/office/drawing/2014/main" id="{DA7C22E8-5989-D5A3-FF10-316CD8886076}"/>
              </a:ext>
            </a:extLst>
          </p:cNvPr>
          <p:cNvSpPr/>
          <p:nvPr/>
        </p:nvSpPr>
        <p:spPr>
          <a:xfrm>
            <a:off x="25461084" y="13494533"/>
            <a:ext cx="1655249" cy="215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VITEK_AST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59432888-7479-BB29-3A13-CBE7D9CE5026}"/>
              </a:ext>
            </a:extLst>
          </p:cNvPr>
          <p:cNvSpPr/>
          <p:nvPr/>
        </p:nvSpPr>
        <p:spPr>
          <a:xfrm>
            <a:off x="25461084" y="13709822"/>
            <a:ext cx="1655249" cy="1055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Card_Barcode</a:t>
            </a:r>
            <a:r>
              <a:rPr lang="en-AU" sz="1000" dirty="0">
                <a:solidFill>
                  <a:schemeClr val="tx1"/>
                </a:solidFill>
              </a:rPr>
              <a:t> 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Drug ID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MIC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19EB48BD-3D41-D520-E506-918BA3328D92}"/>
              </a:ext>
            </a:extLst>
          </p:cNvPr>
          <p:cNvSpPr/>
          <p:nvPr/>
        </p:nvSpPr>
        <p:spPr>
          <a:xfrm>
            <a:off x="25461084" y="14764934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organism MIC (AST) from VITEK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698161F7-9010-D181-0809-4138F4D1AA00}"/>
              </a:ext>
            </a:extLst>
          </p:cNvPr>
          <p:cNvSpPr/>
          <p:nvPr/>
        </p:nvSpPr>
        <p:spPr>
          <a:xfrm>
            <a:off x="25461083" y="15355463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0070C0"/>
                </a:solidFill>
              </a:rPr>
              <a:t>Pivot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PDF</a:t>
            </a:r>
            <a:br>
              <a:rPr lang="en-AU" sz="1051" b="1" dirty="0">
                <a:solidFill>
                  <a:schemeClr val="tx1"/>
                </a:solidFill>
              </a:rPr>
            </a:b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C51D533E-9BD8-6885-CFBF-C4756B42F759}"/>
              </a:ext>
            </a:extLst>
          </p:cNvPr>
          <p:cNvSpPr/>
          <p:nvPr/>
        </p:nvSpPr>
        <p:spPr>
          <a:xfrm>
            <a:off x="25435914" y="9797768"/>
            <a:ext cx="1655249" cy="215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VITEK_ID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E971895C-6BEF-64D2-C5BB-F4E54BADCEB1}"/>
              </a:ext>
            </a:extLst>
          </p:cNvPr>
          <p:cNvSpPr/>
          <p:nvPr/>
        </p:nvSpPr>
        <p:spPr>
          <a:xfrm>
            <a:off x="25435914" y="10013057"/>
            <a:ext cx="1655249" cy="1055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Card_Barcode</a:t>
            </a:r>
            <a:r>
              <a:rPr lang="en-AU" sz="1000" dirty="0">
                <a:solidFill>
                  <a:schemeClr val="tx1"/>
                </a:solidFill>
              </a:rPr>
              <a:t> 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Organism name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F440C95F-B019-85C1-9C69-116A52F56CDC}"/>
              </a:ext>
            </a:extLst>
          </p:cNvPr>
          <p:cNvSpPr/>
          <p:nvPr/>
        </p:nvSpPr>
        <p:spPr>
          <a:xfrm>
            <a:off x="25435914" y="11068169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organism identification from VITEK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81146724-EB20-9EF4-3E88-5379056C1794}"/>
              </a:ext>
            </a:extLst>
          </p:cNvPr>
          <p:cNvSpPr/>
          <p:nvPr/>
        </p:nvSpPr>
        <p:spPr>
          <a:xfrm>
            <a:off x="25435914" y="11656686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0070C0"/>
                </a:solidFill>
              </a:rPr>
              <a:t>Pivot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PDF</a:t>
            </a:r>
            <a:br>
              <a:rPr lang="en-AU" sz="1051" b="1" dirty="0">
                <a:solidFill>
                  <a:schemeClr val="tx1"/>
                </a:solidFill>
              </a:rPr>
            </a:b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497" name="Connector: Elbow 496">
            <a:extLst>
              <a:ext uri="{FF2B5EF4-FFF2-40B4-BE49-F238E27FC236}">
                <a16:creationId xmlns:a16="http://schemas.microsoft.com/office/drawing/2014/main" id="{1FC0B5B8-BA0B-719D-E55A-5F9FB313E93F}"/>
              </a:ext>
            </a:extLst>
          </p:cNvPr>
          <p:cNvCxnSpPr>
            <a:cxnSpLocks/>
            <a:stCxn id="489" idx="1"/>
            <a:endCxn id="131" idx="3"/>
          </p:cNvCxnSpPr>
          <p:nvPr/>
        </p:nvCxnSpPr>
        <p:spPr>
          <a:xfrm rot="10800000" flipV="1">
            <a:off x="24342508" y="10540613"/>
            <a:ext cx="1093406" cy="806136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or: Elbow 499">
            <a:extLst>
              <a:ext uri="{FF2B5EF4-FFF2-40B4-BE49-F238E27FC236}">
                <a16:creationId xmlns:a16="http://schemas.microsoft.com/office/drawing/2014/main" id="{55622128-5762-A0D8-084D-410F36D0CFD8}"/>
              </a:ext>
            </a:extLst>
          </p:cNvPr>
          <p:cNvCxnSpPr>
            <a:cxnSpLocks/>
            <a:stCxn id="485" idx="1"/>
            <a:endCxn id="131" idx="3"/>
          </p:cNvCxnSpPr>
          <p:nvPr/>
        </p:nvCxnSpPr>
        <p:spPr>
          <a:xfrm rot="10800000">
            <a:off x="24342508" y="11346750"/>
            <a:ext cx="1118576" cy="2890629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onnector: Elbow 503">
            <a:extLst>
              <a:ext uri="{FF2B5EF4-FFF2-40B4-BE49-F238E27FC236}">
                <a16:creationId xmlns:a16="http://schemas.microsoft.com/office/drawing/2014/main" id="{468BF7A8-679E-5875-7110-42D94676B672}"/>
              </a:ext>
            </a:extLst>
          </p:cNvPr>
          <p:cNvCxnSpPr>
            <a:cxnSpLocks/>
            <a:stCxn id="480" idx="0"/>
            <a:endCxn id="114" idx="3"/>
          </p:cNvCxnSpPr>
          <p:nvPr/>
        </p:nvCxnSpPr>
        <p:spPr>
          <a:xfrm rot="16200000" flipH="1" flipV="1">
            <a:off x="22134692" y="12981497"/>
            <a:ext cx="3640981" cy="4667052"/>
          </a:xfrm>
          <a:prstGeom prst="bentConnector4">
            <a:avLst>
              <a:gd name="adj1" fmla="val -6279"/>
              <a:gd name="adj2" fmla="val 58867"/>
            </a:avLst>
          </a:prstGeom>
          <a:ln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AEB8BA5F-5F33-556B-E434-BE6F8D3C5AEC}"/>
              </a:ext>
            </a:extLst>
          </p:cNvPr>
          <p:cNvSpPr/>
          <p:nvPr/>
        </p:nvSpPr>
        <p:spPr>
          <a:xfrm>
            <a:off x="25435915" y="17105697"/>
            <a:ext cx="1655249" cy="215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COADD_BMD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034C7DB-A8BF-5551-F298-6B6E21FE1BD6}"/>
              </a:ext>
            </a:extLst>
          </p:cNvPr>
          <p:cNvSpPr/>
          <p:nvPr/>
        </p:nvSpPr>
        <p:spPr>
          <a:xfrm>
            <a:off x="25435915" y="17320986"/>
            <a:ext cx="1655249" cy="1055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b="1" dirty="0" err="1">
                <a:solidFill>
                  <a:schemeClr val="tx1"/>
                </a:solidFill>
              </a:rPr>
              <a:t>OrgBatch</a:t>
            </a:r>
            <a:r>
              <a:rPr lang="en-AU" sz="1000" b="1" dirty="0">
                <a:solidFill>
                  <a:schemeClr val="tx1"/>
                </a:solidFill>
              </a:rPr>
              <a:t> ID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Drug ID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MIC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Run_ID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17181A-685C-F5E8-2446-3096EA627E51}"/>
              </a:ext>
            </a:extLst>
          </p:cNvPr>
          <p:cNvSpPr/>
          <p:nvPr/>
        </p:nvSpPr>
        <p:spPr>
          <a:xfrm>
            <a:off x="25435915" y="18376098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MIC (AST) from CO-ADD antibiograms 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A7D79F-0D5F-693E-22B7-07C79BC9D102}"/>
              </a:ext>
            </a:extLst>
          </p:cNvPr>
          <p:cNvSpPr/>
          <p:nvPr/>
        </p:nvSpPr>
        <p:spPr>
          <a:xfrm>
            <a:off x="25435915" y="18971348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0070C0"/>
                </a:solidFill>
              </a:rPr>
              <a:t>Pivot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CastDB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6DD37C8-9B15-5733-442C-4A9C5DA3AB8B}"/>
              </a:ext>
            </a:extLst>
          </p:cNvPr>
          <p:cNvCxnSpPr>
            <a:cxnSpLocks/>
            <a:stCxn id="511" idx="0"/>
            <a:endCxn id="114" idx="3"/>
          </p:cNvCxnSpPr>
          <p:nvPr/>
        </p:nvCxnSpPr>
        <p:spPr>
          <a:xfrm rot="16200000" flipH="1" flipV="1">
            <a:off x="23927690" y="14799663"/>
            <a:ext cx="29817" cy="4641883"/>
          </a:xfrm>
          <a:prstGeom prst="bentConnector4">
            <a:avLst>
              <a:gd name="adj1" fmla="val -766677"/>
              <a:gd name="adj2" fmla="val 58915"/>
            </a:avLst>
          </a:prstGeom>
          <a:ln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CABA5CD-E83A-F149-95FF-137199FE395A}"/>
              </a:ext>
            </a:extLst>
          </p:cNvPr>
          <p:cNvCxnSpPr>
            <a:cxnSpLocks/>
            <a:stCxn id="64" idx="1"/>
            <a:endCxn id="87" idx="3"/>
          </p:cNvCxnSpPr>
          <p:nvPr/>
        </p:nvCxnSpPr>
        <p:spPr>
          <a:xfrm rot="10800000">
            <a:off x="18884845" y="11088316"/>
            <a:ext cx="6551070" cy="676022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63A2F3C-2C1F-852A-A7F9-348625EB3D69}"/>
              </a:ext>
            </a:extLst>
          </p:cNvPr>
          <p:cNvSpPr/>
          <p:nvPr/>
        </p:nvSpPr>
        <p:spPr>
          <a:xfrm>
            <a:off x="21488192" y="18492318"/>
            <a:ext cx="1655249" cy="215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>
                <a:solidFill>
                  <a:schemeClr val="tx1"/>
                </a:solidFill>
              </a:rPr>
              <a:t>MIC_External</a:t>
            </a:r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5755325-FA31-2E28-4066-218D3BDCA97C}"/>
              </a:ext>
            </a:extLst>
          </p:cNvPr>
          <p:cNvSpPr/>
          <p:nvPr/>
        </p:nvSpPr>
        <p:spPr>
          <a:xfrm>
            <a:off x="21488192" y="18707607"/>
            <a:ext cx="1655249" cy="1055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b="1" dirty="0">
                <a:solidFill>
                  <a:schemeClr val="tx1"/>
                </a:solidFill>
              </a:rPr>
              <a:t>Organism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Drug ID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MIC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8CCBC3C-6804-F5A8-AC14-4433CAB1004D}"/>
              </a:ext>
            </a:extLst>
          </p:cNvPr>
          <p:cNvSpPr/>
          <p:nvPr/>
        </p:nvSpPr>
        <p:spPr>
          <a:xfrm>
            <a:off x="21488192" y="19762719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MIC (AST) from external antibiograms 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523BB5A-40F3-4C33-1FA8-F26C70FEDB17}"/>
              </a:ext>
            </a:extLst>
          </p:cNvPr>
          <p:cNvSpPr/>
          <p:nvPr/>
        </p:nvSpPr>
        <p:spPr>
          <a:xfrm>
            <a:off x="21488189" y="20351626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Create, </a:t>
            </a:r>
            <a:r>
              <a:rPr lang="en-AU" sz="1051" b="1" dirty="0">
                <a:solidFill>
                  <a:srgbClr val="0070C0"/>
                </a:solidFill>
              </a:rPr>
              <a:t>Pivot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1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8D25A9D-B2A7-AD21-7B28-F7F77E2C320D}"/>
              </a:ext>
            </a:extLst>
          </p:cNvPr>
          <p:cNvCxnSpPr>
            <a:cxnSpLocks/>
            <a:stCxn id="115" idx="1"/>
            <a:endCxn id="57" idx="3"/>
          </p:cNvCxnSpPr>
          <p:nvPr/>
        </p:nvCxnSpPr>
        <p:spPr>
          <a:xfrm rot="10800000">
            <a:off x="9713710" y="4002889"/>
            <a:ext cx="5509583" cy="14114191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3F37476-3D17-87B7-0CD4-939296467DBE}"/>
              </a:ext>
            </a:extLst>
          </p:cNvPr>
          <p:cNvCxnSpPr>
            <a:cxnSpLocks/>
            <a:stCxn id="77" idx="3"/>
            <a:endCxn id="59" idx="1"/>
          </p:cNvCxnSpPr>
          <p:nvPr/>
        </p:nvCxnSpPr>
        <p:spPr>
          <a:xfrm flipV="1">
            <a:off x="12107466" y="10900205"/>
            <a:ext cx="5116627" cy="603460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501382-5F82-5B06-7A13-CFF144D2C42B}"/>
              </a:ext>
            </a:extLst>
          </p:cNvPr>
          <p:cNvSpPr txBox="1"/>
          <p:nvPr/>
        </p:nvSpPr>
        <p:spPr>
          <a:xfrm>
            <a:off x="2424417" y="468413"/>
            <a:ext cx="1760034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2400" b="1" dirty="0" err="1">
                <a:solidFill>
                  <a:schemeClr val="bg1">
                    <a:lumMod val="95000"/>
                  </a:schemeClr>
                </a:solidFill>
              </a:rPr>
              <a:t>OrgDB</a:t>
            </a:r>
            <a:r>
              <a:rPr lang="en-AU" sz="2400" b="1" dirty="0">
                <a:solidFill>
                  <a:schemeClr val="bg1">
                    <a:lumMod val="95000"/>
                  </a:schemeClr>
                </a:solidFill>
              </a:rPr>
              <a:t> – v01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B2F4A-C009-49A8-67F4-36F7A832894B}"/>
              </a:ext>
            </a:extLst>
          </p:cNvPr>
          <p:cNvSpPr/>
          <p:nvPr/>
        </p:nvSpPr>
        <p:spPr>
          <a:xfrm>
            <a:off x="769171" y="23003783"/>
            <a:ext cx="1655249" cy="21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/>
              <a:t>Gene_Mod</a:t>
            </a:r>
            <a:endParaRPr lang="en-AU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AD9B07-E37C-BA90-6049-263CBC58F1AD}"/>
              </a:ext>
            </a:extLst>
          </p:cNvPr>
          <p:cNvSpPr/>
          <p:nvPr/>
        </p:nvSpPr>
        <p:spPr>
          <a:xfrm>
            <a:off x="769171" y="23219067"/>
            <a:ext cx="1655249" cy="1950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i="1" dirty="0">
                <a:solidFill>
                  <a:schemeClr val="tx1"/>
                </a:solidFill>
              </a:rPr>
              <a:t>PKID</a:t>
            </a:r>
            <a:r>
              <a:rPr lang="en-AU" sz="1000" dirty="0">
                <a:solidFill>
                  <a:schemeClr val="tx1"/>
                </a:solidFill>
              </a:rPr>
              <a:t>	{I}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Organism ID 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Gene ID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Modification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Detection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Data Source	[FK]</a:t>
            </a:r>
            <a:br>
              <a:rPr lang="en-AU" sz="1000" dirty="0">
                <a:solidFill>
                  <a:schemeClr val="tx1"/>
                </a:solidFill>
              </a:rPr>
            </a:b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1AFBAC-DB48-EF84-7999-2580950D0D79}"/>
              </a:ext>
            </a:extLst>
          </p:cNvPr>
          <p:cNvSpPr/>
          <p:nvPr/>
        </p:nvSpPr>
        <p:spPr>
          <a:xfrm>
            <a:off x="769168" y="25159385"/>
            <a:ext cx="1655249" cy="683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Gene Modification found in Organisms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1CB96-7E33-2B06-9FD3-8F89B339D465}"/>
              </a:ext>
            </a:extLst>
          </p:cNvPr>
          <p:cNvSpPr/>
          <p:nvPr/>
        </p:nvSpPr>
        <p:spPr>
          <a:xfrm>
            <a:off x="2622654" y="23013612"/>
            <a:ext cx="1845749" cy="21528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/>
              <a:t>Gene_Mod.Modification</a:t>
            </a:r>
            <a:endParaRPr lang="en-AU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BE42C-5FCC-3A8C-744D-865631C61DC1}"/>
              </a:ext>
            </a:extLst>
          </p:cNvPr>
          <p:cNvSpPr/>
          <p:nvPr/>
        </p:nvSpPr>
        <p:spPr>
          <a:xfrm>
            <a:off x="2622654" y="23228895"/>
            <a:ext cx="1845749" cy="1950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Deletion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Modification</a:t>
            </a:r>
          </a:p>
          <a:p>
            <a:pPr defTabSz="895218"/>
            <a:r>
              <a:rPr lang="en-AU" sz="1000" dirty="0">
                <a:solidFill>
                  <a:schemeClr val="tx1"/>
                </a:solidFill>
              </a:rPr>
              <a:t>SNP</a:t>
            </a:r>
          </a:p>
          <a:p>
            <a:pPr defTabSz="895218"/>
            <a:r>
              <a:rPr lang="en-AU" sz="1000" dirty="0">
                <a:solidFill>
                  <a:schemeClr val="tx1"/>
                </a:solidFill>
              </a:rPr>
              <a:t>Overexpression</a:t>
            </a:r>
          </a:p>
          <a:p>
            <a:pPr defTabSz="895218"/>
            <a:r>
              <a:rPr lang="en-AU" sz="1000">
                <a:solidFill>
                  <a:schemeClr val="tx1"/>
                </a:solidFill>
              </a:rPr>
              <a:t>Present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FCE095-2D4E-C394-79CC-826BE2A02B46}"/>
              </a:ext>
            </a:extLst>
          </p:cNvPr>
          <p:cNvSpPr/>
          <p:nvPr/>
        </p:nvSpPr>
        <p:spPr>
          <a:xfrm>
            <a:off x="8058461" y="1613760"/>
            <a:ext cx="1655249" cy="215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Taxonomy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A4B4DD-4830-67F6-FE31-B08D66B2C98D}"/>
              </a:ext>
            </a:extLst>
          </p:cNvPr>
          <p:cNvSpPr/>
          <p:nvPr/>
        </p:nvSpPr>
        <p:spPr>
          <a:xfrm>
            <a:off x="8058461" y="1829049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Organism Name 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Class	[</a:t>
            </a:r>
            <a:r>
              <a:rPr lang="en-AU" sz="1000" dirty="0" err="1">
                <a:solidFill>
                  <a:schemeClr val="tx1"/>
                </a:solidFill>
              </a:rPr>
              <a:t>FK.Dict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Division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1F770-0FF2-3EF8-8643-C2F61127EF83}"/>
              </a:ext>
            </a:extLst>
          </p:cNvPr>
          <p:cNvSpPr/>
          <p:nvPr/>
        </p:nvSpPr>
        <p:spPr>
          <a:xfrm>
            <a:off x="8058461" y="2881633"/>
            <a:ext cx="1655249" cy="590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Organism Names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from NCBI Tax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AB7117-5754-2FA0-07DC-44DB74B9E146}"/>
              </a:ext>
            </a:extLst>
          </p:cNvPr>
          <p:cNvSpPr/>
          <p:nvPr/>
        </p:nvSpPr>
        <p:spPr>
          <a:xfrm>
            <a:off x="13568045" y="7576304"/>
            <a:ext cx="1655249" cy="21528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Organism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6505C5-7A57-08E7-42C9-0D60C890C42B}"/>
              </a:ext>
            </a:extLst>
          </p:cNvPr>
          <p:cNvSpPr/>
          <p:nvPr/>
        </p:nvSpPr>
        <p:spPr>
          <a:xfrm>
            <a:off x="13568045" y="7791593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Organism ID 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Organism Name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67ABA8-C13F-F32A-993F-7413620B2C3D}"/>
              </a:ext>
            </a:extLst>
          </p:cNvPr>
          <p:cNvSpPr/>
          <p:nvPr/>
        </p:nvSpPr>
        <p:spPr>
          <a:xfrm>
            <a:off x="13568045" y="8844185"/>
            <a:ext cx="1655249" cy="5905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Organisms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GN/GP/</a:t>
            </a:r>
            <a:r>
              <a:rPr lang="en-AU" sz="1051" b="1" dirty="0" err="1">
                <a:solidFill>
                  <a:schemeClr val="tx1"/>
                </a:solidFill>
              </a:rPr>
              <a:t>MB_nnnn</a:t>
            </a:r>
            <a:endParaRPr lang="en-AU" sz="1051" b="1" dirty="0">
              <a:solidFill>
                <a:schemeClr val="tx1"/>
              </a:solidFill>
            </a:endParaRPr>
          </a:p>
          <a:p>
            <a:r>
              <a:rPr lang="en-AU" sz="1051" b="1" dirty="0">
                <a:solidFill>
                  <a:schemeClr val="tx1"/>
                </a:solidFill>
              </a:rPr>
              <a:t>Based on </a:t>
            </a:r>
            <a:r>
              <a:rPr lang="en-AU" sz="1051" b="1" dirty="0" err="1">
                <a:solidFill>
                  <a:schemeClr val="tx1"/>
                </a:solidFill>
              </a:rPr>
              <a:t>Tax.Class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C8B3BCC-4570-59E6-F0BC-E026C6D413BE}"/>
              </a:ext>
            </a:extLst>
          </p:cNvPr>
          <p:cNvCxnSpPr>
            <a:cxnSpLocks/>
            <a:stCxn id="16" idx="1"/>
            <a:endCxn id="57" idx="3"/>
          </p:cNvCxnSpPr>
          <p:nvPr/>
        </p:nvCxnSpPr>
        <p:spPr>
          <a:xfrm rot="10800000">
            <a:off x="9713709" y="4002889"/>
            <a:ext cx="3854336" cy="4315001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AD5954B-566E-4756-6DCF-AE84DE160A9D}"/>
              </a:ext>
            </a:extLst>
          </p:cNvPr>
          <p:cNvSpPr/>
          <p:nvPr/>
        </p:nvSpPr>
        <p:spPr>
          <a:xfrm>
            <a:off x="17224094" y="8499280"/>
            <a:ext cx="1655249" cy="2152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/>
              <a:t>OrgBatch</a:t>
            </a:r>
            <a:endParaRPr lang="en-AU" sz="1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0E7F31-A9BB-D44A-587A-04105F2C0C1C}"/>
              </a:ext>
            </a:extLst>
          </p:cNvPr>
          <p:cNvSpPr/>
          <p:nvPr/>
        </p:nvSpPr>
        <p:spPr>
          <a:xfrm>
            <a:off x="17224094" y="8714569"/>
            <a:ext cx="1655249" cy="105511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 err="1">
                <a:solidFill>
                  <a:schemeClr val="tx1"/>
                </a:solidFill>
              </a:rPr>
              <a:t>OrgBatch</a:t>
            </a:r>
            <a:r>
              <a:rPr lang="en-AU" sz="1000" b="1" dirty="0">
                <a:solidFill>
                  <a:schemeClr val="tx1"/>
                </a:solidFill>
              </a:rPr>
              <a:t> ID 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Organism ID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AFE65C-819A-4151-F296-100E76EE2401}"/>
              </a:ext>
            </a:extLst>
          </p:cNvPr>
          <p:cNvSpPr/>
          <p:nvPr/>
        </p:nvSpPr>
        <p:spPr>
          <a:xfrm>
            <a:off x="17224094" y="9769681"/>
            <a:ext cx="1655249" cy="5905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</a:t>
            </a:r>
            <a:r>
              <a:rPr lang="en-AU" sz="1051" b="1" dirty="0" err="1">
                <a:solidFill>
                  <a:schemeClr val="tx1"/>
                </a:solidFill>
              </a:rPr>
              <a:t>OrgBatches</a:t>
            </a:r>
            <a:r>
              <a:rPr lang="en-AU" sz="1051" b="1" dirty="0">
                <a:solidFill>
                  <a:schemeClr val="tx1"/>
                </a:solidFill>
              </a:rPr>
              <a:t>, physical sample of Organism ID (_</a:t>
            </a:r>
            <a:r>
              <a:rPr lang="en-AU" sz="1051" b="1" dirty="0" err="1">
                <a:solidFill>
                  <a:schemeClr val="tx1"/>
                </a:solidFill>
              </a:rPr>
              <a:t>ext</a:t>
            </a:r>
            <a:r>
              <a:rPr lang="en-AU" sz="1051" b="1" dirty="0">
                <a:solidFill>
                  <a:schemeClr val="tx1"/>
                </a:solidFill>
              </a:rPr>
              <a:t> ??)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540403D-29A3-F067-1FDE-570922660CE1}"/>
              </a:ext>
            </a:extLst>
          </p:cNvPr>
          <p:cNvCxnSpPr>
            <a:cxnSpLocks/>
            <a:stCxn id="20" idx="1"/>
            <a:endCxn id="58" idx="3"/>
          </p:cNvCxnSpPr>
          <p:nvPr/>
        </p:nvCxnSpPr>
        <p:spPr>
          <a:xfrm rot="10800000" flipV="1">
            <a:off x="15223292" y="9242124"/>
            <a:ext cx="2000802" cy="71403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CFB5644-E799-E568-7047-081950B124BC}"/>
              </a:ext>
            </a:extLst>
          </p:cNvPr>
          <p:cNvSpPr/>
          <p:nvPr/>
        </p:nvSpPr>
        <p:spPr>
          <a:xfrm>
            <a:off x="20940316" y="5358924"/>
            <a:ext cx="1655249" cy="215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>
                <a:solidFill>
                  <a:schemeClr val="tx1"/>
                </a:solidFill>
              </a:rPr>
              <a:t>OrgBatch</a:t>
            </a:r>
            <a:r>
              <a:rPr lang="en-AU" sz="1200" b="1" dirty="0">
                <a:solidFill>
                  <a:schemeClr val="tx1"/>
                </a:solidFill>
              </a:rPr>
              <a:t> Stock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27008B-35FB-A6B0-E8CB-1E64056C628A}"/>
              </a:ext>
            </a:extLst>
          </p:cNvPr>
          <p:cNvSpPr/>
          <p:nvPr/>
        </p:nvSpPr>
        <p:spPr>
          <a:xfrm>
            <a:off x="20940316" y="5574213"/>
            <a:ext cx="1655249" cy="1055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OrgBatch</a:t>
            </a:r>
            <a:r>
              <a:rPr lang="en-AU" sz="1000" dirty="0">
                <a:solidFill>
                  <a:schemeClr val="tx1"/>
                </a:solidFill>
              </a:rPr>
              <a:t> ID 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Stock ID	[</a:t>
            </a:r>
            <a:r>
              <a:rPr lang="en-AU" sz="1000" dirty="0" err="1">
                <a:solidFill>
                  <a:schemeClr val="tx1"/>
                </a:solidFill>
              </a:rPr>
              <a:t>Unq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48F744-66B2-F39A-788F-94A174CE83EA}"/>
              </a:ext>
            </a:extLst>
          </p:cNvPr>
          <p:cNvSpPr/>
          <p:nvPr/>
        </p:nvSpPr>
        <p:spPr>
          <a:xfrm>
            <a:off x="20940315" y="6629325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Storage location for each </a:t>
            </a:r>
            <a:r>
              <a:rPr lang="en-AU" sz="1051" b="1" dirty="0" err="1">
                <a:solidFill>
                  <a:schemeClr val="tx1"/>
                </a:solidFill>
              </a:rPr>
              <a:t>OrgBatch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09C45BA-2AD6-7CA1-E4B9-5D308A939017}"/>
              </a:ext>
            </a:extLst>
          </p:cNvPr>
          <p:cNvCxnSpPr>
            <a:cxnSpLocks/>
            <a:stCxn id="24" idx="1"/>
            <a:endCxn id="59" idx="3"/>
          </p:cNvCxnSpPr>
          <p:nvPr/>
        </p:nvCxnSpPr>
        <p:spPr>
          <a:xfrm rot="10800000" flipV="1">
            <a:off x="18879342" y="6101769"/>
            <a:ext cx="2060974" cy="479843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1F4663B-240C-2D62-D813-18F6BE931872}"/>
              </a:ext>
            </a:extLst>
          </p:cNvPr>
          <p:cNvSpPr/>
          <p:nvPr/>
        </p:nvSpPr>
        <p:spPr>
          <a:xfrm>
            <a:off x="17224095" y="4440340"/>
            <a:ext cx="1655249" cy="215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Organism Culture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45BEB9-1717-62A7-FDD3-326DDC02FF50}"/>
              </a:ext>
            </a:extLst>
          </p:cNvPr>
          <p:cNvSpPr/>
          <p:nvPr/>
        </p:nvSpPr>
        <p:spPr>
          <a:xfrm>
            <a:off x="17224095" y="4655628"/>
            <a:ext cx="1655249" cy="1055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Organism ID 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A3DB92-014A-E83C-30C0-F1D835F838C2}"/>
              </a:ext>
            </a:extLst>
          </p:cNvPr>
          <p:cNvSpPr/>
          <p:nvPr/>
        </p:nvSpPr>
        <p:spPr>
          <a:xfrm>
            <a:off x="17224094" y="5710742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Storage location for each </a:t>
            </a:r>
            <a:r>
              <a:rPr lang="en-AU" sz="1051" b="1" dirty="0" err="1">
                <a:solidFill>
                  <a:schemeClr val="tx1"/>
                </a:solidFill>
              </a:rPr>
              <a:t>OrgBatch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7C3D9A6-EFE4-9813-E4A0-72C5D5BEA2D4}"/>
              </a:ext>
            </a:extLst>
          </p:cNvPr>
          <p:cNvCxnSpPr>
            <a:cxnSpLocks/>
            <a:stCxn id="28" idx="1"/>
            <a:endCxn id="58" idx="3"/>
          </p:cNvCxnSpPr>
          <p:nvPr/>
        </p:nvCxnSpPr>
        <p:spPr>
          <a:xfrm rot="10800000" flipV="1">
            <a:off x="15223293" y="5183184"/>
            <a:ext cx="2000803" cy="477297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742D7AC-0FD6-13EA-E640-9D8935965ADF}"/>
              </a:ext>
            </a:extLst>
          </p:cNvPr>
          <p:cNvSpPr/>
          <p:nvPr/>
        </p:nvSpPr>
        <p:spPr>
          <a:xfrm>
            <a:off x="21074346" y="10858432"/>
            <a:ext cx="1655249" cy="215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/>
              <a:t>Vitek_Card</a:t>
            </a:r>
            <a:endParaRPr lang="en-AU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96FD20-C0E7-9BB8-04A7-17BA5B1409F3}"/>
              </a:ext>
            </a:extLst>
          </p:cNvPr>
          <p:cNvSpPr/>
          <p:nvPr/>
        </p:nvSpPr>
        <p:spPr>
          <a:xfrm>
            <a:off x="21074346" y="11073721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 err="1">
                <a:solidFill>
                  <a:schemeClr val="tx1"/>
                </a:solidFill>
              </a:rPr>
              <a:t>Card_Barcode</a:t>
            </a:r>
            <a:r>
              <a:rPr lang="en-AU" sz="1000" b="1" dirty="0">
                <a:solidFill>
                  <a:schemeClr val="tx1"/>
                </a:solidFill>
              </a:rPr>
              <a:t> 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Organism ID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Card_Type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dirty="0" err="1">
                <a:solidFill>
                  <a:schemeClr val="tx1"/>
                </a:solidFill>
              </a:rPr>
              <a:t>FK.Dict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Card_Code</a:t>
            </a:r>
            <a:r>
              <a:rPr lang="en-AU" sz="1000" dirty="0">
                <a:solidFill>
                  <a:schemeClr val="tx1"/>
                </a:solidFill>
              </a:rPr>
              <a:t>	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CE23BC-4DAB-383C-99D9-7CAF8659BEAB}"/>
              </a:ext>
            </a:extLst>
          </p:cNvPr>
          <p:cNvSpPr/>
          <p:nvPr/>
        </p:nvSpPr>
        <p:spPr>
          <a:xfrm>
            <a:off x="21074346" y="12126305"/>
            <a:ext cx="1655249" cy="590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</a:t>
            </a:r>
            <a:r>
              <a:rPr lang="en-AU" sz="1051" b="1" dirty="0" err="1">
                <a:solidFill>
                  <a:schemeClr val="tx1"/>
                </a:solidFill>
              </a:rPr>
              <a:t>Vitek</a:t>
            </a:r>
            <a:r>
              <a:rPr lang="en-AU" sz="1051" b="1" dirty="0">
                <a:solidFill>
                  <a:schemeClr val="tx1"/>
                </a:solidFill>
              </a:rPr>
              <a:t> Cards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from NCBI Tax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A8D45E9-F99F-EB6F-E055-6E16BBDCFE04}"/>
              </a:ext>
            </a:extLst>
          </p:cNvPr>
          <p:cNvCxnSpPr>
            <a:cxnSpLocks/>
            <a:stCxn id="32" idx="1"/>
            <a:endCxn id="59" idx="3"/>
          </p:cNvCxnSpPr>
          <p:nvPr/>
        </p:nvCxnSpPr>
        <p:spPr>
          <a:xfrm rot="10800000">
            <a:off x="18879342" y="10900205"/>
            <a:ext cx="2195004" cy="69981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82DB199-FD2D-A8FE-1541-79AF92788A3A}"/>
              </a:ext>
            </a:extLst>
          </p:cNvPr>
          <p:cNvCxnSpPr>
            <a:cxnSpLocks/>
            <a:stCxn id="68" idx="1"/>
            <a:endCxn id="66" idx="3"/>
          </p:cNvCxnSpPr>
          <p:nvPr/>
        </p:nvCxnSpPr>
        <p:spPr>
          <a:xfrm rot="10800000" flipV="1">
            <a:off x="22729594" y="10543448"/>
            <a:ext cx="1698406" cy="2707264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BD47D0E-B9AC-2D76-B1B2-8205A600BFAF}"/>
              </a:ext>
            </a:extLst>
          </p:cNvPr>
          <p:cNvCxnSpPr>
            <a:cxnSpLocks/>
            <a:stCxn id="46" idx="1"/>
            <a:endCxn id="66" idx="3"/>
          </p:cNvCxnSpPr>
          <p:nvPr/>
        </p:nvCxnSpPr>
        <p:spPr>
          <a:xfrm rot="10800000">
            <a:off x="22729595" y="13250713"/>
            <a:ext cx="1698407" cy="1008515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FA7A62F-65C0-362D-269D-DB1562800BBC}"/>
              </a:ext>
            </a:extLst>
          </p:cNvPr>
          <p:cNvCxnSpPr>
            <a:cxnSpLocks/>
            <a:stCxn id="46" idx="1"/>
            <a:endCxn id="64" idx="3"/>
          </p:cNvCxnSpPr>
          <p:nvPr/>
        </p:nvCxnSpPr>
        <p:spPr>
          <a:xfrm rot="10800000" flipV="1">
            <a:off x="21834467" y="14259226"/>
            <a:ext cx="2593535" cy="2873153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3DF34E6-1BFE-4752-F662-0D5782C53C54}"/>
              </a:ext>
            </a:extLst>
          </p:cNvPr>
          <p:cNvCxnSpPr>
            <a:cxnSpLocks/>
            <a:stCxn id="72" idx="1"/>
            <a:endCxn id="59" idx="1"/>
          </p:cNvCxnSpPr>
          <p:nvPr/>
        </p:nvCxnSpPr>
        <p:spPr>
          <a:xfrm rot="10800000" flipH="1">
            <a:off x="16442177" y="10900206"/>
            <a:ext cx="781915" cy="3930329"/>
          </a:xfrm>
          <a:prstGeom prst="bentConnector3">
            <a:avLst>
              <a:gd name="adj1" fmla="val -29236"/>
            </a:avLst>
          </a:prstGeom>
          <a:ln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2018904-2129-442A-6F78-E0EF28665F3E}"/>
              </a:ext>
            </a:extLst>
          </p:cNvPr>
          <p:cNvCxnSpPr>
            <a:cxnSpLocks/>
            <a:stCxn id="72" idx="3"/>
            <a:endCxn id="64" idx="1"/>
          </p:cNvCxnSpPr>
          <p:nvPr/>
        </p:nvCxnSpPr>
        <p:spPr>
          <a:xfrm>
            <a:off x="18097427" y="14830534"/>
            <a:ext cx="2081790" cy="2301846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2215C6A-374B-FFA3-D3F9-E7718F3EFCCF}"/>
              </a:ext>
            </a:extLst>
          </p:cNvPr>
          <p:cNvSpPr/>
          <p:nvPr/>
        </p:nvSpPr>
        <p:spPr>
          <a:xfrm>
            <a:off x="12740422" y="12940660"/>
            <a:ext cx="1655249" cy="215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>
                <a:solidFill>
                  <a:schemeClr val="tx1"/>
                </a:solidFill>
              </a:rPr>
              <a:t>MIC_External</a:t>
            </a:r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2E81DD-5044-85E3-E1FF-F426FAC7CD6C}"/>
              </a:ext>
            </a:extLst>
          </p:cNvPr>
          <p:cNvSpPr/>
          <p:nvPr/>
        </p:nvSpPr>
        <p:spPr>
          <a:xfrm>
            <a:off x="12740422" y="13155949"/>
            <a:ext cx="1655249" cy="1055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b="1" dirty="0">
                <a:solidFill>
                  <a:schemeClr val="tx1"/>
                </a:solidFill>
              </a:rPr>
              <a:t>Organism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Drug ID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MIC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BD446E-2854-A05C-9DA3-706EDFDB60A4}"/>
              </a:ext>
            </a:extLst>
          </p:cNvPr>
          <p:cNvSpPr/>
          <p:nvPr/>
        </p:nvSpPr>
        <p:spPr>
          <a:xfrm>
            <a:off x="12740422" y="14211061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MIC (AST) from external antibiograms 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A7293E8-EB63-00EB-5F9B-0401613CE4F0}"/>
              </a:ext>
            </a:extLst>
          </p:cNvPr>
          <p:cNvCxnSpPr>
            <a:cxnSpLocks/>
            <a:stCxn id="41" idx="3"/>
            <a:endCxn id="64" idx="1"/>
          </p:cNvCxnSpPr>
          <p:nvPr/>
        </p:nvCxnSpPr>
        <p:spPr>
          <a:xfrm>
            <a:off x="14395671" y="13683505"/>
            <a:ext cx="5783546" cy="3448875"/>
          </a:xfrm>
          <a:prstGeom prst="bentConnector3">
            <a:avLst>
              <a:gd name="adj1" fmla="val 89781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24006B1-926B-981E-D09E-3C01970F5BD0}"/>
              </a:ext>
            </a:extLst>
          </p:cNvPr>
          <p:cNvCxnSpPr>
            <a:cxnSpLocks/>
            <a:stCxn id="41" idx="1"/>
            <a:endCxn id="58" idx="1"/>
          </p:cNvCxnSpPr>
          <p:nvPr/>
        </p:nvCxnSpPr>
        <p:spPr>
          <a:xfrm rot="10800000" flipH="1">
            <a:off x="12740421" y="9956161"/>
            <a:ext cx="827621" cy="3727345"/>
          </a:xfrm>
          <a:prstGeom prst="bentConnector3">
            <a:avLst>
              <a:gd name="adj1" fmla="val -27621"/>
            </a:avLst>
          </a:prstGeom>
          <a:ln>
            <a:solidFill>
              <a:schemeClr val="accent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C64FBEA-CF27-FAD6-CEE3-4AAECEEBDF77}"/>
              </a:ext>
            </a:extLst>
          </p:cNvPr>
          <p:cNvSpPr/>
          <p:nvPr/>
        </p:nvSpPr>
        <p:spPr>
          <a:xfrm>
            <a:off x="24428001" y="13516382"/>
            <a:ext cx="1655249" cy="215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VITEK_AST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FF6B7F-E405-B7A3-5176-20821AA68B45}"/>
              </a:ext>
            </a:extLst>
          </p:cNvPr>
          <p:cNvSpPr/>
          <p:nvPr/>
        </p:nvSpPr>
        <p:spPr>
          <a:xfrm>
            <a:off x="24428001" y="13731671"/>
            <a:ext cx="1655249" cy="1055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Card_Barcode</a:t>
            </a:r>
            <a:r>
              <a:rPr lang="en-AU" sz="1000" dirty="0">
                <a:solidFill>
                  <a:schemeClr val="tx1"/>
                </a:solidFill>
              </a:rPr>
              <a:t> 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Drug ID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MIC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8642FD-E491-7EF6-981E-32CBE593138F}"/>
              </a:ext>
            </a:extLst>
          </p:cNvPr>
          <p:cNvSpPr/>
          <p:nvPr/>
        </p:nvSpPr>
        <p:spPr>
          <a:xfrm>
            <a:off x="24428001" y="14786783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organism MIC (AST) from VITEK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EB36F1-5704-5D05-7BBF-ABF496D67B27}"/>
              </a:ext>
            </a:extLst>
          </p:cNvPr>
          <p:cNvSpPr/>
          <p:nvPr/>
        </p:nvSpPr>
        <p:spPr>
          <a:xfrm>
            <a:off x="20179218" y="14747678"/>
            <a:ext cx="1655249" cy="2152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Drug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6721E0-6917-F79F-C50D-A24589C7E229}"/>
              </a:ext>
            </a:extLst>
          </p:cNvPr>
          <p:cNvSpPr/>
          <p:nvPr/>
        </p:nvSpPr>
        <p:spPr>
          <a:xfrm>
            <a:off x="20179218" y="14962965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Drug ID </a:t>
            </a:r>
            <a:r>
              <a:rPr lang="en-AU" sz="1000" dirty="0">
                <a:solidFill>
                  <a:schemeClr val="tx1"/>
                </a:solidFill>
              </a:rPr>
              <a:t>	[PK]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Drug Name	[</a:t>
            </a:r>
            <a:r>
              <a:rPr lang="en-AU" sz="1000" b="1" dirty="0" err="1">
                <a:solidFill>
                  <a:schemeClr val="tx1"/>
                </a:solidFill>
              </a:rPr>
              <a:t>Unq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Compound ID	[FK]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C9DA34-4477-1C9A-8D74-C67D16C9CB73}"/>
              </a:ext>
            </a:extLst>
          </p:cNvPr>
          <p:cNvSpPr/>
          <p:nvPr/>
        </p:nvSpPr>
        <p:spPr>
          <a:xfrm>
            <a:off x="20179218" y="16015556"/>
            <a:ext cx="1655249" cy="5905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Antimicrobials, 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Combinations and Class, used in AST, Antibiogram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925331-BD7C-2938-27AC-08AF591F0537}"/>
              </a:ext>
            </a:extLst>
          </p:cNvPr>
          <p:cNvSpPr/>
          <p:nvPr/>
        </p:nvSpPr>
        <p:spPr>
          <a:xfrm>
            <a:off x="2293371" y="15505170"/>
            <a:ext cx="1655249" cy="21528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Gene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D95A28-9570-4730-324D-3AF2812A5918}"/>
              </a:ext>
            </a:extLst>
          </p:cNvPr>
          <p:cNvSpPr/>
          <p:nvPr/>
        </p:nvSpPr>
        <p:spPr>
          <a:xfrm>
            <a:off x="2293371" y="15720457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Gene ID </a:t>
            </a:r>
            <a:r>
              <a:rPr lang="en-AU" sz="1000" dirty="0">
                <a:solidFill>
                  <a:schemeClr val="tx1"/>
                </a:solidFill>
              </a:rPr>
              <a:t>	[PK]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Gene Name	[</a:t>
            </a:r>
            <a:r>
              <a:rPr lang="en-AU" sz="1000" b="1" dirty="0" err="1">
                <a:solidFill>
                  <a:schemeClr val="tx1"/>
                </a:solidFill>
              </a:rPr>
              <a:t>Unq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Organism Name	[FK]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1B452-0C2D-D41D-9900-839841705C34}"/>
              </a:ext>
            </a:extLst>
          </p:cNvPr>
          <p:cNvSpPr/>
          <p:nvPr/>
        </p:nvSpPr>
        <p:spPr>
          <a:xfrm>
            <a:off x="2293371" y="16773048"/>
            <a:ext cx="1655249" cy="5905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Genes of interest for resistance/virulence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2A6BCB-D43E-C447-0891-1B3D745C09C5}"/>
              </a:ext>
            </a:extLst>
          </p:cNvPr>
          <p:cNvSpPr/>
          <p:nvPr/>
        </p:nvSpPr>
        <p:spPr>
          <a:xfrm>
            <a:off x="7162327" y="5864435"/>
            <a:ext cx="1655249" cy="215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Organism 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64DEA8-5107-4AF2-BA4E-CD6E863A8086}"/>
              </a:ext>
            </a:extLst>
          </p:cNvPr>
          <p:cNvSpPr/>
          <p:nvPr/>
        </p:nvSpPr>
        <p:spPr>
          <a:xfrm>
            <a:off x="7162327" y="6079724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</a:t>
            </a:r>
            <a:r>
              <a:rPr lang="en-AU" sz="1000" b="1" dirty="0">
                <a:solidFill>
                  <a:schemeClr val="tx1"/>
                </a:solidFill>
              </a:rPr>
              <a:t>	[PK]</a:t>
            </a:r>
            <a:br>
              <a:rPr lang="en-AU" sz="1000" b="1" dirty="0">
                <a:solidFill>
                  <a:schemeClr val="tx1"/>
                </a:solidFill>
              </a:rPr>
            </a:br>
            <a:r>
              <a:rPr lang="en-AU" sz="1000" b="1" dirty="0">
                <a:solidFill>
                  <a:schemeClr val="tx1"/>
                </a:solidFill>
              </a:rPr>
              <a:t>Organism ID </a:t>
            </a:r>
            <a:r>
              <a:rPr lang="en-AU" sz="1000" dirty="0">
                <a:solidFill>
                  <a:schemeClr val="tx1"/>
                </a:solidFill>
              </a:rPr>
              <a:t>	</a:t>
            </a:r>
            <a:r>
              <a:rPr lang="en-AU" sz="1000" b="1" dirty="0">
                <a:solidFill>
                  <a:schemeClr val="tx1"/>
                </a:solidFill>
              </a:rPr>
              <a:t>[FK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54C4CD0-BF03-9649-5735-B373F2EE9533}"/>
              </a:ext>
            </a:extLst>
          </p:cNvPr>
          <p:cNvSpPr/>
          <p:nvPr/>
        </p:nvSpPr>
        <p:spPr>
          <a:xfrm>
            <a:off x="7162327" y="7132316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Meta data for Organisms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CBF635-9FE3-16CD-EA1A-75F9B85D491E}"/>
              </a:ext>
            </a:extLst>
          </p:cNvPr>
          <p:cNvSpPr/>
          <p:nvPr/>
        </p:nvSpPr>
        <p:spPr>
          <a:xfrm>
            <a:off x="8058460" y="3472164"/>
            <a:ext cx="1655249" cy="10614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</a:t>
            </a:r>
            <a:r>
              <a:rPr lang="en-AU" sz="1051" b="1" dirty="0">
                <a:solidFill>
                  <a:schemeClr val="tx1"/>
                </a:solidFill>
              </a:rPr>
              <a:t>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NCBI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780019-8039-AE33-DC51-2629EECE3DCB}"/>
              </a:ext>
            </a:extLst>
          </p:cNvPr>
          <p:cNvSpPr/>
          <p:nvPr/>
        </p:nvSpPr>
        <p:spPr>
          <a:xfrm>
            <a:off x="13568043" y="9416165"/>
            <a:ext cx="1655249" cy="1079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DB3303-4451-D22F-43A1-E0EBF9FC3E99}"/>
              </a:ext>
            </a:extLst>
          </p:cNvPr>
          <p:cNvSpPr/>
          <p:nvPr/>
        </p:nvSpPr>
        <p:spPr>
          <a:xfrm>
            <a:off x="17224093" y="10360210"/>
            <a:ext cx="1655249" cy="1079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9F2254-C21E-1AE3-656D-0F8A17C6A38B}"/>
              </a:ext>
            </a:extLst>
          </p:cNvPr>
          <p:cNvSpPr/>
          <p:nvPr/>
        </p:nvSpPr>
        <p:spPr>
          <a:xfrm>
            <a:off x="17224093" y="6288827"/>
            <a:ext cx="1655249" cy="1079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06928E7-0168-710A-32FB-EAED10876E87}"/>
              </a:ext>
            </a:extLst>
          </p:cNvPr>
          <p:cNvSpPr/>
          <p:nvPr/>
        </p:nvSpPr>
        <p:spPr>
          <a:xfrm>
            <a:off x="12740419" y="14799968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Create, </a:t>
            </a:r>
            <a:r>
              <a:rPr lang="en-AU" sz="1051" b="1" dirty="0">
                <a:solidFill>
                  <a:srgbClr val="0070C0"/>
                </a:solidFill>
              </a:rPr>
              <a:t>Pivot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120BDC-FD18-2891-0994-A1475060BED8}"/>
              </a:ext>
            </a:extLst>
          </p:cNvPr>
          <p:cNvSpPr/>
          <p:nvPr/>
        </p:nvSpPr>
        <p:spPr>
          <a:xfrm>
            <a:off x="7162327" y="7714849"/>
            <a:ext cx="1655249" cy="1079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72B7D45-645B-87B8-0E2B-CEF065A6034F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8817576" y="6606020"/>
            <a:ext cx="4750467" cy="335014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96392CC-4A39-050F-3995-6F36FD5CD1C4}"/>
              </a:ext>
            </a:extLst>
          </p:cNvPr>
          <p:cNvSpPr/>
          <p:nvPr/>
        </p:nvSpPr>
        <p:spPr>
          <a:xfrm>
            <a:off x="20179217" y="16592385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A271445-ACF6-4F91-EB32-F8E79BF5BE23}"/>
              </a:ext>
            </a:extLst>
          </p:cNvPr>
          <p:cNvSpPr/>
          <p:nvPr/>
        </p:nvSpPr>
        <p:spPr>
          <a:xfrm>
            <a:off x="24428000" y="15377312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0070C0"/>
                </a:solidFill>
              </a:rPr>
              <a:t>Pivot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PDF</a:t>
            </a:r>
            <a:br>
              <a:rPr lang="en-AU" sz="1051" b="1" dirty="0">
                <a:solidFill>
                  <a:schemeClr val="tx1"/>
                </a:solidFill>
              </a:rPr>
            </a:b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4BD3F2-6E84-C8AF-B5E4-0E235B5E49E2}"/>
              </a:ext>
            </a:extLst>
          </p:cNvPr>
          <p:cNvSpPr/>
          <p:nvPr/>
        </p:nvSpPr>
        <p:spPr>
          <a:xfrm>
            <a:off x="21074345" y="12710717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PDF</a:t>
            </a:r>
            <a:br>
              <a:rPr lang="en-AU" sz="1051" b="1" dirty="0">
                <a:solidFill>
                  <a:schemeClr val="tx1"/>
                </a:solidFill>
              </a:rPr>
            </a:b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0A0AF71-0FEB-0AA5-3846-B2C803557308}"/>
              </a:ext>
            </a:extLst>
          </p:cNvPr>
          <p:cNvSpPr/>
          <p:nvPr/>
        </p:nvSpPr>
        <p:spPr>
          <a:xfrm>
            <a:off x="24428000" y="9800603"/>
            <a:ext cx="1655249" cy="215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VITEK_ID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6F48C9-090D-DD38-377A-0BDC585FDC87}"/>
              </a:ext>
            </a:extLst>
          </p:cNvPr>
          <p:cNvSpPr/>
          <p:nvPr/>
        </p:nvSpPr>
        <p:spPr>
          <a:xfrm>
            <a:off x="24428000" y="10015892"/>
            <a:ext cx="1655249" cy="1055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Card_Barcode</a:t>
            </a:r>
            <a:r>
              <a:rPr lang="en-AU" sz="1000" dirty="0">
                <a:solidFill>
                  <a:schemeClr val="tx1"/>
                </a:solidFill>
              </a:rPr>
              <a:t> 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Organism name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CCA6B8C-1054-AE0A-2F74-8A58E32A4703}"/>
              </a:ext>
            </a:extLst>
          </p:cNvPr>
          <p:cNvSpPr/>
          <p:nvPr/>
        </p:nvSpPr>
        <p:spPr>
          <a:xfrm>
            <a:off x="24428000" y="11071004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organism identification from VITEK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33384D3-818D-931D-E338-C6636EA849F9}"/>
              </a:ext>
            </a:extLst>
          </p:cNvPr>
          <p:cNvSpPr/>
          <p:nvPr/>
        </p:nvSpPr>
        <p:spPr>
          <a:xfrm>
            <a:off x="24428000" y="11659521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0070C0"/>
                </a:solidFill>
              </a:rPr>
              <a:t>Pivot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PDF</a:t>
            </a:r>
            <a:br>
              <a:rPr lang="en-AU" sz="1051" b="1" dirty="0">
                <a:solidFill>
                  <a:schemeClr val="tx1"/>
                </a:solidFill>
              </a:rPr>
            </a:b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4227296-3EC4-8BC0-CB40-4F1CED457A49}"/>
              </a:ext>
            </a:extLst>
          </p:cNvPr>
          <p:cNvSpPr/>
          <p:nvPr/>
        </p:nvSpPr>
        <p:spPr>
          <a:xfrm>
            <a:off x="16442178" y="14087689"/>
            <a:ext cx="1655249" cy="215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MIC_COADD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06ED6E-3D52-5B36-FD13-28BF17A7997A}"/>
              </a:ext>
            </a:extLst>
          </p:cNvPr>
          <p:cNvSpPr/>
          <p:nvPr/>
        </p:nvSpPr>
        <p:spPr>
          <a:xfrm>
            <a:off x="16442178" y="14302978"/>
            <a:ext cx="1655249" cy="1055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b="1" dirty="0" err="1">
                <a:solidFill>
                  <a:schemeClr val="tx1"/>
                </a:solidFill>
              </a:rPr>
              <a:t>OrgBatch</a:t>
            </a:r>
            <a:r>
              <a:rPr lang="en-AU" sz="1000" b="1" dirty="0">
                <a:solidFill>
                  <a:schemeClr val="tx1"/>
                </a:solidFill>
              </a:rPr>
              <a:t> ID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Drug ID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MIC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Run_ID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6881FC-25F0-50B0-AC00-F9887A719F5C}"/>
              </a:ext>
            </a:extLst>
          </p:cNvPr>
          <p:cNvSpPr/>
          <p:nvPr/>
        </p:nvSpPr>
        <p:spPr>
          <a:xfrm>
            <a:off x="16442178" y="15358090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MIC (AST) from CO-ADD antibiograms 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D4E3698-6497-A910-ED0E-D1A230E09E0F}"/>
              </a:ext>
            </a:extLst>
          </p:cNvPr>
          <p:cNvSpPr/>
          <p:nvPr/>
        </p:nvSpPr>
        <p:spPr>
          <a:xfrm>
            <a:off x="16442178" y="15953340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0070C0"/>
                </a:solidFill>
              </a:rPr>
              <a:t>Pivot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CastDB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9190DF-ED1F-80B3-CC9F-6DDA79794340}"/>
              </a:ext>
            </a:extLst>
          </p:cNvPr>
          <p:cNvSpPr/>
          <p:nvPr/>
        </p:nvSpPr>
        <p:spPr>
          <a:xfrm>
            <a:off x="2293371" y="17363577"/>
            <a:ext cx="1655249" cy="1079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D2075F-FEB7-25BC-2637-B8585CA05517}"/>
              </a:ext>
            </a:extLst>
          </p:cNvPr>
          <p:cNvSpPr/>
          <p:nvPr/>
        </p:nvSpPr>
        <p:spPr>
          <a:xfrm>
            <a:off x="10452217" y="16193230"/>
            <a:ext cx="1655249" cy="215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/>
              <a:t>SeqID_COADD</a:t>
            </a:r>
            <a:endParaRPr lang="en-AU" sz="12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9A2613-974F-8136-9279-F08FDF3CF164}"/>
              </a:ext>
            </a:extLst>
          </p:cNvPr>
          <p:cNvSpPr/>
          <p:nvPr/>
        </p:nvSpPr>
        <p:spPr>
          <a:xfrm>
            <a:off x="10452217" y="16408517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b="1" dirty="0" err="1">
                <a:solidFill>
                  <a:schemeClr val="tx1"/>
                </a:solidFill>
              </a:rPr>
              <a:t>OrgBatch</a:t>
            </a:r>
            <a:r>
              <a:rPr lang="en-AU" sz="1000" b="1" dirty="0">
                <a:solidFill>
                  <a:schemeClr val="tx1"/>
                </a:solidFill>
              </a:rPr>
              <a:t> ID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Organism name	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Source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Run_ID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D4E954-31EA-E22B-88FE-FF5C5472B62E}"/>
              </a:ext>
            </a:extLst>
          </p:cNvPr>
          <p:cNvSpPr/>
          <p:nvPr/>
        </p:nvSpPr>
        <p:spPr>
          <a:xfrm>
            <a:off x="10452217" y="17461108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Identification by Sequence (S16 or WGS)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D874B01-0E7D-D815-AF26-62BD2C7054E6}"/>
              </a:ext>
            </a:extLst>
          </p:cNvPr>
          <p:cNvSpPr/>
          <p:nvPr/>
        </p:nvSpPr>
        <p:spPr>
          <a:xfrm>
            <a:off x="10452217" y="18051637"/>
            <a:ext cx="1655249" cy="1079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0070C0"/>
                </a:solidFill>
              </a:rPr>
              <a:t>Pivot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DD3149A-4B0D-B40D-5F7B-12C25C2447F8}"/>
              </a:ext>
            </a:extLst>
          </p:cNvPr>
          <p:cNvSpPr/>
          <p:nvPr/>
        </p:nvSpPr>
        <p:spPr>
          <a:xfrm>
            <a:off x="20940315" y="7217331"/>
            <a:ext cx="1655249" cy="1079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B1A7E72-A060-2ABB-F881-CEC030E09A75}"/>
              </a:ext>
            </a:extLst>
          </p:cNvPr>
          <p:cNvSpPr/>
          <p:nvPr/>
        </p:nvSpPr>
        <p:spPr>
          <a:xfrm>
            <a:off x="7162328" y="13210656"/>
            <a:ext cx="1655249" cy="215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/>
              <a:t>Seq_COADD</a:t>
            </a:r>
            <a:endParaRPr lang="en-AU" sz="120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74AA35-EE5B-0820-1CF6-09F293702126}"/>
              </a:ext>
            </a:extLst>
          </p:cNvPr>
          <p:cNvSpPr/>
          <p:nvPr/>
        </p:nvSpPr>
        <p:spPr>
          <a:xfrm>
            <a:off x="7162328" y="13425943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Sequence ID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OrgBatch</a:t>
            </a:r>
            <a:r>
              <a:rPr lang="en-AU" sz="1000" dirty="0">
                <a:solidFill>
                  <a:schemeClr val="tx1"/>
                </a:solidFill>
              </a:rPr>
              <a:t> ID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Sequence Type	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Sequence Link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Run_ID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8A7DA3-D4A7-3477-380C-DA96ED036760}"/>
              </a:ext>
            </a:extLst>
          </p:cNvPr>
          <p:cNvSpPr/>
          <p:nvPr/>
        </p:nvSpPr>
        <p:spPr>
          <a:xfrm>
            <a:off x="7162328" y="14478534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Sequences for </a:t>
            </a:r>
            <a:r>
              <a:rPr lang="en-AU" sz="1051" b="1" dirty="0" err="1">
                <a:solidFill>
                  <a:schemeClr val="tx1"/>
                </a:solidFill>
              </a:rPr>
              <a:t>OrgBatch</a:t>
            </a:r>
            <a:r>
              <a:rPr lang="en-AU" sz="1051" b="1" dirty="0">
                <a:solidFill>
                  <a:schemeClr val="tx1"/>
                </a:solidFill>
              </a:rPr>
              <a:t> from internal analysis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9D2E19F-8432-A01E-11CB-AA5F3770AE0F}"/>
              </a:ext>
            </a:extLst>
          </p:cNvPr>
          <p:cNvSpPr/>
          <p:nvPr/>
        </p:nvSpPr>
        <p:spPr>
          <a:xfrm>
            <a:off x="7162328" y="15069063"/>
            <a:ext cx="1655249" cy="1079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3453183-BD90-A76D-1814-96ED04270229}"/>
              </a:ext>
            </a:extLst>
          </p:cNvPr>
          <p:cNvCxnSpPr>
            <a:cxnSpLocks/>
            <a:stCxn id="82" idx="3"/>
            <a:endCxn id="59" idx="1"/>
          </p:cNvCxnSpPr>
          <p:nvPr/>
        </p:nvCxnSpPr>
        <p:spPr>
          <a:xfrm flipV="1">
            <a:off x="8817577" y="10900205"/>
            <a:ext cx="8406516" cy="3052034"/>
          </a:xfrm>
          <a:prstGeom prst="bentConnector3">
            <a:avLst>
              <a:gd name="adj1" fmla="val 29152"/>
            </a:avLst>
          </a:prstGeom>
          <a:ln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2BC8B1B-C9A9-105D-956D-DD92AAC38E02}"/>
              </a:ext>
            </a:extLst>
          </p:cNvPr>
          <p:cNvSpPr/>
          <p:nvPr/>
        </p:nvSpPr>
        <p:spPr>
          <a:xfrm>
            <a:off x="1831903" y="7856291"/>
            <a:ext cx="1655249" cy="215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/>
              <a:t>Seq_External</a:t>
            </a:r>
            <a:endParaRPr lang="en-AU" sz="1200" b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3562923-A08C-EFAE-745C-A2EA4FC1252A}"/>
              </a:ext>
            </a:extLst>
          </p:cNvPr>
          <p:cNvSpPr/>
          <p:nvPr/>
        </p:nvSpPr>
        <p:spPr>
          <a:xfrm>
            <a:off x="1831903" y="8071578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b="1" dirty="0">
                <a:solidFill>
                  <a:schemeClr val="tx1"/>
                </a:solidFill>
              </a:rPr>
              <a:t>Organism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Sequence Type	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Sequence Link</a:t>
            </a:r>
            <a:br>
              <a:rPr lang="en-AU" sz="1000" dirty="0">
                <a:solidFill>
                  <a:schemeClr val="tx1"/>
                </a:solidFill>
              </a:rPr>
            </a:b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FA8A34-351F-13F3-4D87-50CCA91DAD1B}"/>
              </a:ext>
            </a:extLst>
          </p:cNvPr>
          <p:cNvSpPr/>
          <p:nvPr/>
        </p:nvSpPr>
        <p:spPr>
          <a:xfrm>
            <a:off x="1831903" y="9124169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external Sequences for Organism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4C5F17-B4DB-6653-5FEB-CD47AF6AD64F}"/>
              </a:ext>
            </a:extLst>
          </p:cNvPr>
          <p:cNvSpPr/>
          <p:nvPr/>
        </p:nvSpPr>
        <p:spPr>
          <a:xfrm>
            <a:off x="1831903" y="9714698"/>
            <a:ext cx="1655249" cy="1079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3DBA53F-11D0-8086-5DC9-47F435B84E29}"/>
              </a:ext>
            </a:extLst>
          </p:cNvPr>
          <p:cNvCxnSpPr>
            <a:cxnSpLocks/>
            <a:stCxn id="87" idx="3"/>
            <a:endCxn id="58" idx="1"/>
          </p:cNvCxnSpPr>
          <p:nvPr/>
        </p:nvCxnSpPr>
        <p:spPr>
          <a:xfrm>
            <a:off x="3487152" y="8597874"/>
            <a:ext cx="10080891" cy="1358286"/>
          </a:xfrm>
          <a:prstGeom prst="bentConnector3">
            <a:avLst>
              <a:gd name="adj1" fmla="val 11377"/>
            </a:avLst>
          </a:prstGeom>
          <a:ln>
            <a:solidFill>
              <a:schemeClr val="accent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8373843-A0F0-7A08-C41E-DD92A0554234}"/>
              </a:ext>
            </a:extLst>
          </p:cNvPr>
          <p:cNvSpPr/>
          <p:nvPr/>
        </p:nvSpPr>
        <p:spPr>
          <a:xfrm>
            <a:off x="7162328" y="16632652"/>
            <a:ext cx="1655249" cy="21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/>
              <a:t>SeqGene_COADD</a:t>
            </a:r>
            <a:endParaRPr lang="en-AU" sz="1200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B2AF490-1B95-BF7B-F052-610A10F7B215}"/>
              </a:ext>
            </a:extLst>
          </p:cNvPr>
          <p:cNvSpPr/>
          <p:nvPr/>
        </p:nvSpPr>
        <p:spPr>
          <a:xfrm>
            <a:off x="7162328" y="16847939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b="1" dirty="0" err="1">
                <a:solidFill>
                  <a:schemeClr val="tx1"/>
                </a:solidFill>
              </a:rPr>
              <a:t>Seuence</a:t>
            </a:r>
            <a:r>
              <a:rPr lang="en-AU" sz="1000" b="1" dirty="0">
                <a:solidFill>
                  <a:schemeClr val="tx1"/>
                </a:solidFill>
              </a:rPr>
              <a:t> ID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Gene ID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Sequence Link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Run_ID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6ADB6EE-CD98-3800-496F-CE1C9E8F5773}"/>
              </a:ext>
            </a:extLst>
          </p:cNvPr>
          <p:cNvSpPr/>
          <p:nvPr/>
        </p:nvSpPr>
        <p:spPr>
          <a:xfrm>
            <a:off x="7162328" y="17900530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Genes of interest for specific </a:t>
            </a:r>
            <a:r>
              <a:rPr lang="en-AU" sz="1051" b="1" dirty="0" err="1">
                <a:solidFill>
                  <a:schemeClr val="tx1"/>
                </a:solidFill>
              </a:rPr>
              <a:t>OrgBatch</a:t>
            </a:r>
            <a:r>
              <a:rPr lang="en-AU" sz="1051" b="1" dirty="0">
                <a:solidFill>
                  <a:schemeClr val="tx1"/>
                </a:solidFill>
              </a:rPr>
              <a:t> from internal analysis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8BEDFF5-423F-053C-0288-C7D8D48ABD85}"/>
              </a:ext>
            </a:extLst>
          </p:cNvPr>
          <p:cNvSpPr/>
          <p:nvPr/>
        </p:nvSpPr>
        <p:spPr>
          <a:xfrm>
            <a:off x="7162328" y="18491059"/>
            <a:ext cx="1655249" cy="1079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r>
              <a:rPr lang="en-AU" sz="1051" b="1" dirty="0">
                <a:solidFill>
                  <a:schemeClr val="tx1"/>
                </a:solidFill>
              </a:rPr>
              <a:t> , </a:t>
            </a:r>
            <a:r>
              <a:rPr lang="en-AU" sz="1051" b="1" dirty="0">
                <a:solidFill>
                  <a:srgbClr val="0070C0"/>
                </a:solidFill>
              </a:rPr>
              <a:t>Pivot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059DEA2-FF13-4373-C2A5-00ECA7E07050}"/>
              </a:ext>
            </a:extLst>
          </p:cNvPr>
          <p:cNvCxnSpPr>
            <a:cxnSpLocks/>
            <a:stCxn id="92" idx="1"/>
            <a:endCxn id="75" idx="3"/>
          </p:cNvCxnSpPr>
          <p:nvPr/>
        </p:nvCxnSpPr>
        <p:spPr>
          <a:xfrm rot="10800000" flipV="1">
            <a:off x="3948620" y="17374234"/>
            <a:ext cx="3213708" cy="52933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2264DEAC-5098-E23B-6926-F21D5FE0989F}"/>
              </a:ext>
            </a:extLst>
          </p:cNvPr>
          <p:cNvCxnSpPr>
            <a:cxnSpLocks/>
            <a:stCxn id="92" idx="3"/>
            <a:endCxn id="84" idx="3"/>
          </p:cNvCxnSpPr>
          <p:nvPr/>
        </p:nvCxnSpPr>
        <p:spPr>
          <a:xfrm flipV="1">
            <a:off x="8817577" y="15609058"/>
            <a:ext cx="12700" cy="1765177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ACF33F47-55C6-749D-862C-AEF5DD49B1EF}"/>
              </a:ext>
            </a:extLst>
          </p:cNvPr>
          <p:cNvSpPr/>
          <p:nvPr/>
        </p:nvSpPr>
        <p:spPr>
          <a:xfrm>
            <a:off x="1831903" y="11180357"/>
            <a:ext cx="1655249" cy="21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/>
              <a:t>SeqGene_External</a:t>
            </a:r>
            <a:endParaRPr lang="en-AU" sz="1200" b="1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5FBAB3-C69F-00C4-6BF4-3F9F5F0A576B}"/>
              </a:ext>
            </a:extLst>
          </p:cNvPr>
          <p:cNvSpPr/>
          <p:nvPr/>
        </p:nvSpPr>
        <p:spPr>
          <a:xfrm>
            <a:off x="1831903" y="11395644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b="1" dirty="0" err="1">
                <a:solidFill>
                  <a:schemeClr val="tx1"/>
                </a:solidFill>
              </a:rPr>
              <a:t>Seuence</a:t>
            </a:r>
            <a:r>
              <a:rPr lang="en-AU" sz="1000" b="1" dirty="0">
                <a:solidFill>
                  <a:schemeClr val="tx1"/>
                </a:solidFill>
              </a:rPr>
              <a:t> ID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Gene ID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Sequence Link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Run_ID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D0F9C53-595B-F502-0EB4-CBDDE9F45E00}"/>
              </a:ext>
            </a:extLst>
          </p:cNvPr>
          <p:cNvSpPr/>
          <p:nvPr/>
        </p:nvSpPr>
        <p:spPr>
          <a:xfrm>
            <a:off x="1831903" y="12448235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Genes of interest for specific Organism from external sources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06C2C58-9EB9-59F4-59CE-5E9560CC823E}"/>
              </a:ext>
            </a:extLst>
          </p:cNvPr>
          <p:cNvSpPr/>
          <p:nvPr/>
        </p:nvSpPr>
        <p:spPr>
          <a:xfrm>
            <a:off x="1831903" y="13038764"/>
            <a:ext cx="1655249" cy="1079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r>
              <a:rPr lang="en-AU" sz="1051" b="1" dirty="0">
                <a:solidFill>
                  <a:schemeClr val="tx1"/>
                </a:solidFill>
              </a:rPr>
              <a:t> , </a:t>
            </a:r>
            <a:r>
              <a:rPr lang="en-AU" sz="1051" b="1" dirty="0">
                <a:solidFill>
                  <a:srgbClr val="0070C0"/>
                </a:solidFill>
              </a:rPr>
              <a:t>Pivot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8140B7D6-6034-6CE7-FAA9-C2CDA7613FE8}"/>
              </a:ext>
            </a:extLst>
          </p:cNvPr>
          <p:cNvCxnSpPr>
            <a:cxnSpLocks/>
            <a:stCxn id="98" idx="3"/>
            <a:endCxn id="89" idx="3"/>
          </p:cNvCxnSpPr>
          <p:nvPr/>
        </p:nvCxnSpPr>
        <p:spPr>
          <a:xfrm flipV="1">
            <a:off x="3487152" y="10254693"/>
            <a:ext cx="12700" cy="1667247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F96FFCC-99E3-BACB-6A9E-BD86FD820860}"/>
              </a:ext>
            </a:extLst>
          </p:cNvPr>
          <p:cNvCxnSpPr>
            <a:cxnSpLocks/>
            <a:stCxn id="100" idx="1"/>
            <a:endCxn id="75" idx="1"/>
          </p:cNvCxnSpPr>
          <p:nvPr/>
        </p:nvCxnSpPr>
        <p:spPr>
          <a:xfrm rot="10800000" flipH="1" flipV="1">
            <a:off x="1831903" y="13578758"/>
            <a:ext cx="461468" cy="4324813"/>
          </a:xfrm>
          <a:prstGeom prst="bentConnector3">
            <a:avLst>
              <a:gd name="adj1" fmla="val -49538"/>
            </a:avLst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A207B93-045F-DB6C-F6D4-0264758F0FBE}"/>
              </a:ext>
            </a:extLst>
          </p:cNvPr>
          <p:cNvCxnSpPr>
            <a:cxnSpLocks/>
            <a:stCxn id="77" idx="1"/>
            <a:endCxn id="84" idx="3"/>
          </p:cNvCxnSpPr>
          <p:nvPr/>
        </p:nvCxnSpPr>
        <p:spPr>
          <a:xfrm rot="10800000">
            <a:off x="8817577" y="15609059"/>
            <a:ext cx="1634640" cy="132575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752D631-5E94-43F5-5064-25E02466E9F1}"/>
              </a:ext>
            </a:extLst>
          </p:cNvPr>
          <p:cNvSpPr/>
          <p:nvPr/>
        </p:nvSpPr>
        <p:spPr>
          <a:xfrm>
            <a:off x="29012193" y="11732388"/>
            <a:ext cx="1655249" cy="2152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>
                <a:solidFill>
                  <a:schemeClr val="tx1"/>
                </a:solidFill>
              </a:rPr>
              <a:t>Screen_Run</a:t>
            </a:r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588949-EB19-1937-1A4E-9CF0C75904B8}"/>
              </a:ext>
            </a:extLst>
          </p:cNvPr>
          <p:cNvSpPr/>
          <p:nvPr/>
        </p:nvSpPr>
        <p:spPr>
          <a:xfrm>
            <a:off x="29012193" y="11947677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Run ID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Run_Type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dirty="0" err="1">
                <a:solidFill>
                  <a:schemeClr val="tx1"/>
                </a:solidFill>
              </a:rPr>
              <a:t>FK.Dict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1380B1-BE59-19E8-EE48-063BB24C0FF2}"/>
              </a:ext>
            </a:extLst>
          </p:cNvPr>
          <p:cNvSpPr/>
          <p:nvPr/>
        </p:nvSpPr>
        <p:spPr>
          <a:xfrm>
            <a:off x="29012193" y="13000261"/>
            <a:ext cx="1655249" cy="5905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experimental, assay, screening Runs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1698351-4BBD-4E8F-6394-9F0F9C03900C}"/>
              </a:ext>
            </a:extLst>
          </p:cNvPr>
          <p:cNvSpPr/>
          <p:nvPr/>
        </p:nvSpPr>
        <p:spPr>
          <a:xfrm>
            <a:off x="29012192" y="13590792"/>
            <a:ext cx="1655249" cy="1061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</a:t>
            </a:r>
            <a:r>
              <a:rPr lang="en-AU" sz="1051" b="1" dirty="0">
                <a:solidFill>
                  <a:schemeClr val="tx1"/>
                </a:solidFill>
              </a:rPr>
              <a:t>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NCBI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FC82D140-E344-1C5B-9064-2D331FC9903E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 flipV="1">
            <a:off x="3948620" y="4002888"/>
            <a:ext cx="4109840" cy="12243865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7220411-36FD-B2A9-4F94-9B7A6544238A}"/>
              </a:ext>
            </a:extLst>
          </p:cNvPr>
          <p:cNvSpPr/>
          <p:nvPr/>
        </p:nvSpPr>
        <p:spPr>
          <a:xfrm>
            <a:off x="21740794" y="22130945"/>
            <a:ext cx="1655249" cy="2152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Structure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3B58214-E793-3D4E-A39E-32C45690F486}"/>
              </a:ext>
            </a:extLst>
          </p:cNvPr>
          <p:cNvSpPr/>
          <p:nvPr/>
        </p:nvSpPr>
        <p:spPr>
          <a:xfrm>
            <a:off x="21740795" y="22340031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Structure ID </a:t>
            </a:r>
            <a:r>
              <a:rPr lang="en-AU" sz="1000" dirty="0">
                <a:solidFill>
                  <a:schemeClr val="tx1"/>
                </a:solidFill>
              </a:rPr>
              <a:t>	[PK]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Structure Name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Structure Code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AE78C00-6C65-92A3-B4E5-0CE0B81B11B7}"/>
              </a:ext>
            </a:extLst>
          </p:cNvPr>
          <p:cNvSpPr/>
          <p:nvPr/>
        </p:nvSpPr>
        <p:spPr>
          <a:xfrm>
            <a:off x="21740795" y="23392622"/>
            <a:ext cx="1655249" cy="5905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Unique structures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54CA537-A07B-30B0-6D96-C1CB43A1E997}"/>
              </a:ext>
            </a:extLst>
          </p:cNvPr>
          <p:cNvSpPr/>
          <p:nvPr/>
        </p:nvSpPr>
        <p:spPr>
          <a:xfrm>
            <a:off x="21740794" y="23969451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SDF,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D073E36-D32A-582B-DFFC-AC649C8A85E6}"/>
              </a:ext>
            </a:extLst>
          </p:cNvPr>
          <p:cNvCxnSpPr>
            <a:cxnSpLocks/>
            <a:stCxn id="49" idx="3"/>
            <a:endCxn id="148" idx="1"/>
          </p:cNvCxnSpPr>
          <p:nvPr/>
        </p:nvCxnSpPr>
        <p:spPr>
          <a:xfrm>
            <a:off x="21834467" y="15489261"/>
            <a:ext cx="3806928" cy="902018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E91E586-6084-2462-CED3-3883ED879400}"/>
              </a:ext>
            </a:extLst>
          </p:cNvPr>
          <p:cNvSpPr/>
          <p:nvPr/>
        </p:nvSpPr>
        <p:spPr>
          <a:xfrm>
            <a:off x="15223292" y="17374234"/>
            <a:ext cx="1655249" cy="215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>
                <a:solidFill>
                  <a:schemeClr val="tx1"/>
                </a:solidFill>
              </a:rPr>
              <a:t>Break_Point</a:t>
            </a:r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9136441-8C40-E717-C2B2-8A2480604F5E}"/>
              </a:ext>
            </a:extLst>
          </p:cNvPr>
          <p:cNvSpPr/>
          <p:nvPr/>
        </p:nvSpPr>
        <p:spPr>
          <a:xfrm>
            <a:off x="15223292" y="17589523"/>
            <a:ext cx="1655249" cy="1055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dirty="0">
                <a:solidFill>
                  <a:schemeClr val="tx1"/>
                </a:solidFill>
              </a:rPr>
              <a:t>PKID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b="1" dirty="0">
                <a:solidFill>
                  <a:schemeClr val="tx1"/>
                </a:solidFill>
              </a:rPr>
              <a:t>Organism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Drug ID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BP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AFB593-A1BC-15A5-4A69-8BBBA39DC0E6}"/>
              </a:ext>
            </a:extLst>
          </p:cNvPr>
          <p:cNvSpPr/>
          <p:nvPr/>
        </p:nvSpPr>
        <p:spPr>
          <a:xfrm>
            <a:off x="15223292" y="18644635"/>
            <a:ext cx="1655249" cy="590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clinical </a:t>
            </a:r>
            <a:r>
              <a:rPr lang="en-AU" sz="1051" b="1" dirty="0" err="1">
                <a:solidFill>
                  <a:schemeClr val="tx1"/>
                </a:solidFill>
              </a:rPr>
              <a:t>BreakPoints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AB411C0-C323-58E8-DA5D-233ACD2637A9}"/>
              </a:ext>
            </a:extLst>
          </p:cNvPr>
          <p:cNvSpPr/>
          <p:nvPr/>
        </p:nvSpPr>
        <p:spPr>
          <a:xfrm>
            <a:off x="15223292" y="19239885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0070C0"/>
                </a:solidFill>
              </a:rPr>
              <a:t>Pivot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br>
              <a:rPr lang="en-AU" sz="1051" b="1" dirty="0">
                <a:solidFill>
                  <a:schemeClr val="tx1"/>
                </a:solidFill>
              </a:rPr>
            </a:b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F5DCBD07-D3C7-BF62-9F20-CD1575795115}"/>
              </a:ext>
            </a:extLst>
          </p:cNvPr>
          <p:cNvCxnSpPr>
            <a:cxnSpLocks/>
            <a:stCxn id="115" idx="3"/>
            <a:endCxn id="64" idx="1"/>
          </p:cNvCxnSpPr>
          <p:nvPr/>
        </p:nvCxnSpPr>
        <p:spPr>
          <a:xfrm flipV="1">
            <a:off x="16878541" y="17132380"/>
            <a:ext cx="3300676" cy="984699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DC527F8-14D1-09F0-91A0-BAA59D02FF4B}"/>
              </a:ext>
            </a:extLst>
          </p:cNvPr>
          <p:cNvSpPr/>
          <p:nvPr/>
        </p:nvSpPr>
        <p:spPr>
          <a:xfrm>
            <a:off x="33061200" y="5338674"/>
            <a:ext cx="1655249" cy="2152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/>
              <a:t>Collab_Group</a:t>
            </a:r>
            <a:endParaRPr lang="en-AU" sz="12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D27AA7A-BCEB-CC55-6DB0-ABBA26442E0B}"/>
              </a:ext>
            </a:extLst>
          </p:cNvPr>
          <p:cNvSpPr/>
          <p:nvPr/>
        </p:nvSpPr>
        <p:spPr>
          <a:xfrm>
            <a:off x="33061200" y="5553963"/>
            <a:ext cx="1655249" cy="10551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 err="1">
                <a:solidFill>
                  <a:schemeClr val="tx1"/>
                </a:solidFill>
              </a:rPr>
              <a:t>CollGroup_ID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</a:p>
          <a:p>
            <a:pPr defTabSz="895218"/>
            <a:r>
              <a:rPr lang="en-AU" sz="1000" dirty="0">
                <a:solidFill>
                  <a:schemeClr val="tx1"/>
                </a:solidFill>
              </a:rPr>
              <a:t>Group Name	[</a:t>
            </a:r>
            <a:r>
              <a:rPr lang="en-AU" sz="1000" dirty="0" err="1">
                <a:solidFill>
                  <a:schemeClr val="tx1"/>
                </a:solidFill>
              </a:rPr>
              <a:t>Unq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b="1" dirty="0">
                <a:solidFill>
                  <a:schemeClr val="tx1"/>
                </a:solidFill>
              </a:rPr>
              <a:t>Organisation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739F655-AC38-75ED-13B4-5CED80093198}"/>
              </a:ext>
            </a:extLst>
          </p:cNvPr>
          <p:cNvSpPr/>
          <p:nvPr/>
        </p:nvSpPr>
        <p:spPr>
          <a:xfrm>
            <a:off x="33061200" y="6609075"/>
            <a:ext cx="1655249" cy="59052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Collaboration Groups 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23FA6B2-CAF7-139E-8114-F8597B333F0F}"/>
              </a:ext>
            </a:extLst>
          </p:cNvPr>
          <p:cNvSpPr/>
          <p:nvPr/>
        </p:nvSpPr>
        <p:spPr>
          <a:xfrm>
            <a:off x="33061200" y="7197592"/>
            <a:ext cx="1655249" cy="1079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</a:t>
            </a:r>
            <a:r>
              <a:rPr lang="en-AU" sz="1051" b="1" dirty="0" err="1">
                <a:solidFill>
                  <a:schemeClr val="tx1"/>
                </a:solidFill>
              </a:rPr>
              <a:t>inut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xlsFile</a:t>
            </a:r>
            <a:br>
              <a:rPr lang="en-AU" sz="1051" b="1" dirty="0">
                <a:solidFill>
                  <a:schemeClr val="tx1"/>
                </a:solidFill>
              </a:rPr>
            </a:b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728F3B4-40CD-0D90-8A3F-F866460169CB}"/>
              </a:ext>
            </a:extLst>
          </p:cNvPr>
          <p:cNvSpPr/>
          <p:nvPr/>
        </p:nvSpPr>
        <p:spPr>
          <a:xfrm>
            <a:off x="35749261" y="6643404"/>
            <a:ext cx="1655249" cy="2152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err="1"/>
              <a:t>Collab_User</a:t>
            </a:r>
            <a:endParaRPr lang="en-AU" sz="1200" b="1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D242050-BC90-FB55-80E5-8B1268DC73D2}"/>
              </a:ext>
            </a:extLst>
          </p:cNvPr>
          <p:cNvSpPr/>
          <p:nvPr/>
        </p:nvSpPr>
        <p:spPr>
          <a:xfrm>
            <a:off x="35749261" y="6858693"/>
            <a:ext cx="1655249" cy="10551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 err="1">
                <a:solidFill>
                  <a:schemeClr val="tx1"/>
                </a:solidFill>
              </a:rPr>
              <a:t>CollUser_ID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</a:p>
          <a:p>
            <a:pPr defTabSz="895218"/>
            <a:r>
              <a:rPr lang="en-AU" sz="1000" dirty="0">
                <a:solidFill>
                  <a:schemeClr val="tx1"/>
                </a:solidFill>
              </a:rPr>
              <a:t>Name	[</a:t>
            </a:r>
            <a:r>
              <a:rPr lang="en-AU" sz="1000" dirty="0" err="1">
                <a:solidFill>
                  <a:schemeClr val="tx1"/>
                </a:solidFill>
              </a:rPr>
              <a:t>Unq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b="1" dirty="0">
                <a:solidFill>
                  <a:schemeClr val="tx1"/>
                </a:solidFill>
              </a:rPr>
              <a:t>Organisation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 err="1">
                <a:solidFill>
                  <a:schemeClr val="tx1"/>
                </a:solidFill>
              </a:rPr>
              <a:t>CGroup_ID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3BF8D1C-54E1-F23F-3B44-1C056341814B}"/>
              </a:ext>
            </a:extLst>
          </p:cNvPr>
          <p:cNvSpPr/>
          <p:nvPr/>
        </p:nvSpPr>
        <p:spPr>
          <a:xfrm>
            <a:off x="35749261" y="7913805"/>
            <a:ext cx="1655249" cy="59052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Collaborators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551DDD5-D64A-81AE-CB10-70120C028F42}"/>
              </a:ext>
            </a:extLst>
          </p:cNvPr>
          <p:cNvSpPr/>
          <p:nvPr/>
        </p:nvSpPr>
        <p:spPr>
          <a:xfrm>
            <a:off x="35749261" y="8502322"/>
            <a:ext cx="1655249" cy="1079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</a:t>
            </a:r>
            <a:r>
              <a:rPr lang="en-AU" sz="1051" b="1" dirty="0" err="1">
                <a:solidFill>
                  <a:schemeClr val="tx1"/>
                </a:solidFill>
              </a:rPr>
              <a:t>inut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xlsFile</a:t>
            </a:r>
            <a:br>
              <a:rPr lang="en-AU" sz="1051" b="1" dirty="0">
                <a:solidFill>
                  <a:schemeClr val="tx1"/>
                </a:solidFill>
              </a:rPr>
            </a:b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96D1642B-F8B7-63A2-A0AB-EDD42771C9F7}"/>
              </a:ext>
            </a:extLst>
          </p:cNvPr>
          <p:cNvCxnSpPr>
            <a:cxnSpLocks/>
            <a:stCxn id="124" idx="1"/>
            <a:endCxn id="122" idx="3"/>
          </p:cNvCxnSpPr>
          <p:nvPr/>
        </p:nvCxnSpPr>
        <p:spPr>
          <a:xfrm rot="10800000" flipV="1">
            <a:off x="34716449" y="7386249"/>
            <a:ext cx="1032812" cy="35133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0E88406-1E05-0BDF-9CC0-8E816AE149AB}"/>
              </a:ext>
            </a:extLst>
          </p:cNvPr>
          <p:cNvSpPr/>
          <p:nvPr/>
        </p:nvSpPr>
        <p:spPr>
          <a:xfrm>
            <a:off x="38400857" y="3046554"/>
            <a:ext cx="1655249" cy="2152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Organisations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4BE8BF9-3715-F013-27A4-1363B8313B93}"/>
              </a:ext>
            </a:extLst>
          </p:cNvPr>
          <p:cNvSpPr/>
          <p:nvPr/>
        </p:nvSpPr>
        <p:spPr>
          <a:xfrm>
            <a:off x="38400857" y="3261843"/>
            <a:ext cx="1655249" cy="10551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Org ID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</a:p>
          <a:p>
            <a:pPr defTabSz="895218"/>
            <a:r>
              <a:rPr lang="en-AU" sz="1000" dirty="0">
                <a:solidFill>
                  <a:schemeClr val="tx1"/>
                </a:solidFill>
              </a:rPr>
              <a:t>Org Name	[</a:t>
            </a:r>
            <a:r>
              <a:rPr lang="en-AU" sz="1000" dirty="0" err="1">
                <a:solidFill>
                  <a:schemeClr val="tx1"/>
                </a:solidFill>
              </a:rPr>
              <a:t>Unq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27EB373-748C-42D4-8687-408963F57EC5}"/>
              </a:ext>
            </a:extLst>
          </p:cNvPr>
          <p:cNvSpPr/>
          <p:nvPr/>
        </p:nvSpPr>
        <p:spPr>
          <a:xfrm>
            <a:off x="38400857" y="4316955"/>
            <a:ext cx="1655249" cy="59052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Collaboration Groups 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E4F0035-7B8A-72D7-FF19-6F64BA7CEEC7}"/>
              </a:ext>
            </a:extLst>
          </p:cNvPr>
          <p:cNvSpPr/>
          <p:nvPr/>
        </p:nvSpPr>
        <p:spPr>
          <a:xfrm>
            <a:off x="38400857" y="4905472"/>
            <a:ext cx="1655249" cy="1079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</a:t>
            </a:r>
            <a:r>
              <a:rPr lang="en-AU" sz="1051" b="1" dirty="0" err="1">
                <a:solidFill>
                  <a:schemeClr val="tx1"/>
                </a:solidFill>
              </a:rPr>
              <a:t>inut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xlsFile</a:t>
            </a:r>
            <a:br>
              <a:rPr lang="en-AU" sz="1051" b="1" dirty="0">
                <a:solidFill>
                  <a:schemeClr val="tx1"/>
                </a:solidFill>
              </a:rPr>
            </a:b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394A618-DC3B-188A-EFFC-B396174B8187}"/>
              </a:ext>
            </a:extLst>
          </p:cNvPr>
          <p:cNvCxnSpPr>
            <a:cxnSpLocks/>
            <a:stCxn id="124" idx="3"/>
            <a:endCxn id="131" idx="1"/>
          </p:cNvCxnSpPr>
          <p:nvPr/>
        </p:nvCxnSpPr>
        <p:spPr>
          <a:xfrm flipV="1">
            <a:off x="37404510" y="5445467"/>
            <a:ext cx="996347" cy="194078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3E154B42-25FC-9667-9993-ABF31E4A0099}"/>
              </a:ext>
            </a:extLst>
          </p:cNvPr>
          <p:cNvCxnSpPr>
            <a:cxnSpLocks/>
            <a:stCxn id="120" idx="3"/>
            <a:endCxn id="131" idx="1"/>
          </p:cNvCxnSpPr>
          <p:nvPr/>
        </p:nvCxnSpPr>
        <p:spPr>
          <a:xfrm flipV="1">
            <a:off x="34716449" y="5445467"/>
            <a:ext cx="3684408" cy="63605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AB9EC12-D420-9B6E-6829-2FB477A6BF4F}"/>
              </a:ext>
            </a:extLst>
          </p:cNvPr>
          <p:cNvSpPr/>
          <p:nvPr/>
        </p:nvSpPr>
        <p:spPr>
          <a:xfrm>
            <a:off x="29839820" y="3172117"/>
            <a:ext cx="1655249" cy="2152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Source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46137B-B7F6-80BA-0DD0-377D0E650D2A}"/>
              </a:ext>
            </a:extLst>
          </p:cNvPr>
          <p:cNvSpPr/>
          <p:nvPr/>
        </p:nvSpPr>
        <p:spPr>
          <a:xfrm>
            <a:off x="29839820" y="3387406"/>
            <a:ext cx="1655249" cy="10551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Source ID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</a:p>
          <a:p>
            <a:pPr defTabSz="895218"/>
            <a:r>
              <a:rPr lang="en-AU" sz="1000" dirty="0">
                <a:solidFill>
                  <a:schemeClr val="tx1"/>
                </a:solidFill>
              </a:rPr>
              <a:t>Source Name	[</a:t>
            </a:r>
            <a:r>
              <a:rPr lang="en-AU" sz="1000" dirty="0" err="1">
                <a:solidFill>
                  <a:schemeClr val="tx1"/>
                </a:solidFill>
              </a:rPr>
              <a:t>Unq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</a:p>
          <a:p>
            <a:pPr defTabSz="895218"/>
            <a:r>
              <a:rPr lang="en-AU" sz="1000" dirty="0">
                <a:solidFill>
                  <a:schemeClr val="tx1"/>
                </a:solidFill>
              </a:rPr>
              <a:t>Source Type	[</a:t>
            </a:r>
            <a:r>
              <a:rPr lang="en-AU" sz="1000" dirty="0" err="1">
                <a:solidFill>
                  <a:schemeClr val="tx1"/>
                </a:solidFill>
              </a:rPr>
              <a:t>FK.Dict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b="1" dirty="0">
                <a:solidFill>
                  <a:schemeClr val="tx1"/>
                </a:solidFill>
              </a:rPr>
              <a:t>Organisation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</a:p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Group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b="1" dirty="0">
                <a:solidFill>
                  <a:schemeClr val="tx1"/>
                </a:solidFill>
              </a:rPr>
              <a:t>Reference</a:t>
            </a:r>
            <a:r>
              <a:rPr lang="en-AU" sz="1000" dirty="0">
                <a:solidFill>
                  <a:schemeClr val="tx1"/>
                </a:solidFill>
              </a:rPr>
              <a:t>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7F9E742-ACE9-5F44-5FFC-8FE60BCCD5BD}"/>
              </a:ext>
            </a:extLst>
          </p:cNvPr>
          <p:cNvSpPr/>
          <p:nvPr/>
        </p:nvSpPr>
        <p:spPr>
          <a:xfrm>
            <a:off x="29839820" y="4442518"/>
            <a:ext cx="1655249" cy="59052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Data Sources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E621349-76C5-E0E4-FA95-A184D07274D4}"/>
              </a:ext>
            </a:extLst>
          </p:cNvPr>
          <p:cNvSpPr/>
          <p:nvPr/>
        </p:nvSpPr>
        <p:spPr>
          <a:xfrm>
            <a:off x="29839820" y="5031035"/>
            <a:ext cx="1655249" cy="1079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</a:t>
            </a:r>
            <a:r>
              <a:rPr lang="en-AU" sz="1051" b="1" dirty="0" err="1">
                <a:solidFill>
                  <a:schemeClr val="tx1"/>
                </a:solidFill>
              </a:rPr>
              <a:t>inut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xlsFile</a:t>
            </a:r>
            <a:br>
              <a:rPr lang="en-AU" sz="1051" b="1" dirty="0">
                <a:solidFill>
                  <a:schemeClr val="tx1"/>
                </a:solidFill>
              </a:rPr>
            </a:b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73391D-C56E-BDA0-7DF3-9FE2389512F4}"/>
              </a:ext>
            </a:extLst>
          </p:cNvPr>
          <p:cNvSpPr/>
          <p:nvPr/>
        </p:nvSpPr>
        <p:spPr>
          <a:xfrm>
            <a:off x="34643254" y="340784"/>
            <a:ext cx="1655249" cy="21528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Reference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6A13618-A847-A58E-4E49-4423F4A429D5}"/>
              </a:ext>
            </a:extLst>
          </p:cNvPr>
          <p:cNvSpPr/>
          <p:nvPr/>
        </p:nvSpPr>
        <p:spPr>
          <a:xfrm>
            <a:off x="34643254" y="556073"/>
            <a:ext cx="1655249" cy="10551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Ref ID</a:t>
            </a:r>
            <a:r>
              <a:rPr lang="en-AU" sz="1000" dirty="0">
                <a:solidFill>
                  <a:schemeClr val="tx1"/>
                </a:solidFill>
              </a:rPr>
              <a:t>	[</a:t>
            </a:r>
            <a:r>
              <a:rPr lang="en-AU" sz="1000" b="1" dirty="0">
                <a:solidFill>
                  <a:schemeClr val="tx1"/>
                </a:solidFill>
              </a:rPr>
              <a:t>PK</a:t>
            </a:r>
            <a:r>
              <a:rPr lang="en-AU" sz="1000" dirty="0">
                <a:solidFill>
                  <a:schemeClr val="tx1"/>
                </a:solidFill>
              </a:rPr>
              <a:t>]</a:t>
            </a:r>
          </a:p>
          <a:p>
            <a:pPr defTabSz="895218"/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49D1226-3CA8-3D57-1C3D-A9B09F9E6813}"/>
              </a:ext>
            </a:extLst>
          </p:cNvPr>
          <p:cNvSpPr/>
          <p:nvPr/>
        </p:nvSpPr>
        <p:spPr>
          <a:xfrm>
            <a:off x="34643254" y="1611185"/>
            <a:ext cx="1655249" cy="59052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1" b="1" dirty="0">
                <a:solidFill>
                  <a:schemeClr val="tx1"/>
                </a:solidFill>
              </a:rPr>
              <a:t>List of References, Publication, Reports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837420C-69CF-8E39-B41C-FAE977C208F4}"/>
              </a:ext>
            </a:extLst>
          </p:cNvPr>
          <p:cNvSpPr/>
          <p:nvPr/>
        </p:nvSpPr>
        <p:spPr>
          <a:xfrm>
            <a:off x="34643254" y="2199702"/>
            <a:ext cx="1655249" cy="1079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</a:t>
            </a:r>
            <a:r>
              <a:rPr lang="en-AU" sz="1051" b="1" dirty="0" err="1">
                <a:solidFill>
                  <a:schemeClr val="tx1"/>
                </a:solidFill>
              </a:rPr>
              <a:t>inut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</a:t>
            </a:r>
            <a:r>
              <a:rPr lang="en-AU" sz="1051" b="1" dirty="0" err="1">
                <a:solidFill>
                  <a:schemeClr val="tx1"/>
                </a:solidFill>
              </a:rPr>
              <a:t>xlsFile</a:t>
            </a:r>
            <a:br>
              <a:rPr lang="en-AU" sz="1051" b="1" dirty="0">
                <a:solidFill>
                  <a:schemeClr val="tx1"/>
                </a:solidFill>
              </a:rPr>
            </a:b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8E5ED2D7-8B1B-EEAD-48C1-A8D2F5B21F07}"/>
              </a:ext>
            </a:extLst>
          </p:cNvPr>
          <p:cNvCxnSpPr>
            <a:cxnSpLocks/>
            <a:stCxn id="135" idx="3"/>
            <a:endCxn id="141" idx="1"/>
          </p:cNvCxnSpPr>
          <p:nvPr/>
        </p:nvCxnSpPr>
        <p:spPr>
          <a:xfrm flipV="1">
            <a:off x="31495069" y="2739697"/>
            <a:ext cx="3148185" cy="117526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BC78E2F-CA6B-E75C-5C0E-50B0B62F362B}"/>
              </a:ext>
            </a:extLst>
          </p:cNvPr>
          <p:cNvCxnSpPr>
            <a:cxnSpLocks/>
            <a:stCxn id="135" idx="3"/>
            <a:endCxn id="131" idx="1"/>
          </p:cNvCxnSpPr>
          <p:nvPr/>
        </p:nvCxnSpPr>
        <p:spPr>
          <a:xfrm>
            <a:off x="31495069" y="3914962"/>
            <a:ext cx="6905788" cy="153050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113B1674-CAD5-3EB6-218D-E3B75C4F343C}"/>
              </a:ext>
            </a:extLst>
          </p:cNvPr>
          <p:cNvCxnSpPr>
            <a:cxnSpLocks/>
            <a:stCxn id="135" idx="3"/>
            <a:endCxn id="122" idx="1"/>
          </p:cNvCxnSpPr>
          <p:nvPr/>
        </p:nvCxnSpPr>
        <p:spPr>
          <a:xfrm>
            <a:off x="31495069" y="3914962"/>
            <a:ext cx="1566131" cy="382262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CE6FB31-C3B1-AB93-D963-DEFB665C1DDC}"/>
              </a:ext>
            </a:extLst>
          </p:cNvPr>
          <p:cNvSpPr/>
          <p:nvPr/>
        </p:nvSpPr>
        <p:spPr>
          <a:xfrm>
            <a:off x="25641395" y="22130945"/>
            <a:ext cx="1655249" cy="2152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Compound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17CE526-B089-8CDF-2EBD-76065046EE15}"/>
              </a:ext>
            </a:extLst>
          </p:cNvPr>
          <p:cNvSpPr/>
          <p:nvPr/>
        </p:nvSpPr>
        <p:spPr>
          <a:xfrm>
            <a:off x="25641396" y="22340031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Compound ID </a:t>
            </a:r>
            <a:r>
              <a:rPr lang="en-AU" sz="1000" dirty="0">
                <a:solidFill>
                  <a:schemeClr val="tx1"/>
                </a:solidFill>
              </a:rPr>
              <a:t>	[PK]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Structure ID 	[FK]</a:t>
            </a:r>
          </a:p>
          <a:p>
            <a:pPr defTabSz="895218"/>
            <a:r>
              <a:rPr lang="en-AU" sz="1000" dirty="0">
                <a:solidFill>
                  <a:schemeClr val="tx1"/>
                </a:solidFill>
              </a:rPr>
              <a:t>Salt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Solvent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Compound Name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Compound Code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D084B77-F5BB-618F-0B6D-855F2E38694D}"/>
              </a:ext>
            </a:extLst>
          </p:cNvPr>
          <p:cNvSpPr/>
          <p:nvPr/>
        </p:nvSpPr>
        <p:spPr>
          <a:xfrm>
            <a:off x="25641396" y="23392622"/>
            <a:ext cx="1655249" cy="5905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Compounds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99CD1CC-E590-B9B6-043C-9FE72523CC6D}"/>
              </a:ext>
            </a:extLst>
          </p:cNvPr>
          <p:cNvSpPr/>
          <p:nvPr/>
        </p:nvSpPr>
        <p:spPr>
          <a:xfrm>
            <a:off x="25641395" y="23969451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SDF,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DA841FD-B112-FCD7-A479-98EB545B3710}"/>
              </a:ext>
            </a:extLst>
          </p:cNvPr>
          <p:cNvSpPr/>
          <p:nvPr/>
        </p:nvSpPr>
        <p:spPr>
          <a:xfrm>
            <a:off x="21740794" y="25388497"/>
            <a:ext cx="1655249" cy="2152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Salt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EF16796-16C1-7FCD-0292-1A07EF0F12E6}"/>
              </a:ext>
            </a:extLst>
          </p:cNvPr>
          <p:cNvSpPr/>
          <p:nvPr/>
        </p:nvSpPr>
        <p:spPr>
          <a:xfrm>
            <a:off x="21740795" y="25597583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Structure ID </a:t>
            </a:r>
            <a:r>
              <a:rPr lang="en-AU" sz="1000" dirty="0">
                <a:solidFill>
                  <a:schemeClr val="tx1"/>
                </a:solidFill>
              </a:rPr>
              <a:t>	[PK]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Structure Name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Structure Code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6F23482-0E21-BC64-D09E-9E9EDC8B42E0}"/>
              </a:ext>
            </a:extLst>
          </p:cNvPr>
          <p:cNvSpPr/>
          <p:nvPr/>
        </p:nvSpPr>
        <p:spPr>
          <a:xfrm>
            <a:off x="21740795" y="26650174"/>
            <a:ext cx="1655249" cy="5905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Unique structures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7DF539B-D417-69FA-0800-AF887326E0EC}"/>
              </a:ext>
            </a:extLst>
          </p:cNvPr>
          <p:cNvSpPr/>
          <p:nvPr/>
        </p:nvSpPr>
        <p:spPr>
          <a:xfrm>
            <a:off x="21740794" y="27227003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SDF,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E8EEE846-29A9-16F8-29FE-76315A7B7D91}"/>
              </a:ext>
            </a:extLst>
          </p:cNvPr>
          <p:cNvCxnSpPr>
            <a:cxnSpLocks/>
            <a:stCxn id="146" idx="1"/>
            <a:endCxn id="112" idx="3"/>
          </p:cNvCxnSpPr>
          <p:nvPr/>
        </p:nvCxnSpPr>
        <p:spPr>
          <a:xfrm rot="10800000" flipV="1">
            <a:off x="23396044" y="22866326"/>
            <a:ext cx="2245353" cy="164311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53EBEC2-4C17-057A-E591-B5F36505D5B4}"/>
              </a:ext>
            </a:extLst>
          </p:cNvPr>
          <p:cNvCxnSpPr>
            <a:cxnSpLocks/>
            <a:stCxn id="146" idx="1"/>
            <a:endCxn id="152" idx="3"/>
          </p:cNvCxnSpPr>
          <p:nvPr/>
        </p:nvCxnSpPr>
        <p:spPr>
          <a:xfrm rot="10800000" flipV="1">
            <a:off x="23396044" y="22866326"/>
            <a:ext cx="2245353" cy="490067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50FE98-3534-8CE9-5BA4-24724A778692}"/>
              </a:ext>
            </a:extLst>
          </p:cNvPr>
          <p:cNvSpPr/>
          <p:nvPr/>
        </p:nvSpPr>
        <p:spPr>
          <a:xfrm>
            <a:off x="28184570" y="22124746"/>
            <a:ext cx="1655249" cy="2152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/>
              <a:t>Sample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FEAE400-CC52-FA4C-3979-EBF2ECC8631D}"/>
              </a:ext>
            </a:extLst>
          </p:cNvPr>
          <p:cNvSpPr/>
          <p:nvPr/>
        </p:nvSpPr>
        <p:spPr>
          <a:xfrm>
            <a:off x="28184571" y="22333832"/>
            <a:ext cx="1655249" cy="10525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895218"/>
            <a:r>
              <a:rPr lang="en-AU" sz="1000" b="1" dirty="0">
                <a:solidFill>
                  <a:schemeClr val="tx1"/>
                </a:solidFill>
              </a:rPr>
              <a:t>Sample ID </a:t>
            </a:r>
            <a:r>
              <a:rPr lang="en-AU" sz="1000" dirty="0">
                <a:solidFill>
                  <a:schemeClr val="tx1"/>
                </a:solidFill>
              </a:rPr>
              <a:t>	[PK]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Compound ID (s) 	[FK]</a:t>
            </a:r>
          </a:p>
          <a:p>
            <a:pPr defTabSz="895218"/>
            <a:r>
              <a:rPr lang="en-AU" sz="1000" dirty="0">
                <a:solidFill>
                  <a:schemeClr val="tx1"/>
                </a:solidFill>
              </a:rPr>
              <a:t>Sample Name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Source	[FK]</a:t>
            </a:r>
            <a:br>
              <a:rPr lang="en-AU" sz="1000" dirty="0">
                <a:solidFill>
                  <a:schemeClr val="tx1"/>
                </a:solidFill>
              </a:rPr>
            </a:br>
            <a:r>
              <a:rPr lang="en-AU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0CD7D63-BD5F-533B-8F88-91A672EBA789}"/>
              </a:ext>
            </a:extLst>
          </p:cNvPr>
          <p:cNvSpPr/>
          <p:nvPr/>
        </p:nvSpPr>
        <p:spPr>
          <a:xfrm>
            <a:off x="28184571" y="23386423"/>
            <a:ext cx="1655249" cy="5905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b="1" dirty="0">
                <a:solidFill>
                  <a:schemeClr val="tx1"/>
                </a:solidFill>
              </a:rPr>
              <a:t>List of Samples</a:t>
            </a:r>
            <a:endParaRPr lang="en-AU" sz="1051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6B4AA95-7129-E981-360C-C347270DC494}"/>
              </a:ext>
            </a:extLst>
          </p:cNvPr>
          <p:cNvSpPr/>
          <p:nvPr/>
        </p:nvSpPr>
        <p:spPr>
          <a:xfrm>
            <a:off x="28184570" y="23963252"/>
            <a:ext cx="1655249" cy="1079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51" i="1" dirty="0">
                <a:solidFill>
                  <a:schemeClr val="tx1"/>
                </a:solidFill>
              </a:rPr>
              <a:t>User</a:t>
            </a:r>
            <a:r>
              <a:rPr lang="en-AU" sz="1051" dirty="0">
                <a:solidFill>
                  <a:schemeClr val="tx1"/>
                </a:solidFill>
              </a:rPr>
              <a:t>: </a:t>
            </a:r>
            <a:br>
              <a:rPr lang="en-AU" sz="105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View, </a:t>
            </a:r>
            <a:r>
              <a:rPr lang="en-AU" sz="1051" b="1" dirty="0">
                <a:solidFill>
                  <a:srgbClr val="FF0000"/>
                </a:solidFill>
              </a:rPr>
              <a:t>Edit, Create</a:t>
            </a:r>
            <a:br>
              <a:rPr lang="en-AU" sz="1051" b="1" dirty="0">
                <a:solidFill>
                  <a:schemeClr val="tx1"/>
                </a:solidFill>
              </a:rPr>
            </a:b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i="1" dirty="0">
                <a:solidFill>
                  <a:schemeClr val="tx1"/>
                </a:solidFill>
              </a:rPr>
              <a:t>Creation</a:t>
            </a:r>
            <a:r>
              <a:rPr lang="en-AU" sz="1051" b="1" dirty="0">
                <a:solidFill>
                  <a:schemeClr val="tx1"/>
                </a:solidFill>
              </a:rPr>
              <a:t>: 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User input</a:t>
            </a:r>
            <a:br>
              <a:rPr lang="en-AU" sz="1051" b="1" dirty="0">
                <a:solidFill>
                  <a:schemeClr val="tx1"/>
                </a:solidFill>
              </a:rPr>
            </a:br>
            <a:r>
              <a:rPr lang="en-AU" sz="1051" b="1" dirty="0">
                <a:solidFill>
                  <a:schemeClr val="tx1"/>
                </a:solidFill>
              </a:rPr>
              <a:t>Import from SDF, </a:t>
            </a:r>
            <a:r>
              <a:rPr lang="en-AU" sz="1051" b="1" dirty="0" err="1">
                <a:solidFill>
                  <a:schemeClr val="tx1"/>
                </a:solidFill>
              </a:rPr>
              <a:t>xlsTable</a:t>
            </a:r>
            <a:endParaRPr lang="en-AU" sz="1051" dirty="0">
              <a:solidFill>
                <a:schemeClr val="tx1"/>
              </a:solidFill>
            </a:endParaRP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4B8F09EC-8663-1840-59F8-99A645DF3E2E}"/>
              </a:ext>
            </a:extLst>
          </p:cNvPr>
          <p:cNvCxnSpPr>
            <a:cxnSpLocks/>
            <a:stCxn id="156" idx="1"/>
            <a:endCxn id="148" idx="3"/>
          </p:cNvCxnSpPr>
          <p:nvPr/>
        </p:nvCxnSpPr>
        <p:spPr>
          <a:xfrm rot="10800000" flipV="1">
            <a:off x="27296645" y="22860128"/>
            <a:ext cx="887927" cy="164931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428FC46D-B441-78D6-1FE7-F5920B35B43C}"/>
              </a:ext>
            </a:extLst>
          </p:cNvPr>
          <p:cNvCxnSpPr>
            <a:cxnSpLocks/>
            <a:stCxn id="156" idx="3"/>
            <a:endCxn id="137" idx="3"/>
          </p:cNvCxnSpPr>
          <p:nvPr/>
        </p:nvCxnSpPr>
        <p:spPr>
          <a:xfrm flipV="1">
            <a:off x="29839820" y="5571030"/>
            <a:ext cx="1655249" cy="17289098"/>
          </a:xfrm>
          <a:prstGeom prst="bentConnector3">
            <a:avLst>
              <a:gd name="adj1" fmla="val 113811"/>
            </a:avLst>
          </a:prstGeom>
          <a:ln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703</TotalTime>
  <Words>2937</Words>
  <Application>Microsoft Office PowerPoint</Application>
  <PresentationFormat>Custom</PresentationFormat>
  <Paragraphs>266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Zuegg</dc:creator>
  <cp:lastModifiedBy>Johannes Zuegg</cp:lastModifiedBy>
  <cp:revision>27</cp:revision>
  <dcterms:created xsi:type="dcterms:W3CDTF">2023-03-10T04:01:29Z</dcterms:created>
  <dcterms:modified xsi:type="dcterms:W3CDTF">2023-03-16T12:18:56Z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2023-03-10T04:01:29Z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f78f089e-b148-4380-9f42-a062e6680d66</vt:lpwstr>
  </property>
  <property fmtid="{D5CDD505-2E9C-101B-9397-08002B2CF9AE}" pid="8" name="MSIP_Label_0f488380-630a-4f55-a077-a19445e3f360_ContentBits">
    <vt:lpwstr>0</vt:lpwstr>
  </property>
</Properties>
</file>