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9" r:id="rId2"/>
    <p:sldId id="261" r:id="rId3"/>
    <p:sldId id="267" r:id="rId4"/>
    <p:sldId id="283" r:id="rId5"/>
    <p:sldId id="285" r:id="rId6"/>
    <p:sldId id="265" r:id="rId7"/>
    <p:sldId id="286" r:id="rId8"/>
    <p:sldId id="266" r:id="rId9"/>
    <p:sldId id="288" r:id="rId10"/>
    <p:sldId id="272" r:id="rId11"/>
    <p:sldId id="289" r:id="rId12"/>
    <p:sldId id="290" r:id="rId13"/>
    <p:sldId id="291" r:id="rId14"/>
  </p:sldIdLst>
  <p:sldSz cx="7620000" cy="5715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3" d="100"/>
          <a:sy n="83" d="100"/>
        </p:scale>
        <p:origin x="656" y="64"/>
      </p:cViewPr>
      <p:guideLst>
        <p:guide orient="horz" pos="1800"/>
        <p:guide pos="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D5589A80-EFF2-4E95-A6BE-2B60BA78F628}" type="datetime1">
              <a:rPr lang="zh-CN" altLang="en-US"/>
              <a:pPr/>
              <a:t>2020/9/25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en-US"/>
              <a:t>单击此处编辑母版文本样式</a:t>
            </a:r>
          </a:p>
          <a:p>
            <a:pPr>
              <a:buFontTx/>
              <a:buNone/>
            </a:pPr>
            <a:r>
              <a:rPr lang="zh-CN" altLang="en-US"/>
              <a:t>第二级</a:t>
            </a:r>
          </a:p>
          <a:p>
            <a:pPr>
              <a:buFontTx/>
              <a:buNone/>
            </a:pPr>
            <a:r>
              <a:rPr lang="zh-CN" altLang="en-US"/>
              <a:t>第三级</a:t>
            </a:r>
          </a:p>
          <a:p>
            <a:pPr>
              <a:buFontTx/>
              <a:buNone/>
            </a:pPr>
            <a:r>
              <a:rPr lang="zh-CN" altLang="en-US"/>
              <a:t>第四级</a:t>
            </a:r>
          </a:p>
          <a:p>
            <a:pPr>
              <a:buFontTx/>
              <a:buNone/>
            </a:pPr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CB4D5ADE-6376-4C3A-99CF-AE07BC80EDF0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2500" y="935038"/>
            <a:ext cx="5715000" cy="199072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52500" y="3001963"/>
            <a:ext cx="5715000" cy="137953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09C81A-7B2E-4184-B81A-9FF47A4B22A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52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26BEDB-0139-45AB-A0F2-89B2834B0AB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18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24500" y="228600"/>
            <a:ext cx="1714500" cy="5029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4991100" cy="50292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E11F8-D4C9-4532-83C6-FEE1C314495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80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4F10EA-F9DF-4BDB-98B6-9D70E4A0CA2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77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700" y="1425575"/>
            <a:ext cx="6572250" cy="23764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0700" y="3824288"/>
            <a:ext cx="6572250" cy="12509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E5464D-8D84-480A-A551-F2E10FFAE47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44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333500"/>
            <a:ext cx="3352800" cy="39243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86200" y="1333500"/>
            <a:ext cx="3352800" cy="39243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DF9E4-DE9C-46FB-B322-69FD2C6AF0C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71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304800"/>
            <a:ext cx="6572250" cy="11049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5463" y="1401763"/>
            <a:ext cx="3222625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5463" y="2087563"/>
            <a:ext cx="3222625" cy="30702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57625" y="1401763"/>
            <a:ext cx="3240088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57625" y="2087563"/>
            <a:ext cx="3240088" cy="30702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60814-FD9B-4FB2-8CCA-5D8611361F1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1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70B745-29F4-4FA5-9B17-835B9C73855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04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CA2CD4-CB1E-4DC9-A5B5-4E5AF5A5479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2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381000"/>
            <a:ext cx="2457450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40088" y="822325"/>
            <a:ext cx="3857625" cy="40624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25463" y="1714500"/>
            <a:ext cx="2457450" cy="3176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AA164-84F9-448D-9AF4-4AED68B940C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36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381000"/>
            <a:ext cx="2457450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240088" y="822325"/>
            <a:ext cx="3857625" cy="40624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25463" y="1714500"/>
            <a:ext cx="2457450" cy="3176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7BF81-DCDA-4125-873B-900FEBF7A27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41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101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228600"/>
            <a:ext cx="6858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Lucida Sans" charset="0"/>
              </a:rPr>
              <a:t>单击此处编辑母版标题样式</a:t>
            </a:r>
          </a:p>
        </p:txBody>
      </p:sp>
      <p:sp>
        <p:nvSpPr>
          <p:cNvPr id="1027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33500"/>
            <a:ext cx="68580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Book Antiqua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Book Antiqua" charset="0"/>
              </a:rPr>
              <a:t>第二级</a:t>
            </a:r>
          </a:p>
          <a:p>
            <a:pPr lvl="2"/>
            <a:r>
              <a:rPr lang="zh-CN" altLang="zh-CN" smtClean="0">
                <a:sym typeface="Book Antiqua" charset="0"/>
              </a:rPr>
              <a:t>第三级</a:t>
            </a:r>
          </a:p>
          <a:p>
            <a:pPr lvl="3"/>
            <a:r>
              <a:rPr lang="zh-CN" altLang="zh-CN" smtClean="0">
                <a:sym typeface="Book Antiqua" charset="0"/>
              </a:rPr>
              <a:t>第四级</a:t>
            </a:r>
          </a:p>
          <a:p>
            <a:pPr lvl="4"/>
            <a:r>
              <a:rPr lang="zh-CN" altLang="zh-CN" smtClean="0">
                <a:sym typeface="Book Antiqua" charset="0"/>
              </a:rPr>
              <a:t>第五级</a:t>
            </a:r>
          </a:p>
        </p:txBody>
      </p:sp>
      <p:sp>
        <p:nvSpPr>
          <p:cNvPr id="1028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5346700"/>
            <a:ext cx="177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BABABA"/>
                </a:solidFill>
              </a:defRPr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03500" y="5346700"/>
            <a:ext cx="241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BABABA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4000" y="5346700"/>
            <a:ext cx="63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BABABA"/>
                </a:solidFill>
              </a:defRPr>
            </a:lvl1pPr>
          </a:lstStyle>
          <a:p>
            <a:fld id="{13F1AEB0-F8E7-4BFD-8BE4-E6CFE174599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3400" b="1" kern="1200">
          <a:solidFill>
            <a:schemeClr val="tx2"/>
          </a:solidFill>
          <a:latin typeface="+mj-lt"/>
          <a:ea typeface="+mj-ea"/>
          <a:cs typeface="+mj-cs"/>
          <a:sym typeface="Lucida Sans" charset="0"/>
        </a:defRPr>
      </a:lvl1pPr>
      <a:lvl2pPr algn="ctr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pitchFamily="49" charset="-122"/>
          <a:sym typeface="Lucida Sans" charset="0"/>
        </a:defRPr>
      </a:lvl2pPr>
      <a:lvl3pPr algn="ctr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pitchFamily="49" charset="-122"/>
          <a:sym typeface="Lucida Sans" charset="0"/>
        </a:defRPr>
      </a:lvl3pPr>
      <a:lvl4pPr algn="ctr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pitchFamily="49" charset="-122"/>
          <a:sym typeface="Lucida Sans" charset="0"/>
        </a:defRPr>
      </a:lvl4pPr>
      <a:lvl5pPr algn="ctr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pitchFamily="49" charset="-122"/>
          <a:sym typeface="Lucida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pitchFamily="49" charset="-122"/>
          <a:sym typeface="Lucida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pitchFamily="49" charset="-122"/>
          <a:sym typeface="Lucida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pitchFamily="49" charset="-122"/>
          <a:sym typeface="Lucida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pitchFamily="49" charset="-122"/>
          <a:sym typeface="Lucida Sans" charset="0"/>
        </a:defRPr>
      </a:lvl9pPr>
    </p:titleStyle>
    <p:bodyStyle>
      <a:lvl1pPr marL="457200" indent="-342900" algn="l" defTabSz="0" rtl="0" fontAlgn="base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charset="0"/>
        <a:buChar char=""/>
        <a:defRPr sz="2300" kern="1200">
          <a:solidFill>
            <a:schemeClr val="tx1"/>
          </a:solidFill>
          <a:latin typeface="+mn-lt"/>
          <a:ea typeface="+mn-ea"/>
          <a:cs typeface="+mn-cs"/>
          <a:sym typeface="Book Antiqua" charset="0"/>
        </a:defRPr>
      </a:lvl1pPr>
      <a:lvl2pPr marL="723900" indent="-23495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charset="0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  <a:sym typeface="Book Antiqua" charset="0"/>
        </a:defRPr>
      </a:lvl2pPr>
      <a:lvl3pPr marL="944563" indent="-188913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anose="05000000000000000000" pitchFamily="2" charset="2"/>
        <a:buChar char=""/>
        <a:defRPr kern="1200">
          <a:solidFill>
            <a:schemeClr val="tx1"/>
          </a:solidFill>
          <a:latin typeface="+mn-lt"/>
          <a:ea typeface="+mn-ea"/>
          <a:cs typeface="+mn-cs"/>
          <a:sym typeface="Book Antiqua" charset="0"/>
        </a:defRPr>
      </a:lvl3pPr>
      <a:lvl4pPr marL="1127125" indent="-150813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charset="0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  <a:sym typeface="Book Antiqua" charset="0"/>
        </a:defRPr>
      </a:lvl4pPr>
      <a:lvl5pPr marL="1287463" indent="-150813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2" charset="0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  <a:sym typeface="Book Antiqu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slide" Target="slide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4"/>
          <p:cNvSpPr>
            <a:spLocks noChangeArrowheads="1"/>
          </p:cNvSpPr>
          <p:nvPr/>
        </p:nvSpPr>
        <p:spPr bwMode="auto">
          <a:xfrm>
            <a:off x="1387979" y="301625"/>
            <a:ext cx="4951997" cy="861774"/>
          </a:xfrm>
          <a:prstGeom prst="rect">
            <a:avLst/>
          </a:prstGeom>
          <a:solidFill>
            <a:srgbClr val="000000"/>
          </a:solidFill>
          <a:ln w="38100" cap="flat" cmpd="sng">
            <a:solidFill>
              <a:srgbClr val="FFFF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50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坦</a:t>
            </a:r>
            <a:r>
              <a:rPr lang="zh-CN" altLang="en-US" sz="5000" b="1" dirty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克大</a:t>
            </a:r>
            <a:r>
              <a:rPr lang="zh-CN" altLang="en-US" sz="50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战</a:t>
            </a:r>
            <a:r>
              <a:rPr lang="en-US" altLang="zh-CN" sz="50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_CPP</a:t>
            </a:r>
            <a:r>
              <a:rPr lang="zh-CN" altLang="en-US" sz="50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版</a:t>
            </a:r>
            <a:endParaRPr lang="en-US" altLang="zh-CN" sz="5000" b="1" dirty="0">
              <a:solidFill>
                <a:srgbClr val="E94D1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5286375" y="4370388"/>
            <a:ext cx="2268538" cy="1348061"/>
            <a:chOff x="0" y="0"/>
            <a:chExt cx="1960590" cy="1253882"/>
          </a:xfrm>
        </p:grpSpPr>
        <p:sp>
          <p:nvSpPr>
            <p:cNvPr id="3076" name="矩形 1"/>
            <p:cNvSpPr>
              <a:spLocks noChangeArrowheads="1"/>
            </p:cNvSpPr>
            <p:nvPr/>
          </p:nvSpPr>
          <p:spPr bwMode="auto">
            <a:xfrm>
              <a:off x="0" y="346365"/>
              <a:ext cx="1960590" cy="763201"/>
            </a:xfrm>
            <a:prstGeom prst="rect">
              <a:avLst/>
            </a:prstGeom>
            <a:solidFill>
              <a:srgbClr val="000000"/>
            </a:solidFill>
            <a:ln w="25400" cap="flat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15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7" name="矩形 5"/>
            <p:cNvSpPr>
              <a:spLocks noChangeArrowheads="1"/>
            </p:cNvSpPr>
            <p:nvPr/>
          </p:nvSpPr>
          <p:spPr bwMode="auto">
            <a:xfrm>
              <a:off x="36004" y="0"/>
              <a:ext cx="1861407" cy="1253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endParaRPr lang="zh-CN" altLang="en-US" sz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3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PPT  By @15PB</a:t>
              </a:r>
              <a:r>
                <a:rPr lang="zh-CN" altLang="en-US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第</a:t>
              </a:r>
              <a:r>
                <a:rPr lang="en-US" altLang="zh-CN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41</a:t>
              </a:r>
              <a:r>
                <a:rPr lang="zh-CN" altLang="en-US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期</a:t>
              </a:r>
              <a:endParaRPr lang="en-US" altLang="zh-CN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3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en-US" altLang="zh-CN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   </a:t>
              </a:r>
              <a:r>
                <a:rPr lang="zh-CN" altLang="en-US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学员：毛宏伟</a:t>
              </a:r>
              <a:endParaRPr lang="en-US" altLang="zh-CN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3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en-US" altLang="zh-CN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   </a:t>
              </a:r>
              <a:r>
                <a:rPr lang="zh-CN" altLang="en-US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老</a:t>
              </a:r>
              <a:r>
                <a:rPr lang="zh-CN" altLang="en-US" sz="13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师：荆琳、万敏</a:t>
              </a:r>
              <a:endParaRPr lang="en-US" altLang="zh-CN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3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   </a:t>
              </a:r>
              <a:r>
                <a:rPr lang="en-US" altLang="zh-CN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2020</a:t>
              </a:r>
              <a:r>
                <a:rPr lang="zh-CN" altLang="en-US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-</a:t>
              </a:r>
              <a:r>
                <a:rPr lang="en-US" altLang="zh-CN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09</a:t>
              </a:r>
              <a:r>
                <a:rPr lang="zh-CN" altLang="en-US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-</a:t>
              </a:r>
              <a:r>
                <a:rPr lang="en-US" altLang="zh-CN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24</a:t>
              </a:r>
              <a:endParaRPr lang="zh-CN" altLang="en-US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712" y="1309328"/>
            <a:ext cx="5242421" cy="3276513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3"/>
          <p:cNvSpPr>
            <a:spLocks noChangeArrowheads="1"/>
          </p:cNvSpPr>
          <p:nvPr/>
        </p:nvSpPr>
        <p:spPr bwMode="auto">
          <a:xfrm>
            <a:off x="0" y="2047875"/>
            <a:ext cx="7620000" cy="1619250"/>
          </a:xfrm>
          <a:prstGeom prst="rect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73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387" name="矩形 4"/>
          <p:cNvSpPr>
            <a:spLocks noChangeArrowheads="1"/>
          </p:cNvSpPr>
          <p:nvPr/>
        </p:nvSpPr>
        <p:spPr bwMode="auto">
          <a:xfrm>
            <a:off x="3486150" y="2582863"/>
            <a:ext cx="25336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谢谢观看！</a:t>
            </a:r>
            <a:endParaRPr lang="zh-CN" altLang="en-US"/>
          </a:p>
        </p:txBody>
      </p:sp>
      <p:sp>
        <p:nvSpPr>
          <p:cNvPr id="16388" name="矩形 5"/>
          <p:cNvSpPr>
            <a:spLocks noChangeArrowheads="1"/>
          </p:cNvSpPr>
          <p:nvPr/>
        </p:nvSpPr>
        <p:spPr bwMode="auto">
          <a:xfrm>
            <a:off x="5219700" y="3908425"/>
            <a:ext cx="863600" cy="862013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9" name="矩形 6"/>
          <p:cNvSpPr>
            <a:spLocks noChangeArrowheads="1"/>
          </p:cNvSpPr>
          <p:nvPr/>
        </p:nvSpPr>
        <p:spPr bwMode="auto">
          <a:xfrm>
            <a:off x="6005513" y="4632325"/>
            <a:ext cx="360362" cy="360363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90" name="直接连接符 2"/>
          <p:cNvSpPr>
            <a:spLocks noChangeShapeType="1"/>
          </p:cNvSpPr>
          <p:nvPr/>
        </p:nvSpPr>
        <p:spPr bwMode="auto">
          <a:xfrm>
            <a:off x="3330575" y="2355850"/>
            <a:ext cx="0" cy="981075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39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2409825"/>
            <a:ext cx="1689100" cy="896938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525352"/>
            <a:ext cx="7620000" cy="3756434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地图：位段的运用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497632" y="366713"/>
            <a:ext cx="6336704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位段运用</a:t>
            </a:r>
            <a:endParaRPr lang="zh-CN" altLang="en-US" sz="3600" b="1" dirty="0">
              <a:solidFill>
                <a:srgbClr val="E94D1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24" y="2317440"/>
            <a:ext cx="4363059" cy="2534004"/>
          </a:xfrm>
          <a:prstGeom prst="rect">
            <a:avLst/>
          </a:prstGeom>
        </p:spPr>
      </p:pic>
      <p:sp>
        <p:nvSpPr>
          <p:cNvPr id="3" name="左箭头 2">
            <a:hlinkClick r:id="rId3" action="ppaction://hlinksldjump"/>
          </p:cNvPr>
          <p:cNvSpPr/>
          <p:nvPr/>
        </p:nvSpPr>
        <p:spPr bwMode="auto">
          <a:xfrm>
            <a:off x="6474296" y="4797154"/>
            <a:ext cx="978408" cy="484632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50170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525352"/>
            <a:ext cx="7620000" cy="3756434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视图：与坦克类友元、重载</a:t>
            </a:r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497632" y="366713"/>
            <a:ext cx="6336704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 dirty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友元、重载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96" y="2353444"/>
            <a:ext cx="4753638" cy="25911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21" y="2225567"/>
            <a:ext cx="7034357" cy="3056219"/>
          </a:xfrm>
          <a:prstGeom prst="rect">
            <a:avLst/>
          </a:prstGeom>
        </p:spPr>
      </p:pic>
      <p:sp>
        <p:nvSpPr>
          <p:cNvPr id="3" name="左箭头 2">
            <a:hlinkClick r:id="rId4" action="ppaction://hlinksldjump"/>
          </p:cNvPr>
          <p:cNvSpPr/>
          <p:nvPr/>
        </p:nvSpPr>
        <p:spPr bwMode="auto">
          <a:xfrm>
            <a:off x="6474296" y="4797154"/>
            <a:ext cx="978408" cy="484632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12801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525352"/>
            <a:ext cx="7620000" cy="3756434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坦克、子弹：继承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、重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定义</a:t>
            </a:r>
            <a:endParaRPr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497632" y="366713"/>
            <a:ext cx="6336704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 dirty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继承</a:t>
            </a:r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、重</a:t>
            </a:r>
            <a:r>
              <a:rPr lang="zh-CN" altLang="en-US" sz="3600" b="1" dirty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定义</a:t>
            </a:r>
          </a:p>
        </p:txBody>
      </p:sp>
      <p:sp>
        <p:nvSpPr>
          <p:cNvPr id="3" name="左箭头 2">
            <a:hlinkClick r:id="rId2" action="ppaction://hlinksldjump"/>
          </p:cNvPr>
          <p:cNvSpPr/>
          <p:nvPr/>
        </p:nvSpPr>
        <p:spPr bwMode="auto">
          <a:xfrm>
            <a:off x="6474296" y="4797154"/>
            <a:ext cx="978408" cy="484632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92" y="2281436"/>
            <a:ext cx="5000337" cy="292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3069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657350"/>
            <a:ext cx="7620000" cy="2967038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endParaRPr lang="zh-CN" altLang="zh-CN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99" name="椭圆 1"/>
          <p:cNvSpPr>
            <a:spLocks noChangeArrowheads="1"/>
          </p:cNvSpPr>
          <p:nvPr/>
        </p:nvSpPr>
        <p:spPr bwMode="auto">
          <a:xfrm>
            <a:off x="708025" y="2197100"/>
            <a:ext cx="1381125" cy="1381125"/>
          </a:xfrm>
          <a:prstGeom prst="ellipse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500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01</a:t>
            </a:r>
            <a:endParaRPr lang="zh-CN" altLang="en-US" sz="4500">
              <a:solidFill>
                <a:srgbClr val="FFFFFF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100" name="矩形 2"/>
          <p:cNvSpPr>
            <a:spLocks noChangeArrowheads="1"/>
          </p:cNvSpPr>
          <p:nvPr/>
        </p:nvSpPr>
        <p:spPr bwMode="auto">
          <a:xfrm>
            <a:off x="663575" y="3848100"/>
            <a:ext cx="138271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3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功能介绍</a:t>
            </a:r>
            <a:endParaRPr lang="zh-CN" altLang="en-US"/>
          </a:p>
        </p:txBody>
      </p:sp>
      <p:sp>
        <p:nvSpPr>
          <p:cNvPr id="4101" name="椭圆 3"/>
          <p:cNvSpPr>
            <a:spLocks noChangeArrowheads="1"/>
          </p:cNvSpPr>
          <p:nvPr/>
        </p:nvSpPr>
        <p:spPr bwMode="auto">
          <a:xfrm>
            <a:off x="3119438" y="2197100"/>
            <a:ext cx="1379537" cy="1381125"/>
          </a:xfrm>
          <a:prstGeom prst="ellipse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500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02</a:t>
            </a:r>
            <a:endParaRPr lang="zh-CN" altLang="en-US" sz="4500">
              <a:solidFill>
                <a:srgbClr val="FFFFFF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102" name="矩形 4"/>
          <p:cNvSpPr>
            <a:spLocks noChangeArrowheads="1"/>
          </p:cNvSpPr>
          <p:nvPr/>
        </p:nvSpPr>
        <p:spPr bwMode="auto">
          <a:xfrm>
            <a:off x="2803525" y="3848100"/>
            <a:ext cx="198278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3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项目设计分享</a:t>
            </a:r>
            <a:endParaRPr lang="zh-CN" altLang="en-US"/>
          </a:p>
        </p:txBody>
      </p:sp>
      <p:sp>
        <p:nvSpPr>
          <p:cNvPr id="4103" name="椭圆 8"/>
          <p:cNvSpPr>
            <a:spLocks noChangeArrowheads="1"/>
          </p:cNvSpPr>
          <p:nvPr/>
        </p:nvSpPr>
        <p:spPr bwMode="auto">
          <a:xfrm>
            <a:off x="5530850" y="2197100"/>
            <a:ext cx="1381125" cy="1381125"/>
          </a:xfrm>
          <a:prstGeom prst="ellipse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500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03</a:t>
            </a:r>
            <a:endParaRPr lang="zh-CN" altLang="en-US" sz="4500">
              <a:solidFill>
                <a:srgbClr val="FFFFFF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104" name="矩形 9"/>
          <p:cNvSpPr>
            <a:spLocks noChangeArrowheads="1"/>
          </p:cNvSpPr>
          <p:nvPr/>
        </p:nvSpPr>
        <p:spPr bwMode="auto">
          <a:xfrm>
            <a:off x="5335588" y="3848100"/>
            <a:ext cx="168433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3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心得与总结</a:t>
            </a:r>
            <a:endParaRPr lang="zh-CN" altLang="en-US"/>
          </a:p>
        </p:txBody>
      </p:sp>
      <p:sp>
        <p:nvSpPr>
          <p:cNvPr id="4105" name="直接连接符 12"/>
          <p:cNvSpPr>
            <a:spLocks noChangeShapeType="1"/>
          </p:cNvSpPr>
          <p:nvPr/>
        </p:nvSpPr>
        <p:spPr bwMode="auto">
          <a:xfrm>
            <a:off x="708025" y="3848100"/>
            <a:ext cx="1271588" cy="0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" name="直接连接符 13"/>
          <p:cNvSpPr>
            <a:spLocks noChangeShapeType="1"/>
          </p:cNvSpPr>
          <p:nvPr/>
        </p:nvSpPr>
        <p:spPr bwMode="auto">
          <a:xfrm>
            <a:off x="708025" y="4291013"/>
            <a:ext cx="1271588" cy="0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7" name="直接连接符 14"/>
          <p:cNvSpPr>
            <a:spLocks noChangeShapeType="1"/>
          </p:cNvSpPr>
          <p:nvPr/>
        </p:nvSpPr>
        <p:spPr bwMode="auto">
          <a:xfrm>
            <a:off x="3170238" y="3854450"/>
            <a:ext cx="1271587" cy="0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8" name="直接连接符 15"/>
          <p:cNvSpPr>
            <a:spLocks noChangeShapeType="1"/>
          </p:cNvSpPr>
          <p:nvPr/>
        </p:nvSpPr>
        <p:spPr bwMode="auto">
          <a:xfrm>
            <a:off x="3170238" y="4297363"/>
            <a:ext cx="1271587" cy="1587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9" name="直接连接符 16"/>
          <p:cNvSpPr>
            <a:spLocks noChangeShapeType="1"/>
          </p:cNvSpPr>
          <p:nvPr/>
        </p:nvSpPr>
        <p:spPr bwMode="auto">
          <a:xfrm>
            <a:off x="5549900" y="3854450"/>
            <a:ext cx="1271588" cy="0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0" name="直接连接符 17"/>
          <p:cNvSpPr>
            <a:spLocks noChangeShapeType="1"/>
          </p:cNvSpPr>
          <p:nvPr/>
        </p:nvSpPr>
        <p:spPr bwMode="auto">
          <a:xfrm>
            <a:off x="5549900" y="4297363"/>
            <a:ext cx="1271588" cy="1587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1500188" y="366713"/>
            <a:ext cx="4979987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36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 </a:t>
            </a:r>
            <a:r>
              <a:rPr lang="en-US" altLang="zh-CN" sz="36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36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3600">
                <a:solidFill>
                  <a:srgbClr val="E94D1A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CONTENTS</a:t>
            </a:r>
            <a:endParaRPr lang="zh-CN" altLang="en-US" sz="3600">
              <a:solidFill>
                <a:srgbClr val="E94D1A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2730500"/>
            <a:ext cx="3779838" cy="127000"/>
            <a:chOff x="0" y="0"/>
            <a:chExt cx="5436096" cy="152400"/>
          </a:xfrm>
        </p:grpSpPr>
        <p:sp>
          <p:nvSpPr>
            <p:cNvPr id="5123" name="直接连接符 2"/>
            <p:cNvSpPr>
              <a:spLocks noChangeShapeType="1"/>
            </p:cNvSpPr>
            <p:nvPr/>
          </p:nvSpPr>
          <p:spPr bwMode="auto">
            <a:xfrm>
              <a:off x="0" y="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" name="直接连接符 3"/>
            <p:cNvSpPr>
              <a:spLocks noChangeShapeType="1"/>
            </p:cNvSpPr>
            <p:nvPr/>
          </p:nvSpPr>
          <p:spPr bwMode="auto">
            <a:xfrm>
              <a:off x="0" y="15240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5" name="矩形 5"/>
          <p:cNvSpPr>
            <a:spLocks noChangeArrowheads="1"/>
          </p:cNvSpPr>
          <p:nvPr/>
        </p:nvSpPr>
        <p:spPr bwMode="auto">
          <a:xfrm>
            <a:off x="311150" y="1871663"/>
            <a:ext cx="3922713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  </a:t>
            </a:r>
            <a:r>
              <a:rPr lang="zh-CN" altLang="en-US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功能介绍</a:t>
            </a:r>
            <a:endParaRPr lang="zh-CN" altLang="en-US"/>
          </a:p>
        </p:txBody>
      </p:sp>
      <p:sp>
        <p:nvSpPr>
          <p:cNvPr id="5126" name="矩形 6"/>
          <p:cNvSpPr>
            <a:spLocks noChangeArrowheads="1"/>
          </p:cNvSpPr>
          <p:nvPr/>
        </p:nvSpPr>
        <p:spPr bwMode="auto">
          <a:xfrm>
            <a:off x="6037263" y="2994025"/>
            <a:ext cx="863600" cy="862013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矩形 7"/>
          <p:cNvSpPr>
            <a:spLocks noChangeArrowheads="1"/>
          </p:cNvSpPr>
          <p:nvPr/>
        </p:nvSpPr>
        <p:spPr bwMode="auto">
          <a:xfrm>
            <a:off x="4619625" y="3343275"/>
            <a:ext cx="1898650" cy="1895475"/>
          </a:xfrm>
          <a:prstGeom prst="rect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8" name="矩形 8"/>
          <p:cNvSpPr>
            <a:spLocks noChangeArrowheads="1"/>
          </p:cNvSpPr>
          <p:nvPr/>
        </p:nvSpPr>
        <p:spPr bwMode="auto">
          <a:xfrm>
            <a:off x="6823075" y="3719513"/>
            <a:ext cx="360363" cy="360362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9" name="矩形 1"/>
          <p:cNvSpPr>
            <a:spLocks noChangeArrowheads="1"/>
          </p:cNvSpPr>
          <p:nvPr/>
        </p:nvSpPr>
        <p:spPr bwMode="auto">
          <a:xfrm>
            <a:off x="4908550" y="3538538"/>
            <a:ext cx="1198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坦克大战</a:t>
            </a:r>
          </a:p>
        </p:txBody>
      </p:sp>
      <p:sp>
        <p:nvSpPr>
          <p:cNvPr id="5130" name="直接连接符 10"/>
          <p:cNvSpPr>
            <a:spLocks noChangeShapeType="1"/>
          </p:cNvSpPr>
          <p:nvPr/>
        </p:nvSpPr>
        <p:spPr bwMode="auto">
          <a:xfrm>
            <a:off x="4649788" y="4157663"/>
            <a:ext cx="1830387" cy="1587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131" name="图片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88" y="4321175"/>
            <a:ext cx="1317625" cy="700088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525352"/>
            <a:ext cx="7620000" cy="3756434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操作介绍：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WASD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IJKL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暂停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确认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ESC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退出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坦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克可自由移动，按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F(H)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键发射炮弹，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键可以发射跟踪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弹。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记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分功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能：每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杀死一个敌方坦克，加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分，满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100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</a:t>
            </a:r>
            <a:r>
              <a:rPr lang="zh-CN" altLang="en-US" sz="2000" dirty="0" smtClean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下一关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玩家血量为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100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，为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时游戏结束。敌方坦克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被击杀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时会重置。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坦克区分：玩家为</a:t>
            </a:r>
            <a:r>
              <a:rPr lang="zh-CN" altLang="en-US" sz="2000" dirty="0" smtClean="0"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红色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rgbClr val="FFFFFF"/>
                </a:solidFill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蓝色</a:t>
            </a:r>
            <a:r>
              <a:rPr lang="zh-CN" altLang="en-US" sz="2400" b="1" u="sng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实心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坦克。敌方为</a:t>
            </a:r>
            <a:r>
              <a:rPr lang="zh-CN" altLang="en-US" sz="2400" dirty="0" smtClean="0">
                <a:solidFill>
                  <a:srgbClr val="FFFFFF"/>
                </a:solidFill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华文彩云" panose="02010800040101010101" pitchFamily="2" charset="-122"/>
                <a:ea typeface="华文彩云" panose="02010800040101010101" pitchFamily="2" charset="-122"/>
                <a:sym typeface="微软雅黑" panose="020B0503020204020204" pitchFamily="34" charset="-122"/>
              </a:rPr>
              <a:t>浅蓝色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rgbClr val="FFFFFF"/>
                </a:solidFill>
                <a:effectLst>
                  <a:glow rad="101600">
                    <a:srgbClr val="7030A0">
                      <a:alpha val="60000"/>
                    </a:srgbClr>
                  </a:glow>
                </a:effectLst>
                <a:latin typeface="华文彩云" panose="02010800040101010101" pitchFamily="2" charset="-122"/>
                <a:ea typeface="华文彩云" panose="02010800040101010101" pitchFamily="2" charset="-122"/>
                <a:sym typeface="微软雅黑" panose="020B0503020204020204" pitchFamily="34" charset="-122"/>
              </a:rPr>
              <a:t>紫色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</a:t>
            </a:r>
            <a:r>
              <a:rPr lang="zh-CN" altLang="en-US" sz="2400" dirty="0">
                <a:solidFill>
                  <a:srgbClr val="FFFFFF"/>
                </a:solidFill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华文彩云" panose="02010800040101010101" pitchFamily="2" charset="-122"/>
                <a:ea typeface="华文彩云" panose="02010800040101010101" pitchFamily="2" charset="-122"/>
                <a:sym typeface="微软雅黑" panose="020B0503020204020204" pitchFamily="34" charset="-122"/>
              </a:rPr>
              <a:t>浅蓝色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为速度型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速度快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 </a:t>
            </a:r>
            <a:r>
              <a:rPr lang="zh-CN" altLang="en-US" sz="2400" dirty="0" smtClean="0">
                <a:solidFill>
                  <a:srgbClr val="FFFFFF"/>
                </a:solidFill>
                <a:effectLst>
                  <a:glow rad="101600">
                    <a:srgbClr val="7030A0">
                      <a:alpha val="60000"/>
                    </a:srgbClr>
                  </a:glow>
                </a:effectLst>
                <a:latin typeface="华文彩云" panose="02010800040101010101" pitchFamily="2" charset="-122"/>
                <a:ea typeface="华文彩云" panose="02010800040101010101" pitchFamily="2" charset="-122"/>
                <a:sym typeface="微软雅黑" panose="020B0503020204020204" pitchFamily="34" charset="-122"/>
              </a:rPr>
              <a:t>紫</a:t>
            </a:r>
            <a:r>
              <a:rPr lang="zh-CN" altLang="en-US" sz="2400" dirty="0">
                <a:solidFill>
                  <a:srgbClr val="FFFFFF"/>
                </a:solidFill>
                <a:effectLst>
                  <a:glow rad="101600">
                    <a:srgbClr val="7030A0">
                      <a:alpha val="60000"/>
                    </a:srgbClr>
                  </a:glow>
                </a:effectLst>
                <a:latin typeface="华文彩云" panose="02010800040101010101" pitchFamily="2" charset="-122"/>
                <a:ea typeface="华文彩云" panose="02010800040101010101" pitchFamily="2" charset="-122"/>
                <a:sym typeface="微软雅黑" panose="020B0503020204020204" pitchFamily="34" charset="-122"/>
              </a:rPr>
              <a:t>色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为重量型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攻击力大 速度慢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游戏暂停：按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暂停时可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保存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游戏，主界面可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读取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游戏。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497632" y="366713"/>
            <a:ext cx="6336704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功能介绍</a:t>
            </a:r>
            <a:r>
              <a:rPr lang="en-US" altLang="zh-CN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</a:t>
            </a:r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操作</a:t>
            </a:r>
            <a:r>
              <a:rPr lang="zh-CN" altLang="en-US" sz="3600" b="1" dirty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篇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0087309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525352"/>
            <a:ext cx="7620000" cy="3756434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坦克的移动：先将坦克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擦除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、等待子弹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重画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完后继续移动。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子弹的移动：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检查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子弹原位置，并还原。然后按方向移动。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判断移动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后的位置是否正确，（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失败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友方子弹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）时将子弹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移除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 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AI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电脑：取随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机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4/24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的概率改变方向，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1/5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的概率发射子弹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手动操作：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可发射普通子弹，</a:t>
            </a:r>
            <a:r>
              <a:rPr lang="en-US" altLang="zh-CN" sz="2000" dirty="0" smtClean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为跟踪弹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A*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算法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寻路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自定义地图：主界面可进入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地图编辑模式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，在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鼠标移动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按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指定按键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，即可画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指定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的图像。按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可返回，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进入游戏。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497632" y="366713"/>
            <a:ext cx="6336704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功能介绍</a:t>
            </a:r>
            <a:r>
              <a:rPr lang="en-US" altLang="zh-CN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</a:t>
            </a:r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逻辑篇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185104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0" y="2730500"/>
            <a:ext cx="4410075" cy="127000"/>
            <a:chOff x="0" y="0"/>
            <a:chExt cx="5436096" cy="152400"/>
          </a:xfrm>
        </p:grpSpPr>
        <p:sp>
          <p:nvSpPr>
            <p:cNvPr id="11267" name="直接连接符 2"/>
            <p:cNvSpPr>
              <a:spLocks noChangeShapeType="1"/>
            </p:cNvSpPr>
            <p:nvPr/>
          </p:nvSpPr>
          <p:spPr bwMode="auto">
            <a:xfrm>
              <a:off x="0" y="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8" name="直接连接符 3"/>
            <p:cNvSpPr>
              <a:spLocks noChangeShapeType="1"/>
            </p:cNvSpPr>
            <p:nvPr/>
          </p:nvSpPr>
          <p:spPr bwMode="auto">
            <a:xfrm>
              <a:off x="0" y="15240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69" name="矩形 5"/>
          <p:cNvSpPr>
            <a:spLocks noChangeArrowheads="1"/>
          </p:cNvSpPr>
          <p:nvPr/>
        </p:nvSpPr>
        <p:spPr bwMode="auto">
          <a:xfrm>
            <a:off x="1114425" y="1714500"/>
            <a:ext cx="48244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r>
              <a:rPr lang="zh-CN" altLang="en-US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项目设计分享</a:t>
            </a:r>
          </a:p>
          <a:p>
            <a:pPr algn="ctr"/>
            <a:endParaRPr lang="zh-CN" altLang="en-US" sz="5000" b="1">
              <a:solidFill>
                <a:srgbClr val="E94D1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70" name="矩形 6"/>
          <p:cNvSpPr>
            <a:spLocks noChangeArrowheads="1"/>
          </p:cNvSpPr>
          <p:nvPr/>
        </p:nvSpPr>
        <p:spPr bwMode="auto">
          <a:xfrm>
            <a:off x="6037263" y="2994025"/>
            <a:ext cx="863600" cy="862013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1" name="矩形 8"/>
          <p:cNvSpPr>
            <a:spLocks noChangeArrowheads="1"/>
          </p:cNvSpPr>
          <p:nvPr/>
        </p:nvSpPr>
        <p:spPr bwMode="auto">
          <a:xfrm>
            <a:off x="6823075" y="3719513"/>
            <a:ext cx="360363" cy="360362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1272" name="Group 8"/>
          <p:cNvGrpSpPr>
            <a:grpSpLocks/>
          </p:cNvGrpSpPr>
          <p:nvPr/>
        </p:nvGrpSpPr>
        <p:grpSpPr bwMode="auto">
          <a:xfrm>
            <a:off x="4532313" y="3289300"/>
            <a:ext cx="1947862" cy="1895475"/>
            <a:chOff x="0" y="0"/>
            <a:chExt cx="1948160" cy="1896217"/>
          </a:xfrm>
        </p:grpSpPr>
        <p:sp>
          <p:nvSpPr>
            <p:cNvPr id="11273" name="矩形 12"/>
            <p:cNvSpPr>
              <a:spLocks noChangeArrowheads="1"/>
            </p:cNvSpPr>
            <p:nvPr/>
          </p:nvSpPr>
          <p:spPr bwMode="auto">
            <a:xfrm>
              <a:off x="0" y="0"/>
              <a:ext cx="1897848" cy="1896217"/>
            </a:xfrm>
            <a:prstGeom prst="rect">
              <a:avLst/>
            </a:prstGeom>
            <a:solidFill>
              <a:srgbClr val="E94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5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274" name="矩形 13"/>
            <p:cNvSpPr>
              <a:spLocks noChangeArrowheads="1"/>
            </p:cNvSpPr>
            <p:nvPr/>
          </p:nvSpPr>
          <p:spPr bwMode="auto">
            <a:xfrm>
              <a:off x="499321" y="248690"/>
              <a:ext cx="9541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坦克大战</a:t>
              </a:r>
            </a:p>
          </p:txBody>
        </p:sp>
        <p:sp>
          <p:nvSpPr>
            <p:cNvPr id="11275" name="直接连接符 14"/>
            <p:cNvSpPr>
              <a:spLocks noChangeShapeType="1"/>
            </p:cNvSpPr>
            <p:nvPr/>
          </p:nvSpPr>
          <p:spPr bwMode="auto">
            <a:xfrm>
              <a:off x="118160" y="868593"/>
              <a:ext cx="1830000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1276" name="图片 1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416" y="1032563"/>
              <a:ext cx="1316724" cy="699720"/>
            </a:xfrm>
            <a:prstGeom prst="rect">
              <a:avLst/>
            </a:prstGeom>
            <a:noFill/>
            <a:ln w="38100" cap="flat" cmpd="sng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</p:pic>
      </p:grp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525352"/>
            <a:ext cx="7620000" cy="3756434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2" action="ppaction://hlinksldjump"/>
              </a:rPr>
              <a:t>地图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：位段的运用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3" action="ppaction://hlinksldjump"/>
              </a:rPr>
              <a:t>视图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：与坦克类友元、重载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坦克、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4" action="ppaction://hlinksldjump"/>
              </a:rPr>
              <a:t>子弹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：继承、重定义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 A*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算法：重载运算符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据、视图、逻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辑（控制类）相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离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497632" y="366713"/>
            <a:ext cx="6336704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</a:t>
            </a:r>
            <a:r>
              <a:rPr lang="zh-CN" altLang="en-US" sz="3600" b="1" dirty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目设计分享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2088" y="1531879"/>
            <a:ext cx="2936492" cy="365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3899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2730500"/>
            <a:ext cx="4410075" cy="127000"/>
            <a:chOff x="0" y="0"/>
            <a:chExt cx="5436096" cy="152400"/>
          </a:xfrm>
        </p:grpSpPr>
        <p:sp>
          <p:nvSpPr>
            <p:cNvPr id="13315" name="直接连接符 2"/>
            <p:cNvSpPr>
              <a:spLocks noChangeShapeType="1"/>
            </p:cNvSpPr>
            <p:nvPr/>
          </p:nvSpPr>
          <p:spPr bwMode="auto">
            <a:xfrm>
              <a:off x="0" y="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6" name="直接连接符 3"/>
            <p:cNvSpPr>
              <a:spLocks noChangeShapeType="1"/>
            </p:cNvSpPr>
            <p:nvPr/>
          </p:nvSpPr>
          <p:spPr bwMode="auto">
            <a:xfrm>
              <a:off x="0" y="15240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17" name="矩形 5"/>
          <p:cNvSpPr>
            <a:spLocks noChangeArrowheads="1"/>
          </p:cNvSpPr>
          <p:nvPr/>
        </p:nvSpPr>
        <p:spPr bwMode="auto">
          <a:xfrm>
            <a:off x="4763" y="1741488"/>
            <a:ext cx="4564062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  </a:t>
            </a:r>
            <a:r>
              <a:rPr lang="zh-CN" altLang="en-US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心得与总结</a:t>
            </a:r>
            <a:endParaRPr lang="zh-CN" altLang="en-US"/>
          </a:p>
        </p:txBody>
      </p:sp>
      <p:sp>
        <p:nvSpPr>
          <p:cNvPr id="13318" name="矩形 6"/>
          <p:cNvSpPr>
            <a:spLocks noChangeArrowheads="1"/>
          </p:cNvSpPr>
          <p:nvPr/>
        </p:nvSpPr>
        <p:spPr bwMode="auto">
          <a:xfrm>
            <a:off x="6037263" y="2994025"/>
            <a:ext cx="863600" cy="862013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19" name="矩形 8"/>
          <p:cNvSpPr>
            <a:spLocks noChangeArrowheads="1"/>
          </p:cNvSpPr>
          <p:nvPr/>
        </p:nvSpPr>
        <p:spPr bwMode="auto">
          <a:xfrm>
            <a:off x="6823075" y="3719513"/>
            <a:ext cx="360363" cy="360362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3320" name="Group 8"/>
          <p:cNvGrpSpPr>
            <a:grpSpLocks/>
          </p:cNvGrpSpPr>
          <p:nvPr/>
        </p:nvGrpSpPr>
        <p:grpSpPr bwMode="auto">
          <a:xfrm>
            <a:off x="4521200" y="3325813"/>
            <a:ext cx="1947863" cy="1895475"/>
            <a:chOff x="0" y="0"/>
            <a:chExt cx="1948160" cy="1896217"/>
          </a:xfrm>
        </p:grpSpPr>
        <p:sp>
          <p:nvSpPr>
            <p:cNvPr id="13321" name="矩形 13"/>
            <p:cNvSpPr>
              <a:spLocks noChangeArrowheads="1"/>
            </p:cNvSpPr>
            <p:nvPr/>
          </p:nvSpPr>
          <p:spPr bwMode="auto">
            <a:xfrm>
              <a:off x="0" y="0"/>
              <a:ext cx="1897848" cy="1896217"/>
            </a:xfrm>
            <a:prstGeom prst="rect">
              <a:avLst/>
            </a:prstGeom>
            <a:solidFill>
              <a:srgbClr val="E94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5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22" name="矩形 14"/>
            <p:cNvSpPr>
              <a:spLocks noChangeArrowheads="1"/>
            </p:cNvSpPr>
            <p:nvPr/>
          </p:nvSpPr>
          <p:spPr bwMode="auto">
            <a:xfrm>
              <a:off x="499321" y="248690"/>
              <a:ext cx="9541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坦克大战</a:t>
              </a:r>
            </a:p>
          </p:txBody>
        </p:sp>
        <p:sp>
          <p:nvSpPr>
            <p:cNvPr id="13323" name="直接连接符 15"/>
            <p:cNvSpPr>
              <a:spLocks noChangeShapeType="1"/>
            </p:cNvSpPr>
            <p:nvPr/>
          </p:nvSpPr>
          <p:spPr bwMode="auto">
            <a:xfrm>
              <a:off x="118160" y="868593"/>
              <a:ext cx="1830000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3324" name="图片 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416" y="1032563"/>
              <a:ext cx="1316724" cy="699720"/>
            </a:xfrm>
            <a:prstGeom prst="rect">
              <a:avLst/>
            </a:prstGeom>
            <a:noFill/>
            <a:ln w="38100" cap="flat" cmpd="sng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</p:pic>
      </p:grp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525352"/>
            <a:ext cx="7620000" cy="3756434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开源项目：本项目开源在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GitHub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上，也参考了部分开源项目。</a:t>
            </a:r>
            <a:endParaRPr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其中部分代码灵感也来源于老师以及学长的项目。</a:t>
            </a:r>
            <a:endParaRPr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程思想：初步基于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MVC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思想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。数据、视图、逻辑相分离。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其次对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于框架理解还不够深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言运用：受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C#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编写习惯的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影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响，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编写代码时会将部分逻辑弄混。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码编写还是讲究量：编写多个版本的项目，逐渐优化。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497632" y="366713"/>
            <a:ext cx="6336704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 dirty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心得与总</a:t>
            </a:r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</a:t>
            </a:r>
            <a:endParaRPr lang="zh-CN" altLang="en-US" sz="3600" b="1" dirty="0">
              <a:solidFill>
                <a:srgbClr val="E94D1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883420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顶峰">
  <a:themeElements>
    <a:clrScheme name="">
      <a:dk1>
        <a:srgbClr val="69676D"/>
      </a:dk1>
      <a:lt1>
        <a:srgbClr val="FFFFFF"/>
      </a:lt1>
      <a:dk2>
        <a:srgbClr val="000000"/>
      </a:dk2>
      <a:lt2>
        <a:srgbClr val="C9C2D1"/>
      </a:lt2>
      <a:accent1>
        <a:srgbClr val="CEB966"/>
      </a:accent1>
      <a:accent2>
        <a:srgbClr val="9CB084"/>
      </a:accent2>
      <a:accent3>
        <a:srgbClr val="AAAAAA"/>
      </a:accent3>
      <a:accent4>
        <a:srgbClr val="DADADA"/>
      </a:accent4>
      <a:accent5>
        <a:srgbClr val="E3D9B8"/>
      </a:accent5>
      <a:accent6>
        <a:srgbClr val="8D9F77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黑体"/>
        <a:cs typeface="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69676D"/>
      </a:dk1>
      <a:lt1>
        <a:srgbClr val="FFFFFF"/>
      </a:lt1>
      <a:dk2>
        <a:srgbClr val="000000"/>
      </a:dk2>
      <a:lt2>
        <a:srgbClr val="C9C2D1"/>
      </a:lt2>
      <a:accent1>
        <a:srgbClr val="CEB966"/>
      </a:accent1>
      <a:accent2>
        <a:srgbClr val="9CB084"/>
      </a:accent2>
      <a:accent3>
        <a:srgbClr val="AAAAAA"/>
      </a:accent3>
      <a:accent4>
        <a:srgbClr val="DADADA"/>
      </a:accent4>
      <a:accent5>
        <a:srgbClr val="E3D9B8"/>
      </a:accent5>
      <a:accent6>
        <a:srgbClr val="8D9F77"/>
      </a:accent6>
      <a:hlink>
        <a:srgbClr val="410082"/>
      </a:hlink>
      <a:folHlink>
        <a:srgbClr val="932968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Pages>0</Pages>
  <Words>793</Words>
  <Characters>0</Characters>
  <Application>Microsoft Office PowerPoint</Application>
  <DocSecurity>0</DocSecurity>
  <PresentationFormat>自定义</PresentationFormat>
  <Lines>0</Lines>
  <Paragraphs>58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Book Antiqua</vt:lpstr>
      <vt:lpstr>Lucida Sans</vt:lpstr>
      <vt:lpstr>Wingdings 2</vt:lpstr>
      <vt:lpstr>Wingdings 3</vt:lpstr>
      <vt:lpstr>黑体</vt:lpstr>
      <vt:lpstr>华文彩云</vt:lpstr>
      <vt:lpstr>宋体</vt:lpstr>
      <vt:lpstr>微软雅黑</vt:lpstr>
      <vt:lpstr>Arial</vt:lpstr>
      <vt:lpstr>Arial Black</vt:lpstr>
      <vt:lpstr>Impact</vt:lpstr>
      <vt:lpstr>Wingdings</vt:lpstr>
      <vt:lpstr>顶峰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微软中国</dc:creator>
  <cp:keywords/>
  <dc:description/>
  <cp:lastModifiedBy>mhws2</cp:lastModifiedBy>
  <cp:revision>161</cp:revision>
  <dcterms:created xsi:type="dcterms:W3CDTF">2014-03-18T04:44:00Z</dcterms:created>
  <dcterms:modified xsi:type="dcterms:W3CDTF">2020-09-25T01:58:11Z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