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9" r:id="rId4"/>
    <p:sldId id="261" r:id="rId5"/>
    <p:sldId id="262" r:id="rId6"/>
    <p:sldId id="264" r:id="rId7"/>
    <p:sldId id="265" r:id="rId8"/>
    <p:sldId id="266" r:id="rId9"/>
    <p:sldId id="267" r:id="rId10"/>
    <p:sldId id="268" r:id="rId11"/>
    <p:sldId id="269" r:id="rId12"/>
    <p:sldId id="272" r:id="rId13"/>
    <p:sldId id="270" r:id="rId14"/>
    <p:sldId id="271"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F2E2720B-15B7-4D6D-8508-F5AA3DFA8576}" type="datetimeFigureOut">
              <a:rPr lang="en-US" smtClean="0"/>
              <a:pPr/>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2C812-DE50-46F9-88FF-E5993381B0C8}"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E2720B-15B7-4D6D-8508-F5AA3DFA8576}" type="datetimeFigureOut">
              <a:rPr lang="en-US" smtClean="0"/>
              <a:pPr/>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2C812-DE50-46F9-88FF-E5993381B0C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E2720B-15B7-4D6D-8508-F5AA3DFA8576}" type="datetimeFigureOut">
              <a:rPr lang="en-US" smtClean="0"/>
              <a:pPr/>
              <a:t>9/7/2018</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9D52C812-DE50-46F9-88FF-E5993381B0C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E2720B-15B7-4D6D-8508-F5AA3DFA8576}" type="datetimeFigureOut">
              <a:rPr lang="en-US" smtClean="0"/>
              <a:pPr/>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2C812-DE50-46F9-88FF-E5993381B0C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2E2720B-15B7-4D6D-8508-F5AA3DFA8576}" type="datetimeFigureOut">
              <a:rPr lang="en-US" smtClean="0"/>
              <a:pPr/>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2C812-DE50-46F9-88FF-E5993381B0C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2E2720B-15B7-4D6D-8508-F5AA3DFA8576}" type="datetimeFigureOut">
              <a:rPr lang="en-US" smtClean="0"/>
              <a:pPr/>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2C812-DE50-46F9-88FF-E5993381B0C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2E2720B-15B7-4D6D-8508-F5AA3DFA8576}" type="datetimeFigureOut">
              <a:rPr lang="en-US" smtClean="0"/>
              <a:pPr/>
              <a:t>9/7/2018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52C812-DE50-46F9-88FF-E5993381B0C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2E2720B-15B7-4D6D-8508-F5AA3DFA8576}" type="datetimeFigureOut">
              <a:rPr lang="en-US" smtClean="0"/>
              <a:pPr/>
              <a:t>9/7/2018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52C812-DE50-46F9-88FF-E5993381B0C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E2720B-15B7-4D6D-8508-F5AA3DFA8576}" type="datetimeFigureOut">
              <a:rPr lang="en-US" smtClean="0"/>
              <a:pPr/>
              <a:t>9/7/2018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52C812-DE50-46F9-88FF-E5993381B0C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2E2720B-15B7-4D6D-8508-F5AA3DFA8576}" type="datetimeFigureOut">
              <a:rPr lang="en-US" smtClean="0"/>
              <a:pPr/>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2C812-DE50-46F9-88FF-E5993381B0C8}"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F2E2720B-15B7-4D6D-8508-F5AA3DFA8576}" type="datetimeFigureOut">
              <a:rPr lang="en-US" smtClean="0"/>
              <a:pPr/>
              <a:t>9/7/2018</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9D52C812-DE50-46F9-88FF-E5993381B0C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F2E2720B-15B7-4D6D-8508-F5AA3DFA8576}" type="datetimeFigureOut">
              <a:rPr lang="en-US" smtClean="0"/>
              <a:pPr/>
              <a:t>9/7/2018</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D52C812-DE50-46F9-88FF-E5993381B0C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electronicshub.org/arduino-based-home-automation-using-tv-remot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electronicshub.org/arduino-based-home-automation-using-tv-remot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8077200" cy="1673352"/>
          </a:xfrm>
        </p:spPr>
        <p:txBody>
          <a:bodyPr>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54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Arduino based home automation using TV remote</a:t>
            </a:r>
            <a:endParaRPr lang="en-US" sz="5400"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3" name="Picture 2" descr="Capture2.PNG"/>
          <p:cNvPicPr>
            <a:picLocks noChangeAspect="1"/>
          </p:cNvPicPr>
          <p:nvPr/>
        </p:nvPicPr>
        <p:blipFill>
          <a:blip r:embed="rId2" cstate="print"/>
          <a:stretch>
            <a:fillRect/>
          </a:stretch>
        </p:blipFill>
        <p:spPr>
          <a:xfrm>
            <a:off x="2514600" y="3352800"/>
            <a:ext cx="6315957" cy="3267531"/>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ransition advTm="5438">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255776"/>
          </a:xfrm>
        </p:spPr>
        <p:txBody>
          <a:bodyPr>
            <a:normAutofit fontScale="90000"/>
          </a:bodyPr>
          <a:lstStyle/>
          <a:p>
            <a:r>
              <a:rPr lang="en-US" sz="4000" dirty="0" smtClean="0"/>
              <a:t>How to Design Arduino based Home Automation using TV Remote Circuit?</a:t>
            </a:r>
            <a:r>
              <a:rPr lang="en-US" dirty="0" smtClean="0"/>
              <a:t/>
            </a:r>
            <a:br>
              <a:rPr lang="en-US" dirty="0" smtClean="0"/>
            </a:br>
            <a:endParaRPr lang="en-US" dirty="0"/>
          </a:p>
        </p:txBody>
      </p:sp>
      <p:sp>
        <p:nvSpPr>
          <p:cNvPr id="3" name="Content Placeholder 2"/>
          <p:cNvSpPr>
            <a:spLocks noGrp="1"/>
          </p:cNvSpPr>
          <p:nvPr>
            <p:ph idx="1"/>
          </p:nvPr>
        </p:nvSpPr>
        <p:spPr>
          <a:xfrm>
            <a:off x="457200" y="1752600"/>
            <a:ext cx="8229600" cy="4648200"/>
          </a:xfrm>
        </p:spPr>
        <p:txBody>
          <a:bodyPr>
            <a:normAutofit fontScale="40000" lnSpcReduction="20000"/>
          </a:bodyPr>
          <a:lstStyle/>
          <a:p>
            <a:r>
              <a:rPr lang="en-US" sz="5100" dirty="0" smtClean="0"/>
              <a:t>From the circuit diagram, it is clear that the design of the circuit is very simple and requires very few connection. The design of the circuit is explained below.</a:t>
            </a:r>
          </a:p>
          <a:p>
            <a:endParaRPr lang="en-US" sz="5100" dirty="0" smtClean="0"/>
          </a:p>
          <a:p>
            <a:r>
              <a:rPr lang="en-US" sz="5100" dirty="0" smtClean="0"/>
              <a:t>The main component of the project is the TSOP1738 receiver. It is a three pin device where the three pins are GND, VS and OUTPUT. The VS pin is connected to the 5V supply. The output pin is connected to Pin 11 (or any other digital pin) of Arduino UNO.</a:t>
            </a:r>
          </a:p>
          <a:p>
            <a:endParaRPr lang="en-US" sz="5100" dirty="0" smtClean="0"/>
          </a:p>
          <a:p>
            <a:r>
              <a:rPr lang="en-US" sz="5100" dirty="0" smtClean="0"/>
              <a:t>We are using a 4 – channel relay module in this project in order to control 4 different loads. Since the board has all the necessary components like transistors, LEDs etc. all we need to do is to connect the 4 inputs on the relay board to 4 digital I/O pins of Arduino. More detailed connection can be found in the circuit diagram.</a:t>
            </a:r>
          </a:p>
          <a:p>
            <a:endParaRPr lang="en-US" dirty="0"/>
          </a:p>
        </p:txBody>
      </p:sp>
    </p:spTree>
  </p:cSld>
  <p:clrMapOvr>
    <a:masterClrMapping/>
  </p:clrMapOvr>
  <p:transition advTm="5406"/>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252728"/>
          </a:xfrm>
        </p:spPr>
        <p:txBody>
          <a:bodyPr>
            <a:normAutofit fontScale="90000"/>
          </a:bodyPr>
          <a:lstStyle/>
          <a:p>
            <a:r>
              <a:rPr lang="en-US" dirty="0" smtClean="0"/>
              <a:t>Working of Arduino based Home Automation using TV Remote</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Home automation is an in demand concept where a single device will control different appliances of a home. Additionally, different aspects like temperature, humidity, security etc. can also be monitored using that device.</a:t>
            </a:r>
          </a:p>
          <a:p>
            <a:endParaRPr lang="en-US" dirty="0" smtClean="0"/>
          </a:p>
          <a:p>
            <a:r>
              <a:rPr lang="en-US" dirty="0" smtClean="0"/>
              <a:t>In this project, a simple home automation system where the system controls 4 different appliances with the help of a TV Remote. The working of the project is explained here.</a:t>
            </a:r>
          </a:p>
          <a:p>
            <a:endParaRPr lang="en-US" dirty="0" smtClean="0"/>
          </a:p>
          <a:p>
            <a:r>
              <a:rPr lang="en-US" dirty="0" smtClean="0"/>
              <a:t>The main component of the project is TSOP1738 IR Receiver Module. This module has a built – in photo receiver, band pass filter and demodulator and the output of the module can be readily read by a microcontroller.</a:t>
            </a:r>
          </a:p>
          <a:p>
            <a:endParaRPr lang="en-US" dirty="0"/>
          </a:p>
        </p:txBody>
      </p:sp>
    </p:spTree>
  </p:cSld>
  <p:clrMapOvr>
    <a:masterClrMapping/>
  </p:clrMapOvr>
  <p:transition advTm="5625"/>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TSOP1738 supports a carrier frequency of 38 KHz. Hence, the carrier frequency of the source i.e. the remote control must be in the range of 38 KHz for it to demodulate.</a:t>
            </a:r>
          </a:p>
          <a:p>
            <a:endParaRPr lang="en-US" dirty="0" smtClean="0"/>
          </a:p>
          <a:p>
            <a:r>
              <a:rPr lang="en-US" dirty="0" smtClean="0"/>
              <a:t>First, we will decode the data from the remote control using TSOP1738 and Arduino UNO.</a:t>
            </a:r>
          </a:p>
          <a:p>
            <a:endParaRPr lang="en-US" dirty="0" smtClean="0"/>
          </a:p>
          <a:p>
            <a:r>
              <a:rPr lang="en-US" dirty="0" smtClean="0"/>
              <a:t>The next step is to decode the data of each key of the remote. For this, we are going to use some functions in the “</a:t>
            </a:r>
            <a:r>
              <a:rPr lang="en-US" dirty="0" err="1" smtClean="0"/>
              <a:t>IRremote</a:t>
            </a:r>
            <a:r>
              <a:rPr lang="en-US" dirty="0" smtClean="0"/>
              <a:t>” library. The following program will help us in decoding the data from each key of the remote.</a:t>
            </a:r>
          </a:p>
          <a:p>
            <a:endParaRPr lang="en-US" dirty="0"/>
          </a:p>
        </p:txBody>
      </p:sp>
    </p:spTree>
  </p:cSld>
  <p:clrMapOvr>
    <a:masterClrMapping/>
  </p:clrMapOvr>
  <p:transition advTm="5641"/>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smtClean="0"/>
              <a:t>When the sketch is run in Arduino, we can monitor the data on the serial terminal for each key pressed on the remote. The following image will show the decoded HEX values of keys 1 to 9, 0 and power key respectively.</a:t>
            </a:r>
          </a:p>
          <a:p>
            <a:endParaRPr lang="en-US" dirty="0" smtClean="0"/>
          </a:p>
          <a:p>
            <a:r>
              <a:rPr lang="en-US" dirty="0" smtClean="0"/>
              <a:t>After decoding the keys, we will write the code for our final home automation system using Power key and numeric keys 1 to 4 to control 4 loads. Numeric keys will control individual loads i.e. key 1 can be used to turn ON or OFF load 1 and so on. Power key will turn ON or OFF all the loads at once.</a:t>
            </a:r>
          </a:p>
          <a:p>
            <a:endParaRPr lang="en-US" dirty="0" smtClean="0"/>
          </a:p>
          <a:p>
            <a:r>
              <a:rPr lang="en-US" dirty="0" smtClean="0"/>
              <a:t>In the code, we will compare the pressed key against the decoded values which we got earlier. If the key is matched, the corresponding load is turned ON. If the same key is pressed once again, the load is turned OFF. Similar operation is applicable for all the other keys.</a:t>
            </a:r>
          </a:p>
          <a:p>
            <a:endParaRPr lang="en-US" dirty="0"/>
          </a:p>
        </p:txBody>
      </p:sp>
    </p:spTree>
  </p:cSld>
  <p:clrMapOvr>
    <a:masterClrMapping/>
  </p:clrMapOvr>
  <p:transition advTm="6843"/>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Application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simple project, where an Arduino based Home Automation using TV Remote is designed here which uses Arduino UNO, Relay and an old TV Remote.</a:t>
            </a:r>
          </a:p>
          <a:p>
            <a:endParaRPr lang="en-US" dirty="0" smtClean="0"/>
          </a:p>
          <a:p>
            <a:r>
              <a:rPr lang="en-US" dirty="0" smtClean="0"/>
              <a:t>The project is demonstrated with 4 loads but can be increased to even more loads.</a:t>
            </a:r>
          </a:p>
          <a:p>
            <a:endParaRPr lang="en-US" dirty="0" smtClean="0"/>
          </a:p>
          <a:p>
            <a:r>
              <a:rPr lang="en-US" dirty="0" smtClean="0"/>
              <a:t>Since the controlling device is a TV remote, the design of the project is very simple and the application is also very easy. </a:t>
            </a:r>
          </a:p>
          <a:p>
            <a:endParaRPr lang="en-US" dirty="0"/>
          </a:p>
        </p:txBody>
      </p:sp>
    </p:spTree>
  </p:cSld>
  <p:clrMapOvr>
    <a:masterClrMapping/>
  </p:clrMapOvr>
  <p:transition advTm="5375"/>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Submitted by:</a:t>
            </a:r>
          </a:p>
          <a:p>
            <a:endParaRPr lang="en-US" dirty="0" smtClean="0"/>
          </a:p>
          <a:p>
            <a:r>
              <a:rPr lang="en-US" dirty="0" err="1" smtClean="0"/>
              <a:t>Aboli</a:t>
            </a:r>
            <a:r>
              <a:rPr lang="en-US" dirty="0" smtClean="0"/>
              <a:t>     co17305</a:t>
            </a:r>
          </a:p>
          <a:p>
            <a:r>
              <a:rPr lang="en-US" dirty="0" err="1" smtClean="0"/>
              <a:t>Parina</a:t>
            </a:r>
            <a:r>
              <a:rPr lang="en-US" dirty="0" smtClean="0"/>
              <a:t>   co17343</a:t>
            </a:r>
          </a:p>
          <a:p>
            <a:r>
              <a:rPr lang="en-US" dirty="0" err="1" smtClean="0"/>
              <a:t>Rashika</a:t>
            </a:r>
            <a:r>
              <a:rPr lang="en-US" dirty="0" smtClean="0"/>
              <a:t>  co17362</a:t>
            </a:r>
          </a:p>
        </p:txBody>
      </p:sp>
    </p:spTree>
  </p:cSld>
  <p:clrMapOvr>
    <a:masterClrMapping/>
  </p:clrMapOvr>
  <p:transition advTm="1657"/>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3" name="Content Placeholder 2"/>
          <p:cNvSpPr>
            <a:spLocks noGrp="1"/>
          </p:cNvSpPr>
          <p:nvPr>
            <p:ph idx="1"/>
          </p:nvPr>
        </p:nvSpPr>
        <p:spPr/>
        <p:txBody>
          <a:bodyPr/>
          <a:lstStyle/>
          <a:p>
            <a:r>
              <a:rPr lang="en-US" dirty="0" smtClean="0">
                <a:hlinkClick r:id="rId2"/>
              </a:rPr>
              <a:t>Arduino based Home Automation using TV Remote</a:t>
            </a:r>
            <a:r>
              <a:rPr lang="en-US" dirty="0" smtClean="0"/>
              <a:t> is a simple project, where an old TV Remote is used to control different appliances.</a:t>
            </a:r>
          </a:p>
          <a:p>
            <a:r>
              <a:rPr lang="en-US" dirty="0" smtClean="0"/>
              <a:t>Home Automation is a concept where a single device is used to control many aspects of a home like switching on and off different appliances, monitoring temperature, fire alarms, garage doors etc</a:t>
            </a:r>
            <a:endParaRPr lang="en-US" dirty="0"/>
          </a:p>
        </p:txBody>
      </p:sp>
    </p:spTree>
  </p:cSld>
  <p:clrMapOvr>
    <a:masterClrMapping/>
  </p:clrMapOvr>
  <p:transition advTm="5391"/>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Table of contents</a:t>
            </a:r>
            <a:endParaRPr lang="en-US" dirty="0"/>
          </a:p>
        </p:txBody>
      </p:sp>
      <p:sp>
        <p:nvSpPr>
          <p:cNvPr id="3" name="Content Placeholder 2"/>
          <p:cNvSpPr>
            <a:spLocks noGrp="1"/>
          </p:cNvSpPr>
          <p:nvPr>
            <p:ph idx="1"/>
          </p:nvPr>
        </p:nvSpPr>
        <p:spPr/>
        <p:txBody>
          <a:bodyPr/>
          <a:lstStyle/>
          <a:p>
            <a:r>
              <a:rPr lang="en-US" dirty="0" smtClean="0">
                <a:hlinkClick r:id="rId2" tooltip="Circuit Diagram"/>
              </a:rPr>
              <a:t>Circuit Diagram</a:t>
            </a:r>
            <a:endParaRPr lang="en-US" dirty="0" smtClean="0"/>
          </a:p>
          <a:p>
            <a:r>
              <a:rPr lang="en-US" dirty="0" smtClean="0">
                <a:hlinkClick r:id="rId2" tooltip="Components Required"/>
              </a:rPr>
              <a:t>Components Required</a:t>
            </a:r>
            <a:endParaRPr lang="en-US" dirty="0" smtClean="0"/>
          </a:p>
          <a:p>
            <a:r>
              <a:rPr lang="en-US" dirty="0" smtClean="0">
                <a:hlinkClick r:id="rId2" tooltip="Component Description"/>
              </a:rPr>
              <a:t>Component Description</a:t>
            </a:r>
            <a:endParaRPr lang="en-US" dirty="0" smtClean="0"/>
          </a:p>
          <a:p>
            <a:r>
              <a:rPr lang="en-US" dirty="0" smtClean="0">
                <a:hlinkClick r:id="rId2" tooltip="How to Design Arduino based Home Automation using TV Remote Circuit?"/>
              </a:rPr>
              <a:t>How to Design Arduino based Home Automation using TV Remote Circuit?</a:t>
            </a:r>
            <a:endParaRPr lang="en-US" dirty="0" smtClean="0"/>
          </a:p>
          <a:p>
            <a:r>
              <a:rPr lang="en-US" dirty="0" smtClean="0">
                <a:hlinkClick r:id="rId2" tooltip="Working of Arduino based Home Automation using TV Remote"/>
              </a:rPr>
              <a:t>Working of Arduino based Home Automation using TV Remote</a:t>
            </a:r>
            <a:endParaRPr lang="en-US" dirty="0" smtClean="0"/>
          </a:p>
          <a:p>
            <a:r>
              <a:rPr lang="en-US" dirty="0" smtClean="0">
                <a:hlinkClick r:id="rId2" tooltip="Application"/>
              </a:rPr>
              <a:t>Application</a:t>
            </a:r>
            <a:endParaRPr lang="en-US" dirty="0" smtClean="0"/>
          </a:p>
          <a:p>
            <a:endParaRPr lang="en-US" dirty="0"/>
          </a:p>
        </p:txBody>
      </p:sp>
    </p:spTree>
  </p:cSld>
  <p:clrMapOvr>
    <a:masterClrMapping/>
  </p:clrMapOvr>
  <p:transition advTm="614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Circuit diagram</a:t>
            </a:r>
            <a:endParaRPr lang="en-US" dirty="0"/>
          </a:p>
        </p:txBody>
      </p:sp>
      <p:pic>
        <p:nvPicPr>
          <p:cNvPr id="4" name="Content Placeholder 3" descr="Arduino-based-Home-Automation-using-TV-Remote.jpg"/>
          <p:cNvPicPr>
            <a:picLocks noGrp="1" noChangeAspect="1"/>
          </p:cNvPicPr>
          <p:nvPr>
            <p:ph idx="1"/>
          </p:nvPr>
        </p:nvPicPr>
        <p:blipFill>
          <a:blip r:embed="rId2" cstate="print"/>
          <a:stretch>
            <a:fillRect/>
          </a:stretch>
        </p:blipFill>
        <p:spPr>
          <a:xfrm>
            <a:off x="512728" y="1774825"/>
            <a:ext cx="8118544" cy="4625975"/>
          </a:xfrm>
        </p:spPr>
      </p:pic>
    </p:spTree>
  </p:cSld>
  <p:clrMapOvr>
    <a:masterClrMapping/>
  </p:clrMapOvr>
  <p:transition advTm="6172"/>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required:</a:t>
            </a:r>
            <a:endParaRPr lang="en-US" dirty="0"/>
          </a:p>
        </p:txBody>
      </p:sp>
      <p:sp>
        <p:nvSpPr>
          <p:cNvPr id="3" name="Content Placeholder 2"/>
          <p:cNvSpPr>
            <a:spLocks noGrp="1"/>
          </p:cNvSpPr>
          <p:nvPr>
            <p:ph idx="1"/>
          </p:nvPr>
        </p:nvSpPr>
        <p:spPr/>
        <p:txBody>
          <a:bodyPr>
            <a:normAutofit fontScale="92500" lnSpcReduction="20000"/>
          </a:bodyPr>
          <a:lstStyle/>
          <a:p>
            <a:pPr>
              <a:buNone/>
            </a:pPr>
            <a:endParaRPr lang="en-US" b="1" dirty="0" smtClean="0"/>
          </a:p>
          <a:p>
            <a:r>
              <a:rPr lang="en-US" dirty="0" smtClean="0"/>
              <a:t>Arduino UNO board</a:t>
            </a:r>
          </a:p>
          <a:p>
            <a:r>
              <a:rPr lang="en-US" dirty="0" smtClean="0"/>
              <a:t>TSOP 1738 IR Remote Control Receiver</a:t>
            </a:r>
          </a:p>
          <a:p>
            <a:r>
              <a:rPr lang="en-US" dirty="0" smtClean="0"/>
              <a:t>1 K</a:t>
            </a:r>
            <a:r>
              <a:rPr lang="el-GR" dirty="0" smtClean="0"/>
              <a:t>Ω </a:t>
            </a:r>
            <a:r>
              <a:rPr lang="en-US" dirty="0" smtClean="0"/>
              <a:t>Resistor X 4</a:t>
            </a:r>
          </a:p>
          <a:p>
            <a:r>
              <a:rPr lang="en-US" dirty="0" smtClean="0"/>
              <a:t>2N2222 NPN Transistor X 4</a:t>
            </a:r>
          </a:p>
          <a:p>
            <a:r>
              <a:rPr lang="en-US" dirty="0" smtClean="0"/>
              <a:t>1N4007 Diode X 4</a:t>
            </a:r>
          </a:p>
          <a:p>
            <a:r>
              <a:rPr lang="en-US" dirty="0" smtClean="0"/>
              <a:t>12 V Relay X 4</a:t>
            </a:r>
          </a:p>
          <a:p>
            <a:r>
              <a:rPr lang="en-US" dirty="0" smtClean="0"/>
              <a:t>Remote Control</a:t>
            </a:r>
          </a:p>
          <a:p>
            <a:r>
              <a:rPr lang="en-US" dirty="0" smtClean="0"/>
              <a:t>Prototyping board (Bread board)</a:t>
            </a:r>
          </a:p>
          <a:p>
            <a:r>
              <a:rPr lang="en-US" dirty="0" smtClean="0"/>
              <a:t>Connecting wires</a:t>
            </a:r>
          </a:p>
          <a:p>
            <a:r>
              <a:rPr lang="en-US" dirty="0" smtClean="0"/>
              <a:t>12 V Power supply</a:t>
            </a:r>
          </a:p>
          <a:p>
            <a:endParaRPr lang="en-US" dirty="0"/>
          </a:p>
        </p:txBody>
      </p:sp>
    </p:spTree>
  </p:cSld>
  <p:clrMapOvr>
    <a:masterClrMapping/>
  </p:clrMapOvr>
  <p:transition advTm="6156"/>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8595162" cy="978408"/>
          </a:xfrm>
        </p:spPr>
        <p:txBody>
          <a:bodyPr>
            <a:normAutofit/>
          </a:bodyPr>
          <a:lstStyle/>
          <a:p>
            <a:r>
              <a:rPr lang="en-US" sz="5400" dirty="0" smtClean="0"/>
              <a:t>Component description</a:t>
            </a:r>
            <a:endParaRPr lang="en-US" sz="5400" dirty="0"/>
          </a:p>
        </p:txBody>
      </p:sp>
      <p:pic>
        <p:nvPicPr>
          <p:cNvPr id="5" name="Content Placeholder 4" descr="sku_370842_1.jpg"/>
          <p:cNvPicPr>
            <a:picLocks noGrp="1" noChangeAspect="1"/>
          </p:cNvPicPr>
          <p:nvPr>
            <p:ph idx="1"/>
          </p:nvPr>
        </p:nvPicPr>
        <p:blipFill>
          <a:blip r:embed="rId2" cstate="print"/>
          <a:stretch>
            <a:fillRect/>
          </a:stretch>
        </p:blipFill>
        <p:spPr>
          <a:xfrm>
            <a:off x="3700462" y="1743075"/>
            <a:ext cx="4559300" cy="4559300"/>
          </a:xfrm>
        </p:spPr>
      </p:pic>
      <p:sp>
        <p:nvSpPr>
          <p:cNvPr id="4" name="Text Placeholder 3"/>
          <p:cNvSpPr>
            <a:spLocks noGrp="1"/>
          </p:cNvSpPr>
          <p:nvPr>
            <p:ph type="body" sz="half" idx="2"/>
          </p:nvPr>
        </p:nvSpPr>
        <p:spPr/>
        <p:txBody>
          <a:bodyPr>
            <a:normAutofit lnSpcReduction="10000"/>
          </a:bodyPr>
          <a:lstStyle/>
          <a:p>
            <a:r>
              <a:rPr lang="en-US" sz="3200" b="1" dirty="0" smtClean="0"/>
              <a:t>Arduino Uno</a:t>
            </a:r>
          </a:p>
          <a:p>
            <a:endParaRPr lang="en-US" sz="1800" dirty="0" smtClean="0"/>
          </a:p>
          <a:p>
            <a:r>
              <a:rPr lang="en-US" sz="2000" dirty="0" smtClean="0"/>
              <a:t>Arduino UNO forms the main controlling part of the circuit. UNO has 13 digital I/O pins and hence, it is possible to control 13 different devices at once. If the requirement is to control more number of devices, boards like Arduino Mega can be used.</a:t>
            </a:r>
            <a:endParaRPr lang="en-US" sz="2000" dirty="0"/>
          </a:p>
        </p:txBody>
      </p:sp>
    </p:spTree>
  </p:cSld>
  <p:clrMapOvr>
    <a:masterClrMapping/>
  </p:clrMapOvr>
  <p:transition advTm="6485"/>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67000" y="533400"/>
            <a:ext cx="4040188" cy="715355"/>
          </a:xfrm>
        </p:spPr>
        <p:txBody>
          <a:bodyPr>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540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TSOP1738</a:t>
            </a:r>
            <a:endParaRPr lang="en-US" sz="540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Content Placeholder 3"/>
          <p:cNvSpPr>
            <a:spLocks noGrp="1"/>
          </p:cNvSpPr>
          <p:nvPr>
            <p:ph sz="half" idx="2"/>
          </p:nvPr>
        </p:nvSpPr>
        <p:spPr>
          <a:xfrm>
            <a:off x="457200" y="1752600"/>
            <a:ext cx="4040188" cy="4648200"/>
          </a:xfrm>
        </p:spPr>
        <p:txBody>
          <a:bodyPr/>
          <a:lstStyle/>
          <a:p>
            <a:pPr>
              <a:buNone/>
            </a:pPr>
            <a:r>
              <a:rPr lang="en-US" dirty="0" smtClean="0"/>
              <a:t>      TSOP1738 is a Receiver module for IR Remote controls with a carrier frequency of 38 KHz. It consists of a Photo detector and signal demodulator in a single package and the output can be directly used by a microcontroller.</a:t>
            </a:r>
            <a:endParaRPr lang="en-US" dirty="0"/>
          </a:p>
        </p:txBody>
      </p:sp>
      <p:pic>
        <p:nvPicPr>
          <p:cNvPr id="7" name="Content Placeholder 6" descr="TSOP1738.jpg"/>
          <p:cNvPicPr>
            <a:picLocks noGrp="1" noChangeAspect="1"/>
          </p:cNvPicPr>
          <p:nvPr>
            <p:ph sz="quarter" idx="4"/>
          </p:nvPr>
        </p:nvPicPr>
        <p:blipFill>
          <a:blip r:embed="rId2" cstate="print"/>
          <a:stretch>
            <a:fillRect/>
          </a:stretch>
        </p:blipFill>
        <p:spPr>
          <a:xfrm>
            <a:off x="4645025" y="2884376"/>
            <a:ext cx="4041775" cy="2384647"/>
          </a:xfrm>
        </p:spPr>
      </p:pic>
    </p:spTree>
  </p:cSld>
  <p:clrMapOvr>
    <a:masterClrMapping/>
  </p:clrMapOvr>
  <p:transition advTm="6843"/>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4 – Channel Relay Board</a:t>
            </a:r>
            <a:endParaRPr lang="en-US" dirty="0"/>
          </a:p>
        </p:txBody>
      </p:sp>
      <p:sp>
        <p:nvSpPr>
          <p:cNvPr id="3" name="Content Placeholder 2"/>
          <p:cNvSpPr>
            <a:spLocks noGrp="1"/>
          </p:cNvSpPr>
          <p:nvPr>
            <p:ph sz="half" idx="1"/>
          </p:nvPr>
        </p:nvSpPr>
        <p:spPr/>
        <p:txBody>
          <a:bodyPr>
            <a:normAutofit fontScale="77500" lnSpcReduction="20000"/>
          </a:bodyPr>
          <a:lstStyle/>
          <a:p>
            <a:r>
              <a:rPr lang="en-US" dirty="0" smtClean="0"/>
              <a:t>A Relay helps in controlling a large appliance with the help of a microcontroller. In this project, a 4 – channel relay board is used to control four loads.</a:t>
            </a:r>
          </a:p>
          <a:p>
            <a:endParaRPr lang="en-US" dirty="0" smtClean="0"/>
          </a:p>
          <a:p>
            <a:r>
              <a:rPr lang="en-US" dirty="0" smtClean="0"/>
              <a:t>The necessary components like power on LED, switching transistor, base current limiting resistor, Relay on LED, </a:t>
            </a:r>
            <a:r>
              <a:rPr lang="en-US" dirty="0" err="1" smtClean="0"/>
              <a:t>flyback</a:t>
            </a:r>
            <a:r>
              <a:rPr lang="en-US" dirty="0" smtClean="0"/>
              <a:t> diode and male headers for power and input connections are already embedded on the board.</a:t>
            </a:r>
          </a:p>
          <a:p>
            <a:endParaRPr lang="en-US" dirty="0"/>
          </a:p>
        </p:txBody>
      </p:sp>
      <p:pic>
        <p:nvPicPr>
          <p:cNvPr id="5" name="Content Placeholder 4" descr="Capture.PNG"/>
          <p:cNvPicPr>
            <a:picLocks noGrp="1" noChangeAspect="1"/>
          </p:cNvPicPr>
          <p:nvPr>
            <p:ph sz="half" idx="2"/>
          </p:nvPr>
        </p:nvPicPr>
        <p:blipFill>
          <a:blip r:embed="rId2" cstate="print"/>
          <a:stretch>
            <a:fillRect/>
          </a:stretch>
        </p:blipFill>
        <p:spPr>
          <a:xfrm>
            <a:off x="4995629" y="2932745"/>
            <a:ext cx="3343742" cy="2305372"/>
          </a:xfrm>
        </p:spPr>
      </p:pic>
    </p:spTree>
  </p:cSld>
  <p:clrMapOvr>
    <a:masterClrMapping/>
  </p:clrMapOvr>
  <p:transition advTm="525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Remote Control</a:t>
            </a:r>
            <a:endParaRPr lang="en-US" dirty="0"/>
          </a:p>
        </p:txBody>
      </p:sp>
      <p:sp>
        <p:nvSpPr>
          <p:cNvPr id="3" name="Content Placeholder 2"/>
          <p:cNvSpPr>
            <a:spLocks noGrp="1"/>
          </p:cNvSpPr>
          <p:nvPr>
            <p:ph sz="half" idx="1"/>
          </p:nvPr>
        </p:nvSpPr>
        <p:spPr/>
        <p:txBody>
          <a:bodyPr/>
          <a:lstStyle/>
          <a:p>
            <a:pPr>
              <a:buNone/>
            </a:pPr>
            <a:r>
              <a:rPr lang="en-US" dirty="0" smtClean="0"/>
              <a:t>     A standard mini remote control is used in this project to give the various key inputs. The remote has all the numeric keys, volume up – down, channel up – down, menu and some additional keys.</a:t>
            </a:r>
            <a:endParaRPr lang="en-US" dirty="0"/>
          </a:p>
        </p:txBody>
      </p:sp>
      <p:pic>
        <p:nvPicPr>
          <p:cNvPr id="1026" name="Picture 2"/>
          <p:cNvPicPr>
            <a:picLocks noGrp="1" noChangeAspect="1" noChangeArrowheads="1"/>
          </p:cNvPicPr>
          <p:nvPr>
            <p:ph sz="half" idx="2"/>
          </p:nvPr>
        </p:nvPicPr>
        <p:blipFill>
          <a:blip r:embed="rId2" cstate="print"/>
          <a:srcRect/>
          <a:stretch>
            <a:fillRect/>
          </a:stretch>
        </p:blipFill>
        <p:spPr bwMode="auto">
          <a:xfrm>
            <a:off x="4419600" y="3205075"/>
            <a:ext cx="4267200" cy="1760713"/>
          </a:xfrm>
          <a:prstGeom prst="rect">
            <a:avLst/>
          </a:prstGeom>
          <a:noFill/>
          <a:ln w="9525">
            <a:noFill/>
            <a:miter lim="800000"/>
            <a:headEnd/>
            <a:tailEnd/>
          </a:ln>
        </p:spPr>
      </p:pic>
    </p:spTree>
  </p:cSld>
  <p:clrMapOvr>
    <a:masterClrMapping/>
  </p:clrMapOvr>
  <p:transition advTm="5735"/>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928</Words>
  <PresentationFormat>On-screen Show (4:3)</PresentationFormat>
  <Paragraphs>69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Module</vt:lpstr>
      <vt:lpstr>Arduino based home automation using TV remote</vt:lpstr>
      <vt:lpstr>                  INTRODUCTION</vt:lpstr>
      <vt:lpstr>                Table of contents</vt:lpstr>
      <vt:lpstr>                   Circuit diagram</vt:lpstr>
      <vt:lpstr>Components required:</vt:lpstr>
      <vt:lpstr>Component description</vt:lpstr>
      <vt:lpstr>Slide 7</vt:lpstr>
      <vt:lpstr>        4 – Channel Relay Board</vt:lpstr>
      <vt:lpstr>                 Remote Control</vt:lpstr>
      <vt:lpstr>How to Design Arduino based Home Automation using TV Remote Circuit? </vt:lpstr>
      <vt:lpstr>Working of Arduino based Home Automation using TV Remote </vt:lpstr>
      <vt:lpstr>Slide 12</vt:lpstr>
      <vt:lpstr>Slide 13</vt:lpstr>
      <vt:lpstr>                     Application</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based home automation using TV remote</dc:title>
  <dc:creator>Parina</dc:creator>
  <cp:lastModifiedBy>Parina</cp:lastModifiedBy>
  <cp:revision>11</cp:revision>
  <dcterms:modified xsi:type="dcterms:W3CDTF">2018-09-07T07:37:48Z</dcterms:modified>
</cp:coreProperties>
</file>