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5"/>
  </p:notesMasterIdLst>
  <p:sldIdLst>
    <p:sldId id="272" r:id="rId2"/>
    <p:sldId id="257" r:id="rId3"/>
    <p:sldId id="265" r:id="rId4"/>
    <p:sldId id="259" r:id="rId5"/>
    <p:sldId id="264" r:id="rId6"/>
    <p:sldId id="266" r:id="rId7"/>
    <p:sldId id="260" r:id="rId8"/>
    <p:sldId id="261" r:id="rId9"/>
    <p:sldId id="269" r:id="rId10"/>
    <p:sldId id="262"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62116-DBF5-4BA0-8817-75253702803D}" type="datetimeFigureOut">
              <a:rPr lang="en-IN" smtClean="0"/>
              <a:t>03-06-2021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3F57A-D780-47AE-B516-70461CB9463D}" type="slidenum">
              <a:rPr lang="en-IN" smtClean="0"/>
              <a:t>‹#›</a:t>
            </a:fld>
            <a:endParaRPr lang="en-IN"/>
          </a:p>
        </p:txBody>
      </p:sp>
    </p:spTree>
    <p:extLst>
      <p:ext uri="{BB962C8B-B14F-4D97-AF65-F5344CB8AC3E}">
        <p14:creationId xmlns:p14="http://schemas.microsoft.com/office/powerpoint/2010/main" val="193030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come to a conclusion for a population based on sample dataset.</a:t>
            </a:r>
            <a:endParaRPr lang="en-IN" dirty="0"/>
          </a:p>
        </p:txBody>
      </p:sp>
      <p:sp>
        <p:nvSpPr>
          <p:cNvPr id="4" name="Slide Number Placeholder 3"/>
          <p:cNvSpPr>
            <a:spLocks noGrp="1"/>
          </p:cNvSpPr>
          <p:nvPr>
            <p:ph type="sldNum" sz="quarter" idx="10"/>
          </p:nvPr>
        </p:nvSpPr>
        <p:spPr/>
        <p:txBody>
          <a:bodyPr/>
          <a:lstStyle/>
          <a:p>
            <a:fld id="{A4B3F57A-D780-47AE-B516-70461CB9463D}" type="slidenum">
              <a:rPr lang="en-IN" smtClean="0"/>
              <a:t>3</a:t>
            </a:fld>
            <a:endParaRPr lang="en-IN"/>
          </a:p>
        </p:txBody>
      </p:sp>
    </p:spTree>
    <p:extLst>
      <p:ext uri="{BB962C8B-B14F-4D97-AF65-F5344CB8AC3E}">
        <p14:creationId xmlns:p14="http://schemas.microsoft.com/office/powerpoint/2010/main" val="2589197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One tailed- hypothesis greater or less</a:t>
            </a:r>
          </a:p>
          <a:p>
            <a:r>
              <a:rPr lang="en-IN" dirty="0" smtClean="0"/>
              <a:t>Two tailed-</a:t>
            </a:r>
            <a:r>
              <a:rPr lang="en-IN" baseline="0" dirty="0" smtClean="0"/>
              <a:t> Equal to</a:t>
            </a:r>
            <a:endParaRPr lang="en-IN" dirty="0"/>
          </a:p>
        </p:txBody>
      </p:sp>
      <p:sp>
        <p:nvSpPr>
          <p:cNvPr id="4" name="Slide Number Placeholder 3"/>
          <p:cNvSpPr>
            <a:spLocks noGrp="1"/>
          </p:cNvSpPr>
          <p:nvPr>
            <p:ph type="sldNum" sz="quarter" idx="10"/>
          </p:nvPr>
        </p:nvSpPr>
        <p:spPr/>
        <p:txBody>
          <a:bodyPr/>
          <a:lstStyle/>
          <a:p>
            <a:fld id="{A4B3F57A-D780-47AE-B516-70461CB9463D}" type="slidenum">
              <a:rPr lang="en-IN" smtClean="0"/>
              <a:t>11</a:t>
            </a:fld>
            <a:endParaRPr lang="en-IN"/>
          </a:p>
        </p:txBody>
      </p:sp>
    </p:spTree>
    <p:extLst>
      <p:ext uri="{BB962C8B-B14F-4D97-AF65-F5344CB8AC3E}">
        <p14:creationId xmlns:p14="http://schemas.microsoft.com/office/powerpoint/2010/main" val="423121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0F80969-2E04-48AE-B4CB-E6813562B2CB}"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2D13E-FF3D-4A3B-997D-6B3A7C628B1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8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F80969-2E04-48AE-B4CB-E6813562B2CB}"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370656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F80969-2E04-48AE-B4CB-E6813562B2CB}"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2D13E-FF3D-4A3B-997D-6B3A7C628B1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12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F80969-2E04-48AE-B4CB-E6813562B2CB}"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343243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F80969-2E04-48AE-B4CB-E6813562B2CB}"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F2D13E-FF3D-4A3B-997D-6B3A7C628B1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3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F80969-2E04-48AE-B4CB-E6813562B2CB}"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318300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F80969-2E04-48AE-B4CB-E6813562B2CB}"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222204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F80969-2E04-48AE-B4CB-E6813562B2CB}"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18631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80969-2E04-48AE-B4CB-E6813562B2CB}"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3582088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80969-2E04-48AE-B4CB-E6813562B2CB}"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2D13E-FF3D-4A3B-997D-6B3A7C628B12}" type="slidenum">
              <a:rPr lang="en-IN" smtClean="0"/>
              <a:t>‹#›</a:t>
            </a:fld>
            <a:endParaRPr lang="en-IN"/>
          </a:p>
        </p:txBody>
      </p:sp>
    </p:spTree>
    <p:extLst>
      <p:ext uri="{BB962C8B-B14F-4D97-AF65-F5344CB8AC3E}">
        <p14:creationId xmlns:p14="http://schemas.microsoft.com/office/powerpoint/2010/main" val="265262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80969-2E04-48AE-B4CB-E6813562B2CB}"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F2D13E-FF3D-4A3B-997D-6B3A7C628B1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68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F80969-2E04-48AE-B4CB-E6813562B2CB}" type="datetimeFigureOut">
              <a:rPr lang="en-IN" smtClean="0"/>
              <a:t>03-06-2021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8F2D13E-FF3D-4A3B-997D-6B3A7C628B1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6337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T-Test</a:t>
            </a:r>
            <a:endParaRPr lang="en-IN" dirty="0"/>
          </a:p>
        </p:txBody>
      </p:sp>
      <p:sp>
        <p:nvSpPr>
          <p:cNvPr id="3" name="Subtitle 2"/>
          <p:cNvSpPr>
            <a:spLocks noGrp="1"/>
          </p:cNvSpPr>
          <p:nvPr>
            <p:ph type="subTitle" idx="1"/>
          </p:nvPr>
        </p:nvSpPr>
        <p:spPr/>
        <p:txBody>
          <a:bodyPr/>
          <a:lstStyle/>
          <a:p>
            <a:r>
              <a:rPr lang="en-IN" dirty="0" smtClean="0"/>
              <a:t>By: Tanveer Singh (CO18353)</a:t>
            </a:r>
            <a:endParaRPr lang="en-IN" dirty="0"/>
          </a:p>
        </p:txBody>
      </p:sp>
    </p:spTree>
    <p:extLst>
      <p:ext uri="{BB962C8B-B14F-4D97-AF65-F5344CB8AC3E}">
        <p14:creationId xmlns:p14="http://schemas.microsoft.com/office/powerpoint/2010/main" val="50036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T-test</a:t>
            </a:r>
            <a:endParaRPr lang="en-IN" dirty="0"/>
          </a:p>
        </p:txBody>
      </p:sp>
      <p:sp>
        <p:nvSpPr>
          <p:cNvPr id="3" name="Content Placeholder 2"/>
          <p:cNvSpPr>
            <a:spLocks noGrp="1"/>
          </p:cNvSpPr>
          <p:nvPr>
            <p:ph idx="1"/>
          </p:nvPr>
        </p:nvSpPr>
        <p:spPr/>
        <p:txBody>
          <a:bodyPr>
            <a:normAutofit/>
          </a:bodyPr>
          <a:lstStyle/>
          <a:p>
            <a:r>
              <a:rPr lang="en-IN" dirty="0" smtClean="0"/>
              <a:t>Null Hypothesis (H0): There is no statistically significant difference between the samples.</a:t>
            </a:r>
          </a:p>
          <a:p>
            <a:r>
              <a:rPr lang="en-IN" dirty="0" smtClean="0"/>
              <a:t>Determine a confidence level (usually 0.05 is chosen).</a:t>
            </a:r>
          </a:p>
          <a:p>
            <a:r>
              <a:rPr lang="en-IN" dirty="0" smtClean="0"/>
              <a:t>Find t-value and </a:t>
            </a:r>
            <a:r>
              <a:rPr lang="en-IN" dirty="0" err="1" smtClean="0"/>
              <a:t>df</a:t>
            </a:r>
            <a:r>
              <a:rPr lang="en-IN" dirty="0" smtClean="0"/>
              <a:t>.</a:t>
            </a:r>
          </a:p>
          <a:p>
            <a:r>
              <a:rPr lang="en-IN" dirty="0" smtClean="0"/>
              <a:t>Identify critical t-value from </a:t>
            </a:r>
            <a:r>
              <a:rPr lang="en-US" dirty="0" smtClean="0"/>
              <a:t>the T-Distribution Table</a:t>
            </a:r>
            <a:r>
              <a:rPr lang="en-IN" dirty="0" smtClean="0"/>
              <a:t>.</a:t>
            </a:r>
          </a:p>
          <a:p>
            <a:r>
              <a:rPr lang="en-IN" smtClean="0"/>
              <a:t>If </a:t>
            </a:r>
            <a:r>
              <a:rPr lang="en-IN" smtClean="0"/>
              <a:t>|t-value| &gt; critical </a:t>
            </a:r>
            <a:r>
              <a:rPr lang="en-IN" dirty="0" smtClean="0"/>
              <a:t>value then the hypothesis is wrong.</a:t>
            </a:r>
          </a:p>
          <a:p>
            <a:r>
              <a:rPr lang="en-IN" dirty="0" smtClean="0"/>
              <a:t>Alternatively compare p value with confidence level.</a:t>
            </a:r>
          </a:p>
          <a:p>
            <a:r>
              <a:rPr lang="en-US" b="1" dirty="0" smtClean="0"/>
              <a:t>Note</a:t>
            </a:r>
            <a:r>
              <a:rPr lang="en-US" dirty="0"/>
              <a:t>: You can ignore the minus sign when comparing the two t-values, as ± indicates the direction; the p-value remains the same for both directions.</a:t>
            </a:r>
            <a:endParaRPr lang="en-IN" dirty="0" smtClean="0"/>
          </a:p>
          <a:p>
            <a:endParaRPr lang="en-IN" dirty="0"/>
          </a:p>
        </p:txBody>
      </p:sp>
    </p:spTree>
    <p:extLst>
      <p:ext uri="{BB962C8B-B14F-4D97-AF65-F5344CB8AC3E}">
        <p14:creationId xmlns:p14="http://schemas.microsoft.com/office/powerpoint/2010/main" val="232087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b="5062"/>
          <a:stretch/>
        </p:blipFill>
        <p:spPr>
          <a:xfrm>
            <a:off x="491319" y="246513"/>
            <a:ext cx="6673755" cy="6236176"/>
          </a:xfrm>
          <a:prstGeom prst="rect">
            <a:avLst/>
          </a:prstGeom>
        </p:spPr>
      </p:pic>
      <p:sp>
        <p:nvSpPr>
          <p:cNvPr id="5" name="TextBox 4"/>
          <p:cNvSpPr txBox="1"/>
          <p:nvPr/>
        </p:nvSpPr>
        <p:spPr>
          <a:xfrm>
            <a:off x="1288943" y="6521042"/>
            <a:ext cx="5078506" cy="307777"/>
          </a:xfrm>
          <a:prstGeom prst="rect">
            <a:avLst/>
          </a:prstGeom>
          <a:noFill/>
        </p:spPr>
        <p:txBody>
          <a:bodyPr wrap="none" rtlCol="0">
            <a:spAutoFit/>
          </a:bodyPr>
          <a:lstStyle/>
          <a:p>
            <a:r>
              <a:rPr lang="en-IN" sz="1400" dirty="0" err="1" smtClean="0"/>
              <a:t>Src</a:t>
            </a:r>
            <a:r>
              <a:rPr lang="en-IN" sz="1400" dirty="0" smtClean="0"/>
              <a:t>: https://www.sjsu.edu/faculty/gerstman/StatPrimer/t-table.pdf</a:t>
            </a:r>
            <a:endParaRPr lang="en-IN" sz="1400" dirty="0"/>
          </a:p>
        </p:txBody>
      </p:sp>
      <p:sp>
        <p:nvSpPr>
          <p:cNvPr id="8" name="Rectangle 7"/>
          <p:cNvSpPr/>
          <p:nvPr/>
        </p:nvSpPr>
        <p:spPr>
          <a:xfrm>
            <a:off x="7474424" y="1660925"/>
            <a:ext cx="4030639" cy="3139321"/>
          </a:xfrm>
          <a:prstGeom prst="rect">
            <a:avLst/>
          </a:prstGeom>
        </p:spPr>
        <p:txBody>
          <a:bodyPr wrap="square">
            <a:spAutoFit/>
          </a:bodyPr>
          <a:lstStyle/>
          <a:p>
            <a:r>
              <a:rPr lang="en-US" dirty="0" smtClean="0"/>
              <a:t>The T-Distribution Table is available in one-tail and two-tails formats. The former is used for assessing cases which have a fixed value or range with a clear direction (positive or negative). For instance, what is the probability of output value remaining below -3, or getting more than seven when rolling a pair of dice? The latter is used for range bound analysis, such as asking if the coordinates fall between -2 and +2.</a:t>
            </a:r>
            <a:endParaRPr lang="en-IN" dirty="0"/>
          </a:p>
        </p:txBody>
      </p:sp>
      <p:sp>
        <p:nvSpPr>
          <p:cNvPr id="10" name="Rectangle 9"/>
          <p:cNvSpPr/>
          <p:nvPr/>
        </p:nvSpPr>
        <p:spPr>
          <a:xfrm>
            <a:off x="7369791" y="4923074"/>
            <a:ext cx="4135272" cy="646331"/>
          </a:xfrm>
          <a:prstGeom prst="rect">
            <a:avLst/>
          </a:prstGeom>
        </p:spPr>
        <p:txBody>
          <a:bodyPr wrap="square">
            <a:spAutoFit/>
          </a:bodyPr>
          <a:lstStyle/>
          <a:p>
            <a:r>
              <a:rPr lang="en-US" dirty="0" smtClean="0"/>
              <a:t>Degrees of freedom refers to the values in a study that has the freedom to vary.</a:t>
            </a:r>
            <a:endParaRPr lang="en-IN" dirty="0"/>
          </a:p>
        </p:txBody>
      </p:sp>
    </p:spTree>
    <p:extLst>
      <p:ext uri="{BB962C8B-B14F-4D97-AF65-F5344CB8AC3E}">
        <p14:creationId xmlns:p14="http://schemas.microsoft.com/office/powerpoint/2010/main" val="229117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https://www.machinelearningplus.com/wp-content/uploads/2020/10/two_tailed_test_rejection_region-min.png"/>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b="6835"/>
          <a:stretch/>
        </p:blipFill>
        <p:spPr bwMode="auto">
          <a:xfrm>
            <a:off x="2888776" y="170181"/>
            <a:ext cx="6414448" cy="62169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665863" y="6496337"/>
            <a:ext cx="6860275" cy="253916"/>
          </a:xfrm>
          <a:prstGeom prst="rect">
            <a:avLst/>
          </a:prstGeom>
        </p:spPr>
        <p:txBody>
          <a:bodyPr wrap="square">
            <a:spAutoFit/>
          </a:bodyPr>
          <a:lstStyle/>
          <a:p>
            <a:r>
              <a:rPr lang="en-IN" sz="1050" dirty="0" err="1" smtClean="0"/>
              <a:t>Src</a:t>
            </a:r>
            <a:r>
              <a:rPr lang="en-IN" sz="1050" dirty="0" smtClean="0"/>
              <a:t>: https://www.machinelearningplus.com/wp-content/uploads/2020/10/two_tailed_test_rejection_region-min.png</a:t>
            </a:r>
            <a:endParaRPr lang="en-IN" sz="1050" dirty="0"/>
          </a:p>
        </p:txBody>
      </p:sp>
      <p:sp>
        <p:nvSpPr>
          <p:cNvPr id="8" name="Rectangle 7"/>
          <p:cNvSpPr/>
          <p:nvPr/>
        </p:nvSpPr>
        <p:spPr>
          <a:xfrm>
            <a:off x="8753036" y="2070627"/>
            <a:ext cx="3077766" cy="369332"/>
          </a:xfrm>
          <a:prstGeom prst="rect">
            <a:avLst/>
          </a:prstGeom>
        </p:spPr>
        <p:txBody>
          <a:bodyPr wrap="none">
            <a:spAutoFit/>
          </a:bodyPr>
          <a:lstStyle/>
          <a:p>
            <a:r>
              <a:rPr lang="fr-FR" b="0" i="0" dirty="0" smtClean="0">
                <a:solidFill>
                  <a:srgbClr val="1A1A1C"/>
                </a:solidFill>
                <a:effectLst/>
                <a:latin typeface="geomanistregular"/>
              </a:rPr>
              <a:t>P value = 2*Pr(T &gt; | </a:t>
            </a:r>
            <a:r>
              <a:rPr lang="fr-FR" b="0" i="0" dirty="0" err="1" smtClean="0">
                <a:solidFill>
                  <a:srgbClr val="1A1A1C"/>
                </a:solidFill>
                <a:effectLst/>
                <a:latin typeface="geomanistregular"/>
              </a:rPr>
              <a:t>tvalue</a:t>
            </a:r>
            <a:r>
              <a:rPr lang="fr-FR" b="0" i="0" dirty="0" smtClean="0">
                <a:solidFill>
                  <a:srgbClr val="1A1A1C"/>
                </a:solidFill>
                <a:effectLst/>
                <a:latin typeface="geomanistregular"/>
              </a:rPr>
              <a:t> |)</a:t>
            </a:r>
            <a:endParaRPr lang="en-IN" dirty="0"/>
          </a:p>
        </p:txBody>
      </p:sp>
    </p:spTree>
    <p:extLst>
      <p:ext uri="{BB962C8B-B14F-4D97-AF65-F5344CB8AC3E}">
        <p14:creationId xmlns:p14="http://schemas.microsoft.com/office/powerpoint/2010/main" val="112931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https://www.statisticshowto.com/probability-and-statistics/t-test/</a:t>
            </a:r>
          </a:p>
          <a:p>
            <a:r>
              <a:rPr lang="en-IN" dirty="0" smtClean="0"/>
              <a:t>https://www.analyticsvidhya.com/blog/2019/05/statistics-t-test-introduction-r-implementation/</a:t>
            </a:r>
            <a:endParaRPr lang="en-IN" u="sng" dirty="0" smtClean="0"/>
          </a:p>
          <a:p>
            <a:r>
              <a:rPr lang="en-IN" dirty="0" smtClean="0"/>
              <a:t>https://libguides.library.kent.edu/SPSS/OneSampletTest</a:t>
            </a:r>
            <a:endParaRPr lang="en-IN" u="sng" dirty="0" smtClean="0"/>
          </a:p>
          <a:p>
            <a:r>
              <a:rPr lang="en-IN" dirty="0" smtClean="0"/>
              <a:t>https://www.scribbr.com/statistics/t-test/</a:t>
            </a:r>
          </a:p>
          <a:p>
            <a:r>
              <a:rPr lang="en-IN" dirty="0" smtClean="0"/>
              <a:t>https://blog.minitab.com/en/statistics-and-quality-data-analysis/what-are-t-values-and-p-values-in-statistics</a:t>
            </a:r>
          </a:p>
          <a:p>
            <a:r>
              <a:rPr lang="en-IN" dirty="0" smtClean="0"/>
              <a:t>https://www.machinelearningplus.com/statistics/one-sample-t-test/</a:t>
            </a:r>
          </a:p>
          <a:p>
            <a:r>
              <a:rPr lang="en-IN" dirty="0" smtClean="0"/>
              <a:t>https://www.investopedia.com/terms/t/t-test.asp#:~:text=Key%20Takeaways-,A%20t%2Dtest%20is%20a%20type%20of%20inferential%20statistic%20used,of%20hypothesis%20testing%20in%20statistics.</a:t>
            </a:r>
            <a:endParaRPr lang="en-IN" u="sng" dirty="0" smtClean="0"/>
          </a:p>
        </p:txBody>
      </p:sp>
    </p:spTree>
    <p:extLst>
      <p:ext uri="{BB962C8B-B14F-4D97-AF65-F5344CB8AC3E}">
        <p14:creationId xmlns:p14="http://schemas.microsoft.com/office/powerpoint/2010/main" val="1427139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little bit history...</a:t>
            </a:r>
            <a:endParaRPr lang="en-IN" dirty="0"/>
          </a:p>
        </p:txBody>
      </p:sp>
      <p:sp>
        <p:nvSpPr>
          <p:cNvPr id="3" name="Content Placeholder 2"/>
          <p:cNvSpPr>
            <a:spLocks noGrp="1"/>
          </p:cNvSpPr>
          <p:nvPr>
            <p:ph idx="1"/>
          </p:nvPr>
        </p:nvSpPr>
        <p:spPr/>
        <p:txBody>
          <a:bodyPr/>
          <a:lstStyle/>
          <a:p>
            <a:r>
              <a:rPr lang="en-IN" dirty="0" smtClean="0"/>
              <a:t>Developed by William Sealy </a:t>
            </a:r>
            <a:r>
              <a:rPr lang="en-IN" dirty="0" err="1" smtClean="0"/>
              <a:t>Gosset</a:t>
            </a:r>
            <a:r>
              <a:rPr lang="en-IN" dirty="0" smtClean="0"/>
              <a:t> in 1900s.</a:t>
            </a:r>
          </a:p>
          <a:p>
            <a:r>
              <a:rPr lang="en-IN" dirty="0" smtClean="0"/>
              <a:t>He worked at Guinness Brewery.</a:t>
            </a:r>
          </a:p>
          <a:p>
            <a:r>
              <a:rPr lang="en-IN" dirty="0" smtClean="0"/>
              <a:t>To determine the difference between barley yield.</a:t>
            </a:r>
          </a:p>
          <a:p>
            <a:r>
              <a:rPr lang="en-IN" dirty="0" smtClean="0"/>
              <a:t>Published this statistical test under the </a:t>
            </a:r>
            <a:r>
              <a:rPr lang="en-IN" dirty="0"/>
              <a:t>pseudonym </a:t>
            </a:r>
            <a:r>
              <a:rPr lang="en-IN" dirty="0" smtClean="0"/>
              <a:t>“Student”.</a:t>
            </a:r>
          </a:p>
          <a:p>
            <a:r>
              <a:rPr lang="en-IN" dirty="0" smtClean="0"/>
              <a:t>Because the brewery feared they might loose a competitive advantage.</a:t>
            </a:r>
            <a:endParaRPr lang="en-IN" dirty="0"/>
          </a:p>
        </p:txBody>
      </p:sp>
    </p:spTree>
    <p:extLst>
      <p:ext uri="{BB962C8B-B14F-4D97-AF65-F5344CB8AC3E}">
        <p14:creationId xmlns:p14="http://schemas.microsoft.com/office/powerpoint/2010/main" val="20919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t-test?</a:t>
            </a:r>
            <a:endParaRPr lang="en-IN" dirty="0"/>
          </a:p>
        </p:txBody>
      </p:sp>
      <p:sp>
        <p:nvSpPr>
          <p:cNvPr id="3" name="Content Placeholder 2"/>
          <p:cNvSpPr>
            <a:spLocks noGrp="1"/>
          </p:cNvSpPr>
          <p:nvPr>
            <p:ph idx="1"/>
          </p:nvPr>
        </p:nvSpPr>
        <p:spPr/>
        <p:txBody>
          <a:bodyPr>
            <a:normAutofit/>
          </a:bodyPr>
          <a:lstStyle/>
          <a:p>
            <a:r>
              <a:rPr lang="en-US" dirty="0" smtClean="0"/>
              <a:t>A t-test is a type of inferential statistic which is used to determine if there is a significant difference between the means of two groups which may be related in certain features.</a:t>
            </a:r>
          </a:p>
          <a:p>
            <a:r>
              <a:rPr lang="en-US" dirty="0" smtClean="0"/>
              <a:t>Mathematically</a:t>
            </a:r>
            <a:r>
              <a:rPr lang="en-US" dirty="0"/>
              <a:t>, the t-test takes a sample from each of the two sets and establishes the problem statement by assuming a null hypothesis that the two means are equal. Based on the applicable formulas, certain values are calculated and compared against the standard values, and the assumed null hypothesis is accepted or rejected accordingly.</a:t>
            </a:r>
          </a:p>
          <a:p>
            <a:r>
              <a:rPr lang="en-US" dirty="0"/>
              <a:t>If the null hypothesis qualifies to be rejected, it indicates that data readings are strong and are probably not due to chance. </a:t>
            </a:r>
          </a:p>
          <a:p>
            <a:endParaRPr lang="en-IN" dirty="0"/>
          </a:p>
        </p:txBody>
      </p:sp>
    </p:spTree>
    <p:extLst>
      <p:ext uri="{BB962C8B-B14F-4D97-AF65-F5344CB8AC3E}">
        <p14:creationId xmlns:p14="http://schemas.microsoft.com/office/powerpoint/2010/main" val="36520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example...</a:t>
            </a:r>
            <a:endParaRPr lang="en-IN" dirty="0"/>
          </a:p>
        </p:txBody>
      </p:sp>
      <p:sp>
        <p:nvSpPr>
          <p:cNvPr id="3" name="Content Placeholder 2"/>
          <p:cNvSpPr>
            <a:spLocks noGrp="1"/>
          </p:cNvSpPr>
          <p:nvPr>
            <p:ph idx="1"/>
          </p:nvPr>
        </p:nvSpPr>
        <p:spPr/>
        <p:txBody>
          <a:bodyPr>
            <a:normAutofit/>
          </a:bodyPr>
          <a:lstStyle/>
          <a:p>
            <a:r>
              <a:rPr lang="en-IN" dirty="0" smtClean="0"/>
              <a:t>Consider you have cold. You take some homeopathic medicine and recover in a week. Next time when you have a cold, you decide to take allopathic medicine and recover within 3 days.</a:t>
            </a:r>
          </a:p>
          <a:p>
            <a:r>
              <a:rPr lang="en-US" dirty="0"/>
              <a:t>You survey your friends and they all tell you that their colds were of a shorter duration (an average of 3 days) when they took the </a:t>
            </a:r>
            <a:r>
              <a:rPr lang="en-US" dirty="0" smtClean="0"/>
              <a:t>allopathic </a:t>
            </a:r>
            <a:r>
              <a:rPr lang="en-US" dirty="0"/>
              <a:t>remedy</a:t>
            </a:r>
            <a:r>
              <a:rPr lang="en-US" dirty="0" smtClean="0"/>
              <a:t>.</a:t>
            </a:r>
          </a:p>
          <a:p>
            <a:r>
              <a:rPr lang="en-US" dirty="0" smtClean="0"/>
              <a:t>Can we say allopathic medicine is more effective than homeopathic?</a:t>
            </a:r>
          </a:p>
          <a:p>
            <a:r>
              <a:rPr lang="en-US" dirty="0" smtClean="0"/>
              <a:t>It does seems that way. But…we simply looked patterns from our friends, which may not represent true results.</a:t>
            </a:r>
          </a:p>
          <a:p>
            <a:r>
              <a:rPr lang="en-US" dirty="0"/>
              <a:t>A t test can tell you by comparing the means of the two groups and letting you know the probability of those results happening by </a:t>
            </a:r>
            <a:r>
              <a:rPr lang="en-US" dirty="0" smtClean="0"/>
              <a:t>chance.</a:t>
            </a:r>
            <a:endParaRPr lang="en-IN" dirty="0"/>
          </a:p>
        </p:txBody>
      </p:sp>
    </p:spTree>
    <p:extLst>
      <p:ext uri="{BB962C8B-B14F-4D97-AF65-F5344CB8AC3E}">
        <p14:creationId xmlns:p14="http://schemas.microsoft.com/office/powerpoint/2010/main" val="261846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Assumptions</a:t>
            </a:r>
            <a:endParaRPr lang="en-IN" dirty="0"/>
          </a:p>
        </p:txBody>
      </p:sp>
      <p:sp>
        <p:nvSpPr>
          <p:cNvPr id="3" name="Content Placeholder 2"/>
          <p:cNvSpPr>
            <a:spLocks noGrp="1"/>
          </p:cNvSpPr>
          <p:nvPr>
            <p:ph idx="1"/>
          </p:nvPr>
        </p:nvSpPr>
        <p:spPr/>
        <p:txBody>
          <a:bodyPr/>
          <a:lstStyle/>
          <a:p>
            <a:r>
              <a:rPr lang="en-IN" dirty="0" smtClean="0"/>
              <a:t>Normal Distribution- bell shaped curve.</a:t>
            </a:r>
          </a:p>
          <a:p>
            <a:r>
              <a:rPr lang="en-IN" dirty="0" smtClean="0"/>
              <a:t>Continuous or </a:t>
            </a:r>
            <a:r>
              <a:rPr lang="en-IN" dirty="0"/>
              <a:t>ordinal </a:t>
            </a:r>
            <a:r>
              <a:rPr lang="en-IN" dirty="0" smtClean="0"/>
              <a:t>scale of measurement.</a:t>
            </a:r>
          </a:p>
          <a:p>
            <a:r>
              <a:rPr lang="en-IN" dirty="0" smtClean="0"/>
              <a:t>Homogeneity </a:t>
            </a:r>
            <a:r>
              <a:rPr lang="en-IN" dirty="0"/>
              <a:t>of </a:t>
            </a:r>
            <a:r>
              <a:rPr lang="en-IN" dirty="0" smtClean="0"/>
              <a:t>variance- </a:t>
            </a:r>
            <a:r>
              <a:rPr lang="en-US" dirty="0"/>
              <a:t>the standard deviations of samples are approximately equal.</a:t>
            </a:r>
            <a:endParaRPr lang="en-IN" dirty="0" smtClean="0"/>
          </a:p>
          <a:p>
            <a:r>
              <a:rPr lang="en-IN" dirty="0" smtClean="0"/>
              <a:t>Sample should be randomly chosen.</a:t>
            </a:r>
          </a:p>
        </p:txBody>
      </p:sp>
    </p:spTree>
    <p:extLst>
      <p:ext uri="{BB962C8B-B14F-4D97-AF65-F5344CB8AC3E}">
        <p14:creationId xmlns:p14="http://schemas.microsoft.com/office/powerpoint/2010/main" val="4149335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sp>
        <p:nvSpPr>
          <p:cNvPr id="3" name="Content Placeholder 2"/>
          <p:cNvSpPr>
            <a:spLocks noGrp="1"/>
          </p:cNvSpPr>
          <p:nvPr>
            <p:ph idx="1"/>
          </p:nvPr>
        </p:nvSpPr>
        <p:spPr/>
        <p:txBody>
          <a:bodyPr>
            <a:normAutofit/>
          </a:bodyPr>
          <a:lstStyle/>
          <a:p>
            <a:r>
              <a:rPr lang="en-US" dirty="0" smtClean="0"/>
              <a:t>There are three main types of t-test depending upon </a:t>
            </a:r>
            <a:r>
              <a:rPr lang="en-US" dirty="0"/>
              <a:t>whether the groups being compared come from a single population or two different </a:t>
            </a:r>
            <a:r>
              <a:rPr lang="en-US" dirty="0" smtClean="0"/>
              <a:t>populations:</a:t>
            </a:r>
          </a:p>
          <a:p>
            <a:r>
              <a:rPr lang="en-US" dirty="0" smtClean="0"/>
              <a:t>An Independent Samples t-test compares the means for two groups.</a:t>
            </a:r>
          </a:p>
          <a:p>
            <a:r>
              <a:rPr lang="en-US" dirty="0" smtClean="0"/>
              <a:t>A Paired sample t-test compares means from the same group at different times (say, one year apart).</a:t>
            </a:r>
          </a:p>
          <a:p>
            <a:r>
              <a:rPr lang="en-US" dirty="0" smtClean="0"/>
              <a:t>A One sample t-test tests the mean of a single group against a known mean.</a:t>
            </a:r>
            <a:endParaRPr lang="en-US" dirty="0"/>
          </a:p>
        </p:txBody>
      </p:sp>
    </p:spTree>
    <p:extLst>
      <p:ext uri="{BB962C8B-B14F-4D97-AF65-F5344CB8AC3E}">
        <p14:creationId xmlns:p14="http://schemas.microsoft.com/office/powerpoint/2010/main" val="268250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T-value/ </a:t>
            </a:r>
            <a:r>
              <a:rPr lang="en-IN" dirty="0"/>
              <a:t> t-score</a:t>
            </a:r>
          </a:p>
        </p:txBody>
      </p:sp>
      <p:sp>
        <p:nvSpPr>
          <p:cNvPr id="3" name="Content Placeholder 2"/>
          <p:cNvSpPr>
            <a:spLocks noGrp="1"/>
          </p:cNvSpPr>
          <p:nvPr>
            <p:ph idx="1"/>
          </p:nvPr>
        </p:nvSpPr>
        <p:spPr/>
        <p:txBody>
          <a:bodyPr/>
          <a:lstStyle/>
          <a:p>
            <a:r>
              <a:rPr lang="en-IN" dirty="0" smtClean="0"/>
              <a:t>Ratio between signal and noise.</a:t>
            </a:r>
          </a:p>
          <a:p>
            <a:r>
              <a:rPr lang="en-IN" dirty="0" smtClean="0"/>
              <a:t>Signal- difference between the two groups.</a:t>
            </a:r>
          </a:p>
          <a:p>
            <a:r>
              <a:rPr lang="en-IN" dirty="0" smtClean="0"/>
              <a:t>Noise- </a:t>
            </a:r>
            <a:r>
              <a:rPr lang="en-US" dirty="0" smtClean="0"/>
              <a:t>difference within the groups (</a:t>
            </a:r>
            <a:r>
              <a:rPr lang="en-IN" dirty="0" smtClean="0"/>
              <a:t>variability of the groups).</a:t>
            </a:r>
          </a:p>
          <a:p>
            <a:r>
              <a:rPr lang="en-US" dirty="0" smtClean="0"/>
              <a:t>A </a:t>
            </a:r>
            <a:r>
              <a:rPr lang="en-US" dirty="0"/>
              <a:t>large </a:t>
            </a:r>
            <a:r>
              <a:rPr lang="en-US" dirty="0" smtClean="0"/>
              <a:t>t-value </a:t>
            </a:r>
            <a:r>
              <a:rPr lang="en-US" dirty="0"/>
              <a:t>tells you that the groups are different.</a:t>
            </a:r>
          </a:p>
          <a:p>
            <a:pPr fontAlgn="base"/>
            <a:r>
              <a:rPr lang="en-US" dirty="0"/>
              <a:t>A small </a:t>
            </a:r>
            <a:r>
              <a:rPr lang="en-US" dirty="0" smtClean="0"/>
              <a:t>t-value </a:t>
            </a:r>
            <a:r>
              <a:rPr lang="en-US" dirty="0"/>
              <a:t>tells you that the groups are similar</a:t>
            </a:r>
            <a:r>
              <a:rPr lang="en-US" dirty="0" smtClean="0"/>
              <a:t>.</a:t>
            </a:r>
          </a:p>
          <a:p>
            <a:pPr fontAlgn="base"/>
            <a:r>
              <a:rPr lang="en-US" dirty="0" smtClean="0"/>
              <a:t>When you run a t test, the bigger the t-value, the more likely it is that the results are repeatable.</a:t>
            </a:r>
          </a:p>
          <a:p>
            <a:pPr fontAlgn="base"/>
            <a:endParaRPr lang="en-US" dirty="0"/>
          </a:p>
          <a:p>
            <a:endParaRPr lang="en-IN" dirty="0"/>
          </a:p>
        </p:txBody>
      </p:sp>
    </p:spTree>
    <p:extLst>
      <p:ext uri="{BB962C8B-B14F-4D97-AF65-F5344CB8AC3E}">
        <p14:creationId xmlns:p14="http://schemas.microsoft.com/office/powerpoint/2010/main" val="3753278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P-value</a:t>
            </a:r>
            <a:endParaRPr lang="en-IN" dirty="0"/>
          </a:p>
        </p:txBody>
      </p:sp>
      <p:sp>
        <p:nvSpPr>
          <p:cNvPr id="3" name="Content Placeholder 2"/>
          <p:cNvSpPr>
            <a:spLocks noGrp="1"/>
          </p:cNvSpPr>
          <p:nvPr>
            <p:ph idx="1"/>
          </p:nvPr>
        </p:nvSpPr>
        <p:spPr/>
        <p:txBody>
          <a:bodyPr>
            <a:normAutofit/>
          </a:bodyPr>
          <a:lstStyle/>
          <a:p>
            <a:r>
              <a:rPr lang="en-US" dirty="0" smtClean="0"/>
              <a:t>It is the probability for the “null hypothesis" to be true.</a:t>
            </a:r>
          </a:p>
          <a:p>
            <a:r>
              <a:rPr lang="en-US" dirty="0" smtClean="0"/>
              <a:t>A p-value is a probability associated with your critical value. It is the probability that the results from your sample data occurred by chance. </a:t>
            </a:r>
          </a:p>
          <a:p>
            <a:r>
              <a:rPr lang="en-US" b="1" dirty="0"/>
              <a:t>Low p-values are good</a:t>
            </a:r>
            <a:r>
              <a:rPr lang="en-US" dirty="0"/>
              <a:t>; They indicate your data did not occur by chance. </a:t>
            </a:r>
            <a:endParaRPr lang="en-US" dirty="0" smtClean="0"/>
          </a:p>
          <a:p>
            <a:r>
              <a:rPr lang="en-US" dirty="0"/>
              <a:t>For example, a p-value of .01 means there is only a 1% probability that the results from an experiment happened by chance. </a:t>
            </a:r>
            <a:endParaRPr lang="en-US" dirty="0" smtClean="0"/>
          </a:p>
          <a:p>
            <a:r>
              <a:rPr lang="en-US" dirty="0" smtClean="0"/>
              <a:t>In </a:t>
            </a:r>
            <a:r>
              <a:rPr lang="en-US" dirty="0"/>
              <a:t>most cases, a p-value </a:t>
            </a:r>
            <a:r>
              <a:rPr lang="en-US" dirty="0" smtClean="0"/>
              <a:t>of 0.05 </a:t>
            </a:r>
            <a:r>
              <a:rPr lang="en-US" dirty="0"/>
              <a:t>(5%) is accepted to mean the data is valid.</a:t>
            </a:r>
            <a:endParaRPr lang="en-IN" dirty="0"/>
          </a:p>
        </p:txBody>
      </p:sp>
    </p:spTree>
    <p:extLst>
      <p:ext uri="{BB962C8B-B14F-4D97-AF65-F5344CB8AC3E}">
        <p14:creationId xmlns:p14="http://schemas.microsoft.com/office/powerpoint/2010/main" val="392938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Formulas for finding t-value</a:t>
            </a:r>
            <a:endParaRPr lang="en-IN" dirty="0"/>
          </a:p>
        </p:txBody>
      </p:sp>
      <p:sp>
        <p:nvSpPr>
          <p:cNvPr id="9" name="Content Placeholder 4"/>
          <p:cNvSpPr>
            <a:spLocks noGrp="1"/>
          </p:cNvSpPr>
          <p:nvPr>
            <p:ph idx="1"/>
          </p:nvPr>
        </p:nvSpPr>
        <p:spPr/>
        <p:txBody>
          <a:bodyPr/>
          <a:lstStyle/>
          <a:p>
            <a:r>
              <a:rPr lang="en-IN" dirty="0" smtClean="0"/>
              <a:t>Independent Sample Test		</a:t>
            </a:r>
            <a:r>
              <a:rPr lang="en-IN" dirty="0" err="1" smtClean="0"/>
              <a:t>df</a:t>
            </a:r>
            <a:r>
              <a:rPr lang="en-IN" dirty="0" smtClean="0"/>
              <a:t>=nA+nB−2 </a:t>
            </a:r>
          </a:p>
          <a:p>
            <a:endParaRPr lang="en-IN" dirty="0"/>
          </a:p>
          <a:p>
            <a:endParaRPr lang="en-IN" dirty="0" smtClean="0"/>
          </a:p>
          <a:p>
            <a:r>
              <a:rPr lang="en-IN" dirty="0" smtClean="0"/>
              <a:t>Paired Sample Test			</a:t>
            </a:r>
            <a:r>
              <a:rPr lang="en-IN" dirty="0" err="1" smtClean="0"/>
              <a:t>df</a:t>
            </a:r>
            <a:r>
              <a:rPr lang="en-IN" dirty="0" smtClean="0"/>
              <a:t> = n - 1</a:t>
            </a:r>
          </a:p>
          <a:p>
            <a:endParaRPr lang="en-IN" dirty="0"/>
          </a:p>
          <a:p>
            <a:endParaRPr lang="en-IN" dirty="0" smtClean="0"/>
          </a:p>
          <a:p>
            <a:r>
              <a:rPr lang="en-IN" dirty="0" smtClean="0"/>
              <a:t>One Sample Test			</a:t>
            </a:r>
            <a:r>
              <a:rPr lang="en-IN" dirty="0" err="1" smtClean="0"/>
              <a:t>df</a:t>
            </a:r>
            <a:r>
              <a:rPr lang="en-IN" dirty="0" smtClean="0"/>
              <a:t> </a:t>
            </a:r>
            <a:r>
              <a:rPr lang="en-IN" dirty="0"/>
              <a:t>= n - 1</a:t>
            </a:r>
          </a:p>
        </p:txBody>
      </p:sp>
      <p:grpSp>
        <p:nvGrpSpPr>
          <p:cNvPr id="13" name="Group 12"/>
          <p:cNvGrpSpPr/>
          <p:nvPr/>
        </p:nvGrpSpPr>
        <p:grpSpPr>
          <a:xfrm>
            <a:off x="1106606" y="4219660"/>
            <a:ext cx="1352739" cy="858938"/>
            <a:chOff x="1106606" y="4001294"/>
            <a:chExt cx="1352739" cy="858938"/>
          </a:xfrm>
        </p:grpSpPr>
        <p:pic>
          <p:nvPicPr>
            <p:cNvPr id="11" name="Picture 10"/>
            <p:cNvPicPr>
              <a:picLocks noChangeAspect="1"/>
            </p:cNvPicPr>
            <p:nvPr/>
          </p:nvPicPr>
          <p:blipFill>
            <a:blip r:embed="rId2"/>
            <a:stretch>
              <a:fillRect/>
            </a:stretch>
          </p:blipFill>
          <p:spPr>
            <a:xfrm>
              <a:off x="1106606" y="4001294"/>
              <a:ext cx="1352739" cy="724001"/>
            </a:xfrm>
            <a:prstGeom prst="rect">
              <a:avLst/>
            </a:prstGeom>
          </p:spPr>
        </p:pic>
        <p:pic>
          <p:nvPicPr>
            <p:cNvPr id="12" name="Picture 11"/>
            <p:cNvPicPr>
              <a:picLocks noChangeAspect="1"/>
            </p:cNvPicPr>
            <p:nvPr/>
          </p:nvPicPr>
          <p:blipFill>
            <a:blip r:embed="rId3"/>
            <a:stretch>
              <a:fillRect/>
            </a:stretch>
          </p:blipFill>
          <p:spPr>
            <a:xfrm>
              <a:off x="1687498" y="4374389"/>
              <a:ext cx="457264" cy="485843"/>
            </a:xfrm>
            <a:prstGeom prst="rect">
              <a:avLst/>
            </a:prstGeom>
          </p:spPr>
        </p:pic>
      </p:grpSp>
      <p:grpSp>
        <p:nvGrpSpPr>
          <p:cNvPr id="16" name="Group 15"/>
          <p:cNvGrpSpPr/>
          <p:nvPr/>
        </p:nvGrpSpPr>
        <p:grpSpPr>
          <a:xfrm>
            <a:off x="1088409" y="5641425"/>
            <a:ext cx="1162212" cy="847843"/>
            <a:chOff x="1088409" y="5477649"/>
            <a:chExt cx="1162212" cy="847843"/>
          </a:xfrm>
        </p:grpSpPr>
        <p:pic>
          <p:nvPicPr>
            <p:cNvPr id="14" name="Picture 13"/>
            <p:cNvPicPr>
              <a:picLocks noChangeAspect="1"/>
            </p:cNvPicPr>
            <p:nvPr/>
          </p:nvPicPr>
          <p:blipFill>
            <a:blip r:embed="rId4"/>
            <a:stretch>
              <a:fillRect/>
            </a:stretch>
          </p:blipFill>
          <p:spPr>
            <a:xfrm>
              <a:off x="1088409" y="5477649"/>
              <a:ext cx="1162212" cy="685896"/>
            </a:xfrm>
            <a:prstGeom prst="rect">
              <a:avLst/>
            </a:prstGeom>
          </p:spPr>
        </p:pic>
        <p:pic>
          <p:nvPicPr>
            <p:cNvPr id="15" name="Picture 14"/>
            <p:cNvPicPr>
              <a:picLocks noChangeAspect="1"/>
            </p:cNvPicPr>
            <p:nvPr/>
          </p:nvPicPr>
          <p:blipFill>
            <a:blip r:embed="rId5"/>
            <a:stretch>
              <a:fillRect/>
            </a:stretch>
          </p:blipFill>
          <p:spPr>
            <a:xfrm>
              <a:off x="1587685" y="5820597"/>
              <a:ext cx="390580" cy="504895"/>
            </a:xfrm>
            <a:prstGeom prst="rect">
              <a:avLst/>
            </a:prstGeom>
          </p:spPr>
        </p:pic>
      </p:grpSp>
      <p:pic>
        <p:nvPicPr>
          <p:cNvPr id="20" name="Picture 19"/>
          <p:cNvPicPr>
            <a:picLocks noChangeAspect="1"/>
          </p:cNvPicPr>
          <p:nvPr/>
        </p:nvPicPr>
        <p:blipFill>
          <a:blip r:embed="rId6"/>
          <a:stretch>
            <a:fillRect/>
          </a:stretch>
        </p:blipFill>
        <p:spPr>
          <a:xfrm>
            <a:off x="1106606" y="2879771"/>
            <a:ext cx="1562318" cy="704948"/>
          </a:xfrm>
          <a:prstGeom prst="rect">
            <a:avLst/>
          </a:prstGeom>
        </p:spPr>
      </p:pic>
      <p:pic>
        <p:nvPicPr>
          <p:cNvPr id="21" name="Picture 20"/>
          <p:cNvPicPr>
            <a:picLocks noChangeAspect="1"/>
          </p:cNvPicPr>
          <p:nvPr/>
        </p:nvPicPr>
        <p:blipFill>
          <a:blip r:embed="rId7"/>
          <a:stretch>
            <a:fillRect/>
          </a:stretch>
        </p:blipFill>
        <p:spPr>
          <a:xfrm>
            <a:off x="2783017" y="2784507"/>
            <a:ext cx="2886478" cy="895475"/>
          </a:xfrm>
          <a:prstGeom prst="rect">
            <a:avLst/>
          </a:prstGeom>
        </p:spPr>
      </p:pic>
    </p:spTree>
    <p:extLst>
      <p:ext uri="{BB962C8B-B14F-4D97-AF65-F5344CB8AC3E}">
        <p14:creationId xmlns:p14="http://schemas.microsoft.com/office/powerpoint/2010/main" val="7670276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485</TotalTime>
  <Words>790</Words>
  <Application>Microsoft Office PowerPoint</Application>
  <PresentationFormat>Widescreen</PresentationFormat>
  <Paragraphs>75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geomanistregular</vt:lpstr>
      <vt:lpstr>Tw Cen MT</vt:lpstr>
      <vt:lpstr>Tw Cen MT Condensed</vt:lpstr>
      <vt:lpstr>Wingdings 3</vt:lpstr>
      <vt:lpstr>Integral</vt:lpstr>
      <vt:lpstr>T-Test</vt:lpstr>
      <vt:lpstr>A little bit history...</vt:lpstr>
      <vt:lpstr>What is t-test?</vt:lpstr>
      <vt:lpstr>An example...</vt:lpstr>
      <vt:lpstr>Assumptions</vt:lpstr>
      <vt:lpstr>Types</vt:lpstr>
      <vt:lpstr>T-value/  t-score</vt:lpstr>
      <vt:lpstr>P-value</vt:lpstr>
      <vt:lpstr>Formulas for finding t-value</vt:lpstr>
      <vt:lpstr>T-test</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T-Test</dc:title>
  <dc:creator>Tanveer</dc:creator>
  <cp:lastModifiedBy>Tanveer</cp:lastModifiedBy>
  <cp:revision>122</cp:revision>
  <dcterms:created xsi:type="dcterms:W3CDTF">2021-06-02T10:43:37Z</dcterms:created>
  <dcterms:modified xsi:type="dcterms:W3CDTF">2021-06-03T03:28:34Z</dcterms:modified>
</cp:coreProperties>
</file>