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42" r:id="rId2"/>
    <p:sldId id="322" r:id="rId3"/>
    <p:sldId id="360" r:id="rId4"/>
    <p:sldId id="362" r:id="rId5"/>
    <p:sldId id="386" r:id="rId6"/>
    <p:sldId id="387" r:id="rId7"/>
    <p:sldId id="382" r:id="rId8"/>
    <p:sldId id="363" r:id="rId9"/>
    <p:sldId id="402" r:id="rId10"/>
    <p:sldId id="391" r:id="rId11"/>
    <p:sldId id="389" r:id="rId12"/>
    <p:sldId id="383" r:id="rId13"/>
    <p:sldId id="366" r:id="rId14"/>
    <p:sldId id="395" r:id="rId15"/>
    <p:sldId id="404" r:id="rId16"/>
    <p:sldId id="405" r:id="rId17"/>
    <p:sldId id="396" r:id="rId18"/>
    <p:sldId id="403" r:id="rId19"/>
    <p:sldId id="397" r:id="rId20"/>
    <p:sldId id="392" r:id="rId21"/>
    <p:sldId id="398" r:id="rId22"/>
    <p:sldId id="367" r:id="rId23"/>
    <p:sldId id="385" r:id="rId24"/>
    <p:sldId id="399" r:id="rId25"/>
    <p:sldId id="400" r:id="rId26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9090"/>
    <a:srgbClr val="BDDC9C"/>
    <a:srgbClr val="F3B4B4"/>
    <a:srgbClr val="606060"/>
    <a:srgbClr val="61749F"/>
    <a:srgbClr val="964628"/>
    <a:srgbClr val="3B4761"/>
    <a:srgbClr val="D68464"/>
    <a:srgbClr val="293245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5" autoAdjust="0"/>
    <p:restoredTop sz="65589" autoAdjust="0"/>
  </p:normalViewPr>
  <p:slideViewPr>
    <p:cSldViewPr>
      <p:cViewPr varScale="1">
        <p:scale>
          <a:sx n="62" d="100"/>
          <a:sy n="62" d="100"/>
        </p:scale>
        <p:origin x="1540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633806278416863E-2"/>
          <c:y val="0.16084574567497942"/>
          <c:w val="0.93316331256912211"/>
          <c:h val="0.66571365885765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C0(Class 0)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S(sorted)</c:v>
                </c:pt>
                <c:pt idx="1">
                  <c:v>S(unsorted)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DD-4E88-81D3-109673AB6E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S(sorted)</c:v>
                </c:pt>
                <c:pt idx="1">
                  <c:v>S(unsorted)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390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DD-4E88-81D3-109673AB6E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S(sorted)</c:v>
                </c:pt>
                <c:pt idx="1">
                  <c:v>S(unsorted)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251</c:v>
                </c:pt>
                <c:pt idx="1">
                  <c:v>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DD-4E88-81D3-109673AB6E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S(sorted)</c:v>
                </c:pt>
                <c:pt idx="1">
                  <c:v>S(unsorted)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189</c:v>
                </c:pt>
                <c:pt idx="1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DD-4E88-81D3-109673AB6E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S(sorted)</c:v>
                </c:pt>
                <c:pt idx="1">
                  <c:v>S(unsorted)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127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DD-4E88-81D3-109673AB6E0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S(sorted)</c:v>
                </c:pt>
                <c:pt idx="1">
                  <c:v>S(unsorted)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84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DD-4E88-81D3-109673AB6E0F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C6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S(sorted)</c:v>
                </c:pt>
                <c:pt idx="1">
                  <c:v>S(unsorted)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53</c:v>
                </c:pt>
                <c:pt idx="1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DD-4E88-81D3-109673AB6E0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C7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S(sorted)</c:v>
                </c:pt>
                <c:pt idx="1">
                  <c:v>S(unsorted)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33</c:v>
                </c:pt>
                <c:pt idx="1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CDD-4E88-81D3-109673AB6E0F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C8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S(sorted)</c:v>
                </c:pt>
                <c:pt idx="1">
                  <c:v>S(unsorted)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14</c:v>
                </c:pt>
                <c:pt idx="1">
                  <c:v>390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DD-4E88-81D3-109673AB6E0F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C9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S(sorted)</c:v>
                </c:pt>
                <c:pt idx="1">
                  <c:v>S(unsorted)</c:v>
                </c:pt>
              </c:strCache>
            </c:strRef>
          </c:cat>
          <c:val>
            <c:numRef>
              <c:f>Sheet1!$K$2:$K$3</c:f>
              <c:numCache>
                <c:formatCode>General</c:formatCode>
                <c:ptCount val="2"/>
                <c:pt idx="0">
                  <c:v>10</c:v>
                </c:pt>
                <c:pt idx="1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CDD-4E88-81D3-109673AB6E0F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C10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S(sorted)</c:v>
                </c:pt>
                <c:pt idx="1">
                  <c:v>S(unsorted)</c:v>
                </c:pt>
              </c:strCache>
            </c:strRef>
          </c:cat>
          <c:val>
            <c:numRef>
              <c:f>Sheet1!$L$2:$L$3</c:f>
              <c:numCache>
                <c:formatCode>General</c:formatCode>
                <c:ptCount val="2"/>
                <c:pt idx="0">
                  <c:v>5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CDD-4E88-81D3-109673AB6E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6192336"/>
        <c:axId val="316188072"/>
      </c:barChart>
      <c:catAx>
        <c:axId val="316192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188072"/>
        <c:crosses val="autoZero"/>
        <c:auto val="1"/>
        <c:lblAlgn val="ctr"/>
        <c:lblOffset val="100"/>
        <c:noMultiLvlLbl val="0"/>
      </c:catAx>
      <c:valAx>
        <c:axId val="3161880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619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785327055835876E-2"/>
          <c:y val="3.4603348895758092E-2"/>
          <c:w val="0.89257140349173314"/>
          <c:h val="9.77517359573752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47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0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latin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34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0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02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02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02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13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02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zh-CN" sz="1800" dirty="0">
              <a:effectLst/>
              <a:latin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92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16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latin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05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6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3B4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79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497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18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73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4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3B4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40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28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9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497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8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26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24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3B4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7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0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363544" y="480058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309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5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8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38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03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497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98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74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497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1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0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07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3B4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9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1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2" cstate="screen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5588" cy="51450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  <p:sldLayoutId id="2147483663" r:id="rId6"/>
    <p:sldLayoutId id="2147483664" r:id="rId7"/>
    <p:sldLayoutId id="2147483665" r:id="rId8"/>
    <p:sldLayoutId id="2147483676" r:id="rId9"/>
    <p:sldLayoutId id="2147483677" r:id="rId10"/>
    <p:sldLayoutId id="2147483678" r:id="rId11"/>
    <p:sldLayoutId id="2147483681" r:id="rId12"/>
    <p:sldLayoutId id="2147483682" r:id="rId13"/>
    <p:sldLayoutId id="2147483683" r:id="rId14"/>
    <p:sldLayoutId id="2147483685" r:id="rId15"/>
    <p:sldLayoutId id="2147483686" r:id="rId16"/>
    <p:sldLayoutId id="2147483687" r:id="rId17"/>
    <p:sldLayoutId id="2147483690" r:id="rId18"/>
    <p:sldLayoutId id="2147483691" r:id="rId19"/>
    <p:sldLayoutId id="2147483692" r:id="rId20"/>
    <p:sldLayoutId id="2147483667" r:id="rId21"/>
    <p:sldLayoutId id="2147483693" r:id="rId22"/>
    <p:sldLayoutId id="2147483694" r:id="rId23"/>
    <p:sldLayoutId id="2147483695" r:id="rId24"/>
    <p:sldLayoutId id="2147483696" r:id="rId25"/>
    <p:sldLayoutId id="2147483668" r:id="rId26"/>
    <p:sldLayoutId id="2147483669" r:id="rId27"/>
    <p:sldLayoutId id="2147483672" r:id="rId28"/>
    <p:sldLayoutId id="2147483673" r:id="rId29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8.png"/><Relationship Id="rId7" Type="http://schemas.openxmlformats.org/officeDocument/2006/relationships/image" Target="../media/image18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组合 264"/>
          <p:cNvGrpSpPr/>
          <p:nvPr/>
        </p:nvGrpSpPr>
        <p:grpSpPr>
          <a:xfrm>
            <a:off x="4211960" y="3479286"/>
            <a:ext cx="3326654" cy="468262"/>
            <a:chOff x="865854" y="3479286"/>
            <a:chExt cx="3326654" cy="468262"/>
          </a:xfrm>
        </p:grpSpPr>
        <p:sp>
          <p:nvSpPr>
            <p:cNvPr id="8" name="Diamond 284"/>
            <p:cNvSpPr/>
            <p:nvPr/>
          </p:nvSpPr>
          <p:spPr>
            <a:xfrm>
              <a:off x="865854" y="3479286"/>
              <a:ext cx="468262" cy="468262"/>
            </a:xfrm>
            <a:prstGeom prst="diamond">
              <a:avLst/>
            </a:prstGeom>
            <a:solidFill>
              <a:srgbClr val="497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  <p:grpSp>
          <p:nvGrpSpPr>
            <p:cNvPr id="9" name="Group 285"/>
            <p:cNvGrpSpPr/>
            <p:nvPr/>
          </p:nvGrpSpPr>
          <p:grpSpPr>
            <a:xfrm>
              <a:off x="1220577" y="3502205"/>
              <a:ext cx="2971931" cy="422424"/>
              <a:chOff x="6444107" y="1469392"/>
              <a:chExt cx="4232109" cy="563232"/>
            </a:xfrm>
          </p:grpSpPr>
          <p:sp>
            <p:nvSpPr>
              <p:cNvPr id="26" name="TextBox 302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rgbClr val="005DA2"/>
                    </a:solidFill>
                    <a:cs typeface="+mn-ea"/>
                    <a:sym typeface="+mn-lt"/>
                  </a:rPr>
                  <a:t>切除分析</a:t>
                </a:r>
              </a:p>
            </p:txBody>
          </p:sp>
          <p:sp>
            <p:nvSpPr>
              <p:cNvPr id="27" name="TextBox 303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Ablation study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4" name="组合 263"/>
          <p:cNvGrpSpPr/>
          <p:nvPr/>
        </p:nvGrpSpPr>
        <p:grpSpPr>
          <a:xfrm>
            <a:off x="4216039" y="2820354"/>
            <a:ext cx="3322575" cy="468262"/>
            <a:chOff x="869933" y="2820354"/>
            <a:chExt cx="3322575" cy="468262"/>
          </a:xfrm>
        </p:grpSpPr>
        <p:sp>
          <p:nvSpPr>
            <p:cNvPr id="10" name="Diamond 286"/>
            <p:cNvSpPr/>
            <p:nvPr/>
          </p:nvSpPr>
          <p:spPr>
            <a:xfrm>
              <a:off x="869933" y="2820354"/>
              <a:ext cx="468262" cy="468262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1" name="Group 287"/>
            <p:cNvGrpSpPr/>
            <p:nvPr/>
          </p:nvGrpSpPr>
          <p:grpSpPr>
            <a:xfrm>
              <a:off x="1220577" y="2843273"/>
              <a:ext cx="2971931" cy="422424"/>
              <a:chOff x="6444107" y="1469392"/>
              <a:chExt cx="4232109" cy="563232"/>
            </a:xfrm>
          </p:grpSpPr>
          <p:sp>
            <p:nvSpPr>
              <p:cNvPr id="24" name="TextBox 300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accent1">
                        <a:lumMod val="50000"/>
                      </a:schemeClr>
                    </a:solidFill>
                    <a:cs typeface="+mn-ea"/>
                    <a:sym typeface="+mn-lt"/>
                  </a:rPr>
                  <a:t>对照试验</a:t>
                </a:r>
              </a:p>
            </p:txBody>
          </p:sp>
          <p:sp>
            <p:nvSpPr>
              <p:cNvPr id="25" name="TextBox 301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Experiment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3" name="组合 262"/>
          <p:cNvGrpSpPr/>
          <p:nvPr/>
        </p:nvGrpSpPr>
        <p:grpSpPr>
          <a:xfrm>
            <a:off x="4216039" y="2161422"/>
            <a:ext cx="4460417" cy="468262"/>
            <a:chOff x="869933" y="2161422"/>
            <a:chExt cx="4460417" cy="468262"/>
          </a:xfrm>
        </p:grpSpPr>
        <p:sp>
          <p:nvSpPr>
            <p:cNvPr id="12" name="Diamond 288"/>
            <p:cNvSpPr/>
            <p:nvPr/>
          </p:nvSpPr>
          <p:spPr>
            <a:xfrm>
              <a:off x="869933" y="2161422"/>
              <a:ext cx="468262" cy="468262"/>
            </a:xfrm>
            <a:prstGeom prst="diamond">
              <a:avLst/>
            </a:prstGeom>
            <a:solidFill>
              <a:srgbClr val="497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13" name="Group 289"/>
            <p:cNvGrpSpPr/>
            <p:nvPr/>
          </p:nvGrpSpPr>
          <p:grpSpPr>
            <a:xfrm>
              <a:off x="1220577" y="2184342"/>
              <a:ext cx="4109773" cy="422423"/>
              <a:chOff x="6444107" y="1469392"/>
              <a:chExt cx="5852426" cy="563230"/>
            </a:xfrm>
          </p:grpSpPr>
          <p:sp>
            <p:nvSpPr>
              <p:cNvPr id="22" name="TextBox 298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rgbClr val="005DA2"/>
                    </a:solidFill>
                    <a:cs typeface="+mn-ea"/>
                    <a:sym typeface="+mn-lt"/>
                  </a:rPr>
                  <a:t>解决方法</a:t>
                </a:r>
              </a:p>
            </p:txBody>
          </p:sp>
          <p:sp>
            <p:nvSpPr>
              <p:cNvPr id="23" name="TextBox 299"/>
              <p:cNvSpPr txBox="1">
                <a:spLocks/>
              </p:cNvSpPr>
              <p:nvPr/>
            </p:nvSpPr>
            <p:spPr>
              <a:xfrm>
                <a:off x="6444107" y="1654464"/>
                <a:ext cx="5852426" cy="37815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Approach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2" name="组合 261"/>
          <p:cNvGrpSpPr/>
          <p:nvPr/>
        </p:nvGrpSpPr>
        <p:grpSpPr>
          <a:xfrm>
            <a:off x="4216039" y="1502490"/>
            <a:ext cx="4353346" cy="468262"/>
            <a:chOff x="869933" y="1502490"/>
            <a:chExt cx="4587532" cy="468262"/>
          </a:xfrm>
        </p:grpSpPr>
        <p:sp>
          <p:nvSpPr>
            <p:cNvPr id="14" name="Diamond 290"/>
            <p:cNvSpPr/>
            <p:nvPr/>
          </p:nvSpPr>
          <p:spPr>
            <a:xfrm>
              <a:off x="869933" y="1502490"/>
              <a:ext cx="468262" cy="468262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5" name="Group 291"/>
            <p:cNvGrpSpPr/>
            <p:nvPr/>
          </p:nvGrpSpPr>
          <p:grpSpPr>
            <a:xfrm>
              <a:off x="1220576" y="1525408"/>
              <a:ext cx="4236889" cy="418655"/>
              <a:chOff x="6444107" y="1469392"/>
              <a:chExt cx="6033445" cy="558207"/>
            </a:xfrm>
          </p:grpSpPr>
          <p:sp>
            <p:nvSpPr>
              <p:cNvPr id="20" name="TextBox 296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accent1">
                        <a:lumMod val="50000"/>
                      </a:schemeClr>
                    </a:solidFill>
                    <a:cs typeface="+mn-ea"/>
                    <a:sym typeface="+mn-lt"/>
                  </a:rPr>
                  <a:t>长尾环境下的类增量学习</a:t>
                </a:r>
              </a:p>
            </p:txBody>
          </p:sp>
          <p:sp>
            <p:nvSpPr>
              <p:cNvPr id="21" name="TextBox 297"/>
              <p:cNvSpPr txBox="1">
                <a:spLocks/>
              </p:cNvSpPr>
              <p:nvPr/>
            </p:nvSpPr>
            <p:spPr>
              <a:xfrm>
                <a:off x="6470969" y="1772315"/>
                <a:ext cx="6006583" cy="255284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Class incremental learning in a long-tail environment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1" name="组合 260"/>
          <p:cNvGrpSpPr/>
          <p:nvPr/>
        </p:nvGrpSpPr>
        <p:grpSpPr>
          <a:xfrm>
            <a:off x="4216041" y="843558"/>
            <a:ext cx="3322573" cy="468262"/>
            <a:chOff x="869935" y="843558"/>
            <a:chExt cx="3322573" cy="468262"/>
          </a:xfrm>
        </p:grpSpPr>
        <p:sp>
          <p:nvSpPr>
            <p:cNvPr id="16" name="Diamond 292"/>
            <p:cNvSpPr/>
            <p:nvPr/>
          </p:nvSpPr>
          <p:spPr>
            <a:xfrm>
              <a:off x="869935" y="843558"/>
              <a:ext cx="468262" cy="468262"/>
            </a:xfrm>
            <a:prstGeom prst="diamond">
              <a:avLst/>
            </a:prstGeom>
            <a:solidFill>
              <a:srgbClr val="497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17" name="Group 293"/>
            <p:cNvGrpSpPr/>
            <p:nvPr/>
          </p:nvGrpSpPr>
          <p:grpSpPr>
            <a:xfrm>
              <a:off x="1220577" y="866477"/>
              <a:ext cx="2971931" cy="422424"/>
              <a:chOff x="6444107" y="1469392"/>
              <a:chExt cx="4232109" cy="563232"/>
            </a:xfrm>
          </p:grpSpPr>
          <p:sp>
            <p:nvSpPr>
              <p:cNvPr id="18" name="TextBox 294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类增量学习和相关工作</a:t>
                </a:r>
              </a:p>
            </p:txBody>
          </p:sp>
          <p:sp>
            <p:nvSpPr>
              <p:cNvPr id="19" name="TextBox 295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925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Class Incremental Learning and Related Work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8" name="组合 267"/>
          <p:cNvGrpSpPr/>
          <p:nvPr/>
        </p:nvGrpSpPr>
        <p:grpSpPr>
          <a:xfrm>
            <a:off x="-984547" y="-1908719"/>
            <a:ext cx="3817440" cy="3817438"/>
            <a:chOff x="3275856" y="1275606"/>
            <a:chExt cx="2592288" cy="2592288"/>
          </a:xfrm>
        </p:grpSpPr>
        <p:sp>
          <p:nvSpPr>
            <p:cNvPr id="273" name="矩形 272"/>
            <p:cNvSpPr/>
            <p:nvPr/>
          </p:nvSpPr>
          <p:spPr>
            <a:xfrm rot="2700000">
              <a:off x="3275856" y="1275606"/>
              <a:ext cx="2592288" cy="2592288"/>
            </a:xfrm>
            <a:prstGeom prst="rect">
              <a:avLst/>
            </a:prstGeom>
            <a:solidFill>
              <a:srgbClr val="3B47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 rot="2700000">
              <a:off x="3433501" y="1433252"/>
              <a:ext cx="2276997" cy="2276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rot="2700000">
              <a:off x="3577798" y="1577552"/>
              <a:ext cx="1988400" cy="198840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467544" y="534816"/>
            <a:ext cx="1057275" cy="754085"/>
            <a:chOff x="5069886" y="293530"/>
            <a:chExt cx="2052228" cy="1463723"/>
          </a:xfrm>
          <a:noFill/>
        </p:grpSpPr>
        <p:sp>
          <p:nvSpPr>
            <p:cNvPr id="28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 fontScale="77500" lnSpcReduction="20000"/>
            </a:bodyPr>
            <a:lstStyle/>
            <a:p>
              <a:pPr algn="ctr"/>
              <a:r>
                <a:rPr lang="zh-CN" altLang="en-US" sz="4400" b="1" dirty="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9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rmAutofit fontScale="77500" lnSpcReduction="20000"/>
            </a:bodyPr>
            <a:lstStyle/>
            <a:p>
              <a:pPr algn="ctr"/>
              <a:r>
                <a:rPr lang="en-US" altLang="zh-CN" sz="1400" b="1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50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504768" y="123478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长尾环境下的类增量学习</a:t>
            </a:r>
          </a:p>
        </p:txBody>
      </p: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2917187" y="569024"/>
            <a:ext cx="3309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方正兰亭黑_GBK"/>
              </a:rPr>
              <a:t>Class incremental learning in long-tail environment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433191" y="874567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灯片编号占位符 1">
            <a:extLst>
              <a:ext uri="{FF2B5EF4-FFF2-40B4-BE49-F238E27FC236}">
                <a16:creationId xmlns:a16="http://schemas.microsoft.com/office/drawing/2014/main" id="{AFDB353B-F8E9-4F38-A740-FF33D3EACE4C}"/>
              </a:ext>
            </a:extLst>
          </p:cNvPr>
          <p:cNvSpPr txBox="1">
            <a:spLocks/>
          </p:cNvSpPr>
          <p:nvPr/>
        </p:nvSpPr>
        <p:spPr>
          <a:xfrm>
            <a:off x="6847529" y="4783844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BFACD7D-EA7F-49B5-AABF-A9D717B7DB76}"/>
              </a:ext>
            </a:extLst>
          </p:cNvPr>
          <p:cNvSpPr txBox="1"/>
          <p:nvPr/>
        </p:nvSpPr>
        <p:spPr>
          <a:xfrm>
            <a:off x="478267" y="2469909"/>
            <a:ext cx="1934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长尾、增量环境下的传统模型面临的困难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1D92FED-FF71-4D68-888C-990BE4AA6D4D}"/>
              </a:ext>
            </a:extLst>
          </p:cNvPr>
          <p:cNvSpPr/>
          <p:nvPr/>
        </p:nvSpPr>
        <p:spPr>
          <a:xfrm rot="18900000">
            <a:off x="2345161" y="1074341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圆角矩形 3">
            <a:extLst>
              <a:ext uri="{FF2B5EF4-FFF2-40B4-BE49-F238E27FC236}">
                <a16:creationId xmlns:a16="http://schemas.microsoft.com/office/drawing/2014/main" id="{B3D77B6B-09E0-4960-8768-DC600A2B70E5}"/>
              </a:ext>
            </a:extLst>
          </p:cNvPr>
          <p:cNvSpPr/>
          <p:nvPr/>
        </p:nvSpPr>
        <p:spPr>
          <a:xfrm>
            <a:off x="2398549" y="1130568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E42AF710-74DB-4813-8290-E8455C11A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292" y="1277357"/>
            <a:ext cx="854094" cy="27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灾难性遗忘</a:t>
            </a:r>
            <a:endParaRPr lang="id-ID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08B6944-F916-4ACB-AD34-B1427DD2C4F3}"/>
              </a:ext>
            </a:extLst>
          </p:cNvPr>
          <p:cNvSpPr/>
          <p:nvPr/>
        </p:nvSpPr>
        <p:spPr>
          <a:xfrm rot="249256">
            <a:off x="2946333" y="2256613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圆角矩形 3">
            <a:extLst>
              <a:ext uri="{FF2B5EF4-FFF2-40B4-BE49-F238E27FC236}">
                <a16:creationId xmlns:a16="http://schemas.microsoft.com/office/drawing/2014/main" id="{C4BBBAC0-576A-42D1-BDA6-574D194DDA6A}"/>
              </a:ext>
            </a:extLst>
          </p:cNvPr>
          <p:cNvSpPr/>
          <p:nvPr/>
        </p:nvSpPr>
        <p:spPr>
          <a:xfrm rot="2949256">
            <a:off x="2997573" y="2311858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34D021B3-2DBF-46DC-8225-32B719807672}"/>
              </a:ext>
            </a:extLst>
          </p:cNvPr>
          <p:cNvSpPr/>
          <p:nvPr/>
        </p:nvSpPr>
        <p:spPr>
          <a:xfrm rot="3369963">
            <a:off x="2436959" y="3524296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圆角矩形 3">
            <a:extLst>
              <a:ext uri="{FF2B5EF4-FFF2-40B4-BE49-F238E27FC236}">
                <a16:creationId xmlns:a16="http://schemas.microsoft.com/office/drawing/2014/main" id="{49D495E2-827D-49C8-9C6A-6A31B5B9D104}"/>
              </a:ext>
            </a:extLst>
          </p:cNvPr>
          <p:cNvSpPr/>
          <p:nvPr/>
        </p:nvSpPr>
        <p:spPr>
          <a:xfrm rot="6069963">
            <a:off x="2487561" y="3577134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1BF2418-AC4F-46A2-BE1A-670090A4B3DB}"/>
              </a:ext>
            </a:extLst>
          </p:cNvPr>
          <p:cNvGrpSpPr/>
          <p:nvPr/>
        </p:nvGrpSpPr>
        <p:grpSpPr>
          <a:xfrm>
            <a:off x="2167925" y="952179"/>
            <a:ext cx="1762372" cy="3554333"/>
            <a:chOff x="3250518" y="1419902"/>
            <a:chExt cx="2349829" cy="4739111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27319093-B48D-499B-80EC-95FF3B172637}"/>
                </a:ext>
              </a:extLst>
            </p:cNvPr>
            <p:cNvGrpSpPr/>
            <p:nvPr/>
          </p:nvGrpSpPr>
          <p:grpSpPr>
            <a:xfrm>
              <a:off x="3250518" y="1419902"/>
              <a:ext cx="1545904" cy="1725329"/>
              <a:chOff x="3249508" y="1667911"/>
              <a:chExt cx="1339487" cy="1494955"/>
            </a:xfrm>
          </p:grpSpPr>
          <p:sp>
            <p:nvSpPr>
              <p:cNvPr id="73" name="任意多边形: 形状 27">
                <a:extLst>
                  <a:ext uri="{FF2B5EF4-FFF2-40B4-BE49-F238E27FC236}">
                    <a16:creationId xmlns:a16="http://schemas.microsoft.com/office/drawing/2014/main" id="{823D662A-2AB2-4CDD-AD94-00B302066AC6}"/>
                  </a:ext>
                </a:extLst>
              </p:cNvPr>
              <p:cNvSpPr/>
              <p:nvPr/>
            </p:nvSpPr>
            <p:spPr>
              <a:xfrm rot="388124">
                <a:off x="3305453" y="1667911"/>
                <a:ext cx="1283542" cy="1283542"/>
              </a:xfrm>
              <a:custGeom>
                <a:avLst/>
                <a:gdLst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338726 w 1283542"/>
                  <a:gd name="connsiteY5" fmla="*/ 1152658 h 1283542"/>
                  <a:gd name="connsiteX6" fmla="*/ 297317 w 1283542"/>
                  <a:gd name="connsiteY6" fmla="*/ 1120570 h 1283542"/>
                  <a:gd name="connsiteX7" fmla="*/ 266487 w 1283542"/>
                  <a:gd name="connsiteY7" fmla="*/ 1160354 h 1283542"/>
                  <a:gd name="connsiteX8" fmla="*/ 187971 w 1283542"/>
                  <a:gd name="connsiteY8" fmla="*/ 1095572 h 1283542"/>
                  <a:gd name="connsiteX9" fmla="*/ 0 w 1283542"/>
                  <a:gd name="connsiteY9" fmla="*/ 641771 h 1283542"/>
                  <a:gd name="connsiteX10" fmla="*/ 641771 w 1283542"/>
                  <a:gd name="connsiteY10" fmla="*/ 0 h 1283542"/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297317 w 1283542"/>
                  <a:gd name="connsiteY5" fmla="*/ 1120570 h 1283542"/>
                  <a:gd name="connsiteX6" fmla="*/ 266487 w 1283542"/>
                  <a:gd name="connsiteY6" fmla="*/ 1160354 h 1283542"/>
                  <a:gd name="connsiteX7" fmla="*/ 187971 w 1283542"/>
                  <a:gd name="connsiteY7" fmla="*/ 1095572 h 1283542"/>
                  <a:gd name="connsiteX8" fmla="*/ 0 w 1283542"/>
                  <a:gd name="connsiteY8" fmla="*/ 641771 h 1283542"/>
                  <a:gd name="connsiteX9" fmla="*/ 641771 w 1283542"/>
                  <a:gd name="connsiteY9" fmla="*/ 0 h 1283542"/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266487 w 1283542"/>
                  <a:gd name="connsiteY5" fmla="*/ 1160354 h 1283542"/>
                  <a:gd name="connsiteX6" fmla="*/ 187971 w 1283542"/>
                  <a:gd name="connsiteY6" fmla="*/ 1095572 h 1283542"/>
                  <a:gd name="connsiteX7" fmla="*/ 0 w 1283542"/>
                  <a:gd name="connsiteY7" fmla="*/ 641771 h 1283542"/>
                  <a:gd name="connsiteX8" fmla="*/ 641771 w 1283542"/>
                  <a:gd name="connsiteY8" fmla="*/ 0 h 1283542"/>
                  <a:gd name="connsiteX0" fmla="*/ 310605 w 1283542"/>
                  <a:gd name="connsiteY0" fmla="*/ 1188948 h 1283542"/>
                  <a:gd name="connsiteX1" fmla="*/ 266487 w 1283542"/>
                  <a:gd name="connsiteY1" fmla="*/ 1160354 h 1283542"/>
                  <a:gd name="connsiteX2" fmla="*/ 187971 w 1283542"/>
                  <a:gd name="connsiteY2" fmla="*/ 1095572 h 1283542"/>
                  <a:gd name="connsiteX3" fmla="*/ 0 w 1283542"/>
                  <a:gd name="connsiteY3" fmla="*/ 641771 h 1283542"/>
                  <a:gd name="connsiteX4" fmla="*/ 641771 w 1283542"/>
                  <a:gd name="connsiteY4" fmla="*/ 0 h 1283542"/>
                  <a:gd name="connsiteX5" fmla="*/ 1283542 w 1283542"/>
                  <a:gd name="connsiteY5" fmla="*/ 641771 h 1283542"/>
                  <a:gd name="connsiteX6" fmla="*/ 641771 w 1283542"/>
                  <a:gd name="connsiteY6" fmla="*/ 1283542 h 1283542"/>
                  <a:gd name="connsiteX7" fmla="*/ 391965 w 1283542"/>
                  <a:gd name="connsiteY7" fmla="*/ 1233109 h 1283542"/>
                  <a:gd name="connsiteX8" fmla="*/ 402045 w 1283542"/>
                  <a:gd name="connsiteY8" fmla="*/ 1280388 h 1283542"/>
                  <a:gd name="connsiteX0" fmla="*/ 310605 w 1283542"/>
                  <a:gd name="connsiteY0" fmla="*/ 1188948 h 1283542"/>
                  <a:gd name="connsiteX1" fmla="*/ 266487 w 1283542"/>
                  <a:gd name="connsiteY1" fmla="*/ 1160354 h 1283542"/>
                  <a:gd name="connsiteX2" fmla="*/ 187971 w 1283542"/>
                  <a:gd name="connsiteY2" fmla="*/ 1095572 h 1283542"/>
                  <a:gd name="connsiteX3" fmla="*/ 0 w 1283542"/>
                  <a:gd name="connsiteY3" fmla="*/ 641771 h 1283542"/>
                  <a:gd name="connsiteX4" fmla="*/ 641771 w 1283542"/>
                  <a:gd name="connsiteY4" fmla="*/ 0 h 1283542"/>
                  <a:gd name="connsiteX5" fmla="*/ 1283542 w 1283542"/>
                  <a:gd name="connsiteY5" fmla="*/ 641771 h 1283542"/>
                  <a:gd name="connsiteX6" fmla="*/ 641771 w 1283542"/>
                  <a:gd name="connsiteY6" fmla="*/ 1283542 h 1283542"/>
                  <a:gd name="connsiteX7" fmla="*/ 391965 w 1283542"/>
                  <a:gd name="connsiteY7" fmla="*/ 1233109 h 128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542" h="1283542">
                    <a:moveTo>
                      <a:pt x="310605" y="1188948"/>
                    </a:moveTo>
                    <a:lnTo>
                      <a:pt x="266487" y="1160354"/>
                    </a:lnTo>
                    <a:lnTo>
                      <a:pt x="187971" y="1095572"/>
                    </a:lnTo>
                    <a:cubicBezTo>
                      <a:pt x="71833" y="979434"/>
                      <a:pt x="0" y="818991"/>
                      <a:pt x="0" y="641771"/>
                    </a:cubicBezTo>
                    <a:cubicBezTo>
                      <a:pt x="0" y="287331"/>
                      <a:pt x="287331" y="0"/>
                      <a:pt x="641771" y="0"/>
                    </a:cubicBezTo>
                    <a:cubicBezTo>
                      <a:pt x="996211" y="0"/>
                      <a:pt x="1283542" y="287331"/>
                      <a:pt x="1283542" y="641771"/>
                    </a:cubicBezTo>
                    <a:cubicBezTo>
                      <a:pt x="1283542" y="996211"/>
                      <a:pt x="996211" y="1283542"/>
                      <a:pt x="641771" y="1283542"/>
                    </a:cubicBezTo>
                    <a:cubicBezTo>
                      <a:pt x="553161" y="1283542"/>
                      <a:pt x="468745" y="1265584"/>
                      <a:pt x="391965" y="1233109"/>
                    </a:cubicBezTo>
                  </a:path>
                </a:pathLst>
              </a:cu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E233D17D-8390-4D61-A2E3-8C82D9DE8F31}"/>
                  </a:ext>
                </a:extLst>
              </p:cNvPr>
              <p:cNvSpPr/>
              <p:nvPr/>
            </p:nvSpPr>
            <p:spPr>
              <a:xfrm>
                <a:off x="3249508" y="3023166"/>
                <a:ext cx="139700" cy="139700"/>
              </a:xfrm>
              <a:prstGeom prst="ellips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A859BB2C-9834-4574-A892-C8B32C98FB91}"/>
                  </a:ext>
                </a:extLst>
              </p:cNvPr>
              <p:cNvCxnSpPr/>
              <p:nvPr/>
            </p:nvCxnSpPr>
            <p:spPr>
              <a:xfrm flipH="1">
                <a:off x="3364229" y="2805302"/>
                <a:ext cx="192611" cy="230846"/>
              </a:xfrm>
              <a:prstGeom prst="lin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5" name="任意多边形: 形状 13">
              <a:extLst>
                <a:ext uri="{FF2B5EF4-FFF2-40B4-BE49-F238E27FC236}">
                  <a16:creationId xmlns:a16="http://schemas.microsoft.com/office/drawing/2014/main" id="{72DE8F01-E4DA-4985-8BD5-C17A664FF291}"/>
                </a:ext>
              </a:extLst>
            </p:cNvPr>
            <p:cNvSpPr/>
            <p:nvPr/>
          </p:nvSpPr>
          <p:spPr>
            <a:xfrm>
              <a:off x="3388049" y="3125619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任意多边形: 形状 34">
              <a:extLst>
                <a:ext uri="{FF2B5EF4-FFF2-40B4-BE49-F238E27FC236}">
                  <a16:creationId xmlns:a16="http://schemas.microsoft.com/office/drawing/2014/main" id="{E119D4C7-007B-4AF2-B60C-7A0D9CF33145}"/>
                </a:ext>
              </a:extLst>
            </p:cNvPr>
            <p:cNvSpPr/>
            <p:nvPr/>
          </p:nvSpPr>
          <p:spPr>
            <a:xfrm rot="3337380">
              <a:off x="4119010" y="2989819"/>
              <a:ext cx="1481338" cy="1481337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97317 w 1283542"/>
                <a:gd name="connsiteY5" fmla="*/ 1120570 h 1283542"/>
                <a:gd name="connsiteX6" fmla="*/ 266487 w 1283542"/>
                <a:gd name="connsiteY6" fmla="*/ 1160354 h 1283542"/>
                <a:gd name="connsiteX7" fmla="*/ 187971 w 1283542"/>
                <a:gd name="connsiteY7" fmla="*/ 1095572 h 1283542"/>
                <a:gd name="connsiteX8" fmla="*/ 0 w 1283542"/>
                <a:gd name="connsiteY8" fmla="*/ 641771 h 1283542"/>
                <a:gd name="connsiteX9" fmla="*/ 641771 w 1283542"/>
                <a:gd name="connsiteY9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66487 w 1283542"/>
                <a:gd name="connsiteY5" fmla="*/ 1160354 h 1283542"/>
                <a:gd name="connsiteX6" fmla="*/ 187971 w 1283542"/>
                <a:gd name="connsiteY6" fmla="*/ 1095572 h 1283542"/>
                <a:gd name="connsiteX7" fmla="*/ 0 w 1283542"/>
                <a:gd name="connsiteY7" fmla="*/ 641771 h 1283542"/>
                <a:gd name="connsiteX8" fmla="*/ 641771 w 1283542"/>
                <a:gd name="connsiteY8" fmla="*/ 0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  <a:gd name="connsiteX8" fmla="*/ 402045 w 1283542"/>
                <a:gd name="connsiteY8" fmla="*/ 1280388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E6B08B1-BE57-422A-AD65-3747F4E0A89A}"/>
                </a:ext>
              </a:extLst>
            </p:cNvPr>
            <p:cNvSpPr/>
            <p:nvPr/>
          </p:nvSpPr>
          <p:spPr>
            <a:xfrm rot="2949256">
              <a:off x="3621258" y="3692986"/>
              <a:ext cx="161228" cy="161228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EAD041B1-C755-493D-B5E8-83B051BA255C}"/>
                </a:ext>
              </a:extLst>
            </p:cNvPr>
            <p:cNvCxnSpPr/>
            <p:nvPr/>
          </p:nvCxnSpPr>
          <p:spPr>
            <a:xfrm rot="2949256" flipH="1">
              <a:off x="3847705" y="3633597"/>
              <a:ext cx="222293" cy="266420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9" name="任意多边形: 形状 33">
              <a:extLst>
                <a:ext uri="{FF2B5EF4-FFF2-40B4-BE49-F238E27FC236}">
                  <a16:creationId xmlns:a16="http://schemas.microsoft.com/office/drawing/2014/main" id="{E40675EE-B967-492B-9F15-E8C64F7225F0}"/>
                </a:ext>
              </a:extLst>
            </p:cNvPr>
            <p:cNvSpPr/>
            <p:nvPr/>
          </p:nvSpPr>
          <p:spPr>
            <a:xfrm rot="2949256">
              <a:off x="3452246" y="3877183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任意多边形: 形状 50">
              <a:extLst>
                <a:ext uri="{FF2B5EF4-FFF2-40B4-BE49-F238E27FC236}">
                  <a16:creationId xmlns:a16="http://schemas.microsoft.com/office/drawing/2014/main" id="{6E14AE87-C9EB-4AF4-BCD7-ADC9A3ECC017}"/>
                </a:ext>
              </a:extLst>
            </p:cNvPr>
            <p:cNvSpPr/>
            <p:nvPr/>
          </p:nvSpPr>
          <p:spPr>
            <a:xfrm rot="6458087">
              <a:off x="3446677" y="4677675"/>
              <a:ext cx="1481338" cy="1481337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97317 w 1283542"/>
                <a:gd name="connsiteY5" fmla="*/ 1120570 h 1283542"/>
                <a:gd name="connsiteX6" fmla="*/ 266487 w 1283542"/>
                <a:gd name="connsiteY6" fmla="*/ 1160354 h 1283542"/>
                <a:gd name="connsiteX7" fmla="*/ 187971 w 1283542"/>
                <a:gd name="connsiteY7" fmla="*/ 1095572 h 1283542"/>
                <a:gd name="connsiteX8" fmla="*/ 0 w 1283542"/>
                <a:gd name="connsiteY8" fmla="*/ 641771 h 1283542"/>
                <a:gd name="connsiteX9" fmla="*/ 641771 w 1283542"/>
                <a:gd name="connsiteY9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66487 w 1283542"/>
                <a:gd name="connsiteY5" fmla="*/ 1160354 h 1283542"/>
                <a:gd name="connsiteX6" fmla="*/ 187971 w 1283542"/>
                <a:gd name="connsiteY6" fmla="*/ 1095572 h 1283542"/>
                <a:gd name="connsiteX7" fmla="*/ 0 w 1283542"/>
                <a:gd name="connsiteY7" fmla="*/ 641771 h 1283542"/>
                <a:gd name="connsiteX8" fmla="*/ 641771 w 1283542"/>
                <a:gd name="connsiteY8" fmla="*/ 0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  <a:gd name="connsiteX8" fmla="*/ 402045 w 1283542"/>
                <a:gd name="connsiteY8" fmla="*/ 1280388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E5DF7B0-B823-403E-B104-662F89AE9C7A}"/>
                </a:ext>
              </a:extLst>
            </p:cNvPr>
            <p:cNvSpPr/>
            <p:nvPr/>
          </p:nvSpPr>
          <p:spPr>
            <a:xfrm rot="6069963">
              <a:off x="3360124" y="4451754"/>
              <a:ext cx="161228" cy="161228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5B562F7-1A31-46A4-9EAE-054547899663}"/>
                </a:ext>
              </a:extLst>
            </p:cNvPr>
            <p:cNvCxnSpPr/>
            <p:nvPr/>
          </p:nvCxnSpPr>
          <p:spPr>
            <a:xfrm rot="6069963" flipH="1">
              <a:off x="3493117" y="4597512"/>
              <a:ext cx="222293" cy="266420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2" name="TextBox 21">
            <a:extLst>
              <a:ext uri="{FF2B5EF4-FFF2-40B4-BE49-F238E27FC236}">
                <a16:creationId xmlns:a16="http://schemas.microsoft.com/office/drawing/2014/main" id="{C7B6B856-283F-4150-9A90-1D53478A9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539" y="2439402"/>
            <a:ext cx="854094" cy="27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熟悉度偏差</a:t>
            </a:r>
            <a:endParaRPr lang="id-ID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6" name="TextBox 21">
            <a:extLst>
              <a:ext uri="{FF2B5EF4-FFF2-40B4-BE49-F238E27FC236}">
                <a16:creationId xmlns:a16="http://schemas.microsoft.com/office/drawing/2014/main" id="{ADBAFD22-CBF4-4D94-9860-54145FB19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339" y="3732346"/>
            <a:ext cx="854094" cy="27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歧视性偏差</a:t>
            </a:r>
            <a:endParaRPr lang="id-ID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88D5C2E-193E-4E67-91AE-EE89F8C22ACA}"/>
              </a:ext>
            </a:extLst>
          </p:cNvPr>
          <p:cNvSpPr/>
          <p:nvPr/>
        </p:nvSpPr>
        <p:spPr>
          <a:xfrm>
            <a:off x="5408707" y="2580744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EB204E9-BF38-47B4-8B55-D476712C4939}"/>
              </a:ext>
            </a:extLst>
          </p:cNvPr>
          <p:cNvSpPr/>
          <p:nvPr/>
        </p:nvSpPr>
        <p:spPr>
          <a:xfrm>
            <a:off x="5408707" y="3874405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539B01EC-E60A-4F16-B837-EE2AFDFC6874}"/>
              </a:ext>
            </a:extLst>
          </p:cNvPr>
          <p:cNvSpPr/>
          <p:nvPr/>
        </p:nvSpPr>
        <p:spPr>
          <a:xfrm>
            <a:off x="5408707" y="1288166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cxnSp>
        <p:nvCxnSpPr>
          <p:cNvPr id="90" name="直接连接符 89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>
            <a:extLst>
              <a:ext uri="{FF2B5EF4-FFF2-40B4-BE49-F238E27FC236}">
                <a16:creationId xmlns:a16="http://schemas.microsoft.com/office/drawing/2014/main" id="{8C5653DE-721D-4CBF-984B-07781C344D02}"/>
              </a:ext>
            </a:extLst>
          </p:cNvPr>
          <p:cNvCxnSpPr/>
          <p:nvPr/>
        </p:nvCxnSpPr>
        <p:spPr>
          <a:xfrm>
            <a:off x="3642393" y="1326642"/>
            <a:ext cx="1523233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直接连接符 90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>
            <a:extLst>
              <a:ext uri="{FF2B5EF4-FFF2-40B4-BE49-F238E27FC236}">
                <a16:creationId xmlns:a16="http://schemas.microsoft.com/office/drawing/2014/main" id="{3B8B10C7-3A2E-4664-9991-8DD56125814D}"/>
              </a:ext>
            </a:extLst>
          </p:cNvPr>
          <p:cNvCxnSpPr/>
          <p:nvPr/>
        </p:nvCxnSpPr>
        <p:spPr>
          <a:xfrm>
            <a:off x="4194075" y="2617930"/>
            <a:ext cx="971550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直接连接符 91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>
            <a:extLst>
              <a:ext uri="{FF2B5EF4-FFF2-40B4-BE49-F238E27FC236}">
                <a16:creationId xmlns:a16="http://schemas.microsoft.com/office/drawing/2014/main" id="{D909BEBF-DF83-4A4E-AA12-32DCC7A9C9EB}"/>
              </a:ext>
            </a:extLst>
          </p:cNvPr>
          <p:cNvCxnSpPr/>
          <p:nvPr/>
        </p:nvCxnSpPr>
        <p:spPr>
          <a:xfrm>
            <a:off x="3642393" y="3910738"/>
            <a:ext cx="1523233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0">
            <a:extLst>
              <a:ext uri="{FF2B5EF4-FFF2-40B4-BE49-F238E27FC236}">
                <a16:creationId xmlns:a16="http://schemas.microsoft.com/office/drawing/2014/main" id="{CF459995-364C-4030-9C0B-1839CB871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682" y="1237417"/>
            <a:ext cx="1464469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灾难性遗忘</a:t>
            </a:r>
            <a:endParaRPr lang="en-US" altLang="zh-CN" sz="1200" b="1" dirty="0">
              <a:solidFill>
                <a:srgbClr val="40404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0">
            <a:extLst>
              <a:ext uri="{FF2B5EF4-FFF2-40B4-BE49-F238E27FC236}">
                <a16:creationId xmlns:a16="http://schemas.microsoft.com/office/drawing/2014/main" id="{8798DD11-9E71-44AB-AC59-BAB855A99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732" y="1484761"/>
            <a:ext cx="22127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长尾环境下的类增量学习同样面临灾难性遗忘的问题。传统知识蒸馏方法并不直接的适用于长尾环境。</a:t>
            </a:r>
          </a:p>
        </p:txBody>
      </p:sp>
      <p:sp>
        <p:nvSpPr>
          <p:cNvPr id="95" name="0">
            <a:extLst>
              <a:ext uri="{FF2B5EF4-FFF2-40B4-BE49-F238E27FC236}">
                <a16:creationId xmlns:a16="http://schemas.microsoft.com/office/drawing/2014/main" id="{83B5660F-8D75-4F3C-8564-700A37E55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682" y="2527803"/>
            <a:ext cx="1464469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 b="1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熟悉度偏差</a:t>
            </a:r>
            <a:endParaRPr lang="en-US" altLang="zh-CN" sz="1200" b="1" dirty="0">
              <a:solidFill>
                <a:srgbClr val="40404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0">
            <a:extLst>
              <a:ext uri="{FF2B5EF4-FFF2-40B4-BE49-F238E27FC236}">
                <a16:creationId xmlns:a16="http://schemas.microsoft.com/office/drawing/2014/main" id="{209EED6E-FD4F-4668-B68D-33941507F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732" y="2775147"/>
            <a:ext cx="2212713" cy="73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在增量学习的过程中，模型的分类器可能对新类产生熟悉性偏差。影响旧类的分类效果。</a:t>
            </a:r>
          </a:p>
        </p:txBody>
      </p:sp>
      <p:sp>
        <p:nvSpPr>
          <p:cNvPr id="97" name="0">
            <a:extLst>
              <a:ext uri="{FF2B5EF4-FFF2-40B4-BE49-F238E27FC236}">
                <a16:creationId xmlns:a16="http://schemas.microsoft.com/office/drawing/2014/main" id="{9B3FE4FB-9DDD-4F5D-BF2D-08761C9D7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177" y="3793437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 b="1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歧视性偏差</a:t>
            </a:r>
            <a:endParaRPr lang="en-US" altLang="zh-CN" sz="1200" b="1" dirty="0">
              <a:solidFill>
                <a:srgbClr val="40404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0">
            <a:extLst>
              <a:ext uri="{FF2B5EF4-FFF2-40B4-BE49-F238E27FC236}">
                <a16:creationId xmlns:a16="http://schemas.microsoft.com/office/drawing/2014/main" id="{64C684F8-1AB8-407F-9510-B40FBAF0B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227" y="4040781"/>
            <a:ext cx="2212713" cy="73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长尾环境中，不同的数据类别样本数量是不同的，这意味着少样本类会受到来自分类器的歧视性偏差。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DA1A751-53F8-45A1-9FAF-D1B6B8F11529}"/>
              </a:ext>
            </a:extLst>
          </p:cNvPr>
          <p:cNvGrpSpPr/>
          <p:nvPr/>
        </p:nvGrpSpPr>
        <p:grpSpPr>
          <a:xfrm>
            <a:off x="2781385" y="4036142"/>
            <a:ext cx="173469" cy="179665"/>
            <a:chOff x="9450388" y="2662238"/>
            <a:chExt cx="133350" cy="138112"/>
          </a:xfrm>
          <a:solidFill>
            <a:schemeClr val="bg1"/>
          </a:solidFill>
        </p:grpSpPr>
        <p:sp>
          <p:nvSpPr>
            <p:cNvPr id="100" name="Rectangle 239">
              <a:extLst>
                <a:ext uri="{FF2B5EF4-FFF2-40B4-BE49-F238E27FC236}">
                  <a16:creationId xmlns:a16="http://schemas.microsoft.com/office/drawing/2014/main" id="{91626672-5056-4BE6-8E5B-16268B6C2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0388" y="2778125"/>
              <a:ext cx="269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1" name="Rectangle 240">
              <a:extLst>
                <a:ext uri="{FF2B5EF4-FFF2-40B4-BE49-F238E27FC236}">
                  <a16:creationId xmlns:a16="http://schemas.microsoft.com/office/drawing/2014/main" id="{4E31EA79-C67C-419D-BE71-4F60CDF92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8488" y="2751138"/>
              <a:ext cx="22225" cy="49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Rectangle 241">
              <a:extLst>
                <a:ext uri="{FF2B5EF4-FFF2-40B4-BE49-F238E27FC236}">
                  <a16:creationId xmlns:a16="http://schemas.microsoft.com/office/drawing/2014/main" id="{61706C99-62FC-435E-808C-1F749F313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1825" y="2713038"/>
              <a:ext cx="23813" cy="87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242">
              <a:extLst>
                <a:ext uri="{FF2B5EF4-FFF2-40B4-BE49-F238E27FC236}">
                  <a16:creationId xmlns:a16="http://schemas.microsoft.com/office/drawing/2014/main" id="{C94D5F51-60FC-48B4-AF2B-A57566322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6750" y="2662238"/>
              <a:ext cx="26988" cy="138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" name="Freeform 243">
              <a:extLst>
                <a:ext uri="{FF2B5EF4-FFF2-40B4-BE49-F238E27FC236}">
                  <a16:creationId xmlns:a16="http://schemas.microsoft.com/office/drawing/2014/main" id="{91397FD3-82A9-4403-8747-A67792AB2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6750" y="2662238"/>
              <a:ext cx="26988" cy="138112"/>
            </a:xfrm>
            <a:custGeom>
              <a:avLst/>
              <a:gdLst>
                <a:gd name="T0" fmla="*/ 17 w 17"/>
                <a:gd name="T1" fmla="*/ 87 h 87"/>
                <a:gd name="T2" fmla="*/ 0 w 17"/>
                <a:gd name="T3" fmla="*/ 87 h 87"/>
                <a:gd name="T4" fmla="*/ 0 w 17"/>
                <a:gd name="T5" fmla="*/ 0 h 87"/>
                <a:gd name="T6" fmla="*/ 17 w 17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7">
                  <a:moveTo>
                    <a:pt x="17" y="87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E972986-46C0-4CA9-A9B0-AB67D9C0E8A9}"/>
              </a:ext>
            </a:extLst>
          </p:cNvPr>
          <p:cNvGrpSpPr/>
          <p:nvPr/>
        </p:nvGrpSpPr>
        <p:grpSpPr>
          <a:xfrm>
            <a:off x="2699792" y="1554364"/>
            <a:ext cx="191698" cy="225297"/>
            <a:chOff x="2699792" y="1554364"/>
            <a:chExt cx="191698" cy="225297"/>
          </a:xfrm>
        </p:grpSpPr>
        <p:sp>
          <p:nvSpPr>
            <p:cNvPr id="9" name="箭头: 上 8">
              <a:extLst>
                <a:ext uri="{FF2B5EF4-FFF2-40B4-BE49-F238E27FC236}">
                  <a16:creationId xmlns:a16="http://schemas.microsoft.com/office/drawing/2014/main" id="{F715863F-A520-4C35-9779-E16746DB022A}"/>
                </a:ext>
              </a:extLst>
            </p:cNvPr>
            <p:cNvSpPr/>
            <p:nvPr/>
          </p:nvSpPr>
          <p:spPr>
            <a:xfrm>
              <a:off x="2699792" y="1554364"/>
              <a:ext cx="59845" cy="168948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箭头: 上 104">
              <a:extLst>
                <a:ext uri="{FF2B5EF4-FFF2-40B4-BE49-F238E27FC236}">
                  <a16:creationId xmlns:a16="http://schemas.microsoft.com/office/drawing/2014/main" id="{7DB3E6C6-FF0D-44C7-AC46-C883D5CF944F}"/>
                </a:ext>
              </a:extLst>
            </p:cNvPr>
            <p:cNvSpPr/>
            <p:nvPr/>
          </p:nvSpPr>
          <p:spPr>
            <a:xfrm rot="10800000">
              <a:off x="2831645" y="1610713"/>
              <a:ext cx="59845" cy="168948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EC72447E-5873-43BB-8BAF-16C5F96CEF7D}"/>
              </a:ext>
            </a:extLst>
          </p:cNvPr>
          <p:cNvGrpSpPr/>
          <p:nvPr/>
        </p:nvGrpSpPr>
        <p:grpSpPr>
          <a:xfrm>
            <a:off x="3273571" y="2690588"/>
            <a:ext cx="196820" cy="300644"/>
            <a:chOff x="8825827" y="7672071"/>
            <a:chExt cx="997623" cy="1480355"/>
          </a:xfrm>
          <a:solidFill>
            <a:schemeClr val="bg1"/>
          </a:solidFill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CBBAD427-4D9D-4B2C-9823-A98476A32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6839" y="8782336"/>
              <a:ext cx="498814" cy="370090"/>
            </a:xfrm>
            <a:custGeom>
              <a:avLst/>
              <a:gdLst>
                <a:gd name="T0" fmla="*/ 0 w 64"/>
                <a:gd name="T1" fmla="*/ 4 h 48"/>
                <a:gd name="T2" fmla="*/ 0 w 64"/>
                <a:gd name="T3" fmla="*/ 28 h 48"/>
                <a:gd name="T4" fmla="*/ 4 w 64"/>
                <a:gd name="T5" fmla="*/ 32 h 48"/>
                <a:gd name="T6" fmla="*/ 8 w 64"/>
                <a:gd name="T7" fmla="*/ 32 h 48"/>
                <a:gd name="T8" fmla="*/ 8 w 64"/>
                <a:gd name="T9" fmla="*/ 36 h 48"/>
                <a:gd name="T10" fmla="*/ 20 w 64"/>
                <a:gd name="T11" fmla="*/ 48 h 48"/>
                <a:gd name="T12" fmla="*/ 44 w 64"/>
                <a:gd name="T13" fmla="*/ 48 h 48"/>
                <a:gd name="T14" fmla="*/ 56 w 64"/>
                <a:gd name="T15" fmla="*/ 36 h 48"/>
                <a:gd name="T16" fmla="*/ 56 w 64"/>
                <a:gd name="T17" fmla="*/ 32 h 48"/>
                <a:gd name="T18" fmla="*/ 60 w 64"/>
                <a:gd name="T19" fmla="*/ 32 h 48"/>
                <a:gd name="T20" fmla="*/ 64 w 64"/>
                <a:gd name="T21" fmla="*/ 28 h 48"/>
                <a:gd name="T22" fmla="*/ 64 w 64"/>
                <a:gd name="T23" fmla="*/ 4 h 48"/>
                <a:gd name="T24" fmla="*/ 64 w 64"/>
                <a:gd name="T25" fmla="*/ 0 h 48"/>
                <a:gd name="T26" fmla="*/ 0 w 64"/>
                <a:gd name="T27" fmla="*/ 0 h 48"/>
                <a:gd name="T28" fmla="*/ 0 w 64"/>
                <a:gd name="T29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48">
                  <a:moveTo>
                    <a:pt x="0" y="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43"/>
                    <a:pt x="13" y="48"/>
                    <a:pt x="20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51" y="48"/>
                    <a:pt x="56" y="43"/>
                    <a:pt x="56" y="36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2" y="32"/>
                    <a:pt x="64" y="30"/>
                    <a:pt x="64" y="28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3"/>
                    <a:pt x="64" y="1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7BC459E3-EECF-40D3-BBC1-47AB207EE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25827" y="7672071"/>
              <a:ext cx="997623" cy="1045899"/>
            </a:xfrm>
            <a:custGeom>
              <a:avLst/>
              <a:gdLst>
                <a:gd name="T0" fmla="*/ 64 w 128"/>
                <a:gd name="T1" fmla="*/ 0 h 136"/>
                <a:gd name="T2" fmla="*/ 0 w 128"/>
                <a:gd name="T3" fmla="*/ 64 h 136"/>
                <a:gd name="T4" fmla="*/ 19 w 128"/>
                <a:gd name="T5" fmla="*/ 115 h 136"/>
                <a:gd name="T6" fmla="*/ 29 w 128"/>
                <a:gd name="T7" fmla="*/ 136 h 136"/>
                <a:gd name="T8" fmla="*/ 99 w 128"/>
                <a:gd name="T9" fmla="*/ 136 h 136"/>
                <a:gd name="T10" fmla="*/ 109 w 128"/>
                <a:gd name="T11" fmla="*/ 115 h 136"/>
                <a:gd name="T12" fmla="*/ 128 w 128"/>
                <a:gd name="T13" fmla="*/ 64 h 136"/>
                <a:gd name="T14" fmla="*/ 64 w 128"/>
                <a:gd name="T15" fmla="*/ 0 h 136"/>
                <a:gd name="T16" fmla="*/ 60 w 128"/>
                <a:gd name="T17" fmla="*/ 32 h 136"/>
                <a:gd name="T18" fmla="*/ 32 w 128"/>
                <a:gd name="T19" fmla="*/ 64 h 136"/>
                <a:gd name="T20" fmla="*/ 45 w 128"/>
                <a:gd name="T21" fmla="*/ 94 h 136"/>
                <a:gd name="T22" fmla="*/ 47 w 128"/>
                <a:gd name="T23" fmla="*/ 98 h 136"/>
                <a:gd name="T24" fmla="*/ 46 w 128"/>
                <a:gd name="T25" fmla="*/ 104 h 136"/>
                <a:gd name="T26" fmla="*/ 44 w 128"/>
                <a:gd name="T27" fmla="*/ 104 h 136"/>
                <a:gd name="T28" fmla="*/ 40 w 128"/>
                <a:gd name="T29" fmla="*/ 102 h 136"/>
                <a:gd name="T30" fmla="*/ 38 w 128"/>
                <a:gd name="T31" fmla="*/ 98 h 136"/>
                <a:gd name="T32" fmla="*/ 24 w 128"/>
                <a:gd name="T33" fmla="*/ 64 h 136"/>
                <a:gd name="T34" fmla="*/ 60 w 128"/>
                <a:gd name="T35" fmla="*/ 24 h 136"/>
                <a:gd name="T36" fmla="*/ 64 w 128"/>
                <a:gd name="T37" fmla="*/ 28 h 136"/>
                <a:gd name="T38" fmla="*/ 60 w 128"/>
                <a:gd name="T39" fmla="*/ 3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36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83"/>
                    <a:pt x="10" y="100"/>
                    <a:pt x="19" y="115"/>
                  </a:cubicBezTo>
                  <a:cubicBezTo>
                    <a:pt x="23" y="122"/>
                    <a:pt x="27" y="129"/>
                    <a:pt x="29" y="136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101" y="129"/>
                    <a:pt x="105" y="122"/>
                    <a:pt x="109" y="115"/>
                  </a:cubicBezTo>
                  <a:cubicBezTo>
                    <a:pt x="118" y="100"/>
                    <a:pt x="128" y="83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0" y="32"/>
                  </a:moveTo>
                  <a:cubicBezTo>
                    <a:pt x="44" y="34"/>
                    <a:pt x="32" y="47"/>
                    <a:pt x="32" y="64"/>
                  </a:cubicBezTo>
                  <a:cubicBezTo>
                    <a:pt x="32" y="72"/>
                    <a:pt x="39" y="84"/>
                    <a:pt x="45" y="94"/>
                  </a:cubicBezTo>
                  <a:cubicBezTo>
                    <a:pt x="46" y="95"/>
                    <a:pt x="47" y="97"/>
                    <a:pt x="47" y="98"/>
                  </a:cubicBezTo>
                  <a:cubicBezTo>
                    <a:pt x="49" y="100"/>
                    <a:pt x="48" y="103"/>
                    <a:pt x="46" y="104"/>
                  </a:cubicBezTo>
                  <a:cubicBezTo>
                    <a:pt x="45" y="104"/>
                    <a:pt x="45" y="104"/>
                    <a:pt x="44" y="104"/>
                  </a:cubicBezTo>
                  <a:cubicBezTo>
                    <a:pt x="43" y="104"/>
                    <a:pt x="41" y="103"/>
                    <a:pt x="40" y="102"/>
                  </a:cubicBezTo>
                  <a:cubicBezTo>
                    <a:pt x="40" y="101"/>
                    <a:pt x="39" y="99"/>
                    <a:pt x="38" y="98"/>
                  </a:cubicBezTo>
                  <a:cubicBezTo>
                    <a:pt x="31" y="87"/>
                    <a:pt x="24" y="74"/>
                    <a:pt x="24" y="64"/>
                  </a:cubicBezTo>
                  <a:cubicBezTo>
                    <a:pt x="24" y="43"/>
                    <a:pt x="39" y="26"/>
                    <a:pt x="60" y="24"/>
                  </a:cubicBezTo>
                  <a:cubicBezTo>
                    <a:pt x="62" y="24"/>
                    <a:pt x="64" y="26"/>
                    <a:pt x="64" y="28"/>
                  </a:cubicBezTo>
                  <a:cubicBezTo>
                    <a:pt x="64" y="30"/>
                    <a:pt x="63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67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592203" y="113494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长尾环境下的类增量学习</a:t>
            </a:r>
          </a:p>
        </p:txBody>
      </p: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2900364" y="579976"/>
            <a:ext cx="3343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方正兰亭黑_GBK"/>
              </a:rPr>
              <a:t>Class incremental learning in long-tail environment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433191" y="885519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C8180CEA-0A72-4B3A-BE2C-A1B010B622B0}"/>
              </a:ext>
            </a:extLst>
          </p:cNvPr>
          <p:cNvSpPr txBox="1">
            <a:spLocks/>
          </p:cNvSpPr>
          <p:nvPr/>
        </p:nvSpPr>
        <p:spPr>
          <a:xfrm>
            <a:off x="6847529" y="4746178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0D37907F-5BC9-4C26-852F-DF44EEA56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012062"/>
              </p:ext>
            </p:extLst>
          </p:nvPr>
        </p:nvGraphicFramePr>
        <p:xfrm>
          <a:off x="50132" y="1167787"/>
          <a:ext cx="4602471" cy="2202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5D43179-BE18-4083-ABB5-F122EC3D86D4}"/>
              </a:ext>
            </a:extLst>
          </p:cNvPr>
          <p:cNvSpPr/>
          <p:nvPr/>
        </p:nvSpPr>
        <p:spPr>
          <a:xfrm>
            <a:off x="6103783" y="2268837"/>
            <a:ext cx="1749008" cy="10485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分类器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7649D2-E885-4E9A-B306-C21B05FE88A7}"/>
              </a:ext>
            </a:extLst>
          </p:cNvPr>
          <p:cNvSpPr/>
          <p:nvPr/>
        </p:nvSpPr>
        <p:spPr>
          <a:xfrm>
            <a:off x="5767691" y="2928502"/>
            <a:ext cx="36004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DFD976C3-C787-40B8-8643-CA5A9B51FB4D}"/>
              </a:ext>
            </a:extLst>
          </p:cNvPr>
          <p:cNvCxnSpPr>
            <a:cxnSpLocks/>
            <a:stCxn id="108" idx="1"/>
          </p:cNvCxnSpPr>
          <p:nvPr/>
        </p:nvCxnSpPr>
        <p:spPr>
          <a:xfrm rot="5400000" flipH="1" flipV="1">
            <a:off x="4092381" y="1737145"/>
            <a:ext cx="375940" cy="2974682"/>
          </a:xfrm>
          <a:prstGeom prst="bentConnector4">
            <a:avLst>
              <a:gd name="adj1" fmla="val -242349"/>
              <a:gd name="adj2" fmla="val 8949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E329E72-6167-4535-AABA-19F26688B104}"/>
              </a:ext>
            </a:extLst>
          </p:cNvPr>
          <p:cNvSpPr txBox="1"/>
          <p:nvPr/>
        </p:nvSpPr>
        <p:spPr>
          <a:xfrm>
            <a:off x="4492672" y="3916512"/>
            <a:ext cx="369332" cy="4554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3E5B9D1-6102-43EB-8586-F3F5A1FBE676}"/>
              </a:ext>
            </a:extLst>
          </p:cNvPr>
          <p:cNvSpPr/>
          <p:nvPr/>
        </p:nvSpPr>
        <p:spPr>
          <a:xfrm>
            <a:off x="6014132" y="2435878"/>
            <a:ext cx="36004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A360E5F4-37B8-46F4-9F5C-8AB7EF05A1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19478" y="2117801"/>
            <a:ext cx="868565" cy="1720744"/>
          </a:xfrm>
          <a:prstGeom prst="bentConnector4">
            <a:avLst>
              <a:gd name="adj1" fmla="val -26319"/>
              <a:gd name="adj2" fmla="val 53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CECAAEB-F254-427A-A930-AF73607FB796}"/>
              </a:ext>
            </a:extLst>
          </p:cNvPr>
          <p:cNvSpPr/>
          <p:nvPr/>
        </p:nvSpPr>
        <p:spPr>
          <a:xfrm>
            <a:off x="4366842" y="3521985"/>
            <a:ext cx="68321" cy="76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16B6B2C-6E18-4F56-BFF8-9B94F6725D93}"/>
              </a:ext>
            </a:extLst>
          </p:cNvPr>
          <p:cNvSpPr/>
          <p:nvPr/>
        </p:nvSpPr>
        <p:spPr>
          <a:xfrm>
            <a:off x="5913550" y="2563726"/>
            <a:ext cx="36004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779F82D3-F52F-44DD-A0C0-E44323A8019C}"/>
              </a:ext>
            </a:extLst>
          </p:cNvPr>
          <p:cNvCxnSpPr>
            <a:cxnSpLocks/>
            <a:stCxn id="112" idx="1"/>
          </p:cNvCxnSpPr>
          <p:nvPr/>
        </p:nvCxnSpPr>
        <p:spPr>
          <a:xfrm rot="5400000" flipH="1" flipV="1">
            <a:off x="4561745" y="2064339"/>
            <a:ext cx="744406" cy="1959206"/>
          </a:xfrm>
          <a:prstGeom prst="bentConnector4">
            <a:avLst>
              <a:gd name="adj1" fmla="val -63643"/>
              <a:gd name="adj2" fmla="val 68023"/>
            </a:avLst>
          </a:prstGeom>
          <a:ln w="12700">
            <a:solidFill>
              <a:srgbClr val="9646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DDBF3A-11FA-4AC5-A96C-0D75CB4D0135}"/>
              </a:ext>
            </a:extLst>
          </p:cNvPr>
          <p:cNvCxnSpPr>
            <a:cxnSpLocks/>
          </p:cNvCxnSpPr>
          <p:nvPr/>
        </p:nvCxnSpPr>
        <p:spPr>
          <a:xfrm flipV="1">
            <a:off x="7942442" y="1441682"/>
            <a:ext cx="375946" cy="110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E0E73844-D202-4D6F-BABE-5ED87D83BF12}"/>
              </a:ext>
            </a:extLst>
          </p:cNvPr>
          <p:cNvCxnSpPr>
            <a:cxnSpLocks/>
          </p:cNvCxnSpPr>
          <p:nvPr/>
        </p:nvCxnSpPr>
        <p:spPr>
          <a:xfrm flipV="1">
            <a:off x="7942442" y="2029671"/>
            <a:ext cx="375946" cy="66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7C58D30-33AD-4215-B59F-1A036A6DCF7D}"/>
              </a:ext>
            </a:extLst>
          </p:cNvPr>
          <p:cNvCxnSpPr>
            <a:cxnSpLocks/>
          </p:cNvCxnSpPr>
          <p:nvPr/>
        </p:nvCxnSpPr>
        <p:spPr>
          <a:xfrm flipV="1">
            <a:off x="7942442" y="2543890"/>
            <a:ext cx="375946" cy="23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52E9AB2B-737C-41C5-96F5-BD9937BE6C04}"/>
              </a:ext>
            </a:extLst>
          </p:cNvPr>
          <p:cNvCxnSpPr>
            <a:cxnSpLocks/>
          </p:cNvCxnSpPr>
          <p:nvPr/>
        </p:nvCxnSpPr>
        <p:spPr>
          <a:xfrm>
            <a:off x="7942442" y="3036514"/>
            <a:ext cx="375946" cy="56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772D667D-B0DC-4BDD-B68E-201413662DAE}"/>
              </a:ext>
            </a:extLst>
          </p:cNvPr>
          <p:cNvSpPr/>
          <p:nvPr/>
        </p:nvSpPr>
        <p:spPr>
          <a:xfrm>
            <a:off x="8388424" y="1201602"/>
            <a:ext cx="648072" cy="28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Class 0</a:t>
            </a:r>
            <a:endParaRPr lang="zh-CN" altLang="en-US" sz="9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7C466F2-AED4-4DB1-A19B-BC440E5FBDBF}"/>
              </a:ext>
            </a:extLst>
          </p:cNvPr>
          <p:cNvSpPr txBox="1"/>
          <p:nvPr/>
        </p:nvSpPr>
        <p:spPr>
          <a:xfrm>
            <a:off x="8038707" y="2779750"/>
            <a:ext cx="369332" cy="4554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0FC0F4F-D209-47E2-B6C0-07DFDF7EBCBE}"/>
              </a:ext>
            </a:extLst>
          </p:cNvPr>
          <p:cNvSpPr/>
          <p:nvPr/>
        </p:nvSpPr>
        <p:spPr>
          <a:xfrm>
            <a:off x="8388424" y="1726189"/>
            <a:ext cx="648072" cy="292806"/>
          </a:xfrm>
          <a:prstGeom prst="rect">
            <a:avLst/>
          </a:prstGeom>
          <a:solidFill>
            <a:srgbClr val="D68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Class 1</a:t>
            </a:r>
            <a:endParaRPr lang="zh-CN" altLang="en-US" sz="9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0D728905-9983-4038-BE11-A6C88B9CF6B9}"/>
              </a:ext>
            </a:extLst>
          </p:cNvPr>
          <p:cNvSpPr/>
          <p:nvPr/>
        </p:nvSpPr>
        <p:spPr>
          <a:xfrm>
            <a:off x="8388424" y="2348869"/>
            <a:ext cx="648072" cy="292806"/>
          </a:xfrm>
          <a:prstGeom prst="rect">
            <a:avLst/>
          </a:prstGeom>
          <a:solidFill>
            <a:srgbClr val="3B4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Class 2</a:t>
            </a:r>
            <a:endParaRPr lang="zh-CN" altLang="en-US" sz="9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36F5AC6-16CE-4981-B790-90F79EA830DF}"/>
              </a:ext>
            </a:extLst>
          </p:cNvPr>
          <p:cNvSpPr/>
          <p:nvPr/>
        </p:nvSpPr>
        <p:spPr>
          <a:xfrm>
            <a:off x="8388424" y="3525839"/>
            <a:ext cx="648072" cy="292806"/>
          </a:xfrm>
          <a:prstGeom prst="rect">
            <a:avLst/>
          </a:prstGeom>
          <a:solidFill>
            <a:srgbClr val="964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Class n</a:t>
            </a:r>
            <a:endParaRPr lang="zh-CN" altLang="en-US" sz="9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4CE1CED-DB71-4DA8-9FA8-3355670D85A1}"/>
              </a:ext>
            </a:extLst>
          </p:cNvPr>
          <p:cNvSpPr txBox="1"/>
          <p:nvPr/>
        </p:nvSpPr>
        <p:spPr>
          <a:xfrm>
            <a:off x="4524814" y="3420014"/>
            <a:ext cx="7715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endParaRPr lang="zh-CN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36750B4-A944-4D85-836E-360AE7D65EF5}"/>
              </a:ext>
            </a:extLst>
          </p:cNvPr>
          <p:cNvSpPr txBox="1"/>
          <p:nvPr/>
        </p:nvSpPr>
        <p:spPr>
          <a:xfrm>
            <a:off x="4524813" y="3708899"/>
            <a:ext cx="7715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endParaRPr lang="zh-CN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F258203-511F-4A8C-A7B6-AC33255E7ECE}"/>
              </a:ext>
            </a:extLst>
          </p:cNvPr>
          <p:cNvSpPr txBox="1"/>
          <p:nvPr/>
        </p:nvSpPr>
        <p:spPr>
          <a:xfrm>
            <a:off x="4548158" y="4171895"/>
            <a:ext cx="7715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</a:t>
            </a:r>
            <a:endParaRPr lang="zh-CN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左大括号 107">
            <a:extLst>
              <a:ext uri="{FF2B5EF4-FFF2-40B4-BE49-F238E27FC236}">
                <a16:creationId xmlns:a16="http://schemas.microsoft.com/office/drawing/2014/main" id="{0B9DDC6B-735B-489C-B017-23D0AB34A36B}"/>
              </a:ext>
            </a:extLst>
          </p:cNvPr>
          <p:cNvSpPr/>
          <p:nvPr/>
        </p:nvSpPr>
        <p:spPr>
          <a:xfrm rot="16200000">
            <a:off x="2683154" y="3139349"/>
            <a:ext cx="219711" cy="32650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左大括号 110">
            <a:extLst>
              <a:ext uri="{FF2B5EF4-FFF2-40B4-BE49-F238E27FC236}">
                <a16:creationId xmlns:a16="http://schemas.microsoft.com/office/drawing/2014/main" id="{7E77F387-7B61-48F5-BFCD-34668BD0B6A6}"/>
              </a:ext>
            </a:extLst>
          </p:cNvPr>
          <p:cNvSpPr/>
          <p:nvPr/>
        </p:nvSpPr>
        <p:spPr>
          <a:xfrm rot="16200000">
            <a:off x="4183532" y="3168003"/>
            <a:ext cx="219712" cy="26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左大括号 111">
            <a:extLst>
              <a:ext uri="{FF2B5EF4-FFF2-40B4-BE49-F238E27FC236}">
                <a16:creationId xmlns:a16="http://schemas.microsoft.com/office/drawing/2014/main" id="{081512D8-47FE-48B6-AA0F-01C8CBCCBBAD}"/>
              </a:ext>
            </a:extLst>
          </p:cNvPr>
          <p:cNvSpPr/>
          <p:nvPr/>
        </p:nvSpPr>
        <p:spPr>
          <a:xfrm rot="16200000">
            <a:off x="3844489" y="3171693"/>
            <a:ext cx="219712" cy="269192"/>
          </a:xfrm>
          <a:prstGeom prst="leftBrace">
            <a:avLst/>
          </a:prstGeom>
          <a:ln w="12700">
            <a:solidFill>
              <a:srgbClr val="9646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C5FEEBB9-FBDF-43CD-85A2-F551ADC632E8}"/>
              </a:ext>
            </a:extLst>
          </p:cNvPr>
          <p:cNvCxnSpPr>
            <a:cxnSpLocks/>
            <a:stCxn id="127" idx="1"/>
          </p:cNvCxnSpPr>
          <p:nvPr/>
        </p:nvCxnSpPr>
        <p:spPr>
          <a:xfrm rot="5400000" flipH="1" flipV="1">
            <a:off x="4719480" y="2117800"/>
            <a:ext cx="868564" cy="1720746"/>
          </a:xfrm>
          <a:prstGeom prst="bentConnector4">
            <a:avLst>
              <a:gd name="adj1" fmla="val -26319"/>
              <a:gd name="adj2" fmla="val 53192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" name="左大括号 126">
            <a:extLst>
              <a:ext uri="{FF2B5EF4-FFF2-40B4-BE49-F238E27FC236}">
                <a16:creationId xmlns:a16="http://schemas.microsoft.com/office/drawing/2014/main" id="{58652093-C158-425C-9451-E5036C5C3F51}"/>
              </a:ext>
            </a:extLst>
          </p:cNvPr>
          <p:cNvSpPr/>
          <p:nvPr/>
        </p:nvSpPr>
        <p:spPr>
          <a:xfrm rot="16200000">
            <a:off x="4183533" y="3168003"/>
            <a:ext cx="219712" cy="269192"/>
          </a:xfrm>
          <a:prstGeom prst="lef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E7A9-FA64-46BB-B36C-C0D45B3A9D87}"/>
              </a:ext>
            </a:extLst>
          </p:cNvPr>
          <p:cNvSpPr txBox="1"/>
          <p:nvPr/>
        </p:nvSpPr>
        <p:spPr>
          <a:xfrm>
            <a:off x="50132" y="4627333"/>
            <a:ext cx="45530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100" dirty="0">
                <a:solidFill>
                  <a:srgbClr val="606060"/>
                </a:solidFill>
              </a:rPr>
              <a:t>所有的数据样本被分为n个增量阶段，每个增量阶段包含m个数据类别，模型在这m个类别上相交的进行训练。不同的增量阶段的数据不相交。</a:t>
            </a:r>
            <a:endParaRPr lang="zh-CN" altLang="en-US" sz="11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826323" y="843558"/>
            <a:ext cx="3491354" cy="3491350"/>
            <a:chOff x="3275856" y="1275606"/>
            <a:chExt cx="2592288" cy="2592288"/>
          </a:xfrm>
        </p:grpSpPr>
        <p:sp>
          <p:nvSpPr>
            <p:cNvPr id="39" name="矩形 38"/>
            <p:cNvSpPr/>
            <p:nvPr/>
          </p:nvSpPr>
          <p:spPr>
            <a:xfrm rot="2700000">
              <a:off x="3275856" y="1275606"/>
              <a:ext cx="2592288" cy="2592288"/>
            </a:xfrm>
            <a:prstGeom prst="rect">
              <a:avLst/>
            </a:prstGeom>
            <a:solidFill>
              <a:srgbClr val="3B47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2700000">
              <a:off x="3433501" y="1433252"/>
              <a:ext cx="2276997" cy="2276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2700000">
              <a:off x="3577798" y="1577552"/>
              <a:ext cx="1988400" cy="198840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extBox 48"/>
          <p:cNvSpPr txBox="1"/>
          <p:nvPr/>
        </p:nvSpPr>
        <p:spPr>
          <a:xfrm>
            <a:off x="3203848" y="2297834"/>
            <a:ext cx="281680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400" dirty="0">
                <a:solidFill>
                  <a:srgbClr val="3B4761"/>
                </a:solidFill>
                <a:cs typeface="+mn-ea"/>
                <a:sym typeface="+mn-lt"/>
              </a:rPr>
              <a:t>解决方法</a:t>
            </a:r>
          </a:p>
        </p:txBody>
      </p:sp>
      <p:sp>
        <p:nvSpPr>
          <p:cNvPr id="8" name="TextBox 49"/>
          <p:cNvSpPr txBox="1"/>
          <p:nvPr/>
        </p:nvSpPr>
        <p:spPr>
          <a:xfrm>
            <a:off x="4178788" y="3128831"/>
            <a:ext cx="886013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1600" dirty="0">
                <a:solidFill>
                  <a:srgbClr val="3B4761"/>
                </a:solidFill>
                <a:cs typeface="+mn-ea"/>
                <a:sym typeface="+mn-lt"/>
              </a:rPr>
              <a:t>Approach</a:t>
            </a:r>
            <a:endParaRPr lang="zh-CN" altLang="en-US" sz="1600" dirty="0">
              <a:solidFill>
                <a:srgbClr val="3B4761"/>
              </a:solidFill>
              <a:cs typeface="+mn-ea"/>
              <a:sym typeface="+mn-lt"/>
            </a:endParaRPr>
          </a:p>
        </p:txBody>
      </p:sp>
      <p:sp>
        <p:nvSpPr>
          <p:cNvPr id="64" name="TextBox 48"/>
          <p:cNvSpPr txBox="1"/>
          <p:nvPr/>
        </p:nvSpPr>
        <p:spPr>
          <a:xfrm>
            <a:off x="3879502" y="989164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3B4761"/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  <a:endParaRPr lang="en-GB" altLang="zh-CN" sz="9600" dirty="0">
              <a:solidFill>
                <a:srgbClr val="3B476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56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3"/>
          <p:cNvSpPr txBox="1"/>
          <p:nvPr/>
        </p:nvSpPr>
        <p:spPr>
          <a:xfrm>
            <a:off x="487885" y="123478"/>
            <a:ext cx="27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38C0AD42-3AC5-4B9A-ACB9-48A5F78CAD11}"/>
              </a:ext>
            </a:extLst>
          </p:cNvPr>
          <p:cNvSpPr/>
          <p:nvPr/>
        </p:nvSpPr>
        <p:spPr>
          <a:xfrm>
            <a:off x="1181066" y="1383618"/>
            <a:ext cx="1662743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歧视性偏差</a:t>
            </a: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01DE5984-81B9-4EFF-BD6F-DFBA020DA3D0}"/>
              </a:ext>
            </a:extLst>
          </p:cNvPr>
          <p:cNvSpPr/>
          <p:nvPr/>
        </p:nvSpPr>
        <p:spPr>
          <a:xfrm>
            <a:off x="6300193" y="1383618"/>
            <a:ext cx="1662743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灾难性遗忘</a:t>
            </a: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94145BB9-9CEC-46FF-9E5C-CC5995E94434}"/>
              </a:ext>
            </a:extLst>
          </p:cNvPr>
          <p:cNvSpPr/>
          <p:nvPr/>
        </p:nvSpPr>
        <p:spPr>
          <a:xfrm>
            <a:off x="3707904" y="1389196"/>
            <a:ext cx="1662743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熟悉度偏差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70D23265-B72E-40FD-A62C-54BAD37A3789}"/>
              </a:ext>
            </a:extLst>
          </p:cNvPr>
          <p:cNvCxnSpPr/>
          <p:nvPr/>
        </p:nvCxnSpPr>
        <p:spPr>
          <a:xfrm>
            <a:off x="2012437" y="2211710"/>
            <a:ext cx="0" cy="129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78389BD-2A8C-4642-8A9E-42E777722D2F}"/>
              </a:ext>
            </a:extLst>
          </p:cNvPr>
          <p:cNvCxnSpPr/>
          <p:nvPr/>
        </p:nvCxnSpPr>
        <p:spPr>
          <a:xfrm>
            <a:off x="4539275" y="2211710"/>
            <a:ext cx="0" cy="129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48659D7-CFF7-420E-A037-265FDD786E3F}"/>
              </a:ext>
            </a:extLst>
          </p:cNvPr>
          <p:cNvCxnSpPr/>
          <p:nvPr/>
        </p:nvCxnSpPr>
        <p:spPr>
          <a:xfrm>
            <a:off x="7164288" y="2211710"/>
            <a:ext cx="0" cy="129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70C80ED8-28B4-4CC9-9A3A-AAA909299CFA}"/>
              </a:ext>
            </a:extLst>
          </p:cNvPr>
          <p:cNvSpPr/>
          <p:nvPr/>
        </p:nvSpPr>
        <p:spPr>
          <a:xfrm>
            <a:off x="1181066" y="3682296"/>
            <a:ext cx="1662743" cy="6480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样本融合</a:t>
            </a:r>
            <a:endParaRPr lang="en-US" altLang="zh-CN" sz="1600" b="1" dirty="0"/>
          </a:p>
          <a:p>
            <a:pPr algn="ctr"/>
            <a:r>
              <a:rPr lang="en-US" altLang="zh-CN" sz="1600" b="1" dirty="0"/>
              <a:t>(Sample Mix)</a:t>
            </a:r>
            <a:endParaRPr lang="zh-CN" altLang="en-US" sz="1600" b="1" dirty="0"/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0607FEB0-6D32-402F-8120-F7AED4AF441C}"/>
              </a:ext>
            </a:extLst>
          </p:cNvPr>
          <p:cNvSpPr/>
          <p:nvPr/>
        </p:nvSpPr>
        <p:spPr>
          <a:xfrm>
            <a:off x="3707904" y="3682296"/>
            <a:ext cx="1662743" cy="6480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重新度量</a:t>
            </a:r>
            <a:endParaRPr lang="en-US" altLang="zh-CN" sz="1600" b="1" dirty="0"/>
          </a:p>
          <a:p>
            <a:pPr algn="ctr"/>
            <a:r>
              <a:rPr lang="en-US" altLang="zh-CN" sz="1600" b="1" dirty="0"/>
              <a:t>(Re-measure)</a:t>
            </a:r>
            <a:endParaRPr lang="zh-CN" altLang="en-US" sz="1600" b="1" dirty="0"/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A58C1765-1B20-4B7E-8BB1-3FAB79BF839E}"/>
              </a:ext>
            </a:extLst>
          </p:cNvPr>
          <p:cNvSpPr/>
          <p:nvPr/>
        </p:nvSpPr>
        <p:spPr>
          <a:xfrm>
            <a:off x="6297692" y="3682296"/>
            <a:ext cx="1662743" cy="6480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原型距离蒸馏</a:t>
            </a:r>
            <a:endParaRPr lang="en-US" altLang="zh-CN" sz="1200" b="1" dirty="0"/>
          </a:p>
          <a:p>
            <a:pPr algn="ctr"/>
            <a:r>
              <a:rPr lang="en-US" altLang="zh-CN" sz="1200" b="1" dirty="0"/>
              <a:t>(</a:t>
            </a:r>
            <a:r>
              <a:rPr lang="en-US" altLang="zh-CN" sz="1200" dirty="0"/>
              <a:t>Prototype Distance Distillation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8563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D97F90-FD15-4AB9-8B4C-C52AE09C5861}"/>
              </a:ext>
            </a:extLst>
          </p:cNvPr>
          <p:cNvSpPr/>
          <p:nvPr/>
        </p:nvSpPr>
        <p:spPr>
          <a:xfrm>
            <a:off x="0" y="0"/>
            <a:ext cx="9252520" cy="5380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93">
            <a:extLst>
              <a:ext uri="{FF2B5EF4-FFF2-40B4-BE49-F238E27FC236}">
                <a16:creationId xmlns:a16="http://schemas.microsoft.com/office/drawing/2014/main" id="{CA4C0CB2-4A19-42CC-BC27-0D5852E39034}"/>
              </a:ext>
            </a:extLst>
          </p:cNvPr>
          <p:cNvSpPr txBox="1"/>
          <p:nvPr/>
        </p:nvSpPr>
        <p:spPr>
          <a:xfrm>
            <a:off x="487885" y="123478"/>
            <a:ext cx="27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474547-37AA-408F-BBC8-16FDB1D850F8}"/>
              </a:ext>
            </a:extLst>
          </p:cNvPr>
          <p:cNvPicPr/>
          <p:nvPr/>
        </p:nvPicPr>
        <p:blipFill rotWithShape="1">
          <a:blip r:embed="rId3"/>
          <a:srcRect b="917"/>
          <a:stretch/>
        </p:blipFill>
        <p:spPr>
          <a:xfrm>
            <a:off x="287016" y="526208"/>
            <a:ext cx="8856984" cy="44745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80BF4CA-BC8C-43E9-90ED-F83A26E17F7D}"/>
              </a:ext>
            </a:extLst>
          </p:cNvPr>
          <p:cNvSpPr txBox="1"/>
          <p:nvPr/>
        </p:nvSpPr>
        <p:spPr>
          <a:xfrm>
            <a:off x="683568" y="708621"/>
            <a:ext cx="177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D629C3-DAE1-4559-8E57-3072EC7C224E}"/>
              </a:ext>
            </a:extLst>
          </p:cNvPr>
          <p:cNvSpPr txBox="1"/>
          <p:nvPr/>
        </p:nvSpPr>
        <p:spPr>
          <a:xfrm>
            <a:off x="683568" y="4970350"/>
            <a:ext cx="206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样本融合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384814-732C-4EF1-8DB0-6690B15D65D0}"/>
              </a:ext>
            </a:extLst>
          </p:cNvPr>
          <p:cNvSpPr txBox="1"/>
          <p:nvPr/>
        </p:nvSpPr>
        <p:spPr>
          <a:xfrm>
            <a:off x="6096424" y="3219822"/>
            <a:ext cx="206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重新度量</a:t>
            </a:r>
          </a:p>
        </p:txBody>
      </p:sp>
    </p:spTree>
    <p:extLst>
      <p:ext uri="{BB962C8B-B14F-4D97-AF65-F5344CB8AC3E}">
        <p14:creationId xmlns:p14="http://schemas.microsoft.com/office/powerpoint/2010/main" val="26351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D97F90-FD15-4AB9-8B4C-C52AE09C5861}"/>
              </a:ext>
            </a:extLst>
          </p:cNvPr>
          <p:cNvSpPr/>
          <p:nvPr/>
        </p:nvSpPr>
        <p:spPr>
          <a:xfrm>
            <a:off x="0" y="0"/>
            <a:ext cx="9252520" cy="5380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93">
            <a:extLst>
              <a:ext uri="{FF2B5EF4-FFF2-40B4-BE49-F238E27FC236}">
                <a16:creationId xmlns:a16="http://schemas.microsoft.com/office/drawing/2014/main" id="{CA4C0CB2-4A19-42CC-BC27-0D5852E39034}"/>
              </a:ext>
            </a:extLst>
          </p:cNvPr>
          <p:cNvSpPr txBox="1"/>
          <p:nvPr/>
        </p:nvSpPr>
        <p:spPr>
          <a:xfrm>
            <a:off x="487885" y="123478"/>
            <a:ext cx="27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0BF4CA-BC8C-43E9-90ED-F83A26E17F7D}"/>
              </a:ext>
            </a:extLst>
          </p:cNvPr>
          <p:cNvSpPr txBox="1"/>
          <p:nvPr/>
        </p:nvSpPr>
        <p:spPr>
          <a:xfrm>
            <a:off x="683568" y="708621"/>
            <a:ext cx="177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样本融合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F07E68-B5F3-4736-9EC8-2670ABF73B7F}"/>
              </a:ext>
            </a:extLst>
          </p:cNvPr>
          <p:cNvSpPr txBox="1"/>
          <p:nvPr/>
        </p:nvSpPr>
        <p:spPr>
          <a:xfrm>
            <a:off x="971600" y="1047175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样本融合被用来减少模型对少样本类歧视性偏差，同时避免模型的过拟合。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DB3483-805F-420A-B0DB-1E1BE4963951}"/>
              </a:ext>
            </a:extLst>
          </p:cNvPr>
          <p:cNvSpPr/>
          <p:nvPr/>
        </p:nvSpPr>
        <p:spPr>
          <a:xfrm>
            <a:off x="951259" y="2211710"/>
            <a:ext cx="3024336" cy="23762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BCA8707-F358-4BB9-8D5B-9511C5524FCC}"/>
              </a:ext>
            </a:extLst>
          </p:cNvPr>
          <p:cNvSpPr/>
          <p:nvPr/>
        </p:nvSpPr>
        <p:spPr>
          <a:xfrm>
            <a:off x="1763688" y="3291830"/>
            <a:ext cx="216024" cy="216024"/>
          </a:xfrm>
          <a:prstGeom prst="ellipse">
            <a:avLst/>
          </a:prstGeom>
          <a:solidFill>
            <a:srgbClr val="F3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C72BBAC-34BC-40DC-A166-43D5F533E196}"/>
              </a:ext>
            </a:extLst>
          </p:cNvPr>
          <p:cNvSpPr/>
          <p:nvPr/>
        </p:nvSpPr>
        <p:spPr>
          <a:xfrm>
            <a:off x="2051720" y="3723877"/>
            <a:ext cx="372447" cy="372447"/>
          </a:xfrm>
          <a:prstGeom prst="ellipse">
            <a:avLst/>
          </a:prstGeom>
          <a:solidFill>
            <a:srgbClr val="BD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CBCC71-CE11-4357-91C2-456E29ACDB6A}"/>
              </a:ext>
            </a:extLst>
          </p:cNvPr>
          <p:cNvSpPr/>
          <p:nvPr/>
        </p:nvSpPr>
        <p:spPr>
          <a:xfrm>
            <a:off x="1403649" y="3639464"/>
            <a:ext cx="288032" cy="288032"/>
          </a:xfrm>
          <a:prstGeom prst="ellipse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3DE225-8327-47AE-B835-9F061446ACD2}"/>
              </a:ext>
            </a:extLst>
          </p:cNvPr>
          <p:cNvSpPr/>
          <p:nvPr/>
        </p:nvSpPr>
        <p:spPr>
          <a:xfrm>
            <a:off x="3491880" y="2401929"/>
            <a:ext cx="72008" cy="7200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0EEDFEB-F459-4705-8DDC-878561253CE8}"/>
              </a:ext>
            </a:extLst>
          </p:cNvPr>
          <p:cNvSpPr/>
          <p:nvPr/>
        </p:nvSpPr>
        <p:spPr>
          <a:xfrm>
            <a:off x="2411760" y="3291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C31FB85-725B-4FD5-9B31-AFA9AD611F54}"/>
              </a:ext>
            </a:extLst>
          </p:cNvPr>
          <p:cNvCxnSpPr/>
          <p:nvPr/>
        </p:nvCxnSpPr>
        <p:spPr>
          <a:xfrm>
            <a:off x="2237943" y="2690031"/>
            <a:ext cx="128098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195A572-F8D4-4AC3-BC16-779BB6440C91}"/>
              </a:ext>
            </a:extLst>
          </p:cNvPr>
          <p:cNvSpPr txBox="1"/>
          <p:nvPr/>
        </p:nvSpPr>
        <p:spPr>
          <a:xfrm>
            <a:off x="1763688" y="240192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待分类样本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13AFDB-E404-4C7F-B2F0-2C229292E85E}"/>
              </a:ext>
            </a:extLst>
          </p:cNvPr>
          <p:cNvSpPr txBox="1"/>
          <p:nvPr/>
        </p:nvSpPr>
        <p:spPr>
          <a:xfrm>
            <a:off x="1229831" y="4126118"/>
            <a:ext cx="97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大样本类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47FA38-CDA4-4282-93DF-25DDD6EE8CB3}"/>
              </a:ext>
            </a:extLst>
          </p:cNvPr>
          <p:cNvSpPr txBox="1"/>
          <p:nvPr/>
        </p:nvSpPr>
        <p:spPr>
          <a:xfrm>
            <a:off x="3166006" y="2464394"/>
            <a:ext cx="97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少样本类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45A8C8F-C9A5-40F0-BFB6-07BB688C0E4F}"/>
              </a:ext>
            </a:extLst>
          </p:cNvPr>
          <p:cNvSpPr/>
          <p:nvPr/>
        </p:nvSpPr>
        <p:spPr>
          <a:xfrm>
            <a:off x="5220073" y="915566"/>
            <a:ext cx="3764248" cy="33123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0E4389C-45A6-40D3-B203-2E63229C908E}"/>
              </a:ext>
            </a:extLst>
          </p:cNvPr>
          <p:cNvSpPr/>
          <p:nvPr/>
        </p:nvSpPr>
        <p:spPr>
          <a:xfrm>
            <a:off x="6248525" y="2703360"/>
            <a:ext cx="216024" cy="216024"/>
          </a:xfrm>
          <a:prstGeom prst="ellipse">
            <a:avLst/>
          </a:prstGeom>
          <a:solidFill>
            <a:srgbClr val="F3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52153AA-EFA1-4B77-9CE2-6DBBB0D68576}"/>
              </a:ext>
            </a:extLst>
          </p:cNvPr>
          <p:cNvSpPr/>
          <p:nvPr/>
        </p:nvSpPr>
        <p:spPr>
          <a:xfrm>
            <a:off x="6536557" y="3135407"/>
            <a:ext cx="372447" cy="372447"/>
          </a:xfrm>
          <a:prstGeom prst="ellipse">
            <a:avLst/>
          </a:prstGeom>
          <a:solidFill>
            <a:srgbClr val="BD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DC6073A-4B4C-4679-9D2B-ED1C69655667}"/>
              </a:ext>
            </a:extLst>
          </p:cNvPr>
          <p:cNvSpPr/>
          <p:nvPr/>
        </p:nvSpPr>
        <p:spPr>
          <a:xfrm>
            <a:off x="5796136" y="3063400"/>
            <a:ext cx="288032" cy="288032"/>
          </a:xfrm>
          <a:prstGeom prst="ellipse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2267551-6099-4DB2-AA3C-66241A93A068}"/>
              </a:ext>
            </a:extLst>
          </p:cNvPr>
          <p:cNvSpPr/>
          <p:nvPr/>
        </p:nvSpPr>
        <p:spPr>
          <a:xfrm>
            <a:off x="8316416" y="1131590"/>
            <a:ext cx="72008" cy="72008"/>
          </a:xfrm>
          <a:prstGeom prst="ellipse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AE416FF-92F1-4A8C-BC65-6587C2EA7B9B}"/>
              </a:ext>
            </a:extLst>
          </p:cNvPr>
          <p:cNvSpPr/>
          <p:nvPr/>
        </p:nvSpPr>
        <p:spPr>
          <a:xfrm>
            <a:off x="7092280" y="242773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4D7AD1D-8242-4399-926B-FA33AE362E40}"/>
              </a:ext>
            </a:extLst>
          </p:cNvPr>
          <p:cNvCxnSpPr>
            <a:cxnSpLocks/>
          </p:cNvCxnSpPr>
          <p:nvPr/>
        </p:nvCxnSpPr>
        <p:spPr>
          <a:xfrm>
            <a:off x="6694372" y="1699206"/>
            <a:ext cx="314871" cy="62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22E4D4E-3412-4737-8EFB-D45B3D80EFDC}"/>
              </a:ext>
            </a:extLst>
          </p:cNvPr>
          <p:cNvSpPr txBox="1"/>
          <p:nvPr/>
        </p:nvSpPr>
        <p:spPr>
          <a:xfrm>
            <a:off x="6104509" y="130447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待分类样本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9D5C187-95A9-42BB-8BCD-EF780DDF6AF1}"/>
              </a:ext>
            </a:extLst>
          </p:cNvPr>
          <p:cNvSpPr txBox="1"/>
          <p:nvPr/>
        </p:nvSpPr>
        <p:spPr>
          <a:xfrm>
            <a:off x="5796136" y="3572972"/>
            <a:ext cx="97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大样本类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ECF3B27-C8AE-4EDE-87BE-175CC861C096}"/>
              </a:ext>
            </a:extLst>
          </p:cNvPr>
          <p:cNvCxnSpPr/>
          <p:nvPr/>
        </p:nvCxnSpPr>
        <p:spPr>
          <a:xfrm>
            <a:off x="4672226" y="2041405"/>
            <a:ext cx="0" cy="14664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4DBFEA4F-CB05-4797-9F0E-282FF3E4157A}"/>
              </a:ext>
            </a:extLst>
          </p:cNvPr>
          <p:cNvSpPr/>
          <p:nvPr/>
        </p:nvSpPr>
        <p:spPr>
          <a:xfrm>
            <a:off x="7380312" y="2283718"/>
            <a:ext cx="72008" cy="72008"/>
          </a:xfrm>
          <a:prstGeom prst="ellipse">
            <a:avLst/>
          </a:prstGeom>
          <a:solidFill>
            <a:srgbClr val="F3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493244E-E8C7-4AD1-89C3-08EF02216ADE}"/>
              </a:ext>
            </a:extLst>
          </p:cNvPr>
          <p:cNvSpPr/>
          <p:nvPr/>
        </p:nvSpPr>
        <p:spPr>
          <a:xfrm>
            <a:off x="7380312" y="2283718"/>
            <a:ext cx="72008" cy="72008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8062E3B-B03B-485C-BAD7-A7B18B7B4B04}"/>
              </a:ext>
            </a:extLst>
          </p:cNvPr>
          <p:cNvCxnSpPr>
            <a:cxnSpLocks/>
          </p:cNvCxnSpPr>
          <p:nvPr/>
        </p:nvCxnSpPr>
        <p:spPr>
          <a:xfrm flipV="1">
            <a:off x="6948264" y="2415328"/>
            <a:ext cx="406670" cy="50359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3E741E2-303B-4CAE-85A3-89109497982F}"/>
              </a:ext>
            </a:extLst>
          </p:cNvPr>
          <p:cNvCxnSpPr>
            <a:cxnSpLocks/>
          </p:cNvCxnSpPr>
          <p:nvPr/>
        </p:nvCxnSpPr>
        <p:spPr>
          <a:xfrm flipH="1">
            <a:off x="7533440" y="1368012"/>
            <a:ext cx="638960" cy="84369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A1984965-8C2B-40D9-91DC-D0A4DA042383}"/>
              </a:ext>
            </a:extLst>
          </p:cNvPr>
          <p:cNvSpPr/>
          <p:nvPr/>
        </p:nvSpPr>
        <p:spPr>
          <a:xfrm>
            <a:off x="7452320" y="1779662"/>
            <a:ext cx="72008" cy="7200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E0CE0A1-C037-482A-82D6-B32E6B7735DC}"/>
              </a:ext>
            </a:extLst>
          </p:cNvPr>
          <p:cNvCxnSpPr/>
          <p:nvPr/>
        </p:nvCxnSpPr>
        <p:spPr>
          <a:xfrm>
            <a:off x="8122287" y="1335564"/>
            <a:ext cx="100226" cy="72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8423526-9A4B-47E3-97A6-7823117C78B2}"/>
              </a:ext>
            </a:extLst>
          </p:cNvPr>
          <p:cNvCxnSpPr/>
          <p:nvPr/>
        </p:nvCxnSpPr>
        <p:spPr>
          <a:xfrm>
            <a:off x="6898151" y="2891759"/>
            <a:ext cx="100226" cy="72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B7F6B2C-F9ED-41E1-9113-FAD9BB057C01}"/>
              </a:ext>
            </a:extLst>
          </p:cNvPr>
          <p:cNvCxnSpPr>
            <a:cxnSpLocks/>
          </p:cNvCxnSpPr>
          <p:nvPr/>
        </p:nvCxnSpPr>
        <p:spPr>
          <a:xfrm flipH="1">
            <a:off x="7660467" y="1275606"/>
            <a:ext cx="521046" cy="42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190C39B-5FDF-4ECD-91D6-DCDB55EB7C9B}"/>
              </a:ext>
            </a:extLst>
          </p:cNvPr>
          <p:cNvSpPr txBox="1"/>
          <p:nvPr/>
        </p:nvSpPr>
        <p:spPr>
          <a:xfrm>
            <a:off x="7530299" y="1304474"/>
            <a:ext cx="49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DC54A8D-6CC9-4268-B46C-8143ADDD8D8F}"/>
              </a:ext>
            </a:extLst>
          </p:cNvPr>
          <p:cNvSpPr txBox="1"/>
          <p:nvPr/>
        </p:nvSpPr>
        <p:spPr>
          <a:xfrm>
            <a:off x="7452320" y="227524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融合样本</a:t>
            </a:r>
          </a:p>
        </p:txBody>
      </p:sp>
    </p:spTree>
    <p:extLst>
      <p:ext uri="{BB962C8B-B14F-4D97-AF65-F5344CB8AC3E}">
        <p14:creationId xmlns:p14="http://schemas.microsoft.com/office/powerpoint/2010/main" val="87441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D97F90-FD15-4AB9-8B4C-C52AE09C5861}"/>
              </a:ext>
            </a:extLst>
          </p:cNvPr>
          <p:cNvSpPr/>
          <p:nvPr/>
        </p:nvSpPr>
        <p:spPr>
          <a:xfrm>
            <a:off x="0" y="0"/>
            <a:ext cx="9252520" cy="5380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93">
            <a:extLst>
              <a:ext uri="{FF2B5EF4-FFF2-40B4-BE49-F238E27FC236}">
                <a16:creationId xmlns:a16="http://schemas.microsoft.com/office/drawing/2014/main" id="{CA4C0CB2-4A19-42CC-BC27-0D5852E39034}"/>
              </a:ext>
            </a:extLst>
          </p:cNvPr>
          <p:cNvSpPr txBox="1"/>
          <p:nvPr/>
        </p:nvSpPr>
        <p:spPr>
          <a:xfrm>
            <a:off x="487885" y="123478"/>
            <a:ext cx="27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0BF4CA-BC8C-43E9-90ED-F83A26E17F7D}"/>
              </a:ext>
            </a:extLst>
          </p:cNvPr>
          <p:cNvSpPr txBox="1"/>
          <p:nvPr/>
        </p:nvSpPr>
        <p:spPr>
          <a:xfrm>
            <a:off x="683568" y="708621"/>
            <a:ext cx="177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重新度量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F07E68-B5F3-4736-9EC8-2670ABF73B7F}"/>
              </a:ext>
            </a:extLst>
          </p:cNvPr>
          <p:cNvSpPr txBox="1"/>
          <p:nvPr/>
        </p:nvSpPr>
        <p:spPr>
          <a:xfrm>
            <a:off x="971600" y="1047175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重新度量被用来均衡新类和老类之间的的熟悉度偏差，并帮助平衡少样本类歧视性偏差。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DB3483-805F-420A-B0DB-1E1BE4963951}"/>
              </a:ext>
            </a:extLst>
          </p:cNvPr>
          <p:cNvSpPr/>
          <p:nvPr/>
        </p:nvSpPr>
        <p:spPr>
          <a:xfrm>
            <a:off x="951259" y="2211710"/>
            <a:ext cx="3024336" cy="23762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BCA8707-F358-4BB9-8D5B-9511C5524FCC}"/>
              </a:ext>
            </a:extLst>
          </p:cNvPr>
          <p:cNvSpPr/>
          <p:nvPr/>
        </p:nvSpPr>
        <p:spPr>
          <a:xfrm>
            <a:off x="1726795" y="3841617"/>
            <a:ext cx="216024" cy="216024"/>
          </a:xfrm>
          <a:prstGeom prst="ellipse">
            <a:avLst/>
          </a:prstGeom>
          <a:solidFill>
            <a:srgbClr val="F3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C72BBAC-34BC-40DC-A166-43D5F533E196}"/>
              </a:ext>
            </a:extLst>
          </p:cNvPr>
          <p:cNvSpPr/>
          <p:nvPr/>
        </p:nvSpPr>
        <p:spPr>
          <a:xfrm>
            <a:off x="1217745" y="3467948"/>
            <a:ext cx="372447" cy="372447"/>
          </a:xfrm>
          <a:prstGeom prst="ellipse">
            <a:avLst/>
          </a:prstGeom>
          <a:solidFill>
            <a:srgbClr val="BD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CBCC71-CE11-4357-91C2-456E29ACDB6A}"/>
              </a:ext>
            </a:extLst>
          </p:cNvPr>
          <p:cNvSpPr/>
          <p:nvPr/>
        </p:nvSpPr>
        <p:spPr>
          <a:xfrm>
            <a:off x="1727851" y="3471160"/>
            <a:ext cx="288032" cy="288032"/>
          </a:xfrm>
          <a:prstGeom prst="ellipse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3DE225-8327-47AE-B835-9F061446ACD2}"/>
              </a:ext>
            </a:extLst>
          </p:cNvPr>
          <p:cNvSpPr/>
          <p:nvPr/>
        </p:nvSpPr>
        <p:spPr>
          <a:xfrm>
            <a:off x="2686745" y="2843792"/>
            <a:ext cx="231179" cy="23117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0EEDFEB-F459-4705-8DDC-878561253CE8}"/>
              </a:ext>
            </a:extLst>
          </p:cNvPr>
          <p:cNvSpPr/>
          <p:nvPr/>
        </p:nvSpPr>
        <p:spPr>
          <a:xfrm>
            <a:off x="2726081" y="31741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C31FB85-725B-4FD5-9B31-AFA9AD611F54}"/>
              </a:ext>
            </a:extLst>
          </p:cNvPr>
          <p:cNvCxnSpPr>
            <a:cxnSpLocks/>
          </p:cNvCxnSpPr>
          <p:nvPr/>
        </p:nvCxnSpPr>
        <p:spPr>
          <a:xfrm>
            <a:off x="2237943" y="2690031"/>
            <a:ext cx="407745" cy="41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195A572-F8D4-4AC3-BC16-779BB6440C91}"/>
              </a:ext>
            </a:extLst>
          </p:cNvPr>
          <p:cNvSpPr txBox="1"/>
          <p:nvPr/>
        </p:nvSpPr>
        <p:spPr>
          <a:xfrm>
            <a:off x="1763688" y="240192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待分类样本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13AFDB-E404-4C7F-B2F0-2C229292E85E}"/>
              </a:ext>
            </a:extLst>
          </p:cNvPr>
          <p:cNvSpPr txBox="1"/>
          <p:nvPr/>
        </p:nvSpPr>
        <p:spPr>
          <a:xfrm>
            <a:off x="1300113" y="4109006"/>
            <a:ext cx="952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旧类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45A8C8F-C9A5-40F0-BFB6-07BB688C0E4F}"/>
              </a:ext>
            </a:extLst>
          </p:cNvPr>
          <p:cNvSpPr/>
          <p:nvPr/>
        </p:nvSpPr>
        <p:spPr>
          <a:xfrm>
            <a:off x="5220073" y="915566"/>
            <a:ext cx="3764248" cy="33123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ECF3B27-C8AE-4EDE-87BE-175CC861C096}"/>
              </a:ext>
            </a:extLst>
          </p:cNvPr>
          <p:cNvCxnSpPr/>
          <p:nvPr/>
        </p:nvCxnSpPr>
        <p:spPr>
          <a:xfrm>
            <a:off x="4672226" y="2041405"/>
            <a:ext cx="0" cy="14664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2EB13D52-7CDA-48A3-A9DC-F39A3B41A507}"/>
              </a:ext>
            </a:extLst>
          </p:cNvPr>
          <p:cNvSpPr/>
          <p:nvPr/>
        </p:nvSpPr>
        <p:spPr>
          <a:xfrm>
            <a:off x="3049783" y="2563338"/>
            <a:ext cx="351856" cy="3518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7730229-EB57-4C4E-A4C9-BBCD22B87ADE}"/>
              </a:ext>
            </a:extLst>
          </p:cNvPr>
          <p:cNvSpPr/>
          <p:nvPr/>
        </p:nvSpPr>
        <p:spPr>
          <a:xfrm>
            <a:off x="2913887" y="3061791"/>
            <a:ext cx="263673" cy="26367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DC5387-1D66-4BB4-BA69-1A93C871E962}"/>
              </a:ext>
            </a:extLst>
          </p:cNvPr>
          <p:cNvSpPr txBox="1"/>
          <p:nvPr/>
        </p:nvSpPr>
        <p:spPr>
          <a:xfrm>
            <a:off x="2784261" y="3415974"/>
            <a:ext cx="952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新类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359FAD1-5465-477C-814D-FF9D7A7226D6}"/>
              </a:ext>
            </a:extLst>
          </p:cNvPr>
          <p:cNvSpPr/>
          <p:nvPr/>
        </p:nvSpPr>
        <p:spPr>
          <a:xfrm>
            <a:off x="2286823" y="2415328"/>
            <a:ext cx="1449637" cy="1343864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49A5E30-D160-4549-9423-1DDA10674D1C}"/>
              </a:ext>
            </a:extLst>
          </p:cNvPr>
          <p:cNvSpPr/>
          <p:nvPr/>
        </p:nvSpPr>
        <p:spPr>
          <a:xfrm>
            <a:off x="1021093" y="3193627"/>
            <a:ext cx="1213904" cy="1241252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95AE46A-D52C-45A0-9CE3-DF86850237EC}"/>
              </a:ext>
            </a:extLst>
          </p:cNvPr>
          <p:cNvSpPr/>
          <p:nvPr/>
        </p:nvSpPr>
        <p:spPr>
          <a:xfrm>
            <a:off x="6566763" y="3075724"/>
            <a:ext cx="216024" cy="216024"/>
          </a:xfrm>
          <a:prstGeom prst="ellipse">
            <a:avLst/>
          </a:prstGeom>
          <a:solidFill>
            <a:srgbClr val="F3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E346072-0688-4BE6-9B8D-75930E3A87D4}"/>
              </a:ext>
            </a:extLst>
          </p:cNvPr>
          <p:cNvSpPr/>
          <p:nvPr/>
        </p:nvSpPr>
        <p:spPr>
          <a:xfrm>
            <a:off x="6057713" y="2702055"/>
            <a:ext cx="372447" cy="372447"/>
          </a:xfrm>
          <a:prstGeom prst="ellipse">
            <a:avLst/>
          </a:prstGeom>
          <a:solidFill>
            <a:srgbClr val="BD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0BA2984-A35D-43BF-B3B5-2475A1CBBEAE}"/>
              </a:ext>
            </a:extLst>
          </p:cNvPr>
          <p:cNvSpPr/>
          <p:nvPr/>
        </p:nvSpPr>
        <p:spPr>
          <a:xfrm>
            <a:off x="6567819" y="2705267"/>
            <a:ext cx="288032" cy="288032"/>
          </a:xfrm>
          <a:prstGeom prst="ellipse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2B58CB0-FF57-44F0-9BA6-8A135D819955}"/>
              </a:ext>
            </a:extLst>
          </p:cNvPr>
          <p:cNvSpPr/>
          <p:nvPr/>
        </p:nvSpPr>
        <p:spPr>
          <a:xfrm>
            <a:off x="7295257" y="1861485"/>
            <a:ext cx="231179" cy="23117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8DA82E9-DF3B-443C-AF59-3830F1DEDC9C}"/>
              </a:ext>
            </a:extLst>
          </p:cNvPr>
          <p:cNvSpPr/>
          <p:nvPr/>
        </p:nvSpPr>
        <p:spPr>
          <a:xfrm>
            <a:off x="6974553" y="245402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50F5342-FAB3-4DEE-B987-D3DA8C9AAB06}"/>
              </a:ext>
            </a:extLst>
          </p:cNvPr>
          <p:cNvCxnSpPr>
            <a:cxnSpLocks/>
          </p:cNvCxnSpPr>
          <p:nvPr/>
        </p:nvCxnSpPr>
        <p:spPr>
          <a:xfrm>
            <a:off x="6846455" y="1707724"/>
            <a:ext cx="100789" cy="64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13EF6F2-0024-49C6-A534-55671FE5ABDC}"/>
              </a:ext>
            </a:extLst>
          </p:cNvPr>
          <p:cNvSpPr txBox="1"/>
          <p:nvPr/>
        </p:nvSpPr>
        <p:spPr>
          <a:xfrm>
            <a:off x="6372200" y="141962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待分类样本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4223990-6C01-4608-B9D0-F2ED8CA17DFD}"/>
              </a:ext>
            </a:extLst>
          </p:cNvPr>
          <p:cNvSpPr txBox="1"/>
          <p:nvPr/>
        </p:nvSpPr>
        <p:spPr>
          <a:xfrm>
            <a:off x="6140081" y="3343113"/>
            <a:ext cx="952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旧类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787D528-93E4-4587-A080-525055A20122}"/>
              </a:ext>
            </a:extLst>
          </p:cNvPr>
          <p:cNvSpPr/>
          <p:nvPr/>
        </p:nvSpPr>
        <p:spPr>
          <a:xfrm>
            <a:off x="7658295" y="1581031"/>
            <a:ext cx="351856" cy="3518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21AC756-7C13-4C64-9258-24BF1DB81A5F}"/>
              </a:ext>
            </a:extLst>
          </p:cNvPr>
          <p:cNvSpPr/>
          <p:nvPr/>
        </p:nvSpPr>
        <p:spPr>
          <a:xfrm>
            <a:off x="7522399" y="2079484"/>
            <a:ext cx="263673" cy="26367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0F78C66-5A4A-4069-BC6C-FF5390FBA3E7}"/>
              </a:ext>
            </a:extLst>
          </p:cNvPr>
          <p:cNvSpPr txBox="1"/>
          <p:nvPr/>
        </p:nvSpPr>
        <p:spPr>
          <a:xfrm>
            <a:off x="7392773" y="2433667"/>
            <a:ext cx="952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新类</a:t>
            </a:r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53483632-F4A5-4C8C-96AD-907904E10109}"/>
              </a:ext>
            </a:extLst>
          </p:cNvPr>
          <p:cNvSpPr/>
          <p:nvPr/>
        </p:nvSpPr>
        <p:spPr>
          <a:xfrm>
            <a:off x="5875455" y="1441481"/>
            <a:ext cx="2482709" cy="2229293"/>
          </a:xfrm>
          <a:custGeom>
            <a:avLst/>
            <a:gdLst>
              <a:gd name="connsiteX0" fmla="*/ 25812 w 2482709"/>
              <a:gd name="connsiteY0" fmla="*/ 1843586 h 2229293"/>
              <a:gd name="connsiteX1" fmla="*/ 412 w 2482709"/>
              <a:gd name="connsiteY1" fmla="*/ 1657319 h 2229293"/>
              <a:gd name="connsiteX2" fmla="*/ 30045 w 2482709"/>
              <a:gd name="connsiteY2" fmla="*/ 1416019 h 2229293"/>
              <a:gd name="connsiteX3" fmla="*/ 123178 w 2482709"/>
              <a:gd name="connsiteY3" fmla="*/ 1225519 h 2229293"/>
              <a:gd name="connsiteX4" fmla="*/ 300978 w 2482709"/>
              <a:gd name="connsiteY4" fmla="*/ 1064652 h 2229293"/>
              <a:gd name="connsiteX5" fmla="*/ 487245 w 2482709"/>
              <a:gd name="connsiteY5" fmla="*/ 984219 h 2229293"/>
              <a:gd name="connsiteX6" fmla="*/ 720078 w 2482709"/>
              <a:gd name="connsiteY6" fmla="*/ 963052 h 2229293"/>
              <a:gd name="connsiteX7" fmla="*/ 923278 w 2482709"/>
              <a:gd name="connsiteY7" fmla="*/ 908019 h 2229293"/>
              <a:gd name="connsiteX8" fmla="*/ 1020645 w 2482709"/>
              <a:gd name="connsiteY8" fmla="*/ 713286 h 2229293"/>
              <a:gd name="connsiteX9" fmla="*/ 1037578 w 2482709"/>
              <a:gd name="connsiteY9" fmla="*/ 518552 h 2229293"/>
              <a:gd name="connsiteX10" fmla="*/ 1126478 w 2482709"/>
              <a:gd name="connsiteY10" fmla="*/ 315352 h 2229293"/>
              <a:gd name="connsiteX11" fmla="*/ 1291578 w 2482709"/>
              <a:gd name="connsiteY11" fmla="*/ 129086 h 2229293"/>
              <a:gd name="connsiteX12" fmla="*/ 1473612 w 2482709"/>
              <a:gd name="connsiteY12" fmla="*/ 40186 h 2229293"/>
              <a:gd name="connsiteX13" fmla="*/ 1668345 w 2482709"/>
              <a:gd name="connsiteY13" fmla="*/ 2086 h 2229293"/>
              <a:gd name="connsiteX14" fmla="*/ 1888478 w 2482709"/>
              <a:gd name="connsiteY14" fmla="*/ 10552 h 2229293"/>
              <a:gd name="connsiteX15" fmla="*/ 2057812 w 2482709"/>
              <a:gd name="connsiteY15" fmla="*/ 57119 h 2229293"/>
              <a:gd name="connsiteX16" fmla="*/ 2201745 w 2482709"/>
              <a:gd name="connsiteY16" fmla="*/ 137552 h 2229293"/>
              <a:gd name="connsiteX17" fmla="*/ 2303345 w 2482709"/>
              <a:gd name="connsiteY17" fmla="*/ 230686 h 2229293"/>
              <a:gd name="connsiteX18" fmla="*/ 2392245 w 2482709"/>
              <a:gd name="connsiteY18" fmla="*/ 353452 h 2229293"/>
              <a:gd name="connsiteX19" fmla="*/ 2464212 w 2482709"/>
              <a:gd name="connsiteY19" fmla="*/ 510086 h 2229293"/>
              <a:gd name="connsiteX20" fmla="*/ 2481145 w 2482709"/>
              <a:gd name="connsiteY20" fmla="*/ 675186 h 2229293"/>
              <a:gd name="connsiteX21" fmla="*/ 2434578 w 2482709"/>
              <a:gd name="connsiteY21" fmla="*/ 861452 h 2229293"/>
              <a:gd name="connsiteX22" fmla="*/ 2366845 w 2482709"/>
              <a:gd name="connsiteY22" fmla="*/ 1018086 h 2229293"/>
              <a:gd name="connsiteX23" fmla="*/ 2252545 w 2482709"/>
              <a:gd name="connsiteY23" fmla="*/ 1149319 h 2229293"/>
              <a:gd name="connsiteX24" fmla="*/ 2095912 w 2482709"/>
              <a:gd name="connsiteY24" fmla="*/ 1246686 h 2229293"/>
              <a:gd name="connsiteX25" fmla="*/ 1896945 w 2482709"/>
              <a:gd name="connsiteY25" fmla="*/ 1322886 h 2229293"/>
              <a:gd name="connsiteX26" fmla="*/ 1736078 w 2482709"/>
              <a:gd name="connsiteY26" fmla="*/ 1344052 h 2229293"/>
              <a:gd name="connsiteX27" fmla="*/ 1630245 w 2482709"/>
              <a:gd name="connsiteY27" fmla="*/ 1331352 h 2229293"/>
              <a:gd name="connsiteX28" fmla="*/ 1499012 w 2482709"/>
              <a:gd name="connsiteY28" fmla="*/ 1339819 h 2229293"/>
              <a:gd name="connsiteX29" fmla="*/ 1367778 w 2482709"/>
              <a:gd name="connsiteY29" fmla="*/ 1394852 h 2229293"/>
              <a:gd name="connsiteX30" fmla="*/ 1261945 w 2482709"/>
              <a:gd name="connsiteY30" fmla="*/ 1572652 h 2229293"/>
              <a:gd name="connsiteX31" fmla="*/ 1173045 w 2482709"/>
              <a:gd name="connsiteY31" fmla="*/ 1809719 h 2229293"/>
              <a:gd name="connsiteX32" fmla="*/ 1130712 w 2482709"/>
              <a:gd name="connsiteY32" fmla="*/ 1924019 h 2229293"/>
              <a:gd name="connsiteX33" fmla="*/ 944445 w 2482709"/>
              <a:gd name="connsiteY33" fmla="*/ 2122986 h 2229293"/>
              <a:gd name="connsiteX34" fmla="*/ 766645 w 2482709"/>
              <a:gd name="connsiteY34" fmla="*/ 2211886 h 2229293"/>
              <a:gd name="connsiteX35" fmla="*/ 521112 w 2482709"/>
              <a:gd name="connsiteY35" fmla="*/ 2228819 h 2229293"/>
              <a:gd name="connsiteX36" fmla="*/ 394112 w 2482709"/>
              <a:gd name="connsiteY36" fmla="*/ 2203419 h 2229293"/>
              <a:gd name="connsiteX37" fmla="*/ 275578 w 2482709"/>
              <a:gd name="connsiteY37" fmla="*/ 2127219 h 2229293"/>
              <a:gd name="connsiteX38" fmla="*/ 173978 w 2482709"/>
              <a:gd name="connsiteY38" fmla="*/ 2055252 h 2229293"/>
              <a:gd name="connsiteX39" fmla="*/ 25812 w 2482709"/>
              <a:gd name="connsiteY39" fmla="*/ 1843586 h 222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2709" h="2229293">
                <a:moveTo>
                  <a:pt x="25812" y="1843586"/>
                </a:moveTo>
                <a:cubicBezTo>
                  <a:pt x="-3116" y="1777264"/>
                  <a:pt x="-293" y="1728580"/>
                  <a:pt x="412" y="1657319"/>
                </a:cubicBezTo>
                <a:cubicBezTo>
                  <a:pt x="1117" y="1586058"/>
                  <a:pt x="9584" y="1487986"/>
                  <a:pt x="30045" y="1416019"/>
                </a:cubicBezTo>
                <a:cubicBezTo>
                  <a:pt x="50506" y="1344052"/>
                  <a:pt x="78023" y="1284080"/>
                  <a:pt x="123178" y="1225519"/>
                </a:cubicBezTo>
                <a:cubicBezTo>
                  <a:pt x="168334" y="1166958"/>
                  <a:pt x="240300" y="1104869"/>
                  <a:pt x="300978" y="1064652"/>
                </a:cubicBezTo>
                <a:cubicBezTo>
                  <a:pt x="361656" y="1024435"/>
                  <a:pt x="417395" y="1001152"/>
                  <a:pt x="487245" y="984219"/>
                </a:cubicBezTo>
                <a:cubicBezTo>
                  <a:pt x="557095" y="967286"/>
                  <a:pt x="647406" y="975752"/>
                  <a:pt x="720078" y="963052"/>
                </a:cubicBezTo>
                <a:cubicBezTo>
                  <a:pt x="792750" y="950352"/>
                  <a:pt x="873184" y="949647"/>
                  <a:pt x="923278" y="908019"/>
                </a:cubicBezTo>
                <a:cubicBezTo>
                  <a:pt x="973372" y="866391"/>
                  <a:pt x="1001595" y="778197"/>
                  <a:pt x="1020645" y="713286"/>
                </a:cubicBezTo>
                <a:cubicBezTo>
                  <a:pt x="1039695" y="648375"/>
                  <a:pt x="1019939" y="584874"/>
                  <a:pt x="1037578" y="518552"/>
                </a:cubicBezTo>
                <a:cubicBezTo>
                  <a:pt x="1055217" y="452230"/>
                  <a:pt x="1084145" y="380263"/>
                  <a:pt x="1126478" y="315352"/>
                </a:cubicBezTo>
                <a:cubicBezTo>
                  <a:pt x="1168811" y="250441"/>
                  <a:pt x="1233722" y="174947"/>
                  <a:pt x="1291578" y="129086"/>
                </a:cubicBezTo>
                <a:cubicBezTo>
                  <a:pt x="1349434" y="83225"/>
                  <a:pt x="1410817" y="61353"/>
                  <a:pt x="1473612" y="40186"/>
                </a:cubicBezTo>
                <a:cubicBezTo>
                  <a:pt x="1536407" y="19019"/>
                  <a:pt x="1599201" y="7025"/>
                  <a:pt x="1668345" y="2086"/>
                </a:cubicBezTo>
                <a:cubicBezTo>
                  <a:pt x="1737489" y="-2853"/>
                  <a:pt x="1823567" y="1380"/>
                  <a:pt x="1888478" y="10552"/>
                </a:cubicBezTo>
                <a:cubicBezTo>
                  <a:pt x="1953389" y="19724"/>
                  <a:pt x="2005601" y="35952"/>
                  <a:pt x="2057812" y="57119"/>
                </a:cubicBezTo>
                <a:cubicBezTo>
                  <a:pt x="2110023" y="78286"/>
                  <a:pt x="2160823" y="108624"/>
                  <a:pt x="2201745" y="137552"/>
                </a:cubicBezTo>
                <a:cubicBezTo>
                  <a:pt x="2242667" y="166480"/>
                  <a:pt x="2271595" y="194703"/>
                  <a:pt x="2303345" y="230686"/>
                </a:cubicBezTo>
                <a:cubicBezTo>
                  <a:pt x="2335095" y="266669"/>
                  <a:pt x="2365434" y="306885"/>
                  <a:pt x="2392245" y="353452"/>
                </a:cubicBezTo>
                <a:cubicBezTo>
                  <a:pt x="2419056" y="400019"/>
                  <a:pt x="2449395" y="456464"/>
                  <a:pt x="2464212" y="510086"/>
                </a:cubicBezTo>
                <a:cubicBezTo>
                  <a:pt x="2479029" y="563708"/>
                  <a:pt x="2486084" y="616625"/>
                  <a:pt x="2481145" y="675186"/>
                </a:cubicBezTo>
                <a:cubicBezTo>
                  <a:pt x="2476206" y="733747"/>
                  <a:pt x="2453628" y="804302"/>
                  <a:pt x="2434578" y="861452"/>
                </a:cubicBezTo>
                <a:cubicBezTo>
                  <a:pt x="2415528" y="918602"/>
                  <a:pt x="2397184" y="970108"/>
                  <a:pt x="2366845" y="1018086"/>
                </a:cubicBezTo>
                <a:cubicBezTo>
                  <a:pt x="2336506" y="1066064"/>
                  <a:pt x="2297701" y="1111219"/>
                  <a:pt x="2252545" y="1149319"/>
                </a:cubicBezTo>
                <a:cubicBezTo>
                  <a:pt x="2207389" y="1187419"/>
                  <a:pt x="2155179" y="1217758"/>
                  <a:pt x="2095912" y="1246686"/>
                </a:cubicBezTo>
                <a:cubicBezTo>
                  <a:pt x="2036645" y="1275614"/>
                  <a:pt x="1956917" y="1306658"/>
                  <a:pt x="1896945" y="1322886"/>
                </a:cubicBezTo>
                <a:cubicBezTo>
                  <a:pt x="1836973" y="1339114"/>
                  <a:pt x="1780528" y="1342641"/>
                  <a:pt x="1736078" y="1344052"/>
                </a:cubicBezTo>
                <a:cubicBezTo>
                  <a:pt x="1691628" y="1345463"/>
                  <a:pt x="1669756" y="1332058"/>
                  <a:pt x="1630245" y="1331352"/>
                </a:cubicBezTo>
                <a:cubicBezTo>
                  <a:pt x="1590734" y="1330646"/>
                  <a:pt x="1542756" y="1329236"/>
                  <a:pt x="1499012" y="1339819"/>
                </a:cubicBezTo>
                <a:cubicBezTo>
                  <a:pt x="1455268" y="1350402"/>
                  <a:pt x="1407289" y="1356047"/>
                  <a:pt x="1367778" y="1394852"/>
                </a:cubicBezTo>
                <a:cubicBezTo>
                  <a:pt x="1328267" y="1433657"/>
                  <a:pt x="1294400" y="1503508"/>
                  <a:pt x="1261945" y="1572652"/>
                </a:cubicBezTo>
                <a:cubicBezTo>
                  <a:pt x="1229490" y="1641796"/>
                  <a:pt x="1194917" y="1751158"/>
                  <a:pt x="1173045" y="1809719"/>
                </a:cubicBezTo>
                <a:cubicBezTo>
                  <a:pt x="1151173" y="1868280"/>
                  <a:pt x="1168812" y="1871808"/>
                  <a:pt x="1130712" y="1924019"/>
                </a:cubicBezTo>
                <a:cubicBezTo>
                  <a:pt x="1092612" y="1976230"/>
                  <a:pt x="1005123" y="2075008"/>
                  <a:pt x="944445" y="2122986"/>
                </a:cubicBezTo>
                <a:cubicBezTo>
                  <a:pt x="883767" y="2170964"/>
                  <a:pt x="837200" y="2194247"/>
                  <a:pt x="766645" y="2211886"/>
                </a:cubicBezTo>
                <a:cubicBezTo>
                  <a:pt x="696090" y="2229525"/>
                  <a:pt x="583201" y="2230230"/>
                  <a:pt x="521112" y="2228819"/>
                </a:cubicBezTo>
                <a:cubicBezTo>
                  <a:pt x="459023" y="2227408"/>
                  <a:pt x="435034" y="2220352"/>
                  <a:pt x="394112" y="2203419"/>
                </a:cubicBezTo>
                <a:cubicBezTo>
                  <a:pt x="353190" y="2186486"/>
                  <a:pt x="312267" y="2151914"/>
                  <a:pt x="275578" y="2127219"/>
                </a:cubicBezTo>
                <a:cubicBezTo>
                  <a:pt x="238889" y="2102525"/>
                  <a:pt x="217722" y="2104641"/>
                  <a:pt x="173978" y="2055252"/>
                </a:cubicBezTo>
                <a:cubicBezTo>
                  <a:pt x="130234" y="2005863"/>
                  <a:pt x="54740" y="1909908"/>
                  <a:pt x="25812" y="1843586"/>
                </a:cubicBezTo>
                <a:close/>
              </a:path>
            </a:pathLst>
          </a:cu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8BE82EC-4DE7-4B19-8304-86CFEE8334B1}"/>
              </a:ext>
            </a:extLst>
          </p:cNvPr>
          <p:cNvCxnSpPr/>
          <p:nvPr/>
        </p:nvCxnSpPr>
        <p:spPr>
          <a:xfrm flipV="1">
            <a:off x="6876256" y="2571750"/>
            <a:ext cx="98297" cy="13891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9B5A36F-B4E7-42A2-931E-47A98A739BAB}"/>
              </a:ext>
            </a:extLst>
          </p:cNvPr>
          <p:cNvCxnSpPr>
            <a:cxnSpLocks/>
          </p:cNvCxnSpPr>
          <p:nvPr/>
        </p:nvCxnSpPr>
        <p:spPr>
          <a:xfrm flipH="1">
            <a:off x="7116809" y="2190985"/>
            <a:ext cx="126746" cy="1644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90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D97F90-FD15-4AB9-8B4C-C52AE09C5861}"/>
              </a:ext>
            </a:extLst>
          </p:cNvPr>
          <p:cNvSpPr/>
          <p:nvPr/>
        </p:nvSpPr>
        <p:spPr>
          <a:xfrm>
            <a:off x="0" y="0"/>
            <a:ext cx="9252520" cy="5380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93">
            <a:extLst>
              <a:ext uri="{FF2B5EF4-FFF2-40B4-BE49-F238E27FC236}">
                <a16:creationId xmlns:a16="http://schemas.microsoft.com/office/drawing/2014/main" id="{CA4C0CB2-4A19-42CC-BC27-0D5852E39034}"/>
              </a:ext>
            </a:extLst>
          </p:cNvPr>
          <p:cNvSpPr txBox="1"/>
          <p:nvPr/>
        </p:nvSpPr>
        <p:spPr>
          <a:xfrm>
            <a:off x="487885" y="123478"/>
            <a:ext cx="27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FF1A54-855A-46F5-B27B-3E15677A84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504" y="560748"/>
            <a:ext cx="9036496" cy="46752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661FBB7-A2CD-4DFB-8966-E59DB174766C}"/>
              </a:ext>
            </a:extLst>
          </p:cNvPr>
          <p:cNvSpPr txBox="1"/>
          <p:nvPr/>
        </p:nvSpPr>
        <p:spPr>
          <a:xfrm>
            <a:off x="3995936" y="4555003"/>
            <a:ext cx="206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原型距离蒸馏</a:t>
            </a:r>
          </a:p>
        </p:txBody>
      </p:sp>
    </p:spTree>
    <p:extLst>
      <p:ext uri="{BB962C8B-B14F-4D97-AF65-F5344CB8AC3E}">
        <p14:creationId xmlns:p14="http://schemas.microsoft.com/office/powerpoint/2010/main" val="326688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CD97F90-FD15-4AB9-8B4C-C52AE09C5861}"/>
                  </a:ext>
                </a:extLst>
              </p:cNvPr>
              <p:cNvSpPr/>
              <p:nvPr/>
            </p:nvSpPr>
            <p:spPr>
              <a:xfrm>
                <a:off x="0" y="0"/>
                <a:ext cx="9252520" cy="53800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仿宋_GB2312"/>
                              <a:cs typeface="Times New Roman" panose="02020603050405020304" pitchFamily="18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仿宋_GB2312"/>
                              <a:cs typeface="Times New Roman" panose="02020603050405020304" pitchFamily="18" charset="0"/>
                            </a:rPr>
                            <m:t>𝑟𝑒</m:t>
                          </m:r>
                        </m:sub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仿宋_GB2312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仿宋_GB231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仿宋_GB2312"/>
                          <a:cs typeface="Times New Roman" panose="020206030504050203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仿宋_GB231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仿宋_GB231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仿宋_GB2312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仿宋_GB231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仿宋_GB231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仿宋_GB2312"/>
                          <a:cs typeface="Times New Roman" panose="02020603050405020304" pitchFamily="18" charset="0"/>
                        </a:rPr>
                        <m:t>     (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仿宋_GB2312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仿宋_GB2312"/>
                          <a:cs typeface="Times New Roman" panose="02020603050405020304" pitchFamily="18" charset="0"/>
                        </a:rPr>
                        <m:t>∈1,…,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仿宋_GB231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仿宋_GB231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仿宋_GB231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仿宋_GB231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8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CD97F90-FD15-4AB9-8B4C-C52AE09C5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252520" cy="5380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93">
            <a:extLst>
              <a:ext uri="{FF2B5EF4-FFF2-40B4-BE49-F238E27FC236}">
                <a16:creationId xmlns:a16="http://schemas.microsoft.com/office/drawing/2014/main" id="{CA4C0CB2-4A19-42CC-BC27-0D5852E39034}"/>
              </a:ext>
            </a:extLst>
          </p:cNvPr>
          <p:cNvSpPr txBox="1"/>
          <p:nvPr/>
        </p:nvSpPr>
        <p:spPr>
          <a:xfrm>
            <a:off x="487885" y="123478"/>
            <a:ext cx="27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0BF4CA-BC8C-43E9-90ED-F83A26E17F7D}"/>
              </a:ext>
            </a:extLst>
          </p:cNvPr>
          <p:cNvSpPr txBox="1"/>
          <p:nvPr/>
        </p:nvSpPr>
        <p:spPr>
          <a:xfrm>
            <a:off x="133444" y="791906"/>
            <a:ext cx="384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样本融合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(Sample mix)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74B6C1-9C3F-4F0E-8CAA-C790D8389D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9912" y="1130460"/>
            <a:ext cx="5020219" cy="3392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C778AF1-91F3-474A-9A70-19BE30F2FA57}"/>
                  </a:ext>
                </a:extLst>
              </p:cNvPr>
              <p:cNvSpPr txBox="1"/>
              <p:nvPr/>
            </p:nvSpPr>
            <p:spPr>
              <a:xfrm>
                <a:off x="4968519" y="960173"/>
                <a:ext cx="4626978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    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∈1,…,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C778AF1-91F3-474A-9A70-19BE30F2F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519" y="960173"/>
                <a:ext cx="4626978" cy="506870"/>
              </a:xfrm>
              <a:prstGeom prst="rect">
                <a:avLst/>
              </a:prstGeom>
              <a:blipFill>
                <a:blip r:embed="rId5"/>
                <a:stretch>
                  <a:fillRect t="-179518" r="-11726" b="-261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5B0185AD-D4A7-40FB-B670-69EB5807BE74}"/>
              </a:ext>
            </a:extLst>
          </p:cNvPr>
          <p:cNvSpPr txBox="1"/>
          <p:nvPr/>
        </p:nvSpPr>
        <p:spPr>
          <a:xfrm>
            <a:off x="5170131" y="435569"/>
            <a:ext cx="279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重新度量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(Re-measure)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97D0ED2-A0D4-4F8B-883F-E4551E71468B}"/>
              </a:ext>
            </a:extLst>
          </p:cNvPr>
          <p:cNvCxnSpPr>
            <a:cxnSpLocks/>
          </p:cNvCxnSpPr>
          <p:nvPr/>
        </p:nvCxnSpPr>
        <p:spPr>
          <a:xfrm>
            <a:off x="5170131" y="2427734"/>
            <a:ext cx="0" cy="1080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F41ACFE-5246-4A33-907C-9DBEC7A159C3}"/>
              </a:ext>
            </a:extLst>
          </p:cNvPr>
          <p:cNvCxnSpPr>
            <a:cxnSpLocks/>
          </p:cNvCxnSpPr>
          <p:nvPr/>
        </p:nvCxnSpPr>
        <p:spPr>
          <a:xfrm flipH="1">
            <a:off x="6567396" y="1707654"/>
            <a:ext cx="10081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D42292F-39D6-4F60-B6B7-2263611F3153}"/>
              </a:ext>
            </a:extLst>
          </p:cNvPr>
          <p:cNvSpPr txBox="1"/>
          <p:nvPr/>
        </p:nvSpPr>
        <p:spPr>
          <a:xfrm>
            <a:off x="5232213" y="1851670"/>
            <a:ext cx="391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原型距离蒸馏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(Prototype Distance Distillation)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8E0BA3C-3595-40B8-814F-1D32A46E8342}"/>
              </a:ext>
            </a:extLst>
          </p:cNvPr>
          <p:cNvPicPr/>
          <p:nvPr/>
        </p:nvPicPr>
        <p:blipFill rotWithShape="1">
          <a:blip r:embed="rId6"/>
          <a:srcRect l="3553" r="2662"/>
          <a:stretch/>
        </p:blipFill>
        <p:spPr>
          <a:xfrm>
            <a:off x="5304132" y="2427216"/>
            <a:ext cx="3823957" cy="280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8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826323" y="843558"/>
            <a:ext cx="3491354" cy="3491350"/>
            <a:chOff x="3275856" y="1275606"/>
            <a:chExt cx="2592288" cy="2592288"/>
          </a:xfrm>
        </p:grpSpPr>
        <p:sp>
          <p:nvSpPr>
            <p:cNvPr id="39" name="矩形 38"/>
            <p:cNvSpPr/>
            <p:nvPr/>
          </p:nvSpPr>
          <p:spPr>
            <a:xfrm rot="2700000">
              <a:off x="3275856" y="1275606"/>
              <a:ext cx="2592288" cy="2592288"/>
            </a:xfrm>
            <a:prstGeom prst="rect">
              <a:avLst/>
            </a:prstGeom>
            <a:solidFill>
              <a:srgbClr val="3B47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2700000">
              <a:off x="3433501" y="1433252"/>
              <a:ext cx="2276997" cy="2276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2700000">
              <a:off x="3577798" y="1577552"/>
              <a:ext cx="1988400" cy="198840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extBox 48"/>
          <p:cNvSpPr txBox="1"/>
          <p:nvPr/>
        </p:nvSpPr>
        <p:spPr>
          <a:xfrm>
            <a:off x="3203848" y="2297834"/>
            <a:ext cx="281680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3B4761"/>
                </a:solidFill>
                <a:cs typeface="+mn-ea"/>
                <a:sym typeface="+mn-lt"/>
              </a:rPr>
              <a:t>实验</a:t>
            </a:r>
          </a:p>
        </p:txBody>
      </p:sp>
      <p:sp>
        <p:nvSpPr>
          <p:cNvPr id="8" name="TextBox 49"/>
          <p:cNvSpPr txBox="1"/>
          <p:nvPr/>
        </p:nvSpPr>
        <p:spPr>
          <a:xfrm>
            <a:off x="4072188" y="3128831"/>
            <a:ext cx="1080120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1600" dirty="0">
                <a:solidFill>
                  <a:srgbClr val="3B4761"/>
                </a:solidFill>
                <a:cs typeface="+mn-ea"/>
                <a:sym typeface="+mn-lt"/>
              </a:rPr>
              <a:t>Experiment</a:t>
            </a:r>
            <a:endParaRPr lang="zh-CN" altLang="en-US" sz="1600" dirty="0">
              <a:solidFill>
                <a:srgbClr val="3B4761"/>
              </a:solidFill>
              <a:cs typeface="+mn-ea"/>
              <a:sym typeface="+mn-lt"/>
            </a:endParaRPr>
          </a:p>
        </p:txBody>
      </p:sp>
      <p:sp>
        <p:nvSpPr>
          <p:cNvPr id="64" name="TextBox 48"/>
          <p:cNvSpPr txBox="1"/>
          <p:nvPr/>
        </p:nvSpPr>
        <p:spPr>
          <a:xfrm>
            <a:off x="3879502" y="989164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3B4761"/>
                </a:solidFill>
                <a:latin typeface="Agency FB" panose="020B0503020202020204" pitchFamily="34" charset="0"/>
                <a:cs typeface="+mn-ea"/>
                <a:sym typeface="+mn-lt"/>
              </a:rPr>
              <a:t>04</a:t>
            </a:r>
            <a:endParaRPr lang="en-GB" altLang="zh-CN" sz="9600" dirty="0">
              <a:solidFill>
                <a:srgbClr val="3B476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417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826323" y="826075"/>
            <a:ext cx="3491354" cy="3491350"/>
            <a:chOff x="3275856" y="1275606"/>
            <a:chExt cx="2592288" cy="2592288"/>
          </a:xfrm>
        </p:grpSpPr>
        <p:sp>
          <p:nvSpPr>
            <p:cNvPr id="39" name="矩形 38"/>
            <p:cNvSpPr/>
            <p:nvPr/>
          </p:nvSpPr>
          <p:spPr>
            <a:xfrm rot="2700000">
              <a:off x="3275856" y="1275606"/>
              <a:ext cx="2592288" cy="2592288"/>
            </a:xfrm>
            <a:prstGeom prst="rect">
              <a:avLst/>
            </a:prstGeom>
            <a:solidFill>
              <a:srgbClr val="3B47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2700000">
              <a:off x="3433501" y="1433252"/>
              <a:ext cx="2276997" cy="2276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2700000">
              <a:off x="3577798" y="1577552"/>
              <a:ext cx="1988400" cy="198840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TextBox 48"/>
          <p:cNvSpPr txBox="1"/>
          <p:nvPr/>
        </p:nvSpPr>
        <p:spPr>
          <a:xfrm>
            <a:off x="3347864" y="2177717"/>
            <a:ext cx="2816801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dirty="0">
                <a:solidFill>
                  <a:srgbClr val="3B4761"/>
                </a:solidFill>
                <a:cs typeface="+mn-ea"/>
                <a:sym typeface="+mn-lt"/>
              </a:rPr>
              <a:t>类增量学习和相关工作</a:t>
            </a:r>
          </a:p>
        </p:txBody>
      </p:sp>
      <p:sp>
        <p:nvSpPr>
          <p:cNvPr id="8" name="TextBox 49"/>
          <p:cNvSpPr txBox="1"/>
          <p:nvPr/>
        </p:nvSpPr>
        <p:spPr>
          <a:xfrm>
            <a:off x="3779912" y="3316491"/>
            <a:ext cx="174743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en-US" altLang="zh-CN" sz="1100" dirty="0">
                <a:solidFill>
                  <a:srgbClr val="3B4761"/>
                </a:solidFill>
                <a:cs typeface="+mn-ea"/>
                <a:sym typeface="+mn-lt"/>
              </a:rPr>
              <a:t>Class Incremental Learning and Related</a:t>
            </a:r>
            <a:r>
              <a:rPr lang="zh-CN" altLang="en-US" sz="1100" dirty="0">
                <a:solidFill>
                  <a:srgbClr val="3B4761"/>
                </a:solidFill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3B4761"/>
                </a:solidFill>
                <a:cs typeface="+mn-ea"/>
                <a:sym typeface="+mn-lt"/>
              </a:rPr>
              <a:t>Work</a:t>
            </a:r>
          </a:p>
        </p:txBody>
      </p:sp>
      <p:sp>
        <p:nvSpPr>
          <p:cNvPr id="64" name="TextBox 48"/>
          <p:cNvSpPr txBox="1"/>
          <p:nvPr/>
        </p:nvSpPr>
        <p:spPr>
          <a:xfrm>
            <a:off x="3879502" y="989164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3B476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en-GB" altLang="zh-CN" sz="9600" dirty="0">
              <a:solidFill>
                <a:srgbClr val="3B476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3"/>
          <p:cNvSpPr txBox="1"/>
          <p:nvPr/>
        </p:nvSpPr>
        <p:spPr>
          <a:xfrm>
            <a:off x="487885" y="123478"/>
            <a:ext cx="27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66E710-F55C-4826-BFCB-FBD1FBDE5C08}"/>
              </a:ext>
            </a:extLst>
          </p:cNvPr>
          <p:cNvSpPr txBox="1"/>
          <p:nvPr/>
        </p:nvSpPr>
        <p:spPr>
          <a:xfrm>
            <a:off x="1177536" y="345379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Cifar-100</a:t>
            </a:r>
            <a:r>
              <a:rPr lang="zh-CN" altLang="en-US" b="1" dirty="0"/>
              <a:t>数据集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82A08BAE-F1FE-4585-94F4-95C3DE25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01" y="958618"/>
            <a:ext cx="2448273" cy="2430070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34C1212-D492-45E0-B6C3-FC6E9CB7BB20}"/>
              </a:ext>
            </a:extLst>
          </p:cNvPr>
          <p:cNvCxnSpPr/>
          <p:nvPr/>
        </p:nvCxnSpPr>
        <p:spPr>
          <a:xfrm>
            <a:off x="3491880" y="2283718"/>
            <a:ext cx="6480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13F9B803-8261-45E9-84F6-20B8A6EEC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776446"/>
            <a:ext cx="1025450" cy="1004522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6E903409-ED40-4574-952E-EE2E14735FD2}"/>
              </a:ext>
            </a:extLst>
          </p:cNvPr>
          <p:cNvSpPr txBox="1"/>
          <p:nvPr/>
        </p:nvSpPr>
        <p:spPr>
          <a:xfrm>
            <a:off x="4254707" y="28597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 x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32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E0EE9CFC-2E34-4E01-BB92-3F5B4C2FFA4E}"/>
              </a:ext>
            </a:extLst>
          </p:cNvPr>
          <p:cNvCxnSpPr>
            <a:cxnSpLocks/>
          </p:cNvCxnSpPr>
          <p:nvPr/>
        </p:nvCxnSpPr>
        <p:spPr>
          <a:xfrm flipV="1">
            <a:off x="5550851" y="1275606"/>
            <a:ext cx="677333" cy="720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D21866D-0BDD-411D-9A38-2DB2257AD860}"/>
              </a:ext>
            </a:extLst>
          </p:cNvPr>
          <p:cNvCxnSpPr>
            <a:cxnSpLocks/>
          </p:cNvCxnSpPr>
          <p:nvPr/>
        </p:nvCxnSpPr>
        <p:spPr>
          <a:xfrm>
            <a:off x="5550851" y="2278707"/>
            <a:ext cx="6773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8FADC70-6D58-45D6-AE91-0EFB15EED9E6}"/>
              </a:ext>
            </a:extLst>
          </p:cNvPr>
          <p:cNvCxnSpPr>
            <a:cxnSpLocks/>
          </p:cNvCxnSpPr>
          <p:nvPr/>
        </p:nvCxnSpPr>
        <p:spPr>
          <a:xfrm>
            <a:off x="5550851" y="2561730"/>
            <a:ext cx="677333" cy="684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图片 72">
            <a:extLst>
              <a:ext uri="{FF2B5EF4-FFF2-40B4-BE49-F238E27FC236}">
                <a16:creationId xmlns:a16="http://schemas.microsoft.com/office/drawing/2014/main" id="{94EA6FFA-98C1-48BE-AAAD-BA860B2C8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688" y="1831043"/>
            <a:ext cx="1629349" cy="1005522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1B4A9EDE-5012-4683-9681-BBB52D8AA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761" y="3076203"/>
            <a:ext cx="1657205" cy="1015102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C281FF22-1698-4B20-B081-E634F518D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9617" y="586789"/>
            <a:ext cx="1657205" cy="10106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D40055D-7A81-4698-91F6-A9BDB2F3740C}"/>
                  </a:ext>
                </a:extLst>
              </p:cNvPr>
              <p:cNvSpPr txBox="1"/>
              <p:nvPr/>
            </p:nvSpPr>
            <p:spPr>
              <a:xfrm>
                <a:off x="6876256" y="3453793"/>
                <a:ext cx="1584178" cy="354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40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𝑟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D40055D-7A81-4698-91F6-A9BDB2F3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453793"/>
                <a:ext cx="1584178" cy="354264"/>
              </a:xfrm>
              <a:prstGeom prst="rect">
                <a:avLst/>
              </a:prstGeom>
              <a:blipFill>
                <a:blip r:embed="rId7"/>
                <a:stretch>
                  <a:fillRect l="-385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08FD9AE-DEFF-4A75-B6A8-C10DBD4DC243}"/>
                  </a:ext>
                </a:extLst>
              </p:cNvPr>
              <p:cNvSpPr txBox="1"/>
              <p:nvPr/>
            </p:nvSpPr>
            <p:spPr>
              <a:xfrm>
                <a:off x="6876256" y="781486"/>
                <a:ext cx="1584178" cy="354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𝑟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08FD9AE-DEFF-4A75-B6A8-C10DBD4DC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781486"/>
                <a:ext cx="1584178" cy="354264"/>
              </a:xfrm>
              <a:prstGeom prst="rect">
                <a:avLst/>
              </a:prstGeom>
              <a:blipFill>
                <a:blip r:embed="rId8"/>
                <a:stretch>
                  <a:fillRect l="-385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46B250D3-95D7-4C8A-983E-5883A45A3F90}"/>
                  </a:ext>
                </a:extLst>
              </p:cNvPr>
              <p:cNvSpPr txBox="1"/>
              <p:nvPr/>
            </p:nvSpPr>
            <p:spPr>
              <a:xfrm>
                <a:off x="6881620" y="2384598"/>
                <a:ext cx="1584178" cy="354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30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𝑟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46B250D3-95D7-4C8A-983E-5883A45A3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20" y="2384598"/>
                <a:ext cx="1584178" cy="354264"/>
              </a:xfrm>
              <a:prstGeom prst="rect">
                <a:avLst/>
              </a:prstGeom>
              <a:blipFill>
                <a:blip r:embed="rId9"/>
                <a:stretch>
                  <a:fillRect l="-385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文本框 128">
            <a:extLst>
              <a:ext uri="{FF2B5EF4-FFF2-40B4-BE49-F238E27FC236}">
                <a16:creationId xmlns:a16="http://schemas.microsoft.com/office/drawing/2014/main" id="{9EF05727-6B59-4CDC-97E7-8E2EEDEE56F0}"/>
              </a:ext>
            </a:extLst>
          </p:cNvPr>
          <p:cNvSpPr txBox="1"/>
          <p:nvPr/>
        </p:nvSpPr>
        <p:spPr>
          <a:xfrm>
            <a:off x="308135" y="3901400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类，每类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张训练图片，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张测试图片</a:t>
            </a:r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13515E8F-0779-42BD-B905-9BBA4AED385E}"/>
              </a:ext>
            </a:extLst>
          </p:cNvPr>
          <p:cNvSpPr/>
          <p:nvPr/>
        </p:nvSpPr>
        <p:spPr>
          <a:xfrm>
            <a:off x="717268" y="958618"/>
            <a:ext cx="172234" cy="461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左大括号 130">
            <a:extLst>
              <a:ext uri="{FF2B5EF4-FFF2-40B4-BE49-F238E27FC236}">
                <a16:creationId xmlns:a16="http://schemas.microsoft.com/office/drawing/2014/main" id="{1949E3A3-F6B2-44C9-A230-7EF1B0394296}"/>
              </a:ext>
            </a:extLst>
          </p:cNvPr>
          <p:cNvSpPr/>
          <p:nvPr/>
        </p:nvSpPr>
        <p:spPr>
          <a:xfrm>
            <a:off x="717270" y="1419622"/>
            <a:ext cx="172234" cy="461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左大括号 133">
            <a:extLst>
              <a:ext uri="{FF2B5EF4-FFF2-40B4-BE49-F238E27FC236}">
                <a16:creationId xmlns:a16="http://schemas.microsoft.com/office/drawing/2014/main" id="{2334A65B-F37C-4A94-BC5E-CC905806B8D0}"/>
              </a:ext>
            </a:extLst>
          </p:cNvPr>
          <p:cNvSpPr/>
          <p:nvPr/>
        </p:nvSpPr>
        <p:spPr>
          <a:xfrm>
            <a:off x="717270" y="2902173"/>
            <a:ext cx="172234" cy="461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D1CF2CF-B484-40C7-A772-84DFBC885E2C}"/>
              </a:ext>
            </a:extLst>
          </p:cNvPr>
          <p:cNvSpPr txBox="1"/>
          <p:nvPr/>
        </p:nvSpPr>
        <p:spPr>
          <a:xfrm>
            <a:off x="107504" y="1060414"/>
            <a:ext cx="101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265D7701-CBD6-4D19-ABE9-12E85BDC2F1B}"/>
              </a:ext>
            </a:extLst>
          </p:cNvPr>
          <p:cNvSpPr txBox="1"/>
          <p:nvPr/>
        </p:nvSpPr>
        <p:spPr>
          <a:xfrm>
            <a:off x="106159" y="1528300"/>
            <a:ext cx="101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FB3F7B2-13E0-4342-83ED-765E031DAA32}"/>
              </a:ext>
            </a:extLst>
          </p:cNvPr>
          <p:cNvSpPr txBox="1"/>
          <p:nvPr/>
        </p:nvSpPr>
        <p:spPr>
          <a:xfrm>
            <a:off x="173893" y="3014831"/>
            <a:ext cx="101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78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F90A81E0-25B5-4EA5-B4F1-22D6EE8BA37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93">
            <a:extLst>
              <a:ext uri="{FF2B5EF4-FFF2-40B4-BE49-F238E27FC236}">
                <a16:creationId xmlns:a16="http://schemas.microsoft.com/office/drawing/2014/main" id="{3CA30FE5-B5E3-4A8D-BDAF-2B93FC329CA3}"/>
              </a:ext>
            </a:extLst>
          </p:cNvPr>
          <p:cNvSpPr txBox="1"/>
          <p:nvPr/>
        </p:nvSpPr>
        <p:spPr>
          <a:xfrm>
            <a:off x="487885" y="123478"/>
            <a:ext cx="27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3185666B-5D35-4491-84AA-BEC367D6E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76" y="843558"/>
            <a:ext cx="914400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F90A81E0-25B5-4EA5-B4F1-22D6EE8BA37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93">
            <a:extLst>
              <a:ext uri="{FF2B5EF4-FFF2-40B4-BE49-F238E27FC236}">
                <a16:creationId xmlns:a16="http://schemas.microsoft.com/office/drawing/2014/main" id="{3CA30FE5-B5E3-4A8D-BDAF-2B93FC329CA3}"/>
              </a:ext>
            </a:extLst>
          </p:cNvPr>
          <p:cNvSpPr txBox="1"/>
          <p:nvPr/>
        </p:nvSpPr>
        <p:spPr>
          <a:xfrm>
            <a:off x="487885" y="123478"/>
            <a:ext cx="27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3066FC56-63A7-4821-A688-0EFC7CE048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2434" y="1268490"/>
            <a:ext cx="4248472" cy="2088232"/>
          </a:xfrm>
          <a:prstGeom prst="rect">
            <a:avLst/>
          </a:prstGeom>
        </p:spPr>
      </p:pic>
      <p:sp>
        <p:nvSpPr>
          <p:cNvPr id="69" name="TextBox 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48B28D1F-DE8C-470A-9ED6-29685E43EF58}"/>
              </a:ext>
            </a:extLst>
          </p:cNvPr>
          <p:cNvSpPr txBox="1"/>
          <p:nvPr/>
        </p:nvSpPr>
        <p:spPr>
          <a:xfrm>
            <a:off x="1750908" y="1962509"/>
            <a:ext cx="231956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r"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742950" indent="-28575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zh-CN" altLang="en-US" dirty="0"/>
              <a:t>不同数据分布的对比</a:t>
            </a:r>
            <a:endParaRPr lang="en-US" dirty="0"/>
          </a:p>
        </p:txBody>
      </p:sp>
      <p:sp>
        <p:nvSpPr>
          <p:cNvPr id="70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EFB57A76-695F-46BE-A046-2A424CB999E5}"/>
              </a:ext>
            </a:extLst>
          </p:cNvPr>
          <p:cNvSpPr txBox="1"/>
          <p:nvPr/>
        </p:nvSpPr>
        <p:spPr>
          <a:xfrm>
            <a:off x="1815477" y="2467847"/>
            <a:ext cx="2831061" cy="890372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我们的模型在不同的长尾分布上的表现存在较大的差异，总体来讲，长尾分布越极端，模型表现越差。</a:t>
            </a:r>
            <a:endParaRPr lang="en-US" altLang="zh-CN" sz="120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838B9EB-D9D9-4FBD-8AA0-767081939496}"/>
              </a:ext>
            </a:extLst>
          </p:cNvPr>
          <p:cNvGrpSpPr/>
          <p:nvPr/>
        </p:nvGrpSpPr>
        <p:grpSpPr>
          <a:xfrm>
            <a:off x="536265" y="2102706"/>
            <a:ext cx="958521" cy="958521"/>
            <a:chOff x="5126734" y="1502752"/>
            <a:chExt cx="1082919" cy="1082919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4588E83-4316-480E-AE7B-6CD4677C4668}"/>
                </a:ext>
              </a:extLst>
            </p:cNvPr>
            <p:cNvSpPr/>
            <p:nvPr/>
          </p:nvSpPr>
          <p:spPr>
            <a:xfrm>
              <a:off x="5126734" y="1502752"/>
              <a:ext cx="1082919" cy="10829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AutoShape 112">
              <a:extLst>
                <a:ext uri="{FF2B5EF4-FFF2-40B4-BE49-F238E27FC236}">
                  <a16:creationId xmlns:a16="http://schemas.microsoft.com/office/drawing/2014/main" id="{74CA82DD-303E-4E4A-9062-3003B775C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8396" y="1771638"/>
              <a:ext cx="519593" cy="517303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21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826323" y="843558"/>
            <a:ext cx="3491354" cy="3491350"/>
            <a:chOff x="3275856" y="1275606"/>
            <a:chExt cx="2592288" cy="2592288"/>
          </a:xfrm>
        </p:grpSpPr>
        <p:sp>
          <p:nvSpPr>
            <p:cNvPr id="39" name="矩形 38"/>
            <p:cNvSpPr/>
            <p:nvPr/>
          </p:nvSpPr>
          <p:spPr>
            <a:xfrm rot="2700000">
              <a:off x="3275856" y="1275606"/>
              <a:ext cx="2592288" cy="2592288"/>
            </a:xfrm>
            <a:prstGeom prst="rect">
              <a:avLst/>
            </a:prstGeom>
            <a:solidFill>
              <a:srgbClr val="3B47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2700000">
              <a:off x="3433501" y="1433252"/>
              <a:ext cx="2276997" cy="2276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2700000">
              <a:off x="3577798" y="1577552"/>
              <a:ext cx="1988400" cy="198840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extBox 48"/>
          <p:cNvSpPr txBox="1"/>
          <p:nvPr/>
        </p:nvSpPr>
        <p:spPr>
          <a:xfrm>
            <a:off x="3203848" y="2297834"/>
            <a:ext cx="281680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400" dirty="0">
                <a:solidFill>
                  <a:srgbClr val="3B4761"/>
                </a:solidFill>
                <a:cs typeface="+mn-ea"/>
                <a:sym typeface="+mn-lt"/>
              </a:rPr>
              <a:t>切除分析</a:t>
            </a:r>
          </a:p>
        </p:txBody>
      </p:sp>
      <p:sp>
        <p:nvSpPr>
          <p:cNvPr id="8" name="TextBox 49"/>
          <p:cNvSpPr txBox="1"/>
          <p:nvPr/>
        </p:nvSpPr>
        <p:spPr>
          <a:xfrm>
            <a:off x="3934990" y="3160819"/>
            <a:ext cx="2780138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1600" dirty="0">
                <a:solidFill>
                  <a:srgbClr val="3B4761"/>
                </a:solidFill>
                <a:cs typeface="+mn-ea"/>
                <a:sym typeface="+mn-lt"/>
              </a:rPr>
              <a:t>Ablation Study</a:t>
            </a:r>
            <a:endParaRPr lang="zh-CN" altLang="en-US" sz="1600" dirty="0">
              <a:solidFill>
                <a:srgbClr val="3B4761"/>
              </a:solidFill>
              <a:cs typeface="+mn-ea"/>
              <a:sym typeface="+mn-lt"/>
            </a:endParaRPr>
          </a:p>
        </p:txBody>
      </p:sp>
      <p:sp>
        <p:nvSpPr>
          <p:cNvPr id="64" name="TextBox 48"/>
          <p:cNvSpPr txBox="1"/>
          <p:nvPr/>
        </p:nvSpPr>
        <p:spPr>
          <a:xfrm>
            <a:off x="3879502" y="989164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3B4761"/>
                </a:solidFill>
                <a:latin typeface="Agency FB" panose="020B0503020202020204" pitchFamily="34" charset="0"/>
                <a:cs typeface="+mn-ea"/>
                <a:sym typeface="+mn-lt"/>
              </a:rPr>
              <a:t>05</a:t>
            </a:r>
            <a:endParaRPr lang="en-GB" altLang="zh-CN" sz="9600" dirty="0">
              <a:solidFill>
                <a:srgbClr val="3B476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7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F90A81E0-25B5-4EA5-B4F1-22D6EE8BA37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93">
            <a:extLst>
              <a:ext uri="{FF2B5EF4-FFF2-40B4-BE49-F238E27FC236}">
                <a16:creationId xmlns:a16="http://schemas.microsoft.com/office/drawing/2014/main" id="{3CA30FE5-B5E3-4A8D-BDAF-2B93FC329CA3}"/>
              </a:ext>
            </a:extLst>
          </p:cNvPr>
          <p:cNvSpPr txBox="1"/>
          <p:nvPr/>
        </p:nvSpPr>
        <p:spPr>
          <a:xfrm>
            <a:off x="487885" y="123478"/>
            <a:ext cx="27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切除分析</a:t>
            </a:r>
          </a:p>
        </p:txBody>
      </p:sp>
      <p:sp>
        <p:nvSpPr>
          <p:cNvPr id="69" name="TextBox 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48B28D1F-DE8C-470A-9ED6-29685E43EF58}"/>
              </a:ext>
            </a:extLst>
          </p:cNvPr>
          <p:cNvSpPr txBox="1"/>
          <p:nvPr/>
        </p:nvSpPr>
        <p:spPr>
          <a:xfrm>
            <a:off x="473986" y="845354"/>
            <a:ext cx="231956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r"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742950" indent="-28575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zh-CN" altLang="en-US" dirty="0"/>
              <a:t>距离度量切除</a:t>
            </a:r>
            <a:endParaRPr lang="en-US" dirty="0"/>
          </a:p>
        </p:txBody>
      </p:sp>
      <p:sp>
        <p:nvSpPr>
          <p:cNvPr id="70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EFB57A76-695F-46BE-A046-2A424CB999E5}"/>
              </a:ext>
            </a:extLst>
          </p:cNvPr>
          <p:cNvSpPr txBox="1"/>
          <p:nvPr/>
        </p:nvSpPr>
        <p:spPr>
          <a:xfrm>
            <a:off x="1259632" y="3139678"/>
            <a:ext cx="2831061" cy="335156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训练完成后，重新度量层的参数</a:t>
            </a:r>
            <a:endParaRPr lang="en-US" altLang="zh-CN" sz="120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9BF9ED3-361C-4264-A166-0448C127FDA4}"/>
              </a:ext>
            </a:extLst>
          </p:cNvPr>
          <p:cNvPicPr/>
          <p:nvPr/>
        </p:nvPicPr>
        <p:blipFill rotWithShape="1">
          <a:blip r:embed="rId2"/>
          <a:srcRect t="20887"/>
          <a:stretch/>
        </p:blipFill>
        <p:spPr>
          <a:xfrm>
            <a:off x="179512" y="1430497"/>
            <a:ext cx="4824536" cy="15733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884121-6D1C-4870-BE3D-A36413ECAB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76278" y="1407049"/>
            <a:ext cx="4432226" cy="1596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    <a:extLst>
                  <a:ext uri="{FF2B5EF4-FFF2-40B4-BE49-F238E27FC236}">
                    <a16:creationId xmlns:a16="http://schemas.microsoft.com/office/drawing/2014/main" id="{92F63306-6EE7-46AB-B46A-97043B973315}"/>
                  </a:ext>
                </a:extLst>
              </p:cNvPr>
              <p:cNvSpPr txBox="1"/>
              <p:nvPr/>
            </p:nvSpPr>
            <p:spPr>
              <a:xfrm>
                <a:off x="5476860" y="3219822"/>
                <a:ext cx="2831061" cy="936538"/>
              </a:xfrm>
              <a:prstGeom prst="rect">
                <a:avLst/>
              </a:prstGeom>
              <a:noFill/>
            </p:spPr>
            <p:txBody>
              <a:bodyPr wrap="square" lIns="27000" rIns="27000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实验表明，消除重新度量层的影响后，在</a:t>
                </a:r>
                <a:r>
                  <a:rPr lang="en-US" altLang="zh-CN" sz="1400" dirty="0"/>
                  <a:t>R=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的分布下，模型准确率下降了大致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2.9%</a:t>
                </a: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。</a:t>
                </a:r>
                <a:endParaRPr lang="en-US" altLang="zh-CN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    <a:extLst>
                  <a:ext uri="{FF2B5EF4-FFF2-40B4-BE49-F238E27FC236}">
                    <a16:creationId xmlns:a16="http://schemas.microsoft.com/office/drawing/2014/main" id="{92F63306-6EE7-46AB-B46A-97043B97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860" y="3219822"/>
                <a:ext cx="2831061" cy="936538"/>
              </a:xfrm>
              <a:prstGeom prst="rect">
                <a:avLst/>
              </a:prstGeom>
              <a:blipFill>
                <a:blip r:embed="rId4"/>
                <a:stretch>
                  <a:fillRect l="-2796" r="-1075" b="-20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6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F90A81E0-25B5-4EA5-B4F1-22D6EE8BA37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93">
            <a:extLst>
              <a:ext uri="{FF2B5EF4-FFF2-40B4-BE49-F238E27FC236}">
                <a16:creationId xmlns:a16="http://schemas.microsoft.com/office/drawing/2014/main" id="{3CA30FE5-B5E3-4A8D-BDAF-2B93FC329CA3}"/>
              </a:ext>
            </a:extLst>
          </p:cNvPr>
          <p:cNvSpPr txBox="1"/>
          <p:nvPr/>
        </p:nvSpPr>
        <p:spPr>
          <a:xfrm>
            <a:off x="487885" y="123478"/>
            <a:ext cx="27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切除分析</a:t>
            </a:r>
          </a:p>
        </p:txBody>
      </p:sp>
      <p:sp>
        <p:nvSpPr>
          <p:cNvPr id="69" name="TextBox 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48B28D1F-DE8C-470A-9ED6-29685E43EF58}"/>
              </a:ext>
            </a:extLst>
          </p:cNvPr>
          <p:cNvSpPr txBox="1"/>
          <p:nvPr/>
        </p:nvSpPr>
        <p:spPr>
          <a:xfrm>
            <a:off x="473986" y="812800"/>
            <a:ext cx="235811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r"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742950" indent="-28575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zh-CN" altLang="en-US" dirty="0"/>
              <a:t>样本融合切除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    <a:extLst>
                  <a:ext uri="{FF2B5EF4-FFF2-40B4-BE49-F238E27FC236}">
                    <a16:creationId xmlns:a16="http://schemas.microsoft.com/office/drawing/2014/main" id="{92F63306-6EE7-46AB-B46A-97043B973315}"/>
                  </a:ext>
                </a:extLst>
              </p:cNvPr>
              <p:cNvSpPr txBox="1"/>
              <p:nvPr/>
            </p:nvSpPr>
            <p:spPr>
              <a:xfrm>
                <a:off x="5508104" y="3510839"/>
                <a:ext cx="2831061" cy="1213537"/>
              </a:xfrm>
              <a:prstGeom prst="rect">
                <a:avLst/>
              </a:prstGeom>
              <a:noFill/>
            </p:spPr>
            <p:txBody>
              <a:bodyPr wrap="square" lIns="27000" rIns="27000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实验表明，原型距离蒸馏的影响后，由于模型缺少了有效的知识蒸馏方式，由于灾难性遗忘，在</a:t>
                </a:r>
                <a:r>
                  <a:rPr lang="en-US" altLang="zh-CN" sz="1400" dirty="0"/>
                  <a:t>R=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的分布下，模型准确率下降了大致</a:t>
                </a:r>
                <a:r>
                  <a:rPr lang="en-US" altLang="zh-CN" sz="12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4.7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%</a:t>
                </a: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。</a:t>
                </a:r>
                <a:endParaRPr lang="en-US" altLang="zh-CN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    <a:extLst>
                  <a:ext uri="{FF2B5EF4-FFF2-40B4-BE49-F238E27FC236}">
                    <a16:creationId xmlns:a16="http://schemas.microsoft.com/office/drawing/2014/main" id="{92F63306-6EE7-46AB-B46A-97043B97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3510839"/>
                <a:ext cx="2831061" cy="1213537"/>
              </a:xfrm>
              <a:prstGeom prst="rect">
                <a:avLst/>
              </a:prstGeom>
              <a:blipFill>
                <a:blip r:embed="rId2"/>
                <a:stretch>
                  <a:fillRect l="-2586" r="-1078" b="-15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30C84FA0-B70D-420F-99CB-2E861C2E3445}"/>
              </a:ext>
            </a:extLst>
          </p:cNvPr>
          <p:cNvSpPr txBox="1"/>
          <p:nvPr/>
        </p:nvSpPr>
        <p:spPr>
          <a:xfrm>
            <a:off x="4979268" y="812800"/>
            <a:ext cx="235811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r"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742950" indent="-28575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zh-CN" altLang="en-US" dirty="0"/>
              <a:t>原型距离蒸馏切除</a:t>
            </a:r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AF0D353-A480-41E2-9394-D828FD3F66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71601" y="1275607"/>
            <a:ext cx="3024336" cy="20882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E7867F-48A4-40E8-A899-EF11641B15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80112" y="1270244"/>
            <a:ext cx="2926715" cy="20935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    <a:extLst>
                  <a:ext uri="{FF2B5EF4-FFF2-40B4-BE49-F238E27FC236}">
                    <a16:creationId xmlns:a16="http://schemas.microsoft.com/office/drawing/2014/main" id="{66740568-E75A-4B6F-A579-2391040E4426}"/>
                  </a:ext>
                </a:extLst>
              </p:cNvPr>
              <p:cNvSpPr txBox="1"/>
              <p:nvPr/>
            </p:nvSpPr>
            <p:spPr>
              <a:xfrm>
                <a:off x="1164876" y="3507816"/>
                <a:ext cx="2831061" cy="936538"/>
              </a:xfrm>
              <a:prstGeom prst="rect">
                <a:avLst/>
              </a:prstGeom>
              <a:noFill/>
            </p:spPr>
            <p:txBody>
              <a:bodyPr wrap="square" lIns="27000" rIns="27000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实验表明，消除</a:t>
                </a:r>
                <a:r>
                  <a:rPr lang="zh-CN" altLang="en-US" sz="12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样本融合</a:t>
                </a: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的影响后，在</a:t>
                </a:r>
                <a:r>
                  <a:rPr lang="en-US" altLang="zh-CN" sz="1400" dirty="0"/>
                  <a:t>R=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的分布下，模型准确率下降了大致</a:t>
                </a:r>
                <a:r>
                  <a:rPr lang="en-US" altLang="zh-CN" sz="12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1.3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%</a:t>
                </a: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。</a:t>
                </a:r>
                <a:endParaRPr lang="en-US" altLang="zh-CN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    <a:extLst>
                  <a:ext uri="{FF2B5EF4-FFF2-40B4-BE49-F238E27FC236}">
                    <a16:creationId xmlns:a16="http://schemas.microsoft.com/office/drawing/2014/main" id="{66740568-E75A-4B6F-A579-2391040E4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76" y="3507816"/>
                <a:ext cx="2831061" cy="936538"/>
              </a:xfrm>
              <a:prstGeom prst="rect">
                <a:avLst/>
              </a:prstGeom>
              <a:blipFill>
                <a:blip r:embed="rId5"/>
                <a:stretch>
                  <a:fillRect l="-2796" b="-20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80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5"/>
          <p:cNvSpPr txBox="1">
            <a:spLocks noChangeArrowheads="1"/>
          </p:cNvSpPr>
          <p:nvPr/>
        </p:nvSpPr>
        <p:spPr bwMode="auto">
          <a:xfrm>
            <a:off x="2684312" y="123478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类增量学习和相关工作</a:t>
            </a:r>
          </a:p>
        </p:txBody>
      </p:sp>
      <p:sp>
        <p:nvSpPr>
          <p:cNvPr id="70" name="文本框 6"/>
          <p:cNvSpPr txBox="1">
            <a:spLocks noChangeArrowheads="1"/>
          </p:cNvSpPr>
          <p:nvPr/>
        </p:nvSpPr>
        <p:spPr bwMode="auto">
          <a:xfrm>
            <a:off x="3090383" y="569024"/>
            <a:ext cx="29632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ea typeface="方正兰亭黑_GBK"/>
              </a:rPr>
              <a:t>Class Incremental Learning and Related Work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4433191" y="874567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 txBox="1">
            <a:spLocks/>
          </p:cNvSpPr>
          <p:nvPr/>
        </p:nvSpPr>
        <p:spPr>
          <a:xfrm>
            <a:off x="6855639" y="478430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BD37784-4732-4F93-91E4-F3D52957DE63}"/>
              </a:ext>
            </a:extLst>
          </p:cNvPr>
          <p:cNvSpPr/>
          <p:nvPr/>
        </p:nvSpPr>
        <p:spPr>
          <a:xfrm>
            <a:off x="568305" y="3553064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1081591" y="3527809"/>
            <a:ext cx="2176588" cy="10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预先收集好的大量数据：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传统模型需要预先收集好大量数据来训练。当样本数量不足时，这些模型往往很难取得好的效果。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B5CAFA19-E66E-4724-875B-DE0BFA66A6D3}"/>
              </a:ext>
            </a:extLst>
          </p:cNvPr>
          <p:cNvSpPr/>
          <p:nvPr/>
        </p:nvSpPr>
        <p:spPr>
          <a:xfrm>
            <a:off x="3223505" y="3553064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AA8D7D0-11D1-4390-8A46-BFA5A80F95C2}"/>
              </a:ext>
            </a:extLst>
          </p:cNvPr>
          <p:cNvSpPr/>
          <p:nvPr/>
        </p:nvSpPr>
        <p:spPr>
          <a:xfrm>
            <a:off x="3736791" y="3527809"/>
            <a:ext cx="2245222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恒定的样本类别：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传统深度学习方法要求恒定数量样本类。当样本类变多时，网络结构也要改变。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D186789-5882-4CF7-9B34-D7168B1BA18E}"/>
              </a:ext>
            </a:extLst>
          </p:cNvPr>
          <p:cNvGrpSpPr/>
          <p:nvPr/>
        </p:nvGrpSpPr>
        <p:grpSpPr>
          <a:xfrm>
            <a:off x="3370118" y="3662757"/>
            <a:ext cx="177953" cy="259405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78" name="AutoShape 113">
              <a:extLst>
                <a:ext uri="{FF2B5EF4-FFF2-40B4-BE49-F238E27FC236}">
                  <a16:creationId xmlns:a16="http://schemas.microsoft.com/office/drawing/2014/main" id="{8B61F550-320F-4CA0-B42C-41CD4E189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9" name="AutoShape 114">
              <a:extLst>
                <a:ext uri="{FF2B5EF4-FFF2-40B4-BE49-F238E27FC236}">
                  <a16:creationId xmlns:a16="http://schemas.microsoft.com/office/drawing/2014/main" id="{866BFC69-BE59-47BA-B923-CA1014277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697A35A7-D651-4932-8BFD-A38F11F2ABD8}"/>
              </a:ext>
            </a:extLst>
          </p:cNvPr>
          <p:cNvGrpSpPr/>
          <p:nvPr/>
        </p:nvGrpSpPr>
        <p:grpSpPr>
          <a:xfrm flipH="1">
            <a:off x="675899" y="3662978"/>
            <a:ext cx="258963" cy="258963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81" name="AutoShape 126">
              <a:extLst>
                <a:ext uri="{FF2B5EF4-FFF2-40B4-BE49-F238E27FC236}">
                  <a16:creationId xmlns:a16="http://schemas.microsoft.com/office/drawing/2014/main" id="{A156BCC5-C130-441E-9AF1-15B97BD12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2" name="AutoShape 127">
              <a:extLst>
                <a:ext uri="{FF2B5EF4-FFF2-40B4-BE49-F238E27FC236}">
                  <a16:creationId xmlns:a16="http://schemas.microsoft.com/office/drawing/2014/main" id="{CF2CE881-0A57-4351-AC52-5793BBB1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D5CCD14D-D0D7-4D55-A693-BCC465357F18}"/>
              </a:ext>
            </a:extLst>
          </p:cNvPr>
          <p:cNvSpPr/>
          <p:nvPr/>
        </p:nvSpPr>
        <p:spPr>
          <a:xfrm>
            <a:off x="4710810" y="1237575"/>
            <a:ext cx="4290315" cy="18811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6317D22-2FF0-47C2-8066-DAEBE5B87B1E}"/>
              </a:ext>
            </a:extLst>
          </p:cNvPr>
          <p:cNvSpPr/>
          <p:nvPr/>
        </p:nvSpPr>
        <p:spPr>
          <a:xfrm>
            <a:off x="4859402" y="1798709"/>
            <a:ext cx="3992473" cy="116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传统深度学习通过大数据训练取得了巨大的成功，并成功地融入到我们的生活中。经验表明，往往越深的深度学习模型效果越好，但为了支持其训练这也需要更多的数据样本。传统的深度学习默认对训练数据有以下要求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8E5D4D8-B28E-453A-87CC-3DB31A51CFE4}"/>
              </a:ext>
            </a:extLst>
          </p:cNvPr>
          <p:cNvSpPr/>
          <p:nvPr/>
        </p:nvSpPr>
        <p:spPr>
          <a:xfrm>
            <a:off x="4859403" y="140057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</a:rPr>
              <a:t>传统深度学习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276E26A-11D9-4283-822B-D5F16CF7F9E0}"/>
              </a:ext>
            </a:extLst>
          </p:cNvPr>
          <p:cNvSpPr/>
          <p:nvPr/>
        </p:nvSpPr>
        <p:spPr>
          <a:xfrm>
            <a:off x="5981835" y="3553064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AD78900-C327-47C3-ADAA-D7E6858F9C2F}"/>
              </a:ext>
            </a:extLst>
          </p:cNvPr>
          <p:cNvSpPr/>
          <p:nvPr/>
        </p:nvSpPr>
        <p:spPr>
          <a:xfrm>
            <a:off x="6495121" y="3527809"/>
            <a:ext cx="2245222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一致的数据分布：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传统深度学习在训练数据和测试数据不同分布的情况下，表现往往较差。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8" name="Group 112">
            <a:extLst>
              <a:ext uri="{FF2B5EF4-FFF2-40B4-BE49-F238E27FC236}">
                <a16:creationId xmlns:a16="http://schemas.microsoft.com/office/drawing/2014/main" id="{AE9A2E85-90AA-4327-8599-7BC3FA46B773}"/>
              </a:ext>
            </a:extLst>
          </p:cNvPr>
          <p:cNvGrpSpPr/>
          <p:nvPr/>
        </p:nvGrpSpPr>
        <p:grpSpPr>
          <a:xfrm>
            <a:off x="6105468" y="3684007"/>
            <a:ext cx="231523" cy="216905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89" name="AutoShape 110">
              <a:extLst>
                <a:ext uri="{FF2B5EF4-FFF2-40B4-BE49-F238E27FC236}">
                  <a16:creationId xmlns:a16="http://schemas.microsoft.com/office/drawing/2014/main" id="{84638E18-173F-4E68-B31F-B3445AA24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90" name="AutoShape 111">
              <a:extLst>
                <a:ext uri="{FF2B5EF4-FFF2-40B4-BE49-F238E27FC236}">
                  <a16:creationId xmlns:a16="http://schemas.microsoft.com/office/drawing/2014/main" id="{4124B546-BFD7-4929-83DE-6F4565D52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" name="AutoShape 6">
            <a:extLst>
              <a:ext uri="{FF2B5EF4-FFF2-40B4-BE49-F238E27FC236}">
                <a16:creationId xmlns:a16="http://schemas.microsoft.com/office/drawing/2014/main" id="{8E0D18EC-48F2-464E-8E06-561BD2641D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C1256D-CCC0-4512-B63C-D8BCCB899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5" y="1237575"/>
            <a:ext cx="4489041" cy="187927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B196D1B-B02D-48BB-A624-E5489DC1CEB4}"/>
              </a:ext>
            </a:extLst>
          </p:cNvPr>
          <p:cNvSpPr/>
          <p:nvPr/>
        </p:nvSpPr>
        <p:spPr>
          <a:xfrm>
            <a:off x="2080488" y="1820277"/>
            <a:ext cx="4983024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5953863-6611-4ED4-9F30-62983FF823E2}"/>
              </a:ext>
            </a:extLst>
          </p:cNvPr>
          <p:cNvSpPr/>
          <p:nvPr/>
        </p:nvSpPr>
        <p:spPr>
          <a:xfrm>
            <a:off x="2793762" y="1955931"/>
            <a:ext cx="3883728" cy="12580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A520DE-1A76-40FF-BE73-4471A3466A8D}"/>
              </a:ext>
            </a:extLst>
          </p:cNvPr>
          <p:cNvSpPr txBox="1"/>
          <p:nvPr/>
        </p:nvSpPr>
        <p:spPr>
          <a:xfrm>
            <a:off x="899592" y="188749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BED867-8BC3-4F23-9E39-1D73D243DCDA}"/>
              </a:ext>
            </a:extLst>
          </p:cNvPr>
          <p:cNvSpPr txBox="1"/>
          <p:nvPr/>
        </p:nvSpPr>
        <p:spPr>
          <a:xfrm>
            <a:off x="2174145" y="2122612"/>
            <a:ext cx="911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增量学习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7A4CDA0-5809-4934-BB9C-7F28CC7A894F}"/>
              </a:ext>
            </a:extLst>
          </p:cNvPr>
          <p:cNvSpPr/>
          <p:nvPr/>
        </p:nvSpPr>
        <p:spPr>
          <a:xfrm>
            <a:off x="5131670" y="2437339"/>
            <a:ext cx="1224136" cy="55082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4A3C3A2-C097-4E8C-8726-BCA83762A86B}"/>
              </a:ext>
            </a:extLst>
          </p:cNvPr>
          <p:cNvSpPr/>
          <p:nvPr/>
        </p:nvSpPr>
        <p:spPr>
          <a:xfrm>
            <a:off x="3416835" y="2476250"/>
            <a:ext cx="882882" cy="5736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2DA47B-AB5D-4217-A0C1-811DD551F91A}"/>
              </a:ext>
            </a:extLst>
          </p:cNvPr>
          <p:cNvSpPr txBox="1"/>
          <p:nvPr/>
        </p:nvSpPr>
        <p:spPr>
          <a:xfrm>
            <a:off x="5237513" y="2592067"/>
            <a:ext cx="1240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样本增量学习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B344B7-9AD0-42CC-BD3D-024D07B7148D}"/>
              </a:ext>
            </a:extLst>
          </p:cNvPr>
          <p:cNvSpPr txBox="1"/>
          <p:nvPr/>
        </p:nvSpPr>
        <p:spPr>
          <a:xfrm>
            <a:off x="3353329" y="2614983"/>
            <a:ext cx="1078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任务增量学习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5226BA8-2C2E-430B-9683-E9177E8F7CCE}"/>
              </a:ext>
            </a:extLst>
          </p:cNvPr>
          <p:cNvSpPr/>
          <p:nvPr/>
        </p:nvSpPr>
        <p:spPr>
          <a:xfrm>
            <a:off x="3996998" y="1972691"/>
            <a:ext cx="1432894" cy="6372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92D2B7E-5200-4162-947A-D26E46A76706}"/>
              </a:ext>
            </a:extLst>
          </p:cNvPr>
          <p:cNvSpPr txBox="1"/>
          <p:nvPr/>
        </p:nvSpPr>
        <p:spPr>
          <a:xfrm>
            <a:off x="4189376" y="2135442"/>
            <a:ext cx="1240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+mj-ea"/>
                <a:ea typeface="+mj-ea"/>
              </a:rPr>
              <a:t>类增量学习</a:t>
            </a:r>
          </a:p>
        </p:txBody>
      </p:sp>
    </p:spTree>
    <p:extLst>
      <p:ext uri="{BB962C8B-B14F-4D97-AF65-F5344CB8AC3E}">
        <p14:creationId xmlns:p14="http://schemas.microsoft.com/office/powerpoint/2010/main" val="9962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/>
      <p:bldP spid="14" grpId="0" animBg="1"/>
      <p:bldP spid="38" grpId="0" animBg="1"/>
      <p:bldP spid="15" grpId="0"/>
      <p:bldP spid="16" grpId="0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2684309" y="123478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类增量学习和相关工作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090376" y="569024"/>
            <a:ext cx="29632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ea typeface="方正兰亭黑_GBK"/>
              </a:rPr>
              <a:t>Class Incremental Learning and Related Work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33191" y="874567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A0BA888-B5A9-40C1-B33D-BE816092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765" y="2736274"/>
            <a:ext cx="3054404" cy="59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accent1"/>
                </a:solidFill>
                <a:latin typeface="+mj-ea"/>
                <a:ea typeface="+mj-ea"/>
              </a:rPr>
              <a:t>灾难性遗忘</a:t>
            </a:r>
            <a:endParaRPr lang="en-US" altLang="zh-CN" sz="16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accent1"/>
                </a:solidFill>
                <a:latin typeface="+mj-ea"/>
                <a:ea typeface="+mj-ea"/>
              </a:rPr>
              <a:t>（</a:t>
            </a:r>
            <a:r>
              <a:rPr lang="en-US" altLang="zh-CN" sz="1600" b="1" dirty="0">
                <a:solidFill>
                  <a:schemeClr val="accent1"/>
                </a:solidFill>
                <a:latin typeface="+mj-ea"/>
                <a:ea typeface="+mj-ea"/>
              </a:rPr>
              <a:t>Catastrophic Forgetting</a:t>
            </a:r>
            <a:r>
              <a:rPr lang="zh-CN" altLang="en-US" sz="1600" b="1" dirty="0">
                <a:solidFill>
                  <a:schemeClr val="accent1"/>
                </a:solidFill>
                <a:latin typeface="+mj-ea"/>
                <a:ea typeface="+mj-ea"/>
              </a:rPr>
              <a:t>）</a:t>
            </a:r>
            <a:endParaRPr lang="en-US" altLang="zh-CN" sz="1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 txBox="1">
            <a:spLocks/>
          </p:cNvSpPr>
          <p:nvPr/>
        </p:nvSpPr>
        <p:spPr>
          <a:xfrm>
            <a:off x="6847529" y="4783844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ED8E054-88C3-46E6-AE52-427CFAA8E801}"/>
              </a:ext>
            </a:extLst>
          </p:cNvPr>
          <p:cNvSpPr txBox="1"/>
          <p:nvPr/>
        </p:nvSpPr>
        <p:spPr>
          <a:xfrm>
            <a:off x="26609" y="109224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传统模型在类增量环境下的困难（以分类问题举例）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422AB64-1635-4D65-B4FF-E97493343B36}"/>
              </a:ext>
            </a:extLst>
          </p:cNvPr>
          <p:cNvSpPr/>
          <p:nvPr/>
        </p:nvSpPr>
        <p:spPr>
          <a:xfrm>
            <a:off x="1610785" y="2355726"/>
            <a:ext cx="1656184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传统模型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3DC213-6E3F-4F16-B6D5-223F836ADE47}"/>
              </a:ext>
            </a:extLst>
          </p:cNvPr>
          <p:cNvSpPr/>
          <p:nvPr/>
        </p:nvSpPr>
        <p:spPr>
          <a:xfrm>
            <a:off x="5220072" y="1261521"/>
            <a:ext cx="504056" cy="593614"/>
          </a:xfrm>
          <a:prstGeom prst="rect">
            <a:avLst/>
          </a:prstGeom>
          <a:solidFill>
            <a:srgbClr val="FF818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5BF7C9E-77AC-4722-AF4A-E7EDCF34DBD6}"/>
              </a:ext>
            </a:extLst>
          </p:cNvPr>
          <p:cNvSpPr/>
          <p:nvPr/>
        </p:nvSpPr>
        <p:spPr>
          <a:xfrm>
            <a:off x="5309987" y="1324042"/>
            <a:ext cx="504056" cy="593614"/>
          </a:xfrm>
          <a:prstGeom prst="rect">
            <a:avLst/>
          </a:prstGeom>
          <a:solidFill>
            <a:srgbClr val="FF818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8582158-7357-4B40-A3FD-AE27B54F86D0}"/>
              </a:ext>
            </a:extLst>
          </p:cNvPr>
          <p:cNvSpPr/>
          <p:nvPr/>
        </p:nvSpPr>
        <p:spPr>
          <a:xfrm>
            <a:off x="5399902" y="1430798"/>
            <a:ext cx="504056" cy="593614"/>
          </a:xfrm>
          <a:prstGeom prst="rect">
            <a:avLst/>
          </a:prstGeom>
          <a:solidFill>
            <a:srgbClr val="FF818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77E7E4A-85BE-46EC-9F20-BB838697C15C}"/>
              </a:ext>
            </a:extLst>
          </p:cNvPr>
          <p:cNvCxnSpPr/>
          <p:nvPr/>
        </p:nvCxnSpPr>
        <p:spPr>
          <a:xfrm flipH="1">
            <a:off x="3656300" y="1855135"/>
            <a:ext cx="1347748" cy="6148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0566AEF-3353-4B67-B82A-4CA6F3F0A831}"/>
              </a:ext>
            </a:extLst>
          </p:cNvPr>
          <p:cNvSpPr/>
          <p:nvPr/>
        </p:nvSpPr>
        <p:spPr>
          <a:xfrm>
            <a:off x="5220072" y="2431164"/>
            <a:ext cx="504056" cy="59361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7F2DD9D-3719-4D47-98F1-054553C25B9B}"/>
              </a:ext>
            </a:extLst>
          </p:cNvPr>
          <p:cNvSpPr/>
          <p:nvPr/>
        </p:nvSpPr>
        <p:spPr>
          <a:xfrm>
            <a:off x="5309987" y="2493685"/>
            <a:ext cx="504056" cy="59361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5C6CB80-C163-49A5-8B56-C569124565AA}"/>
              </a:ext>
            </a:extLst>
          </p:cNvPr>
          <p:cNvSpPr/>
          <p:nvPr/>
        </p:nvSpPr>
        <p:spPr>
          <a:xfrm>
            <a:off x="5399902" y="2600441"/>
            <a:ext cx="504056" cy="59361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B6DEB65-DD68-49C2-B955-2473344CC389}"/>
              </a:ext>
            </a:extLst>
          </p:cNvPr>
          <p:cNvSpPr/>
          <p:nvPr/>
        </p:nvSpPr>
        <p:spPr>
          <a:xfrm>
            <a:off x="5220072" y="3696545"/>
            <a:ext cx="504056" cy="593614"/>
          </a:xfrm>
          <a:prstGeom prst="rect">
            <a:avLst/>
          </a:prstGeom>
          <a:solidFill>
            <a:srgbClr val="49719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39655D5-DF9B-4D11-8547-C53FF2160AED}"/>
              </a:ext>
            </a:extLst>
          </p:cNvPr>
          <p:cNvSpPr/>
          <p:nvPr/>
        </p:nvSpPr>
        <p:spPr>
          <a:xfrm>
            <a:off x="5309987" y="3759066"/>
            <a:ext cx="504056" cy="593614"/>
          </a:xfrm>
          <a:prstGeom prst="rect">
            <a:avLst/>
          </a:prstGeom>
          <a:solidFill>
            <a:srgbClr val="49719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C19C791-DD11-4E01-A27D-F0776CB714FE}"/>
              </a:ext>
            </a:extLst>
          </p:cNvPr>
          <p:cNvSpPr/>
          <p:nvPr/>
        </p:nvSpPr>
        <p:spPr>
          <a:xfrm>
            <a:off x="5399902" y="3865822"/>
            <a:ext cx="504056" cy="593614"/>
          </a:xfrm>
          <a:prstGeom prst="rect">
            <a:avLst/>
          </a:prstGeom>
          <a:solidFill>
            <a:srgbClr val="49719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70F2DB6-6929-41F7-924E-4A35B21892A5}"/>
              </a:ext>
            </a:extLst>
          </p:cNvPr>
          <p:cNvSpPr txBox="1"/>
          <p:nvPr/>
        </p:nvSpPr>
        <p:spPr>
          <a:xfrm>
            <a:off x="5220072" y="2048877"/>
            <a:ext cx="75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1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5BF9802-98F2-40D9-ADC7-1A9B453B60F3}"/>
              </a:ext>
            </a:extLst>
          </p:cNvPr>
          <p:cNvSpPr txBox="1"/>
          <p:nvPr/>
        </p:nvSpPr>
        <p:spPr>
          <a:xfrm>
            <a:off x="5212204" y="3167139"/>
            <a:ext cx="771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2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263F981-6866-4C10-BA77-BF60B606A46B}"/>
              </a:ext>
            </a:extLst>
          </p:cNvPr>
          <p:cNvSpPr txBox="1"/>
          <p:nvPr/>
        </p:nvSpPr>
        <p:spPr>
          <a:xfrm>
            <a:off x="5212204" y="4497365"/>
            <a:ext cx="75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3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4F595F1-4BE2-4D21-B3E7-3DFF52F3BCC9}"/>
              </a:ext>
            </a:extLst>
          </p:cNvPr>
          <p:cNvCxnSpPr>
            <a:cxnSpLocks/>
          </p:cNvCxnSpPr>
          <p:nvPr/>
        </p:nvCxnSpPr>
        <p:spPr>
          <a:xfrm flipH="1" flipV="1">
            <a:off x="3663795" y="2723277"/>
            <a:ext cx="1340253" cy="4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57D1B32-A187-44F4-BC74-8B63627F9C7D}"/>
              </a:ext>
            </a:extLst>
          </p:cNvPr>
          <p:cNvCxnSpPr>
            <a:cxnSpLocks/>
          </p:cNvCxnSpPr>
          <p:nvPr/>
        </p:nvCxnSpPr>
        <p:spPr>
          <a:xfrm flipH="1" flipV="1">
            <a:off x="3663795" y="2961573"/>
            <a:ext cx="1268245" cy="834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箭头: 上 50">
            <a:extLst>
              <a:ext uri="{FF2B5EF4-FFF2-40B4-BE49-F238E27FC236}">
                <a16:creationId xmlns:a16="http://schemas.microsoft.com/office/drawing/2014/main" id="{54E69642-CD7D-4CAE-9C7E-7674943A7D80}"/>
              </a:ext>
            </a:extLst>
          </p:cNvPr>
          <p:cNvSpPr/>
          <p:nvPr/>
        </p:nvSpPr>
        <p:spPr>
          <a:xfrm>
            <a:off x="6228184" y="3905154"/>
            <a:ext cx="216024" cy="447526"/>
          </a:xfrm>
          <a:prstGeom prst="upArrow">
            <a:avLst>
              <a:gd name="adj1" fmla="val 50000"/>
              <a:gd name="adj2" fmla="val 8374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上 52">
            <a:extLst>
              <a:ext uri="{FF2B5EF4-FFF2-40B4-BE49-F238E27FC236}">
                <a16:creationId xmlns:a16="http://schemas.microsoft.com/office/drawing/2014/main" id="{CDFCB301-8238-4C47-A371-63A53FC768A7}"/>
              </a:ext>
            </a:extLst>
          </p:cNvPr>
          <p:cNvSpPr/>
          <p:nvPr/>
        </p:nvSpPr>
        <p:spPr>
          <a:xfrm rot="10800000">
            <a:off x="6228184" y="2787774"/>
            <a:ext cx="216024" cy="288032"/>
          </a:xfrm>
          <a:prstGeom prst="upArrow">
            <a:avLst>
              <a:gd name="adj1" fmla="val 50000"/>
              <a:gd name="adj2" fmla="val 592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B32B3828-10A9-43A3-A4E8-7800054D200C}"/>
              </a:ext>
            </a:extLst>
          </p:cNvPr>
          <p:cNvSpPr/>
          <p:nvPr/>
        </p:nvSpPr>
        <p:spPr>
          <a:xfrm rot="10800000">
            <a:off x="6246091" y="1302036"/>
            <a:ext cx="180210" cy="593613"/>
          </a:xfrm>
          <a:prstGeom prst="upArrow">
            <a:avLst>
              <a:gd name="adj1" fmla="val 50000"/>
              <a:gd name="adj2" fmla="val 592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D439E71-2292-480D-A38B-D442C09CF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654" y="3702309"/>
            <a:ext cx="18206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新类熟悉性偏置</a:t>
            </a:r>
            <a:endParaRPr lang="en-US" altLang="zh-CN" sz="16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（</a:t>
            </a:r>
            <a:r>
              <a:rPr lang="en-US" altLang="zh-CN" sz="1600" dirty="0"/>
              <a:t>Familiarity bias</a:t>
            </a: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）</a:t>
            </a:r>
            <a:endParaRPr lang="en-US" altLang="zh-CN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FA34E34-57E4-4FFF-B6C2-FDBDBFCF5681}"/>
              </a:ext>
            </a:extLst>
          </p:cNvPr>
          <p:cNvCxnSpPr>
            <a:cxnSpLocks/>
          </p:cNvCxnSpPr>
          <p:nvPr/>
        </p:nvCxnSpPr>
        <p:spPr>
          <a:xfrm>
            <a:off x="1610785" y="3444138"/>
            <a:ext cx="1656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68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1" grpId="0" animBg="1"/>
      <p:bldP spid="53" grpId="0" animBg="1"/>
      <p:bldP spid="54" grpId="0" animBg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2684309" y="123478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类增量学习和相关工作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090376" y="569024"/>
            <a:ext cx="29632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ea typeface="方正兰亭黑_GBK"/>
              </a:rPr>
              <a:t>Class Incremental Learning and Related Work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33191" y="874567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 txBox="1">
            <a:spLocks/>
          </p:cNvSpPr>
          <p:nvPr/>
        </p:nvSpPr>
        <p:spPr>
          <a:xfrm>
            <a:off x="6847529" y="4783844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6E1DEDE-A77E-4D57-85E6-E76E51638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346085"/>
            <a:ext cx="30544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dirty="0">
                <a:solidFill>
                  <a:schemeClr val="accent1"/>
                </a:solidFill>
                <a:latin typeface="+mj-ea"/>
                <a:ea typeface="+mj-ea"/>
              </a:rPr>
              <a:t>灾难性遗忘</a:t>
            </a:r>
            <a:endParaRPr lang="en-US" altLang="zh-CN" sz="1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8315306-4202-4607-A48B-A0CC12CA6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444" y="1053335"/>
            <a:ext cx="31382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005DA2"/>
                </a:solidFill>
                <a:latin typeface="+mn-lt"/>
                <a:ea typeface="+mn-ea"/>
                <a:cs typeface="+mn-ea"/>
              </a:rPr>
              <a:t>样本重现</a:t>
            </a:r>
            <a:endParaRPr lang="en-US" altLang="zh-CN" sz="1600" b="1" dirty="0">
              <a:solidFill>
                <a:srgbClr val="005DA2"/>
              </a:solidFill>
              <a:latin typeface="+mn-lt"/>
              <a:ea typeface="+mn-ea"/>
              <a:cs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005DA2"/>
                </a:solidFill>
                <a:latin typeface="+mn-lt"/>
                <a:ea typeface="+mn-ea"/>
                <a:cs typeface="+mn-ea"/>
              </a:rPr>
              <a:t>（</a:t>
            </a:r>
            <a:r>
              <a:rPr lang="en-US" altLang="zh-CN" sz="1600" b="1" dirty="0">
                <a:solidFill>
                  <a:srgbClr val="005DA2"/>
                </a:solidFill>
                <a:latin typeface="+mn-lt"/>
                <a:ea typeface="+mn-ea"/>
                <a:cs typeface="+mn-ea"/>
              </a:rPr>
              <a:t>Sample Re-play</a:t>
            </a:r>
            <a:r>
              <a:rPr lang="zh-CN" altLang="en-US" sz="1600" b="1" dirty="0">
                <a:solidFill>
                  <a:srgbClr val="005DA2"/>
                </a:solidFill>
                <a:latin typeface="+mn-lt"/>
                <a:ea typeface="+mn-ea"/>
                <a:cs typeface="+mn-ea"/>
              </a:rPr>
              <a:t>）</a:t>
            </a:r>
            <a:endParaRPr lang="en-US" altLang="zh-CN" sz="1600" b="1" dirty="0">
              <a:solidFill>
                <a:srgbClr val="005DA2"/>
              </a:solidFill>
              <a:latin typeface="+mn-lt"/>
              <a:ea typeface="+mn-ea"/>
              <a:cs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55CFE09-1C30-414E-AD16-FC35B3D12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6" y="3633167"/>
            <a:ext cx="30544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005DA2"/>
                </a:solidFill>
                <a:latin typeface="+mn-lt"/>
                <a:ea typeface="+mn-ea"/>
                <a:cs typeface="+mn-ea"/>
              </a:rPr>
              <a:t>知识蒸馏</a:t>
            </a:r>
            <a:endParaRPr lang="en-US" altLang="zh-CN" sz="1600" b="1" dirty="0">
              <a:solidFill>
                <a:srgbClr val="005DA2"/>
              </a:solidFill>
              <a:latin typeface="+mn-lt"/>
              <a:ea typeface="+mn-ea"/>
              <a:cs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005DA2"/>
                </a:solidFill>
                <a:latin typeface="+mn-lt"/>
                <a:ea typeface="+mn-ea"/>
                <a:cs typeface="+mn-ea"/>
              </a:rPr>
              <a:t>（</a:t>
            </a:r>
            <a:r>
              <a:rPr lang="en-US" altLang="zh-CN" sz="1600" b="1" dirty="0">
                <a:solidFill>
                  <a:srgbClr val="005DA2"/>
                </a:solidFill>
                <a:latin typeface="+mn-lt"/>
                <a:ea typeface="+mn-ea"/>
                <a:cs typeface="+mn-ea"/>
              </a:rPr>
              <a:t>Knowledge Distillation</a:t>
            </a:r>
            <a:r>
              <a:rPr lang="zh-CN" altLang="en-US" sz="1600" b="1" dirty="0">
                <a:solidFill>
                  <a:srgbClr val="005DA2"/>
                </a:solidFill>
                <a:latin typeface="+mn-lt"/>
                <a:ea typeface="+mn-ea"/>
                <a:cs typeface="+mn-ea"/>
              </a:rPr>
              <a:t>）</a:t>
            </a:r>
            <a:endParaRPr lang="en-US" altLang="zh-CN" sz="1600" b="1" dirty="0">
              <a:solidFill>
                <a:srgbClr val="005DA2"/>
              </a:solidFill>
              <a:latin typeface="+mn-lt"/>
              <a:ea typeface="+mn-ea"/>
              <a:cs typeface="+mn-ea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95A84CA-AAA5-4172-ADDE-B75CE32DEB1E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562698" y="1638110"/>
            <a:ext cx="1281110" cy="707975"/>
          </a:xfrm>
          <a:prstGeom prst="straightConnector1">
            <a:avLst/>
          </a:prstGeom>
          <a:ln>
            <a:solidFill>
              <a:srgbClr val="005D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3CBFCF5-FA91-4554-8BEF-B4D60B877D8C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1604638" y="2715417"/>
            <a:ext cx="1239170" cy="917750"/>
          </a:xfrm>
          <a:prstGeom prst="straightConnector1">
            <a:avLst/>
          </a:prstGeom>
          <a:ln>
            <a:solidFill>
              <a:srgbClr val="005D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DF42930-8D6B-4CAC-B1D1-B42D11CCCE62}"/>
              </a:ext>
            </a:extLst>
          </p:cNvPr>
          <p:cNvCxnSpPr/>
          <p:nvPr/>
        </p:nvCxnSpPr>
        <p:spPr>
          <a:xfrm>
            <a:off x="4499992" y="1779662"/>
            <a:ext cx="0" cy="1800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7A0C440-AB63-4F2C-BE2D-4D8AAC1C1179}"/>
              </a:ext>
            </a:extLst>
          </p:cNvPr>
          <p:cNvSpPr txBox="1"/>
          <p:nvPr/>
        </p:nvSpPr>
        <p:spPr>
          <a:xfrm>
            <a:off x="0" y="4343605"/>
            <a:ext cx="39654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909090"/>
                </a:solidFill>
              </a:rPr>
              <a:t>[1] </a:t>
            </a:r>
            <a:r>
              <a:rPr lang="en-US" altLang="zh-CN" sz="1100" dirty="0" err="1">
                <a:solidFill>
                  <a:srgbClr val="909090"/>
                </a:solidFill>
              </a:rPr>
              <a:t>Sylvestre</a:t>
            </a:r>
            <a:r>
              <a:rPr lang="en-US" altLang="zh-CN" sz="1100" dirty="0">
                <a:solidFill>
                  <a:srgbClr val="909090"/>
                </a:solidFill>
              </a:rPr>
              <a:t>, Alexander, et al. " </a:t>
            </a:r>
            <a:r>
              <a:rPr lang="en-US" altLang="zh-CN" sz="1100" dirty="0" err="1">
                <a:solidFill>
                  <a:srgbClr val="909090"/>
                </a:solidFill>
              </a:rPr>
              <a:t>icarl</a:t>
            </a:r>
            <a:r>
              <a:rPr lang="en-US" altLang="zh-CN" sz="1100" dirty="0">
                <a:solidFill>
                  <a:srgbClr val="909090"/>
                </a:solidFill>
              </a:rPr>
              <a:t>: Incremental classifier and representation learning." In Proceedings of the IEEE Conference on Computer Vision and Pattern Recognition, pages 2001–2010, 2017.</a:t>
            </a:r>
            <a:endParaRPr lang="zh-CN" altLang="en-US" sz="1100" dirty="0">
              <a:solidFill>
                <a:srgbClr val="90909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6D7D682-EA93-4FD8-B06D-939F40512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687" y="997163"/>
            <a:ext cx="31382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 err="1">
                <a:solidFill>
                  <a:srgbClr val="005DA2"/>
                </a:solidFill>
                <a:latin typeface="+mn-lt"/>
                <a:ea typeface="+mn-ea"/>
                <a:cs typeface="+mn-ea"/>
              </a:rPr>
              <a:t>iCaRL</a:t>
            </a:r>
            <a:r>
              <a:rPr lang="en-US" altLang="zh-CN" sz="1600" b="1" dirty="0">
                <a:solidFill>
                  <a:srgbClr val="005DA2"/>
                </a:solidFill>
                <a:latin typeface="+mn-lt"/>
                <a:ea typeface="+mn-ea"/>
                <a:cs typeface="+mn-ea"/>
              </a:rPr>
              <a:t> [1]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F8B6EBF6-370A-4072-9FA2-B166B5015B0A}"/>
              </a:ext>
            </a:extLst>
          </p:cNvPr>
          <p:cNvGrpSpPr/>
          <p:nvPr/>
        </p:nvGrpSpPr>
        <p:grpSpPr>
          <a:xfrm>
            <a:off x="6300192" y="1657463"/>
            <a:ext cx="635675" cy="719557"/>
            <a:chOff x="6411288" y="1455409"/>
            <a:chExt cx="635675" cy="719557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8A16146-5EFF-48B7-9875-201E57B49EE4}"/>
                </a:ext>
              </a:extLst>
            </p:cNvPr>
            <p:cNvGrpSpPr/>
            <p:nvPr/>
          </p:nvGrpSpPr>
          <p:grpSpPr>
            <a:xfrm>
              <a:off x="6411288" y="1455409"/>
              <a:ext cx="576064" cy="650081"/>
              <a:chOff x="5832141" y="2403629"/>
              <a:chExt cx="576064" cy="650081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3FE6EE8-C306-4E77-B772-B36427287E42}"/>
                  </a:ext>
                </a:extLst>
              </p:cNvPr>
              <p:cNvSpPr/>
              <p:nvPr/>
            </p:nvSpPr>
            <p:spPr>
              <a:xfrm>
                <a:off x="5832141" y="2403629"/>
                <a:ext cx="504056" cy="593614"/>
              </a:xfrm>
              <a:prstGeom prst="rect">
                <a:avLst/>
              </a:prstGeom>
              <a:solidFill>
                <a:srgbClr val="FF818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810E7C8-55C6-4F4F-B509-23C2E6725D3F}"/>
                  </a:ext>
                </a:extLst>
              </p:cNvPr>
              <p:cNvSpPr/>
              <p:nvPr/>
            </p:nvSpPr>
            <p:spPr>
              <a:xfrm>
                <a:off x="5904149" y="2460096"/>
                <a:ext cx="504056" cy="593614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204707B-7715-47FC-882C-0C1F4D14D945}"/>
                </a:ext>
              </a:extLst>
            </p:cNvPr>
            <p:cNvSpPr/>
            <p:nvPr/>
          </p:nvSpPr>
          <p:spPr>
            <a:xfrm>
              <a:off x="6542907" y="1581352"/>
              <a:ext cx="504056" cy="593614"/>
            </a:xfrm>
            <a:prstGeom prst="rect">
              <a:avLst/>
            </a:prstGeom>
            <a:solidFill>
              <a:srgbClr val="49719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D2AD629-44BD-4767-A797-B11704342D2D}"/>
              </a:ext>
            </a:extLst>
          </p:cNvPr>
          <p:cNvSpPr/>
          <p:nvPr/>
        </p:nvSpPr>
        <p:spPr>
          <a:xfrm>
            <a:off x="4803622" y="1754633"/>
            <a:ext cx="878796" cy="5167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内存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7A9DFBD-C0D8-40BF-97EB-F97E9DCC61D7}"/>
              </a:ext>
            </a:extLst>
          </p:cNvPr>
          <p:cNvSpPr/>
          <p:nvPr/>
        </p:nvSpPr>
        <p:spPr>
          <a:xfrm>
            <a:off x="7668345" y="1764458"/>
            <a:ext cx="864096" cy="506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模型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C0BC385-8BB1-448A-B06F-5ECBCB7D943F}"/>
              </a:ext>
            </a:extLst>
          </p:cNvPr>
          <p:cNvCxnSpPr>
            <a:cxnSpLocks/>
          </p:cNvCxnSpPr>
          <p:nvPr/>
        </p:nvCxnSpPr>
        <p:spPr>
          <a:xfrm>
            <a:off x="5796136" y="2010737"/>
            <a:ext cx="391427" cy="1"/>
          </a:xfrm>
          <a:prstGeom prst="straightConnector1">
            <a:avLst/>
          </a:prstGeom>
          <a:ln>
            <a:solidFill>
              <a:srgbClr val="293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58B5006-72FA-4513-9F0B-A6EEC2323D6D}"/>
              </a:ext>
            </a:extLst>
          </p:cNvPr>
          <p:cNvCxnSpPr>
            <a:cxnSpLocks/>
          </p:cNvCxnSpPr>
          <p:nvPr/>
        </p:nvCxnSpPr>
        <p:spPr>
          <a:xfrm>
            <a:off x="7092280" y="2010737"/>
            <a:ext cx="445235" cy="0"/>
          </a:xfrm>
          <a:prstGeom prst="straightConnector1">
            <a:avLst/>
          </a:prstGeom>
          <a:ln>
            <a:solidFill>
              <a:srgbClr val="293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FA608CA-51A2-4736-B607-3609DD89D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309" y="2481257"/>
            <a:ext cx="30544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005DA2"/>
                </a:solidFill>
                <a:latin typeface="+mn-lt"/>
                <a:ea typeface="+mn-ea"/>
                <a:cs typeface="+mn-ea"/>
              </a:rPr>
              <a:t>样本重现</a:t>
            </a:r>
            <a:endParaRPr lang="en-US" altLang="zh-CN" sz="1600" b="1" dirty="0">
              <a:solidFill>
                <a:srgbClr val="005DA2"/>
              </a:solidFill>
              <a:latin typeface="+mn-lt"/>
              <a:ea typeface="+mn-ea"/>
              <a:cs typeface="+mn-ea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1D9B043-9D4F-42DF-8154-BC65BF7B646E}"/>
              </a:ext>
            </a:extLst>
          </p:cNvPr>
          <p:cNvSpPr/>
          <p:nvPr/>
        </p:nvSpPr>
        <p:spPr>
          <a:xfrm>
            <a:off x="4791549" y="3342446"/>
            <a:ext cx="890870" cy="506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模型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6A25947-9AEE-4F02-BD5A-377CD1847E6B}"/>
              </a:ext>
            </a:extLst>
          </p:cNvPr>
          <p:cNvCxnSpPr>
            <a:cxnSpLocks/>
          </p:cNvCxnSpPr>
          <p:nvPr/>
        </p:nvCxnSpPr>
        <p:spPr>
          <a:xfrm>
            <a:off x="5764749" y="3595915"/>
            <a:ext cx="391427" cy="1"/>
          </a:xfrm>
          <a:prstGeom prst="straightConnector1">
            <a:avLst/>
          </a:prstGeom>
          <a:ln>
            <a:solidFill>
              <a:srgbClr val="293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E633D6C-454D-42CA-AEEA-7ED96692032D}"/>
              </a:ext>
            </a:extLst>
          </p:cNvPr>
          <p:cNvSpPr/>
          <p:nvPr/>
        </p:nvSpPr>
        <p:spPr>
          <a:xfrm>
            <a:off x="6235655" y="3343439"/>
            <a:ext cx="1216665" cy="506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蒸馏损失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D15E6D4-90F2-4AA6-A2E3-0F3319D1DC20}"/>
              </a:ext>
            </a:extLst>
          </p:cNvPr>
          <p:cNvCxnSpPr>
            <a:cxnSpLocks/>
          </p:cNvCxnSpPr>
          <p:nvPr/>
        </p:nvCxnSpPr>
        <p:spPr>
          <a:xfrm>
            <a:off x="7524328" y="3595914"/>
            <a:ext cx="391427" cy="1"/>
          </a:xfrm>
          <a:prstGeom prst="straightConnector1">
            <a:avLst/>
          </a:prstGeom>
          <a:ln>
            <a:solidFill>
              <a:srgbClr val="293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EF035F3-19F9-4BB2-BCA3-6F87CCFCA7CE}"/>
              </a:ext>
            </a:extLst>
          </p:cNvPr>
          <p:cNvSpPr/>
          <p:nvPr/>
        </p:nvSpPr>
        <p:spPr>
          <a:xfrm>
            <a:off x="8028385" y="3360954"/>
            <a:ext cx="864095" cy="506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模型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9758EED-6039-4843-80CD-300A4AF3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59" y="4078858"/>
            <a:ext cx="30544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005DA2"/>
                </a:solidFill>
                <a:latin typeface="+mn-lt"/>
                <a:ea typeface="+mn-ea"/>
                <a:cs typeface="+mn-ea"/>
              </a:rPr>
              <a:t>知识蒸馏</a:t>
            </a:r>
            <a:endParaRPr lang="en-US" altLang="zh-CN" sz="1600" b="1" dirty="0">
              <a:solidFill>
                <a:srgbClr val="005DA2"/>
              </a:solidFill>
              <a:latin typeface="+mn-lt"/>
              <a:ea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27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2684308" y="123478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类增量学习和相关工作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090380" y="569024"/>
            <a:ext cx="29632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ea typeface="方正兰亭黑_GBK"/>
              </a:rPr>
              <a:t>Class Incremental Learning and Related Work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33191" y="874567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 txBox="1">
            <a:spLocks/>
          </p:cNvSpPr>
          <p:nvPr/>
        </p:nvSpPr>
        <p:spPr>
          <a:xfrm>
            <a:off x="6847529" y="4783844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B7729F-5DB1-423F-9758-610C779CE301}"/>
              </a:ext>
            </a:extLst>
          </p:cNvPr>
          <p:cNvSpPr txBox="1"/>
          <p:nvPr/>
        </p:nvSpPr>
        <p:spPr>
          <a:xfrm>
            <a:off x="-5787" y="4201611"/>
            <a:ext cx="3971221" cy="93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909090"/>
                </a:solidFill>
              </a:rPr>
              <a:t>[1] Wu, Chen, et al. "Large scale incremental learning." In Proceedings of the IEEE Conference on CVPR, 2019</a:t>
            </a:r>
          </a:p>
          <a:p>
            <a:r>
              <a:rPr lang="en-US" altLang="zh-CN" sz="1100" dirty="0">
                <a:solidFill>
                  <a:srgbClr val="909090"/>
                </a:solidFill>
              </a:rPr>
              <a:t>[2] Hou, </a:t>
            </a:r>
            <a:r>
              <a:rPr lang="en-US" altLang="zh-CN" sz="1100" dirty="0" err="1">
                <a:solidFill>
                  <a:srgbClr val="909090"/>
                </a:solidFill>
              </a:rPr>
              <a:t>Saihui</a:t>
            </a:r>
            <a:r>
              <a:rPr lang="en-US" altLang="zh-CN" sz="1100" dirty="0">
                <a:solidFill>
                  <a:srgbClr val="909090"/>
                </a:solidFill>
              </a:rPr>
              <a:t>, et al. "Learning a Unified Classifier Incrementally via Rebalancing." In Proceedings of the IEEE Conference on CVPR, 2019</a:t>
            </a:r>
            <a:endParaRPr lang="zh-CN" altLang="en-US" sz="1100" dirty="0">
              <a:solidFill>
                <a:srgbClr val="90909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9714EE-1087-4EF4-B54D-AF505ED85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419622"/>
            <a:ext cx="30424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rgbClr val="005DA2"/>
                </a:solidFill>
                <a:latin typeface="+mn-lt"/>
                <a:ea typeface="+mn-ea"/>
                <a:cs typeface="+mn-ea"/>
              </a:rPr>
              <a:t>NCM [2]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80D246-1E6D-4319-9459-F7C16D98D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441108"/>
            <a:ext cx="30424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rgbClr val="005DA2"/>
                </a:solidFill>
                <a:latin typeface="+mn-lt"/>
                <a:ea typeface="+mn-ea"/>
                <a:cs typeface="+mn-ea"/>
              </a:rPr>
              <a:t>BIC [1]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33DE886-934C-45C9-8FA5-2EC6FED8C1C5}"/>
              </a:ext>
            </a:extLst>
          </p:cNvPr>
          <p:cNvCxnSpPr/>
          <p:nvPr/>
        </p:nvCxnSpPr>
        <p:spPr>
          <a:xfrm>
            <a:off x="4499992" y="2073206"/>
            <a:ext cx="0" cy="1800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363E36A-3CC8-4E5A-AFD1-C133F14D0CCD}"/>
              </a:ext>
            </a:extLst>
          </p:cNvPr>
          <p:cNvSpPr/>
          <p:nvPr/>
        </p:nvSpPr>
        <p:spPr>
          <a:xfrm>
            <a:off x="4716016" y="2481698"/>
            <a:ext cx="1584169" cy="506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类</a:t>
            </a:r>
            <a:r>
              <a:rPr lang="en-US" altLang="zh-CN" b="1" dirty="0" err="1">
                <a:solidFill>
                  <a:schemeClr val="accent1"/>
                </a:solidFill>
                <a:latin typeface="+mj-ea"/>
                <a:ea typeface="+mj-ea"/>
              </a:rPr>
              <a:t>iCaRL</a:t>
            </a:r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模型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F099106-226D-4578-A54A-AFF798635871}"/>
              </a:ext>
            </a:extLst>
          </p:cNvPr>
          <p:cNvSpPr/>
          <p:nvPr/>
        </p:nvSpPr>
        <p:spPr>
          <a:xfrm>
            <a:off x="196039" y="2481698"/>
            <a:ext cx="1584169" cy="506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类</a:t>
            </a:r>
            <a:r>
              <a:rPr lang="en-US" altLang="zh-CN" b="1" dirty="0" err="1">
                <a:solidFill>
                  <a:schemeClr val="accent1"/>
                </a:solidFill>
                <a:latin typeface="+mj-ea"/>
                <a:ea typeface="+mj-ea"/>
              </a:rPr>
              <a:t>iCaRL</a:t>
            </a:r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模型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E917BEB-B7D8-4060-8E1F-8B1B66E74C18}"/>
              </a:ext>
            </a:extLst>
          </p:cNvPr>
          <p:cNvSpPr/>
          <p:nvPr/>
        </p:nvSpPr>
        <p:spPr>
          <a:xfrm>
            <a:off x="2195736" y="2481698"/>
            <a:ext cx="1207616" cy="506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偏置矫正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43C38AF-5C8A-4901-8A03-1E3730A631EC}"/>
              </a:ext>
            </a:extLst>
          </p:cNvPr>
          <p:cNvCxnSpPr>
            <a:cxnSpLocks/>
          </p:cNvCxnSpPr>
          <p:nvPr/>
        </p:nvCxnSpPr>
        <p:spPr>
          <a:xfrm>
            <a:off x="1835696" y="2721278"/>
            <a:ext cx="288032" cy="0"/>
          </a:xfrm>
          <a:prstGeom prst="straightConnector1">
            <a:avLst/>
          </a:prstGeom>
          <a:ln>
            <a:solidFill>
              <a:srgbClr val="293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1E1E97-1122-445E-972A-F2E13838596F}"/>
              </a:ext>
            </a:extLst>
          </p:cNvPr>
          <p:cNvCxnSpPr>
            <a:cxnSpLocks/>
          </p:cNvCxnSpPr>
          <p:nvPr/>
        </p:nvCxnSpPr>
        <p:spPr>
          <a:xfrm>
            <a:off x="3563888" y="2721278"/>
            <a:ext cx="504056" cy="0"/>
          </a:xfrm>
          <a:prstGeom prst="straightConnector1">
            <a:avLst/>
          </a:prstGeom>
          <a:ln>
            <a:solidFill>
              <a:srgbClr val="293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C703347-1C83-401F-AE21-A94D777656BE}"/>
              </a:ext>
            </a:extLst>
          </p:cNvPr>
          <p:cNvSpPr txBox="1"/>
          <p:nvPr/>
        </p:nvSpPr>
        <p:spPr>
          <a:xfrm>
            <a:off x="3563888" y="2481698"/>
            <a:ext cx="504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921401B-CC72-4040-ADDB-6D3100700784}"/>
              </a:ext>
            </a:extLst>
          </p:cNvPr>
          <p:cNvSpPr/>
          <p:nvPr/>
        </p:nvSpPr>
        <p:spPr>
          <a:xfrm>
            <a:off x="6732239" y="2502370"/>
            <a:ext cx="1491809" cy="506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</a:rPr>
              <a:t>Cosine</a:t>
            </a:r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度量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B8F0788-AE72-419C-81CE-1F300C2DC403}"/>
              </a:ext>
            </a:extLst>
          </p:cNvPr>
          <p:cNvCxnSpPr>
            <a:cxnSpLocks/>
          </p:cNvCxnSpPr>
          <p:nvPr/>
        </p:nvCxnSpPr>
        <p:spPr>
          <a:xfrm>
            <a:off x="6372200" y="2741950"/>
            <a:ext cx="288032" cy="0"/>
          </a:xfrm>
          <a:prstGeom prst="straightConnector1">
            <a:avLst/>
          </a:prstGeom>
          <a:ln>
            <a:solidFill>
              <a:srgbClr val="293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BF919B1-D069-4C89-B466-08FABD19A024}"/>
              </a:ext>
            </a:extLst>
          </p:cNvPr>
          <p:cNvCxnSpPr>
            <a:cxnSpLocks/>
          </p:cNvCxnSpPr>
          <p:nvPr/>
        </p:nvCxnSpPr>
        <p:spPr>
          <a:xfrm>
            <a:off x="8388424" y="2741950"/>
            <a:ext cx="504056" cy="0"/>
          </a:xfrm>
          <a:prstGeom prst="straightConnector1">
            <a:avLst/>
          </a:prstGeom>
          <a:ln>
            <a:solidFill>
              <a:srgbClr val="293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7ACEB1E-E837-4328-A6A9-FB5811C48DBE}"/>
              </a:ext>
            </a:extLst>
          </p:cNvPr>
          <p:cNvSpPr txBox="1"/>
          <p:nvPr/>
        </p:nvSpPr>
        <p:spPr>
          <a:xfrm>
            <a:off x="8388426" y="2502370"/>
            <a:ext cx="504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5662505-6439-4569-B9FB-67C4FA82C7EC}"/>
              </a:ext>
            </a:extLst>
          </p:cNvPr>
          <p:cNvSpPr txBox="1"/>
          <p:nvPr/>
        </p:nvSpPr>
        <p:spPr>
          <a:xfrm>
            <a:off x="0" y="924243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解决新类熟悉性偏置：</a:t>
            </a:r>
          </a:p>
        </p:txBody>
      </p:sp>
    </p:spTree>
    <p:extLst>
      <p:ext uri="{BB962C8B-B14F-4D97-AF65-F5344CB8AC3E}">
        <p14:creationId xmlns:p14="http://schemas.microsoft.com/office/powerpoint/2010/main" val="35609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826323" y="843558"/>
            <a:ext cx="3491354" cy="3491350"/>
            <a:chOff x="3275856" y="1275606"/>
            <a:chExt cx="2592288" cy="2592288"/>
          </a:xfrm>
        </p:grpSpPr>
        <p:sp>
          <p:nvSpPr>
            <p:cNvPr id="39" name="矩形 38"/>
            <p:cNvSpPr/>
            <p:nvPr/>
          </p:nvSpPr>
          <p:spPr>
            <a:xfrm rot="2700000">
              <a:off x="3275856" y="1275606"/>
              <a:ext cx="2592288" cy="2592288"/>
            </a:xfrm>
            <a:prstGeom prst="rect">
              <a:avLst/>
            </a:prstGeom>
            <a:solidFill>
              <a:srgbClr val="3B47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2700000">
              <a:off x="3433501" y="1433252"/>
              <a:ext cx="2276997" cy="2276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2700000">
              <a:off x="3577798" y="1577552"/>
              <a:ext cx="1988400" cy="198840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extBox 48"/>
          <p:cNvSpPr txBox="1"/>
          <p:nvPr/>
        </p:nvSpPr>
        <p:spPr>
          <a:xfrm>
            <a:off x="2915816" y="2404567"/>
            <a:ext cx="509877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rgbClr val="3B4761"/>
                </a:solidFill>
                <a:cs typeface="+mn-ea"/>
                <a:sym typeface="+mn-lt"/>
              </a:rPr>
              <a:t>长尾环境下的类增量学习</a:t>
            </a:r>
          </a:p>
        </p:txBody>
      </p:sp>
      <p:sp>
        <p:nvSpPr>
          <p:cNvPr id="8" name="TextBox 49"/>
          <p:cNvSpPr txBox="1"/>
          <p:nvPr/>
        </p:nvSpPr>
        <p:spPr>
          <a:xfrm>
            <a:off x="3735374" y="3027128"/>
            <a:ext cx="1673245" cy="3876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1100" dirty="0">
                <a:solidFill>
                  <a:srgbClr val="3B4761"/>
                </a:solidFill>
                <a:cs typeface="+mn-ea"/>
                <a:sym typeface="+mn-lt"/>
              </a:rPr>
              <a:t>Class incremental learning in long-tail environment</a:t>
            </a:r>
            <a:endParaRPr lang="zh-CN" altLang="en-US" sz="1100" dirty="0">
              <a:solidFill>
                <a:srgbClr val="3B4761"/>
              </a:solidFill>
              <a:cs typeface="+mn-ea"/>
              <a:sym typeface="+mn-lt"/>
            </a:endParaRPr>
          </a:p>
        </p:txBody>
      </p:sp>
      <p:sp>
        <p:nvSpPr>
          <p:cNvPr id="64" name="TextBox 48"/>
          <p:cNvSpPr txBox="1"/>
          <p:nvPr/>
        </p:nvSpPr>
        <p:spPr>
          <a:xfrm>
            <a:off x="3879502" y="989164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3B476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en-GB" altLang="zh-CN" sz="9600" dirty="0">
              <a:solidFill>
                <a:srgbClr val="3B476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334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592203" y="64876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长尾环境下的类增量学习</a:t>
            </a:r>
          </a:p>
        </p:txBody>
      </p: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2900364" y="531358"/>
            <a:ext cx="3343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方正兰亭黑_GBK"/>
              </a:rPr>
              <a:t>Class incremental learning in long-tail environment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433191" y="836901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C8180CEA-0A72-4B3A-BE2C-A1B010B622B0}"/>
              </a:ext>
            </a:extLst>
          </p:cNvPr>
          <p:cNvSpPr txBox="1">
            <a:spLocks/>
          </p:cNvSpPr>
          <p:nvPr/>
        </p:nvSpPr>
        <p:spPr>
          <a:xfrm>
            <a:off x="6847529" y="4746178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7A60CA-D218-4260-8397-2C6798E06CF5}"/>
              </a:ext>
            </a:extLst>
          </p:cNvPr>
          <p:cNvSpPr txBox="1"/>
          <p:nvPr/>
        </p:nvSpPr>
        <p:spPr>
          <a:xfrm>
            <a:off x="2845034" y="4173162"/>
            <a:ext cx="4571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类增量学习通常假设数据是均衡的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45D7387-1CC1-4D38-86B0-E8EB4CD87ABC}"/>
              </a:ext>
            </a:extLst>
          </p:cNvPr>
          <p:cNvSpPr/>
          <p:nvPr/>
        </p:nvSpPr>
        <p:spPr>
          <a:xfrm>
            <a:off x="1547664" y="2859782"/>
            <a:ext cx="864096" cy="506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模型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D8E67F-A1F9-44A0-B4A6-DE7D1802BABA}"/>
              </a:ext>
            </a:extLst>
          </p:cNvPr>
          <p:cNvSpPr/>
          <p:nvPr/>
        </p:nvSpPr>
        <p:spPr>
          <a:xfrm>
            <a:off x="1626874" y="1096826"/>
            <a:ext cx="504056" cy="593614"/>
          </a:xfrm>
          <a:prstGeom prst="rect">
            <a:avLst/>
          </a:prstGeom>
          <a:solidFill>
            <a:srgbClr val="FF818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BDD0366-87A1-4ABA-8792-F34137D98759}"/>
              </a:ext>
            </a:extLst>
          </p:cNvPr>
          <p:cNvSpPr/>
          <p:nvPr/>
        </p:nvSpPr>
        <p:spPr>
          <a:xfrm>
            <a:off x="4067944" y="1096826"/>
            <a:ext cx="504056" cy="59361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4461DB-95D3-42EC-87FF-9C6132ADC9A2}"/>
              </a:ext>
            </a:extLst>
          </p:cNvPr>
          <p:cNvSpPr/>
          <p:nvPr/>
        </p:nvSpPr>
        <p:spPr>
          <a:xfrm>
            <a:off x="6474640" y="1093209"/>
            <a:ext cx="504056" cy="593614"/>
          </a:xfrm>
          <a:prstGeom prst="rect">
            <a:avLst/>
          </a:prstGeom>
          <a:solidFill>
            <a:srgbClr val="49719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5C658DB-856D-4AB9-B355-7168104DAD90}"/>
              </a:ext>
            </a:extLst>
          </p:cNvPr>
          <p:cNvSpPr/>
          <p:nvPr/>
        </p:nvSpPr>
        <p:spPr>
          <a:xfrm>
            <a:off x="1679646" y="1150212"/>
            <a:ext cx="504056" cy="593614"/>
          </a:xfrm>
          <a:prstGeom prst="rect">
            <a:avLst/>
          </a:prstGeom>
          <a:solidFill>
            <a:srgbClr val="FF818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4D83C8E-33CC-4CD3-9B92-AAA593B8B545}"/>
              </a:ext>
            </a:extLst>
          </p:cNvPr>
          <p:cNvSpPr/>
          <p:nvPr/>
        </p:nvSpPr>
        <p:spPr>
          <a:xfrm>
            <a:off x="1763688" y="1203598"/>
            <a:ext cx="504056" cy="593614"/>
          </a:xfrm>
          <a:prstGeom prst="rect">
            <a:avLst/>
          </a:prstGeom>
          <a:solidFill>
            <a:srgbClr val="FF818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0764B3-7F17-4D12-AD64-BD61B5D043C6}"/>
              </a:ext>
            </a:extLst>
          </p:cNvPr>
          <p:cNvSpPr/>
          <p:nvPr/>
        </p:nvSpPr>
        <p:spPr>
          <a:xfrm>
            <a:off x="4151986" y="1150212"/>
            <a:ext cx="504056" cy="59361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056A18-43D1-4438-9D5F-FE4F69B349B6}"/>
              </a:ext>
            </a:extLst>
          </p:cNvPr>
          <p:cNvSpPr/>
          <p:nvPr/>
        </p:nvSpPr>
        <p:spPr>
          <a:xfrm>
            <a:off x="4236028" y="1203598"/>
            <a:ext cx="504056" cy="59361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C848A40-2EF2-47A3-BFE5-80A428CAFE7B}"/>
              </a:ext>
            </a:extLst>
          </p:cNvPr>
          <p:cNvSpPr/>
          <p:nvPr/>
        </p:nvSpPr>
        <p:spPr>
          <a:xfrm>
            <a:off x="6540284" y="1150212"/>
            <a:ext cx="504056" cy="593614"/>
          </a:xfrm>
          <a:prstGeom prst="rect">
            <a:avLst/>
          </a:prstGeom>
          <a:solidFill>
            <a:srgbClr val="49719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FB6AA52-90D0-4DF2-8C9D-291ED133C2C0}"/>
              </a:ext>
            </a:extLst>
          </p:cNvPr>
          <p:cNvSpPr/>
          <p:nvPr/>
        </p:nvSpPr>
        <p:spPr>
          <a:xfrm>
            <a:off x="6626256" y="1203598"/>
            <a:ext cx="504056" cy="593614"/>
          </a:xfrm>
          <a:prstGeom prst="rect">
            <a:avLst/>
          </a:prstGeom>
          <a:solidFill>
            <a:srgbClr val="49719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A590A36-98BA-44B7-84DB-07295295EBF1}"/>
              </a:ext>
            </a:extLst>
          </p:cNvPr>
          <p:cNvSpPr/>
          <p:nvPr/>
        </p:nvSpPr>
        <p:spPr>
          <a:xfrm>
            <a:off x="4001143" y="2859782"/>
            <a:ext cx="864096" cy="506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模型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4F14EAF-7687-4939-95E0-392DB8206B8D}"/>
              </a:ext>
            </a:extLst>
          </p:cNvPr>
          <p:cNvSpPr/>
          <p:nvPr/>
        </p:nvSpPr>
        <p:spPr>
          <a:xfrm>
            <a:off x="6360264" y="2859782"/>
            <a:ext cx="864096" cy="506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模型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B3963FB-4E8D-4604-9084-63A6AF47D2F6}"/>
              </a:ext>
            </a:extLst>
          </p:cNvPr>
          <p:cNvCxnSpPr/>
          <p:nvPr/>
        </p:nvCxnSpPr>
        <p:spPr>
          <a:xfrm>
            <a:off x="1979712" y="1995686"/>
            <a:ext cx="0" cy="63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B8D22C8-3016-4E89-BC70-B60FE9CE7420}"/>
              </a:ext>
            </a:extLst>
          </p:cNvPr>
          <p:cNvCxnSpPr/>
          <p:nvPr/>
        </p:nvCxnSpPr>
        <p:spPr>
          <a:xfrm>
            <a:off x="4404014" y="1995686"/>
            <a:ext cx="0" cy="63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05FD8C4-5B43-46F1-BD78-9280B26D6A79}"/>
              </a:ext>
            </a:extLst>
          </p:cNvPr>
          <p:cNvCxnSpPr/>
          <p:nvPr/>
        </p:nvCxnSpPr>
        <p:spPr>
          <a:xfrm>
            <a:off x="6799875" y="1995686"/>
            <a:ext cx="0" cy="63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C2A133D-38B3-48C8-8EF7-D544AD125D1C}"/>
              </a:ext>
            </a:extLst>
          </p:cNvPr>
          <p:cNvCxnSpPr/>
          <p:nvPr/>
        </p:nvCxnSpPr>
        <p:spPr>
          <a:xfrm>
            <a:off x="3059832" y="1743826"/>
            <a:ext cx="0" cy="12599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3BF8E13-727A-4D0A-8315-E7D2D5BC4FC9}"/>
              </a:ext>
            </a:extLst>
          </p:cNvPr>
          <p:cNvCxnSpPr/>
          <p:nvPr/>
        </p:nvCxnSpPr>
        <p:spPr>
          <a:xfrm>
            <a:off x="5724128" y="1743826"/>
            <a:ext cx="0" cy="12599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箭头: 右 9">
            <a:extLst>
              <a:ext uri="{FF2B5EF4-FFF2-40B4-BE49-F238E27FC236}">
                <a16:creationId xmlns:a16="http://schemas.microsoft.com/office/drawing/2014/main" id="{B2A98DAD-A321-4D29-A6DD-0DE1C95F9B4A}"/>
              </a:ext>
            </a:extLst>
          </p:cNvPr>
          <p:cNvSpPr/>
          <p:nvPr/>
        </p:nvSpPr>
        <p:spPr>
          <a:xfrm>
            <a:off x="2843252" y="3074630"/>
            <a:ext cx="4965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D4C088E4-9427-444E-8ABF-7B5287A69A38}"/>
              </a:ext>
            </a:extLst>
          </p:cNvPr>
          <p:cNvSpPr/>
          <p:nvPr/>
        </p:nvSpPr>
        <p:spPr>
          <a:xfrm>
            <a:off x="5513312" y="3075468"/>
            <a:ext cx="4965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6D67117-5232-4C6B-A44B-7BE9AE7C1CF8}"/>
              </a:ext>
            </a:extLst>
          </p:cNvPr>
          <p:cNvSpPr txBox="1"/>
          <p:nvPr/>
        </p:nvSpPr>
        <p:spPr>
          <a:xfrm>
            <a:off x="1511660" y="35532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6174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训练阶段 </a:t>
            </a:r>
            <a:r>
              <a:rPr lang="en-US" altLang="zh-CN" sz="1200" b="1" dirty="0">
                <a:solidFill>
                  <a:srgbClr val="6174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DE0A40E-8574-489C-8249-9F1A54E244E9}"/>
              </a:ext>
            </a:extLst>
          </p:cNvPr>
          <p:cNvSpPr txBox="1"/>
          <p:nvPr/>
        </p:nvSpPr>
        <p:spPr>
          <a:xfrm>
            <a:off x="3965139" y="355946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6174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训练阶段 </a:t>
            </a:r>
            <a:r>
              <a:rPr lang="en-US" altLang="zh-CN" sz="1200" b="1" dirty="0">
                <a:solidFill>
                  <a:srgbClr val="6174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A3B1C59-87D2-4F3F-B760-D4B388A724D0}"/>
              </a:ext>
            </a:extLst>
          </p:cNvPr>
          <p:cNvSpPr txBox="1"/>
          <p:nvPr/>
        </p:nvSpPr>
        <p:spPr>
          <a:xfrm>
            <a:off x="6338339" y="355274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6174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训练阶段 </a:t>
            </a:r>
            <a:r>
              <a:rPr lang="en-US" altLang="zh-CN" sz="1200" b="1" dirty="0">
                <a:solidFill>
                  <a:srgbClr val="6174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4540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592203" y="64876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长尾环境下的类增量学习</a:t>
            </a:r>
          </a:p>
        </p:txBody>
      </p: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2900364" y="531358"/>
            <a:ext cx="3343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方正兰亭黑_GBK"/>
              </a:rPr>
              <a:t>Class incremental learning in long-tail environment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433191" y="836901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C8180CEA-0A72-4B3A-BE2C-A1B010B622B0}"/>
              </a:ext>
            </a:extLst>
          </p:cNvPr>
          <p:cNvSpPr txBox="1">
            <a:spLocks/>
          </p:cNvSpPr>
          <p:nvPr/>
        </p:nvSpPr>
        <p:spPr>
          <a:xfrm>
            <a:off x="6847529" y="4746178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CC467D3-D3F7-4BC7-AFAA-BFF9931E05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51670"/>
            <a:ext cx="3257426" cy="213131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6FAADC2-C5D2-4D57-9E2C-44B01F23F317}"/>
              </a:ext>
            </a:extLst>
          </p:cNvPr>
          <p:cNvSpPr txBox="1"/>
          <p:nvPr/>
        </p:nvSpPr>
        <p:spPr>
          <a:xfrm>
            <a:off x="139242" y="1016646"/>
            <a:ext cx="4571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长尾环境（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tail environment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C17B5FD-CAAD-4480-AEBE-73405C7A17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44" y="2045365"/>
            <a:ext cx="1202865" cy="6766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64B1A25-2A9F-49E7-A112-E61BA84963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9"/>
          <a:stretch/>
        </p:blipFill>
        <p:spPr>
          <a:xfrm>
            <a:off x="6494944" y="3288908"/>
            <a:ext cx="1202865" cy="67661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32AD431-2A24-4689-841B-C15AE6A8FE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045366"/>
            <a:ext cx="1202865" cy="67661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98A4013-DB16-4F8C-89FD-0E772B7B27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45" y="1368753"/>
            <a:ext cx="1202867" cy="67661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997ED6A-8A3C-41DA-86F2-E83B29D3E8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368753"/>
            <a:ext cx="1202865" cy="67661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E86B023-FF6A-4D70-A83F-BECE7E67FE4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88909"/>
            <a:ext cx="1202866" cy="676612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9C806C0-8722-4554-9AFD-2B31DE57B8A3}"/>
              </a:ext>
            </a:extLst>
          </p:cNvPr>
          <p:cNvCxnSpPr/>
          <p:nvPr/>
        </p:nvCxnSpPr>
        <p:spPr>
          <a:xfrm flipH="1">
            <a:off x="1979712" y="1851670"/>
            <a:ext cx="3024336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7E2BB91-42F1-47B7-B171-6CF505A4EFBB}"/>
              </a:ext>
            </a:extLst>
          </p:cNvPr>
          <p:cNvCxnSpPr>
            <a:cxnSpLocks/>
          </p:cNvCxnSpPr>
          <p:nvPr/>
        </p:nvCxnSpPr>
        <p:spPr>
          <a:xfrm flipH="1">
            <a:off x="3923928" y="3579862"/>
            <a:ext cx="123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96BACC57-4807-4B97-8C72-BDB8D139BFEC}"/>
              </a:ext>
            </a:extLst>
          </p:cNvPr>
          <p:cNvSpPr txBox="1"/>
          <p:nvPr/>
        </p:nvSpPr>
        <p:spPr>
          <a:xfrm>
            <a:off x="7812359" y="1851670"/>
            <a:ext cx="1202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 Classes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7BC8DE-E142-491B-BB4E-D2BE579B760D}"/>
              </a:ext>
            </a:extLst>
          </p:cNvPr>
          <p:cNvSpPr txBox="1"/>
          <p:nvPr/>
        </p:nvSpPr>
        <p:spPr>
          <a:xfrm>
            <a:off x="7812359" y="3488714"/>
            <a:ext cx="1202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 Classes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4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B4761"/>
      </a:accent1>
      <a:accent2>
        <a:srgbClr val="D68464"/>
      </a:accent2>
      <a:accent3>
        <a:srgbClr val="3B4761"/>
      </a:accent3>
      <a:accent4>
        <a:srgbClr val="D68567"/>
      </a:accent4>
      <a:accent5>
        <a:srgbClr val="3B4761"/>
      </a:accent5>
      <a:accent6>
        <a:srgbClr val="D88769"/>
      </a:accent6>
      <a:hlink>
        <a:srgbClr val="3B4761"/>
      </a:hlink>
      <a:folHlink>
        <a:srgbClr val="DE8764"/>
      </a:folHlink>
    </a:clrScheme>
    <a:fontScheme name="hzvo2i2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3B4761"/>
    </a:accent1>
    <a:accent2>
      <a:srgbClr val="D68464"/>
    </a:accent2>
    <a:accent3>
      <a:srgbClr val="3B4761"/>
    </a:accent3>
    <a:accent4>
      <a:srgbClr val="D68567"/>
    </a:accent4>
    <a:accent5>
      <a:srgbClr val="3B4761"/>
    </a:accent5>
    <a:accent6>
      <a:srgbClr val="D88769"/>
    </a:accent6>
    <a:hlink>
      <a:srgbClr val="3B4761"/>
    </a:hlink>
    <a:folHlink>
      <a:srgbClr val="DE8764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3B4761"/>
    </a:accent1>
    <a:accent2>
      <a:srgbClr val="D68464"/>
    </a:accent2>
    <a:accent3>
      <a:srgbClr val="3B4761"/>
    </a:accent3>
    <a:accent4>
      <a:srgbClr val="D68567"/>
    </a:accent4>
    <a:accent5>
      <a:srgbClr val="3B4761"/>
    </a:accent5>
    <a:accent6>
      <a:srgbClr val="D88769"/>
    </a:accent6>
    <a:hlink>
      <a:srgbClr val="3B4761"/>
    </a:hlink>
    <a:folHlink>
      <a:srgbClr val="DE876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3543</TotalTime>
  <Words>1113</Words>
  <Application>Microsoft Office PowerPoint</Application>
  <PresentationFormat>全屏显示(16:9)</PresentationFormat>
  <Paragraphs>214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Gill Sans</vt:lpstr>
      <vt:lpstr>宋体</vt:lpstr>
      <vt:lpstr>微软雅黑</vt:lpstr>
      <vt:lpstr>微软雅黑</vt:lpstr>
      <vt:lpstr>Agency FB</vt:lpstr>
      <vt:lpstr>Arial</vt:lpstr>
      <vt:lpstr>Calibri</vt:lpstr>
      <vt:lpstr>Calibri Light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第一PPT模板网-WWW.1PPT.COM</cp:keywords>
  <dc:description>www.1ppt.com</dc:description>
  <cp:lastModifiedBy>xu liang</cp:lastModifiedBy>
  <cp:revision>209</cp:revision>
  <dcterms:created xsi:type="dcterms:W3CDTF">2015-12-11T17:46:17Z</dcterms:created>
  <dcterms:modified xsi:type="dcterms:W3CDTF">2020-08-09T04:04:38Z</dcterms:modified>
</cp:coreProperties>
</file>