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1_2DCF528A.xml" ContentType="application/vnd.ms-powerpoint.comments+xml"/>
  <Override PartName="/ppt/comments/modernComment_102_17800E46.xml" ContentType="application/vnd.ms-powerpoint.comments+xml"/>
  <Override PartName="/ppt/comments/modernComment_103_CBB59B5B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A2040D5-E15A-5B35-04E9-E0BDBFB1B2F2}" name="Bresnahan, Philip  J." initials="" userId="S::bresnahanp@uncw.edu::3c9c43df-f33c-4d09-be87-9aa5776ba22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1"/>
    <p:restoredTop sz="94762"/>
  </p:normalViewPr>
  <p:slideViewPr>
    <p:cSldViewPr snapToGrid="0">
      <p:cViewPr>
        <p:scale>
          <a:sx n="80" d="100"/>
          <a:sy n="80" d="100"/>
        </p:scale>
        <p:origin x="1136" y="1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omments/modernComment_101_2DCF528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E4F3799-75D2-8240-9973-5F9E21510694}" authorId="{8A2040D5-E15A-5B35-04E9-E0BDBFB1B2F2}" created="2025-02-26T20:16:54.04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768561802" sldId="257"/>
      <ac:picMk id="7" creationId="{984A3E5B-D57B-5361-F888-20BB84DE2F43}"/>
    </ac:deMkLst>
    <p188:replyLst>
      <p188:reply id="{947665CD-F222-4648-8C3F-5FA2DF54D081}" authorId="{8A2040D5-E15A-5B35-04E9-E0BDBFB1B2F2}" created="2025-02-26T20:22:43.212">
        <p188:txBody>
          <a:bodyPr/>
          <a:lstStyle/>
          <a:p>
            <a:r>
              <a:rPr lang="en-US"/>
              <a:t>Also, I’d go with Counts on x-axis, µg/L chl on y. That simple flip helps with the slope/intercept (calibration) application conceptually (doesn’t change it numerically, of course) because in this case you’re calculating a dependent variable chl from an independent counts.</a:t>
            </a:r>
          </a:p>
        </p188:txBody>
      </p188:reply>
    </p188:replyLst>
    <p188:txBody>
      <a:bodyPr/>
      <a:lstStyle/>
      <a:p>
        <a:r>
          <a:rPr lang="en-US"/>
          <a:t>Axis labels?</a:t>
        </a:r>
      </a:p>
    </p188:txBody>
  </p188:cm>
</p188:cmLst>
</file>

<file path=ppt/comments/modernComment_102_17800E4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81173D9-C673-1A4B-A847-100AB5ABF95D}" authorId="{8A2040D5-E15A-5B35-04E9-E0BDBFB1B2F2}" created="2025-02-26T20:18:51.77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94268230" sldId="258"/>
      <ac:picMk id="5" creationId="{B3EDE6B3-B523-856B-926D-F7C9DFA0AF45}"/>
    </ac:deMkLst>
    <p188:replyLst>
      <p188:reply id="{C27AD868-6DD2-FD4D-BBA9-495A58140823}" authorId="{8A2040D5-E15A-5B35-04E9-E0BDBFB1B2F2}" created="2025-02-26T20:20:58.934">
        <p188:txBody>
          <a:bodyPr/>
          <a:lstStyle/>
          <a:p>
            <a:r>
              <a:rPr lang="en-US"/>
              <a:t>Should also begin running samples in triplicate to calculate uncertainty around repeat sampling. 3 separate draws of water from Van Dorn.</a:t>
            </a:r>
          </a:p>
        </p188:txBody>
      </p188:reply>
    </p188:replyLst>
    <p188:txBody>
      <a:bodyPr/>
      <a:lstStyle/>
      <a:p>
        <a:r>
          <a:rPr lang="en-US"/>
          <a:t>Several things to consider. 1) Looks like the on vs. off signal delta here is less than the 17.89 µg/L average you report. That delta is a valuable number and should be considered the signal. 2) Sensor resolution (as discerned by the step changes just when sensor is on) looks poor. Worse than 1 µg/L when should be closer to ~ 0.1 µg/L.</a:t>
        </a:r>
      </a:p>
    </p188:txBody>
  </p188:cm>
</p188:cmLst>
</file>

<file path=ppt/comments/modernComment_103_CBB59B5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91F5E5C-568C-9345-BB9E-008CA1AF1A80}" authorId="{8A2040D5-E15A-5B35-04E9-E0BDBFB1B2F2}" created="2025-02-26T20:19:52.49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417676635" sldId="259"/>
      <ac:spMk id="3" creationId="{BE465ADA-1A01-978D-93C9-911592880B41}"/>
      <ac:txMk cp="203" len="24">
        <ac:context len="331" hash="4073668632"/>
      </ac:txMk>
    </ac:txMkLst>
    <p188:pos x="4364865" y="3300167"/>
    <p188:txBody>
      <a:bodyPr/>
      <a:lstStyle/>
      <a:p>
        <a:r>
          <a:rPr lang="en-US"/>
          <a:t>This term always trips me up, but it’s actually *non*photochemical quenching. 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B71D-C84B-70A0-0452-A4749E0CA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D6FA1-603D-F5C0-8990-57810FC83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A0EEE-D461-601D-6C50-DA7F2FD8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438D-5591-FD49-B3DB-324DDCFBAA0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E696B-3FC9-DEF9-96AD-97D7BD04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DF412-0BA8-79B7-7A98-D92892DFF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B155-8EC5-A44B-A2F1-8C67147D4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63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1E06-4E54-9C2C-EF84-EC1E407FC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6144D-BF75-3164-BA8C-B749D2006A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2168D-D3B5-3D37-115F-3268CD30D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438D-5591-FD49-B3DB-324DDCFBAA0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5F217-D8B1-55EB-647E-E8E45BC86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2C04D-50EE-B6F7-A5BA-F8D5E9B3D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B155-8EC5-A44B-A2F1-8C67147D4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61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E0E76-2A8E-C1DF-E84A-CAFDAD26D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C0DE4-24B2-2204-19D7-0E5763550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ABC13-A3CC-B024-57F6-242535585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438D-5591-FD49-B3DB-324DDCFBAA0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A3B19-BEFE-E485-2E89-2C0FE946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73FAC-37EF-F84E-3851-F6921FA5C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B155-8EC5-A44B-A2F1-8C67147D4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4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048A1-ACA0-2305-7C90-54A265766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F9C73-2396-9419-626F-22B0C636A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CC51-4EBE-518D-BB5E-45C65240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438D-5591-FD49-B3DB-324DDCFBAA0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794E5-DFFF-14D6-87EC-845625285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B1A19-365B-AF16-E682-91837512C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B155-8EC5-A44B-A2F1-8C67147D4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821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AD2EE-19A5-FC57-5007-9D416ECA5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7746A5-ABDF-5EE0-D256-007DB28C5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AAC77-408E-763D-ED3D-DD3B6DB5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438D-5591-FD49-B3DB-324DDCFBAA0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690FF-6CF7-5074-0518-0ADD82A3B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833D9-1306-99E2-6EBF-BC5233983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B155-8EC5-A44B-A2F1-8C67147D4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7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ACFC1-BEC2-2BC3-A1B0-F06FE0492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55586-A9F7-ECC8-121D-C30A18F2B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CBAAC-4207-806E-2107-95E1A9524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4AFE1-C3A5-CEBA-6744-D61ABB24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438D-5591-FD49-B3DB-324DDCFBAA0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11832-04F6-CF6B-705C-D6616CB4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9CFE3-EDBA-ADE7-3BB0-185755BC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B155-8EC5-A44B-A2F1-8C67147D4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60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DE724-D721-2D90-EFE8-686988812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A6FB6-04CE-8063-AA96-18D284FD2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A69A5-A00A-1D4A-4C17-B10DDA612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61128D-E60C-0122-3760-874A5F379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41082D-5CA8-66BF-D671-5E4111F29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A5246A-57FF-A62C-EE2D-07EA0954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438D-5591-FD49-B3DB-324DDCFBAA0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CCA6E-6ED0-381C-8DCD-961A71CF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2D3C2-7FD0-DB7D-E71C-5552D1C09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B155-8EC5-A44B-A2F1-8C67147D4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741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88122-C80F-F8A2-17E6-8B3971F2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9BB001-3093-F3F0-7B44-7C6CCF05B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438D-5591-FD49-B3DB-324DDCFBAA0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ECC21-820B-C203-E560-AAD82719C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9479B-B1E9-DB5F-1A6A-0A924961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B155-8EC5-A44B-A2F1-8C67147D4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17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4E4B7-2E22-3A8F-D891-672197352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438D-5591-FD49-B3DB-324DDCFBAA0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F18907-6B8D-D5DB-E695-3CCF8F36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05888-CACF-CB55-96D5-13475358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B155-8EC5-A44B-A2F1-8C67147D4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15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4A07-4D93-813F-026B-B41F18F52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C9E4B-C8EE-1951-4629-DC05E7A3C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43C2EF-40AE-54F6-0023-0E353825B5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FDE5A4-7DBF-3455-AAA0-21ED0485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438D-5591-FD49-B3DB-324DDCFBAA0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82701-F603-F7A2-32AD-C07E3EBC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C41D6-7A34-519A-A891-D1548EC87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B155-8EC5-A44B-A2F1-8C67147D4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873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8E8F5-64C6-BDE2-40E5-6BF1B5C25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15FF4C-4FD5-33DB-60E6-9236392DCB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F44234-1AA6-6A53-3223-28682D178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7B990-CC53-21B5-0B2D-C941490F8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4F438D-5591-FD49-B3DB-324DDCFBAA0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840F00-1F11-0747-FE7D-B1107F14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88C76-C4B9-07C5-8DAD-A57803CE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9B155-8EC5-A44B-A2F1-8C67147D4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98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1AECAC-E668-925E-F155-8B8EC71F8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427F2-9837-0D45-575C-018F6E435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DFF3C-8C43-F648-E04F-ECA7FBC750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4F438D-5591-FD49-B3DB-324DDCFBAA06}" type="datetimeFigureOut">
              <a:rPr lang="en-US" smtClean="0"/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2160E-5423-09AA-7153-E32A77CE89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2B70D-2F56-2B81-2AC6-84DED458D7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D9B155-8EC5-A44B-A2F1-8C67147D42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75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1_2DCF528A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8/10/relationships/comments" Target="../comments/modernComment_102_17800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3_CBB59B5B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1E094-98F0-B371-6360-B84E60814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Chlorophyll-a calibration curve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5653E-9B14-35AB-94BE-A9070C303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7000" cy="302546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Dilutions made from a stock solution measured at 297.7 ug/L</a:t>
            </a:r>
          </a:p>
          <a:p>
            <a:r>
              <a:rPr lang="en-US" dirty="0"/>
              <a:t>Completed serial dilution from 100 to 5 ug/L in 90% acetone</a:t>
            </a:r>
          </a:p>
          <a:p>
            <a:r>
              <a:rPr lang="en-US" dirty="0"/>
              <a:t>Vortexed stocks and standards before spiking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table with text on it&#10;&#10;Description automatically generated">
            <a:extLst>
              <a:ext uri="{FF2B5EF4-FFF2-40B4-BE49-F238E27FC236}">
                <a16:creationId xmlns:a16="http://schemas.microsoft.com/office/drawing/2014/main" id="{0F0FF83F-019F-303F-B5C9-90382995D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51091"/>
            <a:ext cx="10935462" cy="1641784"/>
          </a:xfrm>
          <a:prstGeom prst="rect">
            <a:avLst/>
          </a:prstGeom>
        </p:spPr>
      </p:pic>
      <p:pic>
        <p:nvPicPr>
          <p:cNvPr id="7" name="Picture 6" descr="A graph of 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984A3E5B-D57B-5361-F888-20BB84DE2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8594" y="1690688"/>
            <a:ext cx="5196415" cy="311493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D83E64-7817-A34A-5BAE-AE55EB14B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637485"/>
              </p:ext>
            </p:extLst>
          </p:nvPr>
        </p:nvGraphicFramePr>
        <p:xfrm>
          <a:off x="9828305" y="2497435"/>
          <a:ext cx="2082800" cy="1422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584012705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837796777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Concentration (ug/L)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Counts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65479120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788.625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0169190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389.1875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51091153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199.75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3022324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99.4375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6534111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50.75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2612896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3.0625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8898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856180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8D0B5-BBFB-4211-DEB2-56225FF34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validation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9D810-A37B-81D8-5587-3B1C085F1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46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Sampling location close to CORMP EXO2</a:t>
            </a:r>
          </a:p>
          <a:p>
            <a:r>
              <a:rPr lang="en-US" dirty="0"/>
              <a:t>1.78 ug/L measurement from CORMP</a:t>
            </a:r>
          </a:p>
          <a:p>
            <a:r>
              <a:rPr lang="en-US" dirty="0"/>
              <a:t>Measurement taken on the surface in an amber bottle</a:t>
            </a:r>
          </a:p>
          <a:p>
            <a:pPr lvl="1"/>
            <a:r>
              <a:rPr lang="en-US" dirty="0"/>
              <a:t>CORMP measurements deeper</a:t>
            </a:r>
          </a:p>
          <a:p>
            <a:r>
              <a:rPr lang="en-US" dirty="0"/>
              <a:t>17.89 ug/L average on OF</a:t>
            </a:r>
          </a:p>
          <a:p>
            <a:pPr lvl="1"/>
            <a:r>
              <a:rPr lang="en-US" dirty="0"/>
              <a:t>Factor of 10 difference, calculation error or sensor issue? </a:t>
            </a:r>
          </a:p>
          <a:p>
            <a:endParaRPr lang="en-US" dirty="0"/>
          </a:p>
        </p:txBody>
      </p:sp>
      <p:pic>
        <p:nvPicPr>
          <p:cNvPr id="5" name="Picture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B3EDE6B3-B523-856B-926D-F7C9DFA0A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533" y="3429000"/>
            <a:ext cx="4350904" cy="3418568"/>
          </a:xfrm>
          <a:prstGeom prst="rect">
            <a:avLst/>
          </a:prstGeom>
        </p:spPr>
      </p:pic>
      <p:pic>
        <p:nvPicPr>
          <p:cNvPr id="7" name="Picture 6" descr="A graph with blue dots and white text&#10;&#10;Description automatically generated">
            <a:extLst>
              <a:ext uri="{FF2B5EF4-FFF2-40B4-BE49-F238E27FC236}">
                <a16:creationId xmlns:a16="http://schemas.microsoft.com/office/drawing/2014/main" id="{385D68EE-41AF-68B6-5571-6B39B9EC8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4800" y="1390458"/>
            <a:ext cx="6807200" cy="203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6823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72A88-F805-5FB5-A78C-60214BCFC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causes of discrepancy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65ADA-1A01-978D-93C9-911592880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Calculations</a:t>
            </a:r>
          </a:p>
          <a:p>
            <a:pPr lvl="1"/>
            <a:r>
              <a:rPr lang="en-US" dirty="0"/>
              <a:t>Spreadsheet for trichromatic chlorophyll method may have calculation mistake</a:t>
            </a:r>
          </a:p>
          <a:p>
            <a:pPr lvl="1"/>
            <a:r>
              <a:rPr lang="en-US" dirty="0"/>
              <a:t>Problem with calibration curve calculations</a:t>
            </a:r>
          </a:p>
          <a:p>
            <a:pPr lvl="1"/>
            <a:r>
              <a:rPr lang="en-US" dirty="0"/>
              <a:t>Problem with python script</a:t>
            </a:r>
          </a:p>
          <a:p>
            <a:r>
              <a:rPr lang="en-US" dirty="0"/>
              <a:t>Environmental factors</a:t>
            </a:r>
          </a:p>
          <a:p>
            <a:pPr lvl="1"/>
            <a:r>
              <a:rPr lang="en-US" dirty="0"/>
              <a:t>Acetone vs seawater</a:t>
            </a:r>
          </a:p>
          <a:p>
            <a:pPr lvl="1"/>
            <a:r>
              <a:rPr lang="en-US" dirty="0"/>
              <a:t>Photochemical quenching in seawater</a:t>
            </a:r>
          </a:p>
          <a:p>
            <a:pPr lvl="1"/>
            <a:r>
              <a:rPr lang="en-US" dirty="0"/>
              <a:t>EXO2 in a slightly different place at a different depth (slightly)</a:t>
            </a:r>
          </a:p>
          <a:p>
            <a:r>
              <a:rPr lang="en-US" dirty="0"/>
              <a:t>Sensor sensitivity issue</a:t>
            </a:r>
          </a:p>
        </p:txBody>
      </p:sp>
    </p:spTree>
    <p:extLst>
      <p:ext uri="{BB962C8B-B14F-4D97-AF65-F5344CB8AC3E}">
        <p14:creationId xmlns:p14="http://schemas.microsoft.com/office/powerpoint/2010/main" val="341767663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63C7-6E13-2CC1-33B4-6512CD7BB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CD639-53B1-9E44-AB16-046DFFDE5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Check all calculations again and have Phil double check them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Calibrate Dr. </a:t>
            </a:r>
            <a:r>
              <a:rPr lang="en-US" dirty="0" err="1"/>
              <a:t>Loh’s</a:t>
            </a:r>
            <a:r>
              <a:rPr lang="en-US" dirty="0"/>
              <a:t> Horiba and test standards on there to determine if it agrees with the spectrophotometer or the OF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Van Dorn sampler to sample in the same place and depth as the EXO2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Make chlorophyll standards using CMS highly filtered seawater rather than acetone</a:t>
            </a:r>
          </a:p>
        </p:txBody>
      </p:sp>
    </p:spTree>
    <p:extLst>
      <p:ext uri="{BB962C8B-B14F-4D97-AF65-F5344CB8AC3E}">
        <p14:creationId xmlns:p14="http://schemas.microsoft.com/office/powerpoint/2010/main" val="3871512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e32bd2a-1ccd-49c1-a814-de8553946415}" enabled="1" method="Standard" siteId="{22136781-9753-4c75-af28-68a078871ebf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206</Words>
  <Application>Microsoft Macintosh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Aptos Narrow</vt:lpstr>
      <vt:lpstr>Arial</vt:lpstr>
      <vt:lpstr>Office Theme</vt:lpstr>
      <vt:lpstr>Chlorophyll-a calibration curve</vt:lpstr>
      <vt:lpstr>Field validation test</vt:lpstr>
      <vt:lpstr>Potential causes of discrepancy</vt:lpstr>
      <vt:lpstr>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Lucas, Adam Chase</dc:creator>
  <cp:lastModifiedBy>Bresnahan, Philip  J.</cp:lastModifiedBy>
  <cp:revision>3</cp:revision>
  <dcterms:created xsi:type="dcterms:W3CDTF">2025-02-21T21:22:56Z</dcterms:created>
  <dcterms:modified xsi:type="dcterms:W3CDTF">2025-02-26T20:22:48Z</dcterms:modified>
</cp:coreProperties>
</file>