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>
      <p:cViewPr>
        <p:scale>
          <a:sx n="150" d="100"/>
          <a:sy n="150" d="100"/>
        </p:scale>
        <p:origin x="3336" y="-5352"/>
      </p:cViewPr>
      <p:guideLst>
        <p:guide pos="288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5B2-2799-7344-BFFA-55E9A98D16BB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AST-Lab/HawkEye_Evaluation/blob/main/python_programs/3D_contours.py" TargetMode="External"/><Relationship Id="rId3" Type="http://schemas.openxmlformats.org/officeDocument/2006/relationships/hyperlink" Target="https://github.com/COAST-Lab/HawkEye_Evaluation/blob/main/python_programs/satsitu.py" TargetMode="External"/><Relationship Id="rId7" Type="http://schemas.openxmlformats.org/officeDocument/2006/relationships/hyperlink" Target="https://github.com/COAST-Lab/HawkEye_Evaluation/blob/main/python_programs/satsitu_stats-histogram.py" TargetMode="External"/><Relationship Id="rId2" Type="http://schemas.openxmlformats.org/officeDocument/2006/relationships/hyperlink" Target="https://github.com/COAST-Lab/HawkEye_Evaluation/blob/main/python_programs/preprocessing.p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AST-Lab/HawkEye_Evaluation/blob/main/python_programs/aggregate_satsitu.py" TargetMode="External"/><Relationship Id="rId11" Type="http://schemas.openxmlformats.org/officeDocument/2006/relationships/hyperlink" Target="https://github.com/COAST-Lab/HawkEye_Evaluation/blob/main/python_programs/oc_param_depth_analysis.py" TargetMode="External"/><Relationship Id="rId5" Type="http://schemas.openxmlformats.org/officeDocument/2006/relationships/hyperlink" Target="https://github.com/COAST-Lab/HawkEye_Evaluation/blob/main/python_programs/sat_mosaic.py" TargetMode="External"/><Relationship Id="rId10" Type="http://schemas.openxmlformats.org/officeDocument/2006/relationships/hyperlink" Target="https://github.com/COAST-Lab/HawkEye_Evaluation/blob/main/python_programs/satsitu-bars.py" TargetMode="External"/><Relationship Id="rId4" Type="http://schemas.openxmlformats.org/officeDocument/2006/relationships/hyperlink" Target="https://github.com/COAST-Lab/HawkEye_Evaluation/blob/main/python_programs/2D_contours.py" TargetMode="External"/><Relationship Id="rId9" Type="http://schemas.openxmlformats.org/officeDocument/2006/relationships/hyperlink" Target="https://github.com/COAST-Lab/HawkEye_Evaluation/blob/main/python_programs/3D_contours_chl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208C9A-81AB-26A2-A2E4-AE6E3150CB23}"/>
              </a:ext>
            </a:extLst>
          </p:cNvPr>
          <p:cNvSpPr/>
          <p:nvPr/>
        </p:nvSpPr>
        <p:spPr>
          <a:xfrm>
            <a:off x="3071678" y="248274"/>
            <a:ext cx="3451857" cy="295090"/>
          </a:xfrm>
          <a:prstGeom prst="roundRect">
            <a:avLst>
              <a:gd name="adj" fmla="val 24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Satellite/In-Situ Matchup Analysis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C85737-3855-C82A-D40F-7AD88ADA3C0F}"/>
              </a:ext>
            </a:extLst>
          </p:cNvPr>
          <p:cNvSpPr/>
          <p:nvPr/>
        </p:nvSpPr>
        <p:spPr>
          <a:xfrm>
            <a:off x="1259114" y="803093"/>
            <a:ext cx="2143503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Satellite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Freely accessible from the NASA Ocean Color Web Browser. 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Download L2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that contain minimal cloud coverage and were captured within 48 hours of in-situ sampling period (May 5, 2023).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A7DB1-4EC1-0484-5435-D08469879468}"/>
              </a:ext>
            </a:extLst>
          </p:cNvPr>
          <p:cNvSpPr/>
          <p:nvPr/>
        </p:nvSpPr>
        <p:spPr>
          <a:xfrm>
            <a:off x="265846" y="2132843"/>
            <a:ext cx="1735482" cy="7119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L2 File Storage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Store the newly acquired satellite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in a single folder for easy access.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EB8279-0DA8-CB0D-854C-A7F6533B9A0C}"/>
              </a:ext>
            </a:extLst>
          </p:cNvPr>
          <p:cNvSpPr/>
          <p:nvPr/>
        </p:nvSpPr>
        <p:spPr>
          <a:xfrm>
            <a:off x="2487707" y="2130453"/>
            <a:ext cx="1945517" cy="102429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Using </a:t>
            </a:r>
            <a:r>
              <a:rPr lang="en-US" sz="900" dirty="0" err="1">
                <a:solidFill>
                  <a:schemeClr val="tx1"/>
                </a:solidFill>
              </a:rPr>
              <a:t>SeaDAS</a:t>
            </a:r>
            <a:r>
              <a:rPr lang="en-US" sz="900" dirty="0">
                <a:solidFill>
                  <a:schemeClr val="tx1"/>
                </a:solidFill>
              </a:rPr>
              <a:t>, process the acquired L2 files to L3 data products for a spatial representation of the chlorophyll measurements.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368B0C-B13B-8D70-A74C-7ED5B26B51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620181" y="1422158"/>
            <a:ext cx="224092" cy="1197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F1D48B-C52D-222F-76F9-553D328F324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84815" y="1454802"/>
            <a:ext cx="221702" cy="1129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C353-94CF-607A-9B14-09EEAF7536E5}"/>
              </a:ext>
            </a:extLst>
          </p:cNvPr>
          <p:cNvSpPr/>
          <p:nvPr/>
        </p:nvSpPr>
        <p:spPr>
          <a:xfrm>
            <a:off x="5865586" y="807910"/>
            <a:ext cx="2019300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In-Situ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Using the Acrobat equipped with a chlorophyll fluorometer, conduct transect surveys to collect chlorophyll measurements at the mouth of the Masonboro Inlet.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D71D5E-FD0A-B35A-1CF1-43BE1009979F}"/>
              </a:ext>
            </a:extLst>
          </p:cNvPr>
          <p:cNvSpPr/>
          <p:nvPr/>
        </p:nvSpPr>
        <p:spPr>
          <a:xfrm>
            <a:off x="5777481" y="2143862"/>
            <a:ext cx="2193061" cy="1038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Pre-Processing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Download the collected data from the  measuring devices. For our devices, we used Sea-Brid’s Scientific Seasoft V2: SBE Data Processing software. Save the transect data in CSVs.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71340C-1D43-5057-244D-71B70DD48E23}"/>
              </a:ext>
            </a:extLst>
          </p:cNvPr>
          <p:cNvSpPr/>
          <p:nvPr/>
        </p:nvSpPr>
        <p:spPr>
          <a:xfrm>
            <a:off x="5364573" y="3411642"/>
            <a:ext cx="3018879" cy="16651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 and Quality Control Transect Data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preprocessing.py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in the raw marine transect data from the CSVs.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 quality control checks to ensure data integrity, including timing consistency and value range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Handle special data cases, like reversing rows for specific transects to ensure proper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Saved cleaned data into a processed, combined dataset and generate a quality control report.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4D1D54-59F5-E8A8-4D5E-6455AAD10A72}"/>
              </a:ext>
            </a:extLst>
          </p:cNvPr>
          <p:cNvSpPr/>
          <p:nvPr/>
        </p:nvSpPr>
        <p:spPr>
          <a:xfrm>
            <a:off x="530470" y="5660474"/>
            <a:ext cx="3208597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Satellite &amp; In-situ Data Matching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satsitu.py </a:t>
            </a:r>
            <a:r>
              <a:rPr lang="en-US" sz="10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processed in-situ transect and satellite-derived chlorophyll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Match satellite data with in-situ data based on geographic coordinates.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Calculate indices to align in-situ measurements with corresponding satellite data grid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 the combined dataset with matched chlorophyll values from both in-situ and satellite sources.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FB749F-4B58-CE69-5E64-5B760E27C120}"/>
              </a:ext>
            </a:extLst>
          </p:cNvPr>
          <p:cNvSpPr/>
          <p:nvPr/>
        </p:nvSpPr>
        <p:spPr>
          <a:xfrm>
            <a:off x="5985933" y="5660475"/>
            <a:ext cx="3101212" cy="148065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in 2D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4"/>
              </a:rPr>
              <a:t>2D_contour.py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Read transect CSV to extract chlorophyll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distances along each transect.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Interpolate data points to create a continuous gradient representation.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Include bathymetric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and save the contour plots for each transect as PNGs.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75038-1A82-F4C4-725E-3CB8A8D05ED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874012" y="1913568"/>
            <a:ext cx="1224" cy="23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B6E242-E1DA-94BE-C490-B0938715D4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4212569" y="2999030"/>
            <a:ext cx="583644" cy="4739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628BFD2-21C6-024C-3A77-12F09E09620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6913454" y="5037389"/>
            <a:ext cx="583645" cy="66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BA2F82-6A79-AB6D-F469-A4B6A96767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012" y="3182587"/>
            <a:ext cx="1" cy="22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11E7BC94-C3B0-B6F5-7D56-1EDE90B36D08}"/>
              </a:ext>
            </a:extLst>
          </p:cNvPr>
          <p:cNvSpPr/>
          <p:nvPr/>
        </p:nvSpPr>
        <p:spPr>
          <a:xfrm>
            <a:off x="2182350" y="3365883"/>
            <a:ext cx="2556229" cy="14345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Transect Paths and Satellite Chlorophyll Imagery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5"/>
              </a:rPr>
              <a:t>sat_mosaic.py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Load in and overlay in-situ transect paths onto L3 chlorophyll satellite imagery.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Enhance with scale bars, compass roses, and legends for each satellite sensor type.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 the final visualizations as a mosaic map.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6E92089-369C-5365-0ADE-4060A4E4E1F2}"/>
              </a:ext>
            </a:extLst>
          </p:cNvPr>
          <p:cNvCxnSpPr>
            <a:cxnSpLocks/>
            <a:stCxn id="9" idx="2"/>
            <a:endCxn id="212" idx="0"/>
          </p:cNvCxnSpPr>
          <p:nvPr/>
        </p:nvCxnSpPr>
        <p:spPr>
          <a:xfrm flipH="1">
            <a:off x="3460465" y="3154749"/>
            <a:ext cx="1" cy="21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E061C3C-3CC7-3273-EE38-BB4B7DB6BCBE}"/>
              </a:ext>
            </a:extLst>
          </p:cNvPr>
          <p:cNvSpPr/>
          <p:nvPr/>
        </p:nvSpPr>
        <p:spPr>
          <a:xfrm>
            <a:off x="637470" y="7699878"/>
            <a:ext cx="2994596" cy="16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6"/>
              </a:rPr>
              <a:t>aggregate_satsitu.py </a:t>
            </a:r>
            <a:r>
              <a:rPr lang="en-US" sz="9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Import satellite and in-situ data of chlorophyll concentrations.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Apply sliding window averaging (1x1, 2x2, 3x3 pixels).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Filter in-situ data by specified oceanic depth ranges.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Combine processed and aggregated data into a single dataset for further analysis, which is outputted as a CSV. 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1F6D906-A6CD-428C-0884-306BC21F1762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5400000">
            <a:off x="-1022604" y="4397876"/>
            <a:ext cx="3709266" cy="603117"/>
          </a:xfrm>
          <a:prstGeom prst="bentConnector4">
            <a:avLst>
              <a:gd name="adj1" fmla="val 37955"/>
              <a:gd name="adj2" fmla="val 1379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5E11EC1E-1D42-6902-DE2E-E5025419BC60}"/>
              </a:ext>
            </a:extLst>
          </p:cNvPr>
          <p:cNvSpPr/>
          <p:nvPr/>
        </p:nvSpPr>
        <p:spPr>
          <a:xfrm>
            <a:off x="3544715" y="9748935"/>
            <a:ext cx="3013719" cy="240919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Evaluate &amp; Visualize Satellite Data Accuracy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7"/>
              </a:rPr>
              <a:t>satsitu_stats-histogram.py</a:t>
            </a:r>
            <a:r>
              <a:rPr lang="en-US" sz="900" dirty="0">
                <a:solidFill>
                  <a:schemeClr val="tx1"/>
                </a:solidFill>
                <a:hlinkClick r:id="rId7"/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combined satellite and in-situ aggregated chlorophyll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Select specific satellite data sets based on sensor type and capture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statistical metrics (RMSE, MAPE, Bias, R-squared) for chlorophyll predictions at various ocean depth ranges.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Fit a linear regression model to compare predicted and in-situ chlorophyll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scatter plots with regression lines to visualize prediction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Output comprehensive statistics dataset and histogram plots for each depth range and pixel window size configuration.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5722C94-0876-B81A-92F6-69CD9C0B1478}"/>
              </a:ext>
            </a:extLst>
          </p:cNvPr>
          <p:cNvCxnSpPr>
            <a:stCxn id="20" idx="2"/>
            <a:endCxn id="241" idx="0"/>
          </p:cNvCxnSpPr>
          <p:nvPr/>
        </p:nvCxnSpPr>
        <p:spPr>
          <a:xfrm flipH="1">
            <a:off x="2134768" y="7447659"/>
            <a:ext cx="1" cy="252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0BFE284B-535B-E85E-49EB-9149C3917B64}"/>
              </a:ext>
            </a:extLst>
          </p:cNvPr>
          <p:cNvSpPr/>
          <p:nvPr/>
        </p:nvSpPr>
        <p:spPr>
          <a:xfrm>
            <a:off x="6808056" y="7684638"/>
            <a:ext cx="2279089" cy="15930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in 3D Gradients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8"/>
              </a:rPr>
              <a:t>3D_contour.py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 the same as the 2D_contour script, with an additional distance-from-shore calculation for the x axis.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9"/>
              </a:rPr>
              <a:t>3D_contours_chl.py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This separate script was created to handle the logarithmic nature of Chl concentrations.</a:t>
            </a: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DC7CAD91-721C-3DEE-F031-A39F712043B4}"/>
              </a:ext>
            </a:extLst>
          </p:cNvPr>
          <p:cNvSpPr/>
          <p:nvPr/>
        </p:nvSpPr>
        <p:spPr>
          <a:xfrm>
            <a:off x="265846" y="10213880"/>
            <a:ext cx="2528981" cy="14780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10"/>
              </a:rPr>
              <a:t>satsitu-bars.py </a:t>
            </a:r>
            <a:r>
              <a:rPr lang="en-US" sz="1000" dirty="0">
                <a:solidFill>
                  <a:schemeClr val="tx1"/>
                </a:solidFill>
              </a:rPr>
              <a:t>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comprehensive statistical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Generate bar plots that compare the statistical metrics across all sensor types, depth ranges, and pixel window size combinations.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A029730A-EC8B-AB73-1C99-7BBEE14EEF1E}"/>
              </a:ext>
            </a:extLst>
          </p:cNvPr>
          <p:cNvCxnSpPr>
            <a:cxnSpLocks/>
            <a:stCxn id="264" idx="1"/>
            <a:endCxn id="390" idx="3"/>
          </p:cNvCxnSpPr>
          <p:nvPr/>
        </p:nvCxnSpPr>
        <p:spPr>
          <a:xfrm flipH="1" flipV="1">
            <a:off x="2794827" y="10952895"/>
            <a:ext cx="749888" cy="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C064826-ECF9-46C5-BC31-A7C63AE0DED7}"/>
              </a:ext>
            </a:extLst>
          </p:cNvPr>
          <p:cNvCxnSpPr>
            <a:cxnSpLocks/>
            <a:stCxn id="18" idx="1"/>
            <a:endCxn id="212" idx="3"/>
          </p:cNvCxnSpPr>
          <p:nvPr/>
        </p:nvCxnSpPr>
        <p:spPr>
          <a:xfrm rot="10800000">
            <a:off x="4738579" y="4083162"/>
            <a:ext cx="625994" cy="1610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BF4864-B527-404C-2056-70C453FCFDA8}"/>
              </a:ext>
            </a:extLst>
          </p:cNvPr>
          <p:cNvSpPr/>
          <p:nvPr/>
        </p:nvSpPr>
        <p:spPr>
          <a:xfrm>
            <a:off x="3975069" y="7684638"/>
            <a:ext cx="2564764" cy="954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Across Depth Intervals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11"/>
              </a:rPr>
              <a:t>depth_analysis.py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depth distribution box plots.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average oceanic parameters by depth.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A76E1-7330-2040-F467-BDB96D803410}"/>
              </a:ext>
            </a:extLst>
          </p:cNvPr>
          <p:cNvCxnSpPr>
            <a:cxnSpLocks/>
            <a:stCxn id="21" idx="2"/>
            <a:endCxn id="378" idx="0"/>
          </p:cNvCxnSpPr>
          <p:nvPr/>
        </p:nvCxnSpPr>
        <p:spPr>
          <a:xfrm rot="16200000" flipH="1">
            <a:off x="7470315" y="7207351"/>
            <a:ext cx="543511" cy="4110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7DB93C-5843-2E8C-4AC3-222A5BCCD4C8}"/>
              </a:ext>
            </a:extLst>
          </p:cNvPr>
          <p:cNvCxnSpPr>
            <a:cxnSpLocks/>
            <a:stCxn id="241" idx="2"/>
            <a:endCxn id="264" idx="0"/>
          </p:cNvCxnSpPr>
          <p:nvPr/>
        </p:nvCxnSpPr>
        <p:spPr>
          <a:xfrm rot="16200000" flipH="1">
            <a:off x="3403574" y="8100934"/>
            <a:ext cx="379194" cy="29168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37646DE-EF05-D5DB-8F2F-90FDFEA48CBE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6125240" y="6273338"/>
            <a:ext cx="543511" cy="22790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682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Torkelson</dc:creator>
  <cp:lastModifiedBy>Torkelson, Mitchell David</cp:lastModifiedBy>
  <cp:revision>11</cp:revision>
  <dcterms:created xsi:type="dcterms:W3CDTF">2024-04-11T16:48:54Z</dcterms:created>
  <dcterms:modified xsi:type="dcterms:W3CDTF">2024-05-20T18:10:47Z</dcterms:modified>
</cp:coreProperties>
</file>