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719"/>
  </p:normalViewPr>
  <p:slideViewPr>
    <p:cSldViewPr snapToGrid="0">
      <p:cViewPr varScale="1">
        <p:scale>
          <a:sx n="79" d="100"/>
          <a:sy n="79" d="100"/>
        </p:scale>
        <p:origin x="1576" y="232"/>
      </p:cViewPr>
      <p:guideLst>
        <p:guide pos="2880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078"/>
            <a:ext cx="7772400" cy="44568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723804"/>
            <a:ext cx="6858000" cy="30907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8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81567"/>
            <a:ext cx="197167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81567"/>
            <a:ext cx="580072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91514"/>
            <a:ext cx="7886700" cy="532510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67000"/>
            <a:ext cx="7886700" cy="28003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407833"/>
            <a:ext cx="38862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81570"/>
            <a:ext cx="78867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38171"/>
            <a:ext cx="3868340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76140"/>
            <a:ext cx="3868340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38171"/>
            <a:ext cx="3887391" cy="15379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76140"/>
            <a:ext cx="388739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2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43196"/>
            <a:ext cx="4629150" cy="90974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53440"/>
            <a:ext cx="2949178" cy="29870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43196"/>
            <a:ext cx="4629150" cy="90974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40480"/>
            <a:ext cx="2949178" cy="711496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5B2-2799-7344-BFFA-55E9A98D16BB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1570"/>
            <a:ext cx="78867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407833"/>
            <a:ext cx="78867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135B2-2799-7344-BFFA-55E9A98D16BB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65189"/>
            <a:ext cx="30861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65189"/>
            <a:ext cx="20574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CA0F6-576F-EC43-90C4-0378A8BB4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AST-Lab/HawkEye_Evaluation/blob/main/python/visualization/wb/contour_plots/3D_contours.py" TargetMode="External"/><Relationship Id="rId3" Type="http://schemas.openxmlformats.org/officeDocument/2006/relationships/hyperlink" Target="https://github.com/COAST-Lab/HawkEye_Evaluation/blob/main/python/satsitu/satsitu_l2.py" TargetMode="External"/><Relationship Id="rId7" Type="http://schemas.openxmlformats.org/officeDocument/2006/relationships/hyperlink" Target="https://github.com/COAST-Lab/HawkEye_Evaluation/blob/main/python/statistics/stats.py" TargetMode="External"/><Relationship Id="rId2" Type="http://schemas.openxmlformats.org/officeDocument/2006/relationships/hyperlink" Target="https://github.com/COAST-Lab/HawkEye_Evaluation/blob/main/python/core_modules/preprocessing.p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OAST-Lab/HawkEye_Evaluation/blob/main/python/satsitu/aggregate_satsitu.py" TargetMode="External"/><Relationship Id="rId5" Type="http://schemas.openxmlformats.org/officeDocument/2006/relationships/hyperlink" Target="https://github.com/COAST-Lab/HawkEye_Evaluation/blob/main/python/visualization/maps/masonboro_mosaic.py" TargetMode="External"/><Relationship Id="rId4" Type="http://schemas.openxmlformats.org/officeDocument/2006/relationships/hyperlink" Target="https://github.com/COAST-Lab/HawkEye_Evaluation/blob/main/python/visualization/wb/contour_plots/2D_contours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208C9A-81AB-26A2-A2E4-AE6E3150CB23}"/>
              </a:ext>
            </a:extLst>
          </p:cNvPr>
          <p:cNvSpPr/>
          <p:nvPr/>
        </p:nvSpPr>
        <p:spPr>
          <a:xfrm>
            <a:off x="3467164" y="228457"/>
            <a:ext cx="2209672" cy="295090"/>
          </a:xfrm>
          <a:prstGeom prst="roundRect">
            <a:avLst>
              <a:gd name="adj" fmla="val 2439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HawkEye Evaluation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C85737-3855-C82A-D40F-7AD88ADA3C0F}"/>
              </a:ext>
            </a:extLst>
          </p:cNvPr>
          <p:cNvSpPr/>
          <p:nvPr/>
        </p:nvSpPr>
        <p:spPr>
          <a:xfrm>
            <a:off x="1259114" y="803093"/>
            <a:ext cx="2143503" cy="105200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Satellite Data Acquisition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Freely accessible from the NASA Ocean Color Web Browser. 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Download L2 </a:t>
            </a:r>
            <a:r>
              <a:rPr lang="en-US" sz="900" dirty="0" err="1">
                <a:solidFill>
                  <a:schemeClr val="tx1"/>
                </a:solidFill>
              </a:rPr>
              <a:t>NetCDFs</a:t>
            </a:r>
            <a:r>
              <a:rPr lang="en-US" sz="900" dirty="0">
                <a:solidFill>
                  <a:schemeClr val="tx1"/>
                </a:solidFill>
              </a:rPr>
              <a:t> that contain minimal cloud coverage and were captured within 48 hours of in-situ sampling period (May 5, 2023).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34A7DB1-4EC1-0484-5435-D08469879468}"/>
              </a:ext>
            </a:extLst>
          </p:cNvPr>
          <p:cNvSpPr/>
          <p:nvPr/>
        </p:nvSpPr>
        <p:spPr>
          <a:xfrm>
            <a:off x="265846" y="2132843"/>
            <a:ext cx="1735482" cy="7119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L2 File Storage</a:t>
            </a:r>
          </a:p>
          <a:p>
            <a:r>
              <a:rPr lang="en-US" sz="900" dirty="0">
                <a:solidFill>
                  <a:schemeClr val="tx1"/>
                </a:solidFill>
              </a:rPr>
              <a:t>Store the newly acquired satellite </a:t>
            </a:r>
            <a:r>
              <a:rPr lang="en-US" sz="900" dirty="0" err="1">
                <a:solidFill>
                  <a:schemeClr val="tx1"/>
                </a:solidFill>
              </a:rPr>
              <a:t>NetCDFs</a:t>
            </a:r>
            <a:r>
              <a:rPr lang="en-US" sz="900" dirty="0">
                <a:solidFill>
                  <a:schemeClr val="tx1"/>
                </a:solidFill>
              </a:rPr>
              <a:t> in a single folder for easy access.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DEB8279-0DA8-CB0D-854C-A7F6533B9A0C}"/>
              </a:ext>
            </a:extLst>
          </p:cNvPr>
          <p:cNvSpPr/>
          <p:nvPr/>
        </p:nvSpPr>
        <p:spPr>
          <a:xfrm>
            <a:off x="2487707" y="2130453"/>
            <a:ext cx="1945517" cy="90133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Data Processing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Using </a:t>
            </a:r>
            <a:r>
              <a:rPr lang="en-US" sz="900" dirty="0" err="1">
                <a:solidFill>
                  <a:schemeClr val="tx1"/>
                </a:solidFill>
              </a:rPr>
              <a:t>SeaDAS</a:t>
            </a:r>
            <a:r>
              <a:rPr lang="en-US" sz="900" dirty="0">
                <a:solidFill>
                  <a:schemeClr val="tx1"/>
                </a:solidFill>
              </a:rPr>
              <a:t>, process the acquired L2 files to L3 data products for a spatial representation of the chlorophyll measurements.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3368B0C-B13B-8D70-A74C-7ED5B26B51BB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1593355" y="1395331"/>
            <a:ext cx="277745" cy="1197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FF1D48B-C52D-222F-76F9-553D328F324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2757989" y="1427975"/>
            <a:ext cx="275355" cy="1129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14C353-94CF-607A-9B14-09EEAF7536E5}"/>
              </a:ext>
            </a:extLst>
          </p:cNvPr>
          <p:cNvSpPr/>
          <p:nvPr/>
        </p:nvSpPr>
        <p:spPr>
          <a:xfrm>
            <a:off x="5865586" y="807910"/>
            <a:ext cx="2019300" cy="110565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In-Situ Data Acquisition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Using the Acrobat equipped with a  chlorophyll fluorometer, conduct transect surveys to collect chlorophyll measurements at the mouth of the Masonboro Inlet.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ED71D5E-FD0A-B35A-1CF1-43BE1009979F}"/>
              </a:ext>
            </a:extLst>
          </p:cNvPr>
          <p:cNvSpPr/>
          <p:nvPr/>
        </p:nvSpPr>
        <p:spPr>
          <a:xfrm>
            <a:off x="5777481" y="2143862"/>
            <a:ext cx="2193061" cy="103872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Data Pre-Processing</a:t>
            </a:r>
          </a:p>
          <a:p>
            <a:r>
              <a:rPr lang="en-US" sz="900" dirty="0">
                <a:solidFill>
                  <a:schemeClr val="tx1"/>
                </a:solidFill>
              </a:rPr>
              <a:t>Download the collected data from the  measuring devices. For our devices, we used Sea-Brid’s Scientific Seasoft V2: SBE Data Processing software. Save the transect data in CSVs.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71340C-1D43-5057-244D-71B70DD48E23}"/>
              </a:ext>
            </a:extLst>
          </p:cNvPr>
          <p:cNvSpPr/>
          <p:nvPr/>
        </p:nvSpPr>
        <p:spPr>
          <a:xfrm>
            <a:off x="5364573" y="3411641"/>
            <a:ext cx="3018879" cy="17871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Process and Quality Control Transect Data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2"/>
              </a:rPr>
              <a:t>preprocessing script </a:t>
            </a:r>
            <a:r>
              <a:rPr lang="en-US" sz="900" dirty="0">
                <a:solidFill>
                  <a:schemeClr val="tx1"/>
                </a:solidFill>
              </a:rPr>
              <a:t>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Load in the raw marine transect data from the CSVs.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Perform quality control checks to ensure data integrity, including timing consistency and value range validation.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Handle special data cases, like reversing rows for specific transects to ensure proper orientation.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Saved cleaned data into a processed, combined dataset and generate a quality control report.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4D1D54-59F5-E8A8-4D5E-6455AAD10A72}"/>
              </a:ext>
            </a:extLst>
          </p:cNvPr>
          <p:cNvSpPr/>
          <p:nvPr/>
        </p:nvSpPr>
        <p:spPr>
          <a:xfrm>
            <a:off x="2865444" y="5599476"/>
            <a:ext cx="3208597" cy="17871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Satellite &amp; In-situ Data Matching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Run the 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satsitu_l2.py</a:t>
            </a:r>
            <a:r>
              <a:rPr lang="en-US" sz="1000" dirty="0">
                <a:solidFill>
                  <a:schemeClr val="tx1"/>
                </a:solidFill>
              </a:rPr>
              <a:t> script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Load in processed in-situ transect and satellite-derived chlorophyll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Match satellite data with in-situ data based on geographic coordinates.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Calculate indices to align in-situ measurements with corresponding satellite data grid points.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Save the combined dataset with matched chlorophyll values from both in-situ and satellite sources.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3FB749F-4B58-CE69-5E64-5B760E27C120}"/>
              </a:ext>
            </a:extLst>
          </p:cNvPr>
          <p:cNvSpPr/>
          <p:nvPr/>
        </p:nvSpPr>
        <p:spPr>
          <a:xfrm>
            <a:off x="6389921" y="5599475"/>
            <a:ext cx="2622274" cy="160264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Visualize 2D Data Gradients Along Transects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4"/>
              </a:rPr>
              <a:t>2D_contour.py</a:t>
            </a:r>
            <a:r>
              <a:rPr lang="en-US" sz="900" dirty="0">
                <a:solidFill>
                  <a:schemeClr val="tx1"/>
                </a:solidFill>
              </a:rPr>
              <a:t> 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 Read transect CSV to extract chlorophyll data.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distances along each transect.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Interpolate data points to create a continuous gradient representation.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Include bathymetric data.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and save the contour plots for each transect as PNGs.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E75038-1A82-F4C4-725E-3CB8A8D05ED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6874012" y="1913568"/>
            <a:ext cx="1224" cy="230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3B6E242-E1DA-94BE-C490-B0938715D46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5471553" y="4197016"/>
            <a:ext cx="400650" cy="2404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628BFD2-21C6-024C-3A77-12F09E09620B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7087211" y="4985627"/>
            <a:ext cx="400649" cy="827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DBA2F82-6A79-AB6D-F469-A4B6A96767D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874012" y="3182587"/>
            <a:ext cx="1" cy="22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11E7BC94-C3B0-B6F5-7D56-1EDE90B36D08}"/>
              </a:ext>
            </a:extLst>
          </p:cNvPr>
          <p:cNvSpPr/>
          <p:nvPr/>
        </p:nvSpPr>
        <p:spPr>
          <a:xfrm>
            <a:off x="2182350" y="3266137"/>
            <a:ext cx="2556229" cy="143455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Visualize Transect Paths and Satellite Chlorophyll Imagery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 err="1">
                <a:solidFill>
                  <a:schemeClr val="tx1"/>
                </a:solidFill>
                <a:hlinkClick r:id="rId5"/>
              </a:rPr>
              <a:t>masonboro_mosaic.py</a:t>
            </a:r>
            <a:r>
              <a:rPr lang="en-US" sz="900" dirty="0">
                <a:solidFill>
                  <a:schemeClr val="tx1"/>
                </a:solidFill>
              </a:rPr>
              <a:t> 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 Load in and overlay in-situ transect  paths onto L3 chlorophyll satellite imagery.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Enhance with scale bars, compass roses, and legends for each satellite sensor type.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Save the final visualizations as a mosaic map.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6E92089-369C-5365-0ADE-4060A4E4E1F2}"/>
              </a:ext>
            </a:extLst>
          </p:cNvPr>
          <p:cNvCxnSpPr>
            <a:cxnSpLocks/>
            <a:stCxn id="9" idx="2"/>
            <a:endCxn id="212" idx="0"/>
          </p:cNvCxnSpPr>
          <p:nvPr/>
        </p:nvCxnSpPr>
        <p:spPr>
          <a:xfrm flipH="1">
            <a:off x="3460465" y="3031790"/>
            <a:ext cx="1" cy="234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2E061C3C-3CC7-3273-EE38-BB4B7DB6BCBE}"/>
              </a:ext>
            </a:extLst>
          </p:cNvPr>
          <p:cNvSpPr/>
          <p:nvPr/>
        </p:nvSpPr>
        <p:spPr>
          <a:xfrm>
            <a:off x="2972444" y="7620302"/>
            <a:ext cx="2994596" cy="166986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Data Aggregation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 err="1">
                <a:solidFill>
                  <a:schemeClr val="tx1"/>
                </a:solidFill>
                <a:hlinkClick r:id="rId6"/>
              </a:rPr>
              <a:t>aggregate_satsitu.py</a:t>
            </a:r>
            <a:r>
              <a:rPr lang="en-US" sz="900" dirty="0">
                <a:solidFill>
                  <a:schemeClr val="tx1"/>
                </a:solidFill>
              </a:rPr>
              <a:t> script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Import satellite and in-situ data of chlorophyll concentrations.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Apply sliding window averaging (1x1, 2x2, 3x3 pixels).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Filter in-situ data by specified oceanic depth ranges.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Combine processed and aggregated data into a single dataset for further analysis, which is outputted as a CSV. 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B1F6D906-A6CD-428C-0884-306BC21F1762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 rot="16200000" flipH="1">
            <a:off x="175381" y="3803006"/>
            <a:ext cx="3648268" cy="17318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5E11EC1E-1D42-6902-DE2E-E5025419BC60}"/>
              </a:ext>
            </a:extLst>
          </p:cNvPr>
          <p:cNvSpPr/>
          <p:nvPr/>
        </p:nvSpPr>
        <p:spPr>
          <a:xfrm>
            <a:off x="2962882" y="9585770"/>
            <a:ext cx="3013719" cy="240792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Evaluate Satellite Data Accuracy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 err="1">
                <a:solidFill>
                  <a:schemeClr val="tx1"/>
                </a:solidFill>
                <a:hlinkClick r:id="rId7"/>
              </a:rPr>
              <a:t>stats.py</a:t>
            </a:r>
            <a:r>
              <a:rPr lang="en-US" sz="900" dirty="0">
                <a:solidFill>
                  <a:schemeClr val="tx1"/>
                </a:solidFill>
              </a:rPr>
              <a:t> script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Load combined satellite and in-situ aggregated chlorophyll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Select specific satellite data sets based on sensor type and capture date.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Calculate statistical metrics (RMSE, MAPE, Bias, R-squared) for chlorophyll predictions at various ocean depth ranges.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Fit a linear regression model to compare predicted and in-situ chlorophyll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Generate scatter plots with regression lines to visualize prediction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Output comprehensive statistics dataset and plots for each depth range and pixel window size configuration.</a:t>
            </a: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75722C94-0876-B81A-92F6-69CD9C0B1478}"/>
              </a:ext>
            </a:extLst>
          </p:cNvPr>
          <p:cNvCxnSpPr>
            <a:stCxn id="20" idx="2"/>
            <a:endCxn id="241" idx="0"/>
          </p:cNvCxnSpPr>
          <p:nvPr/>
        </p:nvCxnSpPr>
        <p:spPr>
          <a:xfrm flipH="1">
            <a:off x="4469742" y="7386661"/>
            <a:ext cx="1" cy="233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06B07E4E-BA38-FD0D-EAB2-4C78010FDA33}"/>
              </a:ext>
            </a:extLst>
          </p:cNvPr>
          <p:cNvCxnSpPr>
            <a:stCxn id="241" idx="2"/>
            <a:endCxn id="264" idx="0"/>
          </p:cNvCxnSpPr>
          <p:nvPr/>
        </p:nvCxnSpPr>
        <p:spPr>
          <a:xfrm>
            <a:off x="4469742" y="9290165"/>
            <a:ext cx="0" cy="295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Rounded Rectangle 377">
            <a:extLst>
              <a:ext uri="{FF2B5EF4-FFF2-40B4-BE49-F238E27FC236}">
                <a16:creationId xmlns:a16="http://schemas.microsoft.com/office/drawing/2014/main" id="{0BFE284B-535B-E85E-49EB-9149C3917B64}"/>
              </a:ext>
            </a:extLst>
          </p:cNvPr>
          <p:cNvSpPr/>
          <p:nvPr/>
        </p:nvSpPr>
        <p:spPr>
          <a:xfrm>
            <a:off x="6389921" y="7505330"/>
            <a:ext cx="2622274" cy="135055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Visualize 2D Data Gradients Along Transects</a:t>
            </a:r>
          </a:p>
          <a:p>
            <a:r>
              <a:rPr lang="en-US" sz="900" dirty="0">
                <a:solidFill>
                  <a:schemeClr val="tx1"/>
                </a:solidFill>
              </a:rPr>
              <a:t>Run the </a:t>
            </a:r>
            <a:r>
              <a:rPr lang="en-US" sz="900" dirty="0">
                <a:solidFill>
                  <a:schemeClr val="tx1"/>
                </a:solidFill>
                <a:hlinkClick r:id="rId8"/>
              </a:rPr>
              <a:t>3D_contour.py</a:t>
            </a:r>
            <a:r>
              <a:rPr lang="en-US" sz="900" dirty="0">
                <a:solidFill>
                  <a:schemeClr val="tx1"/>
                </a:solidFill>
              </a:rPr>
              <a:t> script to: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Do the same as the 2D_contour script, with an additional distance-from-shore calculation for the x axis.</a:t>
            </a:r>
          </a:p>
          <a:p>
            <a:pPr marL="96439" indent="-96439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Optionally, compile these images into an animated GIF to show progression across transects for easier viewing.</a:t>
            </a:r>
          </a:p>
        </p:txBody>
      </p: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1A50D395-550A-2FEC-3574-113347AFAAE1}"/>
              </a:ext>
            </a:extLst>
          </p:cNvPr>
          <p:cNvCxnSpPr>
            <a:stCxn id="21" idx="2"/>
            <a:endCxn id="378" idx="0"/>
          </p:cNvCxnSpPr>
          <p:nvPr/>
        </p:nvCxnSpPr>
        <p:spPr>
          <a:xfrm>
            <a:off x="7701058" y="7202124"/>
            <a:ext cx="0" cy="303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DC7CAD91-721C-3DEE-F031-A39F712043B4}"/>
              </a:ext>
            </a:extLst>
          </p:cNvPr>
          <p:cNvSpPr/>
          <p:nvPr/>
        </p:nvSpPr>
        <p:spPr>
          <a:xfrm>
            <a:off x="159894" y="10052554"/>
            <a:ext cx="2528981" cy="147803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>
                <a:solidFill>
                  <a:schemeClr val="tx1"/>
                </a:solidFill>
              </a:rPr>
              <a:t>Evaluate Satellite Data Accuracy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R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Load in the comprehensive statistical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Generate plots that compare the statistical metrics across all sensor types, depth ranges, and pixel window size combinations.</a:t>
            </a:r>
          </a:p>
        </p:txBody>
      </p: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A029730A-EC8B-AB73-1C99-7BBEE14EEF1E}"/>
              </a:ext>
            </a:extLst>
          </p:cNvPr>
          <p:cNvCxnSpPr>
            <a:stCxn id="264" idx="1"/>
            <a:endCxn id="390" idx="3"/>
          </p:cNvCxnSpPr>
          <p:nvPr/>
        </p:nvCxnSpPr>
        <p:spPr>
          <a:xfrm flipH="1">
            <a:off x="2688875" y="10789730"/>
            <a:ext cx="274007" cy="1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7C064826-ECF9-46C5-BC31-A7C63AE0DED7}"/>
              </a:ext>
            </a:extLst>
          </p:cNvPr>
          <p:cNvCxnSpPr>
            <a:stCxn id="18" idx="1"/>
            <a:endCxn id="212" idx="3"/>
          </p:cNvCxnSpPr>
          <p:nvPr/>
        </p:nvCxnSpPr>
        <p:spPr>
          <a:xfrm rot="10800000">
            <a:off x="4738579" y="3983416"/>
            <a:ext cx="625994" cy="3218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36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</TotalTime>
  <Words>636</Words>
  <Application>Microsoft Macintosh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 Torkelson</dc:creator>
  <cp:lastModifiedBy>Mitch Torkelson</cp:lastModifiedBy>
  <cp:revision>5</cp:revision>
  <dcterms:created xsi:type="dcterms:W3CDTF">2024-04-11T16:48:54Z</dcterms:created>
  <dcterms:modified xsi:type="dcterms:W3CDTF">2024-04-12T13:44:24Z</dcterms:modified>
</cp:coreProperties>
</file>