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9144000" cy="12801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40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796"/>
    <p:restoredTop sz="94719"/>
  </p:normalViewPr>
  <p:slideViewPr>
    <p:cSldViewPr snapToGrid="0">
      <p:cViewPr>
        <p:scale>
          <a:sx n="105" d="100"/>
          <a:sy n="105" d="100"/>
        </p:scale>
        <p:origin x="816" y="144"/>
      </p:cViewPr>
      <p:guideLst>
        <p:guide pos="2880"/>
        <p:guide orient="horz"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95078"/>
            <a:ext cx="7772400" cy="44568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6723804"/>
            <a:ext cx="6858000" cy="309075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35B2-2799-7344-BFFA-55E9A98D16BB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A0F6-576F-EC43-90C4-0378A8BB4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22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35B2-2799-7344-BFFA-55E9A98D16BB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A0F6-576F-EC43-90C4-0378A8BB4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83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681567"/>
            <a:ext cx="1971675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681567"/>
            <a:ext cx="5800725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35B2-2799-7344-BFFA-55E9A98D16BB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A0F6-576F-EC43-90C4-0378A8BB4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82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35B2-2799-7344-BFFA-55E9A98D16BB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A0F6-576F-EC43-90C4-0378A8BB4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51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3191514"/>
            <a:ext cx="7886700" cy="532510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8567000"/>
            <a:ext cx="7886700" cy="28003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35B2-2799-7344-BFFA-55E9A98D16BB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A0F6-576F-EC43-90C4-0378A8BB4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79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3407833"/>
            <a:ext cx="388620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3407833"/>
            <a:ext cx="388620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35B2-2799-7344-BFFA-55E9A98D16BB}" type="datetimeFigureOut">
              <a:rPr lang="en-US" smtClean="0"/>
              <a:t>7/15/24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A0F6-576F-EC43-90C4-0378A8BB4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81570"/>
            <a:ext cx="7886700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3138171"/>
            <a:ext cx="3868340" cy="153796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4676140"/>
            <a:ext cx="3868340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3138171"/>
            <a:ext cx="3887391" cy="153796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4676140"/>
            <a:ext cx="3887391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35B2-2799-7344-BFFA-55E9A98D16BB}" type="datetimeFigureOut">
              <a:rPr lang="en-US" smtClean="0"/>
              <a:t>7/15/24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A0F6-576F-EC43-90C4-0378A8BB4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93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35B2-2799-7344-BFFA-55E9A98D16BB}" type="datetimeFigureOut">
              <a:rPr lang="en-US" smtClean="0"/>
              <a:t>7/15/24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A0F6-576F-EC43-90C4-0378A8BB4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814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35B2-2799-7344-BFFA-55E9A98D16BB}" type="datetimeFigureOut">
              <a:rPr lang="en-US" smtClean="0"/>
              <a:t>7/15/24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A0F6-576F-EC43-90C4-0378A8BB4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323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53440"/>
            <a:ext cx="2949178" cy="29870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843196"/>
            <a:ext cx="4629150" cy="909743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840480"/>
            <a:ext cx="2949178" cy="711496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35B2-2799-7344-BFFA-55E9A98D16BB}" type="datetimeFigureOut">
              <a:rPr lang="en-US" smtClean="0"/>
              <a:t>7/15/24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A0F6-576F-EC43-90C4-0378A8BB4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66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53440"/>
            <a:ext cx="2949178" cy="29870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843196"/>
            <a:ext cx="4629150" cy="909743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840480"/>
            <a:ext cx="2949178" cy="711496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35B2-2799-7344-BFFA-55E9A98D16BB}" type="datetimeFigureOut">
              <a:rPr lang="en-US" smtClean="0"/>
              <a:t>7/15/24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A0F6-576F-EC43-90C4-0378A8BB4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24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681570"/>
            <a:ext cx="788670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3407833"/>
            <a:ext cx="788670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11865189"/>
            <a:ext cx="20574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1135B2-2799-7344-BFFA-55E9A98D16BB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11865189"/>
            <a:ext cx="30861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11865189"/>
            <a:ext cx="20574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8CA0F6-576F-EC43-90C4-0378A8BB4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61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AST-Lab/HawkEye_Evaluation/blob/main/python_programs/satsitu.py" TargetMode="External"/><Relationship Id="rId7" Type="http://schemas.openxmlformats.org/officeDocument/2006/relationships/hyperlink" Target="https://github.com/COAST-Lab/HawkEye_Evaluation/blob/main/python_programs/3D_contours.py" TargetMode="External"/><Relationship Id="rId2" Type="http://schemas.openxmlformats.org/officeDocument/2006/relationships/hyperlink" Target="https://github.com/COAST-Lab/HawkEye_Evaluation/blob/main/python_programs/preprocessing.py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COAST-Lab/HawkEye_Evaluation/blob/main/python_programs/aggregate_satsitu.py" TargetMode="External"/><Relationship Id="rId5" Type="http://schemas.openxmlformats.org/officeDocument/2006/relationships/hyperlink" Target="https://github.com/COAST-Lab/HawkEye_Evaluation/blob/main/python_programs/sat_mosaic.py" TargetMode="External"/><Relationship Id="rId4" Type="http://schemas.openxmlformats.org/officeDocument/2006/relationships/hyperlink" Target="https://github.com/COAST-Lab/HawkEye_Evaluation/blob/main/python_programs/2D_contours.p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3208C9A-81AB-26A2-A2E4-AE6E3150CB23}"/>
              </a:ext>
            </a:extLst>
          </p:cNvPr>
          <p:cNvSpPr/>
          <p:nvPr/>
        </p:nvSpPr>
        <p:spPr>
          <a:xfrm>
            <a:off x="3071678" y="248274"/>
            <a:ext cx="3451857" cy="295090"/>
          </a:xfrm>
          <a:prstGeom prst="roundRect">
            <a:avLst>
              <a:gd name="adj" fmla="val 2439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Satellite/In-Situ Matchup Analysis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EC85737-3855-C82A-D40F-7AD88ADA3C0F}"/>
              </a:ext>
            </a:extLst>
          </p:cNvPr>
          <p:cNvSpPr/>
          <p:nvPr/>
        </p:nvSpPr>
        <p:spPr>
          <a:xfrm>
            <a:off x="1259114" y="803093"/>
            <a:ext cx="2143503" cy="1105658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Satellite Data Acquisition</a:t>
            </a:r>
          </a:p>
          <a:p>
            <a:pPr marL="96439" indent="-96439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Freely accessible from the NASA Ocean Color Web Browser. </a:t>
            </a:r>
          </a:p>
          <a:p>
            <a:pPr marL="96439" indent="-96439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Download L2 </a:t>
            </a:r>
            <a:r>
              <a:rPr lang="en-US" sz="900" dirty="0" err="1">
                <a:solidFill>
                  <a:schemeClr val="tx1"/>
                </a:solidFill>
              </a:rPr>
              <a:t>NetCDFs</a:t>
            </a:r>
            <a:r>
              <a:rPr lang="en-US" sz="900" dirty="0">
                <a:solidFill>
                  <a:schemeClr val="tx1"/>
                </a:solidFill>
              </a:rPr>
              <a:t> that contain minimal cloud coverage and were captured within 48 hours of in-situ sampling period (May 5, 2023).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34A7DB1-4EC1-0484-5435-D08469879468}"/>
              </a:ext>
            </a:extLst>
          </p:cNvPr>
          <p:cNvSpPr/>
          <p:nvPr/>
        </p:nvSpPr>
        <p:spPr>
          <a:xfrm>
            <a:off x="265846" y="2132843"/>
            <a:ext cx="1735482" cy="711958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L2 File Storage</a:t>
            </a:r>
          </a:p>
          <a:p>
            <a:r>
              <a:rPr lang="en-US" sz="900" dirty="0">
                <a:solidFill>
                  <a:schemeClr val="tx1"/>
                </a:solidFill>
              </a:rPr>
              <a:t>Store the newly acquired satellite </a:t>
            </a:r>
            <a:r>
              <a:rPr lang="en-US" sz="900" dirty="0" err="1">
                <a:solidFill>
                  <a:schemeClr val="tx1"/>
                </a:solidFill>
              </a:rPr>
              <a:t>NetCDFs</a:t>
            </a:r>
            <a:r>
              <a:rPr lang="en-US" sz="900" dirty="0">
                <a:solidFill>
                  <a:schemeClr val="tx1"/>
                </a:solidFill>
              </a:rPr>
              <a:t> in a single folder for easy access.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DEB8279-0DA8-CB0D-854C-A7F6533B9A0C}"/>
              </a:ext>
            </a:extLst>
          </p:cNvPr>
          <p:cNvSpPr/>
          <p:nvPr/>
        </p:nvSpPr>
        <p:spPr>
          <a:xfrm>
            <a:off x="2487707" y="2130453"/>
            <a:ext cx="1945517" cy="102429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Data Processing</a:t>
            </a:r>
          </a:p>
          <a:p>
            <a:r>
              <a:rPr lang="en-US" sz="900" dirty="0">
                <a:solidFill>
                  <a:schemeClr val="tx1"/>
                </a:solidFill>
              </a:rPr>
              <a:t>Using </a:t>
            </a:r>
            <a:r>
              <a:rPr lang="en-US" sz="900" dirty="0" err="1">
                <a:solidFill>
                  <a:schemeClr val="tx1"/>
                </a:solidFill>
              </a:rPr>
              <a:t>SeaDAS</a:t>
            </a:r>
            <a:r>
              <a:rPr lang="en-US" sz="900" dirty="0">
                <a:solidFill>
                  <a:schemeClr val="tx1"/>
                </a:solidFill>
              </a:rPr>
              <a:t>, process the acquired L2 files to L3 data products for a spatial representation of the chlorophyll measurements.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F3368B0C-B13B-8D70-A74C-7ED5B26B51BB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5400000">
            <a:off x="1620181" y="1422158"/>
            <a:ext cx="224092" cy="11972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FF1D48B-C52D-222F-76F9-553D328F3242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16200000" flipH="1">
            <a:off x="2784815" y="1454802"/>
            <a:ext cx="221702" cy="11296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B14C353-94CF-607A-9B14-09EEAF7536E5}"/>
              </a:ext>
            </a:extLst>
          </p:cNvPr>
          <p:cNvSpPr/>
          <p:nvPr/>
        </p:nvSpPr>
        <p:spPr>
          <a:xfrm>
            <a:off x="5865586" y="807910"/>
            <a:ext cx="2019300" cy="1105658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In-Situ Data Acquisition</a:t>
            </a:r>
          </a:p>
          <a:p>
            <a:pPr marL="96439" indent="-96439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Using the Acrobat equipped with a chlorophyll fluorometer, conduct transect surveys to collect chlorophyll measurements at the mouth of the Masonboro Inlet.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ED71D5E-FD0A-B35A-1CF1-43BE1009979F}"/>
              </a:ext>
            </a:extLst>
          </p:cNvPr>
          <p:cNvSpPr/>
          <p:nvPr/>
        </p:nvSpPr>
        <p:spPr>
          <a:xfrm>
            <a:off x="5777481" y="2143862"/>
            <a:ext cx="2193061" cy="103872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Data Pre-Processing</a:t>
            </a:r>
          </a:p>
          <a:p>
            <a:r>
              <a:rPr lang="en-US" sz="900" dirty="0">
                <a:solidFill>
                  <a:schemeClr val="tx1"/>
                </a:solidFill>
              </a:rPr>
              <a:t>Download the collected data from the  measuring devices. For our devices, we used Sea-Brid’s Scientific Seasoft V2: SBE Data Processing software. Save the transect data in CSVs.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E71340C-1D43-5057-244D-71B70DD48E23}"/>
              </a:ext>
            </a:extLst>
          </p:cNvPr>
          <p:cNvSpPr/>
          <p:nvPr/>
        </p:nvSpPr>
        <p:spPr>
          <a:xfrm>
            <a:off x="5364573" y="3411642"/>
            <a:ext cx="3018879" cy="1665188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Process and Quality Control Transect Data</a:t>
            </a:r>
          </a:p>
          <a:p>
            <a:r>
              <a:rPr lang="en-US" sz="900" dirty="0">
                <a:solidFill>
                  <a:schemeClr val="tx1"/>
                </a:solidFill>
              </a:rPr>
              <a:t>Run the </a:t>
            </a:r>
            <a:r>
              <a:rPr lang="en-US" sz="900" dirty="0">
                <a:solidFill>
                  <a:schemeClr val="tx1"/>
                </a:solidFill>
                <a:hlinkClick r:id="rId2"/>
              </a:rPr>
              <a:t>preprocessing.py </a:t>
            </a:r>
            <a:r>
              <a:rPr lang="en-US" sz="900" dirty="0">
                <a:solidFill>
                  <a:schemeClr val="tx1"/>
                </a:solidFill>
              </a:rPr>
              <a:t>script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Load in the raw marine transect data from the CSVs.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Perform quality control checks to ensure data integrity, including timing consistency and value range validation.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Handle special data cases, like reversing rows for specific transects to ensure proper orientation.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Saved cleaned data into a processed, combined dataset and generate a quality control report.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04D1D54-59F5-E8A8-4D5E-6455AAD10A72}"/>
              </a:ext>
            </a:extLst>
          </p:cNvPr>
          <p:cNvSpPr/>
          <p:nvPr/>
        </p:nvSpPr>
        <p:spPr>
          <a:xfrm>
            <a:off x="530470" y="5660474"/>
            <a:ext cx="3208597" cy="178718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Satellite &amp; In-situ Data Matching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Run the </a:t>
            </a:r>
            <a:r>
              <a:rPr lang="en-US" sz="1000" dirty="0">
                <a:solidFill>
                  <a:schemeClr val="tx1"/>
                </a:solidFill>
                <a:hlinkClick r:id="rId3"/>
              </a:rPr>
              <a:t>satsitu.py </a:t>
            </a:r>
            <a:r>
              <a:rPr lang="en-US" sz="1000" dirty="0">
                <a:solidFill>
                  <a:schemeClr val="tx1"/>
                </a:solidFill>
              </a:rPr>
              <a:t>script to: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Load in processed in-situ transect and satellite-derived chlorophyll datasets.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Match satellite data with in-situ data based on geographic coordinates.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Calculate indices to align in-situ measurements with corresponding satellite data grid points.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Save the combined dataset with matched chlorophyll values from both in-situ and satellite sources.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3FB749F-4B58-CE69-5E64-5B760E27C120}"/>
              </a:ext>
            </a:extLst>
          </p:cNvPr>
          <p:cNvSpPr/>
          <p:nvPr/>
        </p:nvSpPr>
        <p:spPr>
          <a:xfrm>
            <a:off x="5985933" y="5660475"/>
            <a:ext cx="3101212" cy="1480652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Visualize Data in 2D Gradients Along Transects</a:t>
            </a:r>
          </a:p>
          <a:p>
            <a:r>
              <a:rPr lang="en-US" sz="900" dirty="0">
                <a:solidFill>
                  <a:schemeClr val="tx1"/>
                </a:solidFill>
              </a:rPr>
              <a:t>Run the </a:t>
            </a:r>
            <a:r>
              <a:rPr lang="en-US" sz="900" dirty="0">
                <a:solidFill>
                  <a:schemeClr val="tx1"/>
                </a:solidFill>
                <a:hlinkClick r:id="rId4"/>
              </a:rPr>
              <a:t>2D_contour.py </a:t>
            </a:r>
            <a:r>
              <a:rPr lang="en-US" sz="900" dirty="0">
                <a:solidFill>
                  <a:schemeClr val="tx1"/>
                </a:solidFill>
              </a:rPr>
              <a:t>script to:</a:t>
            </a:r>
          </a:p>
          <a:p>
            <a:pPr marL="96439" indent="-96439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 Read transect CSV to extract chlorophyll data.</a:t>
            </a:r>
          </a:p>
          <a:p>
            <a:pPr marL="96439" indent="-96439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Calculate distances along each transect.</a:t>
            </a:r>
          </a:p>
          <a:p>
            <a:pPr marL="96439" indent="-96439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Interpolate data points to create a continuous gradient representation.</a:t>
            </a:r>
          </a:p>
          <a:p>
            <a:pPr marL="96439" indent="-96439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Include bathymetric data.</a:t>
            </a:r>
          </a:p>
          <a:p>
            <a:pPr marL="96439" indent="-96439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Generate and save the contour plots for each transect as PNGs.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DE75038-1A82-F4C4-725E-3CB8A8D05EDB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flipH="1">
            <a:off x="6874012" y="1913568"/>
            <a:ext cx="1224" cy="2302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03B6E242-E1DA-94BE-C490-B0938715D466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 rot="5400000">
            <a:off x="4212569" y="2999030"/>
            <a:ext cx="583644" cy="47392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7628BFD2-21C6-024C-3A77-12F09E09620B}"/>
              </a:ext>
            </a:extLst>
          </p:cNvPr>
          <p:cNvCxnSpPr>
            <a:cxnSpLocks/>
            <a:stCxn id="18" idx="2"/>
            <a:endCxn id="21" idx="0"/>
          </p:cNvCxnSpPr>
          <p:nvPr/>
        </p:nvCxnSpPr>
        <p:spPr>
          <a:xfrm rot="16200000" flipH="1">
            <a:off x="6913454" y="5037389"/>
            <a:ext cx="583645" cy="6625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0DBA2F82-6A79-AB6D-F469-A4B6A96767DF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6874012" y="3182587"/>
            <a:ext cx="1" cy="2290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2" name="Rounded Rectangle 211">
            <a:extLst>
              <a:ext uri="{FF2B5EF4-FFF2-40B4-BE49-F238E27FC236}">
                <a16:creationId xmlns:a16="http://schemas.microsoft.com/office/drawing/2014/main" id="{11E7BC94-C3B0-B6F5-7D56-1EDE90B36D08}"/>
              </a:ext>
            </a:extLst>
          </p:cNvPr>
          <p:cNvSpPr/>
          <p:nvPr/>
        </p:nvSpPr>
        <p:spPr>
          <a:xfrm>
            <a:off x="2182350" y="3365883"/>
            <a:ext cx="2556229" cy="14345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Visualize Transect Paths and Satellite Chlorophyll Imagery</a:t>
            </a:r>
          </a:p>
          <a:p>
            <a:r>
              <a:rPr lang="en-US" sz="900" dirty="0">
                <a:solidFill>
                  <a:schemeClr val="tx1"/>
                </a:solidFill>
              </a:rPr>
              <a:t>Run the </a:t>
            </a:r>
            <a:r>
              <a:rPr lang="en-US" sz="900" dirty="0">
                <a:solidFill>
                  <a:schemeClr val="tx1"/>
                </a:solidFill>
                <a:hlinkClick r:id="rId5"/>
              </a:rPr>
              <a:t>sat_mosaic.py </a:t>
            </a:r>
            <a:r>
              <a:rPr lang="en-US" sz="900" dirty="0">
                <a:solidFill>
                  <a:schemeClr val="tx1"/>
                </a:solidFill>
              </a:rPr>
              <a:t>script to:</a:t>
            </a:r>
          </a:p>
          <a:p>
            <a:pPr marL="96439" indent="-96439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 Load in and overlay in-situ transect paths onto L3 chlorophyll satellite imagery.</a:t>
            </a:r>
          </a:p>
          <a:p>
            <a:pPr marL="96439" indent="-96439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Enhance with scale bars, compass roses, and legends for each satellite sensor type.</a:t>
            </a:r>
          </a:p>
          <a:p>
            <a:pPr marL="96439" indent="-96439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Save the final visualizations as a mosaic map.</a:t>
            </a:r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26E92089-369C-5365-0ADE-4060A4E4E1F2}"/>
              </a:ext>
            </a:extLst>
          </p:cNvPr>
          <p:cNvCxnSpPr>
            <a:cxnSpLocks/>
            <a:stCxn id="9" idx="2"/>
            <a:endCxn id="212" idx="0"/>
          </p:cNvCxnSpPr>
          <p:nvPr/>
        </p:nvCxnSpPr>
        <p:spPr>
          <a:xfrm flipH="1">
            <a:off x="3460465" y="3154749"/>
            <a:ext cx="1" cy="211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1" name="Rounded Rectangle 240">
            <a:extLst>
              <a:ext uri="{FF2B5EF4-FFF2-40B4-BE49-F238E27FC236}">
                <a16:creationId xmlns:a16="http://schemas.microsoft.com/office/drawing/2014/main" id="{2E061C3C-3CC7-3273-EE38-BB4B7DB6BCBE}"/>
              </a:ext>
            </a:extLst>
          </p:cNvPr>
          <p:cNvSpPr/>
          <p:nvPr/>
        </p:nvSpPr>
        <p:spPr>
          <a:xfrm>
            <a:off x="637470" y="7699878"/>
            <a:ext cx="2994596" cy="1669863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Data Aggregation</a:t>
            </a:r>
          </a:p>
          <a:p>
            <a:r>
              <a:rPr lang="en-US" sz="900" dirty="0">
                <a:solidFill>
                  <a:schemeClr val="tx1"/>
                </a:solidFill>
              </a:rPr>
              <a:t>Run the </a:t>
            </a:r>
            <a:r>
              <a:rPr lang="en-US" sz="900" dirty="0">
                <a:solidFill>
                  <a:schemeClr val="tx1"/>
                </a:solidFill>
                <a:hlinkClick r:id="rId6"/>
              </a:rPr>
              <a:t>aggregate_satsitu.py </a:t>
            </a:r>
            <a:r>
              <a:rPr lang="en-US" sz="900" dirty="0">
                <a:solidFill>
                  <a:schemeClr val="tx1"/>
                </a:solidFill>
              </a:rPr>
              <a:t>script to: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Import satellite and in-situ data of chlorophyll concentrations.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Apply sliding window averaging (1x1, 2x2, 3x3 pixels).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Filter in-situ data by specified oceanic depth ranges.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Combine processed and aggregated data into a single dataset for further analysis, which is outputted as a CSV. </a:t>
            </a:r>
          </a:p>
        </p:txBody>
      </p:sp>
      <p:cxnSp>
        <p:nvCxnSpPr>
          <p:cNvPr id="256" name="Elbow Connector 255">
            <a:extLst>
              <a:ext uri="{FF2B5EF4-FFF2-40B4-BE49-F238E27FC236}">
                <a16:creationId xmlns:a16="http://schemas.microsoft.com/office/drawing/2014/main" id="{B1F6D906-A6CD-428C-0884-306BC21F1762}"/>
              </a:ext>
            </a:extLst>
          </p:cNvPr>
          <p:cNvCxnSpPr>
            <a:cxnSpLocks/>
            <a:stCxn id="8" idx="2"/>
            <a:endCxn id="20" idx="1"/>
          </p:cNvCxnSpPr>
          <p:nvPr/>
        </p:nvCxnSpPr>
        <p:spPr>
          <a:xfrm rot="5400000">
            <a:off x="-1022604" y="4397876"/>
            <a:ext cx="3709266" cy="603117"/>
          </a:xfrm>
          <a:prstGeom prst="bentConnector4">
            <a:avLst>
              <a:gd name="adj1" fmla="val 37955"/>
              <a:gd name="adj2" fmla="val 13790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4" name="Rounded Rectangle 263">
            <a:extLst>
              <a:ext uri="{FF2B5EF4-FFF2-40B4-BE49-F238E27FC236}">
                <a16:creationId xmlns:a16="http://schemas.microsoft.com/office/drawing/2014/main" id="{5E11EC1E-1D42-6902-DE2E-E5025419BC60}"/>
              </a:ext>
            </a:extLst>
          </p:cNvPr>
          <p:cNvSpPr/>
          <p:nvPr/>
        </p:nvSpPr>
        <p:spPr>
          <a:xfrm>
            <a:off x="3544715" y="9748935"/>
            <a:ext cx="3013719" cy="2409198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Evaluate &amp; Visualize Satellite Data Accuracy</a:t>
            </a:r>
          </a:p>
          <a:p>
            <a:r>
              <a:rPr lang="en-US" sz="900" dirty="0">
                <a:solidFill>
                  <a:schemeClr val="tx1"/>
                </a:solidFill>
              </a:rPr>
              <a:t>Run the </a:t>
            </a:r>
            <a:r>
              <a:rPr lang="en-US" sz="900" dirty="0" err="1">
                <a:solidFill>
                  <a:schemeClr val="tx1"/>
                </a:solidFill>
              </a:rPr>
              <a:t>satsitu_matchup_histogram.py</a:t>
            </a:r>
            <a:r>
              <a:rPr lang="en-US" sz="900" dirty="0">
                <a:solidFill>
                  <a:schemeClr val="tx1"/>
                </a:solidFill>
              </a:rPr>
              <a:t> script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Load combined satellite and in-situ aggregated chlorophyll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Select specific satellite data sets based on sensor type and capture date.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Calculate statistical metrics (RMSE, MAPE, Bias, R-squared) for chlorophyll predictions at various ocean depth ranges.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Fit a linear regression model to compare predicted and in-situ chlorophyll values.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Generate scatter plots with regression lines to visualize prediction accuracy.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Output comprehensive statistics dataset and histogram plots for each depth range and pixel window size configuration.</a:t>
            </a:r>
          </a:p>
        </p:txBody>
      </p: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75722C94-0876-B81A-92F6-69CD9C0B1478}"/>
              </a:ext>
            </a:extLst>
          </p:cNvPr>
          <p:cNvCxnSpPr>
            <a:stCxn id="20" idx="2"/>
            <a:endCxn id="241" idx="0"/>
          </p:cNvCxnSpPr>
          <p:nvPr/>
        </p:nvCxnSpPr>
        <p:spPr>
          <a:xfrm flipH="1">
            <a:off x="2134768" y="7447659"/>
            <a:ext cx="1" cy="2522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8" name="Rounded Rectangle 377">
            <a:extLst>
              <a:ext uri="{FF2B5EF4-FFF2-40B4-BE49-F238E27FC236}">
                <a16:creationId xmlns:a16="http://schemas.microsoft.com/office/drawing/2014/main" id="{0BFE284B-535B-E85E-49EB-9149C3917B64}"/>
              </a:ext>
            </a:extLst>
          </p:cNvPr>
          <p:cNvSpPr/>
          <p:nvPr/>
        </p:nvSpPr>
        <p:spPr>
          <a:xfrm>
            <a:off x="6808056" y="7684638"/>
            <a:ext cx="2279089" cy="95424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Visualize Data in 3D Gradients</a:t>
            </a:r>
          </a:p>
          <a:p>
            <a:r>
              <a:rPr lang="en-US" sz="900" dirty="0">
                <a:solidFill>
                  <a:schemeClr val="tx1"/>
                </a:solidFill>
              </a:rPr>
              <a:t>Run the </a:t>
            </a:r>
            <a:r>
              <a:rPr lang="en-US" sz="900" dirty="0">
                <a:solidFill>
                  <a:schemeClr val="tx1"/>
                </a:solidFill>
                <a:hlinkClick r:id="rId7"/>
              </a:rPr>
              <a:t>3D_contour.py </a:t>
            </a:r>
            <a:r>
              <a:rPr lang="en-US" sz="900" dirty="0">
                <a:solidFill>
                  <a:schemeClr val="tx1"/>
                </a:solidFill>
              </a:rPr>
              <a:t>script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Do the same as the 2D_contour script, with an additional distance-from-shore calculation for the x axis.</a:t>
            </a:r>
          </a:p>
        </p:txBody>
      </p:sp>
      <p:sp>
        <p:nvSpPr>
          <p:cNvPr id="390" name="Rounded Rectangle 389">
            <a:extLst>
              <a:ext uri="{FF2B5EF4-FFF2-40B4-BE49-F238E27FC236}">
                <a16:creationId xmlns:a16="http://schemas.microsoft.com/office/drawing/2014/main" id="{DC7CAD91-721C-3DEE-F031-A39F712043B4}"/>
              </a:ext>
            </a:extLst>
          </p:cNvPr>
          <p:cNvSpPr/>
          <p:nvPr/>
        </p:nvSpPr>
        <p:spPr>
          <a:xfrm>
            <a:off x="265846" y="10213880"/>
            <a:ext cx="2528981" cy="147803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Evaluate Satellite Data Accuracy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Run the </a:t>
            </a:r>
            <a:r>
              <a:rPr lang="en-US" sz="1000" dirty="0" err="1">
                <a:solidFill>
                  <a:schemeClr val="tx1"/>
                </a:solidFill>
              </a:rPr>
              <a:t>satsitu_metric_histogram.py</a:t>
            </a:r>
            <a:r>
              <a:rPr lang="en-US" sz="1000" dirty="0">
                <a:solidFill>
                  <a:schemeClr val="tx1"/>
                </a:solidFill>
              </a:rPr>
              <a:t> to: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Load comprehensive statistical dataset.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Generate bar plots that compare the statistical metrics across all sensor types, depth ranges, and pixel window size combinations.</a:t>
            </a:r>
          </a:p>
        </p:txBody>
      </p: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A029730A-EC8B-AB73-1C99-7BBEE14EEF1E}"/>
              </a:ext>
            </a:extLst>
          </p:cNvPr>
          <p:cNvCxnSpPr>
            <a:cxnSpLocks/>
            <a:stCxn id="264" idx="1"/>
            <a:endCxn id="390" idx="3"/>
          </p:cNvCxnSpPr>
          <p:nvPr/>
        </p:nvCxnSpPr>
        <p:spPr>
          <a:xfrm flipH="1" flipV="1">
            <a:off x="2794827" y="10952895"/>
            <a:ext cx="749888" cy="6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7C064826-ECF9-46C5-BC31-A7C63AE0DED7}"/>
              </a:ext>
            </a:extLst>
          </p:cNvPr>
          <p:cNvCxnSpPr>
            <a:cxnSpLocks/>
            <a:stCxn id="18" idx="1"/>
            <a:endCxn id="212" idx="3"/>
          </p:cNvCxnSpPr>
          <p:nvPr/>
        </p:nvCxnSpPr>
        <p:spPr>
          <a:xfrm rot="10800000">
            <a:off x="4738579" y="4083162"/>
            <a:ext cx="625994" cy="16107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0BF4864-B527-404C-2056-70C453FCFDA8}"/>
              </a:ext>
            </a:extLst>
          </p:cNvPr>
          <p:cNvSpPr/>
          <p:nvPr/>
        </p:nvSpPr>
        <p:spPr>
          <a:xfrm>
            <a:off x="3975069" y="7684638"/>
            <a:ext cx="2564764" cy="95424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Visualize Data Across Depth Intervals</a:t>
            </a:r>
          </a:p>
          <a:p>
            <a:r>
              <a:rPr lang="en-US" sz="900" dirty="0">
                <a:solidFill>
                  <a:schemeClr val="tx1"/>
                </a:solidFill>
              </a:rPr>
              <a:t>Run the </a:t>
            </a:r>
            <a:r>
              <a:rPr lang="en-US" sz="900" dirty="0" err="1">
                <a:solidFill>
                  <a:schemeClr val="tx1"/>
                </a:solidFill>
              </a:rPr>
              <a:t>transect_analysis.py</a:t>
            </a:r>
            <a:r>
              <a:rPr lang="en-US" sz="900" dirty="0">
                <a:solidFill>
                  <a:schemeClr val="tx1"/>
                </a:solidFill>
              </a:rPr>
              <a:t> script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Generate depth distribution box plots.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Calculate average oceanic parameters by depth.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F4AA76E1-7330-2040-F467-BDB96D803410}"/>
              </a:ext>
            </a:extLst>
          </p:cNvPr>
          <p:cNvCxnSpPr>
            <a:cxnSpLocks/>
            <a:stCxn id="21" idx="2"/>
            <a:endCxn id="378" idx="0"/>
          </p:cNvCxnSpPr>
          <p:nvPr/>
        </p:nvCxnSpPr>
        <p:spPr>
          <a:xfrm rot="16200000" flipH="1">
            <a:off x="7470315" y="7207351"/>
            <a:ext cx="543511" cy="41106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867DB93C-5843-2E8C-4AC3-222A5BCCD4C8}"/>
              </a:ext>
            </a:extLst>
          </p:cNvPr>
          <p:cNvCxnSpPr>
            <a:cxnSpLocks/>
            <a:stCxn id="241" idx="2"/>
            <a:endCxn id="264" idx="0"/>
          </p:cNvCxnSpPr>
          <p:nvPr/>
        </p:nvCxnSpPr>
        <p:spPr>
          <a:xfrm rot="16200000" flipH="1">
            <a:off x="3403574" y="8100934"/>
            <a:ext cx="379194" cy="291680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737646DE-EF05-D5DB-8F2F-90FDFEA48CBE}"/>
              </a:ext>
            </a:extLst>
          </p:cNvPr>
          <p:cNvCxnSpPr>
            <a:cxnSpLocks/>
            <a:stCxn id="21" idx="2"/>
            <a:endCxn id="2" idx="0"/>
          </p:cNvCxnSpPr>
          <p:nvPr/>
        </p:nvCxnSpPr>
        <p:spPr>
          <a:xfrm rot="5400000">
            <a:off x="6125240" y="6273338"/>
            <a:ext cx="543511" cy="227908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360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4e32bd2a-1ccd-49c1-a814-de8553946415}" enabled="1" method="Standard" siteId="{22136781-9753-4c75-af28-68a078871ebf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1363</TotalTime>
  <Words>662</Words>
  <Application>Microsoft Macintosh PowerPoint</Application>
  <PresentationFormat>Custom</PresentationFormat>
  <Paragraphs>61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Mitch Torkelson</dc:creator>
  <cp:lastModifiedBy>Torkelson, Mitchell David</cp:lastModifiedBy>
  <cp:revision>13</cp:revision>
  <dcterms:created xsi:type="dcterms:W3CDTF">2024-04-11T16:48:54Z</dcterms:created>
  <dcterms:modified xsi:type="dcterms:W3CDTF">2024-07-15T15:54:16Z</dcterms:modified>
</cp:coreProperties>
</file>