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guide id="3" orient="horz" pos="13924" userDrawn="1">
          <p15:clr>
            <a:srgbClr val="A4A3A4"/>
          </p15:clr>
        </p15:guide>
        <p15:guide id="4" pos="104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4"/>
    <a:srgbClr val="F76B34"/>
    <a:srgbClr val="10ADB6"/>
    <a:srgbClr val="F9C977"/>
    <a:srgbClr val="9BE1E6"/>
    <a:srgbClr val="FAFAFA"/>
    <a:srgbClr val="021B2B"/>
    <a:srgbClr val="3D5A84"/>
    <a:srgbClr val="0030A9"/>
    <a:srgbClr val="001F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491"/>
    <p:restoredTop sz="96296"/>
  </p:normalViewPr>
  <p:slideViewPr>
    <p:cSldViewPr snapToGrid="0" showGuides="1">
      <p:cViewPr>
        <p:scale>
          <a:sx n="28" d="100"/>
          <a:sy n="28" d="100"/>
        </p:scale>
        <p:origin x="4776" y="144"/>
      </p:cViewPr>
      <p:guideLst>
        <p:guide orient="horz" pos="13824"/>
        <p:guide pos="10368"/>
        <p:guide orient="horz" pos="13924"/>
        <p:guide pos="10468"/>
      </p:guideLst>
    </p:cSldViewPr>
  </p:slideViewPr>
  <p:notesTextViewPr>
    <p:cViewPr>
      <p:scale>
        <a:sx n="1" d="1"/>
        <a:sy n="1" d="1"/>
      </p:scale>
      <p:origin x="0" y="0"/>
    </p:cViewPr>
  </p:notesTextViewPr>
  <p:gridSpacing cx="914400" cy="9144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C3EDD7-416A-1A41-A87D-DEABB58909B4}" type="datetimeFigureOut">
              <a:rPr lang="en-US" smtClean="0"/>
              <a:t>2/24/24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B6FC4-D450-B94E-AEDE-CF7E55C14FC2}" type="slidenum">
              <a:rPr lang="en-US" smtClean="0"/>
              <a:t>‹#›</a:t>
            </a:fld>
            <a:endParaRPr lang="en-US"/>
          </a:p>
        </p:txBody>
      </p:sp>
    </p:spTree>
    <p:extLst>
      <p:ext uri="{BB962C8B-B14F-4D97-AF65-F5344CB8AC3E}">
        <p14:creationId xmlns:p14="http://schemas.microsoft.com/office/powerpoint/2010/main" val="517328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C3EDD7-416A-1A41-A87D-DEABB58909B4}" type="datetimeFigureOut">
              <a:rPr lang="en-US" smtClean="0"/>
              <a:t>2/24/24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B6FC4-D450-B94E-AEDE-CF7E55C14FC2}" type="slidenum">
              <a:rPr lang="en-US" smtClean="0"/>
              <a:t>‹#›</a:t>
            </a:fld>
            <a:endParaRPr lang="en-US"/>
          </a:p>
        </p:txBody>
      </p:sp>
    </p:spTree>
    <p:extLst>
      <p:ext uri="{BB962C8B-B14F-4D97-AF65-F5344CB8AC3E}">
        <p14:creationId xmlns:p14="http://schemas.microsoft.com/office/powerpoint/2010/main" val="1041527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C3EDD7-416A-1A41-A87D-DEABB58909B4}" type="datetimeFigureOut">
              <a:rPr lang="en-US" smtClean="0"/>
              <a:t>2/24/24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B6FC4-D450-B94E-AEDE-CF7E55C14FC2}" type="slidenum">
              <a:rPr lang="en-US" smtClean="0"/>
              <a:t>‹#›</a:t>
            </a:fld>
            <a:endParaRPr lang="en-US"/>
          </a:p>
        </p:txBody>
      </p:sp>
    </p:spTree>
    <p:extLst>
      <p:ext uri="{BB962C8B-B14F-4D97-AF65-F5344CB8AC3E}">
        <p14:creationId xmlns:p14="http://schemas.microsoft.com/office/powerpoint/2010/main" val="280682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C3EDD7-416A-1A41-A87D-DEABB58909B4}" type="datetimeFigureOut">
              <a:rPr lang="en-US" smtClean="0"/>
              <a:t>2/24/24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B6FC4-D450-B94E-AEDE-CF7E55C14FC2}" type="slidenum">
              <a:rPr lang="en-US" smtClean="0"/>
              <a:t>‹#›</a:t>
            </a:fld>
            <a:endParaRPr lang="en-US"/>
          </a:p>
        </p:txBody>
      </p:sp>
    </p:spTree>
    <p:extLst>
      <p:ext uri="{BB962C8B-B14F-4D97-AF65-F5344CB8AC3E}">
        <p14:creationId xmlns:p14="http://schemas.microsoft.com/office/powerpoint/2010/main" val="4017716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6" y="10942332"/>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6" y="29372572"/>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C3EDD7-416A-1A41-A87D-DEABB58909B4}" type="datetimeFigureOut">
              <a:rPr lang="en-US" smtClean="0"/>
              <a:t>2/24/24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B6FC4-D450-B94E-AEDE-CF7E55C14FC2}" type="slidenum">
              <a:rPr lang="en-US" smtClean="0"/>
              <a:t>‹#›</a:t>
            </a:fld>
            <a:endParaRPr lang="en-US"/>
          </a:p>
        </p:txBody>
      </p:sp>
    </p:spTree>
    <p:extLst>
      <p:ext uri="{BB962C8B-B14F-4D97-AF65-F5344CB8AC3E}">
        <p14:creationId xmlns:p14="http://schemas.microsoft.com/office/powerpoint/2010/main" val="1857687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C3EDD7-416A-1A41-A87D-DEABB58909B4}" type="datetimeFigureOut">
              <a:rPr lang="en-US" smtClean="0"/>
              <a:t>2/24/24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B6FC4-D450-B94E-AEDE-CF7E55C14FC2}" type="slidenum">
              <a:rPr lang="en-US" smtClean="0"/>
              <a:t>‹#›</a:t>
            </a:fld>
            <a:endParaRPr lang="en-US"/>
          </a:p>
        </p:txBody>
      </p:sp>
    </p:spTree>
    <p:extLst>
      <p:ext uri="{BB962C8B-B14F-4D97-AF65-F5344CB8AC3E}">
        <p14:creationId xmlns:p14="http://schemas.microsoft.com/office/powerpoint/2010/main" val="388728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09"/>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2"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2"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C3EDD7-416A-1A41-A87D-DEABB58909B4}" type="datetimeFigureOut">
              <a:rPr lang="en-US" smtClean="0"/>
              <a:t>2/24/24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DB6FC4-D450-B94E-AEDE-CF7E55C14FC2}" type="slidenum">
              <a:rPr lang="en-US" smtClean="0"/>
              <a:t>‹#›</a:t>
            </a:fld>
            <a:endParaRPr lang="en-US"/>
          </a:p>
        </p:txBody>
      </p:sp>
    </p:spTree>
    <p:extLst>
      <p:ext uri="{BB962C8B-B14F-4D97-AF65-F5344CB8AC3E}">
        <p14:creationId xmlns:p14="http://schemas.microsoft.com/office/powerpoint/2010/main" val="141293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C3EDD7-416A-1A41-A87D-DEABB58909B4}" type="datetimeFigureOut">
              <a:rPr lang="en-US" smtClean="0"/>
              <a:t>2/24/24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DB6FC4-D450-B94E-AEDE-CF7E55C14FC2}" type="slidenum">
              <a:rPr lang="en-US" smtClean="0"/>
              <a:t>‹#›</a:t>
            </a:fld>
            <a:endParaRPr lang="en-US"/>
          </a:p>
        </p:txBody>
      </p:sp>
    </p:spTree>
    <p:extLst>
      <p:ext uri="{BB962C8B-B14F-4D97-AF65-F5344CB8AC3E}">
        <p14:creationId xmlns:p14="http://schemas.microsoft.com/office/powerpoint/2010/main" val="833300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3EDD7-416A-1A41-A87D-DEABB58909B4}" type="datetimeFigureOut">
              <a:rPr lang="en-US" smtClean="0"/>
              <a:t>2/24/24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DB6FC4-D450-B94E-AEDE-CF7E55C14FC2}" type="slidenum">
              <a:rPr lang="en-US" smtClean="0"/>
              <a:t>‹#›</a:t>
            </a:fld>
            <a:endParaRPr lang="en-US"/>
          </a:p>
        </p:txBody>
      </p:sp>
    </p:spTree>
    <p:extLst>
      <p:ext uri="{BB962C8B-B14F-4D97-AF65-F5344CB8AC3E}">
        <p14:creationId xmlns:p14="http://schemas.microsoft.com/office/powerpoint/2010/main" val="92549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29"/>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28C3EDD7-416A-1A41-A87D-DEABB58909B4}" type="datetimeFigureOut">
              <a:rPr lang="en-US" smtClean="0"/>
              <a:t>2/24/24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B6FC4-D450-B94E-AEDE-CF7E55C14FC2}" type="slidenum">
              <a:rPr lang="en-US" smtClean="0"/>
              <a:t>‹#›</a:t>
            </a:fld>
            <a:endParaRPr lang="en-US"/>
          </a:p>
        </p:txBody>
      </p:sp>
    </p:spTree>
    <p:extLst>
      <p:ext uri="{BB962C8B-B14F-4D97-AF65-F5344CB8AC3E}">
        <p14:creationId xmlns:p14="http://schemas.microsoft.com/office/powerpoint/2010/main" val="1629994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29"/>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28C3EDD7-416A-1A41-A87D-DEABB58909B4}" type="datetimeFigureOut">
              <a:rPr lang="en-US" smtClean="0"/>
              <a:t>2/24/24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B6FC4-D450-B94E-AEDE-CF7E55C14FC2}" type="slidenum">
              <a:rPr lang="en-US" smtClean="0"/>
              <a:t>‹#›</a:t>
            </a:fld>
            <a:endParaRPr lang="en-US"/>
          </a:p>
        </p:txBody>
      </p:sp>
    </p:spTree>
    <p:extLst>
      <p:ext uri="{BB962C8B-B14F-4D97-AF65-F5344CB8AC3E}">
        <p14:creationId xmlns:p14="http://schemas.microsoft.com/office/powerpoint/2010/main" val="2610509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09"/>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49"/>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28C3EDD7-416A-1A41-A87D-DEABB58909B4}" type="datetimeFigureOut">
              <a:rPr lang="en-US" smtClean="0"/>
              <a:t>2/24/24</a:t>
            </a:fld>
            <a:endParaRPr lang="en-US"/>
          </a:p>
        </p:txBody>
      </p:sp>
      <p:sp>
        <p:nvSpPr>
          <p:cNvPr id="5" name="Footer Placeholder 4"/>
          <p:cNvSpPr>
            <a:spLocks noGrp="1"/>
          </p:cNvSpPr>
          <p:nvPr>
            <p:ph type="ftr" sz="quarter" idx="3"/>
          </p:nvPr>
        </p:nvSpPr>
        <p:spPr>
          <a:xfrm>
            <a:off x="10904220" y="40680649"/>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49"/>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EDDB6FC4-D450-B94E-AEDE-CF7E55C14FC2}" type="slidenum">
              <a:rPr lang="en-US" smtClean="0"/>
              <a:t>‹#›</a:t>
            </a:fld>
            <a:endParaRPr lang="en-US"/>
          </a:p>
        </p:txBody>
      </p:sp>
    </p:spTree>
    <p:extLst>
      <p:ext uri="{BB962C8B-B14F-4D97-AF65-F5344CB8AC3E}">
        <p14:creationId xmlns:p14="http://schemas.microsoft.com/office/powerpoint/2010/main" val="715705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EBE25C-C366-723D-4440-211848B4D6E5}"/>
              </a:ext>
            </a:extLst>
          </p:cNvPr>
          <p:cNvSpPr/>
          <p:nvPr/>
        </p:nvSpPr>
        <p:spPr>
          <a:xfrm>
            <a:off x="457200" y="457200"/>
            <a:ext cx="32004000" cy="42976800"/>
          </a:xfrm>
          <a:prstGeom prst="rect">
            <a:avLst/>
          </a:prstGeom>
          <a:solidFill>
            <a:srgbClr val="021B2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a:extLst>
              <a:ext uri="{FF2B5EF4-FFF2-40B4-BE49-F238E27FC236}">
                <a16:creationId xmlns:a16="http://schemas.microsoft.com/office/drawing/2014/main" id="{057015B0-B109-1E0E-E0C5-061148BBCC4B}"/>
              </a:ext>
            </a:extLst>
          </p:cNvPr>
          <p:cNvGrpSpPr/>
          <p:nvPr/>
        </p:nvGrpSpPr>
        <p:grpSpPr>
          <a:xfrm>
            <a:off x="-665194" y="1177753"/>
            <a:ext cx="22049294" cy="3643041"/>
            <a:chOff x="-455785" y="1569637"/>
            <a:chExt cx="22049294" cy="3643041"/>
          </a:xfrm>
        </p:grpSpPr>
        <p:sp>
          <p:nvSpPr>
            <p:cNvPr id="6" name="Rectangle 5">
              <a:extLst>
                <a:ext uri="{FF2B5EF4-FFF2-40B4-BE49-F238E27FC236}">
                  <a16:creationId xmlns:a16="http://schemas.microsoft.com/office/drawing/2014/main" id="{154787B6-FE86-D1C3-591F-6EEB3A1F838C}"/>
                </a:ext>
              </a:extLst>
            </p:cNvPr>
            <p:cNvSpPr/>
            <p:nvPr/>
          </p:nvSpPr>
          <p:spPr>
            <a:xfrm>
              <a:off x="-455785" y="1569637"/>
              <a:ext cx="22049294" cy="2646878"/>
            </a:xfrm>
            <a:prstGeom prst="rect">
              <a:avLst/>
            </a:prstGeom>
            <a:noFill/>
          </p:spPr>
          <p:txBody>
            <a:bodyPr wrap="square" lIns="91440" tIns="45720" rIns="91440" bIns="45720">
              <a:spAutoFit/>
            </a:bodyPr>
            <a:lstStyle/>
            <a:p>
              <a:pPr algn="ctr"/>
              <a:r>
                <a:rPr lang="en-US" sz="16600" b="0" cap="none" spc="0" dirty="0">
                  <a:ln w="0"/>
                  <a:solidFill>
                    <a:srgbClr val="FAFAFA"/>
                  </a:solidFill>
                  <a:effectLst>
                    <a:outerShdw blurRad="38100" dist="19050" dir="2700000" algn="tl" rotWithShape="0">
                      <a:schemeClr val="dk1">
                        <a:alpha val="40000"/>
                      </a:schemeClr>
                    </a:outerShdw>
                  </a:effectLst>
                  <a:latin typeface="MoolBoran" panose="020F0502020204030204" pitchFamily="34" charset="0"/>
                  <a:cs typeface="MoolBoran" panose="020F0502020204030204" pitchFamily="34" charset="0"/>
                </a:rPr>
                <a:t>HawkEye Ocean Color Imagery</a:t>
              </a:r>
            </a:p>
          </p:txBody>
        </p:sp>
        <p:sp>
          <p:nvSpPr>
            <p:cNvPr id="33" name="Rectangle 32">
              <a:extLst>
                <a:ext uri="{FF2B5EF4-FFF2-40B4-BE49-F238E27FC236}">
                  <a16:creationId xmlns:a16="http://schemas.microsoft.com/office/drawing/2014/main" id="{2428306A-54F7-8CD0-D668-CB22F3D27062}"/>
                </a:ext>
              </a:extLst>
            </p:cNvPr>
            <p:cNvSpPr/>
            <p:nvPr/>
          </p:nvSpPr>
          <p:spPr>
            <a:xfrm>
              <a:off x="-257665" y="3350630"/>
              <a:ext cx="19071771" cy="1862048"/>
            </a:xfrm>
            <a:prstGeom prst="rect">
              <a:avLst/>
            </a:prstGeom>
            <a:noFill/>
          </p:spPr>
          <p:txBody>
            <a:bodyPr wrap="square" lIns="91440" tIns="45720" rIns="91440" bIns="45720">
              <a:spAutoFit/>
            </a:bodyPr>
            <a:lstStyle/>
            <a:p>
              <a:pPr algn="ctr"/>
              <a:r>
                <a:rPr lang="en-US" sz="11500" dirty="0">
                  <a:ln w="0"/>
                  <a:solidFill>
                    <a:srgbClr val="FAFAFA"/>
                  </a:solidFill>
                  <a:effectLst>
                    <a:outerShdw blurRad="38100" dist="19050" dir="2700000" algn="tl" rotWithShape="0">
                      <a:schemeClr val="dk1">
                        <a:alpha val="40000"/>
                      </a:schemeClr>
                    </a:outerShdw>
                  </a:effectLst>
                  <a:latin typeface="MoolBoran" panose="020B0100010101010101" pitchFamily="34" charset="0"/>
                  <a:cs typeface="MoolBoran" panose="020B0100010101010101" pitchFamily="34" charset="0"/>
                </a:rPr>
                <a:t>Evaluating Accuracy in Coastal Waters</a:t>
              </a:r>
              <a:endParaRPr lang="en-US" sz="11500" b="0" cap="none" spc="0" dirty="0">
                <a:ln w="0"/>
                <a:solidFill>
                  <a:srgbClr val="FAFAFA"/>
                </a:solidFill>
                <a:effectLst>
                  <a:outerShdw blurRad="38100" dist="19050" dir="2700000" algn="tl" rotWithShape="0">
                    <a:schemeClr val="dk1">
                      <a:alpha val="40000"/>
                    </a:schemeClr>
                  </a:outerShdw>
                </a:effectLst>
                <a:latin typeface="MoolBoran" panose="020B0100010101010101" pitchFamily="34" charset="0"/>
                <a:cs typeface="MoolBoran" panose="020B0100010101010101" pitchFamily="34" charset="0"/>
              </a:endParaRPr>
            </a:p>
          </p:txBody>
        </p:sp>
      </p:grpSp>
      <p:pic>
        <p:nvPicPr>
          <p:cNvPr id="37" name="Picture 2">
            <a:extLst>
              <a:ext uri="{FF2B5EF4-FFF2-40B4-BE49-F238E27FC236}">
                <a16:creationId xmlns:a16="http://schemas.microsoft.com/office/drawing/2014/main" id="{FDB98A49-4388-2825-FB01-74D1BA61E4C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81463" y="1545312"/>
            <a:ext cx="2966484" cy="2966484"/>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a:extLst>
              <a:ext uri="{FF2B5EF4-FFF2-40B4-BE49-F238E27FC236}">
                <a16:creationId xmlns:a16="http://schemas.microsoft.com/office/drawing/2014/main" id="{6F0DD92F-833F-3FA7-AC8E-878A8EC1870A}"/>
              </a:ext>
            </a:extLst>
          </p:cNvPr>
          <p:cNvSpPr/>
          <p:nvPr/>
        </p:nvSpPr>
        <p:spPr>
          <a:xfrm>
            <a:off x="22855999" y="1635307"/>
            <a:ext cx="2966484"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t>UNCW LOGO</a:t>
            </a:r>
          </a:p>
        </p:txBody>
      </p:sp>
      <p:grpSp>
        <p:nvGrpSpPr>
          <p:cNvPr id="1029" name="Group 1028">
            <a:extLst>
              <a:ext uri="{FF2B5EF4-FFF2-40B4-BE49-F238E27FC236}">
                <a16:creationId xmlns:a16="http://schemas.microsoft.com/office/drawing/2014/main" id="{717B8EB7-B4D6-2493-76BF-745BA7ABE31E}"/>
              </a:ext>
            </a:extLst>
          </p:cNvPr>
          <p:cNvGrpSpPr/>
          <p:nvPr/>
        </p:nvGrpSpPr>
        <p:grpSpPr>
          <a:xfrm>
            <a:off x="457200" y="5020270"/>
            <a:ext cx="22232780" cy="1003551"/>
            <a:chOff x="457200" y="5020270"/>
            <a:chExt cx="22232780" cy="1380530"/>
          </a:xfrm>
          <a:solidFill>
            <a:srgbClr val="9BE1E6"/>
          </a:solidFill>
        </p:grpSpPr>
        <p:sp>
          <p:nvSpPr>
            <p:cNvPr id="1024" name="Rectangle 1023">
              <a:extLst>
                <a:ext uri="{FF2B5EF4-FFF2-40B4-BE49-F238E27FC236}">
                  <a16:creationId xmlns:a16="http://schemas.microsoft.com/office/drawing/2014/main" id="{41542D27-7A3D-3D1C-F893-DFDF0D0FAC05}"/>
                </a:ext>
              </a:extLst>
            </p:cNvPr>
            <p:cNvSpPr/>
            <p:nvPr/>
          </p:nvSpPr>
          <p:spPr>
            <a:xfrm>
              <a:off x="457200" y="5020270"/>
              <a:ext cx="21488400" cy="13805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Oval 1026">
              <a:extLst>
                <a:ext uri="{FF2B5EF4-FFF2-40B4-BE49-F238E27FC236}">
                  <a16:creationId xmlns:a16="http://schemas.microsoft.com/office/drawing/2014/main" id="{C81872D3-EA83-EB31-62C1-59D03D611AC1}"/>
                </a:ext>
              </a:extLst>
            </p:cNvPr>
            <p:cNvSpPr/>
            <p:nvPr/>
          </p:nvSpPr>
          <p:spPr>
            <a:xfrm>
              <a:off x="21201220" y="5020270"/>
              <a:ext cx="1488760" cy="138053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1" name="Rounded Rectangle 1030">
            <a:extLst>
              <a:ext uri="{FF2B5EF4-FFF2-40B4-BE49-F238E27FC236}">
                <a16:creationId xmlns:a16="http://schemas.microsoft.com/office/drawing/2014/main" id="{DA7F56E8-E3E8-D3CF-12A2-1A568A1749F5}"/>
              </a:ext>
            </a:extLst>
          </p:cNvPr>
          <p:cNvSpPr/>
          <p:nvPr/>
        </p:nvSpPr>
        <p:spPr>
          <a:xfrm>
            <a:off x="1137281" y="6576530"/>
            <a:ext cx="30396054" cy="4010361"/>
          </a:xfrm>
          <a:prstGeom prst="roundRect">
            <a:avLst/>
          </a:prstGeom>
          <a:solidFill>
            <a:srgbClr val="FAFAF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dirty="0">
              <a:solidFill>
                <a:srgbClr val="000004"/>
              </a:solidFill>
              <a:latin typeface="MoolBoran" panose="020B0100010101010101" pitchFamily="34" charset="0"/>
              <a:cs typeface="MoolBoran" panose="020B0100010101010101" pitchFamily="34" charset="0"/>
            </a:endParaRPr>
          </a:p>
        </p:txBody>
      </p:sp>
      <p:sp>
        <p:nvSpPr>
          <p:cNvPr id="1033" name="Rectangle 1032">
            <a:extLst>
              <a:ext uri="{FF2B5EF4-FFF2-40B4-BE49-F238E27FC236}">
                <a16:creationId xmlns:a16="http://schemas.microsoft.com/office/drawing/2014/main" id="{7FC1F9C7-908C-14C6-D063-D7F8B920219A}"/>
              </a:ext>
            </a:extLst>
          </p:cNvPr>
          <p:cNvSpPr/>
          <p:nvPr/>
        </p:nvSpPr>
        <p:spPr>
          <a:xfrm>
            <a:off x="457200" y="11403872"/>
            <a:ext cx="32004000" cy="1003551"/>
          </a:xfrm>
          <a:prstGeom prst="rect">
            <a:avLst/>
          </a:prstGeom>
          <a:solidFill>
            <a:srgbClr val="9BE1E6"/>
          </a:solidFill>
          <a:ln>
            <a:solidFill>
              <a:srgbClr val="9BE1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ounded Rectangle 1034">
            <a:extLst>
              <a:ext uri="{FF2B5EF4-FFF2-40B4-BE49-F238E27FC236}">
                <a16:creationId xmlns:a16="http://schemas.microsoft.com/office/drawing/2014/main" id="{103C2A35-68F9-1CB5-052C-8CD0AAD07E76}"/>
              </a:ext>
            </a:extLst>
          </p:cNvPr>
          <p:cNvSpPr/>
          <p:nvPr/>
        </p:nvSpPr>
        <p:spPr>
          <a:xfrm>
            <a:off x="1085842" y="15897797"/>
            <a:ext cx="8229600" cy="8229600"/>
          </a:xfrm>
          <a:prstGeom prst="roundRect">
            <a:avLst/>
          </a:prstGeom>
          <a:solidFill>
            <a:srgbClr val="FAFAF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ounded Rectangle 1035">
            <a:extLst>
              <a:ext uri="{FF2B5EF4-FFF2-40B4-BE49-F238E27FC236}">
                <a16:creationId xmlns:a16="http://schemas.microsoft.com/office/drawing/2014/main" id="{B226AE0F-F9DB-DBBB-752A-7C2658B997F6}"/>
              </a:ext>
            </a:extLst>
          </p:cNvPr>
          <p:cNvSpPr/>
          <p:nvPr/>
        </p:nvSpPr>
        <p:spPr>
          <a:xfrm>
            <a:off x="12344400" y="16087190"/>
            <a:ext cx="8229600" cy="8229600"/>
          </a:xfrm>
          <a:prstGeom prst="roundRect">
            <a:avLst/>
          </a:prstGeom>
          <a:solidFill>
            <a:srgbClr val="FAFAF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ounded Rectangle 1036">
            <a:extLst>
              <a:ext uri="{FF2B5EF4-FFF2-40B4-BE49-F238E27FC236}">
                <a16:creationId xmlns:a16="http://schemas.microsoft.com/office/drawing/2014/main" id="{1EB85001-6148-AF24-BD2A-66DE8107F562}"/>
              </a:ext>
            </a:extLst>
          </p:cNvPr>
          <p:cNvSpPr/>
          <p:nvPr/>
        </p:nvSpPr>
        <p:spPr>
          <a:xfrm>
            <a:off x="23303735" y="16005568"/>
            <a:ext cx="8229600" cy="8229600"/>
          </a:xfrm>
          <a:prstGeom prst="roundRect">
            <a:avLst/>
          </a:prstGeom>
          <a:solidFill>
            <a:srgbClr val="FAFAF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2D21CF6C-30C2-B480-9CD6-24C97CC9B504}"/>
              </a:ext>
            </a:extLst>
          </p:cNvPr>
          <p:cNvSpPr/>
          <p:nvPr/>
        </p:nvSpPr>
        <p:spPr>
          <a:xfrm>
            <a:off x="14391037" y="21483935"/>
            <a:ext cx="413632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Your text here</a:t>
            </a:r>
          </a:p>
        </p:txBody>
      </p:sp>
      <p:sp>
        <p:nvSpPr>
          <p:cNvPr id="1041" name="TextBox 1040">
            <a:extLst>
              <a:ext uri="{FF2B5EF4-FFF2-40B4-BE49-F238E27FC236}">
                <a16:creationId xmlns:a16="http://schemas.microsoft.com/office/drawing/2014/main" id="{76947532-F901-EAAD-1F12-4110474A3F07}"/>
              </a:ext>
            </a:extLst>
          </p:cNvPr>
          <p:cNvSpPr txBox="1"/>
          <p:nvPr/>
        </p:nvSpPr>
        <p:spPr>
          <a:xfrm>
            <a:off x="1609248" y="6891373"/>
            <a:ext cx="4312920" cy="1015663"/>
          </a:xfrm>
          <a:prstGeom prst="rect">
            <a:avLst/>
          </a:prstGeom>
          <a:noFill/>
        </p:spPr>
        <p:txBody>
          <a:bodyPr wrap="square" rtlCol="0">
            <a:spAutoFit/>
          </a:bodyPr>
          <a:lstStyle/>
          <a:p>
            <a:r>
              <a:rPr lang="en-US" sz="6000" dirty="0">
                <a:solidFill>
                  <a:srgbClr val="000004"/>
                </a:solidFill>
                <a:latin typeface="MoolBoran" panose="020B0100010101010101" pitchFamily="34" charset="0"/>
                <a:cs typeface="MoolBoran" panose="020B0100010101010101" pitchFamily="34" charset="0"/>
              </a:rPr>
              <a:t>Introduction</a:t>
            </a:r>
          </a:p>
        </p:txBody>
      </p:sp>
      <p:sp>
        <p:nvSpPr>
          <p:cNvPr id="1042" name="TextBox 1041">
            <a:extLst>
              <a:ext uri="{FF2B5EF4-FFF2-40B4-BE49-F238E27FC236}">
                <a16:creationId xmlns:a16="http://schemas.microsoft.com/office/drawing/2014/main" id="{97118F47-994E-4E5D-9D28-D2D68F211961}"/>
              </a:ext>
            </a:extLst>
          </p:cNvPr>
          <p:cNvSpPr txBox="1"/>
          <p:nvPr/>
        </p:nvSpPr>
        <p:spPr>
          <a:xfrm>
            <a:off x="1583848" y="7736578"/>
            <a:ext cx="7977595" cy="2554545"/>
          </a:xfrm>
          <a:prstGeom prst="rect">
            <a:avLst/>
          </a:prstGeom>
          <a:noFill/>
        </p:spPr>
        <p:txBody>
          <a:bodyPr wrap="square" rtlCol="0">
            <a:spAutoFit/>
          </a:bodyPr>
          <a:lstStyle/>
          <a:p>
            <a:r>
              <a:rPr lang="en-US" sz="4000" b="0" i="0" dirty="0">
                <a:solidFill>
                  <a:srgbClr val="000004"/>
                </a:solidFill>
                <a:effectLst/>
                <a:latin typeface="MoolBoran" panose="020B0100010101010101" pitchFamily="34" charset="0"/>
                <a:cs typeface="MoolBoran" panose="020B0100010101010101" pitchFamily="34" charset="0"/>
              </a:rPr>
              <a:t>This research evaluates the HawkEye satellite sensor's ability to capture </a:t>
            </a:r>
            <a:r>
              <a:rPr lang="en-US" sz="4000" b="0" i="0" dirty="0">
                <a:solidFill>
                  <a:srgbClr val="F76B34"/>
                </a:solidFill>
                <a:effectLst/>
                <a:latin typeface="MoolBoran" panose="020B0100010101010101" pitchFamily="34" charset="0"/>
                <a:cs typeface="MoolBoran" panose="020B0100010101010101" pitchFamily="34" charset="0"/>
              </a:rPr>
              <a:t>ocean color imagery </a:t>
            </a:r>
            <a:r>
              <a:rPr lang="en-US" sz="4000" b="0" i="0" dirty="0">
                <a:solidFill>
                  <a:srgbClr val="000004"/>
                </a:solidFill>
                <a:effectLst/>
                <a:latin typeface="MoolBoran" panose="020B0100010101010101" pitchFamily="34" charset="0"/>
                <a:cs typeface="MoolBoran" panose="020B0100010101010101" pitchFamily="34" charset="0"/>
              </a:rPr>
              <a:t>in the </a:t>
            </a:r>
            <a:r>
              <a:rPr lang="en-US" sz="4000" b="0" i="0" dirty="0">
                <a:solidFill>
                  <a:srgbClr val="F76B34"/>
                </a:solidFill>
                <a:effectLst/>
                <a:latin typeface="MoolBoran" panose="020B0100010101010101" pitchFamily="34" charset="0"/>
                <a:cs typeface="MoolBoran" panose="020B0100010101010101" pitchFamily="34" charset="0"/>
              </a:rPr>
              <a:t>Cape Fear River Estuary</a:t>
            </a:r>
            <a:r>
              <a:rPr lang="en-US" sz="4000" b="0" i="0" dirty="0">
                <a:solidFill>
                  <a:srgbClr val="000004"/>
                </a:solidFill>
                <a:effectLst/>
                <a:latin typeface="MoolBoran" panose="020B0100010101010101" pitchFamily="34" charset="0"/>
                <a:cs typeface="MoolBoran" panose="020B0100010101010101" pitchFamily="34" charset="0"/>
              </a:rPr>
              <a:t>, highlighting the challenges of studying optically complex waters for marine conservation.</a:t>
            </a:r>
            <a:endParaRPr lang="en-US" sz="4000" dirty="0">
              <a:solidFill>
                <a:srgbClr val="000004"/>
              </a:solidFill>
              <a:latin typeface="MoolBoran" panose="020B0100010101010101" pitchFamily="34" charset="0"/>
              <a:cs typeface="MoolBoran" panose="020B0100010101010101" pitchFamily="34" charset="0"/>
            </a:endParaRPr>
          </a:p>
        </p:txBody>
      </p:sp>
      <p:sp>
        <p:nvSpPr>
          <p:cNvPr id="1043" name="TextBox 1042">
            <a:extLst>
              <a:ext uri="{FF2B5EF4-FFF2-40B4-BE49-F238E27FC236}">
                <a16:creationId xmlns:a16="http://schemas.microsoft.com/office/drawing/2014/main" id="{641C7415-E3B0-8200-BFD2-675DDE4FF247}"/>
              </a:ext>
            </a:extLst>
          </p:cNvPr>
          <p:cNvSpPr txBox="1"/>
          <p:nvPr/>
        </p:nvSpPr>
        <p:spPr>
          <a:xfrm>
            <a:off x="11070969" y="6891373"/>
            <a:ext cx="10724984" cy="1015663"/>
          </a:xfrm>
          <a:prstGeom prst="rect">
            <a:avLst/>
          </a:prstGeom>
          <a:noFill/>
        </p:spPr>
        <p:txBody>
          <a:bodyPr wrap="square" rtlCol="0">
            <a:spAutoFit/>
          </a:bodyPr>
          <a:lstStyle/>
          <a:p>
            <a:r>
              <a:rPr lang="en-US" sz="6000" dirty="0">
                <a:latin typeface="MoolBoran" panose="020B0100010101010101" pitchFamily="34" charset="0"/>
                <a:cs typeface="MoolBoran" panose="020B0100010101010101" pitchFamily="34" charset="0"/>
              </a:rPr>
              <a:t>Challenges of Remote Sensing in Coastal Zones</a:t>
            </a:r>
          </a:p>
        </p:txBody>
      </p:sp>
      <p:sp>
        <p:nvSpPr>
          <p:cNvPr id="1044" name="TextBox 1043">
            <a:extLst>
              <a:ext uri="{FF2B5EF4-FFF2-40B4-BE49-F238E27FC236}">
                <a16:creationId xmlns:a16="http://schemas.microsoft.com/office/drawing/2014/main" id="{9437C0D0-26C1-6E69-9595-EE5BC269057F}"/>
              </a:ext>
            </a:extLst>
          </p:cNvPr>
          <p:cNvSpPr txBox="1"/>
          <p:nvPr/>
        </p:nvSpPr>
        <p:spPr>
          <a:xfrm>
            <a:off x="11103840" y="7381616"/>
            <a:ext cx="20560519" cy="2985433"/>
          </a:xfrm>
          <a:prstGeom prst="rect">
            <a:avLst/>
          </a:prstGeom>
          <a:noFill/>
        </p:spPr>
        <p:txBody>
          <a:bodyPr wrap="square" rtlCol="0">
            <a:spAutoFit/>
          </a:bodyPr>
          <a:lstStyle/>
          <a:p>
            <a:br>
              <a:rPr lang="en-US" sz="2800" dirty="0">
                <a:solidFill>
                  <a:srgbClr val="000004"/>
                </a:solidFill>
                <a:latin typeface="MoolBoran" panose="020B0100010101010101" pitchFamily="34" charset="0"/>
                <a:cs typeface="MoolBoran" panose="020B0100010101010101" pitchFamily="34" charset="0"/>
              </a:rPr>
            </a:br>
            <a:r>
              <a:rPr lang="en-US" sz="4000" dirty="0">
                <a:solidFill>
                  <a:srgbClr val="000004"/>
                </a:solidFill>
                <a:latin typeface="MoolBoran" panose="020B0100010101010101" pitchFamily="34" charset="0"/>
                <a:cs typeface="MoolBoran" panose="020B0100010101010101" pitchFamily="34" charset="0"/>
              </a:rPr>
              <a:t>Remote sensing in coastal regions is </a:t>
            </a:r>
            <a:r>
              <a:rPr lang="en-US" sz="4000" dirty="0">
                <a:solidFill>
                  <a:srgbClr val="F76B34"/>
                </a:solidFill>
                <a:latin typeface="MoolBoran" panose="020B0100010101010101" pitchFamily="34" charset="0"/>
                <a:cs typeface="MoolBoran" panose="020B0100010101010101" pitchFamily="34" charset="0"/>
              </a:rPr>
              <a:t>complex</a:t>
            </a:r>
            <a:r>
              <a:rPr lang="en-US" sz="4000" dirty="0">
                <a:solidFill>
                  <a:srgbClr val="000004"/>
                </a:solidFill>
                <a:latin typeface="MoolBoran" panose="020B0100010101010101" pitchFamily="34" charset="0"/>
                <a:cs typeface="MoolBoran" panose="020B0100010101010101" pitchFamily="34" charset="0"/>
              </a:rPr>
              <a:t> due to the </a:t>
            </a:r>
            <a:r>
              <a:rPr lang="en-US" sz="4000" dirty="0">
                <a:solidFill>
                  <a:srgbClr val="F76B34"/>
                </a:solidFill>
                <a:latin typeface="MoolBoran" panose="020B0100010101010101" pitchFamily="34" charset="0"/>
                <a:cs typeface="MoolBoran" panose="020B0100010101010101" pitchFamily="34" charset="0"/>
              </a:rPr>
              <a:t>dynamic interplay </a:t>
            </a:r>
            <a:r>
              <a:rPr lang="en-US" sz="4000" dirty="0">
                <a:solidFill>
                  <a:srgbClr val="000004"/>
                </a:solidFill>
                <a:latin typeface="MoolBoran" panose="020B0100010101010101" pitchFamily="34" charset="0"/>
                <a:cs typeface="MoolBoran" panose="020B0100010101010101" pitchFamily="34" charset="0"/>
              </a:rPr>
              <a:t>of light, particulate matter, and water constituents, impacting the </a:t>
            </a:r>
            <a:r>
              <a:rPr lang="en-US" sz="4000" dirty="0">
                <a:solidFill>
                  <a:srgbClr val="F76B34"/>
                </a:solidFill>
                <a:latin typeface="MoolBoran" panose="020B0100010101010101" pitchFamily="34" charset="0"/>
                <a:cs typeface="MoolBoran" panose="020B0100010101010101" pitchFamily="34" charset="0"/>
              </a:rPr>
              <a:t>accuracy</a:t>
            </a:r>
            <a:r>
              <a:rPr lang="en-US" sz="4000" dirty="0">
                <a:solidFill>
                  <a:srgbClr val="000004"/>
                </a:solidFill>
                <a:latin typeface="MoolBoran" panose="020B0100010101010101" pitchFamily="34" charset="0"/>
                <a:cs typeface="MoolBoran" panose="020B0100010101010101" pitchFamily="34" charset="0"/>
              </a:rPr>
              <a:t> of satellite imagery. The </a:t>
            </a:r>
            <a:r>
              <a:rPr lang="en-US" sz="4000" dirty="0">
                <a:solidFill>
                  <a:srgbClr val="F76B34"/>
                </a:solidFill>
                <a:latin typeface="MoolBoran" panose="020B0100010101010101" pitchFamily="34" charset="0"/>
                <a:cs typeface="MoolBoran" panose="020B0100010101010101" pitchFamily="34" charset="0"/>
              </a:rPr>
              <a:t>heterogeneity</a:t>
            </a:r>
            <a:r>
              <a:rPr lang="en-US" sz="4000" dirty="0">
                <a:solidFill>
                  <a:srgbClr val="000004"/>
                </a:solidFill>
                <a:latin typeface="MoolBoran" panose="020B0100010101010101" pitchFamily="34" charset="0"/>
                <a:cs typeface="MoolBoran" panose="020B0100010101010101" pitchFamily="34" charset="0"/>
              </a:rPr>
              <a:t> of coastal waters, influenced by factors such as sediment resuspension and terrestrial runoff, poses significant challenges for monitoring and algorithm development. Despite the broad coverage of remote sensing, its precision, especially in the coastal context, necessitates continual </a:t>
            </a:r>
            <a:r>
              <a:rPr lang="en-US" sz="4000" dirty="0">
                <a:solidFill>
                  <a:srgbClr val="F76B34"/>
                </a:solidFill>
                <a:latin typeface="MoolBoran" panose="020B0100010101010101" pitchFamily="34" charset="0"/>
                <a:cs typeface="MoolBoran" panose="020B0100010101010101" pitchFamily="34" charset="0"/>
              </a:rPr>
              <a:t>in-situ validation</a:t>
            </a:r>
            <a:r>
              <a:rPr lang="en-US" sz="4000" dirty="0">
                <a:solidFill>
                  <a:srgbClr val="000004"/>
                </a:solidFill>
                <a:latin typeface="MoolBoran" panose="020B0100010101010101" pitchFamily="34" charset="0"/>
                <a:cs typeface="MoolBoran" panose="020B0100010101010101" pitchFamily="34" charset="0"/>
              </a:rPr>
              <a:t> to understand and manage these ecologically critical zones effectively.</a:t>
            </a:r>
            <a:endParaRPr lang="en-US" sz="2800" dirty="0">
              <a:solidFill>
                <a:srgbClr val="000004"/>
              </a:solidFill>
              <a:latin typeface="MoolBoran" panose="020B0100010101010101" pitchFamily="34" charset="0"/>
              <a:cs typeface="MoolBoran" panose="020B0100010101010101" pitchFamily="34" charset="0"/>
            </a:endParaRPr>
          </a:p>
        </p:txBody>
      </p:sp>
    </p:spTree>
    <p:extLst>
      <p:ext uri="{BB962C8B-B14F-4D97-AF65-F5344CB8AC3E}">
        <p14:creationId xmlns:p14="http://schemas.microsoft.com/office/powerpoint/2010/main" val="41725714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sis Poster_1" id="{D857E0CE-6514-484E-888C-D7FBDB40B13B}" vid="{29B342E1-C996-854E-8E1F-F8EBF24BB36D}"/>
    </a:ext>
  </a:extLst>
</a:theme>
</file>

<file path=docMetadata/LabelInfo.xml><?xml version="1.0" encoding="utf-8"?>
<clbl:labelList xmlns:clbl="http://schemas.microsoft.com/office/2020/mipLabelMetadata">
  <clbl:label id="{22136781-9753-4c75-af28-68a078871ebf}" enabled="0" method="" siteId="{22136781-9753-4c75-af28-68a078871ebf}" removed="1"/>
</clbl:labelList>
</file>

<file path=docProps/app.xml><?xml version="1.0" encoding="utf-8"?>
<Properties xmlns="http://schemas.openxmlformats.org/officeDocument/2006/extended-properties" xmlns:vt="http://schemas.openxmlformats.org/officeDocument/2006/docPropsVTypes">
  <Template>Office Theme</Template>
  <TotalTime>63</TotalTime>
  <Words>141</Words>
  <Application>Microsoft Macintosh PowerPoint</Application>
  <PresentationFormat>Custom</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MoolBoran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 Torkelson</dc:creator>
  <cp:lastModifiedBy>Mitch Torkelson</cp:lastModifiedBy>
  <cp:revision>2</cp:revision>
  <dcterms:created xsi:type="dcterms:W3CDTF">2024-02-23T18:53:52Z</dcterms:created>
  <dcterms:modified xsi:type="dcterms:W3CDTF">2024-02-24T20:54:59Z</dcterms:modified>
</cp:coreProperties>
</file>