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58" r:id="rId4"/>
    <p:sldId id="260" r:id="rId5"/>
    <p:sldId id="261" r:id="rId6"/>
    <p:sldId id="264" r:id="rId7"/>
    <p:sldId id="292" r:id="rId8"/>
    <p:sldId id="269" r:id="rId9"/>
    <p:sldId id="266" r:id="rId10"/>
    <p:sldId id="290" r:id="rId11"/>
    <p:sldId id="291" r:id="rId12"/>
    <p:sldId id="268" r:id="rId13"/>
    <p:sldId id="286" r:id="rId14"/>
    <p:sldId id="263" r:id="rId15"/>
    <p:sldId id="271" r:id="rId16"/>
    <p:sldId id="274" r:id="rId17"/>
    <p:sldId id="270" r:id="rId18"/>
    <p:sldId id="281" r:id="rId19"/>
    <p:sldId id="282" r:id="rId20"/>
    <p:sldId id="283" r:id="rId21"/>
    <p:sldId id="280" r:id="rId22"/>
    <p:sldId id="276" r:id="rId23"/>
    <p:sldId id="277" r:id="rId24"/>
    <p:sldId id="288" r:id="rId25"/>
    <p:sldId id="289" r:id="rId26"/>
    <p:sldId id="278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741" autoAdjust="0"/>
  </p:normalViewPr>
  <p:slideViewPr>
    <p:cSldViewPr snapToGrid="0">
      <p:cViewPr varScale="1">
        <p:scale>
          <a:sx n="73" d="100"/>
          <a:sy n="73" d="100"/>
        </p:scale>
        <p:origin x="1061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9EA27-A9D7-4605-B288-F744E7D9E88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EAD4C-BDC7-4E0C-AE2C-AE646FA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AD4C-BDC7-4E0C-AE2C-AE646FA56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AD4C-BDC7-4E0C-AE2C-AE646FA56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AD4C-BDC7-4E0C-AE2C-AE646FA56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AD4C-BDC7-4E0C-AE2C-AE646FA560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9E18-334C-4D58-985C-0C74E153A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6A4A-C243-4BFB-81ED-C3685D98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8365-1455-442A-9D33-B9A5126E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0D07-B15E-469C-B5B3-84D4D809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835-42CB-41F2-9679-E4EC65E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6096-A094-4146-97B8-57237333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BEBF-9F24-43A4-8E86-64909F6D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3A6E-E603-46CC-A51E-86158881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3EE9-B2EB-4923-A14C-DA30D9C0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5C-3A5C-4FE9-8BDF-2A6850DE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9B7EE-572F-44C2-9813-6539DF84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B923C-2A9E-4C2E-AE47-429A54E5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C408-9D8A-4962-85A2-E08ABA77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4A19-0620-4BEE-91AD-F98F0C1B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342A-65BB-4C56-9366-43B891E1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D68D-E3FB-421F-A4FE-DF0869BD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EBC0-31D5-4F81-B2E8-2A4F9962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2AD2-914C-4944-972F-48832713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0CB2-6F9B-4CD4-B2A7-479098F4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CF80-A6E7-4D08-A407-A5E001F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266D-8693-40C0-A7DA-37A645B3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4667-E556-4FB8-9AEA-296172D2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3105-DA2C-49B8-B5A8-EEA78E57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9DC9-6EFF-4DCE-B8C0-1D0AB4F8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8975-6301-4CE5-A20A-FAAD206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480F-07D5-4B0D-B739-E013E14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6FD6-17B9-452D-9FE6-29DAF840C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24A4-D3ED-4994-84C6-78F9E80A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16F0-1FC1-4303-9DFA-8D62A1A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969C5-2998-48A0-8085-8F978A5A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855B1-8D5F-4B17-85CE-1E97EA43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FCDD-B5CD-4A9E-82A2-129CDA1F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7F66-9A3C-4F26-A911-0E13F09D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409D-BA09-4EDD-BFCC-481660D3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79151-3A7D-497C-8803-A0A16FA9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0C89-F6CD-4061-BEFC-031FB3B2C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452E6-4B4F-4DC8-B6C3-B9FBAFC1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25505-8693-4B2C-BB75-E9F74F8C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AFD7B-C2BE-4C19-AE86-E14E7F5E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A063-8B81-468D-903E-195695A0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10ADA-4F91-4122-ABF5-51744D54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351E-4F27-470B-86A2-AB1C0700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63058-481A-43EF-A38D-455CA61B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02F9D-7A8B-43E3-ACBF-0FB5D669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A6BC7-B7BB-4BBC-A8DE-94C4FC9C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A4B5-3734-4289-8C35-06C06F7D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8322-4E53-4F95-9BC0-8DA25F5B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C75A-8AE8-4C41-A955-BCFC3CAF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92DE-367F-4864-A1A6-9A839BED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BB2D0-A64A-412E-A0C3-14712726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A9236-E79F-469A-9739-33886D02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7B88-C416-47EE-98AE-5B575E1F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BFC-8954-4FE2-9E08-152EABF3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302F8-6161-4266-AA4E-9C7D7EF7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2F7AB-82A4-4D83-B018-7C656D75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5FFD-0B6B-4E19-8E41-A7B0D8E0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C7EA-DA26-40F1-8FEC-C6EBDBC3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C290-B2AB-45EF-BF39-48F77BA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F7655-C8E4-44B3-8823-98AD4663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20C4-C97B-4440-8C34-36DEAD8A7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0B6A-6EE2-4D2A-9C65-AB5B1428C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576B-2489-48F4-8270-CC59EDB5D23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9333-3E6C-4286-8B67-F0E00CC9C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FB47-D96A-487C-BF0D-9E7E641B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D521-ED0D-4036-9767-334759C3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luis/" TargetMode="External"/><Relationship Id="rId2" Type="http://schemas.openxmlformats.org/officeDocument/2006/relationships/hyperlink" Target="https://github.com/microsoft/BotBuilder-Samples/tree/master/samples/csharp_dotnetcor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hyperlink" Target="https://docs.microsoft.com/en-us/azure/bot-service/bot-service-channel-connect-slack?view=azure-bot-service-4.0&amp;tabs=abs" TargetMode="External"/><Relationship Id="rId4" Type="http://schemas.openxmlformats.org/officeDocument/2006/relationships/hyperlink" Target="https://docs.microsoft.com/en-us/azure/bot-service/?view=azure-bot-service-4.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46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2716B4-1FA1-4F16-861D-358A302C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Prompt Dialog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9E33E-6B9B-48C2-8727-E2D34BB01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2950"/>
            <a:ext cx="10914060" cy="16371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8785-E55E-49F3-8C33-39B43728B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Way to ask user for input</a:t>
            </a:r>
          </a:p>
          <a:p>
            <a:r>
              <a:rPr lang="en-US" sz="1700"/>
              <a:t>Validate user’s input</a:t>
            </a:r>
          </a:p>
          <a:p>
            <a:pPr lvl="1"/>
            <a:r>
              <a:rPr lang="en-US" sz="1700"/>
              <a:t>Leverage LUIS potentially</a:t>
            </a:r>
          </a:p>
          <a:p>
            <a:r>
              <a:rPr lang="en-US" sz="1700"/>
              <a:t>Ability to retry the prompt if the user’s input isn’t valid</a:t>
            </a:r>
          </a:p>
          <a:p>
            <a:r>
              <a:rPr lang="en-US" sz="1700"/>
              <a:t>Locale can be used to determine language specific behavior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0050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4A783-9041-4858-AE06-1B65C6358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8" y="284623"/>
            <a:ext cx="3545682" cy="349249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 descr="A group of people standing next to a body of water&#10;&#10;Description automatically generated">
            <a:extLst>
              <a:ext uri="{FF2B5EF4-FFF2-40B4-BE49-F238E27FC236}">
                <a16:creationId xmlns:a16="http://schemas.microsoft.com/office/drawing/2014/main" id="{B84828F2-8EAD-46EA-8BE5-EAAF1F3A0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8" y="278474"/>
            <a:ext cx="5330898" cy="291866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C1480D-4F66-428B-955B-AC305EBF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65107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Waterfall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34A0-93B2-41C1-A55D-089B01FBF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080" y="4018143"/>
            <a:ext cx="5994666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 series of steps within a conversation</a:t>
            </a:r>
          </a:p>
          <a:p>
            <a:r>
              <a:rPr lang="en-US" sz="1800">
                <a:solidFill>
                  <a:schemeClr val="bg1"/>
                </a:solidFill>
              </a:rPr>
              <a:t>Can be used in combo with Prompt dialogs</a:t>
            </a:r>
          </a:p>
          <a:p>
            <a:r>
              <a:rPr lang="en-US" sz="1800">
                <a:solidFill>
                  <a:schemeClr val="bg1"/>
                </a:solidFill>
              </a:rPr>
              <a:t>Ask question, validate response, ask next question</a:t>
            </a:r>
          </a:p>
          <a:p>
            <a:r>
              <a:rPr lang="en-US" sz="1800">
                <a:solidFill>
                  <a:schemeClr val="bg1"/>
                </a:solidFill>
              </a:rPr>
              <a:t>Dialog context contains results of previous step</a:t>
            </a:r>
          </a:p>
        </p:txBody>
      </p:sp>
    </p:spTree>
    <p:extLst>
      <p:ext uri="{BB962C8B-B14F-4D97-AF65-F5344CB8AC3E}">
        <p14:creationId xmlns:p14="http://schemas.microsoft.com/office/powerpoint/2010/main" val="87207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8B4F-C758-46AB-8CB4-D73387FC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Middleware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CAFF-D1D3-47B1-A3C7-8445F2CFE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Logic that sits between the adapter and bot logic</a:t>
            </a:r>
          </a:p>
          <a:p>
            <a:r>
              <a:rPr lang="en-US" sz="1800" dirty="0"/>
              <a:t>Custom/already created middleware can be added</a:t>
            </a:r>
          </a:p>
          <a:p>
            <a:r>
              <a:rPr lang="en-US" sz="1800" dirty="0"/>
              <a:t>Order of adding Middleware matters</a:t>
            </a:r>
          </a:p>
          <a:p>
            <a:r>
              <a:rPr lang="en-US" sz="1800" dirty="0"/>
              <a:t>Russian Nesting Doll</a:t>
            </a:r>
          </a:p>
          <a:p>
            <a:r>
              <a:rPr lang="en-US" sz="1800" dirty="0"/>
              <a:t>Common uses – transcript, logging, modify the turn context, etc.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788ED0-2936-4D2F-B6BE-14A59CD96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55" y="342696"/>
            <a:ext cx="3264440" cy="27798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food, cat&#10;&#10;Description automatically generated">
            <a:extLst>
              <a:ext uri="{FF2B5EF4-FFF2-40B4-BE49-F238E27FC236}">
                <a16:creationId xmlns:a16="http://schemas.microsoft.com/office/drawing/2014/main" id="{E5461855-DC94-49CF-954E-B7673B27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735414"/>
            <a:ext cx="2779874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0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83470-2053-427C-8905-0DF1C7D5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5" y="2481779"/>
            <a:ext cx="6053558" cy="1739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 of Bot to Build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4BE0-D1A3-4DCF-85A4-717C2B925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0371" y="236441"/>
            <a:ext cx="3196338" cy="239245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Q&amp;A Maker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Knowledge Bases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FAQs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Main purpose of the Bot is to return known answers to questions asked by User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Leverage </a:t>
            </a:r>
            <a:r>
              <a:rPr lang="en-US" sz="2000" dirty="0" err="1"/>
              <a:t>QnA</a:t>
            </a:r>
            <a:r>
              <a:rPr lang="en-US" sz="2000" dirty="0"/>
              <a:t> Maker Service </a:t>
            </a:r>
          </a:p>
          <a:p>
            <a:pPr lvl="1"/>
            <a:endParaRPr lang="en-US" sz="13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4DA7-7333-44EB-ABDC-5861985C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Virtual Assistant</a:t>
            </a:r>
          </a:p>
          <a:p>
            <a:r>
              <a:rPr lang="en-US" sz="2000" dirty="0"/>
              <a:t>Free Form Conversation</a:t>
            </a:r>
          </a:p>
          <a:p>
            <a:r>
              <a:rPr lang="en-US" sz="2000" dirty="0"/>
              <a:t>Speech is dissected to determine the intent of what the user is saying</a:t>
            </a:r>
          </a:p>
          <a:p>
            <a:r>
              <a:rPr lang="en-US" sz="2000" dirty="0"/>
              <a:t>Leverage LUIS to determine Intents / Entities (more to come)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4C5F5-9C4C-4D27-A47D-EA1A5F62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70" y="4139678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40D3-A2FF-4311-9A23-5035D4D3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896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767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D6387-AA11-44A9-8182-EEC5998B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Power Virtual Agents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14A5-6EE2-453B-A6A7-3D564320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 Code / Low Code Bot Builder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Drag &amp; Drop / WISIG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Part of the “Power” Platform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Power Automate (Flow)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Power BI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Power Virtual Agents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Power Apps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BA395-3B80-4D21-871A-879B81E38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510506"/>
            <a:ext cx="6542117" cy="36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0BB11B-9CE7-4194-817B-9E97C5F9FB23}"/>
              </a:ext>
            </a:extLst>
          </p:cNvPr>
          <p:cNvSpPr txBox="1">
            <a:spLocks/>
          </p:cNvSpPr>
          <p:nvPr/>
        </p:nvSpPr>
        <p:spPr>
          <a:xfrm>
            <a:off x="2756896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6504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3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FE15B-A4AA-4A56-A4C0-476570D5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LUIS – Language Understanding</a:t>
            </a:r>
          </a:p>
        </p:txBody>
      </p:sp>
      <p:pic>
        <p:nvPicPr>
          <p:cNvPr id="6" name="Content Placeholder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FFD6D00-C0D2-4C0B-A542-32C4DDFA38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r="-2" b="124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BAB2-AC25-4441-9897-5C2F48911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Natural Language Processing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Prediction Score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Intents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Utterances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Entities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“Active” Learning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JSON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Tools – LUIS CLI, </a:t>
            </a:r>
            <a:r>
              <a:rPr lang="en-US" sz="2000" dirty="0" err="1">
                <a:solidFill>
                  <a:srgbClr val="FFFFFF"/>
                </a:solidFill>
              </a:rPr>
              <a:t>LUISGen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LUDown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0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CCB-BA4A-4E65-BDB6-60FBEC69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416-34A8-4DBA-A89B-A02B9DCBF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words a user speaks/types/texts while communicating that your bot needs to interpret</a:t>
            </a:r>
          </a:p>
          <a:p>
            <a:r>
              <a:rPr lang="en-US" sz="1800"/>
              <a:t>“Hello my name is Corry”</a:t>
            </a:r>
          </a:p>
          <a:p>
            <a:r>
              <a:rPr lang="en-US" sz="1800"/>
              <a:t>“Hi, you may refer to me as Corry”</a:t>
            </a:r>
          </a:p>
          <a:p>
            <a:r>
              <a:rPr lang="en-US" sz="1800"/>
              <a:t>“Greetings, my good friend, I tend to go by Corry”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44EB7C24-BFC5-4F6C-B46D-76D38251B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497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D878-257C-443E-BC6B-AEB27D4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Intents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newspaper&#10;&#10;Description automatically generated">
            <a:extLst>
              <a:ext uri="{FF2B5EF4-FFF2-40B4-BE49-F238E27FC236}">
                <a16:creationId xmlns:a16="http://schemas.microsoft.com/office/drawing/2014/main" id="{4A242878-726A-4FC3-8B46-1B14DFC68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655163"/>
            <a:ext cx="4888797" cy="23967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8533-295C-41DA-8DE1-7E47BDC4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underlying action or task the user wants to perform</a:t>
            </a:r>
          </a:p>
          <a:p>
            <a:r>
              <a:rPr lang="en-US" sz="1800" dirty="0"/>
              <a:t>Utterances are used to determine intents</a:t>
            </a:r>
          </a:p>
          <a:p>
            <a:r>
              <a:rPr lang="en-US" sz="1800" dirty="0"/>
              <a:t>Intent = Book Flight</a:t>
            </a:r>
          </a:p>
          <a:p>
            <a:pPr lvl="1"/>
            <a:r>
              <a:rPr lang="en-US" sz="1800" dirty="0"/>
              <a:t>“I would like to book a flight”</a:t>
            </a:r>
          </a:p>
          <a:p>
            <a:pPr lvl="1"/>
            <a:r>
              <a:rPr lang="en-US" sz="1800" dirty="0"/>
              <a:t>“I need a plane ticket from Columbus, Ohio to San Diego California”</a:t>
            </a:r>
          </a:p>
          <a:p>
            <a:pPr lvl="1"/>
            <a:r>
              <a:rPr lang="en-US" sz="1800" dirty="0"/>
              <a:t>“I want to fly somewhere warm”</a:t>
            </a:r>
          </a:p>
        </p:txBody>
      </p:sp>
    </p:spTree>
    <p:extLst>
      <p:ext uri="{BB962C8B-B14F-4D97-AF65-F5344CB8AC3E}">
        <p14:creationId xmlns:p14="http://schemas.microsoft.com/office/powerpoint/2010/main" val="69097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DEA60-F77C-4634-95F2-EE28C56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3C7E47-9A50-44EF-89BC-A2D55273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18317" b="2"/>
          <a:stretch/>
        </p:blipFill>
        <p:spPr>
          <a:xfrm>
            <a:off x="5194300" y="552450"/>
            <a:ext cx="3155950" cy="342582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E6C0E3-40EE-4CDF-918F-68A215036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3" r="-3" b="21742"/>
          <a:stretch/>
        </p:blipFill>
        <p:spPr>
          <a:xfrm>
            <a:off x="8432800" y="2308225"/>
            <a:ext cx="3230563" cy="167005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4B4B10-FF18-4979-9B51-D1E7779F6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r="1" b="350"/>
          <a:stretch/>
        </p:blipFill>
        <p:spPr>
          <a:xfrm>
            <a:off x="5194300" y="4060825"/>
            <a:ext cx="4314825" cy="224948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E9FF83-68A2-474B-A2CB-9623A20AB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r="4324" b="3"/>
          <a:stretch/>
        </p:blipFill>
        <p:spPr>
          <a:xfrm>
            <a:off x="9593263" y="4060825"/>
            <a:ext cx="2071688" cy="2249488"/>
          </a:xfrm>
          <a:prstGeom prst="rect">
            <a:avLst/>
          </a:prstGeo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807F1FA-8C42-4C54-8B45-1E18A29C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6" r="2" b="23503"/>
          <a:stretch/>
        </p:blipFill>
        <p:spPr>
          <a:xfrm>
            <a:off x="8432800" y="552450"/>
            <a:ext cx="3230563" cy="16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3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926A-DCCB-45DC-A21C-632F12A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E932-76E0-4022-A3F1-DB419E85B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Entities represent data found within utterances</a:t>
            </a:r>
          </a:p>
          <a:p>
            <a:r>
              <a:rPr lang="en-US" sz="1800" dirty="0"/>
              <a:t>“Hello, my name is Corry” – Corry = Name Entity</a:t>
            </a:r>
          </a:p>
          <a:p>
            <a:r>
              <a:rPr lang="en-US" sz="1800" dirty="0"/>
              <a:t>Entity Types</a:t>
            </a:r>
          </a:p>
          <a:p>
            <a:pPr lvl="1"/>
            <a:r>
              <a:rPr lang="en-US" sz="1800" dirty="0"/>
              <a:t>Machine Learned, List, </a:t>
            </a:r>
            <a:r>
              <a:rPr lang="en-US" sz="1800" dirty="0" err="1"/>
              <a:t>Pattern.any</a:t>
            </a:r>
            <a:r>
              <a:rPr lang="en-US" sz="1800" dirty="0"/>
              <a:t>, Prebuilt, Regular Expression</a:t>
            </a:r>
          </a:p>
          <a:p>
            <a:r>
              <a:rPr lang="en-US" sz="2200" dirty="0"/>
              <a:t>Prebuilt Entities</a:t>
            </a:r>
          </a:p>
          <a:p>
            <a:pPr lvl="1"/>
            <a:r>
              <a:rPr lang="en-US" sz="1800" dirty="0"/>
              <a:t>Number, </a:t>
            </a:r>
            <a:r>
              <a:rPr lang="en-US" sz="1800" dirty="0" err="1"/>
              <a:t>DateTime</a:t>
            </a:r>
            <a:r>
              <a:rPr lang="en-US" sz="1800" dirty="0"/>
              <a:t>, Geography, </a:t>
            </a:r>
            <a:r>
              <a:rPr lang="en-US" sz="1800" dirty="0" err="1"/>
              <a:t>PhoneNumber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F2FA2C3-C38F-46C4-BBDC-05EC9A8DE9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r="1109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14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E342-4A2C-4C63-8A26-F69AD77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Intents, Utterances and Entities...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8D17-5907-475F-AB10-817B89ED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Intents = what the user is trying to say</a:t>
            </a:r>
          </a:p>
          <a:p>
            <a:r>
              <a:rPr lang="en-US" sz="2000"/>
              <a:t>Utterances = the words the user uses while communicating</a:t>
            </a:r>
          </a:p>
          <a:p>
            <a:r>
              <a:rPr lang="en-US" sz="2000"/>
              <a:t>Entities = data pulled from an utterance</a:t>
            </a:r>
          </a:p>
          <a:p>
            <a:pPr lvl="1"/>
            <a:r>
              <a:rPr lang="en-US" sz="2000"/>
              <a:t>Entities are optional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DBCB94-19B4-43D4-9593-E76EED98B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07740"/>
            <a:ext cx="6250769" cy="32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5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5A62C2-37CC-4FCE-BE82-F2FBC6093C95}"/>
              </a:ext>
            </a:extLst>
          </p:cNvPr>
          <p:cNvSpPr txBox="1">
            <a:spLocks/>
          </p:cNvSpPr>
          <p:nvPr/>
        </p:nvSpPr>
        <p:spPr>
          <a:xfrm>
            <a:off x="2756896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565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73B13-38F7-48F1-BC98-52CDAA0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 this guy going to talk about Azure?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D66DECBF-1088-4097-9D07-EAF4A4DD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0" y="2426818"/>
            <a:ext cx="3737790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A4ACC2-74F3-40D9-BA29-EC776C20D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r="-3" b="2224"/>
          <a:stretch/>
        </p:blipFill>
        <p:spPr>
          <a:xfrm>
            <a:off x="6445073" y="2594824"/>
            <a:ext cx="5455917" cy="36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F5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E84B3-9D72-42AB-A25B-4452A13C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Services	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3310929-F067-4365-B850-3035B07B8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 r="692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1D5-7C68-4D13-B7C0-14D24914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App Service Plan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App Service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Web App Bot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Cosmos DB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App Insights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F32A-5172-4AC4-AE69-07191443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 / Testing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D38B-91A2-44EB-95F5-26FD9C6D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Bot Framework Emulator</a:t>
            </a:r>
          </a:p>
          <a:p>
            <a:r>
              <a:rPr lang="en-US" sz="1800" dirty="0"/>
              <a:t>Azure Web Chat</a:t>
            </a:r>
          </a:p>
          <a:p>
            <a:r>
              <a:rPr lang="en-US" sz="1800" dirty="0"/>
              <a:t>Channel configuration</a:t>
            </a:r>
          </a:p>
          <a:p>
            <a:pPr lvl="1"/>
            <a:r>
              <a:rPr lang="en-US" sz="1800" dirty="0"/>
              <a:t>Cortana, Teams, Direct Line, Facebook, GroupMe Slack, Twilio, Email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0711B0-4B9E-4326-91E8-6CE66EA18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" b="1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B94AC9-A4B3-4384-9B8D-6BCD59A4D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5" r="10137" b="-1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102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A59BFE-8299-4064-8496-935F734BEFD1}"/>
              </a:ext>
            </a:extLst>
          </p:cNvPr>
          <p:cNvSpPr txBox="1">
            <a:spLocks/>
          </p:cNvSpPr>
          <p:nvPr/>
        </p:nvSpPr>
        <p:spPr>
          <a:xfrm>
            <a:off x="2756896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10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6FB-48CF-41B3-AD01-854AE7C9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051D-2BE2-4FC1-BD8B-A955BAB0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hlinkClick r:id="rId2"/>
              </a:rPr>
              <a:t>https://github.com/microsoft/BotBuilder-Samples/tree/master/samples/csharp_dotnetcore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https://docs.microsoft.com/en-us/azure/cognitive-services/luis/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https://docs.microsoft.com/en-us/azure/bot-service/?view=azure-bot-service-4.0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https://docs.microsoft.com/en-us/azure/bot-service/bot-service-channel-connect-slack?view=azure-bot-service-4.0&amp;tabs=abs</a:t>
            </a:r>
            <a:endParaRPr 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AFC3F93A-8D49-4B07-9BCE-E6B9E8649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13599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61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11F4-B67F-4F0F-B5F2-6985AE29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Who is this guy?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0555-89D1-462E-85B2-A9EEBDDF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Software Engineer at Insight</a:t>
            </a:r>
          </a:p>
          <a:p>
            <a:r>
              <a:rPr lang="en-US" sz="1800" dirty="0"/>
              <a:t>Born and Raised in Columbus</a:t>
            </a:r>
          </a:p>
          <a:p>
            <a:r>
              <a:rPr lang="en-US" sz="1800" dirty="0"/>
              <a:t>Bishop Ready High School (Westside, Best side)</a:t>
            </a:r>
          </a:p>
          <a:p>
            <a:r>
              <a:rPr lang="en-US" sz="1800" dirty="0"/>
              <a:t>Ohio State Graduate 2010</a:t>
            </a:r>
          </a:p>
          <a:p>
            <a:r>
              <a:rPr lang="en-US" sz="1800" dirty="0"/>
              <a:t>Married in April 2016 to Wife, Liz</a:t>
            </a:r>
          </a:p>
          <a:p>
            <a:r>
              <a:rPr lang="en-US" sz="1800" dirty="0"/>
              <a:t>Expecting First Child in June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brown and black dog that is looking at the camera&#10;&#10;Description automatically generated">
            <a:extLst>
              <a:ext uri="{FF2B5EF4-FFF2-40B4-BE49-F238E27FC236}">
                <a16:creationId xmlns:a16="http://schemas.microsoft.com/office/drawing/2014/main" id="{E72872BF-1B2B-45C7-BB90-F63C826C2E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r="3824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66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4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D308-64BB-4844-A69E-2B6E238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Azure Bot Service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9DAAF91-016E-4185-A158-01EC74CA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3" y="1025138"/>
            <a:ext cx="8114302" cy="48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D8C6B-9A51-4A9F-9B07-F582A11D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 Builder SDK – What</a:t>
            </a:r>
            <a:r>
              <a:rPr lang="en-US" sz="3300" dirty="0"/>
              <a:t> is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it all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D3D-5C97-4B5E-B7AD-6A3610605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Controllers</a:t>
            </a:r>
          </a:p>
          <a:p>
            <a:r>
              <a:rPr lang="en-US" sz="1800" dirty="0"/>
              <a:t>Adapters</a:t>
            </a:r>
          </a:p>
          <a:p>
            <a:r>
              <a:rPr lang="en-US" sz="1800" dirty="0"/>
              <a:t>Middleware</a:t>
            </a:r>
          </a:p>
          <a:p>
            <a:r>
              <a:rPr lang="en-US" sz="1800" dirty="0"/>
              <a:t>Activities</a:t>
            </a:r>
          </a:p>
          <a:p>
            <a:r>
              <a:rPr lang="en-US" sz="1800" dirty="0"/>
              <a:t>Activity Handlers</a:t>
            </a:r>
          </a:p>
          <a:p>
            <a:r>
              <a:rPr lang="en-US" sz="1800" dirty="0"/>
              <a:t>Dialogs</a:t>
            </a:r>
          </a:p>
          <a:p>
            <a:r>
              <a:rPr lang="en-US" sz="1800" dirty="0"/>
              <a:t>Turn Context</a:t>
            </a:r>
          </a:p>
          <a:p>
            <a:r>
              <a:rPr lang="en-US" sz="1800" dirty="0"/>
              <a:t>Conversation State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4EF7D6-0F5E-4DD5-8D57-AB16E02AB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28" y="1540443"/>
            <a:ext cx="6127639" cy="37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2939-0C72-4841-B709-810702F5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67EB-943C-4CF8-B664-22D9EEE7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MVC Controller</a:t>
            </a:r>
          </a:p>
          <a:p>
            <a:r>
              <a:rPr lang="en-US" sz="2000" dirty="0"/>
              <a:t>Handoff to Adapter Logic</a:t>
            </a:r>
          </a:p>
          <a:p>
            <a:r>
              <a:rPr lang="en-US" sz="2000" dirty="0"/>
              <a:t>Default Routes – Extend </a:t>
            </a:r>
            <a:r>
              <a:rPr lang="en-US" sz="2000" dirty="0" err="1"/>
              <a:t>ControllerBase</a:t>
            </a:r>
            <a:endParaRPr lang="en-US" sz="2000" dirty="0"/>
          </a:p>
          <a:p>
            <a:r>
              <a:rPr lang="en-US" sz="2000" dirty="0"/>
              <a:t>Custom Routes for Custom Channels – I.E. Twilio Voice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BD6594-41BF-49F4-9D1F-8D0B0662E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2" y="1339773"/>
            <a:ext cx="7142658" cy="41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DB44A-4A65-4A14-8D9A-B0AD1AF3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AFC9-F4EE-42A8-A293-AE4785F2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Activity Constants</a:t>
            </a:r>
          </a:p>
          <a:p>
            <a:pPr lvl="1"/>
            <a:r>
              <a:rPr lang="en-US" sz="1400"/>
              <a:t>Details of the Event</a:t>
            </a:r>
          </a:p>
          <a:p>
            <a:pPr lvl="1"/>
            <a:r>
              <a:rPr lang="en-US" sz="1400"/>
              <a:t>Sender Details</a:t>
            </a:r>
          </a:p>
          <a:p>
            <a:pPr lvl="1"/>
            <a:r>
              <a:rPr lang="en-US" sz="1400"/>
              <a:t>Recipient Details</a:t>
            </a:r>
          </a:p>
          <a:p>
            <a:pPr lvl="1"/>
            <a:r>
              <a:rPr lang="en-US" sz="1400"/>
              <a:t>Type of Activity</a:t>
            </a:r>
          </a:p>
          <a:p>
            <a:pPr lvl="1"/>
            <a:r>
              <a:rPr lang="en-US" sz="1400"/>
              <a:t>Activity Channel Information</a:t>
            </a:r>
          </a:p>
          <a:p>
            <a:r>
              <a:rPr lang="en-US" sz="1400"/>
              <a:t>Activity Types:</a:t>
            </a:r>
          </a:p>
          <a:p>
            <a:pPr lvl="1"/>
            <a:r>
              <a:rPr lang="en-US" sz="1400"/>
              <a:t>Message</a:t>
            </a:r>
          </a:p>
          <a:p>
            <a:pPr lvl="1"/>
            <a:r>
              <a:rPr lang="en-US" sz="1400"/>
              <a:t>Members Added</a:t>
            </a:r>
          </a:p>
          <a:p>
            <a:pPr lvl="1"/>
            <a:r>
              <a:rPr lang="en-US" sz="1400"/>
              <a:t>Members Removed</a:t>
            </a:r>
          </a:p>
          <a:p>
            <a:pPr lvl="1"/>
            <a:r>
              <a:rPr lang="en-US" sz="1400"/>
              <a:t>Conversation Update</a:t>
            </a:r>
          </a:p>
          <a:p>
            <a:pPr lvl="1"/>
            <a:r>
              <a:rPr lang="en-US" sz="1400"/>
              <a:t>End of Conversation</a:t>
            </a:r>
          </a:p>
          <a:p>
            <a:pPr lvl="1"/>
            <a:r>
              <a:rPr lang="en-US" sz="1400"/>
              <a:t>Message Reaction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170E84-86A8-49CD-8FD2-255BEE91C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6" y="2019719"/>
            <a:ext cx="6563986" cy="3257102"/>
          </a:xfrm>
        </p:spPr>
      </p:pic>
    </p:spTree>
    <p:extLst>
      <p:ext uri="{BB962C8B-B14F-4D97-AF65-F5344CB8AC3E}">
        <p14:creationId xmlns:p14="http://schemas.microsoft.com/office/powerpoint/2010/main" val="158225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EFD50-1E8D-4265-82DF-69F88D6D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Turn Context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5A87-E1A5-4553-813E-AFCB006C4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Provides info about the activity (Sender, Receiver, channel, etc)</a:t>
            </a:r>
          </a:p>
          <a:p>
            <a:r>
              <a:rPr lang="en-US" sz="2000">
                <a:solidFill>
                  <a:schemeClr val="bg1"/>
                </a:solidFill>
              </a:rPr>
              <a:t>Turn consists of incoming User message and message(s) response from Bot</a:t>
            </a:r>
          </a:p>
          <a:p>
            <a:r>
              <a:rPr lang="en-US" sz="2000">
                <a:solidFill>
                  <a:schemeClr val="bg1"/>
                </a:solidFill>
              </a:rPr>
              <a:t>Allows the Bot to respond back to the user</a:t>
            </a:r>
          </a:p>
        </p:txBody>
      </p:sp>
      <p:pic>
        <p:nvPicPr>
          <p:cNvPr id="6" name="Content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2E69ECCF-3D33-407B-8D80-99FD12640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91" y="1090486"/>
            <a:ext cx="7140500" cy="46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2E43AD2-AF05-42AE-A781-7AD552583B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>
          <a:xfrm>
            <a:off x="20" y="10"/>
            <a:ext cx="7009876" cy="6857990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1 h 6858000"/>
              <a:gd name="connsiteX3" fmla="*/ 6295211 w 7009896"/>
              <a:gd name="connsiteY3" fmla="*/ 1 h 6858000"/>
              <a:gd name="connsiteX4" fmla="*/ 6195255 w 7009896"/>
              <a:gd name="connsiteY4" fmla="*/ 380651 h 6858000"/>
              <a:gd name="connsiteX5" fmla="*/ 6880029 w 7009896"/>
              <a:gd name="connsiteY5" fmla="*/ 6647018 h 6858000"/>
              <a:gd name="connsiteX6" fmla="*/ 6988280 w 7009896"/>
              <a:gd name="connsiteY6" fmla="*/ 6858000 h 6858000"/>
              <a:gd name="connsiteX7" fmla="*/ 0 w 700989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F317-1128-4B4E-A483-BC9FD8E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31D9-C0B0-477E-A036-3B414859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1435" y="2871982"/>
            <a:ext cx="4819951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Prompts</a:t>
            </a:r>
          </a:p>
          <a:p>
            <a:r>
              <a:rPr lang="en-US" sz="1800" dirty="0"/>
              <a:t>Component Dialogs</a:t>
            </a:r>
          </a:p>
          <a:p>
            <a:r>
              <a:rPr lang="en-US" sz="1800" dirty="0"/>
              <a:t>Router Dialog</a:t>
            </a:r>
          </a:p>
          <a:p>
            <a:r>
              <a:rPr lang="en-US" sz="1800" dirty="0"/>
              <a:t>Waterfall Dialogs</a:t>
            </a:r>
          </a:p>
        </p:txBody>
      </p:sp>
    </p:spTree>
    <p:extLst>
      <p:ext uri="{BB962C8B-B14F-4D97-AF65-F5344CB8AC3E}">
        <p14:creationId xmlns:p14="http://schemas.microsoft.com/office/powerpoint/2010/main" val="11683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719</Words>
  <Application>Microsoft Office PowerPoint</Application>
  <PresentationFormat>Widescreen</PresentationFormat>
  <Paragraphs>140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Why are we here?</vt:lpstr>
      <vt:lpstr>Who is this guy?</vt:lpstr>
      <vt:lpstr>Azure Bot Service</vt:lpstr>
      <vt:lpstr>Bot Builder SDK – What is it all about</vt:lpstr>
      <vt:lpstr>Controllers</vt:lpstr>
      <vt:lpstr>Activities</vt:lpstr>
      <vt:lpstr>Turn Context</vt:lpstr>
      <vt:lpstr>Dialogs</vt:lpstr>
      <vt:lpstr>Prompt Dialog</vt:lpstr>
      <vt:lpstr>Waterfall Dialog</vt:lpstr>
      <vt:lpstr>Middleware </vt:lpstr>
      <vt:lpstr>Type of Bot to Build</vt:lpstr>
      <vt:lpstr>DEMO</vt:lpstr>
      <vt:lpstr>Power Virtual Agents</vt:lpstr>
      <vt:lpstr>PowerPoint Presentation</vt:lpstr>
      <vt:lpstr>LUIS – Language Understanding</vt:lpstr>
      <vt:lpstr>Utterances</vt:lpstr>
      <vt:lpstr>Intents</vt:lpstr>
      <vt:lpstr>Entities</vt:lpstr>
      <vt:lpstr>Intents, Utterances and Entities...</vt:lpstr>
      <vt:lpstr>PowerPoint Presentation</vt:lpstr>
      <vt:lpstr>Is this guy going to talk about Azure?</vt:lpstr>
      <vt:lpstr>Services </vt:lpstr>
      <vt:lpstr>Deploy / Testing Bot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Watson, Corry</dc:creator>
  <cp:lastModifiedBy>Watson, Corry</cp:lastModifiedBy>
  <cp:revision>2</cp:revision>
  <dcterms:created xsi:type="dcterms:W3CDTF">2020-02-10T15:14:57Z</dcterms:created>
  <dcterms:modified xsi:type="dcterms:W3CDTF">2020-02-11T13:53:40Z</dcterms:modified>
</cp:coreProperties>
</file>