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4"/>
    <p:sldMasterId id="2147484432" r:id="rId5"/>
    <p:sldMasterId id="2147484477" r:id="rId6"/>
  </p:sldMasterIdLst>
  <p:notesMasterIdLst>
    <p:notesMasterId r:id="rId29"/>
  </p:notesMasterIdLst>
  <p:handoutMasterIdLst>
    <p:handoutMasterId r:id="rId30"/>
  </p:handoutMasterIdLst>
  <p:sldIdLst>
    <p:sldId id="501" r:id="rId7"/>
    <p:sldId id="503" r:id="rId8"/>
    <p:sldId id="505" r:id="rId9"/>
    <p:sldId id="511" r:id="rId10"/>
    <p:sldId id="513" r:id="rId11"/>
    <p:sldId id="514" r:id="rId12"/>
    <p:sldId id="515" r:id="rId13"/>
    <p:sldId id="516" r:id="rId14"/>
    <p:sldId id="517" r:id="rId15"/>
    <p:sldId id="507" r:id="rId16"/>
    <p:sldId id="525" r:id="rId17"/>
    <p:sldId id="523" r:id="rId18"/>
    <p:sldId id="524" r:id="rId19"/>
    <p:sldId id="506" r:id="rId20"/>
    <p:sldId id="512" r:id="rId21"/>
    <p:sldId id="509" r:id="rId22"/>
    <p:sldId id="508" r:id="rId23"/>
    <p:sldId id="520" r:id="rId24"/>
    <p:sldId id="521" r:id="rId25"/>
    <p:sldId id="522" r:id="rId26"/>
    <p:sldId id="518" r:id="rId27"/>
    <p:sldId id="5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E4B40D0A-3784-4C4A-808C-043C44B37CF1}">
          <p14:sldIdLst>
            <p14:sldId id="501"/>
            <p14:sldId id="503"/>
            <p14:sldId id="505"/>
            <p14:sldId id="511"/>
            <p14:sldId id="513"/>
            <p14:sldId id="514"/>
            <p14:sldId id="515"/>
            <p14:sldId id="516"/>
            <p14:sldId id="517"/>
            <p14:sldId id="507"/>
            <p14:sldId id="525"/>
            <p14:sldId id="523"/>
            <p14:sldId id="524"/>
            <p14:sldId id="506"/>
            <p14:sldId id="512"/>
            <p14:sldId id="509"/>
            <p14:sldId id="508"/>
            <p14:sldId id="520"/>
            <p14:sldId id="521"/>
            <p14:sldId id="522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D2D2D2"/>
    <a:srgbClr val="414241"/>
    <a:srgbClr val="B4009E"/>
    <a:srgbClr val="0478D7"/>
    <a:srgbClr val="0359A0"/>
    <a:srgbClr val="95CFFF"/>
    <a:srgbClr val="797979"/>
    <a:srgbClr val="94D0FF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6" autoAdjust="0"/>
    <p:restoredTop sz="83617" autoAdjust="0"/>
  </p:normalViewPr>
  <p:slideViewPr>
    <p:cSldViewPr snapToGrid="0">
      <p:cViewPr>
        <p:scale>
          <a:sx n="82" d="100"/>
          <a:sy n="82" d="100"/>
        </p:scale>
        <p:origin x="819" y="147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gillum/status/1125851294848016384?s=1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ybuild.techcommunity.microsoft.com/sessions/77334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gillum/status/1125851294848016384?s=1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ybuild.techcommunity.microsoft.com/sessions/77334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durable-js/releases/tag/1.2.0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azure-app-service-update-free-linux-tier-python-and-java-support-and-more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ogic-apps/logic-apps-add-run-inline-cod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dotnet-extensions/tree/master/src/samples/DependencyInjec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dotnet-extensions/tree/master/src/samples/DependencyInje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 to contribute with GitHub, directly on the site!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details about each sample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tagging system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and filter relevant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01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https://twitter.com/cgillum/status/1125851294848016384?s=11</a:t>
            </a:r>
            <a:endParaRPr lang="en-US" dirty="0"/>
          </a:p>
          <a:p>
            <a:r>
              <a:rPr lang="en-US" dirty="0">
                <a:hlinkClick r:id="rId4"/>
              </a:rPr>
              <a:t>https://mybuild.techcommunity.microsoft.com/sessions/77334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https://twitter.com/cgillum/status/1125851294848016384?s=11</a:t>
            </a:r>
            <a:endParaRPr lang="en-US" dirty="0"/>
          </a:p>
          <a:p>
            <a:r>
              <a:rPr lang="en-US" dirty="0">
                <a:hlinkClick r:id="rId4"/>
              </a:rPr>
              <a:t>https://mybuild.techcommunity.microsoft.com/sessions/77334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5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https://aka.ms/functions-extensionbundle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https://github.com/Azure/azure-functions-durable-js/releases/tag/1.2.0</a:t>
            </a:r>
            <a:endParaRPr lang="en-US" dirty="0"/>
          </a:p>
          <a:p>
            <a:r>
              <a:rPr lang="en-US" dirty="0"/>
              <a:t>https://aka.ms/functions-sbextension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6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https://azure.microsoft.com/en-us/blog/azure-app-service-update-free-linux-tier-python-and-java-support-and-more/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43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https://docs.microsoft.com/en-us/azure/logic-apps/logic-apps-add-run-inline-code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Inline Code is designed when you want to write a few lines of code to do very simple tasks, e.g. </a:t>
            </a:r>
            <a:r>
              <a:rPr lang="en-US" dirty="0" err="1"/>
              <a:t>RegEx</a:t>
            </a:r>
            <a:r>
              <a:rPr lang="en-US" dirty="0"/>
              <a:t> parsing, arithmetic. Functions and other solutions are still what you should use to do heavy lifting. See doc for more at aka.ms/</a:t>
            </a:r>
            <a:r>
              <a:rPr lang="en-US" dirty="0" err="1"/>
              <a:t>inlinecode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9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https://aka.ms/functions-azure-devops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6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https://aka.ms/functionstoapim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https://aka.ms/functionstoapim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4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https://aka.ms/functionstoapim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https://aka.ms/functionstoapim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https://github.com/Azure/azure-functions-dotnet-extensions/tree/master/src/samples/DependencyInjection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https://github.com/Azure/azure-functions-dotnet-extensions/tree/master/src/samples/DependencyInjection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0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 2.0 not coming to Functions 1.0</a:t>
            </a:r>
          </a:p>
          <a:p>
            <a:r>
              <a:rPr lang="en-US" dirty="0"/>
              <a:t>Better support for non-Windows platforms (</a:t>
            </a:r>
            <a:r>
              <a:rPr lang="en-US" dirty="0" err="1"/>
              <a:t>maxOS</a:t>
            </a:r>
            <a:r>
              <a:rPr lang="en-US" dirty="0"/>
              <a:t> &amp; Linux)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7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durable/durable-functions-pre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Ory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Relationship Id="rId6" Type="http://schemas.openxmlformats.org/officeDocument/2006/relationships/hyperlink" Target="https://channel9.msdn.com/Shows/Azure-Friday/Azure-Friday-Live-Azure-App-Service-full-screen-create-experience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unctionsBuild2019" TargetMode="External"/><Relationship Id="rId2" Type="http://schemas.openxmlformats.org/officeDocument/2006/relationships/hyperlink" Target="https://hackmd.io/s/Bk5gtA-nN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dotnet-dependency-injec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s://github.com/Azure/azure-functions-dotnet-extensions/tree/master/src/samples/DependencyInjection" TargetMode="External"/><Relationship Id="rId4" Type="http://schemas.openxmlformats.org/officeDocument/2006/relationships/hyperlink" Target="https://docs.microsoft.com/en-us/azure/azure-functions/functions-dotnet-dependency-inj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834BF3-78D5-43A8-AB24-DBBCD6E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7647"/>
            <a:ext cx="11482552" cy="1402854"/>
          </a:xfrm>
        </p:spPr>
        <p:txBody>
          <a:bodyPr/>
          <a:lstStyle/>
          <a:p>
            <a:r>
              <a:rPr lang="en-US" dirty="0"/>
              <a:t>Azure Serverless Updates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1B23B5-AF4C-4180-B474-051F0558760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Michael S. Collier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17BDC2-8EE8-48D9-8AEB-34DE68A6DE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Principal SDE, Microsoft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9D97A7-17C9-46A6-A9C9-8CBBFA43BCB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13 May 2019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1F13A8-DD1A-49D7-904D-F5C2120B09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E51B43-40B8-43D8-B3C4-0CF150C6EB3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F8481F-68EA-461A-98C3-FE5BEA87BE72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What’s New from BUILD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81231-4578-4D08-BA66-6503BDC687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12488" y="6442075"/>
            <a:ext cx="1179512" cy="415925"/>
          </a:xfrm>
        </p:spPr>
        <p:txBody>
          <a:bodyPr/>
          <a:lstStyle/>
          <a:p>
            <a:fld id="{529AFA16-AEC4-7D4A-82F3-BDAE8E4907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6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6EF6-A328-41BB-993C-20AAC073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Durable Functions 2.0 PREVIEW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F96E323-2519-453E-976A-028C5BC6D42D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6766559" cy="685800"/>
          </a:xfrm>
        </p:spPr>
        <p:txBody>
          <a:bodyPr/>
          <a:lstStyle/>
          <a:p>
            <a:r>
              <a:rPr lang="en-US" dirty="0"/>
              <a:t>Alpha-builds; not suitable for production &amp; may change in significant 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6260B8-9CEC-4527-9961-1001C1AA6A72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199" y="2104162"/>
            <a:ext cx="6766560" cy="4514047"/>
          </a:xfrm>
        </p:spPr>
        <p:txBody>
          <a:bodyPr/>
          <a:lstStyle/>
          <a:p>
            <a:r>
              <a:rPr lang="en-US" dirty="0"/>
              <a:t>Breaking Changes</a:t>
            </a:r>
          </a:p>
          <a:p>
            <a:pPr lvl="1"/>
            <a:r>
              <a:rPr lang="en-US" dirty="0"/>
              <a:t>Dropping .NET Framework support</a:t>
            </a:r>
          </a:p>
          <a:p>
            <a:pPr lvl="1"/>
            <a:r>
              <a:rPr lang="en-US" dirty="0"/>
              <a:t>Abstract base classes replaced with interfaces.</a:t>
            </a:r>
          </a:p>
          <a:p>
            <a:pPr lvl="1"/>
            <a:r>
              <a:rPr lang="en-US" dirty="0" err="1"/>
              <a:t>host.json</a:t>
            </a:r>
            <a:r>
              <a:rPr lang="en-US" dirty="0"/>
              <a:t> schema</a:t>
            </a:r>
          </a:p>
          <a:p>
            <a:r>
              <a:rPr lang="en-US" dirty="0"/>
              <a:t>Alternate storage providers</a:t>
            </a:r>
          </a:p>
          <a:p>
            <a:pPr lvl="1"/>
            <a:r>
              <a:rPr lang="en-US" dirty="0"/>
              <a:t>Azure Storage, Azure Service Bus, in-memory emulator, </a:t>
            </a:r>
            <a:r>
              <a:rPr lang="en-US" u="sng" dirty="0"/>
              <a:t>Redis</a:t>
            </a:r>
          </a:p>
          <a:p>
            <a:r>
              <a:rPr lang="en-US" dirty="0"/>
              <a:t>Entity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E458C-1EE7-4BD0-B0BC-E573C6388A36}"/>
              </a:ext>
            </a:extLst>
          </p:cNvPr>
          <p:cNvSpPr txBox="1"/>
          <p:nvPr/>
        </p:nvSpPr>
        <p:spPr>
          <a:xfrm>
            <a:off x="7223760" y="948690"/>
            <a:ext cx="4842672" cy="590931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"version": "2.0",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"extensions":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</a:t>
            </a:r>
            <a:r>
              <a:rPr lang="en-US" sz="1200" dirty="0" err="1">
                <a:latin typeface="Consolas" panose="020B0609020204030204" pitchFamily="49" charset="0"/>
              </a:rPr>
              <a:t>durableTask</a:t>
            </a:r>
            <a:r>
              <a:rPr lang="en-US" sz="12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hubName</a:t>
            </a:r>
            <a:r>
              <a:rPr lang="en-US" sz="1200" dirty="0">
                <a:latin typeface="Consolas" panose="020B0609020204030204" pitchFamily="49" charset="0"/>
              </a:rPr>
              <a:t>": &lt;string&gt;,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storageProvider</a:t>
            </a:r>
            <a:r>
              <a:rPr lang="en-US" sz="12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"</a:t>
            </a:r>
            <a:r>
              <a:rPr lang="en-US" sz="1200" dirty="0" err="1">
                <a:latin typeface="Consolas" panose="020B0609020204030204" pitchFamily="49" charset="0"/>
              </a:rPr>
              <a:t>azureStorage</a:t>
            </a:r>
            <a:r>
              <a:rPr lang="en-US" sz="12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"</a:t>
            </a:r>
            <a:r>
              <a:rPr lang="en-US" sz="1200" dirty="0" err="1">
                <a:latin typeface="Consolas" panose="020B0609020204030204" pitchFamily="49" charset="0"/>
              </a:rPr>
              <a:t>connectionStringName</a:t>
            </a:r>
            <a:r>
              <a:rPr lang="en-US" sz="1200" dirty="0">
                <a:latin typeface="Consolas" panose="020B0609020204030204" pitchFamily="49" charset="0"/>
              </a:rPr>
              <a:t>": &lt;string&gt;,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"</a:t>
            </a:r>
            <a:r>
              <a:rPr lang="en-US" sz="1200" dirty="0" err="1">
                <a:latin typeface="Consolas" panose="020B0609020204030204" pitchFamily="49" charset="0"/>
              </a:rPr>
              <a:t>controlQueueBatchSize</a:t>
            </a:r>
            <a:r>
              <a:rPr lang="en-US" sz="1200" dirty="0">
                <a:latin typeface="Consolas" panose="020B0609020204030204" pitchFamily="49" charset="0"/>
              </a:rPr>
              <a:t>": &lt;int?&gt;,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"</a:t>
            </a:r>
            <a:r>
              <a:rPr lang="en-US" sz="1200" dirty="0" err="1">
                <a:latin typeface="Consolas" panose="020B0609020204030204" pitchFamily="49" charset="0"/>
              </a:rPr>
              <a:t>partitionCount</a:t>
            </a:r>
            <a:r>
              <a:rPr lang="en-US" sz="1200" dirty="0">
                <a:latin typeface="Consolas" panose="020B0609020204030204" pitchFamily="49" charset="0"/>
              </a:rPr>
              <a:t>": &lt;int?&gt;,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"</a:t>
            </a:r>
            <a:r>
              <a:rPr lang="en-US" sz="1200" dirty="0" err="1">
                <a:latin typeface="Consolas" panose="020B0609020204030204" pitchFamily="49" charset="0"/>
              </a:rPr>
              <a:t>controlQueueVisibilityTimeout</a:t>
            </a:r>
            <a:r>
              <a:rPr lang="en-US" sz="1200" dirty="0">
                <a:latin typeface="Consolas" panose="020B0609020204030204" pitchFamily="49" charset="0"/>
              </a:rPr>
              <a:t>": &lt;</a:t>
            </a:r>
            <a:r>
              <a:rPr lang="en-US" sz="1200" dirty="0" err="1">
                <a:latin typeface="Consolas" panose="020B0609020204030204" pitchFamily="49" charset="0"/>
              </a:rPr>
              <a:t>hh:mm:ss</a:t>
            </a:r>
            <a:r>
              <a:rPr lang="en-US" sz="1200" dirty="0">
                <a:latin typeface="Consolas" panose="020B0609020204030204" pitchFamily="49" charset="0"/>
              </a:rPr>
              <a:t>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"</a:t>
            </a:r>
            <a:r>
              <a:rPr lang="en-US" sz="1200" dirty="0" err="1">
                <a:latin typeface="Consolas" panose="020B0609020204030204" pitchFamily="49" charset="0"/>
              </a:rPr>
              <a:t>workItemQueueVisibilityTimeout</a:t>
            </a:r>
            <a:r>
              <a:rPr lang="en-US" sz="1200" dirty="0">
                <a:latin typeface="Consolas" panose="020B0609020204030204" pitchFamily="49" charset="0"/>
              </a:rPr>
              <a:t>": &lt;</a:t>
            </a:r>
            <a:r>
              <a:rPr lang="en-US" sz="1200" dirty="0" err="1">
                <a:latin typeface="Consolas" panose="020B0609020204030204" pitchFamily="49" charset="0"/>
              </a:rPr>
              <a:t>hh:mm:ss</a:t>
            </a:r>
            <a:r>
              <a:rPr lang="en-US" sz="1200" dirty="0">
                <a:latin typeface="Consolas" panose="020B0609020204030204" pitchFamily="49" charset="0"/>
              </a:rPr>
              <a:t>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"</a:t>
            </a:r>
            <a:r>
              <a:rPr lang="en-US" sz="1200" dirty="0" err="1">
                <a:latin typeface="Consolas" panose="020B0609020204030204" pitchFamily="49" charset="0"/>
              </a:rPr>
              <a:t>trackingStoreConnectionStringName</a:t>
            </a:r>
            <a:r>
              <a:rPr lang="en-US" sz="1200" dirty="0">
                <a:latin typeface="Consolas" panose="020B0609020204030204" pitchFamily="49" charset="0"/>
              </a:rPr>
              <a:t>": &lt;string?&gt;,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"</a:t>
            </a:r>
            <a:r>
              <a:rPr lang="en-US" sz="1200" dirty="0" err="1">
                <a:latin typeface="Consolas" panose="020B0609020204030204" pitchFamily="49" charset="0"/>
              </a:rPr>
              <a:t>trackingStoreNamePrefix</a:t>
            </a:r>
            <a:r>
              <a:rPr lang="en-US" sz="1200" dirty="0">
                <a:latin typeface="Consolas" panose="020B0609020204030204" pitchFamily="49" charset="0"/>
              </a:rPr>
              <a:t>": &lt;string?&gt;,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"</a:t>
            </a:r>
            <a:r>
              <a:rPr lang="en-US" sz="1200" dirty="0" err="1">
                <a:latin typeface="Consolas" panose="020B0609020204030204" pitchFamily="49" charset="0"/>
              </a:rPr>
              <a:t>maxQueuePollingInterval</a:t>
            </a:r>
            <a:r>
              <a:rPr lang="en-US" sz="1200" dirty="0">
                <a:latin typeface="Consolas" panose="020B0609020204030204" pitchFamily="49" charset="0"/>
              </a:rPr>
              <a:t>": &lt;</a:t>
            </a:r>
            <a:r>
              <a:rPr lang="en-US" sz="1200" dirty="0" err="1">
                <a:latin typeface="Consolas" panose="020B0609020204030204" pitchFamily="49" charset="0"/>
              </a:rPr>
              <a:t>hh:mm:ss</a:t>
            </a:r>
            <a:r>
              <a:rPr lang="en-US" sz="1200" dirty="0">
                <a:latin typeface="Consolas" panose="020B0609020204030204" pitchFamily="49" charset="0"/>
              </a:rPr>
              <a:t>?&gt;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maxConcurrentActivityFunctions</a:t>
            </a:r>
            <a:r>
              <a:rPr lang="en-US" sz="1200" dirty="0">
                <a:latin typeface="Consolas" panose="020B0609020204030204" pitchFamily="49" charset="0"/>
              </a:rPr>
              <a:t>": &lt;int?&gt;,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maxConcurrentOrchestratorFunctions</a:t>
            </a:r>
            <a:r>
              <a:rPr lang="en-US" sz="1200" dirty="0">
                <a:latin typeface="Consolas" panose="020B0609020204030204" pitchFamily="49" charset="0"/>
              </a:rPr>
              <a:t>": &lt;int?&gt;,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traceInputAndOutputs</a:t>
            </a:r>
            <a:r>
              <a:rPr lang="en-US" sz="1200" dirty="0">
                <a:latin typeface="Consolas" panose="020B0609020204030204" pitchFamily="49" charset="0"/>
              </a:rPr>
              <a:t>": &lt;bool?&gt;,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eventGridTopicEndpoint</a:t>
            </a:r>
            <a:r>
              <a:rPr lang="en-US" sz="1200" dirty="0">
                <a:latin typeface="Consolas" panose="020B0609020204030204" pitchFamily="49" charset="0"/>
              </a:rPr>
              <a:t>": &lt;string?&gt;,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eventGridKeySettingName</a:t>
            </a:r>
            <a:r>
              <a:rPr lang="en-US" sz="1200" dirty="0">
                <a:latin typeface="Consolas" panose="020B0609020204030204" pitchFamily="49" charset="0"/>
              </a:rPr>
              <a:t>": &lt;string?&gt;,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eventGridPublishRetryCount</a:t>
            </a:r>
            <a:r>
              <a:rPr lang="en-US" sz="1200" dirty="0">
                <a:latin typeface="Consolas" panose="020B0609020204030204" pitchFamily="49" charset="0"/>
              </a:rPr>
              <a:t>": &lt;string?&gt;,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eventGridPublishRetryInterval</a:t>
            </a:r>
            <a:r>
              <a:rPr lang="en-US" sz="1200" dirty="0">
                <a:latin typeface="Consolas" panose="020B0609020204030204" pitchFamily="49" charset="0"/>
              </a:rPr>
              <a:t>": &lt;</a:t>
            </a:r>
            <a:r>
              <a:rPr lang="en-US" sz="1200" dirty="0" err="1">
                <a:latin typeface="Consolas" panose="020B0609020204030204" pitchFamily="49" charset="0"/>
              </a:rPr>
              <a:t>hh:mm:ss</a:t>
            </a:r>
            <a:r>
              <a:rPr lang="en-US" sz="1200" dirty="0">
                <a:latin typeface="Consolas" panose="020B0609020204030204" pitchFamily="49" charset="0"/>
              </a:rPr>
              <a:t>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eventGridPublishRetryHttpStatus</a:t>
            </a:r>
            <a:r>
              <a:rPr lang="en-US" sz="1200" dirty="0">
                <a:latin typeface="Consolas" panose="020B0609020204030204" pitchFamily="49" charset="0"/>
              </a:rPr>
              <a:t>": &lt;int[]?&gt;,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eventgridPublishEventTypes</a:t>
            </a:r>
            <a:r>
              <a:rPr lang="en-US" sz="1200" dirty="0">
                <a:latin typeface="Consolas" panose="020B0609020204030204" pitchFamily="49" charset="0"/>
              </a:rPr>
              <a:t>": &lt;string[]?&gt;,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customLifeCycleNotificationHelperType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extendedSessionsEnabled</a:t>
            </a:r>
            <a:r>
              <a:rPr lang="en-US" sz="1200" dirty="0">
                <a:latin typeface="Consolas" panose="020B0609020204030204" pitchFamily="49" charset="0"/>
              </a:rPr>
              <a:t>": &lt;bool?&gt;,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extendedSessionIdleTimeoutInSeconds</a:t>
            </a:r>
            <a:r>
              <a:rPr lang="en-US" sz="1200" dirty="0">
                <a:latin typeface="Consolas" panose="020B0609020204030204" pitchFamily="49" charset="0"/>
              </a:rPr>
              <a:t>": &lt;int?&gt;,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</a:t>
            </a:r>
            <a:r>
              <a:rPr lang="en-US" sz="1200" dirty="0" err="1">
                <a:latin typeface="Consolas" panose="020B0609020204030204" pitchFamily="49" charset="0"/>
              </a:rPr>
              <a:t>logReplayEvents</a:t>
            </a:r>
            <a:r>
              <a:rPr lang="en-US" sz="1200" dirty="0">
                <a:latin typeface="Consolas" panose="020B0609020204030204" pitchFamily="49" charset="0"/>
              </a:rPr>
              <a:t>": &lt;bool?&gt;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5DCB8-8302-44F8-BB01-4956A1C150FB}"/>
              </a:ext>
            </a:extLst>
          </p:cNvPr>
          <p:cNvSpPr txBox="1"/>
          <p:nvPr/>
        </p:nvSpPr>
        <p:spPr>
          <a:xfrm>
            <a:off x="0" y="6510487"/>
            <a:ext cx="7223759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1400" dirty="0">
                <a:hlinkClick r:id="rId3"/>
              </a:rPr>
              <a:t>https://docs.microsoft.com/en-us/azure/azure-functions/durable/durable-functions-preview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9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5120F6-273B-4FD6-8713-39893AB40FB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1181100"/>
            <a:ext cx="11277599" cy="56769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000" dirty="0"/>
              <a:t>[</a:t>
            </a:r>
            <a:r>
              <a:rPr lang="en-US" sz="1000" dirty="0" err="1">
                <a:solidFill>
                  <a:srgbClr val="008080"/>
                </a:solidFill>
              </a:rPr>
              <a:t>FunctionName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C00000"/>
                </a:solidFill>
              </a:rPr>
              <a:t>"Counter"</a:t>
            </a:r>
            <a:r>
              <a:rPr lang="en-US" sz="1000" dirty="0"/>
              <a:t>)]</a:t>
            </a:r>
          </a:p>
          <a:p>
            <a:pPr>
              <a:spcAft>
                <a:spcPts val="0"/>
              </a:spcAft>
            </a:pPr>
            <a:r>
              <a:rPr lang="en-US" sz="1000" dirty="0">
                <a:solidFill>
                  <a:schemeClr val="accent2"/>
                </a:solidFill>
              </a:rPr>
              <a:t>public static async</a:t>
            </a:r>
            <a:r>
              <a:rPr lang="en-US" sz="1000" dirty="0"/>
              <a:t> Task </a:t>
            </a:r>
            <a:r>
              <a:rPr lang="en-US" sz="1000" dirty="0">
                <a:solidFill>
                  <a:srgbClr val="008080"/>
                </a:solidFill>
              </a:rPr>
              <a:t>Counter</a:t>
            </a:r>
            <a:r>
              <a:rPr lang="en-US" sz="1000" dirty="0"/>
              <a:t>(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[</a:t>
            </a:r>
            <a:r>
              <a:rPr lang="en-US" sz="1000" dirty="0" err="1"/>
              <a:t>EntityTrigger</a:t>
            </a:r>
            <a:r>
              <a:rPr lang="en-US" sz="1000" dirty="0"/>
              <a:t>] </a:t>
            </a:r>
            <a:r>
              <a:rPr lang="en-US" sz="1000" dirty="0" err="1"/>
              <a:t>IDurableEntityContext</a:t>
            </a:r>
            <a:r>
              <a:rPr lang="en-US" sz="1000" dirty="0"/>
              <a:t> </a:t>
            </a:r>
            <a:r>
              <a:rPr lang="en-US" sz="1000" dirty="0" err="1"/>
              <a:t>ctx</a:t>
            </a:r>
            <a:r>
              <a:rPr lang="en-US" sz="1000" dirty="0"/>
              <a:t>)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{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</a:t>
            </a:r>
            <a:r>
              <a:rPr lang="en-US" sz="1000" dirty="0">
                <a:solidFill>
                  <a:schemeClr val="accent2"/>
                </a:solidFill>
              </a:rPr>
              <a:t>int</a:t>
            </a:r>
            <a:r>
              <a:rPr lang="en-US" sz="1000" dirty="0"/>
              <a:t> </a:t>
            </a:r>
            <a:r>
              <a:rPr lang="en-US" sz="1000" dirty="0" err="1"/>
              <a:t>currentValue</a:t>
            </a:r>
            <a:r>
              <a:rPr lang="en-US" sz="1000" dirty="0"/>
              <a:t> = </a:t>
            </a:r>
            <a:r>
              <a:rPr lang="en-US" sz="1000" dirty="0" err="1"/>
              <a:t>ctx.GetState</a:t>
            </a:r>
            <a:r>
              <a:rPr lang="en-US" sz="1000" dirty="0"/>
              <a:t>&lt;</a:t>
            </a:r>
            <a:r>
              <a:rPr lang="en-US" sz="1000" dirty="0">
                <a:solidFill>
                  <a:schemeClr val="accent2"/>
                </a:solidFill>
              </a:rPr>
              <a:t>int</a:t>
            </a:r>
            <a:r>
              <a:rPr lang="en-US" sz="1000" dirty="0"/>
              <a:t>&gt;();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</a:t>
            </a:r>
            <a:r>
              <a:rPr lang="en-US" sz="1000" dirty="0">
                <a:solidFill>
                  <a:schemeClr val="accent2"/>
                </a:solidFill>
              </a:rPr>
              <a:t>int</a:t>
            </a:r>
            <a:r>
              <a:rPr lang="en-US" sz="1000" dirty="0"/>
              <a:t> operand = </a:t>
            </a:r>
            <a:r>
              <a:rPr lang="en-US" sz="1000" dirty="0" err="1"/>
              <a:t>ctx.GetInput</a:t>
            </a:r>
            <a:r>
              <a:rPr lang="en-US" sz="1000" dirty="0"/>
              <a:t>&lt;</a:t>
            </a:r>
            <a:r>
              <a:rPr lang="en-US" sz="1000" dirty="0">
                <a:solidFill>
                  <a:schemeClr val="accent2"/>
                </a:solidFill>
              </a:rPr>
              <a:t>int</a:t>
            </a:r>
            <a:r>
              <a:rPr lang="en-US" sz="1000" dirty="0"/>
              <a:t>&gt;();</a:t>
            </a:r>
          </a:p>
          <a:p>
            <a:pPr>
              <a:spcAft>
                <a:spcPts val="0"/>
              </a:spcAft>
            </a:pPr>
            <a:endParaRPr lang="en-US" sz="1000" dirty="0"/>
          </a:p>
          <a:p>
            <a:pPr>
              <a:spcAft>
                <a:spcPts val="0"/>
              </a:spcAft>
            </a:pPr>
            <a:r>
              <a:rPr lang="en-US" sz="1000" dirty="0"/>
              <a:t>    </a:t>
            </a:r>
            <a:r>
              <a:rPr lang="en-US" sz="1000" dirty="0">
                <a:solidFill>
                  <a:schemeClr val="accent2"/>
                </a:solidFill>
              </a:rPr>
              <a:t>switch</a:t>
            </a:r>
            <a:r>
              <a:rPr lang="en-US" sz="1000" dirty="0"/>
              <a:t> (</a:t>
            </a:r>
            <a:r>
              <a:rPr lang="en-US" sz="1000" dirty="0" err="1"/>
              <a:t>ctx.OperationName</a:t>
            </a:r>
            <a:r>
              <a:rPr lang="en-US" sz="1000" dirty="0"/>
              <a:t>)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{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</a:t>
            </a:r>
            <a:r>
              <a:rPr lang="en-US" sz="1000" dirty="0">
                <a:solidFill>
                  <a:schemeClr val="accent2"/>
                </a:solidFill>
              </a:rPr>
              <a:t>case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C00000"/>
                </a:solidFill>
              </a:rPr>
              <a:t>"add"</a:t>
            </a:r>
            <a:r>
              <a:rPr lang="en-US" sz="1000" dirty="0"/>
              <a:t>: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    </a:t>
            </a:r>
            <a:r>
              <a:rPr lang="en-US" sz="1000" dirty="0" err="1"/>
              <a:t>currentValue</a:t>
            </a:r>
            <a:r>
              <a:rPr lang="en-US" sz="1000" dirty="0"/>
              <a:t> += operand;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    </a:t>
            </a:r>
            <a:r>
              <a:rPr lang="en-US" sz="1000" dirty="0">
                <a:solidFill>
                  <a:schemeClr val="accent2"/>
                </a:solidFill>
              </a:rPr>
              <a:t>break</a:t>
            </a:r>
            <a:r>
              <a:rPr lang="en-US" sz="1000" dirty="0"/>
              <a:t>;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</a:t>
            </a:r>
            <a:r>
              <a:rPr lang="en-US" sz="1000" dirty="0">
                <a:solidFill>
                  <a:schemeClr val="accent2"/>
                </a:solidFill>
              </a:rPr>
              <a:t>case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C00000"/>
                </a:solidFill>
              </a:rPr>
              <a:t>"subtract"</a:t>
            </a:r>
            <a:r>
              <a:rPr lang="en-US" sz="1000" dirty="0"/>
              <a:t>: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    </a:t>
            </a:r>
            <a:r>
              <a:rPr lang="en-US" sz="1000" dirty="0" err="1"/>
              <a:t>currentValue</a:t>
            </a:r>
            <a:r>
              <a:rPr lang="en-US" sz="1000" dirty="0"/>
              <a:t> -= operand;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    </a:t>
            </a:r>
            <a:r>
              <a:rPr lang="en-US" sz="1000" dirty="0">
                <a:solidFill>
                  <a:schemeClr val="accent2"/>
                </a:solidFill>
              </a:rPr>
              <a:t>break</a:t>
            </a:r>
            <a:r>
              <a:rPr lang="en-US" sz="1000" dirty="0"/>
              <a:t>;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</a:t>
            </a:r>
            <a:r>
              <a:rPr lang="en-US" sz="1000" dirty="0">
                <a:solidFill>
                  <a:schemeClr val="accent2"/>
                </a:solidFill>
              </a:rPr>
              <a:t>case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C00000"/>
                </a:solidFill>
              </a:rPr>
              <a:t>"reset"</a:t>
            </a:r>
            <a:r>
              <a:rPr lang="en-US" sz="1000" dirty="0"/>
              <a:t>: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    </a:t>
            </a:r>
            <a:r>
              <a:rPr lang="en-US" sz="1000" dirty="0">
                <a:solidFill>
                  <a:schemeClr val="accent2"/>
                </a:solidFill>
              </a:rPr>
              <a:t>await</a:t>
            </a:r>
            <a:r>
              <a:rPr lang="en-US" sz="1000" dirty="0"/>
              <a:t> </a:t>
            </a:r>
            <a:r>
              <a:rPr lang="en-US" sz="1000" dirty="0" err="1"/>
              <a:t>SendResetNotificationAsync</a:t>
            </a:r>
            <a:r>
              <a:rPr lang="en-US" sz="1000" dirty="0"/>
              <a:t>();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    </a:t>
            </a:r>
            <a:r>
              <a:rPr lang="en-US" sz="1000" dirty="0" err="1"/>
              <a:t>currentValue</a:t>
            </a:r>
            <a:r>
              <a:rPr lang="en-US" sz="1000" dirty="0"/>
              <a:t> = 0;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        </a:t>
            </a:r>
            <a:r>
              <a:rPr lang="en-US" sz="1000" dirty="0">
                <a:solidFill>
                  <a:schemeClr val="accent2"/>
                </a:solidFill>
              </a:rPr>
              <a:t>break</a:t>
            </a:r>
            <a:r>
              <a:rPr lang="en-US" sz="1000" dirty="0"/>
              <a:t>;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    }</a:t>
            </a:r>
          </a:p>
          <a:p>
            <a:pPr>
              <a:spcAft>
                <a:spcPts val="0"/>
              </a:spcAft>
            </a:pPr>
            <a:endParaRPr lang="en-US" sz="1000" dirty="0"/>
          </a:p>
          <a:p>
            <a:pPr>
              <a:spcAft>
                <a:spcPts val="0"/>
              </a:spcAft>
            </a:pPr>
            <a:r>
              <a:rPr lang="en-US" sz="1000" dirty="0"/>
              <a:t>    </a:t>
            </a:r>
            <a:r>
              <a:rPr lang="en-US" sz="1000" dirty="0" err="1"/>
              <a:t>ctx.SetState</a:t>
            </a:r>
            <a:r>
              <a:rPr lang="en-US" sz="1000" dirty="0"/>
              <a:t>(</a:t>
            </a:r>
            <a:r>
              <a:rPr lang="en-US" sz="1000" dirty="0" err="1"/>
              <a:t>currentValue</a:t>
            </a:r>
            <a:r>
              <a:rPr lang="en-US" sz="1000" dirty="0"/>
              <a:t>);</a:t>
            </a:r>
          </a:p>
          <a:p>
            <a:pPr>
              <a:spcAft>
                <a:spcPts val="0"/>
              </a:spcAft>
            </a:pPr>
            <a:r>
              <a:rPr lang="en-US" sz="1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2FD9B0-63B7-4AA9-9D67-725CF14C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Functions – Entity Functions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2F0F37A-05CC-4131-BF5D-799B72027F9D}"/>
              </a:ext>
            </a:extLst>
          </p:cNvPr>
          <p:cNvSpPr/>
          <p:nvPr/>
        </p:nvSpPr>
        <p:spPr>
          <a:xfrm>
            <a:off x="3972107" y="2283088"/>
            <a:ext cx="1421106" cy="401870"/>
          </a:xfrm>
          <a:prstGeom prst="wedgeRoundRectCallout">
            <a:avLst>
              <a:gd name="adj1" fmla="val -65915"/>
              <a:gd name="adj2" fmla="val -21558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State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5CCE910-8AAE-4FC0-8771-96B393320228}"/>
              </a:ext>
            </a:extLst>
          </p:cNvPr>
          <p:cNvSpPr/>
          <p:nvPr/>
        </p:nvSpPr>
        <p:spPr>
          <a:xfrm>
            <a:off x="3344063" y="6157154"/>
            <a:ext cx="1775411" cy="401870"/>
          </a:xfrm>
          <a:prstGeom prst="wedgeRoundRectCallout">
            <a:avLst>
              <a:gd name="adj1" fmla="val -83128"/>
              <a:gd name="adj2" fmla="val -1865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Mutate State</a:t>
            </a:r>
          </a:p>
        </p:txBody>
      </p:sp>
    </p:spTree>
    <p:extLst>
      <p:ext uri="{BB962C8B-B14F-4D97-AF65-F5344CB8AC3E}">
        <p14:creationId xmlns:p14="http://schemas.microsoft.com/office/powerpoint/2010/main" val="191743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F23A-5467-4467-8CFD-78572304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Durable Functions – Entity Functions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DAB951-8CB6-4E9B-87DB-EEC1B0DE2228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Developing Entity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4E9E35-6D77-45E9-A42B-10FED1A42B4B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r>
              <a:rPr lang="en-US" dirty="0"/>
              <a:t>Entities process one operation at a time.</a:t>
            </a:r>
          </a:p>
          <a:p>
            <a:r>
              <a:rPr lang="en-US" dirty="0"/>
              <a:t>An entity will be automatically created if it does not yet exist.</a:t>
            </a:r>
          </a:p>
          <a:p>
            <a:r>
              <a:rPr lang="en-US" dirty="0"/>
              <a:t>Operations can be non-deterministic.</a:t>
            </a:r>
          </a:p>
          <a:p>
            <a:r>
              <a:rPr lang="en-US" dirty="0"/>
              <a:t>Entity functions can perform external calls (preferably w/ async APIs).</a:t>
            </a:r>
          </a:p>
          <a:p>
            <a:r>
              <a:rPr lang="en-US" dirty="0"/>
              <a:t>Entities can invoke other entities, but only one-way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0477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F23A-5467-4467-8CFD-78572304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Durable Functions – Entity Functions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DAB951-8CB6-4E9B-87DB-EEC1B0DE2228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4E9E35-6D77-45E9-A42B-10FED1A42B4B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pic>
        <p:nvPicPr>
          <p:cNvPr id="1026" name="Picture 2" descr="https://pbs.twimg.com/media/D5_PeJ9UEAAQ1RN.png:large">
            <a:extLst>
              <a:ext uri="{FF2B5EF4-FFF2-40B4-BE49-F238E27FC236}">
                <a16:creationId xmlns:a16="http://schemas.microsoft.com/office/drawing/2014/main" id="{4289AEF1-F374-4385-BF9E-3FB93429C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8"/>
          <a:stretch/>
        </p:blipFill>
        <p:spPr bwMode="auto">
          <a:xfrm>
            <a:off x="4114799" y="1051560"/>
            <a:ext cx="7620000" cy="38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6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9D29-BCC5-496D-9503-FE625B83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KEDA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82FF06-0554-49FE-A836-BB0ABF43210F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5FFBB1-5C66-4F42-8153-DCE75B83CD3D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1A54-973A-48B2-BBA0-5B09609A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Bundle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0C55D0-F27D-40EA-A7A1-B7D8B7F1C20C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Include all Microsoft Azure Functions’ team extensions.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7A8ADD-9B4C-49C3-B903-9B960A2C9DDB}"/>
              </a:ext>
            </a:extLst>
          </p:cNvPr>
          <p:cNvGraphicFramePr>
            <a:graphicFrameLocks noGrp="1"/>
          </p:cNvGraphicFramePr>
          <p:nvPr>
            <p:ph idx="32"/>
            <p:extLst>
              <p:ext uri="{D42A27DB-BD31-4B8C-83A1-F6EECF244321}">
                <p14:modId xmlns:p14="http://schemas.microsoft.com/office/powerpoint/2010/main" val="189070600"/>
              </p:ext>
            </p:extLst>
          </p:nvPr>
        </p:nvGraphicFramePr>
        <p:xfrm>
          <a:off x="5044226" y="2736188"/>
          <a:ext cx="701254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4903">
                  <a:extLst>
                    <a:ext uri="{9D8B030D-6E8A-4147-A177-3AD203B41FA5}">
                      <a16:colId xmlns:a16="http://schemas.microsoft.com/office/drawing/2014/main" val="2358351183"/>
                    </a:ext>
                  </a:extLst>
                </a:gridCol>
                <a:gridCol w="1317642">
                  <a:extLst>
                    <a:ext uri="{9D8B030D-6E8A-4147-A177-3AD203B41FA5}">
                      <a16:colId xmlns:a16="http://schemas.microsoft.com/office/drawing/2014/main" val="407607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Package</a:t>
                      </a:r>
                    </a:p>
                  </a:txBody>
                  <a:tcPr marL="76200" marR="76200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Version</a:t>
                      </a:r>
                    </a:p>
                  </a:txBody>
                  <a:tcPr marL="76200" marR="76200" marT="57150" marB="57150" anchor="b"/>
                </a:tc>
                <a:extLst>
                  <a:ext uri="{0D108BD9-81ED-4DB2-BD59-A6C34878D82A}">
                    <a16:rowId xmlns:a16="http://schemas.microsoft.com/office/drawing/2014/main" val="347448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Microsoft.Azure.WebJobs.Extensions.CosmosDB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3.0.3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52414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Microsoft.Azure.WebJobs.Extensions.DurableTask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1.8.0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29792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Microsoft.Azure.WebJobs.Extensions.EventGrid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2.0.0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400277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Microsoft.Azure.WebJobs.Extensions.EventHubs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3.0.3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07540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Microsoft.Azure.WebJobs.Extensions.SendGrid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3.0.0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74884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Microsoft.Azure.WebJobs.Extensions.ServiceBus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3.0.3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46874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Microsoft.Azure.WebJobs.Extensions.SignalRService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1.0.0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259692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Microsoft.Azure.WebJobs.Extensions.Storage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3.0.4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375117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Microsoft.Azure.WebJobs.Extensions.Twilio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57150" marB="5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3.0.0</a:t>
                      </a:r>
                    </a:p>
                  </a:txBody>
                  <a:tcPr marL="76200" marR="76200" marT="57150" marB="57150"/>
                </a:tc>
                <a:extLst>
                  <a:ext uri="{0D108BD9-81ED-4DB2-BD59-A6C34878D82A}">
                    <a16:rowId xmlns:a16="http://schemas.microsoft.com/office/drawing/2014/main" val="12269034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E2FB3A-DA67-49C3-A311-4E263D8013A8}"/>
              </a:ext>
            </a:extLst>
          </p:cNvPr>
          <p:cNvSpPr txBox="1"/>
          <p:nvPr/>
        </p:nvSpPr>
        <p:spPr>
          <a:xfrm>
            <a:off x="457200" y="1515193"/>
            <a:ext cx="6812924" cy="1938992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"version": "2.0",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exensionBundle</a:t>
            </a:r>
            <a:r>
              <a:rPr lang="en-US" dirty="0">
                <a:latin typeface="Consolas" panose="020B0609020204030204" pitchFamily="49" charset="0"/>
              </a:rPr>
              <a:t>": {</a:t>
            </a:r>
          </a:p>
          <a:p>
            <a:r>
              <a:rPr lang="en-US" dirty="0">
                <a:latin typeface="Consolas" panose="020B0609020204030204" pitchFamily="49" charset="0"/>
              </a:rPr>
              <a:t>    "id": "</a:t>
            </a:r>
            <a:r>
              <a:rPr lang="en-US" dirty="0" err="1">
                <a:latin typeface="Consolas" panose="020B0609020204030204" pitchFamily="49" charset="0"/>
              </a:rPr>
              <a:t>Microsoft.Azure.Functions.ExtensionBundle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  "version": "[1.*, 2.0.0)"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6E6A6-7D4F-4399-BAE7-30ACB643F0E4}"/>
              </a:ext>
            </a:extLst>
          </p:cNvPr>
          <p:cNvSpPr txBox="1"/>
          <p:nvPr/>
        </p:nvSpPr>
        <p:spPr>
          <a:xfrm>
            <a:off x="457200" y="3738678"/>
            <a:ext cx="2567947" cy="30777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i="1" dirty="0"/>
              <a:t>Include in </a:t>
            </a:r>
            <a:r>
              <a:rPr lang="en-US" sz="2000" i="1" dirty="0" err="1"/>
              <a:t>host.json</a:t>
            </a:r>
            <a:r>
              <a:rPr lang="en-US" sz="2000" i="1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09183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F7ECE9-8E93-4212-B8E5-C3364A91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B9608DC-9FF8-44CF-A41D-AECF1C524EE0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4F2DD9-BA2C-48B3-A9D1-D6CB13B3F276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r>
              <a:rPr lang="en-US" dirty="0"/>
              <a:t>Durable Functions for JavaScript 1.2.0</a:t>
            </a:r>
          </a:p>
          <a:p>
            <a:r>
              <a:rPr lang="en-US" dirty="0"/>
              <a:t>Session-enabled Service Bus trigger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50DB-DC95-410A-89FB-D4C84553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App Service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3C8D7C0-DAB5-4843-8239-DDADFF36F2DB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5168766"/>
          </a:xfrm>
        </p:spPr>
        <p:txBody>
          <a:bodyPr/>
          <a:lstStyle/>
          <a:p>
            <a:r>
              <a:rPr lang="en-US" dirty="0"/>
              <a:t>App Service on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 Tier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build system (</a:t>
            </a:r>
            <a:r>
              <a:rPr lang="en-US" dirty="0">
                <a:hlinkClick r:id="rId3"/>
              </a:rPr>
              <a:t>Oryx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Virtual network integration</a:t>
            </a:r>
          </a:p>
          <a:p>
            <a:r>
              <a:rPr lang="en-US" dirty="0"/>
              <a:t>Java 11 for both Linux and Windows App Service</a:t>
            </a:r>
          </a:p>
          <a:p>
            <a:r>
              <a:rPr lang="en-US" dirty="0"/>
              <a:t>UX updates for application creation (full screen)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6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345E-7B56-4DEF-B40B-4B64DB61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21CD9-896E-4361-9D57-1B7B5821FB45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F4D5D-EF2C-4DE4-8520-2845D07D8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0"/>
          <a:stretch/>
        </p:blipFill>
        <p:spPr>
          <a:xfrm>
            <a:off x="65314" y="339043"/>
            <a:ext cx="4772953" cy="634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4321B-F919-4A00-8F50-49A6DD9A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01" y="339042"/>
            <a:ext cx="4620095" cy="6341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3771D0-55DF-496D-9279-0D6A2928A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858" y="339044"/>
            <a:ext cx="3170838" cy="6341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FD0E4-96C3-4F25-B1D0-FC25C70D3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613" y="1542691"/>
            <a:ext cx="8252775" cy="3169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6BD22-DCE8-4A7D-B2F9-B19B757C5CE2}"/>
              </a:ext>
            </a:extLst>
          </p:cNvPr>
          <p:cNvSpPr txBox="1"/>
          <p:nvPr/>
        </p:nvSpPr>
        <p:spPr>
          <a:xfrm>
            <a:off x="5952744" y="5193792"/>
            <a:ext cx="6211644" cy="55399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dirty="0">
                <a:hlinkClick r:id="rId6"/>
              </a:rPr>
              <a:t>https://channel9.msdn.com/Shows/Azure-Friday/Azure-Friday-Live-Azure-App-Service-full-screen-create-experience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8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4DE9-C770-49BE-A855-58B7DD8A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E6C6C-46EE-40C4-9AD3-0AF0B4395679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0561A-DE9E-4BB0-B6C7-7EA5ECF3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3" y="457200"/>
            <a:ext cx="12059611" cy="55046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CE172C-9A36-43AA-B2BB-36C822D3C43C}"/>
              </a:ext>
            </a:extLst>
          </p:cNvPr>
          <p:cNvCxnSpPr/>
          <p:nvPr/>
        </p:nvCxnSpPr>
        <p:spPr>
          <a:xfrm flipH="1">
            <a:off x="2843784" y="932688"/>
            <a:ext cx="128016" cy="7406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7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6A31F29-B3C2-43ED-947A-FFF29278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ServerlessLibrary.net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BC5B41-BEDF-4F7F-B007-A8AA9C490A4F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BE17FA-E15B-40D2-88AB-84B88D61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3" y="1092200"/>
            <a:ext cx="9378763" cy="56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4DE9-C770-49BE-A855-58B7DD8A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E6C6C-46EE-40C4-9AD3-0AF0B4395679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CE172C-9A36-43AA-B2BB-36C822D3C43C}"/>
              </a:ext>
            </a:extLst>
          </p:cNvPr>
          <p:cNvCxnSpPr/>
          <p:nvPr/>
        </p:nvCxnSpPr>
        <p:spPr>
          <a:xfrm flipH="1">
            <a:off x="2843784" y="932688"/>
            <a:ext cx="128016" cy="7406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83BF452-844A-403F-A40E-9A2C631E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3" y="457199"/>
            <a:ext cx="10596812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802D-A2D4-46A9-BC31-5B8ED721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A223A-F335-4522-8CDE-ACB6B9F52C3A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Inline code snippets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918EF-731A-4E0F-8010-B181EB734B41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7ADC1-687B-4127-A130-48FC0FE5A3B1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430323" cy="4514047"/>
          </a:xfrm>
        </p:spPr>
        <p:txBody>
          <a:bodyPr/>
          <a:lstStyle/>
          <a:p>
            <a:r>
              <a:rPr lang="en-US" dirty="0"/>
              <a:t>Runs in JavaScript. More languages coming soon.</a:t>
            </a:r>
          </a:p>
          <a:p>
            <a:r>
              <a:rPr lang="en-US" dirty="0"/>
              <a:t>Finishes running in five seconds or fewer.</a:t>
            </a:r>
          </a:p>
          <a:p>
            <a:r>
              <a:rPr lang="en-US" dirty="0"/>
              <a:t>Handles data up to 50 MB in size.</a:t>
            </a:r>
          </a:p>
          <a:p>
            <a:r>
              <a:rPr lang="en-US" dirty="0"/>
              <a:t>Uses Node.js version 8.11.1</a:t>
            </a:r>
          </a:p>
          <a:p>
            <a:r>
              <a:rPr lang="en-US" dirty="0"/>
              <a:t>Integration Account required.</a:t>
            </a:r>
          </a:p>
        </p:txBody>
      </p:sp>
      <p:pic>
        <p:nvPicPr>
          <p:cNvPr id="1026" name="Picture 2" descr="Example overview">
            <a:extLst>
              <a:ext uri="{FF2B5EF4-FFF2-40B4-BE49-F238E27FC236}">
                <a16:creationId xmlns:a16="http://schemas.microsoft.com/office/drawing/2014/main" id="{9FFB0F5C-0357-456C-9A66-07E2EAF8C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2" r="10000"/>
          <a:stretch/>
        </p:blipFill>
        <p:spPr bwMode="auto">
          <a:xfrm>
            <a:off x="6080097" y="2599923"/>
            <a:ext cx="595563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2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C38CA0-02C7-43F1-AF0E-3A0D0D37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DDF01A-961A-4FFA-9882-12E3F0820E1A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Follow these links to learn more!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B95FC9-12D5-486D-98F5-C45D805916FB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r>
              <a:rPr lang="en-US" dirty="0"/>
              <a:t>Azure Functions BUILD 2019</a:t>
            </a:r>
          </a:p>
          <a:p>
            <a:pPr lvl="1"/>
            <a:r>
              <a:rPr lang="en-US" dirty="0">
                <a:hlinkClick r:id="rId2"/>
              </a:rPr>
              <a:t>https://hackmd.io/s/Bk5gtA-nN</a:t>
            </a:r>
            <a:r>
              <a:rPr lang="en-US" dirty="0"/>
              <a:t> (sessions)</a:t>
            </a:r>
          </a:p>
          <a:p>
            <a:pPr lvl="1"/>
            <a:r>
              <a:rPr lang="en-US" dirty="0">
                <a:hlinkClick r:id="rId3"/>
              </a:rPr>
              <a:t>http://aka.ms/FunctionsBuild2019</a:t>
            </a:r>
            <a:r>
              <a:rPr lang="en-US" dirty="0"/>
              <a:t> (blog post)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D442-3DFA-4C7A-8BAA-9190A85F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Pipelines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5624BEB-D49A-4711-9C33-365BD394A298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Streamlined Build and Release experience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5A182-BADE-4CB5-9211-5FFA46526D6F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6181859"/>
            <a:ext cx="11277599" cy="637274"/>
          </a:xfrm>
        </p:spPr>
        <p:txBody>
          <a:bodyPr/>
          <a:lstStyle/>
          <a:p>
            <a:r>
              <a:rPr lang="en-US" sz="2400" dirty="0"/>
              <a:t>Create pipeline via Azure CLI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7B594-7121-4240-A544-415449F6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6560"/>
            <a:ext cx="6327609" cy="4366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44783-AFD7-4193-B35A-207A2691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638" y="2257278"/>
            <a:ext cx="5547094" cy="3225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9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9CFC-1B9C-47AD-9637-E9940761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+ API Management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C5C813-FAA9-4EF6-9053-04C360C2EC90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Simplified experience to exposed Functions via API Management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D0EA0-4EBE-49C1-835C-1B1274B0C1AD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399C6F-12CA-4E1F-A4BE-C62B63D0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6" y="1489571"/>
            <a:ext cx="12034925" cy="46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1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9CFC-1B9C-47AD-9637-E9940761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+ API Management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C5C813-FAA9-4EF6-9053-04C360C2EC90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Simplified experience to exposed Functions via API Management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D0EA0-4EBE-49C1-835C-1B1274B0C1AD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EC1BC-AD61-41B3-A681-8C9B6738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6" y="1519170"/>
            <a:ext cx="12033504" cy="46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9CFC-1B9C-47AD-9637-E9940761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+ API Management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C5C813-FAA9-4EF6-9053-04C360C2EC90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Simplified experience to exposed Functions via API Management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D0EA0-4EBE-49C1-835C-1B1274B0C1AD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43CCB-8804-47C8-AF5A-B5832CAB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49" y="1470108"/>
            <a:ext cx="10270901" cy="53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9CFC-1B9C-47AD-9637-E9940761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+ API Management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C5C813-FAA9-4EF6-9053-04C360C2EC90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US" dirty="0"/>
              <a:t>Simplified experience to exposed Functions via API Management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D0EA0-4EBE-49C1-835C-1B1274B0C1AD}"/>
              </a:ext>
            </a:extLst>
          </p:cNvPr>
          <p:cNvSpPr>
            <a:spLocks noGrp="1"/>
          </p:cNvSpPr>
          <p:nvPr>
            <p:ph idx="3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1C11F-2052-491F-A936-D2D8F2CE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027" y="1481070"/>
            <a:ext cx="8403525" cy="53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2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A2BFB-AEAB-4A05-99B2-2FF91A03CF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86300" y="1181100"/>
            <a:ext cx="7408717" cy="5568616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C6D8FD-6D53-4CAA-82F3-C97F7E4B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Functions –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5817-A7BF-4852-9CBF-2DE55296F6A2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5474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Builds on top of ASP.NET Core DI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Install-Package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Microsoft.Azure.Functions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Extensions</a:t>
            </a:r>
            <a:endParaRPr lang="en-US" dirty="0"/>
          </a:p>
          <a:p>
            <a:endParaRPr lang="en-US" dirty="0">
              <a:hlinkClick r:id="rId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34394-21A7-452C-87B5-F044FDB54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648" y="2115553"/>
            <a:ext cx="7246020" cy="35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C404B-87DB-4901-AABC-CB3E04DF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002" y="0"/>
            <a:ext cx="78419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010B0-7A00-40A2-8C33-52561E04B0FF}"/>
              </a:ext>
            </a:extLst>
          </p:cNvPr>
          <p:cNvSpPr txBox="1"/>
          <p:nvPr/>
        </p:nvSpPr>
        <p:spPr>
          <a:xfrm>
            <a:off x="0" y="5592599"/>
            <a:ext cx="12192000" cy="1046440"/>
          </a:xfrm>
          <a:prstGeom prst="rect">
            <a:avLst/>
          </a:prstGeom>
          <a:solidFill>
            <a:srgbClr val="D2D2D2">
              <a:alpha val="61961"/>
            </a:srgbClr>
          </a:solidFill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2000" b="1" dirty="0">
                <a:hlinkClick r:id="rId4"/>
              </a:rPr>
              <a:t>https://docs.microsoft.com/en-us/azure/azure-functions/functions-dotnet-dependency-injection</a:t>
            </a:r>
            <a:endParaRPr lang="en-US" sz="2000" b="1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More examples at </a:t>
            </a:r>
            <a:r>
              <a:rPr lang="en-US" sz="1600" dirty="0">
                <a:hlinkClick r:id="rId5"/>
              </a:rPr>
              <a:t>https://github.com/Azure/azure-functions-dotnet-extensions/tree/master/src/samples/DependencyInjection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94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0D356-E601-4D10-90F6-536FDCA3FCED}">
  <ds:schemaRefs>
    <ds:schemaRef ds:uri="http://schemas.microsoft.com/office/2006/metadata/properties"/>
    <ds:schemaRef ds:uri="http://schemas.microsoft.com/office/2006/documentManagement/types"/>
    <ds:schemaRef ds:uri="00e0c6ab-2e1e-446e-8cd4-dc4d1cc239d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1168</Words>
  <Application>Microsoft Office PowerPoint</Application>
  <PresentationFormat>Widescreen</PresentationFormat>
  <Paragraphs>198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Azure Serverless Updates</vt:lpstr>
      <vt:lpstr>ServerlessLibrary.net</vt:lpstr>
      <vt:lpstr>Azure Pipelines</vt:lpstr>
      <vt:lpstr>Functions + API Management</vt:lpstr>
      <vt:lpstr>Functions + API Management</vt:lpstr>
      <vt:lpstr>Functions + API Management</vt:lpstr>
      <vt:lpstr>Functions + API Management</vt:lpstr>
      <vt:lpstr>Durable Functions – Dependency Injection</vt:lpstr>
      <vt:lpstr>PowerPoint Presentation</vt:lpstr>
      <vt:lpstr>Durable Functions 2.0 PREVIEW</vt:lpstr>
      <vt:lpstr>Durable Functions – Entity Functions</vt:lpstr>
      <vt:lpstr>Durable Functions – Entity Functions</vt:lpstr>
      <vt:lpstr>Durable Functions – Entity Functions</vt:lpstr>
      <vt:lpstr>KEDA</vt:lpstr>
      <vt:lpstr>Extension Bundle</vt:lpstr>
      <vt:lpstr>Azure Functions</vt:lpstr>
      <vt:lpstr>Azure App Service</vt:lpstr>
      <vt:lpstr>PowerPoint Presentation</vt:lpstr>
      <vt:lpstr>PowerPoint Presentation</vt:lpstr>
      <vt:lpstr>PowerPoint Presentation</vt:lpstr>
      <vt:lpstr>Logic Apps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2019-05-12T21:56:37Z</dcterms:created>
  <dcterms:modified xsi:type="dcterms:W3CDTF">2019-05-13T20:59:37Z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