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47"/>
  </p:notesMasterIdLst>
  <p:sldIdLst>
    <p:sldId id="269" r:id="rId3"/>
    <p:sldId id="262" r:id="rId4"/>
    <p:sldId id="408" r:id="rId5"/>
    <p:sldId id="283" r:id="rId6"/>
    <p:sldId id="464" r:id="rId7"/>
    <p:sldId id="457" r:id="rId8"/>
    <p:sldId id="472" r:id="rId9"/>
    <p:sldId id="379" r:id="rId10"/>
    <p:sldId id="452" r:id="rId11"/>
    <p:sldId id="453" r:id="rId12"/>
    <p:sldId id="454" r:id="rId13"/>
    <p:sldId id="441" r:id="rId14"/>
    <p:sldId id="465" r:id="rId15"/>
    <p:sldId id="466" r:id="rId16"/>
    <p:sldId id="397" r:id="rId17"/>
    <p:sldId id="471" r:id="rId18"/>
    <p:sldId id="433" r:id="rId19"/>
    <p:sldId id="435" r:id="rId20"/>
    <p:sldId id="359" r:id="rId21"/>
    <p:sldId id="446" r:id="rId22"/>
    <p:sldId id="470" r:id="rId23"/>
    <p:sldId id="481" r:id="rId24"/>
    <p:sldId id="482" r:id="rId25"/>
    <p:sldId id="390" r:id="rId26"/>
    <p:sldId id="462" r:id="rId27"/>
    <p:sldId id="434" r:id="rId28"/>
    <p:sldId id="443" r:id="rId29"/>
    <p:sldId id="473" r:id="rId30"/>
    <p:sldId id="483" r:id="rId31"/>
    <p:sldId id="484" r:id="rId32"/>
    <p:sldId id="467" r:id="rId33"/>
    <p:sldId id="474" r:id="rId34"/>
    <p:sldId id="436" r:id="rId35"/>
    <p:sldId id="463" r:id="rId36"/>
    <p:sldId id="437" r:id="rId37"/>
    <p:sldId id="444" r:id="rId38"/>
    <p:sldId id="447" r:id="rId39"/>
    <p:sldId id="445" r:id="rId40"/>
    <p:sldId id="480" r:id="rId41"/>
    <p:sldId id="475" r:id="rId42"/>
    <p:sldId id="405" r:id="rId43"/>
    <p:sldId id="456" r:id="rId44"/>
    <p:sldId id="476" r:id="rId45"/>
    <p:sldId id="44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2774"/>
    <a:srgbClr val="94E1AE"/>
    <a:srgbClr val="82CAFF"/>
    <a:srgbClr val="442359"/>
    <a:srgbClr val="CDCD00"/>
    <a:srgbClr val="7A768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4" autoAdjust="0"/>
    <p:restoredTop sz="82418" autoAdjust="0"/>
  </p:normalViewPr>
  <p:slideViewPr>
    <p:cSldViewPr snapToGrid="0">
      <p:cViewPr varScale="1">
        <p:scale>
          <a:sx n="90" d="100"/>
          <a:sy n="90" d="100"/>
        </p:scale>
        <p:origin x="66" y="108"/>
      </p:cViewPr>
      <p:guideLst/>
    </p:cSldViewPr>
  </p:slideViewPr>
  <p:notesTextViewPr>
    <p:cViewPr>
      <p:scale>
        <a:sx n="1" d="1"/>
        <a:sy n="1" d="1"/>
      </p:scale>
      <p:origin x="0" y="0"/>
    </p:cViewPr>
  </p:notesTextViewPr>
  <p:sorterViewPr>
    <p:cViewPr>
      <p:scale>
        <a:sx n="100" d="100"/>
        <a:sy n="100" d="100"/>
      </p:scale>
      <p:origin x="0" y="-4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ED5949-D178-463B-AC94-BD0016FF58CC}"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4BE96CFF-4B52-4C0E-8844-6089440D0441}">
      <dgm:prSet phldrT="[Text]"/>
      <dgm:spPr/>
      <dgm:t>
        <a:bodyPr/>
        <a:lstStyle/>
        <a:p>
          <a:r>
            <a:rPr lang="en-US" b="1" dirty="0"/>
            <a:t>Flow</a:t>
          </a:r>
          <a:r>
            <a:rPr lang="en-US" dirty="0"/>
            <a:t> – Capture Twitter Hashtag #</a:t>
          </a:r>
          <a:r>
            <a:rPr lang="en-US" dirty="0" err="1"/>
            <a:t>BTJPADemo</a:t>
          </a:r>
          <a:endParaRPr lang="en-US" dirty="0"/>
        </a:p>
      </dgm:t>
    </dgm:pt>
    <dgm:pt modelId="{A3B428E8-1647-40BA-BD04-BA3DF47F9B35}" type="parTrans" cxnId="{41B5144E-8B73-45A3-8F0C-21E7C0E8155B}">
      <dgm:prSet/>
      <dgm:spPr/>
      <dgm:t>
        <a:bodyPr/>
        <a:lstStyle/>
        <a:p>
          <a:endParaRPr lang="en-US"/>
        </a:p>
      </dgm:t>
    </dgm:pt>
    <dgm:pt modelId="{E470BF00-0AE1-4A96-8BED-F4FBBECDA08B}" type="sibTrans" cxnId="{41B5144E-8B73-45A3-8F0C-21E7C0E8155B}">
      <dgm:prSet/>
      <dgm:spPr/>
      <dgm:t>
        <a:bodyPr/>
        <a:lstStyle/>
        <a:p>
          <a:endParaRPr lang="en-US"/>
        </a:p>
      </dgm:t>
    </dgm:pt>
    <dgm:pt modelId="{4842FFDA-7E6B-4AFD-817E-F50852C2CB31}">
      <dgm:prSet phldrT="[Text]"/>
      <dgm:spPr/>
      <dgm:t>
        <a:bodyPr/>
        <a:lstStyle/>
        <a:p>
          <a:r>
            <a:rPr lang="en-US" b="1" dirty="0"/>
            <a:t>Flow </a:t>
          </a:r>
          <a:r>
            <a:rPr lang="en-US" dirty="0"/>
            <a:t>– Insert Azure SQL DB record</a:t>
          </a:r>
        </a:p>
      </dgm:t>
    </dgm:pt>
    <dgm:pt modelId="{96080E71-B08C-437C-B18F-B042587A55FF}" type="parTrans" cxnId="{8FBE70AD-F88B-461A-ADA6-9E7E992FDC32}">
      <dgm:prSet/>
      <dgm:spPr/>
      <dgm:t>
        <a:bodyPr/>
        <a:lstStyle/>
        <a:p>
          <a:endParaRPr lang="en-US"/>
        </a:p>
      </dgm:t>
    </dgm:pt>
    <dgm:pt modelId="{BA5E58EB-106E-4C9F-878E-7538DECD950B}" type="sibTrans" cxnId="{8FBE70AD-F88B-461A-ADA6-9E7E992FDC32}">
      <dgm:prSet/>
      <dgm:spPr/>
      <dgm:t>
        <a:bodyPr/>
        <a:lstStyle/>
        <a:p>
          <a:endParaRPr lang="en-US"/>
        </a:p>
      </dgm:t>
    </dgm:pt>
    <dgm:pt modelId="{E65232AB-C58A-43A4-BBC7-D81E4C5CE99E}">
      <dgm:prSet phldrT="[Text]"/>
      <dgm:spPr/>
      <dgm:t>
        <a:bodyPr/>
        <a:lstStyle/>
        <a:p>
          <a:r>
            <a:rPr lang="en-US" b="1" dirty="0"/>
            <a:t>Azure Web App</a:t>
          </a:r>
          <a:r>
            <a:rPr lang="en-US" dirty="0"/>
            <a:t> – EF Model display DB data</a:t>
          </a:r>
        </a:p>
      </dgm:t>
    </dgm:pt>
    <dgm:pt modelId="{499FF3A7-A713-45B9-9E4C-423FF23CE888}" type="parTrans" cxnId="{C64F1FF8-279E-46E3-AF3D-6CDAAC930BCD}">
      <dgm:prSet/>
      <dgm:spPr/>
      <dgm:t>
        <a:bodyPr/>
        <a:lstStyle/>
        <a:p>
          <a:endParaRPr lang="en-US"/>
        </a:p>
      </dgm:t>
    </dgm:pt>
    <dgm:pt modelId="{7D437740-3095-4DEC-9E35-168349D84FB4}" type="sibTrans" cxnId="{C64F1FF8-279E-46E3-AF3D-6CDAAC930BCD}">
      <dgm:prSet/>
      <dgm:spPr/>
      <dgm:t>
        <a:bodyPr/>
        <a:lstStyle/>
        <a:p>
          <a:endParaRPr lang="en-US"/>
        </a:p>
      </dgm:t>
    </dgm:pt>
    <dgm:pt modelId="{5C661078-7235-452B-BBDB-5C7C6450E174}">
      <dgm:prSet phldrT="[Text]"/>
      <dgm:spPr/>
      <dgm:t>
        <a:bodyPr/>
        <a:lstStyle/>
        <a:p>
          <a:r>
            <a:rPr lang="en-US" b="1" dirty="0"/>
            <a:t>Azure API App</a:t>
          </a:r>
          <a:r>
            <a:rPr lang="en-US" dirty="0"/>
            <a:t> – EF Model of DB Data + Swagger</a:t>
          </a:r>
        </a:p>
      </dgm:t>
    </dgm:pt>
    <dgm:pt modelId="{49895139-3D7E-43DA-B5A5-552537DAED04}" type="parTrans" cxnId="{45821E8C-8EBB-460A-BC49-11F13B46CDBE}">
      <dgm:prSet/>
      <dgm:spPr/>
      <dgm:t>
        <a:bodyPr/>
        <a:lstStyle/>
        <a:p>
          <a:endParaRPr lang="en-US"/>
        </a:p>
      </dgm:t>
    </dgm:pt>
    <dgm:pt modelId="{FA180F54-C68B-49C9-BC15-B4794BC4DC2D}" type="sibTrans" cxnId="{45821E8C-8EBB-460A-BC49-11F13B46CDBE}">
      <dgm:prSet/>
      <dgm:spPr/>
      <dgm:t>
        <a:bodyPr/>
        <a:lstStyle/>
        <a:p>
          <a:endParaRPr lang="en-US"/>
        </a:p>
      </dgm:t>
    </dgm:pt>
    <dgm:pt modelId="{62FF3806-4D04-48EF-8C19-F4E0DAAE68E4}">
      <dgm:prSet phldrT="[Text]"/>
      <dgm:spPr/>
      <dgm:t>
        <a:bodyPr/>
        <a:lstStyle/>
        <a:p>
          <a:r>
            <a:rPr lang="en-US" b="1" dirty="0"/>
            <a:t>PowerApps</a:t>
          </a:r>
          <a:r>
            <a:rPr lang="en-US" dirty="0"/>
            <a:t> – Custom API from Azure API App</a:t>
          </a:r>
        </a:p>
      </dgm:t>
    </dgm:pt>
    <dgm:pt modelId="{B1D4A46A-2D3D-4806-87E5-5ACCF6748120}" type="parTrans" cxnId="{CA638D94-0758-472B-A8CA-3C541CB91160}">
      <dgm:prSet/>
      <dgm:spPr/>
      <dgm:t>
        <a:bodyPr/>
        <a:lstStyle/>
        <a:p>
          <a:endParaRPr lang="en-US"/>
        </a:p>
      </dgm:t>
    </dgm:pt>
    <dgm:pt modelId="{0FDDDF38-DC4D-4085-8CDB-71F9152F4863}" type="sibTrans" cxnId="{CA638D94-0758-472B-A8CA-3C541CB91160}">
      <dgm:prSet/>
      <dgm:spPr/>
      <dgm:t>
        <a:bodyPr/>
        <a:lstStyle/>
        <a:p>
          <a:endParaRPr lang="en-US"/>
        </a:p>
      </dgm:t>
    </dgm:pt>
    <dgm:pt modelId="{102805ED-6353-4FAB-9332-ABD70FD5CDCC}">
      <dgm:prSet phldrT="[Text]"/>
      <dgm:spPr/>
      <dgm:t>
        <a:bodyPr/>
        <a:lstStyle/>
        <a:p>
          <a:r>
            <a:rPr lang="en-US" b="1" dirty="0"/>
            <a:t>PowerApps</a:t>
          </a:r>
          <a:r>
            <a:rPr lang="en-US" dirty="0"/>
            <a:t> – App displays data via Custom API</a:t>
          </a:r>
        </a:p>
      </dgm:t>
    </dgm:pt>
    <dgm:pt modelId="{779D3CB8-242A-44BB-9E5A-59D09698B409}" type="parTrans" cxnId="{E42A4D6C-DEAD-44AB-AFA6-6E033480AAE8}">
      <dgm:prSet/>
      <dgm:spPr/>
      <dgm:t>
        <a:bodyPr/>
        <a:lstStyle/>
        <a:p>
          <a:endParaRPr lang="en-US"/>
        </a:p>
      </dgm:t>
    </dgm:pt>
    <dgm:pt modelId="{81EBD297-08C7-4B6E-A9FF-B652DC7C492F}" type="sibTrans" cxnId="{E42A4D6C-DEAD-44AB-AFA6-6E033480AAE8}">
      <dgm:prSet/>
      <dgm:spPr/>
      <dgm:t>
        <a:bodyPr/>
        <a:lstStyle/>
        <a:p>
          <a:endParaRPr lang="en-US"/>
        </a:p>
      </dgm:t>
    </dgm:pt>
    <dgm:pt modelId="{064B60CC-510C-4A45-869D-5A13F9BFC215}">
      <dgm:prSet phldrT="[Text]"/>
      <dgm:spPr/>
      <dgm:t>
        <a:bodyPr/>
        <a:lstStyle/>
        <a:p>
          <a:r>
            <a:rPr lang="en-US" dirty="0"/>
            <a:t>Flow – Perform sentiment analysis</a:t>
          </a:r>
        </a:p>
      </dgm:t>
    </dgm:pt>
    <dgm:pt modelId="{D6D9A0C7-1E7E-4FEE-9516-6FA053B45861}" type="parTrans" cxnId="{A44EFB22-0014-47FC-880C-E8D514CAEF06}">
      <dgm:prSet/>
      <dgm:spPr/>
      <dgm:t>
        <a:bodyPr/>
        <a:lstStyle/>
        <a:p>
          <a:endParaRPr lang="en-US"/>
        </a:p>
      </dgm:t>
    </dgm:pt>
    <dgm:pt modelId="{30921CE1-CED3-45D6-8850-236909C2FC07}" type="sibTrans" cxnId="{A44EFB22-0014-47FC-880C-E8D514CAEF06}">
      <dgm:prSet/>
      <dgm:spPr/>
      <dgm:t>
        <a:bodyPr/>
        <a:lstStyle/>
        <a:p>
          <a:endParaRPr lang="en-US"/>
        </a:p>
      </dgm:t>
    </dgm:pt>
    <dgm:pt modelId="{5BB9CB53-1B01-483D-9C24-F5507EF1890C}">
      <dgm:prSet phldrT="[Text]"/>
      <dgm:spPr/>
      <dgm:t>
        <a:bodyPr/>
        <a:lstStyle/>
        <a:p>
          <a:r>
            <a:rPr lang="en-US" dirty="0"/>
            <a:t>Power BI – Visualize sentiment analysis to dataset</a:t>
          </a:r>
        </a:p>
      </dgm:t>
    </dgm:pt>
    <dgm:pt modelId="{116E97A0-C360-4DBD-BBE8-E859F62B0A7A}" type="parTrans" cxnId="{FAB9D7FA-B9AA-4084-BCE9-BCCDBB082201}">
      <dgm:prSet/>
      <dgm:spPr/>
      <dgm:t>
        <a:bodyPr/>
        <a:lstStyle/>
        <a:p>
          <a:endParaRPr lang="en-US"/>
        </a:p>
      </dgm:t>
    </dgm:pt>
    <dgm:pt modelId="{1E50DFCF-139F-44D5-AFAE-5ACD424B5098}" type="sibTrans" cxnId="{FAB9D7FA-B9AA-4084-BCE9-BCCDBB082201}">
      <dgm:prSet/>
      <dgm:spPr/>
      <dgm:t>
        <a:bodyPr/>
        <a:lstStyle/>
        <a:p>
          <a:endParaRPr lang="en-US"/>
        </a:p>
      </dgm:t>
    </dgm:pt>
    <dgm:pt modelId="{2D04CC5A-E03C-4CB9-986E-A4F445E10EA1}" type="pres">
      <dgm:prSet presAssocID="{D9ED5949-D178-463B-AC94-BD0016FF58CC}" presName="diagram" presStyleCnt="0">
        <dgm:presLayoutVars>
          <dgm:dir/>
          <dgm:resizeHandles val="exact"/>
        </dgm:presLayoutVars>
      </dgm:prSet>
      <dgm:spPr/>
    </dgm:pt>
    <dgm:pt modelId="{61AA73DF-6E4F-48DF-B23D-6A4FEEFC6642}" type="pres">
      <dgm:prSet presAssocID="{4BE96CFF-4B52-4C0E-8844-6089440D0441}" presName="node" presStyleLbl="node1" presStyleIdx="0" presStyleCnt="8">
        <dgm:presLayoutVars>
          <dgm:bulletEnabled val="1"/>
        </dgm:presLayoutVars>
      </dgm:prSet>
      <dgm:spPr/>
    </dgm:pt>
    <dgm:pt modelId="{59E9D995-0496-4CBC-B6CB-C30F5279FA8C}" type="pres">
      <dgm:prSet presAssocID="{E470BF00-0AE1-4A96-8BED-F4FBBECDA08B}" presName="sibTrans" presStyleLbl="sibTrans2D1" presStyleIdx="0" presStyleCnt="7"/>
      <dgm:spPr/>
    </dgm:pt>
    <dgm:pt modelId="{0E0FFCC8-D6A6-482A-A66B-20CBB68C32A1}" type="pres">
      <dgm:prSet presAssocID="{E470BF00-0AE1-4A96-8BED-F4FBBECDA08B}" presName="connectorText" presStyleLbl="sibTrans2D1" presStyleIdx="0" presStyleCnt="7"/>
      <dgm:spPr/>
    </dgm:pt>
    <dgm:pt modelId="{A3C97DB3-4FBB-43C6-9BA1-ED8C126EE45A}" type="pres">
      <dgm:prSet presAssocID="{4842FFDA-7E6B-4AFD-817E-F50852C2CB31}" presName="node" presStyleLbl="node1" presStyleIdx="1" presStyleCnt="8">
        <dgm:presLayoutVars>
          <dgm:bulletEnabled val="1"/>
        </dgm:presLayoutVars>
      </dgm:prSet>
      <dgm:spPr/>
    </dgm:pt>
    <dgm:pt modelId="{43D629E0-B1C4-4588-900A-0B73BF8AC2F8}" type="pres">
      <dgm:prSet presAssocID="{BA5E58EB-106E-4C9F-878E-7538DECD950B}" presName="sibTrans" presStyleLbl="sibTrans2D1" presStyleIdx="1" presStyleCnt="7"/>
      <dgm:spPr/>
    </dgm:pt>
    <dgm:pt modelId="{B7D57F6C-3B44-4D11-8A06-33783909C434}" type="pres">
      <dgm:prSet presAssocID="{BA5E58EB-106E-4C9F-878E-7538DECD950B}" presName="connectorText" presStyleLbl="sibTrans2D1" presStyleIdx="1" presStyleCnt="7"/>
      <dgm:spPr/>
    </dgm:pt>
    <dgm:pt modelId="{2AC4EC8C-BA3F-4FB0-BBAE-7ABEE779519A}" type="pres">
      <dgm:prSet presAssocID="{064B60CC-510C-4A45-869D-5A13F9BFC215}" presName="node" presStyleLbl="node1" presStyleIdx="2" presStyleCnt="8">
        <dgm:presLayoutVars>
          <dgm:bulletEnabled val="1"/>
        </dgm:presLayoutVars>
      </dgm:prSet>
      <dgm:spPr/>
    </dgm:pt>
    <dgm:pt modelId="{6764C948-61D1-4165-8CB0-FA86F5BBE2F6}" type="pres">
      <dgm:prSet presAssocID="{30921CE1-CED3-45D6-8850-236909C2FC07}" presName="sibTrans" presStyleLbl="sibTrans2D1" presStyleIdx="2" presStyleCnt="7"/>
      <dgm:spPr/>
    </dgm:pt>
    <dgm:pt modelId="{68335478-FE3B-435C-BA65-E3EC1C76DF87}" type="pres">
      <dgm:prSet presAssocID="{30921CE1-CED3-45D6-8850-236909C2FC07}" presName="connectorText" presStyleLbl="sibTrans2D1" presStyleIdx="2" presStyleCnt="7"/>
      <dgm:spPr/>
    </dgm:pt>
    <dgm:pt modelId="{8E9CC858-09B8-451E-A8DD-EC84FCC6F77A}" type="pres">
      <dgm:prSet presAssocID="{5BB9CB53-1B01-483D-9C24-F5507EF1890C}" presName="node" presStyleLbl="node1" presStyleIdx="3" presStyleCnt="8">
        <dgm:presLayoutVars>
          <dgm:bulletEnabled val="1"/>
        </dgm:presLayoutVars>
      </dgm:prSet>
      <dgm:spPr/>
    </dgm:pt>
    <dgm:pt modelId="{7F4DFDB4-4A3F-4A2D-AF0D-2340D08107D4}" type="pres">
      <dgm:prSet presAssocID="{1E50DFCF-139F-44D5-AFAE-5ACD424B5098}" presName="sibTrans" presStyleLbl="sibTrans2D1" presStyleIdx="3" presStyleCnt="7"/>
      <dgm:spPr/>
    </dgm:pt>
    <dgm:pt modelId="{8CACAF49-7469-4091-9C18-007755459CD9}" type="pres">
      <dgm:prSet presAssocID="{1E50DFCF-139F-44D5-AFAE-5ACD424B5098}" presName="connectorText" presStyleLbl="sibTrans2D1" presStyleIdx="3" presStyleCnt="7"/>
      <dgm:spPr/>
    </dgm:pt>
    <dgm:pt modelId="{ACFD631F-9AA9-4D02-86F6-F648FEC0891B}" type="pres">
      <dgm:prSet presAssocID="{E65232AB-C58A-43A4-BBC7-D81E4C5CE99E}" presName="node" presStyleLbl="node1" presStyleIdx="4" presStyleCnt="8">
        <dgm:presLayoutVars>
          <dgm:bulletEnabled val="1"/>
        </dgm:presLayoutVars>
      </dgm:prSet>
      <dgm:spPr/>
    </dgm:pt>
    <dgm:pt modelId="{8990760B-E8C0-468F-863A-CD86602C4F8E}" type="pres">
      <dgm:prSet presAssocID="{7D437740-3095-4DEC-9E35-168349D84FB4}" presName="sibTrans" presStyleLbl="sibTrans2D1" presStyleIdx="4" presStyleCnt="7"/>
      <dgm:spPr/>
    </dgm:pt>
    <dgm:pt modelId="{23239C52-77FD-4B21-AA7D-ED0552613E67}" type="pres">
      <dgm:prSet presAssocID="{7D437740-3095-4DEC-9E35-168349D84FB4}" presName="connectorText" presStyleLbl="sibTrans2D1" presStyleIdx="4" presStyleCnt="7"/>
      <dgm:spPr/>
    </dgm:pt>
    <dgm:pt modelId="{CD92B17D-D74F-4B58-B25B-D4A01AD6777E}" type="pres">
      <dgm:prSet presAssocID="{5C661078-7235-452B-BBDB-5C7C6450E174}" presName="node" presStyleLbl="node1" presStyleIdx="5" presStyleCnt="8">
        <dgm:presLayoutVars>
          <dgm:bulletEnabled val="1"/>
        </dgm:presLayoutVars>
      </dgm:prSet>
      <dgm:spPr/>
    </dgm:pt>
    <dgm:pt modelId="{8F07948A-DC6A-4A2B-A4FA-2CD3C70C456A}" type="pres">
      <dgm:prSet presAssocID="{FA180F54-C68B-49C9-BC15-B4794BC4DC2D}" presName="sibTrans" presStyleLbl="sibTrans2D1" presStyleIdx="5" presStyleCnt="7"/>
      <dgm:spPr/>
    </dgm:pt>
    <dgm:pt modelId="{96936698-4B5C-45A0-850A-B84555692A47}" type="pres">
      <dgm:prSet presAssocID="{FA180F54-C68B-49C9-BC15-B4794BC4DC2D}" presName="connectorText" presStyleLbl="sibTrans2D1" presStyleIdx="5" presStyleCnt="7"/>
      <dgm:spPr/>
    </dgm:pt>
    <dgm:pt modelId="{821ACF24-A217-4A04-864F-30EFC4D44CD2}" type="pres">
      <dgm:prSet presAssocID="{62FF3806-4D04-48EF-8C19-F4E0DAAE68E4}" presName="node" presStyleLbl="node1" presStyleIdx="6" presStyleCnt="8">
        <dgm:presLayoutVars>
          <dgm:bulletEnabled val="1"/>
        </dgm:presLayoutVars>
      </dgm:prSet>
      <dgm:spPr/>
    </dgm:pt>
    <dgm:pt modelId="{49F928BD-4843-46A9-896C-4B5ECC3D4968}" type="pres">
      <dgm:prSet presAssocID="{0FDDDF38-DC4D-4085-8CDB-71F9152F4863}" presName="sibTrans" presStyleLbl="sibTrans2D1" presStyleIdx="6" presStyleCnt="7"/>
      <dgm:spPr/>
    </dgm:pt>
    <dgm:pt modelId="{4D638BB8-8CB7-42D6-B986-63D10FEAB2FC}" type="pres">
      <dgm:prSet presAssocID="{0FDDDF38-DC4D-4085-8CDB-71F9152F4863}" presName="connectorText" presStyleLbl="sibTrans2D1" presStyleIdx="6" presStyleCnt="7"/>
      <dgm:spPr/>
    </dgm:pt>
    <dgm:pt modelId="{C38A3191-7271-4A6B-B784-3AD2F43F77CC}" type="pres">
      <dgm:prSet presAssocID="{102805ED-6353-4FAB-9332-ABD70FD5CDCC}" presName="node" presStyleLbl="node1" presStyleIdx="7" presStyleCnt="8">
        <dgm:presLayoutVars>
          <dgm:bulletEnabled val="1"/>
        </dgm:presLayoutVars>
      </dgm:prSet>
      <dgm:spPr/>
    </dgm:pt>
  </dgm:ptLst>
  <dgm:cxnLst>
    <dgm:cxn modelId="{45821E8C-8EBB-460A-BC49-11F13B46CDBE}" srcId="{D9ED5949-D178-463B-AC94-BD0016FF58CC}" destId="{5C661078-7235-452B-BBDB-5C7C6450E174}" srcOrd="5" destOrd="0" parTransId="{49895139-3D7E-43DA-B5A5-552537DAED04}" sibTransId="{FA180F54-C68B-49C9-BC15-B4794BC4DC2D}"/>
    <dgm:cxn modelId="{2B8998D7-344E-4A7A-BB8E-95C839F27A81}" type="presOf" srcId="{FA180F54-C68B-49C9-BC15-B4794BC4DC2D}" destId="{96936698-4B5C-45A0-850A-B84555692A47}" srcOrd="1" destOrd="0" presId="urn:microsoft.com/office/officeart/2005/8/layout/process5"/>
    <dgm:cxn modelId="{A9A56AC6-B172-4760-9D76-C7FC0F65BC15}" type="presOf" srcId="{5BB9CB53-1B01-483D-9C24-F5507EF1890C}" destId="{8E9CC858-09B8-451E-A8DD-EC84FCC6F77A}" srcOrd="0" destOrd="0" presId="urn:microsoft.com/office/officeart/2005/8/layout/process5"/>
    <dgm:cxn modelId="{8FBE70AD-F88B-461A-ADA6-9E7E992FDC32}" srcId="{D9ED5949-D178-463B-AC94-BD0016FF58CC}" destId="{4842FFDA-7E6B-4AFD-817E-F50852C2CB31}" srcOrd="1" destOrd="0" parTransId="{96080E71-B08C-437C-B18F-B042587A55FF}" sibTransId="{BA5E58EB-106E-4C9F-878E-7538DECD950B}"/>
    <dgm:cxn modelId="{BAE81414-B87B-4C5C-AFAD-DA9401D34B13}" type="presOf" srcId="{E470BF00-0AE1-4A96-8BED-F4FBBECDA08B}" destId="{59E9D995-0496-4CBC-B6CB-C30F5279FA8C}" srcOrd="0" destOrd="0" presId="urn:microsoft.com/office/officeart/2005/8/layout/process5"/>
    <dgm:cxn modelId="{C22C6EE4-92E0-42BC-AFB1-E6ABC3E41C2C}" type="presOf" srcId="{D9ED5949-D178-463B-AC94-BD0016FF58CC}" destId="{2D04CC5A-E03C-4CB9-986E-A4F445E10EA1}" srcOrd="0" destOrd="0" presId="urn:microsoft.com/office/officeart/2005/8/layout/process5"/>
    <dgm:cxn modelId="{E42A4D6C-DEAD-44AB-AFA6-6E033480AAE8}" srcId="{D9ED5949-D178-463B-AC94-BD0016FF58CC}" destId="{102805ED-6353-4FAB-9332-ABD70FD5CDCC}" srcOrd="7" destOrd="0" parTransId="{779D3CB8-242A-44BB-9E5A-59D09698B409}" sibTransId="{81EBD297-08C7-4B6E-A9FF-B652DC7C492F}"/>
    <dgm:cxn modelId="{C2E33E2A-1C76-40EB-809C-E920BD274AD7}" type="presOf" srcId="{064B60CC-510C-4A45-869D-5A13F9BFC215}" destId="{2AC4EC8C-BA3F-4FB0-BBAE-7ABEE779519A}" srcOrd="0" destOrd="0" presId="urn:microsoft.com/office/officeart/2005/8/layout/process5"/>
    <dgm:cxn modelId="{428324D3-5C6A-4A14-851D-30F5038D51CC}" type="presOf" srcId="{4BE96CFF-4B52-4C0E-8844-6089440D0441}" destId="{61AA73DF-6E4F-48DF-B23D-6A4FEEFC6642}" srcOrd="0" destOrd="0" presId="urn:microsoft.com/office/officeart/2005/8/layout/process5"/>
    <dgm:cxn modelId="{C0D9CFCF-9F7C-40FD-9BC2-2191F8BB6268}" type="presOf" srcId="{FA180F54-C68B-49C9-BC15-B4794BC4DC2D}" destId="{8F07948A-DC6A-4A2B-A4FA-2CD3C70C456A}" srcOrd="0" destOrd="0" presId="urn:microsoft.com/office/officeart/2005/8/layout/process5"/>
    <dgm:cxn modelId="{07D16999-A40A-46C3-B1F8-2CDBF153F52E}" type="presOf" srcId="{E65232AB-C58A-43A4-BBC7-D81E4C5CE99E}" destId="{ACFD631F-9AA9-4D02-86F6-F648FEC0891B}" srcOrd="0" destOrd="0" presId="urn:microsoft.com/office/officeart/2005/8/layout/process5"/>
    <dgm:cxn modelId="{2F538DD9-BDC8-456D-8A71-AAAEE07633C0}" type="presOf" srcId="{5C661078-7235-452B-BBDB-5C7C6450E174}" destId="{CD92B17D-D74F-4B58-B25B-D4A01AD6777E}" srcOrd="0" destOrd="0" presId="urn:microsoft.com/office/officeart/2005/8/layout/process5"/>
    <dgm:cxn modelId="{C64F1FF8-279E-46E3-AF3D-6CDAAC930BCD}" srcId="{D9ED5949-D178-463B-AC94-BD0016FF58CC}" destId="{E65232AB-C58A-43A4-BBC7-D81E4C5CE99E}" srcOrd="4" destOrd="0" parTransId="{499FF3A7-A713-45B9-9E4C-423FF23CE888}" sibTransId="{7D437740-3095-4DEC-9E35-168349D84FB4}"/>
    <dgm:cxn modelId="{6E0E15E8-E5BD-4037-8B27-401D811AF786}" type="presOf" srcId="{4842FFDA-7E6B-4AFD-817E-F50852C2CB31}" destId="{A3C97DB3-4FBB-43C6-9BA1-ED8C126EE45A}" srcOrd="0" destOrd="0" presId="urn:microsoft.com/office/officeart/2005/8/layout/process5"/>
    <dgm:cxn modelId="{360126EB-060A-4DF7-B822-9EA51661451F}" type="presOf" srcId="{7D437740-3095-4DEC-9E35-168349D84FB4}" destId="{23239C52-77FD-4B21-AA7D-ED0552613E67}" srcOrd="1" destOrd="0" presId="urn:microsoft.com/office/officeart/2005/8/layout/process5"/>
    <dgm:cxn modelId="{C0747D04-0975-4F87-921C-3EE5B5574EA2}" type="presOf" srcId="{BA5E58EB-106E-4C9F-878E-7538DECD950B}" destId="{43D629E0-B1C4-4588-900A-0B73BF8AC2F8}" srcOrd="0" destOrd="0" presId="urn:microsoft.com/office/officeart/2005/8/layout/process5"/>
    <dgm:cxn modelId="{79BF6CA3-643C-4E98-8606-732A2F075DBA}" type="presOf" srcId="{BA5E58EB-106E-4C9F-878E-7538DECD950B}" destId="{B7D57F6C-3B44-4D11-8A06-33783909C434}" srcOrd="1" destOrd="0" presId="urn:microsoft.com/office/officeart/2005/8/layout/process5"/>
    <dgm:cxn modelId="{A34AEEE6-AA0B-4DC3-9408-B76E88F31A80}" type="presOf" srcId="{7D437740-3095-4DEC-9E35-168349D84FB4}" destId="{8990760B-E8C0-468F-863A-CD86602C4F8E}" srcOrd="0" destOrd="0" presId="urn:microsoft.com/office/officeart/2005/8/layout/process5"/>
    <dgm:cxn modelId="{CA638D94-0758-472B-A8CA-3C541CB91160}" srcId="{D9ED5949-D178-463B-AC94-BD0016FF58CC}" destId="{62FF3806-4D04-48EF-8C19-F4E0DAAE68E4}" srcOrd="6" destOrd="0" parTransId="{B1D4A46A-2D3D-4806-87E5-5ACCF6748120}" sibTransId="{0FDDDF38-DC4D-4085-8CDB-71F9152F4863}"/>
    <dgm:cxn modelId="{28ED7099-627E-43CC-B324-9B19DED681B1}" type="presOf" srcId="{62FF3806-4D04-48EF-8C19-F4E0DAAE68E4}" destId="{821ACF24-A217-4A04-864F-30EFC4D44CD2}" srcOrd="0" destOrd="0" presId="urn:microsoft.com/office/officeart/2005/8/layout/process5"/>
    <dgm:cxn modelId="{EC70705F-3B1C-47AE-9D73-7FF0A6D5DB16}" type="presOf" srcId="{1E50DFCF-139F-44D5-AFAE-5ACD424B5098}" destId="{7F4DFDB4-4A3F-4A2D-AF0D-2340D08107D4}" srcOrd="0" destOrd="0" presId="urn:microsoft.com/office/officeart/2005/8/layout/process5"/>
    <dgm:cxn modelId="{669F7C70-23C3-414E-91AA-B8FB5818EF5F}" type="presOf" srcId="{102805ED-6353-4FAB-9332-ABD70FD5CDCC}" destId="{C38A3191-7271-4A6B-B784-3AD2F43F77CC}" srcOrd="0" destOrd="0" presId="urn:microsoft.com/office/officeart/2005/8/layout/process5"/>
    <dgm:cxn modelId="{A44EFB22-0014-47FC-880C-E8D514CAEF06}" srcId="{D9ED5949-D178-463B-AC94-BD0016FF58CC}" destId="{064B60CC-510C-4A45-869D-5A13F9BFC215}" srcOrd="2" destOrd="0" parTransId="{D6D9A0C7-1E7E-4FEE-9516-6FA053B45861}" sibTransId="{30921CE1-CED3-45D6-8850-236909C2FC07}"/>
    <dgm:cxn modelId="{FAB9D7FA-B9AA-4084-BCE9-BCCDBB082201}" srcId="{D9ED5949-D178-463B-AC94-BD0016FF58CC}" destId="{5BB9CB53-1B01-483D-9C24-F5507EF1890C}" srcOrd="3" destOrd="0" parTransId="{116E97A0-C360-4DBD-BBE8-E859F62B0A7A}" sibTransId="{1E50DFCF-139F-44D5-AFAE-5ACD424B5098}"/>
    <dgm:cxn modelId="{0F52BD2B-807D-4FB9-812D-5F1D4D8F47C6}" type="presOf" srcId="{E470BF00-0AE1-4A96-8BED-F4FBBECDA08B}" destId="{0E0FFCC8-D6A6-482A-A66B-20CBB68C32A1}" srcOrd="1" destOrd="0" presId="urn:microsoft.com/office/officeart/2005/8/layout/process5"/>
    <dgm:cxn modelId="{358DB65D-EAB4-4508-B246-9F1A8C37335E}" type="presOf" srcId="{1E50DFCF-139F-44D5-AFAE-5ACD424B5098}" destId="{8CACAF49-7469-4091-9C18-007755459CD9}" srcOrd="1" destOrd="0" presId="urn:microsoft.com/office/officeart/2005/8/layout/process5"/>
    <dgm:cxn modelId="{C56E3EBF-6632-4A5C-B80B-0DC5D856E9EC}" type="presOf" srcId="{30921CE1-CED3-45D6-8850-236909C2FC07}" destId="{68335478-FE3B-435C-BA65-E3EC1C76DF87}" srcOrd="1" destOrd="0" presId="urn:microsoft.com/office/officeart/2005/8/layout/process5"/>
    <dgm:cxn modelId="{D74CAEBA-8A08-496D-BE24-EB3727C74D7E}" type="presOf" srcId="{0FDDDF38-DC4D-4085-8CDB-71F9152F4863}" destId="{49F928BD-4843-46A9-896C-4B5ECC3D4968}" srcOrd="0" destOrd="0" presId="urn:microsoft.com/office/officeart/2005/8/layout/process5"/>
    <dgm:cxn modelId="{9A4B8D71-565D-4C99-AA2B-C925416A3908}" type="presOf" srcId="{0FDDDF38-DC4D-4085-8CDB-71F9152F4863}" destId="{4D638BB8-8CB7-42D6-B986-63D10FEAB2FC}" srcOrd="1" destOrd="0" presId="urn:microsoft.com/office/officeart/2005/8/layout/process5"/>
    <dgm:cxn modelId="{41B5144E-8B73-45A3-8F0C-21E7C0E8155B}" srcId="{D9ED5949-D178-463B-AC94-BD0016FF58CC}" destId="{4BE96CFF-4B52-4C0E-8844-6089440D0441}" srcOrd="0" destOrd="0" parTransId="{A3B428E8-1647-40BA-BD04-BA3DF47F9B35}" sibTransId="{E470BF00-0AE1-4A96-8BED-F4FBBECDA08B}"/>
    <dgm:cxn modelId="{A4E5A1C9-DE07-439A-A92A-CD68FAD29FC8}" type="presOf" srcId="{30921CE1-CED3-45D6-8850-236909C2FC07}" destId="{6764C948-61D1-4165-8CB0-FA86F5BBE2F6}" srcOrd="0" destOrd="0" presId="urn:microsoft.com/office/officeart/2005/8/layout/process5"/>
    <dgm:cxn modelId="{FD785C4A-CF75-4A38-A462-BE26DFF596F4}" type="presParOf" srcId="{2D04CC5A-E03C-4CB9-986E-A4F445E10EA1}" destId="{61AA73DF-6E4F-48DF-B23D-6A4FEEFC6642}" srcOrd="0" destOrd="0" presId="urn:microsoft.com/office/officeart/2005/8/layout/process5"/>
    <dgm:cxn modelId="{218FCF70-1E47-44C4-8EFC-DAA89E3E5F93}" type="presParOf" srcId="{2D04CC5A-E03C-4CB9-986E-A4F445E10EA1}" destId="{59E9D995-0496-4CBC-B6CB-C30F5279FA8C}" srcOrd="1" destOrd="0" presId="urn:microsoft.com/office/officeart/2005/8/layout/process5"/>
    <dgm:cxn modelId="{5ABB76F4-1A15-4B18-A1FF-E32D824E6F03}" type="presParOf" srcId="{59E9D995-0496-4CBC-B6CB-C30F5279FA8C}" destId="{0E0FFCC8-D6A6-482A-A66B-20CBB68C32A1}" srcOrd="0" destOrd="0" presId="urn:microsoft.com/office/officeart/2005/8/layout/process5"/>
    <dgm:cxn modelId="{81C7E3EC-FDF3-47A0-AF70-B2ED969D67FC}" type="presParOf" srcId="{2D04CC5A-E03C-4CB9-986E-A4F445E10EA1}" destId="{A3C97DB3-4FBB-43C6-9BA1-ED8C126EE45A}" srcOrd="2" destOrd="0" presId="urn:microsoft.com/office/officeart/2005/8/layout/process5"/>
    <dgm:cxn modelId="{6E6038F7-EC7F-430D-9BB6-411D82AA18D0}" type="presParOf" srcId="{2D04CC5A-E03C-4CB9-986E-A4F445E10EA1}" destId="{43D629E0-B1C4-4588-900A-0B73BF8AC2F8}" srcOrd="3" destOrd="0" presId="urn:microsoft.com/office/officeart/2005/8/layout/process5"/>
    <dgm:cxn modelId="{F20B0CB0-7978-4B96-A995-8519134BFBBF}" type="presParOf" srcId="{43D629E0-B1C4-4588-900A-0B73BF8AC2F8}" destId="{B7D57F6C-3B44-4D11-8A06-33783909C434}" srcOrd="0" destOrd="0" presId="urn:microsoft.com/office/officeart/2005/8/layout/process5"/>
    <dgm:cxn modelId="{703DB99E-5D57-48BF-B5BF-0E0F39A0FC2A}" type="presParOf" srcId="{2D04CC5A-E03C-4CB9-986E-A4F445E10EA1}" destId="{2AC4EC8C-BA3F-4FB0-BBAE-7ABEE779519A}" srcOrd="4" destOrd="0" presId="urn:microsoft.com/office/officeart/2005/8/layout/process5"/>
    <dgm:cxn modelId="{162015B6-A856-43E2-893C-30EDC12FDB36}" type="presParOf" srcId="{2D04CC5A-E03C-4CB9-986E-A4F445E10EA1}" destId="{6764C948-61D1-4165-8CB0-FA86F5BBE2F6}" srcOrd="5" destOrd="0" presId="urn:microsoft.com/office/officeart/2005/8/layout/process5"/>
    <dgm:cxn modelId="{23143C2D-C2F1-443E-B1F3-0D3D64DC1890}" type="presParOf" srcId="{6764C948-61D1-4165-8CB0-FA86F5BBE2F6}" destId="{68335478-FE3B-435C-BA65-E3EC1C76DF87}" srcOrd="0" destOrd="0" presId="urn:microsoft.com/office/officeart/2005/8/layout/process5"/>
    <dgm:cxn modelId="{F057FE83-C498-485C-9398-A140739AE5D9}" type="presParOf" srcId="{2D04CC5A-E03C-4CB9-986E-A4F445E10EA1}" destId="{8E9CC858-09B8-451E-A8DD-EC84FCC6F77A}" srcOrd="6" destOrd="0" presId="urn:microsoft.com/office/officeart/2005/8/layout/process5"/>
    <dgm:cxn modelId="{25FC2199-70D5-4FBD-8CD5-4CFD8DC8F5B5}" type="presParOf" srcId="{2D04CC5A-E03C-4CB9-986E-A4F445E10EA1}" destId="{7F4DFDB4-4A3F-4A2D-AF0D-2340D08107D4}" srcOrd="7" destOrd="0" presId="urn:microsoft.com/office/officeart/2005/8/layout/process5"/>
    <dgm:cxn modelId="{33DD9574-10C5-40BC-A6AA-88577240580F}" type="presParOf" srcId="{7F4DFDB4-4A3F-4A2D-AF0D-2340D08107D4}" destId="{8CACAF49-7469-4091-9C18-007755459CD9}" srcOrd="0" destOrd="0" presId="urn:microsoft.com/office/officeart/2005/8/layout/process5"/>
    <dgm:cxn modelId="{7A76247E-7953-4547-BFA2-2E2BE00497F5}" type="presParOf" srcId="{2D04CC5A-E03C-4CB9-986E-A4F445E10EA1}" destId="{ACFD631F-9AA9-4D02-86F6-F648FEC0891B}" srcOrd="8" destOrd="0" presId="urn:microsoft.com/office/officeart/2005/8/layout/process5"/>
    <dgm:cxn modelId="{3FBD8664-3593-4378-9348-8C66DC6187DD}" type="presParOf" srcId="{2D04CC5A-E03C-4CB9-986E-A4F445E10EA1}" destId="{8990760B-E8C0-468F-863A-CD86602C4F8E}" srcOrd="9" destOrd="0" presId="urn:microsoft.com/office/officeart/2005/8/layout/process5"/>
    <dgm:cxn modelId="{339686FC-2369-413B-998C-CD9FC21A4117}" type="presParOf" srcId="{8990760B-E8C0-468F-863A-CD86602C4F8E}" destId="{23239C52-77FD-4B21-AA7D-ED0552613E67}" srcOrd="0" destOrd="0" presId="urn:microsoft.com/office/officeart/2005/8/layout/process5"/>
    <dgm:cxn modelId="{9A1CC4CB-C87B-4CAA-A32A-69C5D7CC4DAC}" type="presParOf" srcId="{2D04CC5A-E03C-4CB9-986E-A4F445E10EA1}" destId="{CD92B17D-D74F-4B58-B25B-D4A01AD6777E}" srcOrd="10" destOrd="0" presId="urn:microsoft.com/office/officeart/2005/8/layout/process5"/>
    <dgm:cxn modelId="{DF590A2C-010B-45A1-A64A-34EC57C7DE82}" type="presParOf" srcId="{2D04CC5A-E03C-4CB9-986E-A4F445E10EA1}" destId="{8F07948A-DC6A-4A2B-A4FA-2CD3C70C456A}" srcOrd="11" destOrd="0" presId="urn:microsoft.com/office/officeart/2005/8/layout/process5"/>
    <dgm:cxn modelId="{AFE0AF71-C3A2-4D08-9CF9-F12C46426678}" type="presParOf" srcId="{8F07948A-DC6A-4A2B-A4FA-2CD3C70C456A}" destId="{96936698-4B5C-45A0-850A-B84555692A47}" srcOrd="0" destOrd="0" presId="urn:microsoft.com/office/officeart/2005/8/layout/process5"/>
    <dgm:cxn modelId="{C0239D2A-4A45-47F7-8615-AA4B88D7D503}" type="presParOf" srcId="{2D04CC5A-E03C-4CB9-986E-A4F445E10EA1}" destId="{821ACF24-A217-4A04-864F-30EFC4D44CD2}" srcOrd="12" destOrd="0" presId="urn:microsoft.com/office/officeart/2005/8/layout/process5"/>
    <dgm:cxn modelId="{EE8FCB32-C75B-49A4-A533-2D1693E3FDFB}" type="presParOf" srcId="{2D04CC5A-E03C-4CB9-986E-A4F445E10EA1}" destId="{49F928BD-4843-46A9-896C-4B5ECC3D4968}" srcOrd="13" destOrd="0" presId="urn:microsoft.com/office/officeart/2005/8/layout/process5"/>
    <dgm:cxn modelId="{493BD98F-914F-4ED6-9E78-ECB9D746634F}" type="presParOf" srcId="{49F928BD-4843-46A9-896C-4B5ECC3D4968}" destId="{4D638BB8-8CB7-42D6-B986-63D10FEAB2FC}" srcOrd="0" destOrd="0" presId="urn:microsoft.com/office/officeart/2005/8/layout/process5"/>
    <dgm:cxn modelId="{6B48C253-8D55-4268-A390-524DC5721195}" type="presParOf" srcId="{2D04CC5A-E03C-4CB9-986E-A4F445E10EA1}" destId="{C38A3191-7271-4A6B-B784-3AD2F43F77CC}" srcOrd="14"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A73DF-6E4F-48DF-B23D-6A4FEEFC6642}">
      <dsp:nvSpPr>
        <dsp:cNvPr id="0" name=""/>
        <dsp:cNvSpPr/>
      </dsp:nvSpPr>
      <dsp:spPr>
        <a:xfrm>
          <a:off x="689570" y="1517"/>
          <a:ext cx="1776015" cy="1065609"/>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Flow</a:t>
          </a:r>
          <a:r>
            <a:rPr lang="en-US" sz="1400" kern="1200" dirty="0"/>
            <a:t> – Capture Twitter Hashtag #</a:t>
          </a:r>
          <a:r>
            <a:rPr lang="en-US" sz="1400" kern="1200" dirty="0" err="1"/>
            <a:t>BTJPADemo</a:t>
          </a:r>
          <a:endParaRPr lang="en-US" sz="1400" kern="1200" dirty="0"/>
        </a:p>
      </dsp:txBody>
      <dsp:txXfrm>
        <a:off x="720781" y="32728"/>
        <a:ext cx="1713593" cy="1003187"/>
      </dsp:txXfrm>
    </dsp:sp>
    <dsp:sp modelId="{59E9D995-0496-4CBC-B6CB-C30F5279FA8C}">
      <dsp:nvSpPr>
        <dsp:cNvPr id="0" name=""/>
        <dsp:cNvSpPr/>
      </dsp:nvSpPr>
      <dsp:spPr>
        <a:xfrm>
          <a:off x="2621875" y="314096"/>
          <a:ext cx="376515" cy="4404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621875" y="402186"/>
        <a:ext cx="263561" cy="264271"/>
      </dsp:txXfrm>
    </dsp:sp>
    <dsp:sp modelId="{A3C97DB3-4FBB-43C6-9BA1-ED8C126EE45A}">
      <dsp:nvSpPr>
        <dsp:cNvPr id="0" name=""/>
        <dsp:cNvSpPr/>
      </dsp:nvSpPr>
      <dsp:spPr>
        <a:xfrm>
          <a:off x="3175992" y="1517"/>
          <a:ext cx="1776015" cy="1065609"/>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Flow </a:t>
          </a:r>
          <a:r>
            <a:rPr lang="en-US" sz="1400" kern="1200" dirty="0"/>
            <a:t>– Insert Azure SQL DB record</a:t>
          </a:r>
        </a:p>
      </dsp:txBody>
      <dsp:txXfrm>
        <a:off x="3207203" y="32728"/>
        <a:ext cx="1713593" cy="1003187"/>
      </dsp:txXfrm>
    </dsp:sp>
    <dsp:sp modelId="{43D629E0-B1C4-4588-900A-0B73BF8AC2F8}">
      <dsp:nvSpPr>
        <dsp:cNvPr id="0" name=""/>
        <dsp:cNvSpPr/>
      </dsp:nvSpPr>
      <dsp:spPr>
        <a:xfrm>
          <a:off x="5108297" y="314096"/>
          <a:ext cx="376515" cy="4404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108297" y="402186"/>
        <a:ext cx="263561" cy="264271"/>
      </dsp:txXfrm>
    </dsp:sp>
    <dsp:sp modelId="{2AC4EC8C-BA3F-4FB0-BBAE-7ABEE779519A}">
      <dsp:nvSpPr>
        <dsp:cNvPr id="0" name=""/>
        <dsp:cNvSpPr/>
      </dsp:nvSpPr>
      <dsp:spPr>
        <a:xfrm>
          <a:off x="5662414" y="1517"/>
          <a:ext cx="1776015" cy="1065609"/>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Flow – Perform sentiment analysis</a:t>
          </a:r>
        </a:p>
      </dsp:txBody>
      <dsp:txXfrm>
        <a:off x="5693625" y="32728"/>
        <a:ext cx="1713593" cy="1003187"/>
      </dsp:txXfrm>
    </dsp:sp>
    <dsp:sp modelId="{6764C948-61D1-4165-8CB0-FA86F5BBE2F6}">
      <dsp:nvSpPr>
        <dsp:cNvPr id="0" name=""/>
        <dsp:cNvSpPr/>
      </dsp:nvSpPr>
      <dsp:spPr>
        <a:xfrm rot="5400000">
          <a:off x="6362164" y="1191448"/>
          <a:ext cx="376515" cy="44045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418286" y="1223416"/>
        <a:ext cx="264271" cy="263561"/>
      </dsp:txXfrm>
    </dsp:sp>
    <dsp:sp modelId="{8E9CC858-09B8-451E-A8DD-EC84FCC6F77A}">
      <dsp:nvSpPr>
        <dsp:cNvPr id="0" name=""/>
        <dsp:cNvSpPr/>
      </dsp:nvSpPr>
      <dsp:spPr>
        <a:xfrm>
          <a:off x="5662414" y="1777533"/>
          <a:ext cx="1776015" cy="1065609"/>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Power BI – Visualize sentiment analysis to dataset</a:t>
          </a:r>
        </a:p>
      </dsp:txBody>
      <dsp:txXfrm>
        <a:off x="5693625" y="1808744"/>
        <a:ext cx="1713593" cy="1003187"/>
      </dsp:txXfrm>
    </dsp:sp>
    <dsp:sp modelId="{7F4DFDB4-4A3F-4A2D-AF0D-2340D08107D4}">
      <dsp:nvSpPr>
        <dsp:cNvPr id="0" name=""/>
        <dsp:cNvSpPr/>
      </dsp:nvSpPr>
      <dsp:spPr>
        <a:xfrm rot="10800000">
          <a:off x="5129609" y="2090112"/>
          <a:ext cx="376515" cy="44045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5242563" y="2178202"/>
        <a:ext cx="263561" cy="264271"/>
      </dsp:txXfrm>
    </dsp:sp>
    <dsp:sp modelId="{ACFD631F-9AA9-4D02-86F6-F648FEC0891B}">
      <dsp:nvSpPr>
        <dsp:cNvPr id="0" name=""/>
        <dsp:cNvSpPr/>
      </dsp:nvSpPr>
      <dsp:spPr>
        <a:xfrm>
          <a:off x="3175992" y="1777533"/>
          <a:ext cx="1776015" cy="1065609"/>
        </a:xfrm>
        <a:prstGeom prst="roundRect">
          <a:avLst>
            <a:gd name="adj" fmla="val 1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Azure Web App</a:t>
          </a:r>
          <a:r>
            <a:rPr lang="en-US" sz="1400" kern="1200" dirty="0"/>
            <a:t> – EF Model display DB data</a:t>
          </a:r>
        </a:p>
      </dsp:txBody>
      <dsp:txXfrm>
        <a:off x="3207203" y="1808744"/>
        <a:ext cx="1713593" cy="1003187"/>
      </dsp:txXfrm>
    </dsp:sp>
    <dsp:sp modelId="{8990760B-E8C0-468F-863A-CD86602C4F8E}">
      <dsp:nvSpPr>
        <dsp:cNvPr id="0" name=""/>
        <dsp:cNvSpPr/>
      </dsp:nvSpPr>
      <dsp:spPr>
        <a:xfrm rot="10800000">
          <a:off x="2643187" y="2090112"/>
          <a:ext cx="376515" cy="44045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756141" y="2178202"/>
        <a:ext cx="263561" cy="264271"/>
      </dsp:txXfrm>
    </dsp:sp>
    <dsp:sp modelId="{CD92B17D-D74F-4B58-B25B-D4A01AD6777E}">
      <dsp:nvSpPr>
        <dsp:cNvPr id="0" name=""/>
        <dsp:cNvSpPr/>
      </dsp:nvSpPr>
      <dsp:spPr>
        <a:xfrm>
          <a:off x="689570" y="1777533"/>
          <a:ext cx="1776015" cy="1065609"/>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Azure API App</a:t>
          </a:r>
          <a:r>
            <a:rPr lang="en-US" sz="1400" kern="1200" dirty="0"/>
            <a:t> – EF Model of DB Data + Swagger</a:t>
          </a:r>
        </a:p>
      </dsp:txBody>
      <dsp:txXfrm>
        <a:off x="720781" y="1808744"/>
        <a:ext cx="1713593" cy="1003187"/>
      </dsp:txXfrm>
    </dsp:sp>
    <dsp:sp modelId="{8F07948A-DC6A-4A2B-A4FA-2CD3C70C456A}">
      <dsp:nvSpPr>
        <dsp:cNvPr id="0" name=""/>
        <dsp:cNvSpPr/>
      </dsp:nvSpPr>
      <dsp:spPr>
        <a:xfrm rot="5400000">
          <a:off x="1389320" y="2967463"/>
          <a:ext cx="376515" cy="4404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445442" y="2999431"/>
        <a:ext cx="264271" cy="263561"/>
      </dsp:txXfrm>
    </dsp:sp>
    <dsp:sp modelId="{821ACF24-A217-4A04-864F-30EFC4D44CD2}">
      <dsp:nvSpPr>
        <dsp:cNvPr id="0" name=""/>
        <dsp:cNvSpPr/>
      </dsp:nvSpPr>
      <dsp:spPr>
        <a:xfrm>
          <a:off x="689570" y="3553548"/>
          <a:ext cx="1776015" cy="1065609"/>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PowerApps</a:t>
          </a:r>
          <a:r>
            <a:rPr lang="en-US" sz="1400" kern="1200" dirty="0"/>
            <a:t> – Custom API from Azure API App</a:t>
          </a:r>
        </a:p>
      </dsp:txBody>
      <dsp:txXfrm>
        <a:off x="720781" y="3584759"/>
        <a:ext cx="1713593" cy="1003187"/>
      </dsp:txXfrm>
    </dsp:sp>
    <dsp:sp modelId="{49F928BD-4843-46A9-896C-4B5ECC3D4968}">
      <dsp:nvSpPr>
        <dsp:cNvPr id="0" name=""/>
        <dsp:cNvSpPr/>
      </dsp:nvSpPr>
      <dsp:spPr>
        <a:xfrm>
          <a:off x="2621875" y="3866127"/>
          <a:ext cx="376515" cy="4404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621875" y="3954217"/>
        <a:ext cx="263561" cy="264271"/>
      </dsp:txXfrm>
    </dsp:sp>
    <dsp:sp modelId="{C38A3191-7271-4A6B-B784-3AD2F43F77CC}">
      <dsp:nvSpPr>
        <dsp:cNvPr id="0" name=""/>
        <dsp:cNvSpPr/>
      </dsp:nvSpPr>
      <dsp:spPr>
        <a:xfrm>
          <a:off x="3175992" y="3553548"/>
          <a:ext cx="1776015" cy="1065609"/>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PowerApps</a:t>
          </a:r>
          <a:r>
            <a:rPr lang="en-US" sz="1400" kern="1200" dirty="0"/>
            <a:t> – App displays data via Custom API</a:t>
          </a:r>
        </a:p>
      </dsp:txBody>
      <dsp:txXfrm>
        <a:off x="3207203" y="3584759"/>
        <a:ext cx="1713593" cy="10031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3BE51-0695-4ACF-8792-E5533D233B58}" type="datetimeFigureOut">
              <a:rPr lang="en-US" smtClean="0"/>
              <a:t>4/10/2017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1920-F55C-4F87-B83B-1778F2F83467}" type="slidenum">
              <a:rPr lang="en-US" smtClean="0"/>
              <a:t>‹#›</a:t>
            </a:fld>
            <a:endParaRPr lang="en-US"/>
          </a:p>
        </p:txBody>
      </p:sp>
    </p:spTree>
    <p:extLst>
      <p:ext uri="{BB962C8B-B14F-4D97-AF65-F5344CB8AC3E}">
        <p14:creationId xmlns:p14="http://schemas.microsoft.com/office/powerpoint/2010/main" val="416370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421920-F55C-4F87-B83B-1778F2F83467}" type="slidenum">
              <a:rPr lang="en-US" smtClean="0"/>
              <a:t>2</a:t>
            </a:fld>
            <a:endParaRPr lang="en-US"/>
          </a:p>
        </p:txBody>
      </p:sp>
    </p:spTree>
    <p:extLst>
      <p:ext uri="{BB962C8B-B14F-4D97-AF65-F5344CB8AC3E}">
        <p14:creationId xmlns:p14="http://schemas.microsoft.com/office/powerpoint/2010/main" val="843247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13</a:t>
            </a:fld>
            <a:endParaRPr lang="en-US"/>
          </a:p>
        </p:txBody>
      </p:sp>
    </p:spTree>
    <p:extLst>
      <p:ext uri="{BB962C8B-B14F-4D97-AF65-F5344CB8AC3E}">
        <p14:creationId xmlns:p14="http://schemas.microsoft.com/office/powerpoint/2010/main" val="404362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14</a:t>
            </a:fld>
            <a:endParaRPr lang="en-US"/>
          </a:p>
        </p:txBody>
      </p:sp>
    </p:spTree>
    <p:extLst>
      <p:ext uri="{BB962C8B-B14F-4D97-AF65-F5344CB8AC3E}">
        <p14:creationId xmlns:p14="http://schemas.microsoft.com/office/powerpoint/2010/main" val="216098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15</a:t>
            </a:fld>
            <a:endParaRPr lang="en-US"/>
          </a:p>
        </p:txBody>
      </p:sp>
    </p:spTree>
    <p:extLst>
      <p:ext uri="{BB962C8B-B14F-4D97-AF65-F5344CB8AC3E}">
        <p14:creationId xmlns:p14="http://schemas.microsoft.com/office/powerpoint/2010/main" val="1956858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Introductions of connectors</a:t>
            </a:r>
            <a:r>
              <a:rPr lang="en-US" b="0" baseline="0" dirty="0"/>
              <a:t> was a slow ramp up but recently an explosion of new ones in the past months.</a:t>
            </a:r>
            <a:endParaRPr lang="en-US" b="0" dirty="0"/>
          </a:p>
        </p:txBody>
      </p:sp>
      <p:sp>
        <p:nvSpPr>
          <p:cNvPr id="4" name="Slide Number Placeholder 3"/>
          <p:cNvSpPr>
            <a:spLocks noGrp="1"/>
          </p:cNvSpPr>
          <p:nvPr>
            <p:ph type="sldNum" sz="quarter" idx="10"/>
          </p:nvPr>
        </p:nvSpPr>
        <p:spPr/>
        <p:txBody>
          <a:bodyPr/>
          <a:lstStyle/>
          <a:p>
            <a:fld id="{B9421920-F55C-4F87-B83B-1778F2F83467}" type="slidenum">
              <a:rPr lang="en-US" smtClean="0"/>
              <a:t>17</a:t>
            </a:fld>
            <a:endParaRPr lang="en-US"/>
          </a:p>
        </p:txBody>
      </p:sp>
    </p:spTree>
    <p:extLst>
      <p:ext uri="{BB962C8B-B14F-4D97-AF65-F5344CB8AC3E}">
        <p14:creationId xmlns:p14="http://schemas.microsoft.com/office/powerpoint/2010/main" val="1603017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9421920-F55C-4F87-B83B-1778F2F83467}" type="slidenum">
              <a:rPr lang="en-US" smtClean="0"/>
              <a:t>18</a:t>
            </a:fld>
            <a:endParaRPr lang="en-US"/>
          </a:p>
        </p:txBody>
      </p:sp>
    </p:spTree>
    <p:extLst>
      <p:ext uri="{BB962C8B-B14F-4D97-AF65-F5344CB8AC3E}">
        <p14:creationId xmlns:p14="http://schemas.microsoft.com/office/powerpoint/2010/main" val="2282037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20</a:t>
            </a:fld>
            <a:endParaRPr lang="en-US"/>
          </a:p>
        </p:txBody>
      </p:sp>
    </p:spTree>
    <p:extLst>
      <p:ext uri="{BB962C8B-B14F-4D97-AF65-F5344CB8AC3E}">
        <p14:creationId xmlns:p14="http://schemas.microsoft.com/office/powerpoint/2010/main" val="2626027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https://powerapps.microsoft.com/en-us/blog/building-a-custom-api-for-powerapps-using-azure-app-service-web-apps/</a:t>
            </a:r>
          </a:p>
          <a:p>
            <a:endParaRPr lang="en-US" b="0" dirty="0"/>
          </a:p>
          <a:p>
            <a:r>
              <a:rPr lang="en-US" dirty="0"/>
              <a:t>*Swagger rebranded</a:t>
            </a:r>
            <a:r>
              <a:rPr lang="en-US" baseline="0" dirty="0"/>
              <a:t> as </a:t>
            </a:r>
            <a:r>
              <a:rPr lang="en-US" dirty="0"/>
              <a:t>Open API Definition Format (OADF) and now</a:t>
            </a:r>
            <a:r>
              <a:rPr lang="en-US" baseline="0" dirty="0"/>
              <a:t> rebranded again to </a:t>
            </a:r>
            <a:r>
              <a:rPr lang="en-US" baseline="0" dirty="0" err="1"/>
              <a:t>OpenAPI</a:t>
            </a:r>
            <a:r>
              <a:rPr lang="en-US" baseline="0" dirty="0"/>
              <a:t> Specification (OAS)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https://openapis.org/news/announcement/2015/11/new-collaborative-project-extend-swagger-specification-building-connected</a:t>
            </a:r>
            <a:endParaRPr lang="en-US" dirty="0"/>
          </a:p>
          <a:p>
            <a:endParaRPr lang="en-US" baseline="0" dirty="0"/>
          </a:p>
          <a:p>
            <a:r>
              <a:rPr lang="en-US" baseline="0" dirty="0"/>
              <a:t>https://openapis.org/news/blogs/2016/01/next-steps-oai-exciting-2016-looms-ahead</a:t>
            </a:r>
          </a:p>
          <a:p>
            <a:endParaRPr lang="en-US" b="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9421920-F55C-4F87-B83B-1778F2F8346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9431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https://powerapps.microsoft.com/en-us/tutorials/gateway-reference/</a:t>
            </a:r>
          </a:p>
        </p:txBody>
      </p:sp>
      <p:sp>
        <p:nvSpPr>
          <p:cNvPr id="4" name="Slide Number Placeholder 3"/>
          <p:cNvSpPr>
            <a:spLocks noGrp="1"/>
          </p:cNvSpPr>
          <p:nvPr>
            <p:ph type="sldNum" sz="quarter" idx="10"/>
          </p:nvPr>
        </p:nvSpPr>
        <p:spPr/>
        <p:txBody>
          <a:bodyPr/>
          <a:lstStyle/>
          <a:p>
            <a:fld id="{B9421920-F55C-4F87-B83B-1778F2F83467}" type="slidenum">
              <a:rPr lang="en-US" smtClean="0"/>
              <a:t>24</a:t>
            </a:fld>
            <a:endParaRPr lang="en-US"/>
          </a:p>
        </p:txBody>
      </p:sp>
    </p:spTree>
    <p:extLst>
      <p:ext uri="{BB962C8B-B14F-4D97-AF65-F5344CB8AC3E}">
        <p14:creationId xmlns:p14="http://schemas.microsoft.com/office/powerpoint/2010/main" val="2807624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9421920-F55C-4F87-B83B-1778F2F83467}" type="slidenum">
              <a:rPr lang="en-US" smtClean="0"/>
              <a:t>25</a:t>
            </a:fld>
            <a:endParaRPr lang="en-US"/>
          </a:p>
        </p:txBody>
      </p:sp>
    </p:spTree>
    <p:extLst>
      <p:ext uri="{BB962C8B-B14F-4D97-AF65-F5344CB8AC3E}">
        <p14:creationId xmlns:p14="http://schemas.microsoft.com/office/powerpoint/2010/main" val="211873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AAD basis means (typically) no personal accounts but instead work accounts.  Also cannot share outside of your AAD… today.  That may change in the future.</a:t>
            </a:r>
          </a:p>
        </p:txBody>
      </p:sp>
      <p:sp>
        <p:nvSpPr>
          <p:cNvPr id="4" name="Slide Number Placeholder 3"/>
          <p:cNvSpPr>
            <a:spLocks noGrp="1"/>
          </p:cNvSpPr>
          <p:nvPr>
            <p:ph type="sldNum" sz="quarter" idx="10"/>
          </p:nvPr>
        </p:nvSpPr>
        <p:spPr/>
        <p:txBody>
          <a:bodyPr/>
          <a:lstStyle/>
          <a:p>
            <a:fld id="{B9421920-F55C-4F87-B83B-1778F2F83467}" type="slidenum">
              <a:rPr lang="en-US" smtClean="0"/>
              <a:t>26</a:t>
            </a:fld>
            <a:endParaRPr lang="en-US"/>
          </a:p>
        </p:txBody>
      </p:sp>
    </p:spTree>
    <p:extLst>
      <p:ext uri="{BB962C8B-B14F-4D97-AF65-F5344CB8AC3E}">
        <p14:creationId xmlns:p14="http://schemas.microsoft.com/office/powerpoint/2010/main" val="287297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4/10/2017</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1320993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27</a:t>
            </a:fld>
            <a:endParaRPr lang="en-US"/>
          </a:p>
        </p:txBody>
      </p:sp>
    </p:spTree>
    <p:extLst>
      <p:ext uri="{BB962C8B-B14F-4D97-AF65-F5344CB8AC3E}">
        <p14:creationId xmlns:p14="http://schemas.microsoft.com/office/powerpoint/2010/main" val="2662282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https://powerapps.microsoft.com/en-us/blog/building-a-custom-api-for-powerapps-using-azure-app-service-web-apps/</a:t>
            </a:r>
          </a:p>
          <a:p>
            <a:endParaRPr lang="en-US" b="0" dirty="0"/>
          </a:p>
          <a:p>
            <a:r>
              <a:rPr lang="en-US" dirty="0"/>
              <a:t>*Swagger rebranded</a:t>
            </a:r>
            <a:r>
              <a:rPr lang="en-US" baseline="0" dirty="0"/>
              <a:t> as </a:t>
            </a:r>
            <a:r>
              <a:rPr lang="en-US" dirty="0"/>
              <a:t>Open API Definition Format (OADF) and now</a:t>
            </a:r>
            <a:r>
              <a:rPr lang="en-US" baseline="0" dirty="0"/>
              <a:t> rebranded again to </a:t>
            </a:r>
            <a:r>
              <a:rPr lang="en-US" baseline="0" dirty="0" err="1"/>
              <a:t>OpenAPI</a:t>
            </a:r>
            <a:r>
              <a:rPr lang="en-US" baseline="0" dirty="0"/>
              <a:t> Specification (OAS)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https://openapis.org/news/announcement/2015/11/new-collaborative-project-extend-swagger-specification-building-connected</a:t>
            </a:r>
            <a:endParaRPr lang="en-US" dirty="0"/>
          </a:p>
          <a:p>
            <a:endParaRPr lang="en-US" baseline="0" dirty="0"/>
          </a:p>
          <a:p>
            <a:r>
              <a:rPr lang="en-US" baseline="0" dirty="0"/>
              <a:t>https://openapis.org/news/blogs/2016/01/next-steps-oai-exciting-2016-looms-ahead</a:t>
            </a:r>
          </a:p>
          <a:p>
            <a:endParaRPr lang="en-US" b="0" dirty="0"/>
          </a:p>
        </p:txBody>
      </p:sp>
      <p:sp>
        <p:nvSpPr>
          <p:cNvPr id="4" name="Slide Number Placeholder 3"/>
          <p:cNvSpPr>
            <a:spLocks noGrp="1"/>
          </p:cNvSpPr>
          <p:nvPr>
            <p:ph type="sldNum" sz="quarter" idx="10"/>
          </p:nvPr>
        </p:nvSpPr>
        <p:spPr/>
        <p:txBody>
          <a:bodyPr/>
          <a:lstStyle/>
          <a:p>
            <a:fld id="{B9421920-F55C-4F87-B83B-1778F2F83467}" type="slidenum">
              <a:rPr lang="en-US" smtClean="0"/>
              <a:t>29</a:t>
            </a:fld>
            <a:endParaRPr lang="en-US"/>
          </a:p>
        </p:txBody>
      </p:sp>
    </p:spTree>
    <p:extLst>
      <p:ext uri="{BB962C8B-B14F-4D97-AF65-F5344CB8AC3E}">
        <p14:creationId xmlns:p14="http://schemas.microsoft.com/office/powerpoint/2010/main" val="2572439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9421920-F55C-4F87-B83B-1778F2F83467}" type="slidenum">
              <a:rPr lang="en-US" smtClean="0"/>
              <a:t>30</a:t>
            </a:fld>
            <a:endParaRPr lang="en-US"/>
          </a:p>
        </p:txBody>
      </p:sp>
    </p:spTree>
    <p:extLst>
      <p:ext uri="{BB962C8B-B14F-4D97-AF65-F5344CB8AC3E}">
        <p14:creationId xmlns:p14="http://schemas.microsoft.com/office/powerpoint/2010/main" val="2608738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https://powerapps.microsoft.com/en-us/tutorials/data-platform-intro/</a:t>
            </a:r>
          </a:p>
        </p:txBody>
      </p:sp>
      <p:sp>
        <p:nvSpPr>
          <p:cNvPr id="4" name="Slide Number Placeholder 3"/>
          <p:cNvSpPr>
            <a:spLocks noGrp="1"/>
          </p:cNvSpPr>
          <p:nvPr>
            <p:ph type="sldNum" sz="quarter" idx="10"/>
          </p:nvPr>
        </p:nvSpPr>
        <p:spPr/>
        <p:txBody>
          <a:bodyPr/>
          <a:lstStyle/>
          <a:p>
            <a:fld id="{B9421920-F55C-4F87-B83B-1778F2F83467}" type="slidenum">
              <a:rPr lang="en-US" smtClean="0"/>
              <a:t>31</a:t>
            </a:fld>
            <a:endParaRPr lang="en-US"/>
          </a:p>
        </p:txBody>
      </p:sp>
    </p:spTree>
    <p:extLst>
      <p:ext uri="{BB962C8B-B14F-4D97-AF65-F5344CB8AC3E}">
        <p14:creationId xmlns:p14="http://schemas.microsoft.com/office/powerpoint/2010/main" val="1302693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33</a:t>
            </a:fld>
            <a:endParaRPr lang="en-US"/>
          </a:p>
        </p:txBody>
      </p:sp>
    </p:spTree>
    <p:extLst>
      <p:ext uri="{BB962C8B-B14F-4D97-AF65-F5344CB8AC3E}">
        <p14:creationId xmlns:p14="http://schemas.microsoft.com/office/powerpoint/2010/main" val="4062227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34</a:t>
            </a:fld>
            <a:endParaRPr lang="en-US"/>
          </a:p>
        </p:txBody>
      </p:sp>
    </p:spTree>
    <p:extLst>
      <p:ext uri="{BB962C8B-B14F-4D97-AF65-F5344CB8AC3E}">
        <p14:creationId xmlns:p14="http://schemas.microsoft.com/office/powerpoint/2010/main" val="2506687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35</a:t>
            </a:fld>
            <a:endParaRPr lang="en-US"/>
          </a:p>
        </p:txBody>
      </p:sp>
    </p:spTree>
    <p:extLst>
      <p:ext uri="{BB962C8B-B14F-4D97-AF65-F5344CB8AC3E}">
        <p14:creationId xmlns:p14="http://schemas.microsoft.com/office/powerpoint/2010/main" val="3658644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37</a:t>
            </a:fld>
            <a:endParaRPr lang="en-US"/>
          </a:p>
        </p:txBody>
      </p:sp>
    </p:spTree>
    <p:extLst>
      <p:ext uri="{BB962C8B-B14F-4D97-AF65-F5344CB8AC3E}">
        <p14:creationId xmlns:p14="http://schemas.microsoft.com/office/powerpoint/2010/main" val="935102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9421920-F55C-4F87-B83B-1778F2F8346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45766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41</a:t>
            </a:fld>
            <a:endParaRPr lang="en-US"/>
          </a:p>
        </p:txBody>
      </p:sp>
    </p:spTree>
    <p:extLst>
      <p:ext uri="{BB962C8B-B14F-4D97-AF65-F5344CB8AC3E}">
        <p14:creationId xmlns:p14="http://schemas.microsoft.com/office/powerpoint/2010/main" val="43026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4/10/2017</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3419872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bottom of details screen for which apps or flows are using this connection.</a:t>
            </a:r>
          </a:p>
        </p:txBody>
      </p:sp>
      <p:sp>
        <p:nvSpPr>
          <p:cNvPr id="4" name="Slide Number Placeholder 3"/>
          <p:cNvSpPr>
            <a:spLocks noGrp="1"/>
          </p:cNvSpPr>
          <p:nvPr>
            <p:ph type="sldNum" sz="quarter" idx="10"/>
          </p:nvPr>
        </p:nvSpPr>
        <p:spPr/>
        <p:txBody>
          <a:bodyPr/>
          <a:lstStyle/>
          <a:p>
            <a:fld id="{B9421920-F55C-4F87-B83B-1778F2F83467}" type="slidenum">
              <a:rPr lang="en-US" smtClean="0"/>
              <a:t>42</a:t>
            </a:fld>
            <a:endParaRPr lang="en-US"/>
          </a:p>
        </p:txBody>
      </p:sp>
    </p:spTree>
    <p:extLst>
      <p:ext uri="{BB962C8B-B14F-4D97-AF65-F5344CB8AC3E}">
        <p14:creationId xmlns:p14="http://schemas.microsoft.com/office/powerpoint/2010/main" val="2593388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4/10/2017</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43</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220331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6</a:t>
            </a:fld>
            <a:endParaRPr lang="en-US"/>
          </a:p>
        </p:txBody>
      </p:sp>
    </p:spTree>
    <p:extLst>
      <p:ext uri="{BB962C8B-B14F-4D97-AF65-F5344CB8AC3E}">
        <p14:creationId xmlns:p14="http://schemas.microsoft.com/office/powerpoint/2010/main" val="1025457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r>
              <a:rPr lang="en-US" baseline="0" dirty="0"/>
              <a:t> image:</a:t>
            </a:r>
            <a:endParaRPr lang="en-US" dirty="0"/>
          </a:p>
          <a:p>
            <a:r>
              <a:rPr lang="en-US" dirty="0"/>
              <a:t>http://elephant-pictures.clipartonline.net/Cute-Female-Elephants/Cute-Elephant-Clipart_9.png</a:t>
            </a:r>
          </a:p>
        </p:txBody>
      </p:sp>
      <p:sp>
        <p:nvSpPr>
          <p:cNvPr id="4" name="Slide Number Placeholder 3"/>
          <p:cNvSpPr>
            <a:spLocks noGrp="1"/>
          </p:cNvSpPr>
          <p:nvPr>
            <p:ph type="sldNum" sz="quarter" idx="10"/>
          </p:nvPr>
        </p:nvSpPr>
        <p:spPr/>
        <p:txBody>
          <a:bodyPr/>
          <a:lstStyle/>
          <a:p>
            <a:fld id="{B9421920-F55C-4F87-B83B-1778F2F83467}" type="slidenum">
              <a:rPr lang="en-US" smtClean="0"/>
              <a:t>8</a:t>
            </a:fld>
            <a:endParaRPr lang="en-US"/>
          </a:p>
        </p:txBody>
      </p:sp>
    </p:spTree>
    <p:extLst>
      <p:ext uri="{BB962C8B-B14F-4D97-AF65-F5344CB8AC3E}">
        <p14:creationId xmlns:p14="http://schemas.microsoft.com/office/powerpoint/2010/main" val="2424014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Getting</a:t>
            </a:r>
            <a:r>
              <a:rPr lang="en-US" sz="900" kern="1200" baseline="0" dirty="0">
                <a:solidFill>
                  <a:schemeClr val="tx1"/>
                </a:solidFill>
                <a:effectLst/>
                <a:latin typeface="Segoe UI Light" pitchFamily="34" charset="0"/>
                <a:ea typeface="+mn-ea"/>
                <a:cs typeface="+mn-cs"/>
              </a:rPr>
              <a:t> a little bit into the “how” of </a:t>
            </a:r>
            <a:r>
              <a:rPr lang="en-US" sz="900" kern="1200" baseline="0" dirty="0" err="1">
                <a:solidFill>
                  <a:schemeClr val="tx1"/>
                </a:solidFill>
                <a:effectLst/>
                <a:latin typeface="Segoe UI Light" pitchFamily="34" charset="0"/>
                <a:ea typeface="+mn-ea"/>
                <a:cs typeface="+mn-cs"/>
              </a:rPr>
              <a:t>PowerApps</a:t>
            </a:r>
            <a:r>
              <a:rPr lang="en-US" sz="900" kern="1200" baseline="0" dirty="0">
                <a:solidFill>
                  <a:schemeClr val="tx1"/>
                </a:solidFill>
                <a:effectLst/>
                <a:latin typeface="Segoe UI Light" pitchFamily="34" charset="0"/>
                <a:ea typeface="+mn-ea"/>
                <a:cs typeface="+mn-cs"/>
              </a:rPr>
              <a:t>, we begin by addressing the issues and </a:t>
            </a:r>
            <a:r>
              <a:rPr lang="en-US" sz="900" kern="1200" dirty="0">
                <a:solidFill>
                  <a:schemeClr val="tx1"/>
                </a:solidFill>
                <a:effectLst/>
                <a:latin typeface="Segoe UI Light" pitchFamily="34" charset="0"/>
                <a:ea typeface="+mn-ea"/>
                <a:cs typeface="+mn-cs"/>
              </a:rPr>
              <a:t>questions of Connection. How do we take the info we rely on (wherever it is, from the most modern cloud services – either sanctioned by the enterprise,</a:t>
            </a:r>
            <a:r>
              <a:rPr lang="en-US" sz="900" kern="1200" baseline="0" dirty="0">
                <a:solidFill>
                  <a:schemeClr val="tx1"/>
                </a:solidFill>
                <a:effectLst/>
                <a:latin typeface="Segoe UI Light" pitchFamily="34" charset="0"/>
                <a:ea typeface="+mn-ea"/>
                <a:cs typeface="+mn-cs"/>
              </a:rPr>
              <a:t> or not - </a:t>
            </a:r>
            <a:r>
              <a:rPr lang="en-US" sz="900" kern="1200" dirty="0">
                <a:solidFill>
                  <a:schemeClr val="tx1"/>
                </a:solidFill>
                <a:effectLst/>
                <a:latin typeface="Segoe UI Light" pitchFamily="34" charset="0"/>
                <a:ea typeface="+mn-ea"/>
                <a:cs typeface="+mn-cs"/>
              </a:rPr>
              <a:t>to the legacy on-prem</a:t>
            </a:r>
            <a:r>
              <a:rPr lang="en-US" sz="900" kern="1200" baseline="0" dirty="0">
                <a:solidFill>
                  <a:schemeClr val="tx1"/>
                </a:solidFill>
                <a:effectLst/>
                <a:latin typeface="Segoe UI Light" pitchFamily="34" charset="0"/>
                <a:ea typeface="+mn-ea"/>
                <a:cs typeface="+mn-cs"/>
              </a:rPr>
              <a:t>ises </a:t>
            </a:r>
            <a:r>
              <a:rPr lang="en-US" sz="900" kern="1200" dirty="0">
                <a:solidFill>
                  <a:schemeClr val="tx1"/>
                </a:solidFill>
                <a:effectLst/>
                <a:latin typeface="Segoe UI Light" pitchFamily="34" charset="0"/>
                <a:ea typeface="+mn-ea"/>
                <a:cs typeface="+mn-cs"/>
              </a:rPr>
              <a:t>business systems that have been in place for years). How do we make all these assets and services equally mobile-ready, without the pain and cost and expense of replacing or overhauling the legacy systems? </a:t>
            </a:r>
            <a:r>
              <a:rPr lang="en-US" sz="900" kern="1200" dirty="0" err="1">
                <a:solidFill>
                  <a:schemeClr val="tx1"/>
                </a:solidFill>
                <a:effectLst/>
                <a:latin typeface="Segoe UI Light" pitchFamily="34" charset="0"/>
                <a:ea typeface="+mn-ea"/>
                <a:cs typeface="+mn-cs"/>
              </a:rPr>
              <a:t>PowerApps</a:t>
            </a:r>
            <a:r>
              <a:rPr lang="en-US" sz="900" kern="1200" baseline="0" dirty="0">
                <a:solidFill>
                  <a:schemeClr val="tx1"/>
                </a:solidFill>
                <a:effectLst/>
                <a:latin typeface="Segoe UI Light" pitchFamily="34" charset="0"/>
                <a:ea typeface="+mn-ea"/>
                <a:cs typeface="+mn-cs"/>
              </a:rPr>
              <a:t> collects all of these sources and services in their current state, and makes them available to app creators.</a:t>
            </a:r>
            <a:endParaRPr lang="en-US" sz="900" kern="1200" dirty="0">
              <a:solidFill>
                <a:schemeClr val="tx1"/>
              </a:solidFill>
              <a:effectLst/>
              <a:latin typeface="Segoe UI Light" pitchFamily="34" charset="0"/>
              <a:ea typeface="+mn-ea"/>
              <a:cs typeface="+mn-cs"/>
            </a:endParaRPr>
          </a:p>
          <a:p>
            <a:endParaRPr lang="en-US" dirty="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5935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Turning to app creators, </a:t>
            </a:r>
            <a:r>
              <a:rPr lang="en-US" sz="900" kern="1200" dirty="0">
                <a:solidFill>
                  <a:schemeClr val="tx1"/>
                </a:solidFill>
                <a:effectLst/>
                <a:latin typeface="Segoe UI Light" pitchFamily="34" charset="0"/>
                <a:ea typeface="+mn-ea"/>
                <a:cs typeface="+mn-cs"/>
              </a:rPr>
              <a:t>PowerApps takes</a:t>
            </a:r>
            <a:r>
              <a:rPr lang="en-US" sz="900" kern="1200" baseline="0" dirty="0">
                <a:solidFill>
                  <a:schemeClr val="tx1"/>
                </a:solidFill>
                <a:effectLst/>
                <a:latin typeface="Segoe UI Light" pitchFamily="34" charset="0"/>
                <a:ea typeface="+mn-ea"/>
                <a:cs typeface="+mn-cs"/>
              </a:rPr>
              <a:t> that </a:t>
            </a:r>
            <a:r>
              <a:rPr lang="en-US" sz="900" kern="1200" dirty="0">
                <a:solidFill>
                  <a:schemeClr val="tx1"/>
                </a:solidFill>
                <a:effectLst/>
                <a:latin typeface="Segoe UI Light" pitchFamily="34" charset="0"/>
                <a:ea typeface="+mn-ea"/>
                <a:cs typeface="+mn-cs"/>
              </a:rPr>
              <a:t>collection of</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data and gives</a:t>
            </a:r>
            <a:r>
              <a:rPr lang="en-US" sz="900" kern="1200" baseline="0" dirty="0">
                <a:solidFill>
                  <a:schemeClr val="tx1"/>
                </a:solidFill>
                <a:effectLst/>
                <a:latin typeface="Segoe UI Light" pitchFamily="34" charset="0"/>
                <a:ea typeface="+mn-ea"/>
                <a:cs typeface="+mn-cs"/>
              </a:rPr>
              <a:t> everyone</a:t>
            </a:r>
            <a:r>
              <a:rPr lang="en-US" sz="900" kern="1200" dirty="0">
                <a:solidFill>
                  <a:schemeClr val="tx1"/>
                </a:solidFill>
                <a:effectLst/>
                <a:latin typeface="Segoe UI Light" pitchFamily="34" charset="0"/>
                <a:ea typeface="+mn-ea"/>
                <a:cs typeface="+mn-cs"/>
              </a:rPr>
              <a:t> the ability to create and produce useful solutions</a:t>
            </a:r>
            <a:r>
              <a:rPr lang="en-US" sz="900" kern="1200" baseline="0" dirty="0">
                <a:solidFill>
                  <a:schemeClr val="tx1"/>
                </a:solidFill>
                <a:effectLst/>
                <a:latin typeface="Segoe UI Light" pitchFamily="34" charset="0"/>
                <a:ea typeface="+mn-ea"/>
                <a:cs typeface="+mn-cs"/>
              </a:rPr>
              <a:t> that are individualized to </a:t>
            </a:r>
            <a:r>
              <a:rPr lang="en-US" sz="900" kern="1200" dirty="0">
                <a:solidFill>
                  <a:schemeClr val="tx1"/>
                </a:solidFill>
                <a:effectLst/>
                <a:latin typeface="Segoe UI Light" pitchFamily="34" charset="0"/>
                <a:ea typeface="+mn-ea"/>
                <a:cs typeface="+mn-cs"/>
              </a:rPr>
              <a:t>work best for their</a:t>
            </a:r>
            <a:r>
              <a:rPr lang="en-US" sz="900" kern="1200" baseline="0" dirty="0">
                <a:solidFill>
                  <a:schemeClr val="tx1"/>
                </a:solidFill>
                <a:effectLst/>
                <a:latin typeface="Segoe UI Light" pitchFamily="34" charset="0"/>
                <a:ea typeface="+mn-ea"/>
                <a:cs typeface="+mn-cs"/>
              </a:rPr>
              <a:t> specific </a:t>
            </a:r>
            <a:r>
              <a:rPr lang="en-US" sz="900" kern="1200" dirty="0">
                <a:solidFill>
                  <a:schemeClr val="tx1"/>
                </a:solidFill>
                <a:effectLst/>
                <a:latin typeface="Segoe UI Light" pitchFamily="34" charset="0"/>
                <a:ea typeface="+mn-ea"/>
                <a:cs typeface="+mn-cs"/>
              </a:rPr>
              <a:t>objectives and working</a:t>
            </a:r>
            <a:r>
              <a:rPr lang="en-US" sz="900" kern="1200" baseline="0" dirty="0">
                <a:solidFill>
                  <a:schemeClr val="tx1"/>
                </a:solidFill>
                <a:effectLst/>
                <a:latin typeface="Segoe UI Light" pitchFamily="34" charset="0"/>
                <a:ea typeface="+mn-ea"/>
                <a:cs typeface="+mn-cs"/>
              </a:rPr>
              <a:t> styles. </a:t>
            </a:r>
            <a:r>
              <a:rPr lang="en-US" sz="900" kern="1200" dirty="0">
                <a:solidFill>
                  <a:schemeClr val="tx1"/>
                </a:solidFill>
                <a:effectLst/>
                <a:latin typeface="Segoe UI Light" pitchFamily="34" charset="0"/>
                <a:ea typeface="+mn-ea"/>
                <a:cs typeface="+mn-cs"/>
              </a:rPr>
              <a:t>And when</a:t>
            </a:r>
            <a:r>
              <a:rPr lang="en-US" sz="900" kern="1200" baseline="0" dirty="0">
                <a:solidFill>
                  <a:schemeClr val="tx1"/>
                </a:solidFill>
                <a:effectLst/>
                <a:latin typeface="Segoe UI Light" pitchFamily="34" charset="0"/>
                <a:ea typeface="+mn-ea"/>
                <a:cs typeface="+mn-cs"/>
              </a:rPr>
              <a:t> we say “e</a:t>
            </a:r>
            <a:r>
              <a:rPr lang="en-US" sz="900" kern="1200" dirty="0">
                <a:solidFill>
                  <a:schemeClr val="tx1"/>
                </a:solidFill>
                <a:effectLst/>
                <a:latin typeface="Segoe UI Light" pitchFamily="34" charset="0"/>
                <a:ea typeface="+mn-ea"/>
                <a:cs typeface="+mn-cs"/>
              </a:rPr>
              <a:t>veryone” we mean across the board</a:t>
            </a:r>
            <a:r>
              <a:rPr lang="en-US" sz="900" kern="1200" baseline="0" dirty="0">
                <a:solidFill>
                  <a:schemeClr val="tx1"/>
                </a:solidFill>
                <a:effectLst/>
                <a:latin typeface="Segoe UI Light" pitchFamily="34" charset="0"/>
                <a:ea typeface="+mn-ea"/>
                <a:cs typeface="+mn-cs"/>
              </a:rPr>
              <a:t> – </a:t>
            </a:r>
            <a:r>
              <a:rPr lang="en-US" sz="900" kern="1200" dirty="0">
                <a:solidFill>
                  <a:schemeClr val="tx1"/>
                </a:solidFill>
                <a:effectLst/>
                <a:latin typeface="Segoe UI Light" pitchFamily="34" charset="0"/>
                <a:ea typeface="+mn-ea"/>
                <a:cs typeface="+mn-cs"/>
              </a:rPr>
              <a:t>from Pro </a:t>
            </a:r>
            <a:r>
              <a:rPr lang="en-US" sz="900" kern="1200" dirty="0" err="1">
                <a:solidFill>
                  <a:schemeClr val="tx1"/>
                </a:solidFill>
                <a:effectLst/>
                <a:latin typeface="Segoe UI Light" pitchFamily="34" charset="0"/>
                <a:ea typeface="+mn-ea"/>
                <a:cs typeface="+mn-cs"/>
              </a:rPr>
              <a:t>Devs</a:t>
            </a:r>
            <a:r>
              <a:rPr lang="en-US" sz="900" kern="1200" dirty="0">
                <a:solidFill>
                  <a:schemeClr val="tx1"/>
                </a:solidFill>
                <a:effectLst/>
                <a:latin typeface="Segoe UI Light" pitchFamily="34" charset="0"/>
                <a:ea typeface="+mn-ea"/>
                <a:cs typeface="+mn-cs"/>
              </a:rPr>
              <a:t> and IT Admins who traditionally</a:t>
            </a:r>
            <a:r>
              <a:rPr lang="en-US" sz="900" kern="1200" baseline="0" dirty="0">
                <a:solidFill>
                  <a:schemeClr val="tx1"/>
                </a:solidFill>
                <a:effectLst/>
                <a:latin typeface="Segoe UI Light" pitchFamily="34" charset="0"/>
                <a:ea typeface="+mn-ea"/>
                <a:cs typeface="+mn-cs"/>
              </a:rPr>
              <a:t> create apps and</a:t>
            </a:r>
            <a:r>
              <a:rPr lang="en-US" sz="900" kern="1200" dirty="0">
                <a:solidFill>
                  <a:schemeClr val="tx1"/>
                </a:solidFill>
                <a:effectLst/>
                <a:latin typeface="Segoe UI Light" pitchFamily="34" charset="0"/>
                <a:ea typeface="+mn-ea"/>
                <a:cs typeface="+mn-cs"/>
              </a:rPr>
              <a:t> make data available, to the</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business folks who usually spend their time in Office suite applications</a:t>
            </a:r>
            <a:r>
              <a:rPr lang="en-US" sz="900" kern="1200" baseline="0" dirty="0">
                <a:solidFill>
                  <a:schemeClr val="tx1"/>
                </a:solidFill>
                <a:effectLst/>
                <a:latin typeface="Segoe UI Light" pitchFamily="34" charset="0"/>
                <a:ea typeface="+mn-ea"/>
                <a:cs typeface="+mn-cs"/>
              </a:rPr>
              <a:t> – everyone </a:t>
            </a:r>
            <a:r>
              <a:rPr lang="en-US" sz="900" kern="1200" dirty="0">
                <a:solidFill>
                  <a:schemeClr val="tx1"/>
                </a:solidFill>
                <a:effectLst/>
                <a:latin typeface="Segoe UI Light" pitchFamily="34" charset="0"/>
                <a:ea typeface="+mn-ea"/>
                <a:cs typeface="+mn-cs"/>
              </a:rPr>
              <a:t>can create their own solutions</a:t>
            </a:r>
            <a:r>
              <a:rPr lang="en-US" sz="900" kern="1200" baseline="0" dirty="0">
                <a:solidFill>
                  <a:schemeClr val="tx1"/>
                </a:solidFill>
                <a:effectLst/>
                <a:latin typeface="Segoe UI Light" pitchFamily="34" charset="0"/>
                <a:ea typeface="+mn-ea"/>
                <a:cs typeface="+mn-cs"/>
              </a:rPr>
              <a:t> using tools that they are comfortable with (including easy drag-and-drop interfaces for non-engineers).</a:t>
            </a:r>
            <a:endParaRPr lang="en-US" sz="900" kern="1200" dirty="0">
              <a:solidFill>
                <a:schemeClr val="tx1"/>
              </a:solidFill>
              <a:effectLst/>
              <a:latin typeface="Segoe UI Light" pitchFamily="34" charset="0"/>
              <a:ea typeface="+mn-ea"/>
              <a:cs typeface="+mn-cs"/>
            </a:endParaRPr>
          </a:p>
          <a:p>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53981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Connecting data sources and creating solutions is only part of the story, though. What’s required for an</a:t>
            </a:r>
            <a:r>
              <a:rPr lang="en-US" sz="900" kern="1200" baseline="0" dirty="0">
                <a:solidFill>
                  <a:schemeClr val="tx1"/>
                </a:solidFill>
                <a:effectLst/>
                <a:latin typeface="Segoe UI Light" pitchFamily="34" charset="0"/>
                <a:ea typeface="+mn-ea"/>
                <a:cs typeface="+mn-cs"/>
              </a:rPr>
              <a:t> app development</a:t>
            </a:r>
            <a:r>
              <a:rPr lang="en-US" sz="900" kern="1200" dirty="0">
                <a:solidFill>
                  <a:schemeClr val="tx1"/>
                </a:solidFill>
                <a:effectLst/>
                <a:latin typeface="Segoe UI Light" pitchFamily="34" charset="0"/>
                <a:ea typeface="+mn-ea"/>
                <a:cs typeface="+mn-cs"/>
              </a:rPr>
              <a:t> solution to be truly effective is for users to have the ability to easily deploy and share their useful solutions across all the places, teams, and devices</a:t>
            </a:r>
            <a:r>
              <a:rPr lang="en-US" sz="900" kern="1200" baseline="0" dirty="0">
                <a:solidFill>
                  <a:schemeClr val="tx1"/>
                </a:solidFill>
                <a:effectLst/>
                <a:latin typeface="Segoe UI Light" pitchFamily="34" charset="0"/>
                <a:ea typeface="+mn-ea"/>
                <a:cs typeface="+mn-cs"/>
              </a:rPr>
              <a:t> that will find value in them. Seen from another perspective, that all users are able to browse and discover new ideas and solutions, easily install and use them across their devices, and even modify them to make an exact fit for themselves. And all this with the security and oversight your business demands.</a:t>
            </a:r>
            <a:endParaRPr lang="en-US" sz="900" kern="1200" dirty="0">
              <a:solidFill>
                <a:schemeClr val="tx1"/>
              </a:solidFill>
              <a:effectLst/>
              <a:latin typeface="Segoe UI Light" pitchFamily="34" charset="0"/>
              <a:ea typeface="+mn-ea"/>
              <a:cs typeface="+mn-cs"/>
            </a:endParaRPr>
          </a:p>
          <a:p>
            <a:endParaRPr lang="en-US" dirty="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4/10/2017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83079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21920-F55C-4F87-B83B-1778F2F83467}" type="slidenum">
              <a:rPr lang="en-US" smtClean="0"/>
              <a:t>12</a:t>
            </a:fld>
            <a:endParaRPr lang="en-US"/>
          </a:p>
        </p:txBody>
      </p:sp>
    </p:spTree>
    <p:extLst>
      <p:ext uri="{BB962C8B-B14F-4D97-AF65-F5344CB8AC3E}">
        <p14:creationId xmlns:p14="http://schemas.microsoft.com/office/powerpoint/2010/main" val="1078104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207200" y="470410"/>
            <a:ext cx="1522404" cy="326167"/>
          </a:xfrm>
          <a:prstGeom prst="rect">
            <a:avLst/>
          </a:prstGeom>
        </p:spPr>
      </p:pic>
    </p:spTree>
    <p:extLst>
      <p:ext uri="{BB962C8B-B14F-4D97-AF65-F5344CB8AC3E}">
        <p14:creationId xmlns:p14="http://schemas.microsoft.com/office/powerpoint/2010/main" val="448429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424522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87336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0702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294114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05831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8759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33544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88715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63488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1274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610710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671172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3524013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95251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25155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62002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95333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90970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01455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67735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75653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933862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00558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0250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a:t>Customer evidence slide</a:t>
            </a:r>
          </a:p>
        </p:txBody>
      </p:sp>
      <p:sp>
        <p:nvSpPr>
          <p:cNvPr id="4" name="Picture Placeholder 3"/>
          <p:cNvSpPr>
            <a:spLocks noGrp="1"/>
          </p:cNvSpPr>
          <p:nvPr>
            <p:ph type="pic" sz="quarter" idx="10"/>
          </p:nvPr>
        </p:nvSpPr>
        <p:spPr bwMode="gray">
          <a:xfrm>
            <a:off x="269239" y="1406078"/>
            <a:ext cx="5378549" cy="1791549"/>
          </a:xfrm>
          <a:blipFill>
            <a:blip r:embed="rId2"/>
            <a:stretch>
              <a:fillRect/>
            </a:stretch>
          </a:blipFill>
        </p:spPr>
        <p:txBody>
          <a:bodyPr lIns="182880" tIns="146304" rIns="182880" bIns="146304">
            <a:noAutofit/>
          </a:bodyPr>
          <a:lstStyle>
            <a:lvl1pPr marL="0" indent="0">
              <a:buNone/>
              <a:defRPr lang="en-US" sz="2353" kern="1200" spc="0" baseline="0" dirty="0">
                <a:noFill/>
                <a:latin typeface="+mn-lt"/>
                <a:ea typeface="+mn-ea"/>
                <a:cs typeface="+mn-cs"/>
              </a:defRPr>
            </a:lvl1pPr>
            <a:lvl2pP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p>
        </p:txBody>
      </p:sp>
      <p:sp>
        <p:nvSpPr>
          <p:cNvPr id="5" name="Rectangle 4"/>
          <p:cNvSpPr/>
          <p:nvPr userDrawn="1"/>
        </p:nvSpPr>
        <p:spPr bwMode="auto">
          <a:xfrm>
            <a:off x="6095999" y="4773828"/>
            <a:ext cx="5829081"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pPr>
            <a:endParaRPr lang="en-US" sz="1961">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096000" y="1406078"/>
            <a:ext cx="5826762" cy="3366196"/>
          </a:xfrm>
          <a:blipFill>
            <a:blip r:embed="rId3"/>
            <a:stretch>
              <a:fillRect/>
            </a:stretch>
          </a:blipFill>
        </p:spPr>
        <p:txBody>
          <a:bodyPr lIns="182880" tIns="146304" rIns="182880" bIns="146304">
            <a:noAutofit/>
          </a:bodyPr>
          <a:lstStyle>
            <a:lvl1pPr marL="0" indent="0">
              <a:buNone/>
              <a:defRPr lang="en-US" sz="2353" kern="1200" spc="0" baseline="0" dirty="0">
                <a:gradFill>
                  <a:gsLst>
                    <a:gs pos="1250">
                      <a:schemeClr val="tx1"/>
                    </a:gs>
                    <a:gs pos="100000">
                      <a:schemeClr val="tx1"/>
                    </a:gs>
                  </a:gsLst>
                  <a:lin ang="5400000" scaled="0"/>
                </a:gradFill>
                <a:latin typeface="+mn-lt"/>
                <a:ea typeface="+mn-ea"/>
                <a:cs typeface="+mn-cs"/>
              </a:defRPr>
            </a:lvl1pPr>
            <a:lvl2pPr algn="ct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Your image here</a:t>
            </a:r>
          </a:p>
        </p:txBody>
      </p:sp>
      <p:cxnSp>
        <p:nvCxnSpPr>
          <p:cNvPr id="7" name="Straight Connector 6"/>
          <p:cNvCxnSpPr/>
          <p:nvPr userDrawn="1"/>
        </p:nvCxnSpPr>
        <p:spPr>
          <a:xfrm>
            <a:off x="5871894" y="1801029"/>
            <a:ext cx="0" cy="4662019"/>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69239" y="3197079"/>
            <a:ext cx="5378549" cy="3369853"/>
          </a:xfrm>
        </p:spPr>
        <p:txBody>
          <a:bodyPr lIns="182880" tIns="146304" rIns="182880" bIns="146304">
            <a:noAutofit/>
          </a:bodyPr>
          <a:lstStyle>
            <a:lvl1pPr marL="0" indent="0">
              <a:buNone/>
              <a:defRPr sz="2353">
                <a:latin typeface="+mn-lt"/>
              </a:defRPr>
            </a:lvl1pPr>
          </a:lstStyle>
          <a:p>
            <a:pPr lvl="0"/>
            <a:r>
              <a:rPr lang="en-US"/>
              <a:t>Edit Master text styles</a:t>
            </a:r>
          </a:p>
        </p:txBody>
      </p:sp>
      <p:sp>
        <p:nvSpPr>
          <p:cNvPr id="15" name="Text Placeholder 14"/>
          <p:cNvSpPr>
            <a:spLocks noGrp="1"/>
          </p:cNvSpPr>
          <p:nvPr>
            <p:ph type="body" sz="quarter" idx="13"/>
          </p:nvPr>
        </p:nvSpPr>
        <p:spPr>
          <a:xfrm>
            <a:off x="6096001" y="4773828"/>
            <a:ext cx="5826761" cy="1791549"/>
          </a:xfrm>
        </p:spPr>
        <p:txBody>
          <a:bodyPr lIns="182880" tIns="146304" rIns="182880" bIns="146304" anchor="ctr">
            <a:noAutofit/>
          </a:bodyPr>
          <a:lstStyle>
            <a:lvl1pPr marL="0" indent="0" algn="ctr">
              <a:buNone/>
              <a:defRPr sz="3137">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3562912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6548" cy="1158793"/>
          </a:xfrm>
          <a:noFill/>
        </p:spPr>
        <p:txBody>
          <a:bodyPr wrap="square" tIns="91440" bIns="91440" anchor="t" anchorCtr="0">
            <a:spAutoFit/>
          </a:bodyPr>
          <a:lstStyle>
            <a:lvl1pPr>
              <a:defRPr sz="7058" spc="-98" baseline="0">
                <a:gradFill>
                  <a:gsLst>
                    <a:gs pos="8850">
                      <a:schemeClr val="tx1"/>
                    </a:gs>
                    <a:gs pos="23894">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067822" cy="724246"/>
          </a:xfrm>
          <a:noFill/>
        </p:spPr>
        <p:txBody>
          <a:bodyPr wrap="square" lIns="182880" tIns="146304" rIns="182880" bIns="146304">
            <a:spAutoFit/>
          </a:bodyPr>
          <a:lstStyle>
            <a:lvl1pPr marL="0" indent="0">
              <a:spcBef>
                <a:spcPts val="0"/>
              </a:spcBef>
              <a:buNone/>
              <a:defRPr sz="3137" spc="0" baseline="0">
                <a:gradFill>
                  <a:gsLst>
                    <a:gs pos="8850">
                      <a:schemeClr val="tx1"/>
                    </a:gs>
                    <a:gs pos="23894">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06890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7822" cy="1158793"/>
          </a:xfrm>
          <a:noFill/>
        </p:spPr>
        <p:txBody>
          <a:bodyPr wrap="square" tIns="91440" bIns="91440" anchor="t" anchorCtr="0">
            <a:spAutoFit/>
          </a:bodyPr>
          <a:lstStyle>
            <a:lvl1pPr>
              <a:defRPr sz="7058" spc="-98" baseline="0">
                <a:gradFill>
                  <a:gsLst>
                    <a:gs pos="10619">
                      <a:schemeClr val="tx1"/>
                    </a:gs>
                    <a:gs pos="26549">
                      <a:schemeClr val="tx1"/>
                    </a:gs>
                  </a:gsLst>
                  <a:lin ang="5400000" scaled="0"/>
                </a:gradFill>
              </a:defRPr>
            </a:lvl1pPr>
          </a:lstStyle>
          <a:p>
            <a:r>
              <a:rPr lang="en-US"/>
              <a:t>Video title</a:t>
            </a:r>
          </a:p>
        </p:txBody>
      </p:sp>
    </p:spTree>
    <p:extLst>
      <p:ext uri="{BB962C8B-B14F-4D97-AF65-F5344CB8AC3E}">
        <p14:creationId xmlns:p14="http://schemas.microsoft.com/office/powerpoint/2010/main" val="12928513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352854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004947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05678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3876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8900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1519365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18214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19017961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977417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26481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549391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02464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340391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23774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6186333"/>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 id="2147483681" r:id="rId19"/>
    <p:sldLayoutId id="2147483682" r:id="rId20"/>
    <p:sldLayoutId id="2147483683"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userDrawn="1"/>
        </p:nvGrpSpPr>
        <p:grpSpPr>
          <a:xfrm>
            <a:off x="12370906" y="-217"/>
            <a:ext cx="935477" cy="5654620"/>
            <a:chOff x="12618967" y="-221"/>
            <a:chExt cx="954235" cy="5767188"/>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490" b="1" kern="1200" baseline="0">
                  <a:gradFill>
                    <a:gsLst>
                      <a:gs pos="0">
                        <a:srgbClr val="FFFFFF"/>
                      </a:gs>
                      <a:gs pos="100000">
                        <a:srgbClr val="FFFFFF"/>
                      </a:gs>
                    </a:gsLst>
                    <a:lin ang="5400000" scaled="0"/>
                  </a:gradFill>
                  <a:latin typeface="+mn-lt"/>
                  <a:ea typeface="Segoe UI" pitchFamily="34" charset="0"/>
                  <a:cs typeface="Segoe UI" pitchFamily="34" charset="0"/>
                </a:endParaRP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a:t>
                </a:r>
                <a:r>
                  <a:rPr lang="en-US" sz="490" baseline="0">
                    <a:gradFill>
                      <a:gsLst>
                        <a:gs pos="0">
                          <a:srgbClr val="FFFFFF"/>
                        </a:gs>
                        <a:gs pos="100000">
                          <a:srgbClr val="FFFFFF"/>
                        </a:gs>
                      </a:gsLst>
                      <a:lin ang="5400000" scaled="0"/>
                    </a:gradFill>
                    <a:ea typeface="Segoe UI" pitchFamily="34" charset="0"/>
                    <a:cs typeface="Segoe UI" pitchFamily="34" charset="0"/>
                  </a:rPr>
                  <a:t>216 G:59 B:1</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14102" rtl="0" eaLnBrk="1" fontAlgn="base" latinLnBrk="0" hangingPunct="1">
                  <a:lnSpc>
                    <a:spcPct val="100000"/>
                  </a:lnSpc>
                  <a:spcBef>
                    <a:spcPct val="0"/>
                  </a:spcBef>
                  <a:spcAft>
                    <a:spcPct val="0"/>
                  </a:spcAft>
                </a:pPr>
                <a:r>
                  <a:rPr lang="en-US" sz="490" kern="120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14102" rtl="0" eaLnBrk="1" fontAlgn="base" latinLnBrk="0" hangingPunct="1">
                  <a:lnSpc>
                    <a:spcPct val="100000"/>
                  </a:lnSpc>
                  <a:spcBef>
                    <a:spcPct val="0"/>
                  </a:spcBef>
                  <a:spcAft>
                    <a:spcPct val="0"/>
                  </a:spcAft>
                </a:pPr>
                <a:r>
                  <a:rPr lang="en-US" sz="490" kern="120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14102" rtl="0" eaLnBrk="1" fontAlgn="base" latinLnBrk="0" hangingPunct="1">
                  <a:lnSpc>
                    <a:spcPct val="100000"/>
                  </a:lnSpc>
                  <a:spcBef>
                    <a:spcPct val="0"/>
                  </a:spcBef>
                  <a:spcAft>
                    <a:spcPct val="0"/>
                  </a:spcAft>
                </a:pPr>
                <a:r>
                  <a:rPr lang="en-US" sz="490" kern="120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37168">
                          <a:srgbClr val="292929"/>
                        </a:gs>
                        <a:gs pos="72000">
                          <a:srgbClr val="292929"/>
                        </a:gs>
                      </a:gsLst>
                      <a:lin ang="5400000" scaled="0"/>
                    </a:gradFill>
                    <a:ea typeface="Segoe UI" pitchFamily="34" charset="0"/>
                    <a:cs typeface="Segoe UI" pitchFamily="34" charset="0"/>
                  </a:rPr>
                  <a:t>R:</a:t>
                </a:r>
                <a:r>
                  <a:rPr lang="en-US" sz="490" baseline="0">
                    <a:gradFill>
                      <a:gsLst>
                        <a:gs pos="37168">
                          <a:srgbClr val="292929"/>
                        </a:gs>
                        <a:gs pos="72000">
                          <a:srgbClr val="292929"/>
                        </a:gs>
                      </a:gsLst>
                      <a:lin ang="5400000" scaled="0"/>
                    </a:gradFill>
                    <a:ea typeface="Segoe UI" pitchFamily="34" charset="0"/>
                    <a:cs typeface="Segoe UI" pitchFamily="34" charset="0"/>
                  </a:rPr>
                  <a:t>210 G:210 B:210</a:t>
                </a:r>
                <a:endParaRPr lang="en-US" sz="49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168 G:0 B:0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R:16</a:t>
              </a:r>
              <a:r>
                <a:rPr lang="en-US" sz="490" baseline="0">
                  <a:gradFill>
                    <a:gsLst>
                      <a:gs pos="2092">
                        <a:srgbClr val="F8F8F8"/>
                      </a:gs>
                      <a:gs pos="10042">
                        <a:srgbClr val="F8F8F8"/>
                      </a:gs>
                    </a:gsLst>
                    <a:lin ang="5400000" scaled="0"/>
                  </a:gradFill>
                  <a:ea typeface="Segoe UI" pitchFamily="34" charset="0"/>
                  <a:cs typeface="Segoe UI" pitchFamily="34" charset="0"/>
                </a:rPr>
                <a:t> G:124 B:16</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9026351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1.jpeg"/><Relationship Id="rId7"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13.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8.png"/><Relationship Id="rId18" Type="http://schemas.openxmlformats.org/officeDocument/2006/relationships/image" Target="../media/image42.png"/><Relationship Id="rId3" Type="http://schemas.openxmlformats.org/officeDocument/2006/relationships/image" Target="../media/image31.jpeg"/><Relationship Id="rId21" Type="http://schemas.openxmlformats.org/officeDocument/2006/relationships/image" Target="../media/image45.png"/><Relationship Id="rId7" Type="http://schemas.openxmlformats.org/officeDocument/2006/relationships/image" Target="../media/image34.png"/><Relationship Id="rId12" Type="http://schemas.openxmlformats.org/officeDocument/2006/relationships/image" Target="../media/image37.png"/><Relationship Id="rId17" Type="http://schemas.openxmlformats.org/officeDocument/2006/relationships/image" Target="../media/image41.png"/><Relationship Id="rId2" Type="http://schemas.openxmlformats.org/officeDocument/2006/relationships/notesSlide" Target="../notesSlides/notesSlide13.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9.xml"/><Relationship Id="rId6" Type="http://schemas.openxmlformats.org/officeDocument/2006/relationships/image" Target="../media/image33.jpg"/><Relationship Id="rId11" Type="http://schemas.openxmlformats.org/officeDocument/2006/relationships/image" Target="../media/image26.png"/><Relationship Id="rId5" Type="http://schemas.openxmlformats.org/officeDocument/2006/relationships/image" Target="../media/image24.jpeg"/><Relationship Id="rId15" Type="http://schemas.openxmlformats.org/officeDocument/2006/relationships/image" Target="../media/image39.png"/><Relationship Id="rId10" Type="http://schemas.openxmlformats.org/officeDocument/2006/relationships/image" Target="../media/image23.png"/><Relationship Id="rId19" Type="http://schemas.openxmlformats.org/officeDocument/2006/relationships/image" Target="../media/image43.png"/><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 Id="rId5" Type="http://schemas.openxmlformats.org/officeDocument/2006/relationships/image" Target="../media/image61.gif"/><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aka.ms/BTJPADemo" TargetMode="External"/><Relationship Id="rId7" Type="http://schemas.openxmlformats.org/officeDocument/2006/relationships/diagramColors" Target="../diagrams/colors1.xml"/><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hyperlink" Target="http://aka.ms/azureicons"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solidFill>
                  <a:schemeClr val="tx2"/>
                </a:solidFill>
              </a:rPr>
              <a:t>Brian T. Jackett</a:t>
            </a:r>
          </a:p>
          <a:p>
            <a:r>
              <a:rPr lang="en-US" dirty="0">
                <a:solidFill>
                  <a:schemeClr val="tx2"/>
                </a:solidFill>
              </a:rPr>
              <a:t>Sr. Premier Field Engineer</a:t>
            </a:r>
          </a:p>
          <a:p>
            <a:r>
              <a:rPr lang="en-US" dirty="0">
                <a:solidFill>
                  <a:schemeClr val="tx2"/>
                </a:solidFill>
              </a:rPr>
              <a:t>Microsoft</a:t>
            </a:r>
          </a:p>
          <a:p>
            <a:endParaRPr lang="en-US" dirty="0"/>
          </a:p>
        </p:txBody>
      </p:sp>
      <p:sp>
        <p:nvSpPr>
          <p:cNvPr id="3" name="Title 2"/>
          <p:cNvSpPr>
            <a:spLocks noGrp="1"/>
          </p:cNvSpPr>
          <p:nvPr>
            <p:ph type="title"/>
          </p:nvPr>
        </p:nvSpPr>
        <p:spPr>
          <a:xfrm>
            <a:off x="269302" y="1324598"/>
            <a:ext cx="11329139" cy="2552678"/>
          </a:xfrm>
        </p:spPr>
        <p:txBody>
          <a:bodyPr/>
          <a:lstStyle/>
          <a:p>
            <a:r>
              <a:rPr lang="en-US" dirty="0"/>
              <a:t>Integrate All the Things:</a:t>
            </a:r>
            <a:br>
              <a:rPr lang="en-US" dirty="0"/>
            </a:br>
            <a:r>
              <a:rPr lang="en-US" dirty="0"/>
              <a:t>PowerApps and Microsoft Flow</a:t>
            </a:r>
            <a:br>
              <a:rPr lang="en-US" dirty="0"/>
            </a:br>
            <a:r>
              <a:rPr lang="en-US" dirty="0"/>
              <a:t>for Developers</a:t>
            </a:r>
          </a:p>
        </p:txBody>
      </p:sp>
    </p:spTree>
    <p:extLst>
      <p:ext uri="{BB962C8B-B14F-4D97-AF65-F5344CB8AC3E}">
        <p14:creationId xmlns:p14="http://schemas.microsoft.com/office/powerpoint/2010/main" val="264359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ounded Rectangle 13"/>
          <p:cNvSpPr/>
          <p:nvPr/>
        </p:nvSpPr>
        <p:spPr>
          <a:xfrm>
            <a:off x="4393234" y="2208423"/>
            <a:ext cx="2253779" cy="485830"/>
          </a:xfrm>
          <a:prstGeom prst="roundRect">
            <a:avLst>
              <a:gd name="adj" fmla="val 0"/>
            </a:avLst>
          </a:prstGeom>
          <a:gradFill>
            <a:gsLst>
              <a:gs pos="71000">
                <a:schemeClr val="bg1">
                  <a:lumMod val="65000"/>
                </a:schemeClr>
              </a:gs>
              <a:gs pos="100000">
                <a:schemeClr val="bg1">
                  <a:lumMod val="65000"/>
                  <a:alpha val="0"/>
                </a:schemeClr>
              </a:gs>
            </a:gsLst>
            <a:lin ang="108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 name="Group 1"/>
          <p:cNvGrpSpPr/>
          <p:nvPr/>
        </p:nvGrpSpPr>
        <p:grpSpPr>
          <a:xfrm>
            <a:off x="2136791" y="1311999"/>
            <a:ext cx="3107138" cy="2267760"/>
            <a:chOff x="3421168" y="1516062"/>
            <a:chExt cx="3169443" cy="2313233"/>
          </a:xfrm>
        </p:grpSpPr>
        <p:grpSp>
          <p:nvGrpSpPr>
            <p:cNvPr id="51" name="Group 50"/>
            <p:cNvGrpSpPr/>
            <p:nvPr/>
          </p:nvGrpSpPr>
          <p:grpSpPr>
            <a:xfrm>
              <a:off x="4945169" y="1517006"/>
              <a:ext cx="1645442" cy="2312289"/>
              <a:chOff x="4618036" y="1593206"/>
              <a:chExt cx="2084498" cy="2312289"/>
            </a:xfrm>
          </p:grpSpPr>
          <p:sp>
            <p:nvSpPr>
              <p:cNvPr id="4" name="Flowchart: Manual Operation 18"/>
              <p:cNvSpPr/>
              <p:nvPr/>
            </p:nvSpPr>
            <p:spPr>
              <a:xfrm rot="16200000">
                <a:off x="5335803" y="1717148"/>
                <a:ext cx="657383" cy="207607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389 w 10000"/>
                  <a:gd name="connsiteY2" fmla="*/ 8107 h 10000"/>
                  <a:gd name="connsiteX3" fmla="*/ 8000 w 10000"/>
                  <a:gd name="connsiteY3" fmla="*/ 10000 h 10000"/>
                  <a:gd name="connsiteX4" fmla="*/ 2000 w 10000"/>
                  <a:gd name="connsiteY4" fmla="*/ 10000 h 10000"/>
                  <a:gd name="connsiteX5" fmla="*/ 0 w 10000"/>
                  <a:gd name="connsiteY5" fmla="*/ 0 h 10000"/>
                  <a:gd name="connsiteX0" fmla="*/ 0 w 10000"/>
                  <a:gd name="connsiteY0" fmla="*/ 0 h 10014"/>
                  <a:gd name="connsiteX1" fmla="*/ 10000 w 10000"/>
                  <a:gd name="connsiteY1" fmla="*/ 0 h 10014"/>
                  <a:gd name="connsiteX2" fmla="*/ 8389 w 10000"/>
                  <a:gd name="connsiteY2" fmla="*/ 8107 h 10014"/>
                  <a:gd name="connsiteX3" fmla="*/ 8000 w 10000"/>
                  <a:gd name="connsiteY3" fmla="*/ 10000 h 10014"/>
                  <a:gd name="connsiteX4" fmla="*/ 5318 w 10000"/>
                  <a:gd name="connsiteY4" fmla="*/ 10014 h 10014"/>
                  <a:gd name="connsiteX5" fmla="*/ 2000 w 10000"/>
                  <a:gd name="connsiteY5" fmla="*/ 10000 h 10014"/>
                  <a:gd name="connsiteX6" fmla="*/ 0 w 10000"/>
                  <a:gd name="connsiteY6" fmla="*/ 0 h 10014"/>
                  <a:gd name="connsiteX0" fmla="*/ 0 w 10000"/>
                  <a:gd name="connsiteY0" fmla="*/ 0 h 10014"/>
                  <a:gd name="connsiteX1" fmla="*/ 10000 w 10000"/>
                  <a:gd name="connsiteY1" fmla="*/ 0 h 10014"/>
                  <a:gd name="connsiteX2" fmla="*/ 8389 w 10000"/>
                  <a:gd name="connsiteY2" fmla="*/ 8107 h 10014"/>
                  <a:gd name="connsiteX3" fmla="*/ 8000 w 10000"/>
                  <a:gd name="connsiteY3" fmla="*/ 10000 h 10014"/>
                  <a:gd name="connsiteX4" fmla="*/ 5318 w 10000"/>
                  <a:gd name="connsiteY4" fmla="*/ 10014 h 10014"/>
                  <a:gd name="connsiteX5" fmla="*/ 2000 w 10000"/>
                  <a:gd name="connsiteY5" fmla="*/ 10000 h 10014"/>
                  <a:gd name="connsiteX6" fmla="*/ 1613 w 10000"/>
                  <a:gd name="connsiteY6" fmla="*/ 8012 h 10014"/>
                  <a:gd name="connsiteX7" fmla="*/ 0 w 10000"/>
                  <a:gd name="connsiteY7" fmla="*/ 0 h 10014"/>
                  <a:gd name="connsiteX0" fmla="*/ 0 w 10000"/>
                  <a:gd name="connsiteY0" fmla="*/ 0 h 10014"/>
                  <a:gd name="connsiteX1" fmla="*/ 10000 w 10000"/>
                  <a:gd name="connsiteY1" fmla="*/ 0 h 10014"/>
                  <a:gd name="connsiteX2" fmla="*/ 8389 w 10000"/>
                  <a:gd name="connsiteY2" fmla="*/ 8107 h 10014"/>
                  <a:gd name="connsiteX3" fmla="*/ 8000 w 10000"/>
                  <a:gd name="connsiteY3" fmla="*/ 10000 h 10014"/>
                  <a:gd name="connsiteX4" fmla="*/ 5318 w 10000"/>
                  <a:gd name="connsiteY4" fmla="*/ 10014 h 10014"/>
                  <a:gd name="connsiteX5" fmla="*/ 1613 w 10000"/>
                  <a:gd name="connsiteY5" fmla="*/ 8012 h 10014"/>
                  <a:gd name="connsiteX6" fmla="*/ 0 w 10000"/>
                  <a:gd name="connsiteY6"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51"/>
                  <a:gd name="connsiteX1" fmla="*/ 10000 w 10000"/>
                  <a:gd name="connsiteY1" fmla="*/ 0 h 10051"/>
                  <a:gd name="connsiteX2" fmla="*/ 8389 w 10000"/>
                  <a:gd name="connsiteY2" fmla="*/ 8107 h 10051"/>
                  <a:gd name="connsiteX3" fmla="*/ 5107 w 10000"/>
                  <a:gd name="connsiteY3" fmla="*/ 10051 h 10051"/>
                  <a:gd name="connsiteX4" fmla="*/ 1613 w 10000"/>
                  <a:gd name="connsiteY4" fmla="*/ 8012 h 10051"/>
                  <a:gd name="connsiteX5" fmla="*/ 0 w 10000"/>
                  <a:gd name="connsiteY5" fmla="*/ 0 h 1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51">
                    <a:moveTo>
                      <a:pt x="0" y="0"/>
                    </a:moveTo>
                    <a:lnTo>
                      <a:pt x="10000" y="0"/>
                    </a:lnTo>
                    <a:lnTo>
                      <a:pt x="8389" y="8107"/>
                    </a:lnTo>
                    <a:cubicBezTo>
                      <a:pt x="6085" y="9441"/>
                      <a:pt x="6642" y="9097"/>
                      <a:pt x="5107" y="10051"/>
                    </a:cubicBezTo>
                    <a:lnTo>
                      <a:pt x="1613" y="8012"/>
                    </a:lnTo>
                    <a:lnTo>
                      <a:pt x="0" y="0"/>
                    </a:lnTo>
                    <a:close/>
                  </a:path>
                </a:pathLst>
              </a:cu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gonal Stripe 4"/>
              <p:cNvSpPr/>
              <p:nvPr/>
            </p:nvSpPr>
            <p:spPr>
              <a:xfrm flipV="1">
                <a:off x="4618656" y="1593206"/>
                <a:ext cx="2075646" cy="1156710"/>
              </a:xfrm>
              <a:prstGeom prst="diagStripe">
                <a:avLst>
                  <a:gd name="adj" fmla="val 42866"/>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a:off x="4618036" y="2748799"/>
                <a:ext cx="2075646" cy="1156696"/>
              </a:xfrm>
              <a:prstGeom prst="diagStripe">
                <a:avLst>
                  <a:gd name="adj" fmla="val 42866"/>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p:cNvSpPr/>
            <p:nvPr/>
          </p:nvSpPr>
          <p:spPr>
            <a:xfrm>
              <a:off x="3582904" y="1516062"/>
              <a:ext cx="1362883" cy="665501"/>
            </a:xfrm>
            <a:prstGeom prst="rect">
              <a:avLst/>
            </a:prstGeom>
            <a:gradFill flip="none" rotWithShape="1">
              <a:gsLst>
                <a:gs pos="23000">
                  <a:schemeClr val="bg1">
                    <a:lumMod val="75000"/>
                    <a:alpha val="25000"/>
                  </a:schemeClr>
                </a:gs>
                <a:gs pos="83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589255" y="2347121"/>
              <a:ext cx="1362883" cy="652967"/>
            </a:xfrm>
            <a:prstGeom prst="rect">
              <a:avLst/>
            </a:prstGeom>
            <a:gradFill flip="none" rotWithShape="1">
              <a:gsLst>
                <a:gs pos="23000">
                  <a:schemeClr val="bg1">
                    <a:lumMod val="75000"/>
                    <a:alpha val="25000"/>
                  </a:schemeClr>
                </a:gs>
                <a:gs pos="83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579972" y="3173412"/>
              <a:ext cx="1362883" cy="652967"/>
            </a:xfrm>
            <a:prstGeom prst="rect">
              <a:avLst/>
            </a:prstGeom>
            <a:gradFill flip="none" rotWithShape="1">
              <a:gsLst>
                <a:gs pos="23000">
                  <a:schemeClr val="bg1">
                    <a:lumMod val="75000"/>
                    <a:alpha val="25000"/>
                  </a:schemeClr>
                </a:gs>
                <a:gs pos="83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421168" y="1592262"/>
              <a:ext cx="1192349" cy="518014"/>
            </a:xfrm>
            <a:prstGeom prst="rect">
              <a:avLst/>
            </a:prstGeom>
          </p:spPr>
          <p:txBody>
            <a:bodyPr wrap="none">
              <a:spAutoFit/>
            </a:bodyPr>
            <a:lstStyle/>
            <a:p>
              <a:pPr>
                <a:lnSpc>
                  <a:spcPct val="150000"/>
                </a:lnSpc>
              </a:pPr>
              <a:r>
                <a:rPr lang="en-US" dirty="0">
                  <a:solidFill>
                    <a:schemeClr val="tx1">
                      <a:lumMod val="65000"/>
                      <a:lumOff val="35000"/>
                    </a:schemeClr>
                  </a:solidFill>
                  <a:latin typeface="Segoe UI Light" panose="020B0502040204020203" pitchFamily="34" charset="0"/>
                  <a:cs typeface="Segoe UI Light" panose="020B0502040204020203" pitchFamily="34" charset="0"/>
                </a:rPr>
                <a:t>SaaS apps</a:t>
              </a:r>
            </a:p>
          </p:txBody>
        </p:sp>
        <p:sp>
          <p:nvSpPr>
            <p:cNvPr id="48" name="Rectangle 47"/>
            <p:cNvSpPr/>
            <p:nvPr/>
          </p:nvSpPr>
          <p:spPr>
            <a:xfrm>
              <a:off x="3421168" y="2425997"/>
              <a:ext cx="2011231" cy="518014"/>
            </a:xfrm>
            <a:prstGeom prst="rect">
              <a:avLst/>
            </a:prstGeom>
          </p:spPr>
          <p:txBody>
            <a:bodyPr wrap="none">
              <a:spAutoFit/>
            </a:bodyPr>
            <a:lstStyle/>
            <a:p>
              <a:pPr>
                <a:lnSpc>
                  <a:spcPct val="150000"/>
                </a:lnSpc>
              </a:pPr>
              <a:r>
                <a:rPr lang="en-US" dirty="0">
                  <a:solidFill>
                    <a:schemeClr val="tx1">
                      <a:lumMod val="65000"/>
                      <a:lumOff val="35000"/>
                    </a:schemeClr>
                  </a:solidFill>
                  <a:latin typeface="Segoe UI Light" panose="020B0502040204020203" pitchFamily="34" charset="0"/>
                  <a:cs typeface="Segoe UI Light" panose="020B0502040204020203" pitchFamily="34" charset="0"/>
                </a:rPr>
                <a:t>enterprise services</a:t>
              </a:r>
            </a:p>
          </p:txBody>
        </p:sp>
        <p:sp>
          <p:nvSpPr>
            <p:cNvPr id="49" name="Rectangle 48"/>
            <p:cNvSpPr/>
            <p:nvPr/>
          </p:nvSpPr>
          <p:spPr>
            <a:xfrm>
              <a:off x="3421168" y="3235343"/>
              <a:ext cx="1949406" cy="518014"/>
            </a:xfrm>
            <a:prstGeom prst="rect">
              <a:avLst/>
            </a:prstGeom>
          </p:spPr>
          <p:txBody>
            <a:bodyPr wrap="square">
              <a:spAutoFit/>
            </a:bodyPr>
            <a:lstStyle/>
            <a:p>
              <a:pPr>
                <a:lnSpc>
                  <a:spcPct val="150000"/>
                </a:lnSpc>
              </a:pPr>
              <a:r>
                <a:rPr lang="en-US" dirty="0">
                  <a:solidFill>
                    <a:schemeClr val="tx1">
                      <a:lumMod val="65000"/>
                      <a:lumOff val="35000"/>
                    </a:schemeClr>
                  </a:solidFill>
                  <a:latin typeface="Segoe UI Light" panose="020B0502040204020203" pitchFamily="34" charset="0"/>
                  <a:cs typeface="Segoe UI Light" panose="020B0502040204020203" pitchFamily="34" charset="0"/>
                </a:rPr>
                <a:t>business systems</a:t>
              </a:r>
            </a:p>
          </p:txBody>
        </p:sp>
      </p:grpSp>
      <p:grpSp>
        <p:nvGrpSpPr>
          <p:cNvPr id="18" name="Group 17"/>
          <p:cNvGrpSpPr/>
          <p:nvPr/>
        </p:nvGrpSpPr>
        <p:grpSpPr>
          <a:xfrm>
            <a:off x="4393233" y="1598281"/>
            <a:ext cx="3884292" cy="1716847"/>
            <a:chOff x="4481326" y="1629833"/>
            <a:chExt cx="3962180" cy="1751273"/>
          </a:xfrm>
        </p:grpSpPr>
        <p:sp>
          <p:nvSpPr>
            <p:cNvPr id="19" name="Pie 18"/>
            <p:cNvSpPr/>
            <p:nvPr/>
          </p:nvSpPr>
          <p:spPr>
            <a:xfrm rot="8100000">
              <a:off x="6692233" y="1629833"/>
              <a:ext cx="1751273" cy="1751273"/>
            </a:xfrm>
            <a:prstGeom prst="pie">
              <a:avLst>
                <a:gd name="adj1" fmla="val 10477102"/>
                <a:gd name="adj2" fmla="val 1661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0" name="Group 19"/>
            <p:cNvGrpSpPr/>
            <p:nvPr/>
          </p:nvGrpSpPr>
          <p:grpSpPr>
            <a:xfrm>
              <a:off x="4481326" y="1725667"/>
              <a:ext cx="3869447" cy="1581196"/>
              <a:chOff x="4481326" y="1725667"/>
              <a:chExt cx="3869447" cy="1581196"/>
            </a:xfrm>
          </p:grpSpPr>
          <p:sp>
            <p:nvSpPr>
              <p:cNvPr id="21" name="Pie 20"/>
              <p:cNvSpPr/>
              <p:nvPr/>
            </p:nvSpPr>
            <p:spPr>
              <a:xfrm rot="8100000">
                <a:off x="6769575" y="1725667"/>
                <a:ext cx="1581198" cy="1581196"/>
              </a:xfrm>
              <a:prstGeom prst="pie">
                <a:avLst>
                  <a:gd name="adj1" fmla="val 10855110"/>
                  <a:gd name="adj2" fmla="val 16146854"/>
                </a:avLst>
              </a:prstGeom>
              <a:solidFill>
                <a:srgbClr val="742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ounded Rectangle 21"/>
              <p:cNvSpPr/>
              <p:nvPr/>
            </p:nvSpPr>
            <p:spPr>
              <a:xfrm>
                <a:off x="4481326" y="2252210"/>
                <a:ext cx="3413311" cy="495572"/>
              </a:xfrm>
              <a:prstGeom prst="roundRect">
                <a:avLst>
                  <a:gd name="adj" fmla="val 0"/>
                </a:avLst>
              </a:prstGeom>
              <a:solidFill>
                <a:srgbClr val="74277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Isosceles Triangle 22"/>
              <p:cNvSpPr/>
              <p:nvPr/>
            </p:nvSpPr>
            <p:spPr>
              <a:xfrm rot="16200000">
                <a:off x="6965313" y="1895722"/>
                <a:ext cx="1081652" cy="1241085"/>
              </a:xfrm>
              <a:prstGeom prst="triangle">
                <a:avLst/>
              </a:prstGeom>
              <a:solidFill>
                <a:srgbClr val="742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sp>
        <p:nvSpPr>
          <p:cNvPr id="68" name="TextBox 67"/>
          <p:cNvSpPr txBox="1"/>
          <p:nvPr/>
        </p:nvSpPr>
        <p:spPr>
          <a:xfrm>
            <a:off x="2043911" y="4325425"/>
            <a:ext cx="2259240" cy="1629322"/>
          </a:xfrm>
          <a:prstGeom prst="rect">
            <a:avLst/>
          </a:prstGeom>
          <a:noFill/>
        </p:spPr>
        <p:txBody>
          <a:bodyPr wrap="square" rtlCol="0">
            <a:spAutoFit/>
          </a:bodyPr>
          <a:lstStyle/>
          <a:p>
            <a:r>
              <a:rPr lang="en-US" sz="3529" b="1" dirty="0">
                <a:solidFill>
                  <a:schemeClr val="accent5">
                    <a:lumMod val="40000"/>
                    <a:lumOff val="60000"/>
                  </a:schemeClr>
                </a:solidFill>
                <a:latin typeface="Segoe UI Light" panose="020B0502040204020203" pitchFamily="34" charset="0"/>
                <a:cs typeface="Segoe UI Light" panose="020B0502040204020203" pitchFamily="34" charset="0"/>
              </a:rPr>
              <a:t>Connect</a:t>
            </a:r>
            <a:r>
              <a:rPr lang="en-US" sz="2800" dirty="0">
                <a:solidFill>
                  <a:srgbClr val="850A51"/>
                </a:solidFill>
                <a:latin typeface="Segoe UI Light" panose="020B0502040204020203" pitchFamily="34" charset="0"/>
                <a:cs typeface="Segoe UI Light" panose="020B0502040204020203" pitchFamily="34" charset="0"/>
              </a:rPr>
              <a:t> </a:t>
            </a:r>
            <a:br>
              <a:rPr lang="en-US" sz="2800" dirty="0">
                <a:solidFill>
                  <a:srgbClr val="850A51"/>
                </a:solidFill>
                <a:latin typeface="Segoe UI Light" panose="020B0502040204020203" pitchFamily="34" charset="0"/>
                <a:cs typeface="Segoe UI Light" panose="020B0502040204020203" pitchFamily="34" charset="0"/>
              </a:rPr>
            </a:br>
            <a:r>
              <a:rPr lang="en-US" sz="2157" dirty="0">
                <a:latin typeface="Segoe UI Light" panose="020B0502040204020203" pitchFamily="34" charset="0"/>
                <a:cs typeface="Segoe UI Light" panose="020B0502040204020203" pitchFamily="34" charset="0"/>
              </a:rPr>
              <a:t>across your data from the cloud to on-premises</a:t>
            </a:r>
            <a:endParaRPr lang="en-US" sz="2157" b="1" dirty="0">
              <a:latin typeface="Segoe UI Light" panose="020B0502040204020203" pitchFamily="34" charset="0"/>
              <a:cs typeface="Segoe UI Light" panose="020B0502040204020203" pitchFamily="34" charset="0"/>
            </a:endParaRPr>
          </a:p>
        </p:txBody>
      </p:sp>
      <p:sp>
        <p:nvSpPr>
          <p:cNvPr id="26" name="TextBox 25"/>
          <p:cNvSpPr txBox="1"/>
          <p:nvPr/>
        </p:nvSpPr>
        <p:spPr>
          <a:xfrm>
            <a:off x="4975468" y="4325425"/>
            <a:ext cx="2913382" cy="1629322"/>
          </a:xfrm>
          <a:prstGeom prst="rect">
            <a:avLst/>
          </a:prstGeom>
          <a:noFill/>
        </p:spPr>
        <p:txBody>
          <a:bodyPr wrap="square" rtlCol="0">
            <a:spAutoFit/>
          </a:bodyPr>
          <a:lstStyle/>
          <a:p>
            <a:r>
              <a:rPr lang="en-US" sz="3529" b="1" dirty="0">
                <a:solidFill>
                  <a:schemeClr val="accent5">
                    <a:lumMod val="40000"/>
                    <a:lumOff val="60000"/>
                  </a:schemeClr>
                </a:solidFill>
                <a:latin typeface="Segoe UI Light" panose="020B0502040204020203" pitchFamily="34" charset="0"/>
                <a:cs typeface="Segoe UI Light" panose="020B0502040204020203" pitchFamily="34" charset="0"/>
              </a:rPr>
              <a:t>Create</a:t>
            </a:r>
            <a:br>
              <a:rPr lang="en-US" sz="2800" dirty="0">
                <a:solidFill>
                  <a:srgbClr val="850A51"/>
                </a:solidFill>
                <a:latin typeface="Segoe UI Light" panose="020B0502040204020203" pitchFamily="34" charset="0"/>
                <a:cs typeface="Segoe UI Light" panose="020B0502040204020203" pitchFamily="34" charset="0"/>
              </a:rPr>
            </a:br>
            <a:r>
              <a:rPr lang="en-US" sz="2157" dirty="0">
                <a:latin typeface="Segoe UI Light" panose="020B0502040204020203" pitchFamily="34" charset="0"/>
                <a:cs typeface="Segoe UI Light" panose="020B0502040204020203" pitchFamily="34" charset="0"/>
              </a:rPr>
              <a:t>business apps with </a:t>
            </a:r>
            <a:br>
              <a:rPr lang="en-US" sz="2157" dirty="0">
                <a:latin typeface="Segoe UI Light" panose="020B0502040204020203" pitchFamily="34" charset="0"/>
                <a:cs typeface="Segoe UI Light" panose="020B0502040204020203" pitchFamily="34" charset="0"/>
              </a:rPr>
            </a:br>
            <a:r>
              <a:rPr lang="en-US" sz="2157" dirty="0">
                <a:latin typeface="Segoe UI Light" panose="020B0502040204020203" pitchFamily="34" charset="0"/>
                <a:cs typeface="Segoe UI Light" panose="020B0502040204020203" pitchFamily="34" charset="0"/>
              </a:rPr>
              <a:t>easy visual tools and powerful cloud services</a:t>
            </a:r>
            <a:endParaRPr lang="en-US" sz="2157" b="1" dirty="0">
              <a:latin typeface="Segoe UI Light" panose="020B0502040204020203" pitchFamily="34" charset="0"/>
              <a:cs typeface="Segoe UI Light" panose="020B0502040204020203" pitchFamily="34" charset="0"/>
            </a:endParaRPr>
          </a:p>
        </p:txBody>
      </p:sp>
      <p:sp>
        <p:nvSpPr>
          <p:cNvPr id="24" name="Title 2"/>
          <p:cNvSpPr>
            <a:spLocks noGrp="1"/>
          </p:cNvSpPr>
          <p:nvPr>
            <p:ph type="title"/>
          </p:nvPr>
        </p:nvSpPr>
        <p:spPr>
          <a:xfrm>
            <a:off x="269240" y="289511"/>
            <a:ext cx="11655840" cy="899665"/>
          </a:xfrm>
        </p:spPr>
        <p:txBody>
          <a:bodyPr/>
          <a:lstStyle/>
          <a:p>
            <a:r>
              <a:rPr lang="en-US" dirty="0"/>
              <a:t>Why </a:t>
            </a:r>
            <a:r>
              <a:rPr lang="en-US" dirty="0" err="1"/>
              <a:t>PowerApps</a:t>
            </a:r>
            <a:r>
              <a:rPr lang="en-US" dirty="0"/>
              <a:t>?</a:t>
            </a:r>
          </a:p>
        </p:txBody>
      </p:sp>
      <p:pic>
        <p:nvPicPr>
          <p:cNvPr id="28" name="Picture 27"/>
          <p:cNvPicPr>
            <a:picLocks noChangeAspect="1"/>
          </p:cNvPicPr>
          <p:nvPr/>
        </p:nvPicPr>
        <p:blipFill>
          <a:blip r:embed="rId3"/>
          <a:stretch>
            <a:fillRect/>
          </a:stretch>
        </p:blipFill>
        <p:spPr>
          <a:xfrm>
            <a:off x="5612216" y="1949888"/>
            <a:ext cx="1034798" cy="1034798"/>
          </a:xfrm>
          <a:prstGeom prst="rect">
            <a:avLst/>
          </a:prstGeom>
        </p:spPr>
      </p:pic>
    </p:spTree>
    <p:extLst>
      <p:ext uri="{BB962C8B-B14F-4D97-AF65-F5344CB8AC3E}">
        <p14:creationId xmlns:p14="http://schemas.microsoft.com/office/powerpoint/2010/main" val="4445040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up)">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199575" y="142109"/>
            <a:ext cx="4610631" cy="4606184"/>
            <a:chOff x="5303837" y="144462"/>
            <a:chExt cx="4703084" cy="4698548"/>
          </a:xfrm>
        </p:grpSpPr>
        <p:grpSp>
          <p:nvGrpSpPr>
            <p:cNvPr id="50" name="Group 49"/>
            <p:cNvGrpSpPr/>
            <p:nvPr/>
          </p:nvGrpSpPr>
          <p:grpSpPr>
            <a:xfrm>
              <a:off x="5303837" y="144462"/>
              <a:ext cx="4703084" cy="4698548"/>
              <a:chOff x="1952530" y="-1740733"/>
              <a:chExt cx="10270980" cy="10261078"/>
            </a:xfrm>
          </p:grpSpPr>
          <p:grpSp>
            <p:nvGrpSpPr>
              <p:cNvPr id="54" name="Group 53"/>
              <p:cNvGrpSpPr/>
              <p:nvPr/>
            </p:nvGrpSpPr>
            <p:grpSpPr>
              <a:xfrm>
                <a:off x="1952530" y="-1740733"/>
                <a:ext cx="10270980" cy="10261078"/>
                <a:chOff x="16648" y="-3674747"/>
                <a:chExt cx="14142744" cy="14129106"/>
              </a:xfrm>
            </p:grpSpPr>
            <p:grpSp>
              <p:nvGrpSpPr>
                <p:cNvPr id="64" name="Group 63"/>
                <p:cNvGrpSpPr/>
                <p:nvPr/>
              </p:nvGrpSpPr>
              <p:grpSpPr>
                <a:xfrm>
                  <a:off x="16648" y="-3674747"/>
                  <a:ext cx="14142744" cy="14129106"/>
                  <a:chOff x="-51626" y="-3606876"/>
                  <a:chExt cx="14142744" cy="14129106"/>
                </a:xfrm>
              </p:grpSpPr>
              <p:sp>
                <p:nvSpPr>
                  <p:cNvPr id="66" name="Pie 65"/>
                  <p:cNvSpPr/>
                  <p:nvPr/>
                </p:nvSpPr>
                <p:spPr>
                  <a:xfrm rot="8100000">
                    <a:off x="-51626" y="-3598005"/>
                    <a:ext cx="14120233" cy="14120235"/>
                  </a:xfrm>
                  <a:prstGeom prst="pie">
                    <a:avLst>
                      <a:gd name="adj1" fmla="val 10794123"/>
                      <a:gd name="adj2" fmla="val 11155522"/>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67" name="Pie 66"/>
                  <p:cNvSpPr/>
                  <p:nvPr/>
                </p:nvSpPr>
                <p:spPr>
                  <a:xfrm rot="8650228">
                    <a:off x="-29112" y="-3598005"/>
                    <a:ext cx="14120230" cy="14120232"/>
                  </a:xfrm>
                  <a:prstGeom prst="pie">
                    <a:avLst>
                      <a:gd name="adj1" fmla="val 10794123"/>
                      <a:gd name="adj2" fmla="val 11155522"/>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69" name="Pie 68"/>
                  <p:cNvSpPr/>
                  <p:nvPr/>
                </p:nvSpPr>
                <p:spPr>
                  <a:xfrm rot="9200540">
                    <a:off x="-29113" y="-3598005"/>
                    <a:ext cx="14120231" cy="14120232"/>
                  </a:xfrm>
                  <a:prstGeom prst="pie">
                    <a:avLst>
                      <a:gd name="adj1" fmla="val 10794123"/>
                      <a:gd name="adj2" fmla="val 11155522"/>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72" name="Pie 71"/>
                  <p:cNvSpPr/>
                  <p:nvPr/>
                </p:nvSpPr>
                <p:spPr>
                  <a:xfrm rot="9761099">
                    <a:off x="-38046" y="-3602441"/>
                    <a:ext cx="14120230" cy="14120236"/>
                  </a:xfrm>
                  <a:prstGeom prst="pie">
                    <a:avLst>
                      <a:gd name="adj1" fmla="val 10794123"/>
                      <a:gd name="adj2" fmla="val 11155522"/>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73" name="Pie 72"/>
                  <p:cNvSpPr/>
                  <p:nvPr/>
                </p:nvSpPr>
                <p:spPr>
                  <a:xfrm rot="11531487">
                    <a:off x="-51626" y="-3602441"/>
                    <a:ext cx="14120230" cy="14120233"/>
                  </a:xfrm>
                  <a:prstGeom prst="pie">
                    <a:avLst>
                      <a:gd name="adj1" fmla="val 10794123"/>
                      <a:gd name="adj2" fmla="val 11155522"/>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74" name="Pie 73"/>
                  <p:cNvSpPr/>
                  <p:nvPr/>
                </p:nvSpPr>
                <p:spPr>
                  <a:xfrm rot="12081715">
                    <a:off x="-29113" y="-3602440"/>
                    <a:ext cx="14120231" cy="14120234"/>
                  </a:xfrm>
                  <a:prstGeom prst="pie">
                    <a:avLst>
                      <a:gd name="adj1" fmla="val 10794123"/>
                      <a:gd name="adj2" fmla="val 11155522"/>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75" name="Pie 74"/>
                  <p:cNvSpPr/>
                  <p:nvPr/>
                </p:nvSpPr>
                <p:spPr>
                  <a:xfrm rot="12632027">
                    <a:off x="-29113" y="-3602441"/>
                    <a:ext cx="14120231" cy="14120236"/>
                  </a:xfrm>
                  <a:prstGeom prst="pie">
                    <a:avLst>
                      <a:gd name="adj1" fmla="val 10794123"/>
                      <a:gd name="adj2" fmla="val 11155522"/>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76" name="Pie 75"/>
                  <p:cNvSpPr/>
                  <p:nvPr/>
                </p:nvSpPr>
                <p:spPr>
                  <a:xfrm rot="13192586">
                    <a:off x="-38046" y="-3606876"/>
                    <a:ext cx="14120231" cy="14120236"/>
                  </a:xfrm>
                  <a:prstGeom prst="pie">
                    <a:avLst>
                      <a:gd name="adj1" fmla="val 10794123"/>
                      <a:gd name="adj2" fmla="val 11155522"/>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77" name="Pie 76"/>
                  <p:cNvSpPr/>
                  <p:nvPr/>
                </p:nvSpPr>
                <p:spPr>
                  <a:xfrm rot="10368099">
                    <a:off x="-39726" y="-3602442"/>
                    <a:ext cx="14120231" cy="14120233"/>
                  </a:xfrm>
                  <a:prstGeom prst="pie">
                    <a:avLst>
                      <a:gd name="adj1" fmla="val 10794123"/>
                      <a:gd name="adj2" fmla="val 11155522"/>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78" name="Pie 77"/>
                  <p:cNvSpPr/>
                  <p:nvPr/>
                </p:nvSpPr>
                <p:spPr>
                  <a:xfrm rot="10954026">
                    <a:off x="-39727" y="-3602438"/>
                    <a:ext cx="14120230" cy="14120233"/>
                  </a:xfrm>
                  <a:prstGeom prst="pie">
                    <a:avLst>
                      <a:gd name="adj1" fmla="val 10794123"/>
                      <a:gd name="adj2" fmla="val 11155522"/>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grpSp>
            <p:sp>
              <p:nvSpPr>
                <p:cNvPr id="65" name="Pie 64"/>
                <p:cNvSpPr/>
                <p:nvPr/>
              </p:nvSpPr>
              <p:spPr>
                <a:xfrm rot="8100000">
                  <a:off x="2607866" y="-943535"/>
                  <a:ext cx="8783001" cy="8783002"/>
                </a:xfrm>
                <a:prstGeom prst="pie">
                  <a:avLst>
                    <a:gd name="adj1" fmla="val 10794123"/>
                    <a:gd name="adj2" fmla="val 1620614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40000"/>
                        <a:lumOff val="60000"/>
                      </a:schemeClr>
                    </a:solidFill>
                  </a:endParaRPr>
                </a:p>
              </p:txBody>
            </p:sp>
          </p:grpSp>
          <p:sp>
            <p:nvSpPr>
              <p:cNvPr id="55" name="Block Arc 54"/>
              <p:cNvSpPr/>
              <p:nvPr/>
            </p:nvSpPr>
            <p:spPr>
              <a:xfrm rot="5400000">
                <a:off x="5053977" y="1385144"/>
                <a:ext cx="4091238" cy="4091238"/>
              </a:xfrm>
              <a:prstGeom prst="blockArc">
                <a:avLst>
                  <a:gd name="adj1" fmla="val 13370016"/>
                  <a:gd name="adj2" fmla="val 19013162"/>
                  <a:gd name="adj3" fmla="val 29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56" name="Block Arc 55"/>
              <p:cNvSpPr/>
              <p:nvPr/>
            </p:nvSpPr>
            <p:spPr>
              <a:xfrm rot="5400000">
                <a:off x="4673846" y="959796"/>
                <a:ext cx="4831404" cy="4831404"/>
              </a:xfrm>
              <a:prstGeom prst="blockArc">
                <a:avLst>
                  <a:gd name="adj1" fmla="val 13370016"/>
                  <a:gd name="adj2" fmla="val 19069459"/>
                  <a:gd name="adj3" fmla="val 269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57" name="Block Arc 56"/>
              <p:cNvSpPr/>
              <p:nvPr/>
            </p:nvSpPr>
            <p:spPr>
              <a:xfrm rot="5400000">
                <a:off x="4313256" y="571981"/>
                <a:ext cx="5592744" cy="5592744"/>
              </a:xfrm>
              <a:prstGeom prst="blockArc">
                <a:avLst>
                  <a:gd name="adj1" fmla="val 13370016"/>
                  <a:gd name="adj2" fmla="val 19069459"/>
                  <a:gd name="adj3" fmla="val 269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59" name="Block Arc 58"/>
              <p:cNvSpPr/>
              <p:nvPr/>
            </p:nvSpPr>
            <p:spPr>
              <a:xfrm rot="5400000">
                <a:off x="5073042" y="1395954"/>
                <a:ext cx="4091238" cy="4091238"/>
              </a:xfrm>
              <a:prstGeom prst="blockArc">
                <a:avLst>
                  <a:gd name="adj1" fmla="val 13370016"/>
                  <a:gd name="adj2" fmla="val 19013162"/>
                  <a:gd name="adj3" fmla="val 29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61" name="Block Arc 60"/>
              <p:cNvSpPr/>
              <p:nvPr/>
            </p:nvSpPr>
            <p:spPr>
              <a:xfrm rot="5400000">
                <a:off x="3835626" y="163849"/>
                <a:ext cx="6492033" cy="6492031"/>
              </a:xfrm>
              <a:prstGeom prst="blockArc">
                <a:avLst>
                  <a:gd name="adj1" fmla="val 13370016"/>
                  <a:gd name="adj2" fmla="val 19069459"/>
                  <a:gd name="adj3" fmla="val 269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40000"/>
                      <a:lumOff val="60000"/>
                    </a:schemeClr>
                  </a:solidFill>
                </a:endParaRPr>
              </a:p>
            </p:txBody>
          </p:sp>
          <p:sp>
            <p:nvSpPr>
              <p:cNvPr id="62" name="Block Arc 61"/>
              <p:cNvSpPr/>
              <p:nvPr/>
            </p:nvSpPr>
            <p:spPr>
              <a:xfrm rot="5400000">
                <a:off x="3307281" y="-371620"/>
                <a:ext cx="7556768" cy="7556766"/>
              </a:xfrm>
              <a:prstGeom prst="blockArc">
                <a:avLst>
                  <a:gd name="adj1" fmla="val 13370016"/>
                  <a:gd name="adj2" fmla="val 19069459"/>
                  <a:gd name="adj3" fmla="val 269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63" name="Block Arc 62"/>
              <p:cNvSpPr/>
              <p:nvPr/>
            </p:nvSpPr>
            <p:spPr>
              <a:xfrm rot="5400000">
                <a:off x="2661714" y="-1011956"/>
                <a:ext cx="8870085" cy="8870083"/>
              </a:xfrm>
              <a:prstGeom prst="blockArc">
                <a:avLst>
                  <a:gd name="adj1" fmla="val 13370016"/>
                  <a:gd name="adj2" fmla="val 19069459"/>
                  <a:gd name="adj3" fmla="val 269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grpSp>
        <p:sp>
          <p:nvSpPr>
            <p:cNvPr id="79" name="Pie 78"/>
            <p:cNvSpPr/>
            <p:nvPr/>
          </p:nvSpPr>
          <p:spPr>
            <a:xfrm rot="8100000">
              <a:off x="6047899" y="1016455"/>
              <a:ext cx="2988360" cy="2988355"/>
            </a:xfrm>
            <a:prstGeom prst="pie">
              <a:avLst>
                <a:gd name="adj1" fmla="val 10912906"/>
                <a:gd name="adj2" fmla="val 12349708"/>
              </a:avLst>
            </a:prstGeom>
            <a:solidFill>
              <a:srgbClr val="C10E7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80" name="Pie 79"/>
            <p:cNvSpPr/>
            <p:nvPr/>
          </p:nvSpPr>
          <p:spPr>
            <a:xfrm rot="11825569">
              <a:off x="6047899" y="998692"/>
              <a:ext cx="2988360" cy="2988355"/>
            </a:xfrm>
            <a:prstGeom prst="pie">
              <a:avLst>
                <a:gd name="adj1" fmla="val 10941964"/>
                <a:gd name="adj2" fmla="val 12400818"/>
              </a:avLst>
            </a:prstGeom>
            <a:solidFill>
              <a:srgbClr val="C10E7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81" name="Pie 80"/>
            <p:cNvSpPr/>
            <p:nvPr/>
          </p:nvSpPr>
          <p:spPr>
            <a:xfrm rot="10053686">
              <a:off x="6047898" y="1005354"/>
              <a:ext cx="2988360" cy="2988355"/>
            </a:xfrm>
            <a:prstGeom prst="pie">
              <a:avLst>
                <a:gd name="adj1" fmla="val 10702662"/>
                <a:gd name="adj2" fmla="val 12430615"/>
              </a:avLst>
            </a:prstGeom>
            <a:solidFill>
              <a:srgbClr val="C10E7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82" name="Rectangle 81"/>
            <p:cNvSpPr/>
            <p:nvPr/>
          </p:nvSpPr>
          <p:spPr>
            <a:xfrm>
              <a:off x="8447593" y="1561945"/>
              <a:ext cx="904563" cy="518014"/>
            </a:xfrm>
            <a:prstGeom prst="rect">
              <a:avLst/>
            </a:prstGeom>
          </p:spPr>
          <p:txBody>
            <a:bodyPr wrap="none">
              <a:spAutoFit/>
            </a:bodyPr>
            <a:lstStyle/>
            <a:p>
              <a:pPr>
                <a:lnSpc>
                  <a:spcPct val="150000"/>
                </a:lnSpc>
              </a:pPr>
              <a:r>
                <a:rPr lang="en-US" dirty="0">
                  <a:solidFill>
                    <a:schemeClr val="accent5">
                      <a:lumMod val="40000"/>
                      <a:lumOff val="60000"/>
                    </a:schemeClr>
                  </a:solidFill>
                  <a:latin typeface="Segoe UI" panose="020B0502040204020203" pitchFamily="34" charset="0"/>
                  <a:cs typeface="Segoe UI" panose="020B0502040204020203" pitchFamily="34" charset="0"/>
                </a:rPr>
                <a:t>mobile</a:t>
              </a:r>
            </a:p>
          </p:txBody>
        </p:sp>
        <p:sp>
          <p:nvSpPr>
            <p:cNvPr id="83" name="Rectangle 82"/>
            <p:cNvSpPr/>
            <p:nvPr/>
          </p:nvSpPr>
          <p:spPr>
            <a:xfrm>
              <a:off x="8447593" y="2211868"/>
              <a:ext cx="786833" cy="518014"/>
            </a:xfrm>
            <a:prstGeom prst="rect">
              <a:avLst/>
            </a:prstGeom>
          </p:spPr>
          <p:txBody>
            <a:bodyPr wrap="none">
              <a:spAutoFit/>
            </a:bodyPr>
            <a:lstStyle/>
            <a:p>
              <a:pPr>
                <a:lnSpc>
                  <a:spcPct val="150000"/>
                </a:lnSpc>
              </a:pPr>
              <a:r>
                <a:rPr lang="en-US" dirty="0">
                  <a:solidFill>
                    <a:schemeClr val="accent5">
                      <a:lumMod val="40000"/>
                      <a:lumOff val="60000"/>
                    </a:schemeClr>
                  </a:solidFill>
                  <a:latin typeface="Segoe UI" panose="020B0502040204020203" pitchFamily="34" charset="0"/>
                  <a:cs typeface="Segoe UI" panose="020B0502040204020203" pitchFamily="34" charset="0"/>
                </a:rPr>
                <a:t>tablet</a:t>
              </a:r>
            </a:p>
          </p:txBody>
        </p:sp>
        <p:sp>
          <p:nvSpPr>
            <p:cNvPr id="84" name="Rectangle 83"/>
            <p:cNvSpPr/>
            <p:nvPr/>
          </p:nvSpPr>
          <p:spPr>
            <a:xfrm>
              <a:off x="8447593" y="2938010"/>
              <a:ext cx="1089706" cy="518014"/>
            </a:xfrm>
            <a:prstGeom prst="rect">
              <a:avLst/>
            </a:prstGeom>
          </p:spPr>
          <p:txBody>
            <a:bodyPr wrap="square">
              <a:spAutoFit/>
            </a:bodyPr>
            <a:lstStyle/>
            <a:p>
              <a:pPr>
                <a:lnSpc>
                  <a:spcPct val="150000"/>
                </a:lnSpc>
              </a:pPr>
              <a:r>
                <a:rPr lang="en-US" dirty="0">
                  <a:solidFill>
                    <a:schemeClr val="accent5">
                      <a:lumMod val="40000"/>
                      <a:lumOff val="60000"/>
                    </a:schemeClr>
                  </a:solidFill>
                  <a:latin typeface="Segoe UI" panose="020B0502040204020203" pitchFamily="34" charset="0"/>
                  <a:cs typeface="Segoe UI" panose="020B0502040204020203" pitchFamily="34" charset="0"/>
                </a:rPr>
                <a:t>desktop</a:t>
              </a:r>
            </a:p>
          </p:txBody>
        </p:sp>
      </p:grpSp>
      <p:grpSp>
        <p:nvGrpSpPr>
          <p:cNvPr id="2" name="Group 1"/>
          <p:cNvGrpSpPr/>
          <p:nvPr/>
        </p:nvGrpSpPr>
        <p:grpSpPr>
          <a:xfrm>
            <a:off x="2136791" y="1311999"/>
            <a:ext cx="3107138" cy="2267760"/>
            <a:chOff x="3421168" y="1516062"/>
            <a:chExt cx="3169443" cy="2313233"/>
          </a:xfrm>
        </p:grpSpPr>
        <p:grpSp>
          <p:nvGrpSpPr>
            <p:cNvPr id="51" name="Group 50"/>
            <p:cNvGrpSpPr/>
            <p:nvPr/>
          </p:nvGrpSpPr>
          <p:grpSpPr>
            <a:xfrm>
              <a:off x="4945169" y="1517006"/>
              <a:ext cx="1645442" cy="2312289"/>
              <a:chOff x="4618036" y="1593206"/>
              <a:chExt cx="2084498" cy="2312289"/>
            </a:xfrm>
          </p:grpSpPr>
          <p:sp>
            <p:nvSpPr>
              <p:cNvPr id="4" name="Flowchart: Manual Operation 18"/>
              <p:cNvSpPr/>
              <p:nvPr/>
            </p:nvSpPr>
            <p:spPr>
              <a:xfrm rot="16200000">
                <a:off x="5335803" y="1717148"/>
                <a:ext cx="657383" cy="207607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389 w 10000"/>
                  <a:gd name="connsiteY2" fmla="*/ 8107 h 10000"/>
                  <a:gd name="connsiteX3" fmla="*/ 8000 w 10000"/>
                  <a:gd name="connsiteY3" fmla="*/ 10000 h 10000"/>
                  <a:gd name="connsiteX4" fmla="*/ 2000 w 10000"/>
                  <a:gd name="connsiteY4" fmla="*/ 10000 h 10000"/>
                  <a:gd name="connsiteX5" fmla="*/ 0 w 10000"/>
                  <a:gd name="connsiteY5" fmla="*/ 0 h 10000"/>
                  <a:gd name="connsiteX0" fmla="*/ 0 w 10000"/>
                  <a:gd name="connsiteY0" fmla="*/ 0 h 10014"/>
                  <a:gd name="connsiteX1" fmla="*/ 10000 w 10000"/>
                  <a:gd name="connsiteY1" fmla="*/ 0 h 10014"/>
                  <a:gd name="connsiteX2" fmla="*/ 8389 w 10000"/>
                  <a:gd name="connsiteY2" fmla="*/ 8107 h 10014"/>
                  <a:gd name="connsiteX3" fmla="*/ 8000 w 10000"/>
                  <a:gd name="connsiteY3" fmla="*/ 10000 h 10014"/>
                  <a:gd name="connsiteX4" fmla="*/ 5318 w 10000"/>
                  <a:gd name="connsiteY4" fmla="*/ 10014 h 10014"/>
                  <a:gd name="connsiteX5" fmla="*/ 2000 w 10000"/>
                  <a:gd name="connsiteY5" fmla="*/ 10000 h 10014"/>
                  <a:gd name="connsiteX6" fmla="*/ 0 w 10000"/>
                  <a:gd name="connsiteY6" fmla="*/ 0 h 10014"/>
                  <a:gd name="connsiteX0" fmla="*/ 0 w 10000"/>
                  <a:gd name="connsiteY0" fmla="*/ 0 h 10014"/>
                  <a:gd name="connsiteX1" fmla="*/ 10000 w 10000"/>
                  <a:gd name="connsiteY1" fmla="*/ 0 h 10014"/>
                  <a:gd name="connsiteX2" fmla="*/ 8389 w 10000"/>
                  <a:gd name="connsiteY2" fmla="*/ 8107 h 10014"/>
                  <a:gd name="connsiteX3" fmla="*/ 8000 w 10000"/>
                  <a:gd name="connsiteY3" fmla="*/ 10000 h 10014"/>
                  <a:gd name="connsiteX4" fmla="*/ 5318 w 10000"/>
                  <a:gd name="connsiteY4" fmla="*/ 10014 h 10014"/>
                  <a:gd name="connsiteX5" fmla="*/ 2000 w 10000"/>
                  <a:gd name="connsiteY5" fmla="*/ 10000 h 10014"/>
                  <a:gd name="connsiteX6" fmla="*/ 1613 w 10000"/>
                  <a:gd name="connsiteY6" fmla="*/ 8012 h 10014"/>
                  <a:gd name="connsiteX7" fmla="*/ 0 w 10000"/>
                  <a:gd name="connsiteY7" fmla="*/ 0 h 10014"/>
                  <a:gd name="connsiteX0" fmla="*/ 0 w 10000"/>
                  <a:gd name="connsiteY0" fmla="*/ 0 h 10014"/>
                  <a:gd name="connsiteX1" fmla="*/ 10000 w 10000"/>
                  <a:gd name="connsiteY1" fmla="*/ 0 h 10014"/>
                  <a:gd name="connsiteX2" fmla="*/ 8389 w 10000"/>
                  <a:gd name="connsiteY2" fmla="*/ 8107 h 10014"/>
                  <a:gd name="connsiteX3" fmla="*/ 8000 w 10000"/>
                  <a:gd name="connsiteY3" fmla="*/ 10000 h 10014"/>
                  <a:gd name="connsiteX4" fmla="*/ 5318 w 10000"/>
                  <a:gd name="connsiteY4" fmla="*/ 10014 h 10014"/>
                  <a:gd name="connsiteX5" fmla="*/ 1613 w 10000"/>
                  <a:gd name="connsiteY5" fmla="*/ 8012 h 10014"/>
                  <a:gd name="connsiteX6" fmla="*/ 0 w 10000"/>
                  <a:gd name="connsiteY6"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51"/>
                  <a:gd name="connsiteX1" fmla="*/ 10000 w 10000"/>
                  <a:gd name="connsiteY1" fmla="*/ 0 h 10051"/>
                  <a:gd name="connsiteX2" fmla="*/ 8389 w 10000"/>
                  <a:gd name="connsiteY2" fmla="*/ 8107 h 10051"/>
                  <a:gd name="connsiteX3" fmla="*/ 5107 w 10000"/>
                  <a:gd name="connsiteY3" fmla="*/ 10051 h 10051"/>
                  <a:gd name="connsiteX4" fmla="*/ 1613 w 10000"/>
                  <a:gd name="connsiteY4" fmla="*/ 8012 h 10051"/>
                  <a:gd name="connsiteX5" fmla="*/ 0 w 10000"/>
                  <a:gd name="connsiteY5" fmla="*/ 0 h 1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51">
                    <a:moveTo>
                      <a:pt x="0" y="0"/>
                    </a:moveTo>
                    <a:lnTo>
                      <a:pt x="10000" y="0"/>
                    </a:lnTo>
                    <a:lnTo>
                      <a:pt x="8389" y="8107"/>
                    </a:lnTo>
                    <a:cubicBezTo>
                      <a:pt x="6085" y="9441"/>
                      <a:pt x="6642" y="9097"/>
                      <a:pt x="5107" y="10051"/>
                    </a:cubicBezTo>
                    <a:lnTo>
                      <a:pt x="1613" y="8012"/>
                    </a:lnTo>
                    <a:lnTo>
                      <a:pt x="0" y="0"/>
                    </a:lnTo>
                    <a:close/>
                  </a:path>
                </a:pathLst>
              </a:cu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gonal Stripe 4"/>
              <p:cNvSpPr/>
              <p:nvPr/>
            </p:nvSpPr>
            <p:spPr>
              <a:xfrm flipV="1">
                <a:off x="4618656" y="1593206"/>
                <a:ext cx="2075646" cy="1156710"/>
              </a:xfrm>
              <a:prstGeom prst="diagStripe">
                <a:avLst>
                  <a:gd name="adj" fmla="val 42866"/>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iagonal Stripe 5"/>
              <p:cNvSpPr/>
              <p:nvPr/>
            </p:nvSpPr>
            <p:spPr>
              <a:xfrm>
                <a:off x="4618036" y="2748799"/>
                <a:ext cx="2075646" cy="1156696"/>
              </a:xfrm>
              <a:prstGeom prst="diagStripe">
                <a:avLst>
                  <a:gd name="adj" fmla="val 42866"/>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p:cNvSpPr/>
            <p:nvPr/>
          </p:nvSpPr>
          <p:spPr>
            <a:xfrm>
              <a:off x="3582904" y="1516062"/>
              <a:ext cx="1362883" cy="665501"/>
            </a:xfrm>
            <a:prstGeom prst="rect">
              <a:avLst/>
            </a:prstGeom>
            <a:gradFill flip="none" rotWithShape="1">
              <a:gsLst>
                <a:gs pos="23000">
                  <a:schemeClr val="bg1">
                    <a:lumMod val="75000"/>
                    <a:alpha val="25000"/>
                  </a:schemeClr>
                </a:gs>
                <a:gs pos="83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589255" y="2347121"/>
              <a:ext cx="1362883" cy="652967"/>
            </a:xfrm>
            <a:prstGeom prst="rect">
              <a:avLst/>
            </a:prstGeom>
            <a:gradFill flip="none" rotWithShape="1">
              <a:gsLst>
                <a:gs pos="23000">
                  <a:schemeClr val="bg1">
                    <a:lumMod val="75000"/>
                    <a:alpha val="25000"/>
                  </a:schemeClr>
                </a:gs>
                <a:gs pos="83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579972" y="3173412"/>
              <a:ext cx="1362883" cy="652967"/>
            </a:xfrm>
            <a:prstGeom prst="rect">
              <a:avLst/>
            </a:prstGeom>
            <a:gradFill flip="none" rotWithShape="1">
              <a:gsLst>
                <a:gs pos="23000">
                  <a:schemeClr val="bg1">
                    <a:lumMod val="75000"/>
                    <a:alpha val="25000"/>
                  </a:schemeClr>
                </a:gs>
                <a:gs pos="83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421168" y="1592262"/>
              <a:ext cx="1192349" cy="518014"/>
            </a:xfrm>
            <a:prstGeom prst="rect">
              <a:avLst/>
            </a:prstGeom>
          </p:spPr>
          <p:txBody>
            <a:bodyPr wrap="none">
              <a:spAutoFit/>
            </a:bodyPr>
            <a:lstStyle/>
            <a:p>
              <a:pPr>
                <a:lnSpc>
                  <a:spcPct val="150000"/>
                </a:lnSpc>
              </a:pPr>
              <a:r>
                <a:rPr lang="en-US" dirty="0">
                  <a:solidFill>
                    <a:schemeClr val="tx1">
                      <a:lumMod val="65000"/>
                      <a:lumOff val="35000"/>
                    </a:schemeClr>
                  </a:solidFill>
                  <a:latin typeface="Segoe UI Light" panose="020B0502040204020203" pitchFamily="34" charset="0"/>
                  <a:cs typeface="Segoe UI Light" panose="020B0502040204020203" pitchFamily="34" charset="0"/>
                </a:rPr>
                <a:t>SaaS apps</a:t>
              </a:r>
            </a:p>
          </p:txBody>
        </p:sp>
        <p:sp>
          <p:nvSpPr>
            <p:cNvPr id="48" name="Rectangle 47"/>
            <p:cNvSpPr/>
            <p:nvPr/>
          </p:nvSpPr>
          <p:spPr>
            <a:xfrm>
              <a:off x="3421168" y="2425997"/>
              <a:ext cx="2011231" cy="518014"/>
            </a:xfrm>
            <a:prstGeom prst="rect">
              <a:avLst/>
            </a:prstGeom>
          </p:spPr>
          <p:txBody>
            <a:bodyPr wrap="none">
              <a:spAutoFit/>
            </a:bodyPr>
            <a:lstStyle/>
            <a:p>
              <a:pPr>
                <a:lnSpc>
                  <a:spcPct val="150000"/>
                </a:lnSpc>
              </a:pPr>
              <a:r>
                <a:rPr lang="en-US" dirty="0">
                  <a:solidFill>
                    <a:schemeClr val="tx1">
                      <a:lumMod val="65000"/>
                      <a:lumOff val="35000"/>
                    </a:schemeClr>
                  </a:solidFill>
                  <a:latin typeface="Segoe UI Light" panose="020B0502040204020203" pitchFamily="34" charset="0"/>
                  <a:cs typeface="Segoe UI Light" panose="020B0502040204020203" pitchFamily="34" charset="0"/>
                </a:rPr>
                <a:t>enterprise services</a:t>
              </a:r>
            </a:p>
          </p:txBody>
        </p:sp>
        <p:sp>
          <p:nvSpPr>
            <p:cNvPr id="49" name="Rectangle 48"/>
            <p:cNvSpPr/>
            <p:nvPr/>
          </p:nvSpPr>
          <p:spPr>
            <a:xfrm>
              <a:off x="3421168" y="3235343"/>
              <a:ext cx="1949406" cy="518014"/>
            </a:xfrm>
            <a:prstGeom prst="rect">
              <a:avLst/>
            </a:prstGeom>
          </p:spPr>
          <p:txBody>
            <a:bodyPr wrap="square">
              <a:spAutoFit/>
            </a:bodyPr>
            <a:lstStyle/>
            <a:p>
              <a:pPr>
                <a:lnSpc>
                  <a:spcPct val="150000"/>
                </a:lnSpc>
              </a:pPr>
              <a:r>
                <a:rPr lang="en-US" dirty="0">
                  <a:solidFill>
                    <a:schemeClr val="tx1">
                      <a:lumMod val="65000"/>
                      <a:lumOff val="35000"/>
                    </a:schemeClr>
                  </a:solidFill>
                  <a:latin typeface="Segoe UI Light" panose="020B0502040204020203" pitchFamily="34" charset="0"/>
                  <a:cs typeface="Segoe UI Light" panose="020B0502040204020203" pitchFamily="34" charset="0"/>
                </a:rPr>
                <a:t>business systems</a:t>
              </a:r>
            </a:p>
          </p:txBody>
        </p:sp>
      </p:grpSp>
      <p:sp>
        <p:nvSpPr>
          <p:cNvPr id="68" name="TextBox 67"/>
          <p:cNvSpPr txBox="1"/>
          <p:nvPr/>
        </p:nvSpPr>
        <p:spPr>
          <a:xfrm>
            <a:off x="2043911" y="4325425"/>
            <a:ext cx="2259240" cy="1629322"/>
          </a:xfrm>
          <a:prstGeom prst="rect">
            <a:avLst/>
          </a:prstGeom>
          <a:noFill/>
        </p:spPr>
        <p:txBody>
          <a:bodyPr wrap="square" rtlCol="0">
            <a:spAutoFit/>
          </a:bodyPr>
          <a:lstStyle/>
          <a:p>
            <a:r>
              <a:rPr lang="en-US" sz="3529" b="1" dirty="0">
                <a:solidFill>
                  <a:schemeClr val="accent5">
                    <a:lumMod val="40000"/>
                    <a:lumOff val="60000"/>
                  </a:schemeClr>
                </a:solidFill>
                <a:latin typeface="Segoe UI Light" panose="020B0502040204020203" pitchFamily="34" charset="0"/>
                <a:cs typeface="Segoe UI Light" panose="020B0502040204020203" pitchFamily="34" charset="0"/>
              </a:rPr>
              <a:t>Connect</a:t>
            </a:r>
            <a:r>
              <a:rPr lang="en-US" sz="2800" dirty="0">
                <a:solidFill>
                  <a:schemeClr val="accent5">
                    <a:lumMod val="40000"/>
                    <a:lumOff val="60000"/>
                  </a:schemeClr>
                </a:solidFill>
                <a:latin typeface="Segoe UI Light" panose="020B0502040204020203" pitchFamily="34" charset="0"/>
                <a:cs typeface="Segoe UI Light" panose="020B0502040204020203" pitchFamily="34" charset="0"/>
              </a:rPr>
              <a:t> </a:t>
            </a:r>
            <a:br>
              <a:rPr lang="en-US" sz="2800" dirty="0">
                <a:solidFill>
                  <a:srgbClr val="850A51"/>
                </a:solidFill>
                <a:latin typeface="Segoe UI Light" panose="020B0502040204020203" pitchFamily="34" charset="0"/>
                <a:cs typeface="Segoe UI Light" panose="020B0502040204020203" pitchFamily="34" charset="0"/>
              </a:rPr>
            </a:br>
            <a:r>
              <a:rPr lang="en-US" sz="2157" dirty="0">
                <a:latin typeface="Segoe UI Light" panose="020B0502040204020203" pitchFamily="34" charset="0"/>
                <a:cs typeface="Segoe UI Light" panose="020B0502040204020203" pitchFamily="34" charset="0"/>
              </a:rPr>
              <a:t>across your data from the cloud to on-premises</a:t>
            </a:r>
            <a:endParaRPr lang="en-US" sz="2157" b="1" dirty="0">
              <a:latin typeface="Segoe UI Light" panose="020B0502040204020203" pitchFamily="34" charset="0"/>
              <a:cs typeface="Segoe UI Light" panose="020B0502040204020203" pitchFamily="34" charset="0"/>
            </a:endParaRPr>
          </a:p>
        </p:txBody>
      </p:sp>
      <p:sp>
        <p:nvSpPr>
          <p:cNvPr id="70" name="TextBox 69"/>
          <p:cNvSpPr txBox="1"/>
          <p:nvPr/>
        </p:nvSpPr>
        <p:spPr>
          <a:xfrm>
            <a:off x="4975468" y="4325425"/>
            <a:ext cx="2880028" cy="1629322"/>
          </a:xfrm>
          <a:prstGeom prst="rect">
            <a:avLst/>
          </a:prstGeom>
          <a:noFill/>
        </p:spPr>
        <p:txBody>
          <a:bodyPr wrap="square" rtlCol="0">
            <a:spAutoFit/>
          </a:bodyPr>
          <a:lstStyle/>
          <a:p>
            <a:r>
              <a:rPr lang="en-US" sz="3529" b="1" dirty="0">
                <a:solidFill>
                  <a:schemeClr val="accent5">
                    <a:lumMod val="40000"/>
                    <a:lumOff val="60000"/>
                  </a:schemeClr>
                </a:solidFill>
                <a:latin typeface="Segoe UI Light" panose="020B0502040204020203" pitchFamily="34" charset="0"/>
                <a:cs typeface="Segoe UI Light" panose="020B0502040204020203" pitchFamily="34" charset="0"/>
              </a:rPr>
              <a:t>Create</a:t>
            </a:r>
            <a:br>
              <a:rPr lang="en-US" sz="2800" dirty="0">
                <a:solidFill>
                  <a:srgbClr val="850A51"/>
                </a:solidFill>
                <a:latin typeface="Segoe UI Light" panose="020B0502040204020203" pitchFamily="34" charset="0"/>
                <a:cs typeface="Segoe UI Light" panose="020B0502040204020203" pitchFamily="34" charset="0"/>
              </a:rPr>
            </a:br>
            <a:r>
              <a:rPr lang="en-US" sz="2157" dirty="0">
                <a:latin typeface="Segoe UI Light" panose="020B0502040204020203" pitchFamily="34" charset="0"/>
                <a:cs typeface="Segoe UI Light" panose="020B0502040204020203" pitchFamily="34" charset="0"/>
              </a:rPr>
              <a:t>business apps with easy visual tools and powerful cloud services</a:t>
            </a:r>
            <a:endParaRPr lang="en-US" sz="2157" b="1" dirty="0">
              <a:latin typeface="Segoe UI Light" panose="020B0502040204020203" pitchFamily="34" charset="0"/>
              <a:cs typeface="Segoe UI Light" panose="020B0502040204020203" pitchFamily="34" charset="0"/>
            </a:endParaRPr>
          </a:p>
        </p:txBody>
      </p:sp>
      <p:sp>
        <p:nvSpPr>
          <p:cNvPr id="71" name="TextBox 70"/>
          <p:cNvSpPr txBox="1"/>
          <p:nvPr/>
        </p:nvSpPr>
        <p:spPr>
          <a:xfrm>
            <a:off x="8282731" y="4325425"/>
            <a:ext cx="2071287" cy="1629322"/>
          </a:xfrm>
          <a:prstGeom prst="rect">
            <a:avLst/>
          </a:prstGeom>
          <a:noFill/>
        </p:spPr>
        <p:txBody>
          <a:bodyPr wrap="square" rtlCol="0">
            <a:spAutoFit/>
          </a:bodyPr>
          <a:lstStyle/>
          <a:p>
            <a:r>
              <a:rPr lang="en-US" sz="3529" b="1" dirty="0">
                <a:solidFill>
                  <a:schemeClr val="accent5">
                    <a:lumMod val="40000"/>
                    <a:lumOff val="60000"/>
                  </a:schemeClr>
                </a:solidFill>
                <a:latin typeface="Segoe UI Light" panose="020B0502040204020203" pitchFamily="34" charset="0"/>
                <a:cs typeface="Segoe UI Light" panose="020B0502040204020203" pitchFamily="34" charset="0"/>
              </a:rPr>
              <a:t>Share</a:t>
            </a:r>
            <a:br>
              <a:rPr lang="en-US" sz="2800" dirty="0">
                <a:solidFill>
                  <a:srgbClr val="850A51"/>
                </a:solidFill>
                <a:latin typeface="Segoe UI Light" panose="020B0502040204020203" pitchFamily="34" charset="0"/>
                <a:cs typeface="Segoe UI Light" panose="020B0502040204020203" pitchFamily="34" charset="0"/>
              </a:rPr>
            </a:br>
            <a:r>
              <a:rPr lang="en-US" sz="2157" dirty="0">
                <a:latin typeface="Segoe UI Light" panose="020B0502040204020203" pitchFamily="34" charset="0"/>
                <a:cs typeface="Segoe UI Light" panose="020B0502040204020203" pitchFamily="34" charset="0"/>
              </a:rPr>
              <a:t>securely with your team across devices</a:t>
            </a:r>
            <a:endParaRPr lang="en-US" sz="2157" b="1" dirty="0">
              <a:latin typeface="Segoe UI Light" panose="020B0502040204020203" pitchFamily="34" charset="0"/>
              <a:cs typeface="Segoe UI Light" panose="020B0502040204020203" pitchFamily="34" charset="0"/>
            </a:endParaRPr>
          </a:p>
        </p:txBody>
      </p:sp>
      <p:grpSp>
        <p:nvGrpSpPr>
          <p:cNvPr id="16" name="Group 15"/>
          <p:cNvGrpSpPr/>
          <p:nvPr/>
        </p:nvGrpSpPr>
        <p:grpSpPr>
          <a:xfrm>
            <a:off x="4393233" y="1598281"/>
            <a:ext cx="3884292" cy="1716847"/>
            <a:chOff x="4481326" y="1629833"/>
            <a:chExt cx="3962180" cy="1751273"/>
          </a:xfrm>
        </p:grpSpPr>
        <p:sp>
          <p:nvSpPr>
            <p:cNvPr id="11" name="Pie 10"/>
            <p:cNvSpPr/>
            <p:nvPr/>
          </p:nvSpPr>
          <p:spPr>
            <a:xfrm rot="8100000">
              <a:off x="6692233" y="1629833"/>
              <a:ext cx="1751273" cy="1751273"/>
            </a:xfrm>
            <a:prstGeom prst="pie">
              <a:avLst>
                <a:gd name="adj1" fmla="val 10477102"/>
                <a:gd name="adj2" fmla="val 1661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p:cNvGrpSpPr/>
            <p:nvPr/>
          </p:nvGrpSpPr>
          <p:grpSpPr>
            <a:xfrm>
              <a:off x="4481326" y="1725667"/>
              <a:ext cx="3869447" cy="1581196"/>
              <a:chOff x="4481326" y="1725667"/>
              <a:chExt cx="3869447" cy="1581196"/>
            </a:xfrm>
          </p:grpSpPr>
          <p:sp>
            <p:nvSpPr>
              <p:cNvPr id="12" name="Pie 11"/>
              <p:cNvSpPr/>
              <p:nvPr/>
            </p:nvSpPr>
            <p:spPr>
              <a:xfrm rot="8100000">
                <a:off x="6769575" y="1725667"/>
                <a:ext cx="1581198" cy="1581196"/>
              </a:xfrm>
              <a:prstGeom prst="pie">
                <a:avLst>
                  <a:gd name="adj1" fmla="val 10855110"/>
                  <a:gd name="adj2" fmla="val 1614685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4481326" y="2252210"/>
                <a:ext cx="3413311" cy="495572"/>
              </a:xfrm>
              <a:prstGeom prst="roundRect">
                <a:avLst>
                  <a:gd name="adj" fmla="val 0"/>
                </a:avLst>
              </a:prstGeom>
              <a:gradFill>
                <a:gsLst>
                  <a:gs pos="81000">
                    <a:schemeClr val="bg1">
                      <a:lumMod val="65000"/>
                    </a:schemeClr>
                  </a:gs>
                  <a:gs pos="100000">
                    <a:schemeClr val="bg1">
                      <a:lumMod val="65000"/>
                      <a:alpha val="0"/>
                    </a:schemeClr>
                  </a:gs>
                </a:gsLst>
                <a:lin ang="10800000" scaled="1"/>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Isosceles Triangle 12"/>
              <p:cNvSpPr/>
              <p:nvPr/>
            </p:nvSpPr>
            <p:spPr>
              <a:xfrm rot="16200000">
                <a:off x="6965313" y="1895722"/>
                <a:ext cx="1081652" cy="124108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sp>
        <p:nvSpPr>
          <p:cNvPr id="52" name="Title 2"/>
          <p:cNvSpPr>
            <a:spLocks noGrp="1"/>
          </p:cNvSpPr>
          <p:nvPr>
            <p:ph type="title"/>
          </p:nvPr>
        </p:nvSpPr>
        <p:spPr>
          <a:xfrm>
            <a:off x="269240" y="289511"/>
            <a:ext cx="11655840" cy="899665"/>
          </a:xfrm>
        </p:spPr>
        <p:txBody>
          <a:bodyPr/>
          <a:lstStyle/>
          <a:p>
            <a:r>
              <a:rPr lang="en-US" dirty="0"/>
              <a:t>Why </a:t>
            </a:r>
            <a:r>
              <a:rPr lang="en-US" dirty="0" err="1"/>
              <a:t>PowerApps</a:t>
            </a:r>
            <a:r>
              <a:rPr lang="en-US" dirty="0"/>
              <a:t>?</a:t>
            </a:r>
          </a:p>
        </p:txBody>
      </p:sp>
      <p:pic>
        <p:nvPicPr>
          <p:cNvPr id="53" name="Picture 52"/>
          <p:cNvPicPr>
            <a:picLocks noChangeAspect="1"/>
          </p:cNvPicPr>
          <p:nvPr/>
        </p:nvPicPr>
        <p:blipFill>
          <a:blip r:embed="rId3"/>
          <a:stretch>
            <a:fillRect/>
          </a:stretch>
        </p:blipFill>
        <p:spPr>
          <a:xfrm>
            <a:off x="5612214" y="1954356"/>
            <a:ext cx="1034798" cy="1034798"/>
          </a:xfrm>
          <a:prstGeom prst="rect">
            <a:avLst/>
          </a:prstGeom>
        </p:spPr>
      </p:pic>
    </p:spTree>
    <p:extLst>
      <p:ext uri="{BB962C8B-B14F-4D97-AF65-F5344CB8AC3E}">
        <p14:creationId xmlns:p14="http://schemas.microsoft.com/office/powerpoint/2010/main" val="512744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3336298"/>
          </a:xfrm>
        </p:spPr>
        <p:txBody>
          <a:bodyPr numCol="1"/>
          <a:lstStyle/>
          <a:p>
            <a:pPr marL="0" indent="0">
              <a:buNone/>
            </a:pPr>
            <a:r>
              <a:rPr lang="en-US" sz="3200" dirty="0" err="1">
                <a:solidFill>
                  <a:schemeClr val="tx2"/>
                </a:solidFill>
              </a:rPr>
              <a:t>PowerApps</a:t>
            </a:r>
            <a:endParaRPr lang="en-US" sz="3200" dirty="0">
              <a:solidFill>
                <a:schemeClr val="tx2"/>
              </a:solidFill>
            </a:endParaRPr>
          </a:p>
          <a:p>
            <a:pPr lvl="0"/>
            <a:r>
              <a:rPr lang="en-US" sz="3200" dirty="0">
                <a:solidFill>
                  <a:srgbClr val="FFFFFF"/>
                </a:solidFill>
              </a:rPr>
              <a:t>Successor to InfoPath (Forms Services)</a:t>
            </a:r>
          </a:p>
          <a:p>
            <a:pPr marL="0" indent="0">
              <a:buNone/>
            </a:pPr>
            <a:endParaRPr lang="en-US" sz="3200" dirty="0">
              <a:solidFill>
                <a:schemeClr val="tx2"/>
              </a:solidFill>
            </a:endParaRPr>
          </a:p>
          <a:p>
            <a:pPr marL="0" indent="0">
              <a:buNone/>
            </a:pPr>
            <a:r>
              <a:rPr lang="en-US" sz="3200" dirty="0">
                <a:solidFill>
                  <a:schemeClr val="tx2"/>
                </a:solidFill>
              </a:rPr>
              <a:t>Microsoft Flow</a:t>
            </a:r>
          </a:p>
          <a:p>
            <a:r>
              <a:rPr lang="en-US" sz="3200" dirty="0">
                <a:solidFill>
                  <a:schemeClr val="tx1"/>
                </a:solidFill>
              </a:rPr>
              <a:t>Successor to Workflow Manager</a:t>
            </a:r>
            <a:endParaRPr lang="en-US" sz="3200" b="1" u="sng" dirty="0">
              <a:solidFill>
                <a:schemeClr val="tx1"/>
              </a:solidFill>
            </a:endParaRPr>
          </a:p>
          <a:p>
            <a:r>
              <a:rPr lang="en-US" sz="3200" dirty="0">
                <a:solidFill>
                  <a:schemeClr val="tx1"/>
                </a:solidFill>
              </a:rPr>
              <a:t>Similar to If This Then That (IFTTT.com) or </a:t>
            </a:r>
            <a:r>
              <a:rPr lang="en-US" sz="3200" dirty="0" err="1">
                <a:solidFill>
                  <a:schemeClr val="tx1"/>
                </a:solidFill>
              </a:rPr>
              <a:t>Zapier</a:t>
            </a:r>
            <a:endParaRPr lang="en-US" sz="3200" dirty="0">
              <a:solidFill>
                <a:schemeClr val="tx1"/>
              </a:solidFill>
            </a:endParaRPr>
          </a:p>
        </p:txBody>
      </p:sp>
      <p:sp>
        <p:nvSpPr>
          <p:cNvPr id="3" name="Title 2"/>
          <p:cNvSpPr>
            <a:spLocks noGrp="1"/>
          </p:cNvSpPr>
          <p:nvPr>
            <p:ph type="title"/>
          </p:nvPr>
        </p:nvSpPr>
        <p:spPr/>
        <p:txBody>
          <a:bodyPr/>
          <a:lstStyle/>
          <a:p>
            <a:r>
              <a:rPr lang="en-US" dirty="0" err="1"/>
              <a:t>PowerApps</a:t>
            </a:r>
            <a:r>
              <a:rPr lang="en-US" dirty="0"/>
              <a:t> Comparisons</a:t>
            </a:r>
          </a:p>
        </p:txBody>
      </p:sp>
    </p:spTree>
    <p:extLst>
      <p:ext uri="{BB962C8B-B14F-4D97-AF65-F5344CB8AC3E}">
        <p14:creationId xmlns:p14="http://schemas.microsoft.com/office/powerpoint/2010/main" val="330190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727700"/>
          </a:xfrm>
        </p:spPr>
        <p:txBody>
          <a:bodyPr/>
          <a:lstStyle/>
          <a:p>
            <a:pPr marL="0" indent="0">
              <a:buNone/>
            </a:pPr>
            <a:endParaRPr lang="en-US" dirty="0"/>
          </a:p>
        </p:txBody>
      </p:sp>
      <p:sp>
        <p:nvSpPr>
          <p:cNvPr id="3" name="Title 2"/>
          <p:cNvSpPr>
            <a:spLocks noGrp="1"/>
          </p:cNvSpPr>
          <p:nvPr>
            <p:ph type="title"/>
          </p:nvPr>
        </p:nvSpPr>
        <p:spPr/>
        <p:txBody>
          <a:bodyPr/>
          <a:lstStyle/>
          <a:p>
            <a:r>
              <a:rPr lang="en-US" dirty="0"/>
              <a:t>New landscape of SharePoint dev…</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813" y="4673772"/>
            <a:ext cx="1631581" cy="1921640"/>
          </a:xfrm>
          <a:prstGeom prst="rect">
            <a:avLst/>
          </a:prstGeom>
          <a:solidFill>
            <a:schemeClr val="tx1"/>
          </a:solidFill>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3819" y="1658252"/>
            <a:ext cx="1982435" cy="1982435"/>
          </a:xfrm>
          <a:prstGeom prst="rect">
            <a:avLst/>
          </a:prstGeom>
          <a:solidFill>
            <a:schemeClr val="tx1"/>
          </a:solidFill>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2908" y="2033460"/>
            <a:ext cx="2464035" cy="1232018"/>
          </a:xfrm>
          <a:prstGeom prst="rect">
            <a:avLst/>
          </a:prstGeom>
          <a:solidFill>
            <a:schemeClr val="tx1"/>
          </a:solidFill>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b="50068"/>
          <a:stretch/>
        </p:blipFill>
        <p:spPr>
          <a:xfrm>
            <a:off x="8756597" y="4940723"/>
            <a:ext cx="3359818" cy="124143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126" y="2504824"/>
            <a:ext cx="2859906" cy="2859906"/>
          </a:xfrm>
          <a:prstGeom prst="rect">
            <a:avLst/>
          </a:prstGeom>
        </p:spPr>
      </p:pic>
      <p:sp>
        <p:nvSpPr>
          <p:cNvPr id="10" name="Equals 9"/>
          <p:cNvSpPr/>
          <p:nvPr/>
        </p:nvSpPr>
        <p:spPr bwMode="auto">
          <a:xfrm>
            <a:off x="3320716" y="3609474"/>
            <a:ext cx="1597793" cy="808522"/>
          </a:xfrm>
          <a:prstGeom prst="mathEqual">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25444" y="2385012"/>
            <a:ext cx="1661184" cy="1601704"/>
          </a:xfrm>
          <a:prstGeom prst="rect">
            <a:avLst/>
          </a:prstGeom>
          <a:solidFill>
            <a:schemeClr val="tx1"/>
          </a:solidFill>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22090" y="4400827"/>
            <a:ext cx="2233946" cy="1116973"/>
          </a:xfrm>
          <a:prstGeom prst="rect">
            <a:avLst/>
          </a:prstGeom>
        </p:spPr>
      </p:pic>
    </p:spTree>
    <p:extLst>
      <p:ext uri="{BB962C8B-B14F-4D97-AF65-F5344CB8AC3E}">
        <p14:creationId xmlns:p14="http://schemas.microsoft.com/office/powerpoint/2010/main" val="222919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25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727700"/>
          </a:xfrm>
        </p:spPr>
        <p:txBody>
          <a:bodyPr/>
          <a:lstStyle/>
          <a:p>
            <a:pPr marL="0" indent="0">
              <a:buNone/>
            </a:pPr>
            <a:endParaRPr lang="en-US" dirty="0"/>
          </a:p>
        </p:txBody>
      </p:sp>
      <p:sp>
        <p:nvSpPr>
          <p:cNvPr id="3" name="Title 2"/>
          <p:cNvSpPr>
            <a:spLocks noGrp="1"/>
          </p:cNvSpPr>
          <p:nvPr>
            <p:ph type="title"/>
          </p:nvPr>
        </p:nvSpPr>
        <p:spPr/>
        <p:txBody>
          <a:bodyPr/>
          <a:lstStyle/>
          <a:p>
            <a:r>
              <a:rPr lang="en-US" dirty="0"/>
              <a:t>PowerApps and Flow Dev Landscape</a:t>
            </a:r>
          </a:p>
        </p:txBody>
      </p:sp>
      <p:sp>
        <p:nvSpPr>
          <p:cNvPr id="10" name="Equals 9"/>
          <p:cNvSpPr/>
          <p:nvPr/>
        </p:nvSpPr>
        <p:spPr bwMode="auto">
          <a:xfrm>
            <a:off x="3320716" y="3609474"/>
            <a:ext cx="1597793" cy="808522"/>
          </a:xfrm>
          <a:prstGeom prst="mathEqual">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535" y="2061316"/>
            <a:ext cx="1678212" cy="1678212"/>
          </a:xfrm>
          <a:prstGeom prst="rect">
            <a:avLst/>
          </a:prstGeom>
        </p:spPr>
      </p:pic>
      <p:pic>
        <p:nvPicPr>
          <p:cNvPr id="7" name="Picture 6"/>
          <p:cNvPicPr>
            <a:picLocks noChangeAspect="1"/>
          </p:cNvPicPr>
          <p:nvPr/>
        </p:nvPicPr>
        <p:blipFill>
          <a:blip r:embed="rId4"/>
          <a:stretch>
            <a:fillRect/>
          </a:stretch>
        </p:blipFill>
        <p:spPr>
          <a:xfrm>
            <a:off x="674771" y="2021506"/>
            <a:ext cx="1962551" cy="1962551"/>
          </a:xfrm>
          <a:prstGeom prst="rect">
            <a:avLst/>
          </a:prstGeom>
        </p:spPr>
      </p:pic>
      <p:pic>
        <p:nvPicPr>
          <p:cNvPr id="17" name="Picture 16"/>
          <p:cNvPicPr>
            <a:picLocks noChangeAspect="1"/>
          </p:cNvPicPr>
          <p:nvPr/>
        </p:nvPicPr>
        <p:blipFill>
          <a:blip r:embed="rId5">
            <a:duotone>
              <a:schemeClr val="accent5">
                <a:shade val="45000"/>
                <a:satMod val="135000"/>
              </a:schemeClr>
              <a:prstClr val="white"/>
            </a:duotone>
          </a:blip>
          <a:stretch>
            <a:fillRect/>
          </a:stretch>
        </p:blipFill>
        <p:spPr>
          <a:xfrm>
            <a:off x="674771" y="4314975"/>
            <a:ext cx="1962551" cy="1504145"/>
          </a:xfrm>
          <a:prstGeom prst="rect">
            <a:avLst/>
          </a:prstGeom>
        </p:spPr>
      </p:pic>
      <p:pic>
        <p:nvPicPr>
          <p:cNvPr id="19" name="Picture 18"/>
          <p:cNvPicPr>
            <a:picLocks noChangeAspect="1"/>
          </p:cNvPicPr>
          <p:nvPr/>
        </p:nvPicPr>
        <p:blipFill>
          <a:blip r:embed="rId6"/>
          <a:stretch>
            <a:fillRect/>
          </a:stretch>
        </p:blipFill>
        <p:spPr>
          <a:xfrm>
            <a:off x="5321278" y="4230564"/>
            <a:ext cx="1511469" cy="1511469"/>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02465" y="3609915"/>
            <a:ext cx="1616162" cy="1616162"/>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84581" y="4013735"/>
            <a:ext cx="1410257" cy="155543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80645" y="2179051"/>
            <a:ext cx="1430423" cy="1430423"/>
          </a:xfrm>
          <a:prstGeom prst="rect">
            <a:avLst/>
          </a:prstGeom>
        </p:spPr>
      </p:pic>
      <p:pic>
        <p:nvPicPr>
          <p:cNvPr id="14" name="Picture 13"/>
          <p:cNvPicPr>
            <a:picLocks noChangeAspect="1"/>
          </p:cNvPicPr>
          <p:nvPr/>
        </p:nvPicPr>
        <p:blipFill>
          <a:blip r:embed="rId10"/>
          <a:stretch>
            <a:fillRect/>
          </a:stretch>
        </p:blipFill>
        <p:spPr>
          <a:xfrm>
            <a:off x="7970843" y="2021506"/>
            <a:ext cx="1247784" cy="1247784"/>
          </a:xfrm>
          <a:prstGeom prst="rect">
            <a:avLst/>
          </a:prstGeom>
        </p:spPr>
      </p:pic>
    </p:spTree>
    <p:extLst>
      <p:ext uri="{BB962C8B-B14F-4D97-AF65-F5344CB8AC3E}">
        <p14:creationId xmlns:p14="http://schemas.microsoft.com/office/powerpoint/2010/main" val="164147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5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25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252924"/>
          </a:xfrm>
        </p:spPr>
        <p:txBody>
          <a:bodyPr numCol="1"/>
          <a:lstStyle/>
          <a:p>
            <a:pPr marL="0" indent="0">
              <a:buNone/>
            </a:pPr>
            <a:r>
              <a:rPr lang="en-US" sz="3200" dirty="0">
                <a:solidFill>
                  <a:schemeClr val="tx2"/>
                </a:solidFill>
              </a:rPr>
              <a:t>Deployment Targets</a:t>
            </a:r>
          </a:p>
          <a:p>
            <a:pPr lvl="0"/>
            <a:r>
              <a:rPr lang="en-US" sz="3200" dirty="0">
                <a:solidFill>
                  <a:srgbClr val="FFFFFF"/>
                </a:solidFill>
              </a:rPr>
              <a:t>Mobile (iOS, Android, Windows Phone, Web)</a:t>
            </a:r>
          </a:p>
          <a:p>
            <a:pPr lvl="0"/>
            <a:r>
              <a:rPr lang="en-US" sz="3200" dirty="0">
                <a:solidFill>
                  <a:srgbClr val="FFFFFF"/>
                </a:solidFill>
              </a:rPr>
              <a:t>Tablet / laptop</a:t>
            </a:r>
          </a:p>
          <a:p>
            <a:pPr marL="0" indent="0">
              <a:buNone/>
            </a:pPr>
            <a:endParaRPr lang="en-US" sz="3200" dirty="0">
              <a:solidFill>
                <a:schemeClr val="tx2"/>
              </a:solidFill>
            </a:endParaRPr>
          </a:p>
        </p:txBody>
      </p:sp>
      <p:sp>
        <p:nvSpPr>
          <p:cNvPr id="3" name="Title 2"/>
          <p:cNvSpPr>
            <a:spLocks noGrp="1"/>
          </p:cNvSpPr>
          <p:nvPr>
            <p:ph type="title"/>
          </p:nvPr>
        </p:nvSpPr>
        <p:spPr/>
        <p:txBody>
          <a:bodyPr/>
          <a:lstStyle/>
          <a:p>
            <a:r>
              <a:rPr lang="en-US" dirty="0" err="1"/>
              <a:t>PowerApps</a:t>
            </a:r>
            <a:r>
              <a:rPr lang="en-US" dirty="0"/>
              <a:t> Overview</a:t>
            </a:r>
          </a:p>
        </p:txBody>
      </p:sp>
      <p:pic>
        <p:nvPicPr>
          <p:cNvPr id="4" name="Picture 3"/>
          <p:cNvPicPr>
            <a:picLocks noChangeAspect="1"/>
          </p:cNvPicPr>
          <p:nvPr/>
        </p:nvPicPr>
        <p:blipFill>
          <a:blip r:embed="rId3"/>
          <a:stretch>
            <a:fillRect/>
          </a:stretch>
        </p:blipFill>
        <p:spPr>
          <a:xfrm>
            <a:off x="1305616" y="3017792"/>
            <a:ext cx="2848373" cy="2924583"/>
          </a:xfrm>
          <a:prstGeom prst="rect">
            <a:avLst/>
          </a:prstGeom>
        </p:spPr>
      </p:pic>
      <p:pic>
        <p:nvPicPr>
          <p:cNvPr id="5" name="Picture 4"/>
          <p:cNvPicPr>
            <a:picLocks noChangeAspect="1"/>
          </p:cNvPicPr>
          <p:nvPr/>
        </p:nvPicPr>
        <p:blipFill>
          <a:blip r:embed="rId4"/>
          <a:stretch>
            <a:fillRect/>
          </a:stretch>
        </p:blipFill>
        <p:spPr>
          <a:xfrm>
            <a:off x="4852162" y="3017792"/>
            <a:ext cx="2829320" cy="2924583"/>
          </a:xfrm>
          <a:prstGeom prst="rect">
            <a:avLst/>
          </a:prstGeom>
        </p:spPr>
      </p:pic>
      <p:pic>
        <p:nvPicPr>
          <p:cNvPr id="6" name="Picture 5"/>
          <p:cNvPicPr>
            <a:picLocks noChangeAspect="1"/>
          </p:cNvPicPr>
          <p:nvPr/>
        </p:nvPicPr>
        <p:blipFill>
          <a:blip r:embed="rId5"/>
          <a:stretch>
            <a:fillRect/>
          </a:stretch>
        </p:blipFill>
        <p:spPr>
          <a:xfrm>
            <a:off x="8494429" y="3017792"/>
            <a:ext cx="2819794" cy="2924583"/>
          </a:xfrm>
          <a:prstGeom prst="rect">
            <a:avLst/>
          </a:prstGeom>
        </p:spPr>
      </p:pic>
    </p:spTree>
    <p:extLst>
      <p:ext uri="{BB962C8B-B14F-4D97-AF65-F5344CB8AC3E}">
        <p14:creationId xmlns:p14="http://schemas.microsoft.com/office/powerpoint/2010/main" val="175043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15" name="Freeform: Shape 14"/>
          <p:cNvSpPr/>
          <p:nvPr/>
        </p:nvSpPr>
        <p:spPr>
          <a:xfrm>
            <a:off x="1473200"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PowerApps</a:t>
            </a:r>
          </a:p>
        </p:txBody>
      </p:sp>
      <p:sp>
        <p:nvSpPr>
          <p:cNvPr id="16" name="Freeform: Shape 15"/>
          <p:cNvSpPr/>
          <p:nvPr/>
        </p:nvSpPr>
        <p:spPr>
          <a:xfrm>
            <a:off x="4651374"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Data Connectors</a:t>
            </a:r>
          </a:p>
        </p:txBody>
      </p:sp>
      <p:sp>
        <p:nvSpPr>
          <p:cNvPr id="17" name="Freeform: Shape 16"/>
          <p:cNvSpPr/>
          <p:nvPr/>
        </p:nvSpPr>
        <p:spPr>
          <a:xfrm>
            <a:off x="7829549"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algn="ctr" defTabSz="1733550">
              <a:lnSpc>
                <a:spcPct val="90000"/>
              </a:lnSpc>
              <a:spcBef>
                <a:spcPct val="0"/>
              </a:spcBef>
              <a:spcAft>
                <a:spcPct val="35000"/>
              </a:spcAft>
            </a:pPr>
            <a:r>
              <a:rPr lang="en-US" sz="3900" dirty="0"/>
              <a:t>Admin Options</a:t>
            </a:r>
          </a:p>
        </p:txBody>
      </p:sp>
      <p:sp>
        <p:nvSpPr>
          <p:cNvPr id="18" name="Freeform: Shape 17"/>
          <p:cNvSpPr/>
          <p:nvPr/>
        </p:nvSpPr>
        <p:spPr>
          <a:xfrm>
            <a:off x="1473200"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dirty="0"/>
              <a:t>Dev Options</a:t>
            </a:r>
          </a:p>
        </p:txBody>
      </p:sp>
      <p:sp>
        <p:nvSpPr>
          <p:cNvPr id="19" name="Freeform: Shape 18"/>
          <p:cNvSpPr/>
          <p:nvPr/>
        </p:nvSpPr>
        <p:spPr>
          <a:xfrm>
            <a:off x="4651374"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Microsoft Flow</a:t>
            </a:r>
          </a:p>
        </p:txBody>
      </p:sp>
      <p:sp>
        <p:nvSpPr>
          <p:cNvPr id="20" name="Freeform: Shape 19"/>
          <p:cNvSpPr/>
          <p:nvPr/>
        </p:nvSpPr>
        <p:spPr>
          <a:xfrm>
            <a:off x="7829549"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Tips and Tricks</a:t>
            </a:r>
          </a:p>
        </p:txBody>
      </p:sp>
    </p:spTree>
    <p:extLst>
      <p:ext uri="{BB962C8B-B14F-4D97-AF65-F5344CB8AC3E}">
        <p14:creationId xmlns:p14="http://schemas.microsoft.com/office/powerpoint/2010/main" val="165259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00" fill="hold"/>
                                        <p:tgtEl>
                                          <p:spTgt spid="16"/>
                                        </p:tgtEl>
                                        <p:attrNameLst>
                                          <p:attrName>fillcolor</p:attrName>
                                        </p:attrNameLst>
                                      </p:cBhvr>
                                      <p:to>
                                        <a:schemeClr val="accent2"/>
                                      </p:to>
                                    </p:animClr>
                                    <p:set>
                                      <p:cBhvr>
                                        <p:cTn id="7" dur="1000" fill="hold"/>
                                        <p:tgtEl>
                                          <p:spTgt spid="16"/>
                                        </p:tgtEl>
                                        <p:attrNameLst>
                                          <p:attrName>fill.type</p:attrName>
                                        </p:attrNameLst>
                                      </p:cBhvr>
                                      <p:to>
                                        <p:strVal val="solid"/>
                                      </p:to>
                                    </p:set>
                                    <p:set>
                                      <p:cBhvr>
                                        <p:cTn id="8" dur="1000" fill="hold"/>
                                        <p:tgtEl>
                                          <p:spTgt spid="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1169551"/>
          </a:xfrm>
        </p:spPr>
        <p:txBody>
          <a:bodyPr numCol="1"/>
          <a:lstStyle/>
          <a:p>
            <a:pPr marL="0" indent="0">
              <a:buNone/>
            </a:pPr>
            <a:r>
              <a:rPr lang="en-US" sz="3200" dirty="0">
                <a:solidFill>
                  <a:schemeClr val="tx2"/>
                </a:solidFill>
              </a:rPr>
              <a:t>100+ pre-defined data sources</a:t>
            </a:r>
          </a:p>
          <a:p>
            <a:endParaRPr lang="en-US" sz="3200" dirty="0">
              <a:solidFill>
                <a:schemeClr val="tx1"/>
              </a:solidFill>
              <a:latin typeface="+mj-lt"/>
            </a:endParaRPr>
          </a:p>
        </p:txBody>
      </p:sp>
      <p:sp>
        <p:nvSpPr>
          <p:cNvPr id="3" name="Title 2"/>
          <p:cNvSpPr>
            <a:spLocks noGrp="1"/>
          </p:cNvSpPr>
          <p:nvPr>
            <p:ph type="title"/>
          </p:nvPr>
        </p:nvSpPr>
        <p:spPr/>
        <p:txBody>
          <a:bodyPr/>
          <a:lstStyle/>
          <a:p>
            <a:r>
              <a:rPr lang="en-US" dirty="0"/>
              <a:t>Data Connections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1231" y="625777"/>
            <a:ext cx="1534349" cy="153434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4661" y="2134138"/>
            <a:ext cx="1443947" cy="148255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8847" y="4942858"/>
            <a:ext cx="1616162" cy="161616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6817" y="4819251"/>
            <a:ext cx="1677146" cy="146689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5341" y="4672864"/>
            <a:ext cx="1506610" cy="1304424"/>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19318" y="2902391"/>
            <a:ext cx="1472523" cy="1472523"/>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74628" y="2624404"/>
            <a:ext cx="1418670" cy="1418670"/>
          </a:xfrm>
          <a:prstGeom prst="rect">
            <a:avLst/>
          </a:prstGeom>
        </p:spPr>
      </p:pic>
      <p:pic>
        <p:nvPicPr>
          <p:cNvPr id="13" name="Picture 12"/>
          <p:cNvPicPr>
            <a:picLocks noChangeAspect="1"/>
          </p:cNvPicPr>
          <p:nvPr/>
        </p:nvPicPr>
        <p:blipFill>
          <a:blip r:embed="rId10"/>
          <a:stretch>
            <a:fillRect/>
          </a:stretch>
        </p:blipFill>
        <p:spPr>
          <a:xfrm>
            <a:off x="495961" y="1934655"/>
            <a:ext cx="1379498" cy="1379498"/>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71958" y="2358728"/>
            <a:ext cx="1430423" cy="1430423"/>
          </a:xfrm>
          <a:prstGeom prst="rect">
            <a:avLst/>
          </a:prstGeom>
        </p:spPr>
      </p:pic>
      <p:pic>
        <p:nvPicPr>
          <p:cNvPr id="16" name="Picture 15"/>
          <p:cNvPicPr>
            <a:picLocks noChangeAspect="1"/>
          </p:cNvPicPr>
          <p:nvPr/>
        </p:nvPicPr>
        <p:blipFill>
          <a:blip r:embed="rId12"/>
          <a:stretch>
            <a:fillRect/>
          </a:stretch>
        </p:blipFill>
        <p:spPr>
          <a:xfrm>
            <a:off x="3187169" y="4664271"/>
            <a:ext cx="1601599" cy="1621872"/>
          </a:xfrm>
          <a:prstGeom prst="rect">
            <a:avLst/>
          </a:prstGeom>
        </p:spPr>
      </p:pic>
      <p:pic>
        <p:nvPicPr>
          <p:cNvPr id="8" name="Picture 7"/>
          <p:cNvPicPr>
            <a:picLocks noChangeAspect="1"/>
          </p:cNvPicPr>
          <p:nvPr/>
        </p:nvPicPr>
        <p:blipFill>
          <a:blip r:embed="rId13"/>
          <a:stretch>
            <a:fillRect/>
          </a:stretch>
        </p:blipFill>
        <p:spPr>
          <a:xfrm>
            <a:off x="1911999" y="4166710"/>
            <a:ext cx="995122" cy="995122"/>
          </a:xfrm>
          <a:prstGeom prst="rect">
            <a:avLst/>
          </a:prstGeom>
        </p:spPr>
      </p:pic>
      <p:pic>
        <p:nvPicPr>
          <p:cNvPr id="10" name="Picture 9"/>
          <p:cNvPicPr>
            <a:picLocks noChangeAspect="1"/>
          </p:cNvPicPr>
          <p:nvPr/>
        </p:nvPicPr>
        <p:blipFill>
          <a:blip r:embed="rId14"/>
          <a:stretch>
            <a:fillRect/>
          </a:stretch>
        </p:blipFill>
        <p:spPr>
          <a:xfrm>
            <a:off x="8107200" y="4227423"/>
            <a:ext cx="1247784" cy="1247784"/>
          </a:xfrm>
          <a:prstGeom prst="rect">
            <a:avLst/>
          </a:prstGeom>
        </p:spPr>
      </p:pic>
      <p:pic>
        <p:nvPicPr>
          <p:cNvPr id="15" name="Picture 14"/>
          <p:cNvPicPr>
            <a:picLocks noChangeAspect="1"/>
          </p:cNvPicPr>
          <p:nvPr/>
        </p:nvPicPr>
        <p:blipFill>
          <a:blip r:embed="rId15"/>
          <a:stretch>
            <a:fillRect/>
          </a:stretch>
        </p:blipFill>
        <p:spPr>
          <a:xfrm>
            <a:off x="10512328" y="1175421"/>
            <a:ext cx="1159026" cy="1159026"/>
          </a:xfrm>
          <a:prstGeom prst="rect">
            <a:avLst/>
          </a:prstGeom>
        </p:spPr>
      </p:pic>
      <p:pic>
        <p:nvPicPr>
          <p:cNvPr id="17" name="Picture 16"/>
          <p:cNvPicPr>
            <a:picLocks noChangeAspect="1"/>
          </p:cNvPicPr>
          <p:nvPr/>
        </p:nvPicPr>
        <p:blipFill>
          <a:blip r:embed="rId16"/>
          <a:stretch>
            <a:fillRect/>
          </a:stretch>
        </p:blipFill>
        <p:spPr>
          <a:xfrm>
            <a:off x="5059773" y="4664271"/>
            <a:ext cx="1026362" cy="1026362"/>
          </a:xfrm>
          <a:prstGeom prst="rect">
            <a:avLst/>
          </a:prstGeom>
        </p:spPr>
      </p:pic>
      <p:pic>
        <p:nvPicPr>
          <p:cNvPr id="18" name="Picture 17"/>
          <p:cNvPicPr>
            <a:picLocks noChangeAspect="1"/>
          </p:cNvPicPr>
          <p:nvPr/>
        </p:nvPicPr>
        <p:blipFill>
          <a:blip r:embed="rId17"/>
          <a:stretch>
            <a:fillRect/>
          </a:stretch>
        </p:blipFill>
        <p:spPr>
          <a:xfrm>
            <a:off x="3432268" y="3164100"/>
            <a:ext cx="1250102" cy="1250102"/>
          </a:xfrm>
          <a:prstGeom prst="rect">
            <a:avLst/>
          </a:prstGeom>
        </p:spPr>
      </p:pic>
      <p:pic>
        <p:nvPicPr>
          <p:cNvPr id="19" name="Picture 18"/>
          <p:cNvPicPr>
            <a:picLocks noChangeAspect="1"/>
          </p:cNvPicPr>
          <p:nvPr/>
        </p:nvPicPr>
        <p:blipFill>
          <a:blip r:embed="rId18"/>
          <a:stretch>
            <a:fillRect/>
          </a:stretch>
        </p:blipFill>
        <p:spPr>
          <a:xfrm>
            <a:off x="6458557" y="2047577"/>
            <a:ext cx="1026362" cy="1026362"/>
          </a:xfrm>
          <a:prstGeom prst="rect">
            <a:avLst/>
          </a:prstGeom>
        </p:spPr>
      </p:pic>
      <p:pic>
        <p:nvPicPr>
          <p:cNvPr id="20" name="Picture 19"/>
          <p:cNvPicPr>
            <a:picLocks noChangeAspect="1"/>
          </p:cNvPicPr>
          <p:nvPr/>
        </p:nvPicPr>
        <p:blipFill>
          <a:blip r:embed="rId19"/>
          <a:stretch>
            <a:fillRect/>
          </a:stretch>
        </p:blipFill>
        <p:spPr>
          <a:xfrm>
            <a:off x="5801266" y="3406306"/>
            <a:ext cx="1111891" cy="1111891"/>
          </a:xfrm>
          <a:prstGeom prst="rect">
            <a:avLst/>
          </a:prstGeom>
        </p:spPr>
      </p:pic>
      <p:pic>
        <p:nvPicPr>
          <p:cNvPr id="21" name="Picture 20"/>
          <p:cNvPicPr>
            <a:picLocks noChangeAspect="1"/>
          </p:cNvPicPr>
          <p:nvPr/>
        </p:nvPicPr>
        <p:blipFill>
          <a:blip r:embed="rId20"/>
          <a:stretch>
            <a:fillRect/>
          </a:stretch>
        </p:blipFill>
        <p:spPr>
          <a:xfrm>
            <a:off x="556137" y="3314153"/>
            <a:ext cx="1026362" cy="1026362"/>
          </a:xfrm>
          <a:prstGeom prst="rect">
            <a:avLst/>
          </a:prstGeom>
        </p:spPr>
      </p:pic>
      <p:pic>
        <p:nvPicPr>
          <p:cNvPr id="22" name="Picture 21"/>
          <p:cNvPicPr>
            <a:picLocks noChangeAspect="1"/>
          </p:cNvPicPr>
          <p:nvPr/>
        </p:nvPicPr>
        <p:blipFill>
          <a:blip r:embed="rId21"/>
          <a:stretch>
            <a:fillRect/>
          </a:stretch>
        </p:blipFill>
        <p:spPr>
          <a:xfrm>
            <a:off x="10863073" y="3570703"/>
            <a:ext cx="1048658" cy="1048658"/>
          </a:xfrm>
          <a:prstGeom prst="rect">
            <a:avLst/>
          </a:prstGeom>
        </p:spPr>
      </p:pic>
    </p:spTree>
    <p:extLst>
      <p:ext uri="{BB962C8B-B14F-4D97-AF65-F5344CB8AC3E}">
        <p14:creationId xmlns:p14="http://schemas.microsoft.com/office/powerpoint/2010/main" val="118521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750"/>
                                        <p:tgtEl>
                                          <p:spTgt spid="11"/>
                                        </p:tgtEl>
                                      </p:cBhvr>
                                    </p:animEffect>
                                    <p:anim calcmode="lin" valueType="num">
                                      <p:cBhvr>
                                        <p:cTn id="13" dur="750" fill="hold"/>
                                        <p:tgtEl>
                                          <p:spTgt spid="11"/>
                                        </p:tgtEl>
                                        <p:attrNameLst>
                                          <p:attrName>ppt_x</p:attrName>
                                        </p:attrNameLst>
                                      </p:cBhvr>
                                      <p:tavLst>
                                        <p:tav tm="0">
                                          <p:val>
                                            <p:strVal val="#ppt_x"/>
                                          </p:val>
                                        </p:tav>
                                        <p:tav tm="100000">
                                          <p:val>
                                            <p:strVal val="#ppt_x"/>
                                          </p:val>
                                        </p:tav>
                                      </p:tavLst>
                                    </p:anim>
                                    <p:anim calcmode="lin" valueType="num">
                                      <p:cBhvr>
                                        <p:cTn id="14" dur="75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750"/>
                                        <p:tgtEl>
                                          <p:spTgt spid="12"/>
                                        </p:tgtEl>
                                      </p:cBhvr>
                                    </p:animEffect>
                                    <p:anim calcmode="lin" valueType="num">
                                      <p:cBhvr>
                                        <p:cTn id="18" dur="750" fill="hold"/>
                                        <p:tgtEl>
                                          <p:spTgt spid="12"/>
                                        </p:tgtEl>
                                        <p:attrNameLst>
                                          <p:attrName>ppt_x</p:attrName>
                                        </p:attrNameLst>
                                      </p:cBhvr>
                                      <p:tavLst>
                                        <p:tav tm="0">
                                          <p:val>
                                            <p:strVal val="#ppt_x"/>
                                          </p:val>
                                        </p:tav>
                                        <p:tav tm="100000">
                                          <p:val>
                                            <p:strVal val="#ppt_x"/>
                                          </p:val>
                                        </p:tav>
                                      </p:tavLst>
                                    </p:anim>
                                    <p:anim calcmode="lin" valueType="num">
                                      <p:cBhvr>
                                        <p:cTn id="19" dur="75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2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5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750"/>
                                        <p:tgtEl>
                                          <p:spTgt spid="6"/>
                                        </p:tgtEl>
                                      </p:cBhvr>
                                    </p:animEffect>
                                    <p:anim calcmode="lin" valueType="num">
                                      <p:cBhvr>
                                        <p:cTn id="28" dur="750" fill="hold"/>
                                        <p:tgtEl>
                                          <p:spTgt spid="6"/>
                                        </p:tgtEl>
                                        <p:attrNameLst>
                                          <p:attrName>ppt_x</p:attrName>
                                        </p:attrNameLst>
                                      </p:cBhvr>
                                      <p:tavLst>
                                        <p:tav tm="0">
                                          <p:val>
                                            <p:strVal val="#ppt_x"/>
                                          </p:val>
                                        </p:tav>
                                        <p:tav tm="100000">
                                          <p:val>
                                            <p:strVal val="#ppt_x"/>
                                          </p:val>
                                        </p:tav>
                                      </p:tavLst>
                                    </p:anim>
                                    <p:anim calcmode="lin" valueType="num">
                                      <p:cBhvr>
                                        <p:cTn id="29" dur="75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7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750"/>
                                        <p:tgtEl>
                                          <p:spTgt spid="5"/>
                                        </p:tgtEl>
                                      </p:cBhvr>
                                    </p:animEffect>
                                    <p:anim calcmode="lin" valueType="num">
                                      <p:cBhvr>
                                        <p:cTn id="33" dur="750" fill="hold"/>
                                        <p:tgtEl>
                                          <p:spTgt spid="5"/>
                                        </p:tgtEl>
                                        <p:attrNameLst>
                                          <p:attrName>ppt_x</p:attrName>
                                        </p:attrNameLst>
                                      </p:cBhvr>
                                      <p:tavLst>
                                        <p:tav tm="0">
                                          <p:val>
                                            <p:strVal val="#ppt_x"/>
                                          </p:val>
                                        </p:tav>
                                        <p:tav tm="100000">
                                          <p:val>
                                            <p:strVal val="#ppt_x"/>
                                          </p:val>
                                        </p:tav>
                                      </p:tavLst>
                                    </p:anim>
                                    <p:anim calcmode="lin" valueType="num">
                                      <p:cBhvr>
                                        <p:cTn id="34" dur="75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00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750"/>
                                        <p:tgtEl>
                                          <p:spTgt spid="9"/>
                                        </p:tgtEl>
                                      </p:cBhvr>
                                    </p:animEffect>
                                    <p:anim calcmode="lin" valueType="num">
                                      <p:cBhvr>
                                        <p:cTn id="38" dur="750" fill="hold"/>
                                        <p:tgtEl>
                                          <p:spTgt spid="9"/>
                                        </p:tgtEl>
                                        <p:attrNameLst>
                                          <p:attrName>ppt_x</p:attrName>
                                        </p:attrNameLst>
                                      </p:cBhvr>
                                      <p:tavLst>
                                        <p:tav tm="0">
                                          <p:val>
                                            <p:strVal val="#ppt_x"/>
                                          </p:val>
                                        </p:tav>
                                        <p:tav tm="100000">
                                          <p:val>
                                            <p:strVal val="#ppt_x"/>
                                          </p:val>
                                        </p:tav>
                                      </p:tavLst>
                                    </p:anim>
                                    <p:anim calcmode="lin" valueType="num">
                                      <p:cBhvr>
                                        <p:cTn id="39" dur="75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225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750"/>
                                        <p:tgtEl>
                                          <p:spTgt spid="13"/>
                                        </p:tgtEl>
                                      </p:cBhvr>
                                    </p:animEffect>
                                    <p:anim calcmode="lin" valueType="num">
                                      <p:cBhvr>
                                        <p:cTn id="43" dur="750" fill="hold"/>
                                        <p:tgtEl>
                                          <p:spTgt spid="13"/>
                                        </p:tgtEl>
                                        <p:attrNameLst>
                                          <p:attrName>ppt_x</p:attrName>
                                        </p:attrNameLst>
                                      </p:cBhvr>
                                      <p:tavLst>
                                        <p:tav tm="0">
                                          <p:val>
                                            <p:strVal val="#ppt_x"/>
                                          </p:val>
                                        </p:tav>
                                        <p:tav tm="100000">
                                          <p:val>
                                            <p:strVal val="#ppt_x"/>
                                          </p:val>
                                        </p:tav>
                                      </p:tavLst>
                                    </p:anim>
                                    <p:anim calcmode="lin" valueType="num">
                                      <p:cBhvr>
                                        <p:cTn id="44" dur="75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250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750"/>
                                        <p:tgtEl>
                                          <p:spTgt spid="16"/>
                                        </p:tgtEl>
                                      </p:cBhvr>
                                    </p:animEffect>
                                    <p:anim calcmode="lin" valueType="num">
                                      <p:cBhvr>
                                        <p:cTn id="48" dur="750" fill="hold"/>
                                        <p:tgtEl>
                                          <p:spTgt spid="16"/>
                                        </p:tgtEl>
                                        <p:attrNameLst>
                                          <p:attrName>ppt_x</p:attrName>
                                        </p:attrNameLst>
                                      </p:cBhvr>
                                      <p:tavLst>
                                        <p:tav tm="0">
                                          <p:val>
                                            <p:strVal val="#ppt_x"/>
                                          </p:val>
                                        </p:tav>
                                        <p:tav tm="100000">
                                          <p:val>
                                            <p:strVal val="#ppt_x"/>
                                          </p:val>
                                        </p:tav>
                                      </p:tavLst>
                                    </p:anim>
                                    <p:anim calcmode="lin" valueType="num">
                                      <p:cBhvr>
                                        <p:cTn id="49" dur="75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275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anim calcmode="lin" valueType="num">
                                      <p:cBhvr>
                                        <p:cTn id="53" dur="750" fill="hold"/>
                                        <p:tgtEl>
                                          <p:spTgt spid="14"/>
                                        </p:tgtEl>
                                        <p:attrNameLst>
                                          <p:attrName>ppt_x</p:attrName>
                                        </p:attrNameLst>
                                      </p:cBhvr>
                                      <p:tavLst>
                                        <p:tav tm="0">
                                          <p:val>
                                            <p:strVal val="#ppt_x"/>
                                          </p:val>
                                        </p:tav>
                                        <p:tav tm="100000">
                                          <p:val>
                                            <p:strVal val="#ppt_x"/>
                                          </p:val>
                                        </p:tav>
                                      </p:tavLst>
                                    </p:anim>
                                    <p:anim calcmode="lin" valueType="num">
                                      <p:cBhvr>
                                        <p:cTn id="54" dur="7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additive="base">
                                        <p:cTn id="87" dur="500" fill="hold"/>
                                        <p:tgtEl>
                                          <p:spTgt spid="22"/>
                                        </p:tgtEl>
                                        <p:attrNameLst>
                                          <p:attrName>ppt_x</p:attrName>
                                        </p:attrNameLst>
                                      </p:cBhvr>
                                      <p:tavLst>
                                        <p:tav tm="0">
                                          <p:val>
                                            <p:strVal val="#ppt_x"/>
                                          </p:val>
                                        </p:tav>
                                        <p:tav tm="100000">
                                          <p:val>
                                            <p:strVal val="#ppt_x"/>
                                          </p:val>
                                        </p:tav>
                                      </p:tavLst>
                                    </p:anim>
                                    <p:anim calcmode="lin" valueType="num">
                                      <p:cBhvr additive="base">
                                        <p:cTn id="88" dur="500" fill="hold"/>
                                        <p:tgtEl>
                                          <p:spTgt spid="22"/>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additive="base">
                                        <p:cTn id="91" dur="500" fill="hold"/>
                                        <p:tgtEl>
                                          <p:spTgt spid="15"/>
                                        </p:tgtEl>
                                        <p:attrNameLst>
                                          <p:attrName>ppt_x</p:attrName>
                                        </p:attrNameLst>
                                      </p:cBhvr>
                                      <p:tavLst>
                                        <p:tav tm="0">
                                          <p:val>
                                            <p:strVal val="#ppt_x"/>
                                          </p:val>
                                        </p:tav>
                                        <p:tav tm="100000">
                                          <p:val>
                                            <p:strVal val="#ppt_x"/>
                                          </p:val>
                                        </p:tav>
                                      </p:tavLst>
                                    </p:anim>
                                    <p:anim calcmode="lin" valueType="num">
                                      <p:cBhvr additive="base">
                                        <p:cTn id="9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3877985"/>
          </a:xfrm>
        </p:spPr>
        <p:txBody>
          <a:bodyPr numCol="1"/>
          <a:lstStyle/>
          <a:p>
            <a:pPr marL="0" indent="0">
              <a:buNone/>
            </a:pPr>
            <a:r>
              <a:rPr lang="en-US" sz="3200" dirty="0">
                <a:solidFill>
                  <a:schemeClr val="tx2"/>
                </a:solidFill>
              </a:rPr>
              <a:t>Simple CRUD operations via REST endpoints</a:t>
            </a:r>
          </a:p>
          <a:p>
            <a:r>
              <a:rPr lang="en-US" sz="3200" dirty="0">
                <a:solidFill>
                  <a:schemeClr val="tx1"/>
                </a:solidFill>
              </a:rPr>
              <a:t>Create</a:t>
            </a:r>
          </a:p>
          <a:p>
            <a:r>
              <a:rPr lang="en-US" sz="3200" dirty="0">
                <a:solidFill>
                  <a:schemeClr val="tx1"/>
                </a:solidFill>
              </a:rPr>
              <a:t>Read</a:t>
            </a:r>
          </a:p>
          <a:p>
            <a:r>
              <a:rPr lang="en-US" sz="3200" dirty="0">
                <a:solidFill>
                  <a:schemeClr val="tx1"/>
                </a:solidFill>
              </a:rPr>
              <a:t>Update</a:t>
            </a:r>
          </a:p>
          <a:p>
            <a:r>
              <a:rPr lang="en-US" sz="3200" dirty="0">
                <a:solidFill>
                  <a:schemeClr val="tx1"/>
                </a:solidFill>
              </a:rPr>
              <a:t>Delete</a:t>
            </a:r>
          </a:p>
          <a:p>
            <a:pPr marL="0" indent="0">
              <a:buNone/>
            </a:pPr>
            <a:endParaRPr lang="en-US" sz="3200" dirty="0">
              <a:solidFill>
                <a:schemeClr val="tx1"/>
              </a:solidFill>
            </a:endParaRPr>
          </a:p>
          <a:p>
            <a:endParaRPr lang="en-US" sz="3200" dirty="0">
              <a:solidFill>
                <a:schemeClr val="tx1"/>
              </a:solidFill>
              <a:latin typeface="+mj-lt"/>
            </a:endParaRPr>
          </a:p>
        </p:txBody>
      </p:sp>
      <p:sp>
        <p:nvSpPr>
          <p:cNvPr id="3" name="Title 2"/>
          <p:cNvSpPr>
            <a:spLocks noGrp="1"/>
          </p:cNvSpPr>
          <p:nvPr>
            <p:ph type="title"/>
          </p:nvPr>
        </p:nvSpPr>
        <p:spPr/>
        <p:txBody>
          <a:bodyPr/>
          <a:lstStyle/>
          <a:p>
            <a:r>
              <a:rPr lang="en-US" dirty="0"/>
              <a:t>Data Connections</a:t>
            </a:r>
          </a:p>
        </p:txBody>
      </p:sp>
    </p:spTree>
    <p:extLst>
      <p:ext uri="{BB962C8B-B14F-4D97-AF65-F5344CB8AC3E}">
        <p14:creationId xmlns:p14="http://schemas.microsoft.com/office/powerpoint/2010/main" val="11915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0524"/>
          </a:xfrm>
        </p:spPr>
        <p:txBody>
          <a:bodyPr/>
          <a:lstStyle/>
          <a:p>
            <a:pPr lvl="1"/>
            <a:endParaRPr lang="en-US" dirty="0">
              <a:solidFill>
                <a:schemeClr val="tx1"/>
              </a:solidFill>
            </a:endParaRPr>
          </a:p>
        </p:txBody>
      </p:sp>
      <p:sp>
        <p:nvSpPr>
          <p:cNvPr id="2" name="Title 1"/>
          <p:cNvSpPr>
            <a:spLocks noGrp="1"/>
          </p:cNvSpPr>
          <p:nvPr>
            <p:ph type="title"/>
          </p:nvPr>
        </p:nvSpPr>
        <p:spPr/>
        <p:txBody>
          <a:bodyPr/>
          <a:lstStyle/>
          <a:p>
            <a:r>
              <a:rPr lang="en-US" dirty="0"/>
              <a:t>Demos</a:t>
            </a:r>
          </a:p>
        </p:txBody>
      </p:sp>
      <p:sp>
        <p:nvSpPr>
          <p:cNvPr id="4" name="Rectangle 3"/>
          <p:cNvSpPr/>
          <p:nvPr/>
        </p:nvSpPr>
        <p:spPr>
          <a:xfrm>
            <a:off x="941464" y="2426209"/>
            <a:ext cx="2538406" cy="247619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PowerApps + SharePoint</a:t>
            </a:r>
          </a:p>
        </p:txBody>
      </p:sp>
      <p:sp>
        <p:nvSpPr>
          <p:cNvPr id="6" name="Rectangle 5"/>
          <p:cNvSpPr/>
          <p:nvPr/>
        </p:nvSpPr>
        <p:spPr>
          <a:xfrm>
            <a:off x="3533210" y="2426209"/>
            <a:ext cx="2538406" cy="24761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Gateway</a:t>
            </a:r>
          </a:p>
        </p:txBody>
      </p:sp>
      <p:sp>
        <p:nvSpPr>
          <p:cNvPr id="8" name="Rectangle 7"/>
          <p:cNvSpPr/>
          <p:nvPr/>
        </p:nvSpPr>
        <p:spPr>
          <a:xfrm>
            <a:off x="6105906" y="2426209"/>
            <a:ext cx="2538406" cy="24761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Microsoft Flow</a:t>
            </a:r>
          </a:p>
        </p:txBody>
      </p:sp>
      <p:sp>
        <p:nvSpPr>
          <p:cNvPr id="12" name="Rectangle 11"/>
          <p:cNvSpPr/>
          <p:nvPr/>
        </p:nvSpPr>
        <p:spPr>
          <a:xfrm>
            <a:off x="8680888" y="2426209"/>
            <a:ext cx="2538406" cy="24761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Super Special Demo</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5049" y="2929169"/>
            <a:ext cx="1331445" cy="1331445"/>
          </a:xfrm>
          <a:prstGeom prst="rect">
            <a:avLst/>
          </a:prstGeom>
        </p:spPr>
      </p:pic>
      <p:pic>
        <p:nvPicPr>
          <p:cNvPr id="15" name="Picture 14"/>
          <p:cNvPicPr>
            <a:picLocks noChangeAspect="1"/>
          </p:cNvPicPr>
          <p:nvPr/>
        </p:nvPicPr>
        <p:blipFill>
          <a:blip r:embed="rId3"/>
          <a:stretch>
            <a:fillRect/>
          </a:stretch>
        </p:blipFill>
        <p:spPr>
          <a:xfrm>
            <a:off x="6617766" y="2850336"/>
            <a:ext cx="1514686" cy="148610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7927" y="2895109"/>
            <a:ext cx="1280161" cy="1280161"/>
          </a:xfrm>
          <a:prstGeom prst="rect">
            <a:avLst/>
          </a:prstGeom>
        </p:spPr>
      </p:pic>
      <p:sp>
        <p:nvSpPr>
          <p:cNvPr id="17" name="TextBox 16"/>
          <p:cNvSpPr txBox="1"/>
          <p:nvPr/>
        </p:nvSpPr>
        <p:spPr>
          <a:xfrm>
            <a:off x="9264925" y="2813407"/>
            <a:ext cx="1370332" cy="1514261"/>
          </a:xfrm>
          <a:prstGeom prst="rect">
            <a:avLst/>
          </a:prstGeom>
          <a:noFill/>
        </p:spPr>
        <p:txBody>
          <a:bodyPr wrap="square" lIns="182880" tIns="146304" rIns="182880" bIns="146304" rtlCol="0">
            <a:spAutoFit/>
          </a:bodyPr>
          <a:lstStyle/>
          <a:p>
            <a:pPr>
              <a:lnSpc>
                <a:spcPct val="90000"/>
              </a:lnSpc>
              <a:spcAft>
                <a:spcPts val="600"/>
              </a:spcAft>
            </a:pPr>
            <a:r>
              <a:rPr lang="en-US" sz="88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21958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339650"/>
          </a:xfrm>
        </p:spPr>
        <p:txBody>
          <a:bodyPr/>
          <a:lstStyle/>
          <a:p>
            <a:pPr marL="0" indent="0">
              <a:buNone/>
            </a:pPr>
            <a:r>
              <a:rPr lang="en-US" sz="3600" dirty="0">
                <a:solidFill>
                  <a:schemeClr val="tx1"/>
                </a:solidFill>
              </a:rPr>
              <a:t>Sr. Premier Field Engineer at Microsoft</a:t>
            </a:r>
          </a:p>
          <a:p>
            <a:pPr marL="0" indent="0">
              <a:buNone/>
            </a:pPr>
            <a:r>
              <a:rPr lang="en-US" sz="3600" dirty="0">
                <a:solidFill>
                  <a:schemeClr val="tx1"/>
                </a:solidFill>
              </a:rPr>
              <a:t>SharePoint Dev / Admin, PowerShell</a:t>
            </a:r>
          </a:p>
          <a:p>
            <a:pPr marL="0" indent="0">
              <a:buNone/>
            </a:pPr>
            <a:endParaRPr lang="en-US" sz="3600" dirty="0">
              <a:solidFill>
                <a:schemeClr val="tx1"/>
              </a:solidFill>
            </a:endParaRPr>
          </a:p>
          <a:p>
            <a:endParaRPr lang="en-US" sz="3600" dirty="0"/>
          </a:p>
          <a:p>
            <a:pPr marL="0" indent="0">
              <a:buNone/>
            </a:pPr>
            <a:r>
              <a:rPr lang="en-US" sz="3600" b="1" dirty="0">
                <a:solidFill>
                  <a:schemeClr val="tx2"/>
                </a:solidFill>
              </a:rPr>
              <a:t>Blog</a:t>
            </a:r>
            <a:r>
              <a:rPr lang="en-US" sz="3600" dirty="0">
                <a:solidFill>
                  <a:schemeClr val="tx2"/>
                </a:solidFill>
              </a:rPr>
              <a:t>: </a:t>
            </a:r>
            <a:r>
              <a:rPr lang="en-US" sz="3600" dirty="0">
                <a:solidFill>
                  <a:schemeClr val="tx1"/>
                </a:solidFill>
              </a:rPr>
              <a:t>www.BrianTJackett.com</a:t>
            </a:r>
          </a:p>
          <a:p>
            <a:pPr marL="0" indent="0">
              <a:buNone/>
            </a:pPr>
            <a:r>
              <a:rPr lang="en-US" sz="3600" b="1" dirty="0">
                <a:solidFill>
                  <a:schemeClr val="tx2"/>
                </a:solidFill>
              </a:rPr>
              <a:t>Twitter</a:t>
            </a:r>
            <a:r>
              <a:rPr lang="en-US" sz="3600" dirty="0">
                <a:solidFill>
                  <a:schemeClr val="tx2"/>
                </a:solidFill>
              </a:rPr>
              <a:t>: </a:t>
            </a:r>
            <a:r>
              <a:rPr lang="en-US" sz="3600" dirty="0">
                <a:solidFill>
                  <a:schemeClr val="tx1"/>
                </a:solidFill>
              </a:rPr>
              <a:t>@</a:t>
            </a:r>
            <a:r>
              <a:rPr lang="en-US" sz="3600" dirty="0" err="1">
                <a:solidFill>
                  <a:schemeClr val="tx1"/>
                </a:solidFill>
              </a:rPr>
              <a:t>BrianTJackett</a:t>
            </a:r>
            <a:endParaRPr lang="en-US" sz="3600" dirty="0">
              <a:solidFill>
                <a:schemeClr val="tx1"/>
              </a:solidFill>
            </a:endParaRPr>
          </a:p>
          <a:p>
            <a:pPr marL="0" indent="0">
              <a:buNone/>
            </a:pPr>
            <a:r>
              <a:rPr lang="en-US" sz="3600" b="1" dirty="0">
                <a:solidFill>
                  <a:schemeClr val="tx2"/>
                </a:solidFill>
              </a:rPr>
              <a:t>Email</a:t>
            </a:r>
            <a:r>
              <a:rPr lang="en-US" sz="3600" dirty="0">
                <a:solidFill>
                  <a:schemeClr val="tx2"/>
                </a:solidFill>
              </a:rPr>
              <a:t>: </a:t>
            </a:r>
            <a:r>
              <a:rPr lang="en-US" sz="3600" dirty="0">
                <a:solidFill>
                  <a:schemeClr val="tx1"/>
                </a:solidFill>
              </a:rPr>
              <a:t>Brian.Jackett@Microsoft.com</a:t>
            </a:r>
          </a:p>
        </p:txBody>
      </p:sp>
      <p:sp>
        <p:nvSpPr>
          <p:cNvPr id="2" name="Title 1"/>
          <p:cNvSpPr>
            <a:spLocks noGrp="1"/>
          </p:cNvSpPr>
          <p:nvPr>
            <p:ph type="title"/>
          </p:nvPr>
        </p:nvSpPr>
        <p:spPr/>
        <p:txBody>
          <a:bodyPr/>
          <a:lstStyle/>
          <a:p>
            <a:r>
              <a:rPr lang="en-US" dirty="0"/>
              <a:t>About Me</a:t>
            </a:r>
          </a:p>
        </p:txBody>
      </p:sp>
      <p:pic>
        <p:nvPicPr>
          <p:cNvPr id="5" name="Picture 2" descr="\\COL-vUSP-01a\MyDocs1\brianja\My Documents\Sogeti\Book Deal\Implementing SharePoint 2010 Real World Examples\Publisher Docs\BookCov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7262" y="3688772"/>
            <a:ext cx="2218344" cy="27013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5059" t="5845" r="5845" b="5059"/>
          <a:stretch/>
        </p:blipFill>
        <p:spPr>
          <a:xfrm>
            <a:off x="9043516" y="224184"/>
            <a:ext cx="2531239" cy="3134818"/>
          </a:xfrm>
          <a:prstGeom prst="rect">
            <a:avLst/>
          </a:prstGeom>
        </p:spPr>
      </p:pic>
    </p:spTree>
    <p:extLst>
      <p:ext uri="{BB962C8B-B14F-4D97-AF65-F5344CB8AC3E}">
        <p14:creationId xmlns:p14="http://schemas.microsoft.com/office/powerpoint/2010/main" val="200386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1711238"/>
          </a:xfrm>
        </p:spPr>
        <p:txBody>
          <a:bodyPr numCol="1"/>
          <a:lstStyle/>
          <a:p>
            <a:pPr marL="0" indent="0">
              <a:buNone/>
            </a:pPr>
            <a:r>
              <a:rPr lang="en-US" sz="3200" dirty="0">
                <a:solidFill>
                  <a:schemeClr val="tx2"/>
                </a:solidFill>
              </a:rPr>
              <a:t>Added to new SharePoint List experiences</a:t>
            </a:r>
          </a:p>
          <a:p>
            <a:r>
              <a:rPr lang="en-US" sz="3200" dirty="0">
                <a:solidFill>
                  <a:schemeClr val="tx1"/>
                </a:solidFill>
              </a:rPr>
              <a:t>Essentially a “view” on the list</a:t>
            </a:r>
          </a:p>
          <a:p>
            <a:pPr marL="0" indent="0">
              <a:buNone/>
            </a:pPr>
            <a:endParaRPr lang="en-US" sz="3200" b="1" dirty="0">
              <a:solidFill>
                <a:schemeClr val="tx2"/>
              </a:solidFill>
            </a:endParaRPr>
          </a:p>
        </p:txBody>
      </p:sp>
      <p:sp>
        <p:nvSpPr>
          <p:cNvPr id="3" name="Title 2"/>
          <p:cNvSpPr>
            <a:spLocks noGrp="1"/>
          </p:cNvSpPr>
          <p:nvPr>
            <p:ph type="title"/>
          </p:nvPr>
        </p:nvSpPr>
        <p:spPr/>
        <p:txBody>
          <a:bodyPr/>
          <a:lstStyle/>
          <a:p>
            <a:r>
              <a:rPr lang="en-US" dirty="0"/>
              <a:t>PowerApps + SharePoint</a:t>
            </a:r>
          </a:p>
        </p:txBody>
      </p:sp>
    </p:spTree>
    <p:extLst>
      <p:ext uri="{BB962C8B-B14F-4D97-AF65-F5344CB8AC3E}">
        <p14:creationId xmlns:p14="http://schemas.microsoft.com/office/powerpoint/2010/main" val="284636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15" name="Freeform: Shape 14"/>
          <p:cNvSpPr/>
          <p:nvPr/>
        </p:nvSpPr>
        <p:spPr>
          <a:xfrm>
            <a:off x="1473200"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PowerApps</a:t>
            </a:r>
          </a:p>
        </p:txBody>
      </p:sp>
      <p:sp>
        <p:nvSpPr>
          <p:cNvPr id="16" name="Freeform: Shape 15"/>
          <p:cNvSpPr/>
          <p:nvPr/>
        </p:nvSpPr>
        <p:spPr>
          <a:xfrm>
            <a:off x="4651374"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Data Connectors</a:t>
            </a:r>
          </a:p>
        </p:txBody>
      </p:sp>
      <p:sp>
        <p:nvSpPr>
          <p:cNvPr id="17" name="Freeform: Shape 16"/>
          <p:cNvSpPr/>
          <p:nvPr/>
        </p:nvSpPr>
        <p:spPr>
          <a:xfrm>
            <a:off x="7829549"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algn="ctr" defTabSz="1733550">
              <a:lnSpc>
                <a:spcPct val="90000"/>
              </a:lnSpc>
              <a:spcBef>
                <a:spcPct val="0"/>
              </a:spcBef>
              <a:spcAft>
                <a:spcPct val="35000"/>
              </a:spcAft>
            </a:pPr>
            <a:r>
              <a:rPr lang="en-US" sz="3900" dirty="0"/>
              <a:t>Admin Options</a:t>
            </a:r>
          </a:p>
        </p:txBody>
      </p:sp>
      <p:sp>
        <p:nvSpPr>
          <p:cNvPr id="18" name="Freeform: Shape 17"/>
          <p:cNvSpPr/>
          <p:nvPr/>
        </p:nvSpPr>
        <p:spPr>
          <a:xfrm>
            <a:off x="1473200"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dirty="0"/>
              <a:t>Dev Options</a:t>
            </a:r>
          </a:p>
        </p:txBody>
      </p:sp>
      <p:sp>
        <p:nvSpPr>
          <p:cNvPr id="19" name="Freeform: Shape 18"/>
          <p:cNvSpPr/>
          <p:nvPr/>
        </p:nvSpPr>
        <p:spPr>
          <a:xfrm>
            <a:off x="4651374"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Microsoft Flow</a:t>
            </a:r>
          </a:p>
        </p:txBody>
      </p:sp>
      <p:sp>
        <p:nvSpPr>
          <p:cNvPr id="20" name="Freeform: Shape 19"/>
          <p:cNvSpPr/>
          <p:nvPr/>
        </p:nvSpPr>
        <p:spPr>
          <a:xfrm>
            <a:off x="7829549"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Tips and Tricks</a:t>
            </a:r>
          </a:p>
        </p:txBody>
      </p:sp>
    </p:spTree>
    <p:extLst>
      <p:ext uri="{BB962C8B-B14F-4D97-AF65-F5344CB8AC3E}">
        <p14:creationId xmlns:p14="http://schemas.microsoft.com/office/powerpoint/2010/main" val="376961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00" fill="hold"/>
                                        <p:tgtEl>
                                          <p:spTgt spid="17"/>
                                        </p:tgtEl>
                                        <p:attrNameLst>
                                          <p:attrName>fillcolor</p:attrName>
                                        </p:attrNameLst>
                                      </p:cBhvr>
                                      <p:to>
                                        <a:schemeClr val="accent2"/>
                                      </p:to>
                                    </p:animClr>
                                    <p:set>
                                      <p:cBhvr>
                                        <p:cTn id="7" dur="1000" fill="hold"/>
                                        <p:tgtEl>
                                          <p:spTgt spid="17"/>
                                        </p:tgtEl>
                                        <p:attrNameLst>
                                          <p:attrName>fill.type</p:attrName>
                                        </p:attrNameLst>
                                      </p:cBhvr>
                                      <p:to>
                                        <p:strVal val="solid"/>
                                      </p:to>
                                    </p:set>
                                    <p:set>
                                      <p:cBhvr>
                                        <p:cTn id="8" dur="10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252924"/>
          </a:xfrm>
        </p:spPr>
        <p:txBody>
          <a:bodyPr numCol="1"/>
          <a:lstStyle/>
          <a:p>
            <a:r>
              <a:rPr lang="en-US" sz="3200" dirty="0">
                <a:solidFill>
                  <a:schemeClr val="tx1"/>
                </a:solidFill>
              </a:rPr>
              <a:t>Separate data, apps, and flows</a:t>
            </a:r>
          </a:p>
          <a:p>
            <a:endParaRPr lang="en-US" sz="3200" dirty="0">
              <a:solidFill>
                <a:schemeClr val="tx1"/>
              </a:solidFill>
            </a:endParaRPr>
          </a:p>
          <a:p>
            <a:endParaRPr lang="en-US" sz="3200" dirty="0">
              <a:solidFill>
                <a:schemeClr val="tx1"/>
              </a:solidFill>
            </a:endParaRPr>
          </a:p>
          <a:p>
            <a:endParaRPr lang="en-US" sz="3200" dirty="0">
              <a:solidFill>
                <a:schemeClr val="tx1"/>
              </a:solidFill>
              <a:latin typeface="+mj-lt"/>
            </a:endParaRPr>
          </a:p>
        </p:txBody>
      </p:sp>
      <p:grpSp>
        <p:nvGrpSpPr>
          <p:cNvPr id="4" name="Group 3"/>
          <p:cNvGrpSpPr/>
          <p:nvPr/>
        </p:nvGrpSpPr>
        <p:grpSpPr>
          <a:xfrm>
            <a:off x="4967845" y="2776907"/>
            <a:ext cx="2844552" cy="1477930"/>
            <a:chOff x="8775125" y="5799780"/>
            <a:chExt cx="2902002" cy="1507780"/>
          </a:xfrm>
        </p:grpSpPr>
        <p:sp>
          <p:nvSpPr>
            <p:cNvPr id="5" name="Rounded Rectangle 32"/>
            <p:cNvSpPr/>
            <p:nvPr/>
          </p:nvSpPr>
          <p:spPr>
            <a:xfrm>
              <a:off x="8784506" y="5809694"/>
              <a:ext cx="2844437" cy="1497866"/>
            </a:xfrm>
            <a:prstGeom prst="roundRect">
              <a:avLst>
                <a:gd name="adj" fmla="val 0"/>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r>
                <a:rPr lang="en-US" sz="1765" kern="0">
                  <a:solidFill>
                    <a:sysClr val="windowText" lastClr="000000"/>
                  </a:solidFill>
                  <a:latin typeface="Segoe UI"/>
                </a:rPr>
                <a:t>b</a:t>
              </a:r>
            </a:p>
          </p:txBody>
        </p:sp>
        <p:sp>
          <p:nvSpPr>
            <p:cNvPr id="6" name="Rounded Rectangle 31"/>
            <p:cNvSpPr/>
            <p:nvPr/>
          </p:nvSpPr>
          <p:spPr>
            <a:xfrm>
              <a:off x="8775125" y="5799780"/>
              <a:ext cx="2857517" cy="575946"/>
            </a:xfrm>
            <a:prstGeom prst="roundRect">
              <a:avLst>
                <a:gd name="adj" fmla="val 0"/>
              </a:avLst>
            </a:prstGeom>
            <a:solidFill>
              <a:srgbClr val="00B050"/>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a:solidFill>
                  <a:sysClr val="windowText" lastClr="000000"/>
                </a:solidFill>
                <a:latin typeface="Segoe UI"/>
              </a:endParaRPr>
            </a:p>
          </p:txBody>
        </p:sp>
        <p:sp>
          <p:nvSpPr>
            <p:cNvPr id="7" name="TextBox 6"/>
            <p:cNvSpPr txBox="1"/>
            <p:nvPr/>
          </p:nvSpPr>
          <p:spPr>
            <a:xfrm>
              <a:off x="8849519" y="5927397"/>
              <a:ext cx="2827608" cy="345212"/>
            </a:xfrm>
            <a:prstGeom prst="rect">
              <a:avLst/>
            </a:prstGeom>
            <a:noFill/>
          </p:spPr>
          <p:txBody>
            <a:bodyPr wrap="square" rtlCol="0">
              <a:spAutoFit/>
            </a:bodyPr>
            <a:lstStyle/>
            <a:p>
              <a:pPr algn="ctr" defTabSz="896214">
                <a:defRPr/>
              </a:pPr>
              <a:r>
                <a:rPr lang="en-US" sz="1567" kern="0">
                  <a:solidFill>
                    <a:srgbClr val="FFFFFF"/>
                  </a:solidFill>
                  <a:latin typeface="Segoe UI Light"/>
                  <a:ea typeface="Segoe UI" charset="0"/>
                  <a:cs typeface="Segoe UI" charset="0"/>
                </a:rPr>
                <a:t>Contoso Australia</a:t>
              </a:r>
            </a:p>
          </p:txBody>
        </p:sp>
        <p:grpSp>
          <p:nvGrpSpPr>
            <p:cNvPr id="8" name="Group 7"/>
            <p:cNvGrpSpPr/>
            <p:nvPr/>
          </p:nvGrpSpPr>
          <p:grpSpPr>
            <a:xfrm>
              <a:off x="9046292" y="6557203"/>
              <a:ext cx="2262090" cy="743192"/>
              <a:chOff x="1277854" y="2863207"/>
              <a:chExt cx="2262090" cy="743192"/>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0265" y="2868084"/>
                <a:ext cx="544053" cy="406952"/>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917" y="2863207"/>
                <a:ext cx="544053" cy="406951"/>
              </a:xfrm>
              <a:prstGeom prst="rect">
                <a:avLst/>
              </a:prstGeom>
            </p:spPr>
          </p:pic>
          <p:sp>
            <p:nvSpPr>
              <p:cNvPr id="12" name="Rectangle 11"/>
              <p:cNvSpPr/>
              <p:nvPr/>
            </p:nvSpPr>
            <p:spPr>
              <a:xfrm>
                <a:off x="1277854" y="3284827"/>
                <a:ext cx="59879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Apps</a:t>
                </a:r>
                <a:endParaRPr lang="en-US" sz="1371" kern="0">
                  <a:solidFill>
                    <a:sysClr val="windowText" lastClr="000000"/>
                  </a:solidFill>
                  <a:latin typeface="Segoe UI"/>
                </a:endParaRPr>
              </a:p>
            </p:txBody>
          </p:sp>
          <p:sp>
            <p:nvSpPr>
              <p:cNvPr id="13" name="Rectangle 12"/>
              <p:cNvSpPr/>
              <p:nvPr/>
            </p:nvSpPr>
            <p:spPr>
              <a:xfrm>
                <a:off x="2075824" y="3284827"/>
                <a:ext cx="63967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Flows</a:t>
                </a:r>
                <a:endParaRPr lang="en-US" sz="1371" kern="0">
                  <a:solidFill>
                    <a:sysClr val="windowText" lastClr="000000"/>
                  </a:solidFill>
                  <a:latin typeface="Segoe UI"/>
                </a:endParaRPr>
              </a:p>
            </p:txBody>
          </p:sp>
          <p:sp>
            <p:nvSpPr>
              <p:cNvPr id="14" name="Rectangle 13"/>
              <p:cNvSpPr/>
              <p:nvPr/>
            </p:nvSpPr>
            <p:spPr>
              <a:xfrm>
                <a:off x="2947694" y="3292582"/>
                <a:ext cx="592250"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CDM</a:t>
                </a:r>
                <a:endParaRPr lang="en-US" sz="1371" kern="0">
                  <a:solidFill>
                    <a:sysClr val="windowText" lastClr="000000"/>
                  </a:solidFill>
                  <a:latin typeface="Segoe UI"/>
                </a:endParaRPr>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9981" y="6514683"/>
              <a:ext cx="517289" cy="517289"/>
            </a:xfrm>
            <a:prstGeom prst="rect">
              <a:avLst/>
            </a:prstGeom>
          </p:spPr>
        </p:pic>
      </p:grpSp>
      <p:sp>
        <p:nvSpPr>
          <p:cNvPr id="15" name="TextBox 14"/>
          <p:cNvSpPr txBox="1"/>
          <p:nvPr/>
        </p:nvSpPr>
        <p:spPr>
          <a:xfrm>
            <a:off x="4530125" y="3219813"/>
            <a:ext cx="3023632" cy="338378"/>
          </a:xfrm>
          <a:prstGeom prst="rect">
            <a:avLst/>
          </a:prstGeom>
          <a:noFill/>
        </p:spPr>
        <p:txBody>
          <a:bodyPr wrap="square" rtlCol="0">
            <a:spAutoFit/>
          </a:bodyPr>
          <a:lstStyle/>
          <a:p>
            <a:pPr algn="ctr" defTabSz="896214">
              <a:defRPr/>
            </a:pPr>
            <a:r>
              <a:rPr lang="en-US" sz="1567" kern="0">
                <a:solidFill>
                  <a:srgbClr val="FFFFFF"/>
                </a:solidFill>
                <a:latin typeface="Segoe UI Light"/>
                <a:ea typeface="Segoe UI" charset="0"/>
                <a:cs typeface="Segoe UI" charset="0"/>
              </a:rPr>
              <a:t>Contoso Canada</a:t>
            </a: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7365" y="5183639"/>
            <a:ext cx="1375262" cy="1028696"/>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9162" y="5170653"/>
            <a:ext cx="1375262" cy="1028696"/>
          </a:xfrm>
          <a:prstGeom prst="rect">
            <a:avLst/>
          </a:prstGeom>
        </p:spPr>
      </p:pic>
      <p:grpSp>
        <p:nvGrpSpPr>
          <p:cNvPr id="18" name="Group 17"/>
          <p:cNvGrpSpPr/>
          <p:nvPr/>
        </p:nvGrpSpPr>
        <p:grpSpPr>
          <a:xfrm>
            <a:off x="2451187" y="4663409"/>
            <a:ext cx="7227677" cy="897263"/>
            <a:chOff x="2436269" y="4252295"/>
            <a:chExt cx="7373653" cy="1114835"/>
          </a:xfrm>
        </p:grpSpPr>
        <p:cxnSp>
          <p:nvCxnSpPr>
            <p:cNvPr id="19" name="Straight Connector 18"/>
            <p:cNvCxnSpPr/>
            <p:nvPr/>
          </p:nvCxnSpPr>
          <p:spPr>
            <a:xfrm flipV="1">
              <a:off x="7066722" y="4283766"/>
              <a:ext cx="2743200" cy="1083364"/>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67491" y="4259170"/>
              <a:ext cx="2743200" cy="1083364"/>
            </a:xfrm>
            <a:prstGeom prst="line">
              <a:avLst/>
            </a:prstGeom>
            <a:ln w="1905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6064560" y="4252546"/>
              <a:ext cx="6246" cy="1083364"/>
            </a:xfrm>
            <a:prstGeom prst="line">
              <a:avLst/>
            </a:prstGeom>
            <a:ln w="1905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2436269" y="4257264"/>
              <a:ext cx="2619121" cy="10899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468502" y="4252295"/>
              <a:ext cx="2606735" cy="1093555"/>
            </a:xfrm>
            <a:prstGeom prst="line">
              <a:avLst/>
            </a:prstGeom>
            <a:ln w="1905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grpSp>
      <p:sp>
        <p:nvSpPr>
          <p:cNvPr id="24" name="Rounded Rectangle 27"/>
          <p:cNvSpPr/>
          <p:nvPr/>
        </p:nvSpPr>
        <p:spPr>
          <a:xfrm>
            <a:off x="3627129" y="2020030"/>
            <a:ext cx="4630871" cy="500978"/>
          </a:xfrm>
          <a:prstGeom prst="roundRect">
            <a:avLst>
              <a:gd name="adj" fmla="val 0"/>
            </a:avLst>
          </a:prstGeom>
          <a:solidFill>
            <a:srgbClr val="002060"/>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r>
              <a:rPr lang="en-US" sz="1765" kern="0">
                <a:solidFill>
                  <a:srgbClr val="FFFFFF"/>
                </a:solidFill>
                <a:latin typeface="Segoe UI Light"/>
              </a:rPr>
              <a:t>Contoso Corp.</a:t>
            </a:r>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1813" y="5185789"/>
            <a:ext cx="1375262" cy="1028696"/>
          </a:xfrm>
          <a:prstGeom prst="rect">
            <a:avLst/>
          </a:prstGeom>
        </p:spPr>
      </p:pic>
      <p:grpSp>
        <p:nvGrpSpPr>
          <p:cNvPr id="26" name="Group 25"/>
          <p:cNvGrpSpPr/>
          <p:nvPr/>
        </p:nvGrpSpPr>
        <p:grpSpPr>
          <a:xfrm>
            <a:off x="8123430" y="2713337"/>
            <a:ext cx="3192983" cy="1874081"/>
            <a:chOff x="8286613" y="3031804"/>
            <a:chExt cx="3257471" cy="1911932"/>
          </a:xfrm>
        </p:grpSpPr>
        <p:grpSp>
          <p:nvGrpSpPr>
            <p:cNvPr id="27" name="Group 26"/>
            <p:cNvGrpSpPr/>
            <p:nvPr/>
          </p:nvGrpSpPr>
          <p:grpSpPr>
            <a:xfrm>
              <a:off x="8642082" y="3031804"/>
              <a:ext cx="2902002" cy="1507780"/>
              <a:chOff x="8775125" y="5799780"/>
              <a:chExt cx="2902002" cy="1507780"/>
            </a:xfrm>
          </p:grpSpPr>
          <p:sp>
            <p:nvSpPr>
              <p:cNvPr id="50" name="Rounded Rectangle 32"/>
              <p:cNvSpPr/>
              <p:nvPr/>
            </p:nvSpPr>
            <p:spPr>
              <a:xfrm>
                <a:off x="8784506" y="5809694"/>
                <a:ext cx="2844437" cy="1497866"/>
              </a:xfrm>
              <a:prstGeom prst="roundRect">
                <a:avLst>
                  <a:gd name="adj" fmla="val 0"/>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r>
                  <a:rPr lang="en-US" sz="1765" kern="0">
                    <a:solidFill>
                      <a:sysClr val="windowText" lastClr="000000"/>
                    </a:solidFill>
                    <a:latin typeface="Segoe UI"/>
                  </a:rPr>
                  <a:t>b</a:t>
                </a:r>
              </a:p>
            </p:txBody>
          </p:sp>
          <p:sp>
            <p:nvSpPr>
              <p:cNvPr id="51" name="Rounded Rectangle 31"/>
              <p:cNvSpPr/>
              <p:nvPr/>
            </p:nvSpPr>
            <p:spPr>
              <a:xfrm>
                <a:off x="8775125" y="5799780"/>
                <a:ext cx="2857517" cy="575946"/>
              </a:xfrm>
              <a:prstGeom prst="roundRect">
                <a:avLst>
                  <a:gd name="adj" fmla="val 0"/>
                </a:avLst>
              </a:prstGeom>
              <a:solidFill>
                <a:schemeClr val="accent6"/>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a:solidFill>
                    <a:sysClr val="windowText" lastClr="000000"/>
                  </a:solidFill>
                  <a:latin typeface="Segoe UI"/>
                </a:endParaRPr>
              </a:p>
            </p:txBody>
          </p:sp>
          <p:sp>
            <p:nvSpPr>
              <p:cNvPr id="52" name="TextBox 51"/>
              <p:cNvSpPr txBox="1"/>
              <p:nvPr/>
            </p:nvSpPr>
            <p:spPr>
              <a:xfrm>
                <a:off x="8849519" y="5927397"/>
                <a:ext cx="2827608" cy="345212"/>
              </a:xfrm>
              <a:prstGeom prst="rect">
                <a:avLst/>
              </a:prstGeom>
              <a:noFill/>
            </p:spPr>
            <p:txBody>
              <a:bodyPr wrap="square" rtlCol="0">
                <a:spAutoFit/>
              </a:bodyPr>
              <a:lstStyle/>
              <a:p>
                <a:pPr algn="ctr" defTabSz="896214">
                  <a:defRPr/>
                </a:pPr>
                <a:r>
                  <a:rPr lang="en-US" sz="1567" kern="0">
                    <a:solidFill>
                      <a:srgbClr val="FFFFFF"/>
                    </a:solidFill>
                    <a:latin typeface="Segoe UI Light"/>
                    <a:ea typeface="Segoe UI" charset="0"/>
                    <a:cs typeface="Segoe UI" charset="0"/>
                  </a:rPr>
                  <a:t>Contoso Australia</a:t>
                </a:r>
              </a:p>
            </p:txBody>
          </p:sp>
          <p:grpSp>
            <p:nvGrpSpPr>
              <p:cNvPr id="53" name="Group 52"/>
              <p:cNvGrpSpPr/>
              <p:nvPr/>
            </p:nvGrpSpPr>
            <p:grpSpPr>
              <a:xfrm>
                <a:off x="9046292" y="6557203"/>
                <a:ext cx="2262090" cy="743192"/>
                <a:chOff x="1277854" y="2863207"/>
                <a:chExt cx="2262090" cy="743192"/>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0265" y="2868084"/>
                  <a:ext cx="544053" cy="406952"/>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917" y="2863207"/>
                  <a:ext cx="544053" cy="406951"/>
                </a:xfrm>
                <a:prstGeom prst="rect">
                  <a:avLst/>
                </a:prstGeom>
              </p:spPr>
            </p:pic>
            <p:sp>
              <p:nvSpPr>
                <p:cNvPr id="57" name="Rectangle 56"/>
                <p:cNvSpPr/>
                <p:nvPr/>
              </p:nvSpPr>
              <p:spPr>
                <a:xfrm>
                  <a:off x="1277854" y="3284827"/>
                  <a:ext cx="59879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Apps</a:t>
                  </a:r>
                  <a:endParaRPr lang="en-US" sz="1371" kern="0">
                    <a:solidFill>
                      <a:sysClr val="windowText" lastClr="000000"/>
                    </a:solidFill>
                    <a:latin typeface="Segoe UI"/>
                  </a:endParaRPr>
                </a:p>
              </p:txBody>
            </p:sp>
            <p:sp>
              <p:nvSpPr>
                <p:cNvPr id="58" name="Rectangle 57"/>
                <p:cNvSpPr/>
                <p:nvPr/>
              </p:nvSpPr>
              <p:spPr>
                <a:xfrm>
                  <a:off x="2075824" y="3284827"/>
                  <a:ext cx="63967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Flows</a:t>
                  </a:r>
                  <a:endParaRPr lang="en-US" sz="1371" kern="0">
                    <a:solidFill>
                      <a:sysClr val="windowText" lastClr="000000"/>
                    </a:solidFill>
                    <a:latin typeface="Segoe UI"/>
                  </a:endParaRPr>
                </a:p>
              </p:txBody>
            </p:sp>
            <p:sp>
              <p:nvSpPr>
                <p:cNvPr id="59" name="Rectangle 58"/>
                <p:cNvSpPr/>
                <p:nvPr/>
              </p:nvSpPr>
              <p:spPr>
                <a:xfrm>
                  <a:off x="2947694" y="3292582"/>
                  <a:ext cx="592250"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CDM</a:t>
                  </a:r>
                  <a:endParaRPr lang="en-US" sz="1371" kern="0">
                    <a:solidFill>
                      <a:sysClr val="windowText" lastClr="000000"/>
                    </a:solidFill>
                    <a:latin typeface="Segoe UI"/>
                  </a:endParaRPr>
                </a:p>
              </p:txBody>
            </p:sp>
          </p:grpSp>
          <p:pic>
            <p:nvPicPr>
              <p:cNvPr id="54" name="Picture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9981" y="6514683"/>
                <a:ext cx="517289" cy="517289"/>
              </a:xfrm>
              <a:prstGeom prst="rect">
                <a:avLst/>
              </a:prstGeom>
            </p:spPr>
          </p:pic>
        </p:grpSp>
        <p:grpSp>
          <p:nvGrpSpPr>
            <p:cNvPr id="28" name="Group 27"/>
            <p:cNvGrpSpPr/>
            <p:nvPr/>
          </p:nvGrpSpPr>
          <p:grpSpPr>
            <a:xfrm>
              <a:off x="8459928" y="3217287"/>
              <a:ext cx="2902002" cy="1507780"/>
              <a:chOff x="8775125" y="5799780"/>
              <a:chExt cx="2902002" cy="1507780"/>
            </a:xfrm>
          </p:grpSpPr>
          <p:sp>
            <p:nvSpPr>
              <p:cNvPr id="40" name="Rounded Rectangle 32"/>
              <p:cNvSpPr/>
              <p:nvPr/>
            </p:nvSpPr>
            <p:spPr>
              <a:xfrm>
                <a:off x="8784506" y="5809694"/>
                <a:ext cx="2844437" cy="1497866"/>
              </a:xfrm>
              <a:prstGeom prst="roundRect">
                <a:avLst>
                  <a:gd name="adj" fmla="val 0"/>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r>
                  <a:rPr lang="en-US" sz="1765" kern="0">
                    <a:solidFill>
                      <a:sysClr val="windowText" lastClr="000000"/>
                    </a:solidFill>
                    <a:latin typeface="Segoe UI"/>
                  </a:rPr>
                  <a:t>b</a:t>
                </a:r>
              </a:p>
            </p:txBody>
          </p:sp>
          <p:sp>
            <p:nvSpPr>
              <p:cNvPr id="41" name="Rounded Rectangle 31"/>
              <p:cNvSpPr/>
              <p:nvPr/>
            </p:nvSpPr>
            <p:spPr>
              <a:xfrm>
                <a:off x="8775125" y="5799780"/>
                <a:ext cx="2857517" cy="575946"/>
              </a:xfrm>
              <a:prstGeom prst="roundRect">
                <a:avLst>
                  <a:gd name="adj" fmla="val 0"/>
                </a:avLst>
              </a:prstGeom>
              <a:solidFill>
                <a:schemeClr val="accent6"/>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a:solidFill>
                    <a:sysClr val="windowText" lastClr="000000"/>
                  </a:solidFill>
                  <a:latin typeface="Segoe UI"/>
                </a:endParaRPr>
              </a:p>
            </p:txBody>
          </p:sp>
          <p:sp>
            <p:nvSpPr>
              <p:cNvPr id="42" name="TextBox 41"/>
              <p:cNvSpPr txBox="1"/>
              <p:nvPr/>
            </p:nvSpPr>
            <p:spPr>
              <a:xfrm>
                <a:off x="8849519" y="5927397"/>
                <a:ext cx="2827608" cy="345212"/>
              </a:xfrm>
              <a:prstGeom prst="rect">
                <a:avLst/>
              </a:prstGeom>
              <a:noFill/>
            </p:spPr>
            <p:txBody>
              <a:bodyPr wrap="square" rtlCol="0">
                <a:spAutoFit/>
              </a:bodyPr>
              <a:lstStyle/>
              <a:p>
                <a:pPr algn="ctr" defTabSz="896214">
                  <a:defRPr/>
                </a:pPr>
                <a:r>
                  <a:rPr lang="en-US" sz="1567" kern="0">
                    <a:solidFill>
                      <a:srgbClr val="FFFFFF"/>
                    </a:solidFill>
                    <a:latin typeface="Segoe UI Light"/>
                    <a:ea typeface="Segoe UI" charset="0"/>
                    <a:cs typeface="Segoe UI" charset="0"/>
                  </a:rPr>
                  <a:t>Contoso Australia</a:t>
                </a:r>
              </a:p>
            </p:txBody>
          </p:sp>
          <p:grpSp>
            <p:nvGrpSpPr>
              <p:cNvPr id="43" name="Group 42"/>
              <p:cNvGrpSpPr/>
              <p:nvPr/>
            </p:nvGrpSpPr>
            <p:grpSpPr>
              <a:xfrm>
                <a:off x="9046292" y="6557203"/>
                <a:ext cx="2262090" cy="743192"/>
                <a:chOff x="1277854" y="2863207"/>
                <a:chExt cx="2262090" cy="743192"/>
              </a:xfrm>
            </p:grpSpPr>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0265" y="2868084"/>
                  <a:ext cx="544053" cy="406952"/>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917" y="2863207"/>
                  <a:ext cx="544053" cy="406951"/>
                </a:xfrm>
                <a:prstGeom prst="rect">
                  <a:avLst/>
                </a:prstGeom>
              </p:spPr>
            </p:pic>
            <p:sp>
              <p:nvSpPr>
                <p:cNvPr id="47" name="Rectangle 46"/>
                <p:cNvSpPr/>
                <p:nvPr/>
              </p:nvSpPr>
              <p:spPr>
                <a:xfrm>
                  <a:off x="1277854" y="3284827"/>
                  <a:ext cx="59879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Apps</a:t>
                  </a:r>
                  <a:endParaRPr lang="en-US" sz="1371" kern="0">
                    <a:solidFill>
                      <a:sysClr val="windowText" lastClr="000000"/>
                    </a:solidFill>
                    <a:latin typeface="Segoe UI"/>
                  </a:endParaRPr>
                </a:p>
              </p:txBody>
            </p:sp>
            <p:sp>
              <p:nvSpPr>
                <p:cNvPr id="48" name="Rectangle 47"/>
                <p:cNvSpPr/>
                <p:nvPr/>
              </p:nvSpPr>
              <p:spPr>
                <a:xfrm>
                  <a:off x="2075824" y="3284827"/>
                  <a:ext cx="63967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Flows</a:t>
                  </a:r>
                  <a:endParaRPr lang="en-US" sz="1371" kern="0">
                    <a:solidFill>
                      <a:sysClr val="windowText" lastClr="000000"/>
                    </a:solidFill>
                    <a:latin typeface="Segoe UI"/>
                  </a:endParaRPr>
                </a:p>
              </p:txBody>
            </p:sp>
            <p:sp>
              <p:nvSpPr>
                <p:cNvPr id="49" name="Rectangle 48"/>
                <p:cNvSpPr/>
                <p:nvPr/>
              </p:nvSpPr>
              <p:spPr>
                <a:xfrm>
                  <a:off x="2947694" y="3292582"/>
                  <a:ext cx="592250"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CDM</a:t>
                  </a:r>
                  <a:endParaRPr lang="en-US" sz="1371" kern="0">
                    <a:solidFill>
                      <a:sysClr val="windowText" lastClr="000000"/>
                    </a:solidFill>
                    <a:latin typeface="Segoe UI"/>
                  </a:endParaRPr>
                </a:p>
              </p:txBody>
            </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9981" y="6514683"/>
                <a:ext cx="517289" cy="517289"/>
              </a:xfrm>
              <a:prstGeom prst="rect">
                <a:avLst/>
              </a:prstGeom>
            </p:spPr>
          </p:pic>
        </p:grpSp>
        <p:grpSp>
          <p:nvGrpSpPr>
            <p:cNvPr id="29" name="Group 28"/>
            <p:cNvGrpSpPr/>
            <p:nvPr/>
          </p:nvGrpSpPr>
          <p:grpSpPr>
            <a:xfrm>
              <a:off x="8286613" y="3435956"/>
              <a:ext cx="2902002" cy="1507780"/>
              <a:chOff x="8775125" y="5799780"/>
              <a:chExt cx="2902002" cy="1507780"/>
            </a:xfrm>
          </p:grpSpPr>
          <p:sp>
            <p:nvSpPr>
              <p:cNvPr id="30" name="Rounded Rectangle 32"/>
              <p:cNvSpPr/>
              <p:nvPr/>
            </p:nvSpPr>
            <p:spPr>
              <a:xfrm>
                <a:off x="8784506" y="5809694"/>
                <a:ext cx="2844437" cy="1497866"/>
              </a:xfrm>
              <a:prstGeom prst="roundRect">
                <a:avLst>
                  <a:gd name="adj" fmla="val 0"/>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 name="Rounded Rectangle 31"/>
              <p:cNvSpPr/>
              <p:nvPr/>
            </p:nvSpPr>
            <p:spPr>
              <a:xfrm>
                <a:off x="8775125" y="5799780"/>
                <a:ext cx="2857517" cy="575946"/>
              </a:xfrm>
              <a:prstGeom prst="roundRect">
                <a:avLst>
                  <a:gd name="adj" fmla="val 0"/>
                </a:avLst>
              </a:prstGeom>
              <a:solidFill>
                <a:schemeClr val="accent6"/>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a:solidFill>
                    <a:sysClr val="windowText" lastClr="000000"/>
                  </a:solidFill>
                  <a:latin typeface="Segoe UI"/>
                </a:endParaRPr>
              </a:p>
            </p:txBody>
          </p:sp>
          <p:sp>
            <p:nvSpPr>
              <p:cNvPr id="32" name="TextBox 31"/>
              <p:cNvSpPr txBox="1"/>
              <p:nvPr/>
            </p:nvSpPr>
            <p:spPr>
              <a:xfrm>
                <a:off x="8849519" y="5927397"/>
                <a:ext cx="2827608" cy="345212"/>
              </a:xfrm>
              <a:prstGeom prst="rect">
                <a:avLst/>
              </a:prstGeom>
              <a:noFill/>
            </p:spPr>
            <p:txBody>
              <a:bodyPr wrap="square" rtlCol="0">
                <a:spAutoFit/>
              </a:bodyPr>
              <a:lstStyle/>
              <a:p>
                <a:pPr algn="ctr" defTabSz="896214">
                  <a:defRPr/>
                </a:pPr>
                <a:r>
                  <a:rPr lang="en-US" sz="1567" kern="0">
                    <a:solidFill>
                      <a:srgbClr val="FFFFFF"/>
                    </a:solidFill>
                    <a:latin typeface="Segoe UI Light"/>
                    <a:ea typeface="Segoe UI" charset="0"/>
                    <a:cs typeface="Segoe UI" charset="0"/>
                  </a:rPr>
                  <a:t>Contoso Australia</a:t>
                </a:r>
              </a:p>
            </p:txBody>
          </p:sp>
          <p:grpSp>
            <p:nvGrpSpPr>
              <p:cNvPr id="33" name="Group 32"/>
              <p:cNvGrpSpPr/>
              <p:nvPr/>
            </p:nvGrpSpPr>
            <p:grpSpPr>
              <a:xfrm>
                <a:off x="9046292" y="6557203"/>
                <a:ext cx="2262090" cy="743192"/>
                <a:chOff x="1277854" y="2863207"/>
                <a:chExt cx="2262090" cy="743192"/>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0265" y="2868084"/>
                  <a:ext cx="544053" cy="406952"/>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917" y="2863207"/>
                  <a:ext cx="544053" cy="406951"/>
                </a:xfrm>
                <a:prstGeom prst="rect">
                  <a:avLst/>
                </a:prstGeom>
              </p:spPr>
            </p:pic>
            <p:sp>
              <p:nvSpPr>
                <p:cNvPr id="37" name="Rectangle 36"/>
                <p:cNvSpPr/>
                <p:nvPr/>
              </p:nvSpPr>
              <p:spPr>
                <a:xfrm>
                  <a:off x="1277854" y="3284827"/>
                  <a:ext cx="59879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Apps</a:t>
                  </a:r>
                  <a:endParaRPr lang="en-US" sz="1371" kern="0">
                    <a:solidFill>
                      <a:sysClr val="windowText" lastClr="000000"/>
                    </a:solidFill>
                    <a:latin typeface="Segoe UI"/>
                  </a:endParaRPr>
                </a:p>
              </p:txBody>
            </p:sp>
            <p:sp>
              <p:nvSpPr>
                <p:cNvPr id="38" name="Rectangle 37"/>
                <p:cNvSpPr/>
                <p:nvPr/>
              </p:nvSpPr>
              <p:spPr>
                <a:xfrm>
                  <a:off x="2075824" y="3284827"/>
                  <a:ext cx="63967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Flows</a:t>
                  </a:r>
                  <a:endParaRPr lang="en-US" sz="1371" kern="0">
                    <a:solidFill>
                      <a:sysClr val="windowText" lastClr="000000"/>
                    </a:solidFill>
                    <a:latin typeface="Segoe UI"/>
                  </a:endParaRPr>
                </a:p>
              </p:txBody>
            </p:sp>
            <p:sp>
              <p:nvSpPr>
                <p:cNvPr id="39" name="Rectangle 38"/>
                <p:cNvSpPr/>
                <p:nvPr/>
              </p:nvSpPr>
              <p:spPr>
                <a:xfrm>
                  <a:off x="2947694" y="3292582"/>
                  <a:ext cx="592250"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CDM</a:t>
                  </a:r>
                  <a:endParaRPr lang="en-US" sz="1371" kern="0">
                    <a:solidFill>
                      <a:sysClr val="windowText" lastClr="000000"/>
                    </a:solidFill>
                    <a:latin typeface="Segoe UI"/>
                  </a:endParaRPr>
                </a:p>
              </p:txBody>
            </p:sp>
          </p:grpSp>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9981" y="6514683"/>
                <a:ext cx="517289" cy="517289"/>
              </a:xfrm>
              <a:prstGeom prst="rect">
                <a:avLst/>
              </a:prstGeom>
            </p:spPr>
          </p:pic>
        </p:grpSp>
      </p:grpSp>
      <p:grpSp>
        <p:nvGrpSpPr>
          <p:cNvPr id="60" name="Group 59"/>
          <p:cNvGrpSpPr/>
          <p:nvPr/>
        </p:nvGrpSpPr>
        <p:grpSpPr>
          <a:xfrm>
            <a:off x="4789298" y="2958718"/>
            <a:ext cx="2844552" cy="1477930"/>
            <a:chOff x="8775125" y="5799780"/>
            <a:chExt cx="2902002" cy="1507780"/>
          </a:xfrm>
        </p:grpSpPr>
        <p:sp>
          <p:nvSpPr>
            <p:cNvPr id="61" name="Rounded Rectangle 32"/>
            <p:cNvSpPr/>
            <p:nvPr/>
          </p:nvSpPr>
          <p:spPr>
            <a:xfrm>
              <a:off x="8784506" y="5809694"/>
              <a:ext cx="2844437" cy="1497866"/>
            </a:xfrm>
            <a:prstGeom prst="roundRect">
              <a:avLst>
                <a:gd name="adj" fmla="val 0"/>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r>
                <a:rPr lang="en-US" sz="1765" kern="0">
                  <a:solidFill>
                    <a:sysClr val="windowText" lastClr="000000"/>
                  </a:solidFill>
                  <a:latin typeface="Segoe UI"/>
                </a:rPr>
                <a:t>b</a:t>
              </a:r>
            </a:p>
          </p:txBody>
        </p:sp>
        <p:sp>
          <p:nvSpPr>
            <p:cNvPr id="62" name="Rounded Rectangle 31"/>
            <p:cNvSpPr/>
            <p:nvPr/>
          </p:nvSpPr>
          <p:spPr>
            <a:xfrm>
              <a:off x="8775125" y="5799780"/>
              <a:ext cx="2857517" cy="575946"/>
            </a:xfrm>
            <a:prstGeom prst="roundRect">
              <a:avLst>
                <a:gd name="adj" fmla="val 0"/>
              </a:avLst>
            </a:prstGeom>
            <a:solidFill>
              <a:srgbClr val="00B050"/>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a:solidFill>
                  <a:sysClr val="windowText" lastClr="000000"/>
                </a:solidFill>
                <a:latin typeface="Segoe UI"/>
              </a:endParaRPr>
            </a:p>
          </p:txBody>
        </p:sp>
        <p:sp>
          <p:nvSpPr>
            <p:cNvPr id="63" name="TextBox 62"/>
            <p:cNvSpPr txBox="1"/>
            <p:nvPr/>
          </p:nvSpPr>
          <p:spPr>
            <a:xfrm>
              <a:off x="8849519" y="5927397"/>
              <a:ext cx="2827608" cy="345212"/>
            </a:xfrm>
            <a:prstGeom prst="rect">
              <a:avLst/>
            </a:prstGeom>
            <a:noFill/>
          </p:spPr>
          <p:txBody>
            <a:bodyPr wrap="square" rtlCol="0">
              <a:spAutoFit/>
            </a:bodyPr>
            <a:lstStyle/>
            <a:p>
              <a:pPr algn="ctr" defTabSz="896214">
                <a:defRPr/>
              </a:pPr>
              <a:r>
                <a:rPr lang="en-US" sz="1567" kern="0">
                  <a:solidFill>
                    <a:srgbClr val="FFFFFF"/>
                  </a:solidFill>
                  <a:latin typeface="Segoe UI Light"/>
                  <a:ea typeface="Segoe UI" charset="0"/>
                  <a:cs typeface="Segoe UI" charset="0"/>
                </a:rPr>
                <a:t>Contoso Australia</a:t>
              </a:r>
            </a:p>
          </p:txBody>
        </p:sp>
        <p:grpSp>
          <p:nvGrpSpPr>
            <p:cNvPr id="64" name="Group 63"/>
            <p:cNvGrpSpPr/>
            <p:nvPr/>
          </p:nvGrpSpPr>
          <p:grpSpPr>
            <a:xfrm>
              <a:off x="9046292" y="6557203"/>
              <a:ext cx="2262090" cy="743192"/>
              <a:chOff x="1277854" y="2863207"/>
              <a:chExt cx="2262090" cy="743192"/>
            </a:xfrm>
          </p:grpSpPr>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0265" y="2868084"/>
                <a:ext cx="544053" cy="406952"/>
              </a:xfrm>
              <a:prstGeom prst="rect">
                <a:avLst/>
              </a:prstGeom>
            </p:spPr>
          </p:pic>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917" y="2863207"/>
                <a:ext cx="544053" cy="406951"/>
              </a:xfrm>
              <a:prstGeom prst="rect">
                <a:avLst/>
              </a:prstGeom>
            </p:spPr>
          </p:pic>
          <p:sp>
            <p:nvSpPr>
              <p:cNvPr id="68" name="Rectangle 67"/>
              <p:cNvSpPr/>
              <p:nvPr/>
            </p:nvSpPr>
            <p:spPr>
              <a:xfrm>
                <a:off x="1277854" y="3284827"/>
                <a:ext cx="59879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Apps</a:t>
                </a:r>
                <a:endParaRPr lang="en-US" sz="1371" kern="0">
                  <a:solidFill>
                    <a:sysClr val="windowText" lastClr="000000"/>
                  </a:solidFill>
                  <a:latin typeface="Segoe UI"/>
                </a:endParaRPr>
              </a:p>
            </p:txBody>
          </p:sp>
          <p:sp>
            <p:nvSpPr>
              <p:cNvPr id="69" name="Rectangle 68"/>
              <p:cNvSpPr/>
              <p:nvPr/>
            </p:nvSpPr>
            <p:spPr>
              <a:xfrm>
                <a:off x="2075824" y="3284827"/>
                <a:ext cx="63967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Flows</a:t>
                </a:r>
                <a:endParaRPr lang="en-US" sz="1371" kern="0">
                  <a:solidFill>
                    <a:sysClr val="windowText" lastClr="000000"/>
                  </a:solidFill>
                  <a:latin typeface="Segoe UI"/>
                </a:endParaRPr>
              </a:p>
            </p:txBody>
          </p:sp>
          <p:sp>
            <p:nvSpPr>
              <p:cNvPr id="70" name="Rectangle 69"/>
              <p:cNvSpPr/>
              <p:nvPr/>
            </p:nvSpPr>
            <p:spPr>
              <a:xfrm>
                <a:off x="2947694" y="3292582"/>
                <a:ext cx="592250"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CDM</a:t>
                </a:r>
                <a:endParaRPr lang="en-US" sz="1371" kern="0">
                  <a:solidFill>
                    <a:sysClr val="windowText" lastClr="000000"/>
                  </a:solidFill>
                  <a:latin typeface="Segoe UI"/>
                </a:endParaRPr>
              </a:p>
            </p:txBody>
          </p:sp>
        </p:gr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9981" y="6514683"/>
              <a:ext cx="517289" cy="517289"/>
            </a:xfrm>
            <a:prstGeom prst="rect">
              <a:avLst/>
            </a:prstGeom>
          </p:spPr>
        </p:pic>
      </p:grpSp>
      <p:grpSp>
        <p:nvGrpSpPr>
          <p:cNvPr id="71" name="Group 70"/>
          <p:cNvGrpSpPr/>
          <p:nvPr/>
        </p:nvGrpSpPr>
        <p:grpSpPr>
          <a:xfrm>
            <a:off x="4589422" y="3177679"/>
            <a:ext cx="2844552" cy="1477930"/>
            <a:chOff x="8775125" y="5799780"/>
            <a:chExt cx="2902002" cy="1507780"/>
          </a:xfrm>
        </p:grpSpPr>
        <p:sp>
          <p:nvSpPr>
            <p:cNvPr id="72" name="Rounded Rectangle 32"/>
            <p:cNvSpPr/>
            <p:nvPr/>
          </p:nvSpPr>
          <p:spPr>
            <a:xfrm>
              <a:off x="8784506" y="5809694"/>
              <a:ext cx="2844437" cy="1497866"/>
            </a:xfrm>
            <a:prstGeom prst="roundRect">
              <a:avLst>
                <a:gd name="adj" fmla="val 0"/>
              </a:avLst>
            </a:prstGeom>
            <a:solidFill>
              <a:schemeClr val="bg1"/>
            </a:solidFill>
            <a:ln w="190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73" name="Rounded Rectangle 31"/>
            <p:cNvSpPr/>
            <p:nvPr/>
          </p:nvSpPr>
          <p:spPr>
            <a:xfrm>
              <a:off x="8775125" y="5799780"/>
              <a:ext cx="2857517" cy="575946"/>
            </a:xfrm>
            <a:prstGeom prst="roundRect">
              <a:avLst>
                <a:gd name="adj" fmla="val 0"/>
              </a:avLst>
            </a:prstGeom>
            <a:solidFill>
              <a:srgbClr val="00B050"/>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a:solidFill>
                  <a:sysClr val="windowText" lastClr="000000"/>
                </a:solidFill>
                <a:latin typeface="Segoe UI"/>
              </a:endParaRPr>
            </a:p>
          </p:txBody>
        </p:sp>
        <p:sp>
          <p:nvSpPr>
            <p:cNvPr id="74" name="TextBox 73"/>
            <p:cNvSpPr txBox="1"/>
            <p:nvPr/>
          </p:nvSpPr>
          <p:spPr>
            <a:xfrm>
              <a:off x="8849519" y="5927397"/>
              <a:ext cx="2827608" cy="345212"/>
            </a:xfrm>
            <a:prstGeom prst="rect">
              <a:avLst/>
            </a:prstGeom>
            <a:noFill/>
          </p:spPr>
          <p:txBody>
            <a:bodyPr wrap="square" rtlCol="0">
              <a:spAutoFit/>
            </a:bodyPr>
            <a:lstStyle/>
            <a:p>
              <a:pPr algn="ctr" defTabSz="896214">
                <a:defRPr/>
              </a:pPr>
              <a:r>
                <a:rPr lang="en-US" sz="1567" kern="0">
                  <a:solidFill>
                    <a:srgbClr val="FFFFFF"/>
                  </a:solidFill>
                  <a:latin typeface="Segoe UI Light"/>
                  <a:ea typeface="Segoe UI" charset="0"/>
                  <a:cs typeface="Segoe UI" charset="0"/>
                </a:rPr>
                <a:t>Contoso Canada</a:t>
              </a:r>
            </a:p>
          </p:txBody>
        </p:sp>
        <p:grpSp>
          <p:nvGrpSpPr>
            <p:cNvPr id="75" name="Group 74"/>
            <p:cNvGrpSpPr/>
            <p:nvPr/>
          </p:nvGrpSpPr>
          <p:grpSpPr>
            <a:xfrm>
              <a:off x="9046292" y="6557203"/>
              <a:ext cx="2262090" cy="743192"/>
              <a:chOff x="1277854" y="2863207"/>
              <a:chExt cx="2262090" cy="743192"/>
            </a:xfrm>
          </p:grpSpPr>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0265" y="2868084"/>
                <a:ext cx="544053" cy="406952"/>
              </a:xfrm>
              <a:prstGeom prst="rect">
                <a:avLst/>
              </a:prstGeom>
            </p:spPr>
          </p:pic>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917" y="2863207"/>
                <a:ext cx="544053" cy="406951"/>
              </a:xfrm>
              <a:prstGeom prst="rect">
                <a:avLst/>
              </a:prstGeom>
            </p:spPr>
          </p:pic>
          <p:sp>
            <p:nvSpPr>
              <p:cNvPr id="79" name="Rectangle 78"/>
              <p:cNvSpPr/>
              <p:nvPr/>
            </p:nvSpPr>
            <p:spPr>
              <a:xfrm>
                <a:off x="1277854" y="3284827"/>
                <a:ext cx="59879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Apps</a:t>
                </a:r>
                <a:endParaRPr lang="en-US" sz="1371" kern="0">
                  <a:solidFill>
                    <a:sysClr val="windowText" lastClr="000000"/>
                  </a:solidFill>
                  <a:latin typeface="Segoe UI"/>
                </a:endParaRPr>
              </a:p>
            </p:txBody>
          </p:sp>
          <p:sp>
            <p:nvSpPr>
              <p:cNvPr id="80" name="Rectangle 79"/>
              <p:cNvSpPr/>
              <p:nvPr/>
            </p:nvSpPr>
            <p:spPr>
              <a:xfrm>
                <a:off x="2075824" y="3284827"/>
                <a:ext cx="63967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Flows</a:t>
                </a:r>
                <a:endParaRPr lang="en-US" sz="1371" kern="0">
                  <a:solidFill>
                    <a:sysClr val="windowText" lastClr="000000"/>
                  </a:solidFill>
                  <a:latin typeface="Segoe UI"/>
                </a:endParaRPr>
              </a:p>
            </p:txBody>
          </p:sp>
          <p:sp>
            <p:nvSpPr>
              <p:cNvPr id="81" name="Rectangle 80"/>
              <p:cNvSpPr/>
              <p:nvPr/>
            </p:nvSpPr>
            <p:spPr>
              <a:xfrm>
                <a:off x="2947694" y="3292582"/>
                <a:ext cx="592250"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CDM</a:t>
                </a:r>
                <a:endParaRPr lang="en-US" sz="1371" kern="0">
                  <a:solidFill>
                    <a:sysClr val="windowText" lastClr="000000"/>
                  </a:solidFill>
                  <a:latin typeface="Segoe UI"/>
                </a:endParaRPr>
              </a:p>
            </p:txBody>
          </p:sp>
        </p:grpSp>
        <p:pic>
          <p:nvPicPr>
            <p:cNvPr id="76" name="Picture 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9981" y="6514683"/>
              <a:ext cx="517289" cy="517289"/>
            </a:xfrm>
            <a:prstGeom prst="rect">
              <a:avLst/>
            </a:prstGeom>
          </p:spPr>
        </p:pic>
      </p:grpSp>
      <p:sp>
        <p:nvSpPr>
          <p:cNvPr id="82" name="TextBox 81"/>
          <p:cNvSpPr txBox="1"/>
          <p:nvPr/>
        </p:nvSpPr>
        <p:spPr>
          <a:xfrm>
            <a:off x="4829841" y="2648727"/>
            <a:ext cx="618137" cy="452526"/>
          </a:xfrm>
          <a:prstGeom prst="rect">
            <a:avLst/>
          </a:prstGeom>
          <a:noFill/>
        </p:spPr>
        <p:txBody>
          <a:bodyPr wrap="none" lIns="179259" tIns="143407" rIns="179259" bIns="143407" rtlCol="0">
            <a:spAutoFit/>
          </a:bodyPr>
          <a:lstStyle/>
          <a:p>
            <a:pPr defTabSz="896214">
              <a:lnSpc>
                <a:spcPct val="90000"/>
              </a:lnSpc>
              <a:spcAft>
                <a:spcPts val="588"/>
              </a:spcAft>
              <a:defRPr/>
            </a:pPr>
            <a:r>
              <a:rPr lang="en-US" sz="1175" kern="0">
                <a:gradFill>
                  <a:gsLst>
                    <a:gs pos="2917">
                      <a:srgbClr val="505050"/>
                    </a:gs>
                    <a:gs pos="30000">
                      <a:srgbClr val="505050"/>
                    </a:gs>
                  </a:gsLst>
                  <a:lin ang="5400000" scaled="0"/>
                </a:gradFill>
                <a:latin typeface="Segoe UI Light"/>
              </a:rPr>
              <a:t>Dev</a:t>
            </a:r>
          </a:p>
        </p:txBody>
      </p:sp>
      <p:sp>
        <p:nvSpPr>
          <p:cNvPr id="83" name="TextBox 82"/>
          <p:cNvSpPr txBox="1"/>
          <p:nvPr/>
        </p:nvSpPr>
        <p:spPr>
          <a:xfrm>
            <a:off x="4650763" y="2840937"/>
            <a:ext cx="611887" cy="449154"/>
          </a:xfrm>
          <a:prstGeom prst="rect">
            <a:avLst/>
          </a:prstGeom>
          <a:noFill/>
        </p:spPr>
        <p:txBody>
          <a:bodyPr wrap="none" lIns="179259" tIns="143407" rIns="179259" bIns="143407" rtlCol="0">
            <a:spAutoFit/>
          </a:bodyPr>
          <a:lstStyle/>
          <a:p>
            <a:pPr defTabSz="896214">
              <a:lnSpc>
                <a:spcPct val="90000"/>
              </a:lnSpc>
              <a:spcAft>
                <a:spcPts val="588"/>
              </a:spcAft>
              <a:defRPr/>
            </a:pPr>
            <a:r>
              <a:rPr lang="en-US" sz="1175" kern="0">
                <a:gradFill>
                  <a:gsLst>
                    <a:gs pos="2917">
                      <a:srgbClr val="505050"/>
                    </a:gs>
                    <a:gs pos="30000">
                      <a:srgbClr val="505050"/>
                    </a:gs>
                  </a:gsLst>
                  <a:lin ang="5400000" scaled="0"/>
                </a:gradFill>
                <a:latin typeface="Segoe UI Light"/>
              </a:rPr>
              <a:t>Test</a:t>
            </a:r>
          </a:p>
        </p:txBody>
      </p:sp>
      <p:sp>
        <p:nvSpPr>
          <p:cNvPr id="84" name="TextBox 83"/>
          <p:cNvSpPr txBox="1"/>
          <p:nvPr/>
        </p:nvSpPr>
        <p:spPr>
          <a:xfrm>
            <a:off x="4458982" y="3079309"/>
            <a:ext cx="680973" cy="455663"/>
          </a:xfrm>
          <a:prstGeom prst="rect">
            <a:avLst/>
          </a:prstGeom>
          <a:noFill/>
        </p:spPr>
        <p:txBody>
          <a:bodyPr wrap="none" lIns="179259" tIns="143407" rIns="179259" bIns="143407" rtlCol="0">
            <a:spAutoFit/>
          </a:bodyPr>
          <a:lstStyle/>
          <a:p>
            <a:pPr defTabSz="896214">
              <a:lnSpc>
                <a:spcPct val="90000"/>
              </a:lnSpc>
              <a:spcAft>
                <a:spcPts val="588"/>
              </a:spcAft>
              <a:defRPr/>
            </a:pPr>
            <a:r>
              <a:rPr lang="en-US" sz="1175" kern="0">
                <a:gradFill>
                  <a:gsLst>
                    <a:gs pos="2917">
                      <a:srgbClr val="505050"/>
                    </a:gs>
                    <a:gs pos="30000">
                      <a:srgbClr val="505050"/>
                    </a:gs>
                  </a:gsLst>
                  <a:lin ang="5400000" scaled="0"/>
                </a:gradFill>
                <a:latin typeface="Segoe UI Light"/>
              </a:rPr>
              <a:t>Prod</a:t>
            </a:r>
          </a:p>
        </p:txBody>
      </p:sp>
      <p:sp>
        <p:nvSpPr>
          <p:cNvPr id="85" name="TextBox 84"/>
          <p:cNvSpPr txBox="1"/>
          <p:nvPr/>
        </p:nvSpPr>
        <p:spPr>
          <a:xfrm>
            <a:off x="8328050" y="2597382"/>
            <a:ext cx="618137" cy="452526"/>
          </a:xfrm>
          <a:prstGeom prst="rect">
            <a:avLst/>
          </a:prstGeom>
          <a:noFill/>
        </p:spPr>
        <p:txBody>
          <a:bodyPr wrap="none" lIns="179259" tIns="143407" rIns="179259" bIns="143407" rtlCol="0">
            <a:spAutoFit/>
          </a:bodyPr>
          <a:lstStyle/>
          <a:p>
            <a:pPr defTabSz="896214">
              <a:lnSpc>
                <a:spcPct val="90000"/>
              </a:lnSpc>
              <a:spcAft>
                <a:spcPts val="588"/>
              </a:spcAft>
              <a:defRPr/>
            </a:pPr>
            <a:r>
              <a:rPr lang="en-US" sz="1175" kern="0">
                <a:gradFill>
                  <a:gsLst>
                    <a:gs pos="2917">
                      <a:srgbClr val="505050"/>
                    </a:gs>
                    <a:gs pos="30000">
                      <a:srgbClr val="505050"/>
                    </a:gs>
                  </a:gsLst>
                  <a:lin ang="5400000" scaled="0"/>
                </a:gradFill>
                <a:latin typeface="Segoe UI Light"/>
              </a:rPr>
              <a:t>Dev</a:t>
            </a:r>
          </a:p>
        </p:txBody>
      </p:sp>
      <p:sp>
        <p:nvSpPr>
          <p:cNvPr id="86" name="TextBox 85"/>
          <p:cNvSpPr txBox="1"/>
          <p:nvPr/>
        </p:nvSpPr>
        <p:spPr>
          <a:xfrm>
            <a:off x="8148971" y="2789594"/>
            <a:ext cx="611887" cy="449154"/>
          </a:xfrm>
          <a:prstGeom prst="rect">
            <a:avLst/>
          </a:prstGeom>
          <a:noFill/>
        </p:spPr>
        <p:txBody>
          <a:bodyPr wrap="none" lIns="179259" tIns="143407" rIns="179259" bIns="143407" rtlCol="0">
            <a:spAutoFit/>
          </a:bodyPr>
          <a:lstStyle/>
          <a:p>
            <a:pPr defTabSz="896214">
              <a:lnSpc>
                <a:spcPct val="90000"/>
              </a:lnSpc>
              <a:spcAft>
                <a:spcPts val="588"/>
              </a:spcAft>
              <a:defRPr/>
            </a:pPr>
            <a:r>
              <a:rPr lang="en-US" sz="1175" kern="0">
                <a:gradFill>
                  <a:gsLst>
                    <a:gs pos="2917">
                      <a:srgbClr val="505050"/>
                    </a:gs>
                    <a:gs pos="30000">
                      <a:srgbClr val="505050"/>
                    </a:gs>
                  </a:gsLst>
                  <a:lin ang="5400000" scaled="0"/>
                </a:gradFill>
                <a:latin typeface="Segoe UI Light"/>
              </a:rPr>
              <a:t>Test</a:t>
            </a:r>
          </a:p>
        </p:txBody>
      </p:sp>
      <p:sp>
        <p:nvSpPr>
          <p:cNvPr id="87" name="TextBox 86"/>
          <p:cNvSpPr txBox="1"/>
          <p:nvPr/>
        </p:nvSpPr>
        <p:spPr>
          <a:xfrm>
            <a:off x="7957189" y="3027964"/>
            <a:ext cx="680973" cy="455663"/>
          </a:xfrm>
          <a:prstGeom prst="rect">
            <a:avLst/>
          </a:prstGeom>
          <a:noFill/>
        </p:spPr>
        <p:txBody>
          <a:bodyPr wrap="none" lIns="179259" tIns="143407" rIns="179259" bIns="143407" rtlCol="0">
            <a:spAutoFit/>
          </a:bodyPr>
          <a:lstStyle/>
          <a:p>
            <a:pPr defTabSz="896214">
              <a:lnSpc>
                <a:spcPct val="90000"/>
              </a:lnSpc>
              <a:spcAft>
                <a:spcPts val="588"/>
              </a:spcAft>
              <a:defRPr/>
            </a:pPr>
            <a:r>
              <a:rPr lang="en-US" sz="1175" kern="0">
                <a:gradFill>
                  <a:gsLst>
                    <a:gs pos="2917">
                      <a:srgbClr val="505050"/>
                    </a:gs>
                    <a:gs pos="30000">
                      <a:srgbClr val="505050"/>
                    </a:gs>
                  </a:gsLst>
                  <a:lin ang="5400000" scaled="0"/>
                </a:gradFill>
                <a:latin typeface="Segoe UI Light"/>
              </a:rPr>
              <a:t>Prod</a:t>
            </a:r>
          </a:p>
        </p:txBody>
      </p:sp>
      <p:grpSp>
        <p:nvGrpSpPr>
          <p:cNvPr id="88" name="Group 87"/>
          <p:cNvGrpSpPr/>
          <p:nvPr/>
        </p:nvGrpSpPr>
        <p:grpSpPr>
          <a:xfrm>
            <a:off x="1061022" y="2726972"/>
            <a:ext cx="2844552" cy="1477930"/>
            <a:chOff x="8775125" y="5799780"/>
            <a:chExt cx="2902002" cy="1507780"/>
          </a:xfrm>
        </p:grpSpPr>
        <p:sp>
          <p:nvSpPr>
            <p:cNvPr id="89" name="Rounded Rectangle 32"/>
            <p:cNvSpPr/>
            <p:nvPr/>
          </p:nvSpPr>
          <p:spPr>
            <a:xfrm>
              <a:off x="8784506" y="5809694"/>
              <a:ext cx="2844437" cy="1497866"/>
            </a:xfrm>
            <a:prstGeom prst="roundRect">
              <a:avLst>
                <a:gd name="adj" fmla="val 0"/>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r>
                <a:rPr lang="en-US" sz="1765" kern="0">
                  <a:solidFill>
                    <a:sysClr val="windowText" lastClr="000000"/>
                  </a:solidFill>
                  <a:latin typeface="Segoe UI"/>
                </a:rPr>
                <a:t>b</a:t>
              </a:r>
            </a:p>
          </p:txBody>
        </p:sp>
        <p:sp>
          <p:nvSpPr>
            <p:cNvPr id="90" name="Rounded Rectangle 31"/>
            <p:cNvSpPr/>
            <p:nvPr/>
          </p:nvSpPr>
          <p:spPr>
            <a:xfrm>
              <a:off x="8775125" y="5799780"/>
              <a:ext cx="2857517" cy="575946"/>
            </a:xfrm>
            <a:prstGeom prst="roundRect">
              <a:avLst>
                <a:gd name="adj" fmla="val 0"/>
              </a:avLst>
            </a:prstGeom>
            <a:solidFill>
              <a:schemeClr val="accent2"/>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a:solidFill>
                  <a:sysClr val="windowText" lastClr="000000"/>
                </a:solidFill>
                <a:latin typeface="Segoe UI"/>
              </a:endParaRPr>
            </a:p>
          </p:txBody>
        </p:sp>
        <p:sp>
          <p:nvSpPr>
            <p:cNvPr id="91" name="TextBox 90"/>
            <p:cNvSpPr txBox="1"/>
            <p:nvPr/>
          </p:nvSpPr>
          <p:spPr>
            <a:xfrm>
              <a:off x="8849519" y="5927397"/>
              <a:ext cx="2827608" cy="345212"/>
            </a:xfrm>
            <a:prstGeom prst="rect">
              <a:avLst/>
            </a:prstGeom>
            <a:noFill/>
          </p:spPr>
          <p:txBody>
            <a:bodyPr wrap="square" rtlCol="0">
              <a:spAutoFit/>
            </a:bodyPr>
            <a:lstStyle/>
            <a:p>
              <a:pPr algn="ctr" defTabSz="896214">
                <a:defRPr/>
              </a:pPr>
              <a:r>
                <a:rPr lang="en-US" sz="1567" kern="0">
                  <a:solidFill>
                    <a:srgbClr val="FFFFFF"/>
                  </a:solidFill>
                  <a:latin typeface="Segoe UI Light"/>
                  <a:ea typeface="Segoe UI" charset="0"/>
                  <a:cs typeface="Segoe UI" charset="0"/>
                </a:rPr>
                <a:t>Contoso Australia</a:t>
              </a:r>
            </a:p>
          </p:txBody>
        </p:sp>
        <p:grpSp>
          <p:nvGrpSpPr>
            <p:cNvPr id="92" name="Group 91"/>
            <p:cNvGrpSpPr/>
            <p:nvPr/>
          </p:nvGrpSpPr>
          <p:grpSpPr>
            <a:xfrm>
              <a:off x="9046292" y="6557203"/>
              <a:ext cx="2262090" cy="743192"/>
              <a:chOff x="1277854" y="2863207"/>
              <a:chExt cx="2262090" cy="743192"/>
            </a:xfrm>
          </p:grpSpPr>
          <p:pic>
            <p:nvPicPr>
              <p:cNvPr id="94" name="Picture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0265" y="2868084"/>
                <a:ext cx="544053" cy="406952"/>
              </a:xfrm>
              <a:prstGeom prst="rect">
                <a:avLst/>
              </a:prstGeom>
            </p:spPr>
          </p:pic>
          <p:pic>
            <p:nvPicPr>
              <p:cNvPr id="95" name="Picture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917" y="2863207"/>
                <a:ext cx="544053" cy="406951"/>
              </a:xfrm>
              <a:prstGeom prst="rect">
                <a:avLst/>
              </a:prstGeom>
            </p:spPr>
          </p:pic>
          <p:sp>
            <p:nvSpPr>
              <p:cNvPr id="96" name="Rectangle 95"/>
              <p:cNvSpPr/>
              <p:nvPr/>
            </p:nvSpPr>
            <p:spPr>
              <a:xfrm>
                <a:off x="1277854" y="3284827"/>
                <a:ext cx="59879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Apps</a:t>
                </a:r>
                <a:endParaRPr lang="en-US" sz="1371" kern="0">
                  <a:solidFill>
                    <a:sysClr val="windowText" lastClr="000000"/>
                  </a:solidFill>
                  <a:latin typeface="Segoe UI"/>
                </a:endParaRPr>
              </a:p>
            </p:txBody>
          </p:sp>
          <p:sp>
            <p:nvSpPr>
              <p:cNvPr id="97" name="Rectangle 96"/>
              <p:cNvSpPr/>
              <p:nvPr/>
            </p:nvSpPr>
            <p:spPr>
              <a:xfrm>
                <a:off x="2075824" y="3284827"/>
                <a:ext cx="63967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Flows</a:t>
                </a:r>
                <a:endParaRPr lang="en-US" sz="1371" kern="0">
                  <a:solidFill>
                    <a:sysClr val="windowText" lastClr="000000"/>
                  </a:solidFill>
                  <a:latin typeface="Segoe UI"/>
                </a:endParaRPr>
              </a:p>
            </p:txBody>
          </p:sp>
          <p:sp>
            <p:nvSpPr>
              <p:cNvPr id="98" name="Rectangle 97"/>
              <p:cNvSpPr/>
              <p:nvPr/>
            </p:nvSpPr>
            <p:spPr>
              <a:xfrm>
                <a:off x="2947694" y="3292582"/>
                <a:ext cx="592250"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CDM</a:t>
                </a:r>
                <a:endParaRPr lang="en-US" sz="1371" kern="0">
                  <a:solidFill>
                    <a:sysClr val="windowText" lastClr="000000"/>
                  </a:solidFill>
                  <a:latin typeface="Segoe UI"/>
                </a:endParaRPr>
              </a:p>
            </p:txBody>
          </p:sp>
        </p:grpSp>
        <p:pic>
          <p:nvPicPr>
            <p:cNvPr id="93" name="Picture 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9981" y="6514683"/>
              <a:ext cx="517289" cy="517289"/>
            </a:xfrm>
            <a:prstGeom prst="rect">
              <a:avLst/>
            </a:prstGeom>
          </p:spPr>
        </p:pic>
      </p:grpSp>
      <p:sp>
        <p:nvSpPr>
          <p:cNvPr id="99" name="TextBox 98"/>
          <p:cNvSpPr txBox="1"/>
          <p:nvPr/>
        </p:nvSpPr>
        <p:spPr>
          <a:xfrm>
            <a:off x="623302" y="3169878"/>
            <a:ext cx="3023632" cy="338378"/>
          </a:xfrm>
          <a:prstGeom prst="rect">
            <a:avLst/>
          </a:prstGeom>
          <a:noFill/>
        </p:spPr>
        <p:txBody>
          <a:bodyPr wrap="square" rtlCol="0">
            <a:spAutoFit/>
          </a:bodyPr>
          <a:lstStyle/>
          <a:p>
            <a:pPr algn="ctr" defTabSz="896214">
              <a:defRPr/>
            </a:pPr>
            <a:r>
              <a:rPr lang="en-US" sz="1567" kern="0">
                <a:solidFill>
                  <a:srgbClr val="FFFFFF"/>
                </a:solidFill>
                <a:latin typeface="Segoe UI Light"/>
                <a:ea typeface="Segoe UI" charset="0"/>
                <a:cs typeface="Segoe UI" charset="0"/>
              </a:rPr>
              <a:t>Contoso Canada</a:t>
            </a:r>
          </a:p>
        </p:txBody>
      </p:sp>
      <p:grpSp>
        <p:nvGrpSpPr>
          <p:cNvPr id="100" name="Group 99"/>
          <p:cNvGrpSpPr/>
          <p:nvPr/>
        </p:nvGrpSpPr>
        <p:grpSpPr>
          <a:xfrm>
            <a:off x="882474" y="2908782"/>
            <a:ext cx="2844552" cy="1477930"/>
            <a:chOff x="8775125" y="5799780"/>
            <a:chExt cx="2902002" cy="1507780"/>
          </a:xfrm>
        </p:grpSpPr>
        <p:sp>
          <p:nvSpPr>
            <p:cNvPr id="101" name="Rounded Rectangle 32"/>
            <p:cNvSpPr/>
            <p:nvPr/>
          </p:nvSpPr>
          <p:spPr>
            <a:xfrm>
              <a:off x="8784506" y="5809694"/>
              <a:ext cx="2844437" cy="1497866"/>
            </a:xfrm>
            <a:prstGeom prst="roundRect">
              <a:avLst>
                <a:gd name="adj" fmla="val 0"/>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r>
                <a:rPr lang="en-US" sz="1765" kern="0">
                  <a:solidFill>
                    <a:sysClr val="windowText" lastClr="000000"/>
                  </a:solidFill>
                  <a:latin typeface="Segoe UI"/>
                </a:rPr>
                <a:t>b</a:t>
              </a:r>
            </a:p>
          </p:txBody>
        </p:sp>
        <p:sp>
          <p:nvSpPr>
            <p:cNvPr id="102" name="Rounded Rectangle 31"/>
            <p:cNvSpPr/>
            <p:nvPr/>
          </p:nvSpPr>
          <p:spPr>
            <a:xfrm>
              <a:off x="8775125" y="5799780"/>
              <a:ext cx="2857517" cy="575946"/>
            </a:xfrm>
            <a:prstGeom prst="roundRect">
              <a:avLst>
                <a:gd name="adj" fmla="val 0"/>
              </a:avLst>
            </a:prstGeom>
            <a:solidFill>
              <a:schemeClr val="accent2"/>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a:solidFill>
                  <a:sysClr val="windowText" lastClr="000000"/>
                </a:solidFill>
                <a:latin typeface="Segoe UI"/>
              </a:endParaRPr>
            </a:p>
          </p:txBody>
        </p:sp>
        <p:sp>
          <p:nvSpPr>
            <p:cNvPr id="103" name="TextBox 102"/>
            <p:cNvSpPr txBox="1"/>
            <p:nvPr/>
          </p:nvSpPr>
          <p:spPr>
            <a:xfrm>
              <a:off x="8849519" y="5927397"/>
              <a:ext cx="2827608" cy="345212"/>
            </a:xfrm>
            <a:prstGeom prst="rect">
              <a:avLst/>
            </a:prstGeom>
            <a:noFill/>
          </p:spPr>
          <p:txBody>
            <a:bodyPr wrap="square" rtlCol="0">
              <a:spAutoFit/>
            </a:bodyPr>
            <a:lstStyle/>
            <a:p>
              <a:pPr algn="ctr" defTabSz="896214">
                <a:defRPr/>
              </a:pPr>
              <a:r>
                <a:rPr lang="en-US" sz="1567" kern="0">
                  <a:solidFill>
                    <a:srgbClr val="FFFFFF"/>
                  </a:solidFill>
                  <a:latin typeface="Segoe UI Light"/>
                  <a:ea typeface="Segoe UI" charset="0"/>
                  <a:cs typeface="Segoe UI" charset="0"/>
                </a:rPr>
                <a:t>Contoso Australia</a:t>
              </a:r>
            </a:p>
          </p:txBody>
        </p:sp>
        <p:grpSp>
          <p:nvGrpSpPr>
            <p:cNvPr id="104" name="Group 103"/>
            <p:cNvGrpSpPr/>
            <p:nvPr/>
          </p:nvGrpSpPr>
          <p:grpSpPr>
            <a:xfrm>
              <a:off x="9046292" y="6557203"/>
              <a:ext cx="2262090" cy="743192"/>
              <a:chOff x="1277854" y="2863207"/>
              <a:chExt cx="2262090" cy="743192"/>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0265" y="2868084"/>
                <a:ext cx="544053" cy="406952"/>
              </a:xfrm>
              <a:prstGeom prst="rect">
                <a:avLst/>
              </a:prstGeom>
            </p:spPr>
          </p:pic>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917" y="2863207"/>
                <a:ext cx="544053" cy="406951"/>
              </a:xfrm>
              <a:prstGeom prst="rect">
                <a:avLst/>
              </a:prstGeom>
            </p:spPr>
          </p:pic>
          <p:sp>
            <p:nvSpPr>
              <p:cNvPr id="108" name="Rectangle 107"/>
              <p:cNvSpPr/>
              <p:nvPr/>
            </p:nvSpPr>
            <p:spPr>
              <a:xfrm>
                <a:off x="1277854" y="3284827"/>
                <a:ext cx="59879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Apps</a:t>
                </a:r>
                <a:endParaRPr lang="en-US" sz="1371" kern="0">
                  <a:solidFill>
                    <a:sysClr val="windowText" lastClr="000000"/>
                  </a:solidFill>
                  <a:latin typeface="Segoe UI"/>
                </a:endParaRPr>
              </a:p>
            </p:txBody>
          </p:sp>
          <p:sp>
            <p:nvSpPr>
              <p:cNvPr id="109" name="Rectangle 108"/>
              <p:cNvSpPr/>
              <p:nvPr/>
            </p:nvSpPr>
            <p:spPr>
              <a:xfrm>
                <a:off x="2075824" y="3284827"/>
                <a:ext cx="63967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Flows</a:t>
                </a:r>
                <a:endParaRPr lang="en-US" sz="1371" kern="0">
                  <a:solidFill>
                    <a:sysClr val="windowText" lastClr="000000"/>
                  </a:solidFill>
                  <a:latin typeface="Segoe UI"/>
                </a:endParaRPr>
              </a:p>
            </p:txBody>
          </p:sp>
          <p:sp>
            <p:nvSpPr>
              <p:cNvPr id="110" name="Rectangle 109"/>
              <p:cNvSpPr/>
              <p:nvPr/>
            </p:nvSpPr>
            <p:spPr>
              <a:xfrm>
                <a:off x="2947694" y="3292582"/>
                <a:ext cx="592250"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CDM</a:t>
                </a:r>
                <a:endParaRPr lang="en-US" sz="1371" kern="0">
                  <a:solidFill>
                    <a:sysClr val="windowText" lastClr="000000"/>
                  </a:solidFill>
                  <a:latin typeface="Segoe UI"/>
                </a:endParaRPr>
              </a:p>
            </p:txBody>
          </p:sp>
        </p:grpSp>
        <p:pic>
          <p:nvPicPr>
            <p:cNvPr id="105" name="Picture 10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9981" y="6514683"/>
              <a:ext cx="517289" cy="517289"/>
            </a:xfrm>
            <a:prstGeom prst="rect">
              <a:avLst/>
            </a:prstGeom>
          </p:spPr>
        </p:pic>
      </p:grpSp>
      <p:grpSp>
        <p:nvGrpSpPr>
          <p:cNvPr id="111" name="Group 110"/>
          <p:cNvGrpSpPr/>
          <p:nvPr/>
        </p:nvGrpSpPr>
        <p:grpSpPr>
          <a:xfrm>
            <a:off x="682599" y="3127744"/>
            <a:ext cx="2844552" cy="1477930"/>
            <a:chOff x="8775125" y="5799780"/>
            <a:chExt cx="2902002" cy="1507780"/>
          </a:xfrm>
        </p:grpSpPr>
        <p:sp>
          <p:nvSpPr>
            <p:cNvPr id="112" name="Rounded Rectangle 32"/>
            <p:cNvSpPr/>
            <p:nvPr/>
          </p:nvSpPr>
          <p:spPr>
            <a:xfrm>
              <a:off x="8784506" y="5809694"/>
              <a:ext cx="2844437" cy="1497866"/>
            </a:xfrm>
            <a:prstGeom prst="roundRect">
              <a:avLst>
                <a:gd name="adj" fmla="val 0"/>
              </a:avLst>
            </a:prstGeom>
            <a:solidFill>
              <a:schemeClr val="bg1"/>
            </a:solidFill>
            <a:ln w="190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113" name="Rounded Rectangle 31"/>
            <p:cNvSpPr/>
            <p:nvPr/>
          </p:nvSpPr>
          <p:spPr>
            <a:xfrm>
              <a:off x="8775125" y="5799780"/>
              <a:ext cx="2857517" cy="575946"/>
            </a:xfrm>
            <a:prstGeom prst="roundRect">
              <a:avLst>
                <a:gd name="adj" fmla="val 0"/>
              </a:avLst>
            </a:prstGeom>
            <a:solidFill>
              <a:schemeClr val="accent2"/>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defRPr/>
              </a:pPr>
              <a:endParaRPr lang="en-US" sz="1765" kern="0">
                <a:solidFill>
                  <a:sysClr val="windowText" lastClr="000000"/>
                </a:solidFill>
                <a:latin typeface="Segoe UI"/>
              </a:endParaRPr>
            </a:p>
          </p:txBody>
        </p:sp>
        <p:sp>
          <p:nvSpPr>
            <p:cNvPr id="114" name="TextBox 113"/>
            <p:cNvSpPr txBox="1"/>
            <p:nvPr/>
          </p:nvSpPr>
          <p:spPr>
            <a:xfrm>
              <a:off x="8849519" y="5927397"/>
              <a:ext cx="2827608" cy="345212"/>
            </a:xfrm>
            <a:prstGeom prst="rect">
              <a:avLst/>
            </a:prstGeom>
            <a:noFill/>
          </p:spPr>
          <p:txBody>
            <a:bodyPr wrap="square" rtlCol="0">
              <a:spAutoFit/>
            </a:bodyPr>
            <a:lstStyle/>
            <a:p>
              <a:pPr algn="ctr" defTabSz="896214">
                <a:defRPr/>
              </a:pPr>
              <a:r>
                <a:rPr lang="en-US" sz="1567" kern="0" dirty="0">
                  <a:solidFill>
                    <a:srgbClr val="FFFFFF"/>
                  </a:solidFill>
                  <a:latin typeface="Segoe UI Light"/>
                  <a:ea typeface="Segoe UI" charset="0"/>
                  <a:cs typeface="Segoe UI" charset="0"/>
                </a:rPr>
                <a:t>Contoso USA</a:t>
              </a:r>
            </a:p>
          </p:txBody>
        </p:sp>
        <p:grpSp>
          <p:nvGrpSpPr>
            <p:cNvPr id="115" name="Group 114"/>
            <p:cNvGrpSpPr/>
            <p:nvPr/>
          </p:nvGrpSpPr>
          <p:grpSpPr>
            <a:xfrm>
              <a:off x="9046292" y="6557203"/>
              <a:ext cx="2262090" cy="743192"/>
              <a:chOff x="1277854" y="2863207"/>
              <a:chExt cx="2262090" cy="743192"/>
            </a:xfrm>
          </p:grpSpPr>
          <p:pic>
            <p:nvPicPr>
              <p:cNvPr id="117" name="Picture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0265" y="2868084"/>
                <a:ext cx="544053" cy="406952"/>
              </a:xfrm>
              <a:prstGeom prst="rect">
                <a:avLst/>
              </a:prstGeom>
            </p:spPr>
          </p:pic>
          <p:pic>
            <p:nvPicPr>
              <p:cNvPr id="118" name="Picture 1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5917" y="2863207"/>
                <a:ext cx="544053" cy="406951"/>
              </a:xfrm>
              <a:prstGeom prst="rect">
                <a:avLst/>
              </a:prstGeom>
            </p:spPr>
          </p:pic>
          <p:sp>
            <p:nvSpPr>
              <p:cNvPr id="119" name="Rectangle 118"/>
              <p:cNvSpPr/>
              <p:nvPr/>
            </p:nvSpPr>
            <p:spPr>
              <a:xfrm>
                <a:off x="1277854" y="3284827"/>
                <a:ext cx="59879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Apps</a:t>
                </a:r>
                <a:endParaRPr lang="en-US" sz="1371" kern="0">
                  <a:solidFill>
                    <a:sysClr val="windowText" lastClr="000000"/>
                  </a:solidFill>
                  <a:latin typeface="Segoe UI"/>
                </a:endParaRPr>
              </a:p>
            </p:txBody>
          </p:sp>
          <p:sp>
            <p:nvSpPr>
              <p:cNvPr id="120" name="Rectangle 119"/>
              <p:cNvSpPr/>
              <p:nvPr/>
            </p:nvSpPr>
            <p:spPr>
              <a:xfrm>
                <a:off x="2075824" y="3284827"/>
                <a:ext cx="639671"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Flows</a:t>
                </a:r>
                <a:endParaRPr lang="en-US" sz="1371" kern="0">
                  <a:solidFill>
                    <a:sysClr val="windowText" lastClr="000000"/>
                  </a:solidFill>
                  <a:latin typeface="Segoe UI"/>
                </a:endParaRPr>
              </a:p>
            </p:txBody>
          </p:sp>
          <p:sp>
            <p:nvSpPr>
              <p:cNvPr id="121" name="Rectangle 120"/>
              <p:cNvSpPr/>
              <p:nvPr/>
            </p:nvSpPr>
            <p:spPr>
              <a:xfrm>
                <a:off x="2947694" y="3292582"/>
                <a:ext cx="592250" cy="313817"/>
              </a:xfrm>
              <a:prstGeom prst="rect">
                <a:avLst/>
              </a:prstGeom>
            </p:spPr>
            <p:txBody>
              <a:bodyPr wrap="none">
                <a:spAutoFit/>
              </a:bodyPr>
              <a:lstStyle/>
              <a:p>
                <a:pPr algn="ctr" defTabSz="896214">
                  <a:defRPr/>
                </a:pPr>
                <a:r>
                  <a:rPr lang="en-US" sz="1371" kern="0">
                    <a:solidFill>
                      <a:srgbClr val="505050">
                        <a:lumMod val="65000"/>
                        <a:lumOff val="35000"/>
                      </a:srgbClr>
                    </a:solidFill>
                    <a:latin typeface="Segoe UI" charset="0"/>
                    <a:ea typeface="Segoe UI" charset="0"/>
                    <a:cs typeface="Segoe UI" charset="0"/>
                  </a:rPr>
                  <a:t>CDM</a:t>
                </a:r>
                <a:endParaRPr lang="en-US" sz="1371" kern="0">
                  <a:solidFill>
                    <a:sysClr val="windowText" lastClr="000000"/>
                  </a:solidFill>
                  <a:latin typeface="Segoe UI"/>
                </a:endParaRPr>
              </a:p>
            </p:txBody>
          </p:sp>
        </p:grpSp>
        <p:pic>
          <p:nvPicPr>
            <p:cNvPr id="116" name="Picture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9981" y="6514683"/>
              <a:ext cx="517289" cy="517289"/>
            </a:xfrm>
            <a:prstGeom prst="rect">
              <a:avLst/>
            </a:prstGeom>
          </p:spPr>
        </p:pic>
      </p:grpSp>
      <p:sp>
        <p:nvSpPr>
          <p:cNvPr id="122" name="TextBox 121"/>
          <p:cNvSpPr txBox="1"/>
          <p:nvPr/>
        </p:nvSpPr>
        <p:spPr>
          <a:xfrm>
            <a:off x="743940" y="2791002"/>
            <a:ext cx="611887" cy="449154"/>
          </a:xfrm>
          <a:prstGeom prst="rect">
            <a:avLst/>
          </a:prstGeom>
          <a:noFill/>
        </p:spPr>
        <p:txBody>
          <a:bodyPr wrap="none" lIns="179259" tIns="143407" rIns="179259" bIns="143407" rtlCol="0">
            <a:spAutoFit/>
          </a:bodyPr>
          <a:lstStyle/>
          <a:p>
            <a:pPr defTabSz="896214">
              <a:lnSpc>
                <a:spcPct val="90000"/>
              </a:lnSpc>
              <a:spcAft>
                <a:spcPts val="588"/>
              </a:spcAft>
              <a:defRPr/>
            </a:pPr>
            <a:r>
              <a:rPr lang="en-US" sz="1175" kern="0">
                <a:gradFill>
                  <a:gsLst>
                    <a:gs pos="2917">
                      <a:srgbClr val="505050"/>
                    </a:gs>
                    <a:gs pos="30000">
                      <a:srgbClr val="505050"/>
                    </a:gs>
                  </a:gsLst>
                  <a:lin ang="5400000" scaled="0"/>
                </a:gradFill>
                <a:latin typeface="Segoe UI Light"/>
              </a:rPr>
              <a:t>Test</a:t>
            </a:r>
          </a:p>
        </p:txBody>
      </p:sp>
      <p:sp>
        <p:nvSpPr>
          <p:cNvPr id="123" name="TextBox 122"/>
          <p:cNvSpPr txBox="1"/>
          <p:nvPr/>
        </p:nvSpPr>
        <p:spPr>
          <a:xfrm>
            <a:off x="552159" y="3029374"/>
            <a:ext cx="680973" cy="455663"/>
          </a:xfrm>
          <a:prstGeom prst="rect">
            <a:avLst/>
          </a:prstGeom>
          <a:noFill/>
        </p:spPr>
        <p:txBody>
          <a:bodyPr wrap="none" lIns="179259" tIns="143407" rIns="179259" bIns="143407" rtlCol="0">
            <a:spAutoFit/>
          </a:bodyPr>
          <a:lstStyle/>
          <a:p>
            <a:pPr defTabSz="896214">
              <a:lnSpc>
                <a:spcPct val="90000"/>
              </a:lnSpc>
              <a:spcAft>
                <a:spcPts val="588"/>
              </a:spcAft>
              <a:defRPr/>
            </a:pPr>
            <a:r>
              <a:rPr lang="en-US" sz="1175" kern="0" dirty="0">
                <a:gradFill>
                  <a:gsLst>
                    <a:gs pos="2917">
                      <a:srgbClr val="505050"/>
                    </a:gs>
                    <a:gs pos="30000">
                      <a:srgbClr val="505050"/>
                    </a:gs>
                  </a:gsLst>
                  <a:lin ang="5400000" scaled="0"/>
                </a:gradFill>
                <a:latin typeface="Segoe UI Light"/>
              </a:rPr>
              <a:t>Prod</a:t>
            </a:r>
          </a:p>
        </p:txBody>
      </p:sp>
      <p:sp>
        <p:nvSpPr>
          <p:cNvPr id="124" name="TextBox 123"/>
          <p:cNvSpPr txBox="1"/>
          <p:nvPr/>
        </p:nvSpPr>
        <p:spPr>
          <a:xfrm>
            <a:off x="954813" y="2607930"/>
            <a:ext cx="618137" cy="452526"/>
          </a:xfrm>
          <a:prstGeom prst="rect">
            <a:avLst/>
          </a:prstGeom>
          <a:noFill/>
        </p:spPr>
        <p:txBody>
          <a:bodyPr wrap="none" lIns="179259" tIns="143407" rIns="179259" bIns="143407" rtlCol="0">
            <a:spAutoFit/>
          </a:bodyPr>
          <a:lstStyle/>
          <a:p>
            <a:pPr defTabSz="896214">
              <a:lnSpc>
                <a:spcPct val="90000"/>
              </a:lnSpc>
              <a:spcAft>
                <a:spcPts val="588"/>
              </a:spcAft>
              <a:defRPr/>
            </a:pPr>
            <a:r>
              <a:rPr lang="en-US" sz="1175" kern="0" dirty="0">
                <a:gradFill>
                  <a:gsLst>
                    <a:gs pos="2917">
                      <a:srgbClr val="505050"/>
                    </a:gs>
                    <a:gs pos="30000">
                      <a:srgbClr val="505050"/>
                    </a:gs>
                  </a:gsLst>
                  <a:lin ang="5400000" scaled="0"/>
                </a:gradFill>
                <a:latin typeface="Segoe UI Light"/>
              </a:rPr>
              <a:t>Dev</a:t>
            </a:r>
          </a:p>
        </p:txBody>
      </p:sp>
      <p:sp>
        <p:nvSpPr>
          <p:cNvPr id="125" name="TextBox 124"/>
          <p:cNvSpPr txBox="1"/>
          <p:nvPr/>
        </p:nvSpPr>
        <p:spPr>
          <a:xfrm>
            <a:off x="500543" y="6506051"/>
            <a:ext cx="6855722" cy="452590"/>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078" dirty="0">
                <a:gradFill>
                  <a:gsLst>
                    <a:gs pos="2917">
                      <a:srgbClr val="505050"/>
                    </a:gs>
                    <a:gs pos="30000">
                      <a:srgbClr val="505050"/>
                    </a:gs>
                  </a:gsLst>
                  <a:lin ang="5400000" scaled="0"/>
                </a:gradFill>
                <a:latin typeface="Segoe UI Light"/>
              </a:rPr>
              <a:t>Roadmap is for general information purposes only and subject to change</a:t>
            </a:r>
          </a:p>
        </p:txBody>
      </p:sp>
      <p:sp>
        <p:nvSpPr>
          <p:cNvPr id="126" name="Title 125"/>
          <p:cNvSpPr>
            <a:spLocks noGrp="1"/>
          </p:cNvSpPr>
          <p:nvPr>
            <p:ph type="title"/>
          </p:nvPr>
        </p:nvSpPr>
        <p:spPr/>
        <p:txBody>
          <a:bodyPr/>
          <a:lstStyle/>
          <a:p>
            <a:r>
              <a:rPr lang="en-US" dirty="0"/>
              <a:t>Environments</a:t>
            </a:r>
          </a:p>
        </p:txBody>
      </p:sp>
    </p:spTree>
    <p:extLst>
      <p:ext uri="{BB962C8B-B14F-4D97-AF65-F5344CB8AC3E}">
        <p14:creationId xmlns:p14="http://schemas.microsoft.com/office/powerpoint/2010/main" val="37010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attachment.outlook.office.net/owa/stepsic@microsoft.com/service.svc/s/GetAttachmentThumbnail?id=AAMkADU0YzAyMTg4LThhOGUtNDllNC04MmYyLWU5MWQzYjAyMGUxOABGAAAAAABMeciqrc2RTJr5acjV7G7lBwDwMfHVHCecTKlAv1U5sxm2AAAAfqRkAAAD2P8iDkyKS4SgQ0ulzO2bAAAOKmuoAAABEgAQAIxO19louLdJj47iEB4Dcsk%3D&amp;thumbnailType=2&amp;X-OWA-CANARY=G7SJTZyY3ESq2h0ZYeB84sDu7xc349MYyZJKMPqSHRhcp9878LFs9TjMcE7ko85cEpEPnd6ccVY.&amp;token=9596e1c6-b161-4e52-8949-33dee330a9ce&amp;owa=outlook.office.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968" y="1240782"/>
            <a:ext cx="5942113" cy="531474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extLst/>
        </p:spPr>
      </p:pic>
      <p:sp>
        <p:nvSpPr>
          <p:cNvPr id="3" name="TextBox 2"/>
          <p:cNvSpPr txBox="1"/>
          <p:nvPr/>
        </p:nvSpPr>
        <p:spPr>
          <a:xfrm>
            <a:off x="269240" y="6318843"/>
            <a:ext cx="3510524" cy="479745"/>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1372" dirty="0">
                <a:gradFill>
                  <a:gsLst>
                    <a:gs pos="2917">
                      <a:srgbClr val="505050"/>
                    </a:gs>
                    <a:gs pos="30000">
                      <a:srgbClr val="505050"/>
                    </a:gs>
                  </a:gsLst>
                  <a:lin ang="5400000" scaled="0"/>
                </a:gradFill>
                <a:latin typeface="Segoe UI Light"/>
              </a:rPr>
              <a:t>(*) Capabilities planned for Post GA release</a:t>
            </a:r>
          </a:p>
        </p:txBody>
      </p:sp>
      <p:sp>
        <p:nvSpPr>
          <p:cNvPr id="6" name="TextBox 5"/>
          <p:cNvSpPr txBox="1"/>
          <p:nvPr/>
        </p:nvSpPr>
        <p:spPr>
          <a:xfrm>
            <a:off x="5850178" y="6504234"/>
            <a:ext cx="6855722" cy="452590"/>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078" dirty="0">
                <a:gradFill>
                  <a:gsLst>
                    <a:gs pos="2917">
                      <a:srgbClr val="505050"/>
                    </a:gs>
                    <a:gs pos="30000">
                      <a:srgbClr val="505050"/>
                    </a:gs>
                  </a:gsLst>
                  <a:lin ang="5400000" scaled="0"/>
                </a:gradFill>
                <a:latin typeface="Segoe UI Light"/>
              </a:rPr>
              <a:t>Roadmap is for general information purposes only and subject to change</a:t>
            </a:r>
          </a:p>
        </p:txBody>
      </p:sp>
      <p:sp>
        <p:nvSpPr>
          <p:cNvPr id="11" name="Text Placeholder 1"/>
          <p:cNvSpPr>
            <a:spLocks noGrp="1"/>
          </p:cNvSpPr>
          <p:nvPr>
            <p:ph type="body" sz="quarter" idx="10"/>
          </p:nvPr>
        </p:nvSpPr>
        <p:spPr>
          <a:xfrm>
            <a:off x="269239" y="1189177"/>
            <a:ext cx="5713729" cy="3336298"/>
          </a:xfrm>
        </p:spPr>
        <p:txBody>
          <a:bodyPr numCol="1"/>
          <a:lstStyle/>
          <a:p>
            <a:pPr marL="0" indent="0">
              <a:buNone/>
            </a:pPr>
            <a:r>
              <a:rPr lang="en-US" sz="3200" dirty="0">
                <a:solidFill>
                  <a:schemeClr val="tx2"/>
                </a:solidFill>
              </a:rPr>
              <a:t>Categorize data</a:t>
            </a:r>
          </a:p>
          <a:p>
            <a:pPr marL="457200" indent="-457200">
              <a:buFont typeface="Arial" panose="020B0604020202020204" pitchFamily="34" charset="0"/>
              <a:buChar char="•"/>
            </a:pPr>
            <a:r>
              <a:rPr lang="en-US" sz="3200" dirty="0">
                <a:solidFill>
                  <a:schemeClr val="tx1"/>
                </a:solidFill>
              </a:rPr>
              <a:t>Business data only*</a:t>
            </a:r>
          </a:p>
          <a:p>
            <a:pPr marL="457200" indent="-457200">
              <a:buFont typeface="Arial" panose="020B0604020202020204" pitchFamily="34" charset="0"/>
              <a:buChar char="•"/>
            </a:pPr>
            <a:r>
              <a:rPr lang="en-US" sz="3200" dirty="0">
                <a:solidFill>
                  <a:schemeClr val="tx1"/>
                </a:solidFill>
              </a:rPr>
              <a:t>Mixed data</a:t>
            </a:r>
          </a:p>
          <a:p>
            <a:pPr marL="457200" indent="-457200">
              <a:buFont typeface="Arial" panose="020B0604020202020204" pitchFamily="34" charset="0"/>
              <a:buChar char="•"/>
            </a:pPr>
            <a:r>
              <a:rPr lang="en-US" sz="3200" dirty="0">
                <a:solidFill>
                  <a:schemeClr val="tx1"/>
                </a:solidFill>
              </a:rPr>
              <a:t>Non-business data*</a:t>
            </a:r>
          </a:p>
          <a:p>
            <a:pPr marL="457200" indent="-457200">
              <a:buFont typeface="Arial" panose="020B0604020202020204" pitchFamily="34" charset="0"/>
              <a:buChar char="•"/>
            </a:pPr>
            <a:endParaRPr lang="en-US" sz="3200" dirty="0">
              <a:solidFill>
                <a:schemeClr val="tx1"/>
              </a:solidFill>
            </a:endParaRPr>
          </a:p>
          <a:p>
            <a:r>
              <a:rPr lang="en-US" sz="3200" dirty="0">
                <a:solidFill>
                  <a:schemeClr val="tx2"/>
                </a:solidFill>
              </a:rPr>
              <a:t>* = Can’t mix these categories</a:t>
            </a:r>
          </a:p>
        </p:txBody>
      </p:sp>
      <p:sp>
        <p:nvSpPr>
          <p:cNvPr id="12" name="Title 2"/>
          <p:cNvSpPr>
            <a:spLocks noGrp="1"/>
          </p:cNvSpPr>
          <p:nvPr>
            <p:ph type="title"/>
          </p:nvPr>
        </p:nvSpPr>
        <p:spPr>
          <a:xfrm>
            <a:off x="269240" y="289511"/>
            <a:ext cx="11655840" cy="899665"/>
          </a:xfrm>
        </p:spPr>
        <p:txBody>
          <a:bodyPr/>
          <a:lstStyle/>
          <a:p>
            <a:r>
              <a:rPr lang="en-US" dirty="0"/>
              <a:t>Data Policies</a:t>
            </a:r>
          </a:p>
        </p:txBody>
      </p:sp>
    </p:spTree>
    <p:extLst>
      <p:ext uri="{BB962C8B-B14F-4D97-AF65-F5344CB8AC3E}">
        <p14:creationId xmlns:p14="http://schemas.microsoft.com/office/powerpoint/2010/main" val="23917008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1169551"/>
          </a:xfrm>
        </p:spPr>
        <p:txBody>
          <a:bodyPr numCol="1"/>
          <a:lstStyle/>
          <a:p>
            <a:pPr marL="0" indent="0">
              <a:buNone/>
            </a:pPr>
            <a:r>
              <a:rPr lang="en-US" sz="3200" dirty="0">
                <a:solidFill>
                  <a:schemeClr val="tx2"/>
                </a:solidFill>
              </a:rPr>
              <a:t>Connect to on-prem data</a:t>
            </a:r>
          </a:p>
          <a:p>
            <a:r>
              <a:rPr lang="en-US" sz="3200" dirty="0">
                <a:solidFill>
                  <a:schemeClr val="tx1"/>
                </a:solidFill>
              </a:rPr>
              <a:t>Same technology used by Power BI, PowerApps, and MS Flow</a:t>
            </a:r>
          </a:p>
        </p:txBody>
      </p:sp>
      <p:sp>
        <p:nvSpPr>
          <p:cNvPr id="3" name="Title 2"/>
          <p:cNvSpPr>
            <a:spLocks noGrp="1"/>
          </p:cNvSpPr>
          <p:nvPr>
            <p:ph type="title"/>
          </p:nvPr>
        </p:nvSpPr>
        <p:spPr/>
        <p:txBody>
          <a:bodyPr/>
          <a:lstStyle/>
          <a:p>
            <a:r>
              <a:rPr lang="en-US" dirty="0"/>
              <a:t>On-Premises Data Gateway</a:t>
            </a:r>
          </a:p>
        </p:txBody>
      </p:sp>
      <p:pic>
        <p:nvPicPr>
          <p:cNvPr id="4" name="Picture 3"/>
          <p:cNvPicPr>
            <a:picLocks noChangeAspect="1"/>
          </p:cNvPicPr>
          <p:nvPr/>
        </p:nvPicPr>
        <p:blipFill>
          <a:blip r:embed="rId3"/>
          <a:stretch>
            <a:fillRect/>
          </a:stretch>
        </p:blipFill>
        <p:spPr>
          <a:xfrm>
            <a:off x="3452812" y="2562415"/>
            <a:ext cx="5286375" cy="3781425"/>
          </a:xfrm>
          <a:prstGeom prst="rect">
            <a:avLst/>
          </a:prstGeom>
        </p:spPr>
      </p:pic>
    </p:spTree>
    <p:extLst>
      <p:ext uri="{BB962C8B-B14F-4D97-AF65-F5344CB8AC3E}">
        <p14:creationId xmlns:p14="http://schemas.microsoft.com/office/powerpoint/2010/main" val="2371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503045"/>
          </a:xfrm>
        </p:spPr>
        <p:txBody>
          <a:bodyPr numCol="1"/>
          <a:lstStyle/>
          <a:p>
            <a:pPr marL="0" indent="0">
              <a:buNone/>
            </a:pPr>
            <a:r>
              <a:rPr lang="en-US" sz="3200" dirty="0">
                <a:solidFill>
                  <a:schemeClr val="tx2"/>
                </a:solidFill>
              </a:rPr>
              <a:t>Supports…</a:t>
            </a:r>
          </a:p>
          <a:p>
            <a:r>
              <a:rPr lang="en-US" sz="3200" dirty="0">
                <a:solidFill>
                  <a:schemeClr val="tx1"/>
                </a:solidFill>
              </a:rPr>
              <a:t>SQL Server</a:t>
            </a:r>
          </a:p>
          <a:p>
            <a:r>
              <a:rPr lang="en-US" sz="3200" dirty="0">
                <a:solidFill>
                  <a:schemeClr val="tx1"/>
                </a:solidFill>
              </a:rPr>
              <a:t>SharePoint</a:t>
            </a:r>
          </a:p>
          <a:p>
            <a:r>
              <a:rPr lang="en-US" sz="3200" dirty="0">
                <a:solidFill>
                  <a:schemeClr val="tx1"/>
                </a:solidFill>
              </a:rPr>
              <a:t>Oracle</a:t>
            </a:r>
          </a:p>
          <a:p>
            <a:r>
              <a:rPr lang="en-US" sz="3200" dirty="0">
                <a:solidFill>
                  <a:schemeClr val="tx1"/>
                </a:solidFill>
              </a:rPr>
              <a:t>DB2</a:t>
            </a:r>
          </a:p>
          <a:p>
            <a:r>
              <a:rPr lang="en-US" sz="3200" dirty="0">
                <a:solidFill>
                  <a:schemeClr val="tx1"/>
                </a:solidFill>
              </a:rPr>
              <a:t>Filesystem</a:t>
            </a:r>
          </a:p>
          <a:p>
            <a:r>
              <a:rPr lang="en-US" sz="3200" dirty="0">
                <a:solidFill>
                  <a:schemeClr val="tx1"/>
                </a:solidFill>
              </a:rPr>
              <a:t>…</a:t>
            </a:r>
            <a:endParaRPr lang="en-US" sz="3200" dirty="0">
              <a:solidFill>
                <a:schemeClr val="tx2"/>
              </a:solidFill>
            </a:endParaRPr>
          </a:p>
          <a:p>
            <a:pPr marL="0" indent="0">
              <a:buNone/>
            </a:pPr>
            <a:endParaRPr lang="en-US" sz="3200" dirty="0">
              <a:solidFill>
                <a:schemeClr val="tx2"/>
              </a:solidFill>
            </a:endParaRPr>
          </a:p>
          <a:p>
            <a:pPr marL="0" indent="0">
              <a:buNone/>
            </a:pPr>
            <a:r>
              <a:rPr lang="en-US" sz="3200" dirty="0">
                <a:solidFill>
                  <a:schemeClr val="tx2"/>
                </a:solidFill>
              </a:rPr>
              <a:t>Tips</a:t>
            </a:r>
            <a:endParaRPr lang="en-US" sz="3200" dirty="0">
              <a:solidFill>
                <a:srgbClr val="FFFFFF"/>
              </a:solidFill>
            </a:endParaRPr>
          </a:p>
          <a:p>
            <a:pPr lvl="0"/>
            <a:r>
              <a:rPr lang="en-US" sz="3200" dirty="0">
                <a:solidFill>
                  <a:srgbClr val="FFFFFF"/>
                </a:solidFill>
              </a:rPr>
              <a:t>Can’t install on domain controller</a:t>
            </a:r>
            <a:endParaRPr lang="en-US" sz="3200" dirty="0">
              <a:solidFill>
                <a:schemeClr val="tx1"/>
              </a:solidFill>
            </a:endParaRPr>
          </a:p>
        </p:txBody>
      </p:sp>
      <p:sp>
        <p:nvSpPr>
          <p:cNvPr id="3" name="Title 2"/>
          <p:cNvSpPr>
            <a:spLocks noGrp="1"/>
          </p:cNvSpPr>
          <p:nvPr>
            <p:ph type="title"/>
          </p:nvPr>
        </p:nvSpPr>
        <p:spPr/>
        <p:txBody>
          <a:bodyPr/>
          <a:lstStyle/>
          <a:p>
            <a:r>
              <a:rPr lang="en-US" dirty="0"/>
              <a:t>On-Premises Data Gateway</a:t>
            </a:r>
          </a:p>
        </p:txBody>
      </p:sp>
      <p:pic>
        <p:nvPicPr>
          <p:cNvPr id="5" name="Picture 4"/>
          <p:cNvPicPr>
            <a:picLocks noChangeAspect="1"/>
          </p:cNvPicPr>
          <p:nvPr/>
        </p:nvPicPr>
        <p:blipFill>
          <a:blip r:embed="rId3"/>
          <a:stretch>
            <a:fillRect/>
          </a:stretch>
        </p:blipFill>
        <p:spPr>
          <a:xfrm>
            <a:off x="8564858" y="1685544"/>
            <a:ext cx="1416579" cy="1416579"/>
          </a:xfrm>
          <a:prstGeom prst="rect">
            <a:avLst/>
          </a:prstGeom>
        </p:spPr>
      </p:pic>
    </p:spTree>
    <p:extLst>
      <p:ext uri="{BB962C8B-B14F-4D97-AF65-F5344CB8AC3E}">
        <p14:creationId xmlns:p14="http://schemas.microsoft.com/office/powerpoint/2010/main" val="338032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961358"/>
          </a:xfrm>
        </p:spPr>
        <p:txBody>
          <a:bodyPr numCol="1"/>
          <a:lstStyle/>
          <a:p>
            <a:pPr marL="0" indent="0">
              <a:buNone/>
            </a:pPr>
            <a:r>
              <a:rPr lang="en-US" sz="3200" dirty="0">
                <a:solidFill>
                  <a:schemeClr val="tx2"/>
                </a:solidFill>
              </a:rPr>
              <a:t>Azure Active Directory based</a:t>
            </a:r>
          </a:p>
          <a:p>
            <a:r>
              <a:rPr lang="en-US" sz="3200" dirty="0">
                <a:solidFill>
                  <a:schemeClr val="tx1"/>
                </a:solidFill>
              </a:rPr>
              <a:t>Name or email</a:t>
            </a:r>
          </a:p>
          <a:p>
            <a:r>
              <a:rPr lang="en-US" sz="3200" dirty="0">
                <a:solidFill>
                  <a:schemeClr val="tx1"/>
                </a:solidFill>
              </a:rPr>
              <a:t>Permissions are </a:t>
            </a:r>
            <a:r>
              <a:rPr lang="en-US" sz="3200" b="1" dirty="0">
                <a:solidFill>
                  <a:schemeClr val="tx1"/>
                </a:solidFill>
              </a:rPr>
              <a:t>user </a:t>
            </a:r>
            <a:r>
              <a:rPr lang="en-US" sz="3200" dirty="0">
                <a:solidFill>
                  <a:schemeClr val="tx1"/>
                </a:solidFill>
              </a:rPr>
              <a:t>(execute) or </a:t>
            </a:r>
            <a:r>
              <a:rPr lang="en-US" sz="3200" b="1" dirty="0">
                <a:solidFill>
                  <a:schemeClr val="tx1"/>
                </a:solidFill>
              </a:rPr>
              <a:t>contributor </a:t>
            </a:r>
            <a:r>
              <a:rPr lang="en-US" sz="3200" dirty="0">
                <a:solidFill>
                  <a:schemeClr val="tx1"/>
                </a:solidFill>
              </a:rPr>
              <a:t>(full control)</a:t>
            </a:r>
          </a:p>
          <a:p>
            <a:endParaRPr lang="en-US" sz="3200" dirty="0">
              <a:solidFill>
                <a:schemeClr val="tx1"/>
              </a:solidFill>
            </a:endParaRPr>
          </a:p>
          <a:p>
            <a:pPr marL="0" indent="0">
              <a:buNone/>
            </a:pPr>
            <a:r>
              <a:rPr lang="en-US" sz="3200" dirty="0">
                <a:solidFill>
                  <a:schemeClr val="tx2"/>
                </a:solidFill>
              </a:rPr>
              <a:t>No personal accounts… today</a:t>
            </a:r>
          </a:p>
          <a:p>
            <a:pPr marL="0" indent="0">
              <a:buNone/>
            </a:pPr>
            <a:endParaRPr lang="en-US" sz="3200" dirty="0">
              <a:solidFill>
                <a:schemeClr val="tx1"/>
              </a:solidFill>
            </a:endParaRPr>
          </a:p>
          <a:p>
            <a:pPr marL="0" indent="0">
              <a:buNone/>
            </a:pPr>
            <a:r>
              <a:rPr lang="en-US" sz="3200" dirty="0">
                <a:solidFill>
                  <a:schemeClr val="tx2"/>
                </a:solidFill>
              </a:rPr>
              <a:t>Separate data connections</a:t>
            </a:r>
          </a:p>
          <a:p>
            <a:r>
              <a:rPr lang="en-US" sz="3200" dirty="0">
                <a:solidFill>
                  <a:schemeClr val="tx1"/>
                </a:solidFill>
              </a:rPr>
              <a:t>Target user leverages their own data connection</a:t>
            </a:r>
          </a:p>
          <a:p>
            <a:r>
              <a:rPr lang="en-US" sz="3200" dirty="0">
                <a:solidFill>
                  <a:schemeClr val="tx1"/>
                </a:solidFill>
              </a:rPr>
              <a:t>Prompted for choice when launching app</a:t>
            </a:r>
          </a:p>
        </p:txBody>
      </p:sp>
      <p:sp>
        <p:nvSpPr>
          <p:cNvPr id="3" name="Title 2"/>
          <p:cNvSpPr>
            <a:spLocks noGrp="1"/>
          </p:cNvSpPr>
          <p:nvPr>
            <p:ph type="title"/>
          </p:nvPr>
        </p:nvSpPr>
        <p:spPr/>
        <p:txBody>
          <a:bodyPr/>
          <a:lstStyle/>
          <a:p>
            <a:r>
              <a:rPr lang="en-US" dirty="0"/>
              <a:t>Sharing </a:t>
            </a:r>
            <a:r>
              <a:rPr lang="en-US" dirty="0" err="1"/>
              <a:t>PowerApps</a:t>
            </a:r>
            <a:endParaRPr lang="en-US" dirty="0"/>
          </a:p>
        </p:txBody>
      </p:sp>
      <p:pic>
        <p:nvPicPr>
          <p:cNvPr id="6" name="Picture 5"/>
          <p:cNvPicPr>
            <a:picLocks noChangeAspect="1"/>
          </p:cNvPicPr>
          <p:nvPr/>
        </p:nvPicPr>
        <p:blipFill>
          <a:blip r:embed="rId3"/>
          <a:stretch>
            <a:fillRect/>
          </a:stretch>
        </p:blipFill>
        <p:spPr>
          <a:xfrm>
            <a:off x="9425393" y="739343"/>
            <a:ext cx="1561730" cy="1561730"/>
          </a:xfrm>
          <a:prstGeom prst="rect">
            <a:avLst/>
          </a:prstGeom>
        </p:spPr>
      </p:pic>
    </p:spTree>
    <p:extLst>
      <p:ext uri="{BB962C8B-B14F-4D97-AF65-F5344CB8AC3E}">
        <p14:creationId xmlns:p14="http://schemas.microsoft.com/office/powerpoint/2010/main" val="346473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0524"/>
          </a:xfrm>
        </p:spPr>
        <p:txBody>
          <a:bodyPr/>
          <a:lstStyle/>
          <a:p>
            <a:pPr lvl="1"/>
            <a:endParaRPr lang="en-US" dirty="0">
              <a:solidFill>
                <a:schemeClr val="tx1"/>
              </a:solidFill>
            </a:endParaRPr>
          </a:p>
        </p:txBody>
      </p:sp>
      <p:sp>
        <p:nvSpPr>
          <p:cNvPr id="2" name="Title 1"/>
          <p:cNvSpPr>
            <a:spLocks noGrp="1"/>
          </p:cNvSpPr>
          <p:nvPr>
            <p:ph type="title"/>
          </p:nvPr>
        </p:nvSpPr>
        <p:spPr/>
        <p:txBody>
          <a:bodyPr/>
          <a:lstStyle/>
          <a:p>
            <a:r>
              <a:rPr lang="en-US" dirty="0"/>
              <a:t>Demos</a:t>
            </a:r>
          </a:p>
        </p:txBody>
      </p:sp>
      <p:sp>
        <p:nvSpPr>
          <p:cNvPr id="4" name="Rectangle 3"/>
          <p:cNvSpPr/>
          <p:nvPr/>
        </p:nvSpPr>
        <p:spPr>
          <a:xfrm>
            <a:off x="941464" y="2426209"/>
            <a:ext cx="2538406" cy="2476190"/>
          </a:xfrm>
          <a:prstGeom prst="rect">
            <a:avLst/>
          </a:prstGeom>
          <a:solidFill>
            <a:srgbClr val="82C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SharePoint + PowerApps</a:t>
            </a:r>
          </a:p>
        </p:txBody>
      </p:sp>
      <p:sp>
        <p:nvSpPr>
          <p:cNvPr id="6" name="Rectangle 5"/>
          <p:cNvSpPr/>
          <p:nvPr/>
        </p:nvSpPr>
        <p:spPr>
          <a:xfrm>
            <a:off x="3533210" y="2426209"/>
            <a:ext cx="2538406" cy="2476190"/>
          </a:xfrm>
          <a:prstGeom prst="rect">
            <a:avLst/>
          </a:prstGeom>
          <a:solidFill>
            <a:srgbClr val="94E1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Gateway</a:t>
            </a:r>
          </a:p>
        </p:txBody>
      </p:sp>
      <p:sp>
        <p:nvSpPr>
          <p:cNvPr id="8" name="Rectangle 7"/>
          <p:cNvSpPr/>
          <p:nvPr/>
        </p:nvSpPr>
        <p:spPr>
          <a:xfrm>
            <a:off x="6105906" y="2426209"/>
            <a:ext cx="2538406" cy="24761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Microsoft Flow</a:t>
            </a:r>
          </a:p>
        </p:txBody>
      </p:sp>
      <p:sp>
        <p:nvSpPr>
          <p:cNvPr id="12" name="Rectangle 11"/>
          <p:cNvSpPr/>
          <p:nvPr/>
        </p:nvSpPr>
        <p:spPr>
          <a:xfrm>
            <a:off x="8680888" y="2426209"/>
            <a:ext cx="2538406" cy="24761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Super Special Demo</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5049" y="2929169"/>
            <a:ext cx="1331445" cy="1331445"/>
          </a:xfrm>
          <a:prstGeom prst="rect">
            <a:avLst/>
          </a:prstGeom>
        </p:spPr>
      </p:pic>
      <p:pic>
        <p:nvPicPr>
          <p:cNvPr id="7" name="Picture 6"/>
          <p:cNvPicPr>
            <a:picLocks noChangeAspect="1"/>
          </p:cNvPicPr>
          <p:nvPr/>
        </p:nvPicPr>
        <p:blipFill>
          <a:blip r:embed="rId4"/>
          <a:stretch>
            <a:fillRect/>
          </a:stretch>
        </p:blipFill>
        <p:spPr>
          <a:xfrm>
            <a:off x="6617766" y="2850336"/>
            <a:ext cx="1514686" cy="148610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7927" y="2895109"/>
            <a:ext cx="1280161" cy="1280161"/>
          </a:xfrm>
          <a:prstGeom prst="rect">
            <a:avLst/>
          </a:prstGeom>
        </p:spPr>
      </p:pic>
      <p:sp>
        <p:nvSpPr>
          <p:cNvPr id="14" name="TextBox 13"/>
          <p:cNvSpPr txBox="1"/>
          <p:nvPr/>
        </p:nvSpPr>
        <p:spPr>
          <a:xfrm>
            <a:off x="9264925" y="2813407"/>
            <a:ext cx="1370332" cy="1514261"/>
          </a:xfrm>
          <a:prstGeom prst="rect">
            <a:avLst/>
          </a:prstGeom>
          <a:noFill/>
        </p:spPr>
        <p:txBody>
          <a:bodyPr wrap="square" lIns="182880" tIns="146304" rIns="182880" bIns="146304" rtlCol="0">
            <a:spAutoFit/>
          </a:bodyPr>
          <a:lstStyle/>
          <a:p>
            <a:pPr>
              <a:lnSpc>
                <a:spcPct val="90000"/>
              </a:lnSpc>
              <a:spcAft>
                <a:spcPts val="600"/>
              </a:spcAft>
            </a:pPr>
            <a:r>
              <a:rPr lang="en-US" sz="88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02797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15" name="Freeform: Shape 14"/>
          <p:cNvSpPr/>
          <p:nvPr/>
        </p:nvSpPr>
        <p:spPr>
          <a:xfrm>
            <a:off x="1473200"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PowerApps</a:t>
            </a:r>
          </a:p>
        </p:txBody>
      </p:sp>
      <p:sp>
        <p:nvSpPr>
          <p:cNvPr id="16" name="Freeform: Shape 15"/>
          <p:cNvSpPr/>
          <p:nvPr/>
        </p:nvSpPr>
        <p:spPr>
          <a:xfrm>
            <a:off x="4651374"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Data Connectors</a:t>
            </a:r>
          </a:p>
        </p:txBody>
      </p:sp>
      <p:sp>
        <p:nvSpPr>
          <p:cNvPr id="17" name="Freeform: Shape 16"/>
          <p:cNvSpPr/>
          <p:nvPr/>
        </p:nvSpPr>
        <p:spPr>
          <a:xfrm>
            <a:off x="7829549"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algn="ctr" defTabSz="1733550">
              <a:lnSpc>
                <a:spcPct val="90000"/>
              </a:lnSpc>
              <a:spcBef>
                <a:spcPct val="0"/>
              </a:spcBef>
              <a:spcAft>
                <a:spcPct val="35000"/>
              </a:spcAft>
            </a:pPr>
            <a:r>
              <a:rPr lang="en-US" sz="3900" dirty="0"/>
              <a:t>Admin Options</a:t>
            </a:r>
          </a:p>
        </p:txBody>
      </p:sp>
      <p:sp>
        <p:nvSpPr>
          <p:cNvPr id="18" name="Freeform: Shape 17"/>
          <p:cNvSpPr/>
          <p:nvPr/>
        </p:nvSpPr>
        <p:spPr>
          <a:xfrm>
            <a:off x="1473200"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dirty="0"/>
              <a:t>Dev Options</a:t>
            </a:r>
          </a:p>
        </p:txBody>
      </p:sp>
      <p:sp>
        <p:nvSpPr>
          <p:cNvPr id="19" name="Freeform: Shape 18"/>
          <p:cNvSpPr/>
          <p:nvPr/>
        </p:nvSpPr>
        <p:spPr>
          <a:xfrm>
            <a:off x="4651374"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Microsoft Flow</a:t>
            </a:r>
          </a:p>
        </p:txBody>
      </p:sp>
      <p:sp>
        <p:nvSpPr>
          <p:cNvPr id="20" name="Freeform: Shape 19"/>
          <p:cNvSpPr/>
          <p:nvPr/>
        </p:nvSpPr>
        <p:spPr>
          <a:xfrm>
            <a:off x="7829549"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Tips and Tricks</a:t>
            </a:r>
          </a:p>
        </p:txBody>
      </p:sp>
    </p:spTree>
    <p:extLst>
      <p:ext uri="{BB962C8B-B14F-4D97-AF65-F5344CB8AC3E}">
        <p14:creationId xmlns:p14="http://schemas.microsoft.com/office/powerpoint/2010/main" val="158708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00" fill="hold"/>
                                        <p:tgtEl>
                                          <p:spTgt spid="18"/>
                                        </p:tgtEl>
                                        <p:attrNameLst>
                                          <p:attrName>fillcolor</p:attrName>
                                        </p:attrNameLst>
                                      </p:cBhvr>
                                      <p:to>
                                        <a:schemeClr val="accent2"/>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6721840"/>
          </a:xfrm>
        </p:spPr>
        <p:txBody>
          <a:bodyPr numCol="1"/>
          <a:lstStyle/>
          <a:p>
            <a:pPr marL="0" indent="0">
              <a:buNone/>
            </a:pPr>
            <a:r>
              <a:rPr lang="en-US" sz="3200" dirty="0">
                <a:solidFill>
                  <a:schemeClr val="tx2"/>
                </a:solidFill>
              </a:rPr>
              <a:t>Define your own API</a:t>
            </a:r>
          </a:p>
          <a:p>
            <a:r>
              <a:rPr lang="en-US" sz="3200" dirty="0">
                <a:solidFill>
                  <a:schemeClr val="tx1"/>
                </a:solidFill>
              </a:rPr>
              <a:t>Swagger-based</a:t>
            </a:r>
          </a:p>
          <a:p>
            <a:r>
              <a:rPr lang="en-US" sz="3200" dirty="0">
                <a:solidFill>
                  <a:schemeClr val="tx1"/>
                </a:solidFill>
              </a:rPr>
              <a:t>Connect to data sources not already defined</a:t>
            </a:r>
          </a:p>
          <a:p>
            <a:pPr lvl="1"/>
            <a:r>
              <a:rPr lang="en-US" sz="2400" dirty="0">
                <a:solidFill>
                  <a:schemeClr val="tx2"/>
                </a:solidFill>
              </a:rPr>
              <a:t>LOB app</a:t>
            </a:r>
          </a:p>
          <a:p>
            <a:pPr lvl="1"/>
            <a:r>
              <a:rPr lang="en-US" sz="2400" dirty="0">
                <a:solidFill>
                  <a:schemeClr val="tx2"/>
                </a:solidFill>
              </a:rPr>
              <a:t>Internal Web API</a:t>
            </a:r>
          </a:p>
          <a:p>
            <a:pPr lvl="1"/>
            <a:r>
              <a:rPr lang="en-US" sz="2400" dirty="0">
                <a:solidFill>
                  <a:schemeClr val="tx2"/>
                </a:solidFill>
              </a:rPr>
              <a:t>Etc.</a:t>
            </a:r>
          </a:p>
          <a:p>
            <a:endParaRPr lang="en-US" sz="3200" dirty="0">
              <a:solidFill>
                <a:schemeClr val="tx1"/>
              </a:solidFill>
            </a:endParaRPr>
          </a:p>
          <a:p>
            <a:pPr marL="0" indent="0">
              <a:buNone/>
            </a:pPr>
            <a:r>
              <a:rPr lang="en-US" sz="3200" dirty="0" err="1">
                <a:solidFill>
                  <a:schemeClr val="tx2"/>
                </a:solidFill>
              </a:rPr>
              <a:t>Swashbuckle</a:t>
            </a:r>
            <a:r>
              <a:rPr lang="en-US" sz="3200" dirty="0">
                <a:solidFill>
                  <a:schemeClr val="tx2"/>
                </a:solidFill>
              </a:rPr>
              <a:t> (</a:t>
            </a:r>
            <a:r>
              <a:rPr lang="en-US" sz="3200" dirty="0" err="1">
                <a:solidFill>
                  <a:schemeClr val="tx2"/>
                </a:solidFill>
              </a:rPr>
              <a:t>NuGet</a:t>
            </a:r>
            <a:r>
              <a:rPr lang="en-US" sz="3200" dirty="0">
                <a:solidFill>
                  <a:schemeClr val="tx2"/>
                </a:solidFill>
              </a:rPr>
              <a:t>)</a:t>
            </a:r>
          </a:p>
          <a:p>
            <a:r>
              <a:rPr lang="en-US" sz="3200" dirty="0">
                <a:solidFill>
                  <a:schemeClr val="tx1"/>
                </a:solidFill>
              </a:rPr>
              <a:t>Convert existing API Controller to Swagger document</a:t>
            </a:r>
          </a:p>
          <a:p>
            <a:r>
              <a:rPr lang="en-US" sz="3200" i="1" dirty="0">
                <a:solidFill>
                  <a:schemeClr val="tx1"/>
                </a:solidFill>
              </a:rPr>
              <a:t>Tip: Uncomment “</a:t>
            </a:r>
            <a:r>
              <a:rPr lang="en-US" sz="3200" i="1" dirty="0" err="1">
                <a:solidFill>
                  <a:schemeClr val="tx1"/>
                </a:solidFill>
              </a:rPr>
              <a:t>EnableSwaggerUI</a:t>
            </a:r>
            <a:r>
              <a:rPr lang="en-US" sz="3200" i="1" dirty="0">
                <a:solidFill>
                  <a:schemeClr val="tx1"/>
                </a:solidFill>
              </a:rPr>
              <a:t>” in </a:t>
            </a:r>
            <a:r>
              <a:rPr lang="en-US" sz="3200" i="1" dirty="0" err="1">
                <a:solidFill>
                  <a:schemeClr val="tx1"/>
                </a:solidFill>
              </a:rPr>
              <a:t>SwaggerConfig.cs</a:t>
            </a:r>
            <a:endParaRPr lang="en-US" sz="3200" i="1"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latin typeface="+mj-lt"/>
            </a:endParaRPr>
          </a:p>
        </p:txBody>
      </p:sp>
      <p:sp>
        <p:nvSpPr>
          <p:cNvPr id="3" name="Title 2"/>
          <p:cNvSpPr>
            <a:spLocks noGrp="1"/>
          </p:cNvSpPr>
          <p:nvPr>
            <p:ph type="title"/>
          </p:nvPr>
        </p:nvSpPr>
        <p:spPr/>
        <p:txBody>
          <a:bodyPr/>
          <a:lstStyle/>
          <a:p>
            <a:r>
              <a:rPr lang="en-US" dirty="0"/>
              <a:t>Custom API</a:t>
            </a:r>
          </a:p>
        </p:txBody>
      </p:sp>
      <p:pic>
        <p:nvPicPr>
          <p:cNvPr id="4" name="Picture 3"/>
          <p:cNvPicPr>
            <a:picLocks noChangeAspect="1"/>
          </p:cNvPicPr>
          <p:nvPr/>
        </p:nvPicPr>
        <p:blipFill>
          <a:blip r:embed="rId3"/>
          <a:stretch>
            <a:fillRect/>
          </a:stretch>
        </p:blipFill>
        <p:spPr>
          <a:xfrm>
            <a:off x="8353202" y="1189175"/>
            <a:ext cx="2849467" cy="913089"/>
          </a:xfrm>
          <a:prstGeom prst="rect">
            <a:avLst/>
          </a:prstGeom>
        </p:spPr>
      </p:pic>
    </p:spTree>
    <p:extLst>
      <p:ext uri="{BB962C8B-B14F-4D97-AF65-F5344CB8AC3E}">
        <p14:creationId xmlns:p14="http://schemas.microsoft.com/office/powerpoint/2010/main" val="167623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Text Placeholder 4"/>
          <p:cNvSpPr>
            <a:spLocks noGrp="1"/>
          </p:cNvSpPr>
          <p:nvPr>
            <p:ph type="body" sz="quarter" idx="10"/>
          </p:nvPr>
        </p:nvSpPr>
        <p:spPr>
          <a:xfrm>
            <a:off x="269239" y="1189495"/>
            <a:ext cx="11653523" cy="1046440"/>
          </a:xfrm>
        </p:spPr>
        <p:txBody>
          <a:bodyPr/>
          <a:lstStyle/>
          <a:p>
            <a:pPr lvl="2"/>
            <a:endParaRPr lang="en-US" sz="2800" dirty="0"/>
          </a:p>
          <a:p>
            <a:pPr lvl="2"/>
            <a:endParaRPr lang="en-US"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717550"/>
            <a:ext cx="8128000" cy="5422900"/>
          </a:xfrm>
          <a:prstGeom prst="rect">
            <a:avLst/>
          </a:prstGeom>
        </p:spPr>
      </p:pic>
    </p:spTree>
    <p:extLst>
      <p:ext uri="{BB962C8B-B14F-4D97-AF65-F5344CB8AC3E}">
        <p14:creationId xmlns:p14="http://schemas.microsoft.com/office/powerpoint/2010/main" val="247556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419671"/>
          </a:xfrm>
        </p:spPr>
        <p:txBody>
          <a:bodyPr numCol="1"/>
          <a:lstStyle/>
          <a:p>
            <a:pPr marL="0" indent="0">
              <a:buNone/>
            </a:pPr>
            <a:r>
              <a:rPr lang="en-US" sz="3200" dirty="0">
                <a:solidFill>
                  <a:schemeClr val="tx2"/>
                </a:solidFill>
              </a:rPr>
              <a:t>Export from Azure API App</a:t>
            </a:r>
          </a:p>
          <a:p>
            <a:pPr marL="0" indent="0">
              <a:buNone/>
            </a:pPr>
            <a:endParaRPr lang="en-US" sz="3200" dirty="0">
              <a:solidFill>
                <a:schemeClr val="tx2"/>
              </a:solidFill>
            </a:endParaRPr>
          </a:p>
          <a:p>
            <a:pPr marL="0" indent="0">
              <a:buNone/>
            </a:pPr>
            <a:r>
              <a:rPr lang="en-US" sz="3200" dirty="0">
                <a:solidFill>
                  <a:schemeClr val="tx2"/>
                </a:solidFill>
              </a:rPr>
              <a:t>Authentication</a:t>
            </a:r>
          </a:p>
          <a:p>
            <a:r>
              <a:rPr lang="en-US" sz="3200" dirty="0">
                <a:solidFill>
                  <a:schemeClr val="tx1"/>
                </a:solidFill>
              </a:rPr>
              <a:t>None</a:t>
            </a:r>
          </a:p>
          <a:p>
            <a:r>
              <a:rPr lang="en-US" sz="3200" dirty="0">
                <a:solidFill>
                  <a:schemeClr val="tx1"/>
                </a:solidFill>
              </a:rPr>
              <a:t>Basic</a:t>
            </a:r>
          </a:p>
          <a:p>
            <a:r>
              <a:rPr lang="en-US" sz="3200" dirty="0">
                <a:solidFill>
                  <a:schemeClr val="tx1"/>
                </a:solidFill>
              </a:rPr>
              <a:t>OAuth 2.0</a:t>
            </a:r>
          </a:p>
          <a:p>
            <a:endParaRPr lang="en-US" sz="3200" dirty="0">
              <a:solidFill>
                <a:schemeClr val="tx1"/>
              </a:solidFill>
            </a:endParaRPr>
          </a:p>
          <a:p>
            <a:pPr marL="0" indent="0">
              <a:buNone/>
            </a:pPr>
            <a:r>
              <a:rPr lang="en-US" sz="3200" dirty="0">
                <a:solidFill>
                  <a:schemeClr val="tx2"/>
                </a:solidFill>
              </a:rPr>
              <a:t>Custom API Limits</a:t>
            </a:r>
          </a:p>
        </p:txBody>
      </p:sp>
      <p:sp>
        <p:nvSpPr>
          <p:cNvPr id="3" name="Title 2"/>
          <p:cNvSpPr>
            <a:spLocks noGrp="1"/>
          </p:cNvSpPr>
          <p:nvPr>
            <p:ph type="title"/>
          </p:nvPr>
        </p:nvSpPr>
        <p:spPr/>
        <p:txBody>
          <a:bodyPr/>
          <a:lstStyle/>
          <a:p>
            <a:r>
              <a:rPr lang="en-US" dirty="0"/>
              <a:t>Custom API</a:t>
            </a:r>
          </a:p>
        </p:txBody>
      </p:sp>
      <p:pic>
        <p:nvPicPr>
          <p:cNvPr id="4" name="Picture 3"/>
          <p:cNvPicPr>
            <a:picLocks noChangeAspect="1"/>
          </p:cNvPicPr>
          <p:nvPr/>
        </p:nvPicPr>
        <p:blipFill>
          <a:blip r:embed="rId3"/>
          <a:stretch>
            <a:fillRect/>
          </a:stretch>
        </p:blipFill>
        <p:spPr>
          <a:xfrm>
            <a:off x="8353202" y="1189175"/>
            <a:ext cx="2849467" cy="91308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015141859"/>
              </p:ext>
            </p:extLst>
          </p:nvPr>
        </p:nvGraphicFramePr>
        <p:xfrm>
          <a:off x="2032000" y="5625376"/>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7985173"/>
                    </a:ext>
                  </a:extLst>
                </a:gridCol>
                <a:gridCol w="4064000">
                  <a:extLst>
                    <a:ext uri="{9D8B030D-6E8A-4147-A177-3AD203B41FA5}">
                      <a16:colId xmlns:a16="http://schemas.microsoft.com/office/drawing/2014/main" val="3091684182"/>
                    </a:ext>
                  </a:extLst>
                </a:gridCol>
              </a:tblGrid>
              <a:tr h="370840">
                <a:tc>
                  <a:txBody>
                    <a:bodyPr/>
                    <a:lstStyle/>
                    <a:p>
                      <a:pPr algn="ctr"/>
                      <a:r>
                        <a:rPr lang="en-US" dirty="0"/>
                        <a:t>Office 365</a:t>
                      </a:r>
                      <a:r>
                        <a:rPr lang="en-US" baseline="0" dirty="0"/>
                        <a:t> user</a:t>
                      </a:r>
                      <a:endParaRPr lang="en-US" dirty="0"/>
                    </a:p>
                  </a:txBody>
                  <a:tcPr/>
                </a:tc>
                <a:tc>
                  <a:txBody>
                    <a:bodyPr/>
                    <a:lstStyle/>
                    <a:p>
                      <a:pPr algn="ctr"/>
                      <a:r>
                        <a:rPr lang="en-US" dirty="0"/>
                        <a:t>PowerApps</a:t>
                      </a:r>
                      <a:r>
                        <a:rPr lang="en-US" baseline="0" dirty="0"/>
                        <a:t> Plan 1 or 2 user</a:t>
                      </a:r>
                      <a:endParaRPr lang="en-US" dirty="0"/>
                    </a:p>
                  </a:txBody>
                  <a:tcPr/>
                </a:tc>
                <a:extLst>
                  <a:ext uri="{0D108BD9-81ED-4DB2-BD59-A6C34878D82A}">
                    <a16:rowId xmlns:a16="http://schemas.microsoft.com/office/drawing/2014/main" val="3120355882"/>
                  </a:ext>
                </a:extLst>
              </a:tr>
              <a:tr h="370840">
                <a:tc>
                  <a:txBody>
                    <a:bodyPr/>
                    <a:lstStyle/>
                    <a:p>
                      <a:pPr algn="ctr"/>
                      <a:r>
                        <a:rPr lang="en-US" dirty="0"/>
                        <a:t>1</a:t>
                      </a:r>
                    </a:p>
                  </a:txBody>
                  <a:tcPr/>
                </a:tc>
                <a:tc>
                  <a:txBody>
                    <a:bodyPr/>
                    <a:lstStyle/>
                    <a:p>
                      <a:pPr algn="ctr"/>
                      <a:r>
                        <a:rPr lang="en-US" dirty="0"/>
                        <a:t>Unlimited</a:t>
                      </a:r>
                    </a:p>
                  </a:txBody>
                  <a:tcPr/>
                </a:tc>
                <a:extLst>
                  <a:ext uri="{0D108BD9-81ED-4DB2-BD59-A6C34878D82A}">
                    <a16:rowId xmlns:a16="http://schemas.microsoft.com/office/drawing/2014/main" val="965016869"/>
                  </a:ext>
                </a:extLst>
              </a:tr>
            </a:tbl>
          </a:graphicData>
        </a:graphic>
      </p:graphicFrame>
    </p:spTree>
    <p:extLst>
      <p:ext uri="{BB962C8B-B14F-4D97-AF65-F5344CB8AC3E}">
        <p14:creationId xmlns:p14="http://schemas.microsoft.com/office/powerpoint/2010/main" val="172592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3480359"/>
          </a:xfrm>
        </p:spPr>
        <p:txBody>
          <a:bodyPr numCol="1"/>
          <a:lstStyle/>
          <a:p>
            <a:pPr marL="0" indent="0">
              <a:buNone/>
            </a:pPr>
            <a:r>
              <a:rPr lang="en-US" sz="3200" dirty="0">
                <a:solidFill>
                  <a:schemeClr val="tx2"/>
                </a:solidFill>
              </a:rPr>
              <a:t>Organizational database in the cloud</a:t>
            </a:r>
          </a:p>
          <a:p>
            <a:r>
              <a:rPr lang="en-US" sz="3200" u="sng" dirty="0">
                <a:solidFill>
                  <a:schemeClr val="tx1"/>
                </a:solidFill>
              </a:rPr>
              <a:t>Entities</a:t>
            </a:r>
            <a:r>
              <a:rPr lang="en-US" sz="3200" dirty="0">
                <a:solidFill>
                  <a:schemeClr val="tx1"/>
                </a:solidFill>
              </a:rPr>
              <a:t> define domain language</a:t>
            </a:r>
          </a:p>
          <a:p>
            <a:pPr lvl="1"/>
            <a:r>
              <a:rPr lang="en-US" sz="2400" dirty="0">
                <a:solidFill>
                  <a:schemeClr val="tx2"/>
                </a:solidFill>
              </a:rPr>
              <a:t>People = Employee, Team, Contractor…</a:t>
            </a:r>
          </a:p>
          <a:p>
            <a:pPr lvl="1"/>
            <a:r>
              <a:rPr lang="en-US" sz="2400" dirty="0">
                <a:solidFill>
                  <a:schemeClr val="tx2"/>
                </a:solidFill>
              </a:rPr>
              <a:t>Sales = Customer, Contact, Sales Order…</a:t>
            </a:r>
          </a:p>
          <a:p>
            <a:r>
              <a:rPr lang="en-US" sz="3200" dirty="0">
                <a:solidFill>
                  <a:schemeClr val="tx1"/>
                </a:solidFill>
              </a:rPr>
              <a:t>Able to define custom entities</a:t>
            </a:r>
          </a:p>
          <a:p>
            <a:r>
              <a:rPr lang="en-US" sz="3200" dirty="0">
                <a:solidFill>
                  <a:schemeClr val="tx1"/>
                </a:solidFill>
              </a:rPr>
              <a:t>Create relationships between entities</a:t>
            </a:r>
          </a:p>
          <a:p>
            <a:endParaRPr lang="en-US" sz="3200" dirty="0">
              <a:solidFill>
                <a:schemeClr val="tx1"/>
              </a:solidFill>
            </a:endParaRPr>
          </a:p>
          <a:p>
            <a:endParaRPr lang="en-US" sz="3200" dirty="0">
              <a:solidFill>
                <a:schemeClr val="tx1"/>
              </a:solidFill>
            </a:endParaRPr>
          </a:p>
          <a:p>
            <a:endParaRPr lang="en-US" sz="3200" dirty="0">
              <a:solidFill>
                <a:schemeClr val="tx1"/>
              </a:solidFill>
              <a:latin typeface="+mj-lt"/>
            </a:endParaRPr>
          </a:p>
        </p:txBody>
      </p:sp>
      <p:sp>
        <p:nvSpPr>
          <p:cNvPr id="3" name="Title 2"/>
          <p:cNvSpPr>
            <a:spLocks noGrp="1"/>
          </p:cNvSpPr>
          <p:nvPr>
            <p:ph type="title"/>
          </p:nvPr>
        </p:nvSpPr>
        <p:spPr/>
        <p:txBody>
          <a:bodyPr/>
          <a:lstStyle/>
          <a:p>
            <a:r>
              <a:rPr lang="en-US" dirty="0"/>
              <a:t>Common Data Service</a:t>
            </a:r>
          </a:p>
        </p:txBody>
      </p:sp>
      <p:graphicFrame>
        <p:nvGraphicFramePr>
          <p:cNvPr id="5" name="Table 4"/>
          <p:cNvGraphicFramePr>
            <a:graphicFrameLocks noGrp="1"/>
          </p:cNvGraphicFramePr>
          <p:nvPr>
            <p:extLst>
              <p:ext uri="{D42A27DB-BD31-4B8C-83A1-F6EECF244321}">
                <p14:modId xmlns:p14="http://schemas.microsoft.com/office/powerpoint/2010/main" val="2115855421"/>
              </p:ext>
            </p:extLst>
          </p:nvPr>
        </p:nvGraphicFramePr>
        <p:xfrm>
          <a:off x="690311" y="4291808"/>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83911186"/>
                    </a:ext>
                  </a:extLst>
                </a:gridCol>
                <a:gridCol w="2032000">
                  <a:extLst>
                    <a:ext uri="{9D8B030D-6E8A-4147-A177-3AD203B41FA5}">
                      <a16:colId xmlns:a16="http://schemas.microsoft.com/office/drawing/2014/main" val="4125813681"/>
                    </a:ext>
                  </a:extLst>
                </a:gridCol>
                <a:gridCol w="2032000">
                  <a:extLst>
                    <a:ext uri="{9D8B030D-6E8A-4147-A177-3AD203B41FA5}">
                      <a16:colId xmlns:a16="http://schemas.microsoft.com/office/drawing/2014/main" val="1177496308"/>
                    </a:ext>
                  </a:extLst>
                </a:gridCol>
                <a:gridCol w="2032000">
                  <a:extLst>
                    <a:ext uri="{9D8B030D-6E8A-4147-A177-3AD203B41FA5}">
                      <a16:colId xmlns:a16="http://schemas.microsoft.com/office/drawing/2014/main" val="742743703"/>
                    </a:ext>
                  </a:extLst>
                </a:gridCol>
              </a:tblGrid>
              <a:tr h="370840">
                <a:tc>
                  <a:txBody>
                    <a:bodyPr/>
                    <a:lstStyle/>
                    <a:p>
                      <a:r>
                        <a:rPr lang="en-US" dirty="0"/>
                        <a:t>Id</a:t>
                      </a:r>
                    </a:p>
                  </a:txBody>
                  <a:tcPr/>
                </a:tc>
                <a:tc>
                  <a:txBody>
                    <a:bodyPr/>
                    <a:lstStyle/>
                    <a:p>
                      <a:r>
                        <a:rPr lang="en-US" dirty="0"/>
                        <a:t>Title</a:t>
                      </a:r>
                    </a:p>
                  </a:txBody>
                  <a:tcPr/>
                </a:tc>
                <a:tc>
                  <a:txBody>
                    <a:bodyPr/>
                    <a:lstStyle/>
                    <a:p>
                      <a:r>
                        <a:rPr lang="en-US" dirty="0" err="1"/>
                        <a:t>CustomerId</a:t>
                      </a:r>
                      <a:endParaRPr lang="en-US" dirty="0"/>
                    </a:p>
                  </a:txBody>
                  <a:tcPr/>
                </a:tc>
                <a:tc>
                  <a:txBody>
                    <a:bodyPr/>
                    <a:lstStyle/>
                    <a:p>
                      <a:r>
                        <a:rPr lang="en-US" dirty="0" err="1"/>
                        <a:t>OrderId</a:t>
                      </a:r>
                      <a:endParaRPr lang="en-US" dirty="0"/>
                    </a:p>
                  </a:txBody>
                  <a:tcPr/>
                </a:tc>
                <a:extLst>
                  <a:ext uri="{0D108BD9-81ED-4DB2-BD59-A6C34878D82A}">
                    <a16:rowId xmlns:a16="http://schemas.microsoft.com/office/drawing/2014/main" val="389522199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296549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26207058"/>
              </p:ext>
            </p:extLst>
          </p:nvPr>
        </p:nvGraphicFramePr>
        <p:xfrm>
          <a:off x="520192" y="5767154"/>
          <a:ext cx="5904992" cy="741680"/>
        </p:xfrm>
        <a:graphic>
          <a:graphicData uri="http://schemas.openxmlformats.org/drawingml/2006/table">
            <a:tbl>
              <a:tblPr firstRow="1" bandRow="1">
                <a:tableStyleId>{5C22544A-7EE6-4342-B048-85BDC9FD1C3A}</a:tableStyleId>
              </a:tblPr>
              <a:tblGrid>
                <a:gridCol w="2064512">
                  <a:extLst>
                    <a:ext uri="{9D8B030D-6E8A-4147-A177-3AD203B41FA5}">
                      <a16:colId xmlns:a16="http://schemas.microsoft.com/office/drawing/2014/main" val="2226854327"/>
                    </a:ext>
                  </a:extLst>
                </a:gridCol>
                <a:gridCol w="2072640">
                  <a:extLst>
                    <a:ext uri="{9D8B030D-6E8A-4147-A177-3AD203B41FA5}">
                      <a16:colId xmlns:a16="http://schemas.microsoft.com/office/drawing/2014/main" val="3995944179"/>
                    </a:ext>
                  </a:extLst>
                </a:gridCol>
                <a:gridCol w="1767840">
                  <a:extLst>
                    <a:ext uri="{9D8B030D-6E8A-4147-A177-3AD203B41FA5}">
                      <a16:colId xmlns:a16="http://schemas.microsoft.com/office/drawing/2014/main" val="3298891992"/>
                    </a:ext>
                  </a:extLst>
                </a:gridCol>
              </a:tblGrid>
              <a:tr h="370840">
                <a:tc>
                  <a:txBody>
                    <a:bodyPr/>
                    <a:lstStyle/>
                    <a:p>
                      <a:r>
                        <a:rPr lang="en-US" dirty="0" err="1"/>
                        <a:t>CustomerName</a:t>
                      </a:r>
                      <a:endParaRPr lang="en-US" dirty="0"/>
                    </a:p>
                  </a:txBody>
                  <a:tcPr/>
                </a:tc>
                <a:tc>
                  <a:txBody>
                    <a:bodyPr/>
                    <a:lstStyle/>
                    <a:p>
                      <a:r>
                        <a:rPr lang="en-US" dirty="0"/>
                        <a:t>Locale</a:t>
                      </a:r>
                    </a:p>
                  </a:txBody>
                  <a:tcPr/>
                </a:tc>
                <a:tc>
                  <a:txBody>
                    <a:bodyPr/>
                    <a:lstStyle/>
                    <a:p>
                      <a:r>
                        <a:rPr lang="en-US" dirty="0" err="1"/>
                        <a:t>CustomerId</a:t>
                      </a:r>
                      <a:endParaRPr lang="en-US" dirty="0"/>
                    </a:p>
                  </a:txBody>
                  <a:tcPr/>
                </a:tc>
                <a:extLst>
                  <a:ext uri="{0D108BD9-81ED-4DB2-BD59-A6C34878D82A}">
                    <a16:rowId xmlns:a16="http://schemas.microsoft.com/office/drawing/2014/main" val="205432223"/>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2141075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86941346"/>
              </p:ext>
            </p:extLst>
          </p:nvPr>
        </p:nvGraphicFramePr>
        <p:xfrm>
          <a:off x="6876288" y="5767154"/>
          <a:ext cx="4486656" cy="741680"/>
        </p:xfrm>
        <a:graphic>
          <a:graphicData uri="http://schemas.openxmlformats.org/drawingml/2006/table">
            <a:tbl>
              <a:tblPr firstRow="1" bandRow="1">
                <a:tableStyleId>{5C22544A-7EE6-4342-B048-85BDC9FD1C3A}</a:tableStyleId>
              </a:tblPr>
              <a:tblGrid>
                <a:gridCol w="1264621">
                  <a:extLst>
                    <a:ext uri="{9D8B030D-6E8A-4147-A177-3AD203B41FA5}">
                      <a16:colId xmlns:a16="http://schemas.microsoft.com/office/drawing/2014/main" val="2277317929"/>
                    </a:ext>
                  </a:extLst>
                </a:gridCol>
                <a:gridCol w="1649506">
                  <a:extLst>
                    <a:ext uri="{9D8B030D-6E8A-4147-A177-3AD203B41FA5}">
                      <a16:colId xmlns:a16="http://schemas.microsoft.com/office/drawing/2014/main" val="849147089"/>
                    </a:ext>
                  </a:extLst>
                </a:gridCol>
                <a:gridCol w="1572529">
                  <a:extLst>
                    <a:ext uri="{9D8B030D-6E8A-4147-A177-3AD203B41FA5}">
                      <a16:colId xmlns:a16="http://schemas.microsoft.com/office/drawing/2014/main" val="1445347312"/>
                    </a:ext>
                  </a:extLst>
                </a:gridCol>
              </a:tblGrid>
              <a:tr h="370840">
                <a:tc>
                  <a:txBody>
                    <a:bodyPr/>
                    <a:lstStyle/>
                    <a:p>
                      <a:r>
                        <a:rPr lang="en-US" dirty="0" err="1"/>
                        <a:t>OrderId</a:t>
                      </a:r>
                      <a:endParaRPr lang="en-US" dirty="0"/>
                    </a:p>
                  </a:txBody>
                  <a:tcPr/>
                </a:tc>
                <a:tc>
                  <a:txBody>
                    <a:bodyPr/>
                    <a:lstStyle/>
                    <a:p>
                      <a:r>
                        <a:rPr lang="en-US" dirty="0" err="1"/>
                        <a:t>OrderDate</a:t>
                      </a:r>
                      <a:endParaRPr lang="en-US" dirty="0"/>
                    </a:p>
                  </a:txBody>
                  <a:tcPr/>
                </a:tc>
                <a:tc>
                  <a:txBody>
                    <a:bodyPr/>
                    <a:lstStyle/>
                    <a:p>
                      <a:r>
                        <a:rPr lang="en-US" dirty="0"/>
                        <a:t>Price</a:t>
                      </a:r>
                    </a:p>
                  </a:txBody>
                  <a:tcPr/>
                </a:tc>
                <a:extLst>
                  <a:ext uri="{0D108BD9-81ED-4DB2-BD59-A6C34878D82A}">
                    <a16:rowId xmlns:a16="http://schemas.microsoft.com/office/drawing/2014/main" val="714262628"/>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96697611"/>
                  </a:ext>
                </a:extLst>
              </a:tr>
            </a:tbl>
          </a:graphicData>
        </a:graphic>
      </p:graphicFrame>
      <p:sp>
        <p:nvSpPr>
          <p:cNvPr id="7" name="Arrow: Down 6"/>
          <p:cNvSpPr/>
          <p:nvPr/>
        </p:nvSpPr>
        <p:spPr bwMode="auto">
          <a:xfrm>
            <a:off x="5315712" y="5094448"/>
            <a:ext cx="402336" cy="586133"/>
          </a:xfrm>
          <a:prstGeom prst="downArrow">
            <a:avLst/>
          </a:prstGeom>
          <a:solidFill>
            <a:srgbClr val="FFFF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Arrow: Down 7"/>
          <p:cNvSpPr/>
          <p:nvPr/>
        </p:nvSpPr>
        <p:spPr bwMode="auto">
          <a:xfrm>
            <a:off x="7040880" y="5107254"/>
            <a:ext cx="402336" cy="586133"/>
          </a:xfrm>
          <a:prstGeom prst="downArrow">
            <a:avLst/>
          </a:prstGeom>
          <a:solidFill>
            <a:srgbClr val="FFFF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2013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15" name="Freeform: Shape 14"/>
          <p:cNvSpPr/>
          <p:nvPr/>
        </p:nvSpPr>
        <p:spPr>
          <a:xfrm>
            <a:off x="1473200"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PowerApps</a:t>
            </a:r>
          </a:p>
        </p:txBody>
      </p:sp>
      <p:sp>
        <p:nvSpPr>
          <p:cNvPr id="16" name="Freeform: Shape 15"/>
          <p:cNvSpPr/>
          <p:nvPr/>
        </p:nvSpPr>
        <p:spPr>
          <a:xfrm>
            <a:off x="4651374"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Data Connectors</a:t>
            </a:r>
          </a:p>
        </p:txBody>
      </p:sp>
      <p:sp>
        <p:nvSpPr>
          <p:cNvPr id="17" name="Freeform: Shape 16"/>
          <p:cNvSpPr/>
          <p:nvPr/>
        </p:nvSpPr>
        <p:spPr>
          <a:xfrm>
            <a:off x="7829549"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algn="ctr" defTabSz="1733550">
              <a:lnSpc>
                <a:spcPct val="90000"/>
              </a:lnSpc>
              <a:spcBef>
                <a:spcPct val="0"/>
              </a:spcBef>
              <a:spcAft>
                <a:spcPct val="35000"/>
              </a:spcAft>
            </a:pPr>
            <a:r>
              <a:rPr lang="en-US" sz="3900" dirty="0"/>
              <a:t>Admin Options</a:t>
            </a:r>
          </a:p>
        </p:txBody>
      </p:sp>
      <p:sp>
        <p:nvSpPr>
          <p:cNvPr id="18" name="Freeform: Shape 17"/>
          <p:cNvSpPr/>
          <p:nvPr/>
        </p:nvSpPr>
        <p:spPr>
          <a:xfrm>
            <a:off x="1473200"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dirty="0"/>
              <a:t>Dev Options</a:t>
            </a:r>
          </a:p>
        </p:txBody>
      </p:sp>
      <p:sp>
        <p:nvSpPr>
          <p:cNvPr id="19" name="Freeform: Shape 18"/>
          <p:cNvSpPr/>
          <p:nvPr/>
        </p:nvSpPr>
        <p:spPr>
          <a:xfrm>
            <a:off x="4651374"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Microsoft Flow</a:t>
            </a:r>
          </a:p>
        </p:txBody>
      </p:sp>
      <p:sp>
        <p:nvSpPr>
          <p:cNvPr id="20" name="Freeform: Shape 19"/>
          <p:cNvSpPr/>
          <p:nvPr/>
        </p:nvSpPr>
        <p:spPr>
          <a:xfrm>
            <a:off x="7829549"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Tips and Tricks</a:t>
            </a:r>
          </a:p>
        </p:txBody>
      </p:sp>
    </p:spTree>
    <p:extLst>
      <p:ext uri="{BB962C8B-B14F-4D97-AF65-F5344CB8AC3E}">
        <p14:creationId xmlns:p14="http://schemas.microsoft.com/office/powerpoint/2010/main" val="203121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00" fill="hold"/>
                                        <p:tgtEl>
                                          <p:spTgt spid="19"/>
                                        </p:tgtEl>
                                        <p:attrNameLst>
                                          <p:attrName>fillcolor</p:attrName>
                                        </p:attrNameLst>
                                      </p:cBhvr>
                                      <p:to>
                                        <a:schemeClr val="accent2"/>
                                      </p:to>
                                    </p:animClr>
                                    <p:set>
                                      <p:cBhvr>
                                        <p:cTn id="7" dur="1000" fill="hold"/>
                                        <p:tgtEl>
                                          <p:spTgt spid="19"/>
                                        </p:tgtEl>
                                        <p:attrNameLst>
                                          <p:attrName>fill.type</p:attrName>
                                        </p:attrNameLst>
                                      </p:cBhvr>
                                      <p:to>
                                        <p:strVal val="solid"/>
                                      </p:to>
                                    </p:set>
                                    <p:set>
                                      <p:cBhvr>
                                        <p:cTn id="8" dur="1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419671"/>
          </a:xfrm>
        </p:spPr>
        <p:txBody>
          <a:bodyPr numCol="1"/>
          <a:lstStyle/>
          <a:p>
            <a:pPr marL="0" indent="0">
              <a:buNone/>
            </a:pPr>
            <a:r>
              <a:rPr lang="en-US" sz="3200" dirty="0">
                <a:solidFill>
                  <a:schemeClr val="tx2"/>
                </a:solidFill>
              </a:rPr>
              <a:t>Previously called Logic Flows</a:t>
            </a:r>
          </a:p>
          <a:p>
            <a:r>
              <a:rPr lang="en-US" sz="3200" dirty="0">
                <a:solidFill>
                  <a:schemeClr val="tx1"/>
                </a:solidFill>
              </a:rPr>
              <a:t>Simplified version of Azure Logic Apps</a:t>
            </a:r>
          </a:p>
          <a:p>
            <a:endParaRPr lang="en-US" sz="3200" dirty="0">
              <a:solidFill>
                <a:schemeClr val="tx1"/>
              </a:solidFill>
            </a:endParaRPr>
          </a:p>
          <a:p>
            <a:r>
              <a:rPr lang="en-US" sz="3200" dirty="0">
                <a:solidFill>
                  <a:schemeClr val="tx1"/>
                </a:solidFill>
              </a:rPr>
              <a:t>Rich workflows connected to services</a:t>
            </a:r>
          </a:p>
          <a:p>
            <a:r>
              <a:rPr lang="en-US" sz="3200" dirty="0">
                <a:solidFill>
                  <a:schemeClr val="tx1"/>
                </a:solidFill>
              </a:rPr>
              <a:t>Conditional logic</a:t>
            </a:r>
          </a:p>
          <a:p>
            <a:r>
              <a:rPr lang="en-US" sz="3200" dirty="0">
                <a:solidFill>
                  <a:schemeClr val="tx1"/>
                </a:solidFill>
              </a:rPr>
              <a:t>Templates -or- from scratch</a:t>
            </a:r>
          </a:p>
          <a:p>
            <a:endParaRPr lang="en-US" sz="3200" dirty="0">
              <a:solidFill>
                <a:schemeClr val="tx1"/>
              </a:solidFill>
            </a:endParaRPr>
          </a:p>
          <a:p>
            <a:endParaRPr lang="en-US" sz="3200" dirty="0">
              <a:solidFill>
                <a:schemeClr val="tx1"/>
              </a:solidFill>
            </a:endParaRPr>
          </a:p>
        </p:txBody>
      </p:sp>
      <p:sp>
        <p:nvSpPr>
          <p:cNvPr id="3" name="Title 2"/>
          <p:cNvSpPr>
            <a:spLocks noGrp="1"/>
          </p:cNvSpPr>
          <p:nvPr>
            <p:ph type="title"/>
          </p:nvPr>
        </p:nvSpPr>
        <p:spPr/>
        <p:txBody>
          <a:bodyPr/>
          <a:lstStyle/>
          <a:p>
            <a:r>
              <a:rPr lang="en-US" dirty="0"/>
              <a:t>Microsoft Flow</a:t>
            </a:r>
          </a:p>
        </p:txBody>
      </p:sp>
      <p:pic>
        <p:nvPicPr>
          <p:cNvPr id="5" name="Picture 4"/>
          <p:cNvPicPr>
            <a:picLocks noChangeAspect="1"/>
          </p:cNvPicPr>
          <p:nvPr/>
        </p:nvPicPr>
        <p:blipFill>
          <a:blip r:embed="rId3"/>
          <a:stretch>
            <a:fillRect/>
          </a:stretch>
        </p:blipFill>
        <p:spPr>
          <a:xfrm>
            <a:off x="7703719" y="3978480"/>
            <a:ext cx="3755663" cy="2027029"/>
          </a:xfrm>
          <a:prstGeom prst="rect">
            <a:avLst/>
          </a:prstGeom>
        </p:spPr>
      </p:pic>
      <p:pic>
        <p:nvPicPr>
          <p:cNvPr id="6" name="Picture 5"/>
          <p:cNvPicPr>
            <a:picLocks noChangeAspect="1"/>
          </p:cNvPicPr>
          <p:nvPr/>
        </p:nvPicPr>
        <p:blipFill>
          <a:blip r:embed="rId4"/>
          <a:stretch>
            <a:fillRect/>
          </a:stretch>
        </p:blipFill>
        <p:spPr>
          <a:xfrm>
            <a:off x="8584165" y="372812"/>
            <a:ext cx="1666741" cy="1632727"/>
          </a:xfrm>
          <a:prstGeom prst="rect">
            <a:avLst/>
          </a:prstGeom>
        </p:spPr>
      </p:pic>
    </p:spTree>
    <p:extLst>
      <p:ext uri="{BB962C8B-B14F-4D97-AF65-F5344CB8AC3E}">
        <p14:creationId xmlns:p14="http://schemas.microsoft.com/office/powerpoint/2010/main" val="223265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1169551"/>
          </a:xfrm>
        </p:spPr>
        <p:txBody>
          <a:bodyPr numCol="1"/>
          <a:lstStyle/>
          <a:p>
            <a:pPr marL="0" indent="0">
              <a:buNone/>
            </a:pPr>
            <a:r>
              <a:rPr lang="en-US" sz="3200" dirty="0">
                <a:solidFill>
                  <a:schemeClr val="tx2"/>
                </a:solidFill>
              </a:rPr>
              <a:t>SharePoint Integration</a:t>
            </a:r>
          </a:p>
          <a:p>
            <a:r>
              <a:rPr lang="en-US" sz="3200" dirty="0">
                <a:solidFill>
                  <a:schemeClr val="tx1"/>
                </a:solidFill>
              </a:rPr>
              <a:t>Connect to a SharePoint List</a:t>
            </a:r>
          </a:p>
        </p:txBody>
      </p:sp>
      <p:sp>
        <p:nvSpPr>
          <p:cNvPr id="3" name="Title 2"/>
          <p:cNvSpPr>
            <a:spLocks noGrp="1"/>
          </p:cNvSpPr>
          <p:nvPr>
            <p:ph type="title"/>
          </p:nvPr>
        </p:nvSpPr>
        <p:spPr/>
        <p:txBody>
          <a:bodyPr/>
          <a:lstStyle/>
          <a:p>
            <a:r>
              <a:rPr lang="en-US" dirty="0"/>
              <a:t>Microsoft Flow</a:t>
            </a:r>
          </a:p>
        </p:txBody>
      </p:sp>
      <p:pic>
        <p:nvPicPr>
          <p:cNvPr id="6" name="Picture 5"/>
          <p:cNvPicPr>
            <a:picLocks noChangeAspect="1"/>
          </p:cNvPicPr>
          <p:nvPr/>
        </p:nvPicPr>
        <p:blipFill>
          <a:blip r:embed="rId3"/>
          <a:stretch>
            <a:fillRect/>
          </a:stretch>
        </p:blipFill>
        <p:spPr>
          <a:xfrm>
            <a:off x="1187296" y="2897823"/>
            <a:ext cx="9817407" cy="2959757"/>
          </a:xfrm>
          <a:prstGeom prst="rect">
            <a:avLst/>
          </a:prstGeom>
        </p:spPr>
      </p:pic>
      <p:pic>
        <p:nvPicPr>
          <p:cNvPr id="7" name="Picture 6"/>
          <p:cNvPicPr>
            <a:picLocks noChangeAspect="1"/>
          </p:cNvPicPr>
          <p:nvPr/>
        </p:nvPicPr>
        <p:blipFill>
          <a:blip r:embed="rId4"/>
          <a:stretch>
            <a:fillRect/>
          </a:stretch>
        </p:blipFill>
        <p:spPr>
          <a:xfrm>
            <a:off x="8584163" y="372812"/>
            <a:ext cx="1666741" cy="1632727"/>
          </a:xfrm>
          <a:prstGeom prst="rect">
            <a:avLst/>
          </a:prstGeom>
        </p:spPr>
      </p:pic>
    </p:spTree>
    <p:extLst>
      <p:ext uri="{BB962C8B-B14F-4D97-AF65-F5344CB8AC3E}">
        <p14:creationId xmlns:p14="http://schemas.microsoft.com/office/powerpoint/2010/main" val="362443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419671"/>
          </a:xfrm>
        </p:spPr>
        <p:txBody>
          <a:bodyPr numCol="1"/>
          <a:lstStyle/>
          <a:p>
            <a:pPr marL="0" indent="0">
              <a:buNone/>
            </a:pPr>
            <a:r>
              <a:rPr lang="en-US" sz="3200" dirty="0">
                <a:solidFill>
                  <a:schemeClr val="tx2"/>
                </a:solidFill>
              </a:rPr>
              <a:t>Trigger examples</a:t>
            </a:r>
          </a:p>
          <a:p>
            <a:r>
              <a:rPr lang="en-US" sz="3200" dirty="0">
                <a:solidFill>
                  <a:schemeClr val="tx1"/>
                </a:solidFill>
              </a:rPr>
              <a:t>Recurrence</a:t>
            </a:r>
          </a:p>
          <a:p>
            <a:r>
              <a:rPr lang="en-US" sz="3200" dirty="0" err="1">
                <a:solidFill>
                  <a:schemeClr val="tx1"/>
                </a:solidFill>
              </a:rPr>
              <a:t>PowerApps</a:t>
            </a:r>
            <a:r>
              <a:rPr lang="en-US" sz="3200" dirty="0">
                <a:solidFill>
                  <a:schemeClr val="tx1"/>
                </a:solidFill>
              </a:rPr>
              <a:t> control selected</a:t>
            </a:r>
          </a:p>
          <a:p>
            <a:r>
              <a:rPr lang="en-US" sz="3200" dirty="0">
                <a:solidFill>
                  <a:schemeClr val="tx1"/>
                </a:solidFill>
              </a:rPr>
              <a:t>File / email / contact created</a:t>
            </a:r>
          </a:p>
          <a:p>
            <a:endParaRPr lang="en-US" sz="3200" dirty="0">
              <a:solidFill>
                <a:schemeClr val="tx1"/>
              </a:solidFill>
            </a:endParaRPr>
          </a:p>
          <a:p>
            <a:pPr marL="0" indent="0">
              <a:buNone/>
            </a:pPr>
            <a:r>
              <a:rPr lang="en-US" sz="3200" dirty="0">
                <a:solidFill>
                  <a:schemeClr val="tx2"/>
                </a:solidFill>
              </a:rPr>
              <a:t>Action examples</a:t>
            </a:r>
          </a:p>
          <a:p>
            <a:r>
              <a:rPr lang="en-US" sz="3200" dirty="0">
                <a:solidFill>
                  <a:schemeClr val="tx1"/>
                </a:solidFill>
              </a:rPr>
              <a:t>Create file / event / contact</a:t>
            </a:r>
          </a:p>
          <a:p>
            <a:r>
              <a:rPr lang="en-US" sz="3200" dirty="0">
                <a:solidFill>
                  <a:schemeClr val="tx1"/>
                </a:solidFill>
              </a:rPr>
              <a:t>Send email / tweet</a:t>
            </a:r>
          </a:p>
        </p:txBody>
      </p:sp>
      <p:sp>
        <p:nvSpPr>
          <p:cNvPr id="3" name="Title 2"/>
          <p:cNvSpPr>
            <a:spLocks noGrp="1"/>
          </p:cNvSpPr>
          <p:nvPr>
            <p:ph type="title"/>
          </p:nvPr>
        </p:nvSpPr>
        <p:spPr/>
        <p:txBody>
          <a:bodyPr/>
          <a:lstStyle/>
          <a:p>
            <a:r>
              <a:rPr lang="en-US" dirty="0"/>
              <a:t>Microsoft Flow</a:t>
            </a:r>
          </a:p>
        </p:txBody>
      </p:sp>
    </p:spTree>
    <p:extLst>
      <p:ext uri="{BB962C8B-B14F-4D97-AF65-F5344CB8AC3E}">
        <p14:creationId xmlns:p14="http://schemas.microsoft.com/office/powerpoint/2010/main" val="344576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0524"/>
          </a:xfrm>
        </p:spPr>
        <p:txBody>
          <a:bodyPr/>
          <a:lstStyle/>
          <a:p>
            <a:pPr lvl="1"/>
            <a:endParaRPr lang="en-US" dirty="0">
              <a:solidFill>
                <a:schemeClr val="tx1"/>
              </a:solidFill>
            </a:endParaRPr>
          </a:p>
        </p:txBody>
      </p:sp>
      <p:sp>
        <p:nvSpPr>
          <p:cNvPr id="2" name="Title 1"/>
          <p:cNvSpPr>
            <a:spLocks noGrp="1"/>
          </p:cNvSpPr>
          <p:nvPr>
            <p:ph type="title"/>
          </p:nvPr>
        </p:nvSpPr>
        <p:spPr/>
        <p:txBody>
          <a:bodyPr/>
          <a:lstStyle/>
          <a:p>
            <a:r>
              <a:rPr lang="en-US" dirty="0"/>
              <a:t>Demos</a:t>
            </a:r>
          </a:p>
        </p:txBody>
      </p:sp>
      <p:sp>
        <p:nvSpPr>
          <p:cNvPr id="4" name="Rectangle 3"/>
          <p:cNvSpPr/>
          <p:nvPr/>
        </p:nvSpPr>
        <p:spPr>
          <a:xfrm>
            <a:off x="941464" y="2426209"/>
            <a:ext cx="2538406" cy="2476190"/>
          </a:xfrm>
          <a:prstGeom prst="rect">
            <a:avLst/>
          </a:prstGeom>
          <a:solidFill>
            <a:srgbClr val="82C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PowerApps + SharePoint</a:t>
            </a:r>
          </a:p>
        </p:txBody>
      </p:sp>
      <p:sp>
        <p:nvSpPr>
          <p:cNvPr id="6" name="Rectangle 5"/>
          <p:cNvSpPr/>
          <p:nvPr/>
        </p:nvSpPr>
        <p:spPr>
          <a:xfrm>
            <a:off x="3533210" y="2426209"/>
            <a:ext cx="2538406" cy="24761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Gateway</a:t>
            </a:r>
          </a:p>
        </p:txBody>
      </p:sp>
      <p:sp>
        <p:nvSpPr>
          <p:cNvPr id="8" name="Rectangle 7"/>
          <p:cNvSpPr/>
          <p:nvPr/>
        </p:nvSpPr>
        <p:spPr>
          <a:xfrm>
            <a:off x="6105906" y="2426209"/>
            <a:ext cx="2538406" cy="2476190"/>
          </a:xfrm>
          <a:prstGeom prst="rect">
            <a:avLst/>
          </a:prstGeom>
          <a:solidFill>
            <a:srgbClr val="94E1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Microsoft Flow</a:t>
            </a:r>
          </a:p>
        </p:txBody>
      </p:sp>
      <p:sp>
        <p:nvSpPr>
          <p:cNvPr id="12" name="Rectangle 11"/>
          <p:cNvSpPr/>
          <p:nvPr/>
        </p:nvSpPr>
        <p:spPr>
          <a:xfrm>
            <a:off x="8680888" y="2426209"/>
            <a:ext cx="2538406" cy="24761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Super Special Demo</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5049" y="2929169"/>
            <a:ext cx="1331445" cy="1331445"/>
          </a:xfrm>
          <a:prstGeom prst="rect">
            <a:avLst/>
          </a:prstGeom>
        </p:spPr>
      </p:pic>
      <p:pic>
        <p:nvPicPr>
          <p:cNvPr id="14" name="Picture 13"/>
          <p:cNvPicPr>
            <a:picLocks noChangeAspect="1"/>
          </p:cNvPicPr>
          <p:nvPr/>
        </p:nvPicPr>
        <p:blipFill>
          <a:blip r:embed="rId3"/>
          <a:stretch>
            <a:fillRect/>
          </a:stretch>
        </p:blipFill>
        <p:spPr>
          <a:xfrm>
            <a:off x="6617766" y="2850336"/>
            <a:ext cx="1514686" cy="1486107"/>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7927" y="2895109"/>
            <a:ext cx="1280161" cy="1280161"/>
          </a:xfrm>
          <a:prstGeom prst="rect">
            <a:avLst/>
          </a:prstGeom>
        </p:spPr>
      </p:pic>
      <p:sp>
        <p:nvSpPr>
          <p:cNvPr id="16" name="TextBox 15"/>
          <p:cNvSpPr txBox="1"/>
          <p:nvPr/>
        </p:nvSpPr>
        <p:spPr>
          <a:xfrm>
            <a:off x="9264925" y="2813407"/>
            <a:ext cx="1370332" cy="1514261"/>
          </a:xfrm>
          <a:prstGeom prst="rect">
            <a:avLst/>
          </a:prstGeom>
          <a:noFill/>
        </p:spPr>
        <p:txBody>
          <a:bodyPr wrap="square" lIns="182880" tIns="146304" rIns="182880" bIns="146304" rtlCol="0">
            <a:spAutoFit/>
          </a:bodyPr>
          <a:lstStyle/>
          <a:p>
            <a:pPr>
              <a:lnSpc>
                <a:spcPct val="90000"/>
              </a:lnSpc>
              <a:spcAft>
                <a:spcPts val="600"/>
              </a:spcAft>
            </a:pPr>
            <a:r>
              <a:rPr lang="en-US" sz="88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322482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1711238"/>
          </a:xfrm>
        </p:spPr>
        <p:txBody>
          <a:bodyPr numCol="1"/>
          <a:lstStyle/>
          <a:p>
            <a:pPr marL="0" indent="0">
              <a:buNone/>
            </a:pPr>
            <a:r>
              <a:rPr lang="en-US" sz="3200" dirty="0">
                <a:solidFill>
                  <a:schemeClr val="tx2"/>
                </a:solidFill>
              </a:rPr>
              <a:t>Examples</a:t>
            </a:r>
          </a:p>
          <a:p>
            <a:r>
              <a:rPr lang="en-US" sz="3200" dirty="0">
                <a:solidFill>
                  <a:schemeClr val="tx1"/>
                </a:solidFill>
              </a:rPr>
              <a:t>Create file on reoccurring schedule</a:t>
            </a:r>
          </a:p>
          <a:p>
            <a:endParaRPr lang="en-US" sz="3200" dirty="0">
              <a:solidFill>
                <a:schemeClr val="tx1"/>
              </a:solidFill>
            </a:endParaRPr>
          </a:p>
        </p:txBody>
      </p:sp>
      <p:sp>
        <p:nvSpPr>
          <p:cNvPr id="3" name="Title 2"/>
          <p:cNvSpPr>
            <a:spLocks noGrp="1"/>
          </p:cNvSpPr>
          <p:nvPr>
            <p:ph type="title"/>
          </p:nvPr>
        </p:nvSpPr>
        <p:spPr/>
        <p:txBody>
          <a:bodyPr/>
          <a:lstStyle/>
          <a:p>
            <a:r>
              <a:rPr lang="en-US" dirty="0"/>
              <a:t>Microsoft Flow</a:t>
            </a:r>
          </a:p>
        </p:txBody>
      </p:sp>
    </p:spTree>
    <p:extLst>
      <p:ext uri="{BB962C8B-B14F-4D97-AF65-F5344CB8AC3E}">
        <p14:creationId xmlns:p14="http://schemas.microsoft.com/office/powerpoint/2010/main" val="74048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0524"/>
          </a:xfrm>
        </p:spPr>
        <p:txBody>
          <a:bodyPr/>
          <a:lstStyle/>
          <a:p>
            <a:pPr lvl="1"/>
            <a:endParaRPr lang="en-US" dirty="0">
              <a:solidFill>
                <a:schemeClr val="tx1"/>
              </a:solidFill>
            </a:endParaRPr>
          </a:p>
        </p:txBody>
      </p:sp>
      <p:sp>
        <p:nvSpPr>
          <p:cNvPr id="2" name="Title 1"/>
          <p:cNvSpPr>
            <a:spLocks noGrp="1"/>
          </p:cNvSpPr>
          <p:nvPr>
            <p:ph type="title"/>
          </p:nvPr>
        </p:nvSpPr>
        <p:spPr/>
        <p:txBody>
          <a:bodyPr/>
          <a:lstStyle/>
          <a:p>
            <a:r>
              <a:rPr lang="en-US" dirty="0"/>
              <a:t>Demos</a:t>
            </a:r>
          </a:p>
        </p:txBody>
      </p:sp>
      <p:sp>
        <p:nvSpPr>
          <p:cNvPr id="4" name="Rectangle 3"/>
          <p:cNvSpPr/>
          <p:nvPr/>
        </p:nvSpPr>
        <p:spPr>
          <a:xfrm>
            <a:off x="941464" y="2426209"/>
            <a:ext cx="2538406" cy="2476190"/>
          </a:xfrm>
          <a:prstGeom prst="rect">
            <a:avLst/>
          </a:prstGeom>
          <a:solidFill>
            <a:srgbClr val="82C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PowerApps + SharePoint</a:t>
            </a:r>
          </a:p>
        </p:txBody>
      </p:sp>
      <p:sp>
        <p:nvSpPr>
          <p:cNvPr id="6" name="Rectangle 5"/>
          <p:cNvSpPr/>
          <p:nvPr/>
        </p:nvSpPr>
        <p:spPr>
          <a:xfrm>
            <a:off x="3533210" y="2426209"/>
            <a:ext cx="2538406" cy="24761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Gateway</a:t>
            </a:r>
          </a:p>
        </p:txBody>
      </p:sp>
      <p:sp>
        <p:nvSpPr>
          <p:cNvPr id="8" name="Rectangle 7"/>
          <p:cNvSpPr/>
          <p:nvPr/>
        </p:nvSpPr>
        <p:spPr>
          <a:xfrm>
            <a:off x="6105906" y="2426209"/>
            <a:ext cx="2538406" cy="24761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a:solidFill>
                  <a:schemeClr val="bg1"/>
                </a:solidFill>
              </a:rPr>
              <a:t>Microsoft </a:t>
            </a:r>
            <a:r>
              <a:rPr lang="en-US" sz="2400" dirty="0">
                <a:solidFill>
                  <a:schemeClr val="bg1"/>
                </a:solidFill>
              </a:rPr>
              <a:t>Flow</a:t>
            </a:r>
          </a:p>
        </p:txBody>
      </p:sp>
      <p:sp>
        <p:nvSpPr>
          <p:cNvPr id="12" name="Rectangle 11"/>
          <p:cNvSpPr/>
          <p:nvPr/>
        </p:nvSpPr>
        <p:spPr>
          <a:xfrm>
            <a:off x="8680888" y="2426209"/>
            <a:ext cx="2538406" cy="2476190"/>
          </a:xfrm>
          <a:prstGeom prst="rect">
            <a:avLst/>
          </a:prstGeom>
          <a:solidFill>
            <a:srgbClr val="94E1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solidFill>
                  <a:schemeClr val="bg1"/>
                </a:solidFill>
              </a:rPr>
              <a:t>Super Special Demo</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5049" y="2929169"/>
            <a:ext cx="1331445" cy="1331445"/>
          </a:xfrm>
          <a:prstGeom prst="rect">
            <a:avLst/>
          </a:prstGeom>
        </p:spPr>
      </p:pic>
      <p:pic>
        <p:nvPicPr>
          <p:cNvPr id="14" name="Picture 13"/>
          <p:cNvPicPr>
            <a:picLocks noChangeAspect="1"/>
          </p:cNvPicPr>
          <p:nvPr/>
        </p:nvPicPr>
        <p:blipFill>
          <a:blip r:embed="rId3"/>
          <a:stretch>
            <a:fillRect/>
          </a:stretch>
        </p:blipFill>
        <p:spPr>
          <a:xfrm>
            <a:off x="6617766" y="2850336"/>
            <a:ext cx="1514686" cy="1486107"/>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7927" y="2895109"/>
            <a:ext cx="1280161" cy="1280161"/>
          </a:xfrm>
          <a:prstGeom prst="rect">
            <a:avLst/>
          </a:prstGeom>
        </p:spPr>
      </p:pic>
      <p:sp>
        <p:nvSpPr>
          <p:cNvPr id="5" name="TextBox 4"/>
          <p:cNvSpPr txBox="1"/>
          <p:nvPr/>
        </p:nvSpPr>
        <p:spPr>
          <a:xfrm>
            <a:off x="9264925" y="2813407"/>
            <a:ext cx="1370332" cy="1514261"/>
          </a:xfrm>
          <a:prstGeom prst="rect">
            <a:avLst/>
          </a:prstGeom>
          <a:noFill/>
        </p:spPr>
        <p:txBody>
          <a:bodyPr wrap="square" lIns="182880" tIns="146304" rIns="182880" bIns="146304" rtlCol="0">
            <a:spAutoFit/>
          </a:bodyPr>
          <a:lstStyle/>
          <a:p>
            <a:pPr>
              <a:lnSpc>
                <a:spcPct val="90000"/>
              </a:lnSpc>
              <a:spcAft>
                <a:spcPts val="600"/>
              </a:spcAft>
            </a:pPr>
            <a:r>
              <a:rPr lang="en-US" sz="8800" dirty="0">
                <a:gradFill>
                  <a:gsLst>
                    <a:gs pos="2917">
                      <a:schemeClr val="tx1"/>
                    </a:gs>
                    <a:gs pos="30000">
                      <a:schemeClr val="tx1"/>
                    </a:gs>
                  </a:gsLst>
                  <a:lin ang="5400000" scaled="0"/>
                </a:gradFill>
              </a:rPr>
              <a:t>??</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1494" y="1024169"/>
            <a:ext cx="4835906" cy="4835906"/>
          </a:xfrm>
          <a:prstGeom prst="rect">
            <a:avLst/>
          </a:prstGeom>
        </p:spPr>
      </p:pic>
    </p:spTree>
    <p:extLst>
      <p:ext uri="{BB962C8B-B14F-4D97-AF65-F5344CB8AC3E}">
        <p14:creationId xmlns:p14="http://schemas.microsoft.com/office/powerpoint/2010/main" val="10563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1169551"/>
          </a:xfrm>
        </p:spPr>
        <p:txBody>
          <a:bodyPr numCol="1"/>
          <a:lstStyle/>
          <a:p>
            <a:pPr marL="0" indent="0">
              <a:buNone/>
            </a:pPr>
            <a:r>
              <a:rPr lang="en-US" sz="3200" dirty="0">
                <a:hlinkClick r:id="rId3"/>
              </a:rPr>
              <a:t>http://aka.ms/BTJPADemo</a:t>
            </a:r>
            <a:endParaRPr lang="en-US" sz="3200" dirty="0"/>
          </a:p>
          <a:p>
            <a:pPr marL="0" indent="0">
              <a:buNone/>
            </a:pPr>
            <a:endParaRPr lang="en-US" sz="3200" dirty="0">
              <a:solidFill>
                <a:schemeClr val="tx2"/>
              </a:solidFill>
            </a:endParaRPr>
          </a:p>
        </p:txBody>
      </p:sp>
      <p:sp>
        <p:nvSpPr>
          <p:cNvPr id="3" name="Title 2"/>
          <p:cNvSpPr>
            <a:spLocks noGrp="1"/>
          </p:cNvSpPr>
          <p:nvPr>
            <p:ph type="title"/>
          </p:nvPr>
        </p:nvSpPr>
        <p:spPr/>
        <p:txBody>
          <a:bodyPr/>
          <a:lstStyle/>
          <a:p>
            <a:r>
              <a:rPr lang="en-US" dirty="0"/>
              <a:t>Super Special Demo</a:t>
            </a:r>
          </a:p>
        </p:txBody>
      </p:sp>
      <p:graphicFrame>
        <p:nvGraphicFramePr>
          <p:cNvPr id="4" name="Diagram 3"/>
          <p:cNvGraphicFramePr/>
          <p:nvPr>
            <p:extLst>
              <p:ext uri="{D42A27DB-BD31-4B8C-83A1-F6EECF244321}">
                <p14:modId xmlns:p14="http://schemas.microsoft.com/office/powerpoint/2010/main" val="2651218733"/>
              </p:ext>
            </p:extLst>
          </p:nvPr>
        </p:nvGraphicFramePr>
        <p:xfrm>
          <a:off x="2043220" y="1892596"/>
          <a:ext cx="8128000" cy="46206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143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61AA73DF-6E4F-48DF-B23D-6A4FEEFC6642}"/>
                                            </p:graphicEl>
                                          </p:spTgt>
                                        </p:tgtEl>
                                        <p:attrNameLst>
                                          <p:attrName>style.visibility</p:attrName>
                                        </p:attrNameLst>
                                      </p:cBhvr>
                                      <p:to>
                                        <p:strVal val="visible"/>
                                      </p:to>
                                    </p:set>
                                    <p:animEffect transition="in" filter="wipe(left)">
                                      <p:cBhvr>
                                        <p:cTn id="7" dur="1500"/>
                                        <p:tgtEl>
                                          <p:spTgt spid="4">
                                            <p:graphicEl>
                                              <a:dgm id="{61AA73DF-6E4F-48DF-B23D-6A4FEEFC664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59E9D995-0496-4CBC-B6CB-C30F5279FA8C}"/>
                                            </p:graphicEl>
                                          </p:spTgt>
                                        </p:tgtEl>
                                        <p:attrNameLst>
                                          <p:attrName>style.visibility</p:attrName>
                                        </p:attrNameLst>
                                      </p:cBhvr>
                                      <p:to>
                                        <p:strVal val="visible"/>
                                      </p:to>
                                    </p:set>
                                    <p:animEffect transition="in" filter="wipe(left)">
                                      <p:cBhvr>
                                        <p:cTn id="12" dur="500"/>
                                        <p:tgtEl>
                                          <p:spTgt spid="4">
                                            <p:graphicEl>
                                              <a:dgm id="{59E9D995-0496-4CBC-B6CB-C30F5279FA8C}"/>
                                            </p:graphicEl>
                                          </p:spTgt>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4">
                                            <p:graphicEl>
                                              <a:dgm id="{A3C97DB3-4FBB-43C6-9BA1-ED8C126EE45A}"/>
                                            </p:graphicEl>
                                          </p:spTgt>
                                        </p:tgtEl>
                                        <p:attrNameLst>
                                          <p:attrName>style.visibility</p:attrName>
                                        </p:attrNameLst>
                                      </p:cBhvr>
                                      <p:to>
                                        <p:strVal val="visible"/>
                                      </p:to>
                                    </p:set>
                                    <p:animEffect transition="in" filter="wipe(left)">
                                      <p:cBhvr>
                                        <p:cTn id="15" dur="1500"/>
                                        <p:tgtEl>
                                          <p:spTgt spid="4">
                                            <p:graphicEl>
                                              <a:dgm id="{A3C97DB3-4FBB-43C6-9BA1-ED8C126EE45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graphicEl>
                                              <a:dgm id="{43D629E0-B1C4-4588-900A-0B73BF8AC2F8}"/>
                                            </p:graphicEl>
                                          </p:spTgt>
                                        </p:tgtEl>
                                        <p:attrNameLst>
                                          <p:attrName>style.visibility</p:attrName>
                                        </p:attrNameLst>
                                      </p:cBhvr>
                                      <p:to>
                                        <p:strVal val="visible"/>
                                      </p:to>
                                    </p:set>
                                    <p:animEffect transition="in" filter="wipe(left)">
                                      <p:cBhvr>
                                        <p:cTn id="20" dur="500"/>
                                        <p:tgtEl>
                                          <p:spTgt spid="4">
                                            <p:graphicEl>
                                              <a:dgm id="{43D629E0-B1C4-4588-900A-0B73BF8AC2F8}"/>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graphicEl>
                                              <a:dgm id="{2AC4EC8C-BA3F-4FB0-BBAE-7ABEE779519A}"/>
                                            </p:graphicEl>
                                          </p:spTgt>
                                        </p:tgtEl>
                                        <p:attrNameLst>
                                          <p:attrName>style.visibility</p:attrName>
                                        </p:attrNameLst>
                                      </p:cBhvr>
                                      <p:to>
                                        <p:strVal val="visible"/>
                                      </p:to>
                                    </p:set>
                                    <p:animEffect transition="in" filter="wipe(left)">
                                      <p:cBhvr>
                                        <p:cTn id="23" dur="1500"/>
                                        <p:tgtEl>
                                          <p:spTgt spid="4">
                                            <p:graphicEl>
                                              <a:dgm id="{2AC4EC8C-BA3F-4FB0-BBAE-7ABEE779519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
                                            <p:graphicEl>
                                              <a:dgm id="{6764C948-61D1-4165-8CB0-FA86F5BBE2F6}"/>
                                            </p:graphicEl>
                                          </p:spTgt>
                                        </p:tgtEl>
                                        <p:attrNameLst>
                                          <p:attrName>style.visibility</p:attrName>
                                        </p:attrNameLst>
                                      </p:cBhvr>
                                      <p:to>
                                        <p:strVal val="visible"/>
                                      </p:to>
                                    </p:set>
                                    <p:animEffect transition="in" filter="wipe(left)">
                                      <p:cBhvr>
                                        <p:cTn id="28" dur="1500"/>
                                        <p:tgtEl>
                                          <p:spTgt spid="4">
                                            <p:graphicEl>
                                              <a:dgm id="{6764C948-61D1-4165-8CB0-FA86F5BBE2F6}"/>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
                                            <p:graphicEl>
                                              <a:dgm id="{8E9CC858-09B8-451E-A8DD-EC84FCC6F77A}"/>
                                            </p:graphicEl>
                                          </p:spTgt>
                                        </p:tgtEl>
                                        <p:attrNameLst>
                                          <p:attrName>style.visibility</p:attrName>
                                        </p:attrNameLst>
                                      </p:cBhvr>
                                      <p:to>
                                        <p:strVal val="visible"/>
                                      </p:to>
                                    </p:set>
                                    <p:animEffect transition="in" filter="wipe(left)">
                                      <p:cBhvr>
                                        <p:cTn id="31" dur="1500"/>
                                        <p:tgtEl>
                                          <p:spTgt spid="4">
                                            <p:graphicEl>
                                              <a:dgm id="{8E9CC858-09B8-451E-A8DD-EC84FCC6F77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graphicEl>
                                              <a:dgm id="{7F4DFDB4-4A3F-4A2D-AF0D-2340D08107D4}"/>
                                            </p:graphicEl>
                                          </p:spTgt>
                                        </p:tgtEl>
                                        <p:attrNameLst>
                                          <p:attrName>style.visibility</p:attrName>
                                        </p:attrNameLst>
                                      </p:cBhvr>
                                      <p:to>
                                        <p:strVal val="visible"/>
                                      </p:to>
                                    </p:set>
                                    <p:animEffect transition="in" filter="wipe(left)">
                                      <p:cBhvr>
                                        <p:cTn id="36" dur="1500"/>
                                        <p:tgtEl>
                                          <p:spTgt spid="4">
                                            <p:graphicEl>
                                              <a:dgm id="{7F4DFDB4-4A3F-4A2D-AF0D-2340D08107D4}"/>
                                            </p:graphicEl>
                                          </p:spTgt>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
                                            <p:graphicEl>
                                              <a:dgm id="{ACFD631F-9AA9-4D02-86F6-F648FEC0891B}"/>
                                            </p:graphicEl>
                                          </p:spTgt>
                                        </p:tgtEl>
                                        <p:attrNameLst>
                                          <p:attrName>style.visibility</p:attrName>
                                        </p:attrNameLst>
                                      </p:cBhvr>
                                      <p:to>
                                        <p:strVal val="visible"/>
                                      </p:to>
                                    </p:set>
                                    <p:animEffect transition="in" filter="wipe(left)">
                                      <p:cBhvr>
                                        <p:cTn id="39" dur="1500"/>
                                        <p:tgtEl>
                                          <p:spTgt spid="4">
                                            <p:graphicEl>
                                              <a:dgm id="{ACFD631F-9AA9-4D02-86F6-F648FEC0891B}"/>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
                                            <p:graphicEl>
                                              <a:dgm id="{8990760B-E8C0-468F-863A-CD86602C4F8E}"/>
                                            </p:graphicEl>
                                          </p:spTgt>
                                        </p:tgtEl>
                                        <p:attrNameLst>
                                          <p:attrName>style.visibility</p:attrName>
                                        </p:attrNameLst>
                                      </p:cBhvr>
                                      <p:to>
                                        <p:strVal val="visible"/>
                                      </p:to>
                                    </p:set>
                                    <p:animEffect transition="in" filter="wipe(up)">
                                      <p:cBhvr>
                                        <p:cTn id="44" dur="500"/>
                                        <p:tgtEl>
                                          <p:spTgt spid="4">
                                            <p:graphicEl>
                                              <a:dgm id="{8990760B-E8C0-468F-863A-CD86602C4F8E}"/>
                                            </p:graphicEl>
                                          </p:spTgt>
                                        </p:tgtEl>
                                      </p:cBhvr>
                                    </p:animEffect>
                                  </p:childTnLst>
                                </p:cTn>
                              </p:par>
                              <p:par>
                                <p:cTn id="45" presetID="22" presetClass="entr" presetSubtype="1" fill="hold" grpId="0" nodeType="withEffect">
                                  <p:stCondLst>
                                    <p:cond delay="500"/>
                                  </p:stCondLst>
                                  <p:childTnLst>
                                    <p:set>
                                      <p:cBhvr>
                                        <p:cTn id="46" dur="1" fill="hold">
                                          <p:stCondLst>
                                            <p:cond delay="0"/>
                                          </p:stCondLst>
                                        </p:cTn>
                                        <p:tgtEl>
                                          <p:spTgt spid="4">
                                            <p:graphicEl>
                                              <a:dgm id="{CD92B17D-D74F-4B58-B25B-D4A01AD6777E}"/>
                                            </p:graphicEl>
                                          </p:spTgt>
                                        </p:tgtEl>
                                        <p:attrNameLst>
                                          <p:attrName>style.visibility</p:attrName>
                                        </p:attrNameLst>
                                      </p:cBhvr>
                                      <p:to>
                                        <p:strVal val="visible"/>
                                      </p:to>
                                    </p:set>
                                    <p:animEffect transition="in" filter="wipe(up)">
                                      <p:cBhvr>
                                        <p:cTn id="47" dur="1500"/>
                                        <p:tgtEl>
                                          <p:spTgt spid="4">
                                            <p:graphicEl>
                                              <a:dgm id="{CD92B17D-D74F-4B58-B25B-D4A01AD6777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4">
                                            <p:graphicEl>
                                              <a:dgm id="{8F07948A-DC6A-4A2B-A4FA-2CD3C70C456A}"/>
                                            </p:graphicEl>
                                          </p:spTgt>
                                        </p:tgtEl>
                                        <p:attrNameLst>
                                          <p:attrName>style.visibility</p:attrName>
                                        </p:attrNameLst>
                                      </p:cBhvr>
                                      <p:to>
                                        <p:strVal val="visible"/>
                                      </p:to>
                                    </p:set>
                                    <p:animEffect transition="in" filter="wipe(right)">
                                      <p:cBhvr>
                                        <p:cTn id="52" dur="500"/>
                                        <p:tgtEl>
                                          <p:spTgt spid="4">
                                            <p:graphicEl>
                                              <a:dgm id="{8F07948A-DC6A-4A2B-A4FA-2CD3C70C456A}"/>
                                            </p:graphicEl>
                                          </p:spTgt>
                                        </p:tgtEl>
                                      </p:cBhvr>
                                    </p:animEffect>
                                  </p:childTnLst>
                                </p:cTn>
                              </p:par>
                              <p:par>
                                <p:cTn id="53" presetID="22" presetClass="entr" presetSubtype="2" fill="hold" grpId="0" nodeType="withEffect">
                                  <p:stCondLst>
                                    <p:cond delay="500"/>
                                  </p:stCondLst>
                                  <p:childTnLst>
                                    <p:set>
                                      <p:cBhvr>
                                        <p:cTn id="54" dur="1" fill="hold">
                                          <p:stCondLst>
                                            <p:cond delay="0"/>
                                          </p:stCondLst>
                                        </p:cTn>
                                        <p:tgtEl>
                                          <p:spTgt spid="4">
                                            <p:graphicEl>
                                              <a:dgm id="{821ACF24-A217-4A04-864F-30EFC4D44CD2}"/>
                                            </p:graphicEl>
                                          </p:spTgt>
                                        </p:tgtEl>
                                        <p:attrNameLst>
                                          <p:attrName>style.visibility</p:attrName>
                                        </p:attrNameLst>
                                      </p:cBhvr>
                                      <p:to>
                                        <p:strVal val="visible"/>
                                      </p:to>
                                    </p:set>
                                    <p:animEffect transition="in" filter="wipe(right)">
                                      <p:cBhvr>
                                        <p:cTn id="55" dur="1500"/>
                                        <p:tgtEl>
                                          <p:spTgt spid="4">
                                            <p:graphicEl>
                                              <a:dgm id="{821ACF24-A217-4A04-864F-30EFC4D44CD2}"/>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4">
                                            <p:graphicEl>
                                              <a:dgm id="{49F928BD-4843-46A9-896C-4B5ECC3D4968}"/>
                                            </p:graphicEl>
                                          </p:spTgt>
                                        </p:tgtEl>
                                        <p:attrNameLst>
                                          <p:attrName>style.visibility</p:attrName>
                                        </p:attrNameLst>
                                      </p:cBhvr>
                                      <p:to>
                                        <p:strVal val="visible"/>
                                      </p:to>
                                    </p:set>
                                    <p:animEffect transition="in" filter="wipe(right)">
                                      <p:cBhvr>
                                        <p:cTn id="60" dur="500"/>
                                        <p:tgtEl>
                                          <p:spTgt spid="4">
                                            <p:graphicEl>
                                              <a:dgm id="{49F928BD-4843-46A9-896C-4B5ECC3D4968}"/>
                                            </p:graphicEl>
                                          </p:spTgt>
                                        </p:tgtEl>
                                      </p:cBhvr>
                                    </p:animEffect>
                                  </p:childTnLst>
                                </p:cTn>
                              </p:par>
                              <p:par>
                                <p:cTn id="61" presetID="22" presetClass="entr" presetSubtype="2" fill="hold" grpId="0" nodeType="withEffect">
                                  <p:stCondLst>
                                    <p:cond delay="500"/>
                                  </p:stCondLst>
                                  <p:childTnLst>
                                    <p:set>
                                      <p:cBhvr>
                                        <p:cTn id="62" dur="1" fill="hold">
                                          <p:stCondLst>
                                            <p:cond delay="0"/>
                                          </p:stCondLst>
                                        </p:cTn>
                                        <p:tgtEl>
                                          <p:spTgt spid="4">
                                            <p:graphicEl>
                                              <a:dgm id="{C38A3191-7271-4A6B-B784-3AD2F43F77CC}"/>
                                            </p:graphicEl>
                                          </p:spTgt>
                                        </p:tgtEl>
                                        <p:attrNameLst>
                                          <p:attrName>style.visibility</p:attrName>
                                        </p:attrNameLst>
                                      </p:cBhvr>
                                      <p:to>
                                        <p:strVal val="visible"/>
                                      </p:to>
                                    </p:set>
                                    <p:animEffect transition="in" filter="wipe(right)">
                                      <p:cBhvr>
                                        <p:cTn id="63" dur="1500"/>
                                        <p:tgtEl>
                                          <p:spTgt spid="4">
                                            <p:graphicEl>
                                              <a:dgm id="{C38A3191-7271-4A6B-B784-3AD2F43F77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Objectives and Takeaways</a:t>
            </a:r>
          </a:p>
        </p:txBody>
      </p:sp>
      <p:sp>
        <p:nvSpPr>
          <p:cNvPr id="5" name="Text Placeholder 4"/>
          <p:cNvSpPr>
            <a:spLocks noGrp="1"/>
          </p:cNvSpPr>
          <p:nvPr>
            <p:ph type="body" sz="quarter" idx="10"/>
          </p:nvPr>
        </p:nvSpPr>
        <p:spPr>
          <a:xfrm>
            <a:off x="269239" y="1189495"/>
            <a:ext cx="11653523" cy="4382738"/>
          </a:xfrm>
        </p:spPr>
        <p:txBody>
          <a:bodyPr/>
          <a:lstStyle/>
          <a:p>
            <a:r>
              <a:rPr lang="en-US" sz="4400" dirty="0"/>
              <a:t>Session Objectives:</a:t>
            </a:r>
          </a:p>
          <a:p>
            <a:pPr lvl="2"/>
            <a:r>
              <a:rPr lang="en-US" sz="2800" dirty="0"/>
              <a:t>PowerApps and Microsoft Flow overview and comparison</a:t>
            </a:r>
          </a:p>
          <a:p>
            <a:pPr lvl="2"/>
            <a:r>
              <a:rPr lang="en-US" sz="2800" dirty="0"/>
              <a:t>How to integrate with enterprise and consumer data sources</a:t>
            </a:r>
          </a:p>
          <a:p>
            <a:pPr lvl="2"/>
            <a:r>
              <a:rPr lang="en-US" sz="2800" dirty="0"/>
              <a:t>How to leverage custom APIs and data sources</a:t>
            </a:r>
          </a:p>
          <a:p>
            <a:r>
              <a:rPr lang="en-US" sz="4400" dirty="0"/>
              <a:t>Key Takeaways:</a:t>
            </a:r>
          </a:p>
          <a:p>
            <a:pPr lvl="2"/>
            <a:r>
              <a:rPr lang="en-US" sz="2800" dirty="0"/>
              <a:t>Expand horizon of tools and processes for interaction</a:t>
            </a:r>
          </a:p>
          <a:p>
            <a:pPr lvl="2"/>
            <a:r>
              <a:rPr lang="en-US" sz="2800" dirty="0"/>
              <a:t>Demo scenarios for when to use PowerApps / Microsoft Flow</a:t>
            </a:r>
          </a:p>
          <a:p>
            <a:pPr lvl="2"/>
            <a:endParaRPr lang="en-US" sz="2800" dirty="0"/>
          </a:p>
        </p:txBody>
      </p:sp>
    </p:spTree>
    <p:extLst>
      <p:ext uri="{BB962C8B-B14F-4D97-AF65-F5344CB8AC3E}">
        <p14:creationId xmlns:p14="http://schemas.microsoft.com/office/powerpoint/2010/main" val="166652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15" name="Freeform: Shape 14"/>
          <p:cNvSpPr/>
          <p:nvPr/>
        </p:nvSpPr>
        <p:spPr>
          <a:xfrm>
            <a:off x="1473200"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PowerApps</a:t>
            </a:r>
          </a:p>
        </p:txBody>
      </p:sp>
      <p:sp>
        <p:nvSpPr>
          <p:cNvPr id="16" name="Freeform: Shape 15"/>
          <p:cNvSpPr/>
          <p:nvPr/>
        </p:nvSpPr>
        <p:spPr>
          <a:xfrm>
            <a:off x="4651374"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Data Connectors</a:t>
            </a:r>
          </a:p>
        </p:txBody>
      </p:sp>
      <p:sp>
        <p:nvSpPr>
          <p:cNvPr id="17" name="Freeform: Shape 16"/>
          <p:cNvSpPr/>
          <p:nvPr/>
        </p:nvSpPr>
        <p:spPr>
          <a:xfrm>
            <a:off x="7829549"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algn="ctr" defTabSz="1733550">
              <a:lnSpc>
                <a:spcPct val="90000"/>
              </a:lnSpc>
              <a:spcBef>
                <a:spcPct val="0"/>
              </a:spcBef>
              <a:spcAft>
                <a:spcPct val="35000"/>
              </a:spcAft>
            </a:pPr>
            <a:r>
              <a:rPr lang="en-US" sz="3900" dirty="0"/>
              <a:t>Admin Options</a:t>
            </a:r>
          </a:p>
        </p:txBody>
      </p:sp>
      <p:sp>
        <p:nvSpPr>
          <p:cNvPr id="18" name="Freeform: Shape 17"/>
          <p:cNvSpPr/>
          <p:nvPr/>
        </p:nvSpPr>
        <p:spPr>
          <a:xfrm>
            <a:off x="1473200"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dirty="0"/>
              <a:t>Dev Options</a:t>
            </a:r>
          </a:p>
        </p:txBody>
      </p:sp>
      <p:sp>
        <p:nvSpPr>
          <p:cNvPr id="19" name="Freeform: Shape 18"/>
          <p:cNvSpPr/>
          <p:nvPr/>
        </p:nvSpPr>
        <p:spPr>
          <a:xfrm>
            <a:off x="4651374"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Microsoft Flow</a:t>
            </a:r>
          </a:p>
        </p:txBody>
      </p:sp>
      <p:sp>
        <p:nvSpPr>
          <p:cNvPr id="20" name="Freeform: Shape 19"/>
          <p:cNvSpPr/>
          <p:nvPr/>
        </p:nvSpPr>
        <p:spPr>
          <a:xfrm>
            <a:off x="7829549"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Tips and Tricks</a:t>
            </a:r>
          </a:p>
        </p:txBody>
      </p:sp>
    </p:spTree>
    <p:extLst>
      <p:ext uri="{BB962C8B-B14F-4D97-AF65-F5344CB8AC3E}">
        <p14:creationId xmlns:p14="http://schemas.microsoft.com/office/powerpoint/2010/main" val="156621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00" fill="hold"/>
                                        <p:tgtEl>
                                          <p:spTgt spid="20"/>
                                        </p:tgtEl>
                                        <p:attrNameLst>
                                          <p:attrName>fillcolor</p:attrName>
                                        </p:attrNameLst>
                                      </p:cBhvr>
                                      <p:to>
                                        <a:schemeClr val="accent2"/>
                                      </p:to>
                                    </p:animClr>
                                    <p:set>
                                      <p:cBhvr>
                                        <p:cTn id="7" dur="1000" fill="hold"/>
                                        <p:tgtEl>
                                          <p:spTgt spid="20"/>
                                        </p:tgtEl>
                                        <p:attrNameLst>
                                          <p:attrName>fill.type</p:attrName>
                                        </p:attrNameLst>
                                      </p:cBhvr>
                                      <p:to>
                                        <p:strVal val="solid"/>
                                      </p:to>
                                    </p:set>
                                    <p:set>
                                      <p:cBhvr>
                                        <p:cTn id="8" dur="1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252924"/>
          </a:xfrm>
        </p:spPr>
        <p:txBody>
          <a:bodyPr numCol="1"/>
          <a:lstStyle/>
          <a:p>
            <a:r>
              <a:rPr lang="en-US" sz="3200" dirty="0">
                <a:solidFill>
                  <a:schemeClr val="tx1"/>
                </a:solidFill>
              </a:rPr>
              <a:t>Don’t use spaces in column names (blah_x0020_blah)</a:t>
            </a:r>
          </a:p>
          <a:p>
            <a:r>
              <a:rPr lang="en-US" sz="3200" dirty="0">
                <a:solidFill>
                  <a:schemeClr val="tx1"/>
                </a:solidFill>
              </a:rPr>
              <a:t>Duplicated connections </a:t>
            </a:r>
            <a:r>
              <a:rPr lang="en-US" sz="3200">
                <a:solidFill>
                  <a:schemeClr val="tx1"/>
                </a:solidFill>
              </a:rPr>
              <a:t>from Microsoft Flow</a:t>
            </a:r>
            <a:endParaRPr lang="en-US" sz="3200" dirty="0">
              <a:solidFill>
                <a:schemeClr val="tx1"/>
              </a:solidFill>
            </a:endParaRPr>
          </a:p>
          <a:p>
            <a:r>
              <a:rPr lang="en-US" sz="3200" u="sng" dirty="0">
                <a:solidFill>
                  <a:schemeClr val="tx1"/>
                </a:solidFill>
              </a:rPr>
              <a:t>A</a:t>
            </a:r>
            <a:r>
              <a:rPr lang="en-US" sz="3200" b="1" u="sng" dirty="0">
                <a:solidFill>
                  <a:schemeClr val="tx1"/>
                </a:solidFill>
              </a:rPr>
              <a:t>ccount</a:t>
            </a:r>
            <a:r>
              <a:rPr lang="en-US" sz="3200" dirty="0">
                <a:solidFill>
                  <a:schemeClr val="tx1"/>
                </a:solidFill>
              </a:rPr>
              <a:t> connected to source</a:t>
            </a:r>
          </a:p>
          <a:p>
            <a:endParaRPr lang="en-US" sz="3200" dirty="0">
              <a:solidFill>
                <a:schemeClr val="tx1"/>
              </a:solidFill>
            </a:endParaRPr>
          </a:p>
        </p:txBody>
      </p:sp>
      <p:sp>
        <p:nvSpPr>
          <p:cNvPr id="3" name="Title 2"/>
          <p:cNvSpPr>
            <a:spLocks noGrp="1"/>
          </p:cNvSpPr>
          <p:nvPr>
            <p:ph type="title"/>
          </p:nvPr>
        </p:nvSpPr>
        <p:spPr/>
        <p:txBody>
          <a:bodyPr/>
          <a:lstStyle/>
          <a:p>
            <a:r>
              <a:rPr lang="en-US" dirty="0"/>
              <a:t>Tips and Tricks</a:t>
            </a:r>
          </a:p>
        </p:txBody>
      </p:sp>
    </p:spTree>
    <p:extLst>
      <p:ext uri="{BB962C8B-B14F-4D97-AF65-F5344CB8AC3E}">
        <p14:creationId xmlns:p14="http://schemas.microsoft.com/office/powerpoint/2010/main" val="313489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252924"/>
          </a:xfrm>
        </p:spPr>
        <p:txBody>
          <a:bodyPr numCol="1"/>
          <a:lstStyle/>
          <a:p>
            <a:r>
              <a:rPr lang="en-US" sz="3200" dirty="0">
                <a:solidFill>
                  <a:schemeClr val="tx1"/>
                </a:solidFill>
              </a:rPr>
              <a:t>Keep passwords in connections updated</a:t>
            </a: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p:txBody>
      </p:sp>
      <p:sp>
        <p:nvSpPr>
          <p:cNvPr id="3" name="Title 2"/>
          <p:cNvSpPr>
            <a:spLocks noGrp="1"/>
          </p:cNvSpPr>
          <p:nvPr>
            <p:ph type="title"/>
          </p:nvPr>
        </p:nvSpPr>
        <p:spPr/>
        <p:txBody>
          <a:bodyPr/>
          <a:lstStyle/>
          <a:p>
            <a:r>
              <a:rPr lang="en-US" dirty="0"/>
              <a:t>Tips and Tricks</a:t>
            </a:r>
          </a:p>
        </p:txBody>
      </p:sp>
      <p:pic>
        <p:nvPicPr>
          <p:cNvPr id="6" name="Picture 5"/>
          <p:cNvPicPr>
            <a:picLocks noChangeAspect="1"/>
          </p:cNvPicPr>
          <p:nvPr/>
        </p:nvPicPr>
        <p:blipFill>
          <a:blip r:embed="rId3"/>
          <a:stretch>
            <a:fillRect/>
          </a:stretch>
        </p:blipFill>
        <p:spPr>
          <a:xfrm>
            <a:off x="266921" y="1729293"/>
            <a:ext cx="9069066" cy="3667637"/>
          </a:xfrm>
          <a:prstGeom prst="rect">
            <a:avLst/>
          </a:prstGeom>
        </p:spPr>
      </p:pic>
      <p:pic>
        <p:nvPicPr>
          <p:cNvPr id="7" name="Picture 6"/>
          <p:cNvPicPr>
            <a:picLocks noChangeAspect="1"/>
          </p:cNvPicPr>
          <p:nvPr/>
        </p:nvPicPr>
        <p:blipFill>
          <a:blip r:embed="rId4"/>
          <a:stretch>
            <a:fillRect/>
          </a:stretch>
        </p:blipFill>
        <p:spPr>
          <a:xfrm>
            <a:off x="8353073" y="463295"/>
            <a:ext cx="3127317" cy="6199632"/>
          </a:xfrm>
          <a:prstGeom prst="rect">
            <a:avLst/>
          </a:prstGeom>
        </p:spPr>
      </p:pic>
    </p:spTree>
    <p:extLst>
      <p:ext uri="{BB962C8B-B14F-4D97-AF65-F5344CB8AC3E}">
        <p14:creationId xmlns:p14="http://schemas.microsoft.com/office/powerpoint/2010/main" val="189374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In Review: Session Objectives and Takeaways</a:t>
            </a:r>
          </a:p>
        </p:txBody>
      </p:sp>
      <p:sp>
        <p:nvSpPr>
          <p:cNvPr id="5" name="Text Placeholder 4"/>
          <p:cNvSpPr>
            <a:spLocks noGrp="1"/>
          </p:cNvSpPr>
          <p:nvPr>
            <p:ph type="body" sz="quarter" idx="10"/>
          </p:nvPr>
        </p:nvSpPr>
        <p:spPr>
          <a:xfrm>
            <a:off x="269239" y="1189495"/>
            <a:ext cx="11653523" cy="4382738"/>
          </a:xfrm>
        </p:spPr>
        <p:txBody>
          <a:bodyPr/>
          <a:lstStyle/>
          <a:p>
            <a:r>
              <a:rPr lang="en-US" sz="4400" dirty="0"/>
              <a:t>Session Objectives: </a:t>
            </a:r>
          </a:p>
          <a:p>
            <a:pPr lvl="2"/>
            <a:r>
              <a:rPr lang="en-US" sz="2800" dirty="0"/>
              <a:t>What are (and what aren’t) PowerApps and Microsoft Flow</a:t>
            </a:r>
          </a:p>
          <a:p>
            <a:pPr lvl="2"/>
            <a:r>
              <a:rPr lang="en-US" sz="2800" dirty="0"/>
              <a:t>How to integrate with enterprise and consumer data sources</a:t>
            </a:r>
          </a:p>
          <a:p>
            <a:pPr lvl="2"/>
            <a:r>
              <a:rPr lang="en-US" sz="2800" dirty="0"/>
              <a:t>How to leverage custom APIs and data sources</a:t>
            </a:r>
          </a:p>
          <a:p>
            <a:r>
              <a:rPr lang="en-US" sz="4400" dirty="0"/>
              <a:t>Key Takeaways:</a:t>
            </a:r>
          </a:p>
          <a:p>
            <a:pPr lvl="2"/>
            <a:r>
              <a:rPr lang="en-US" sz="2800" dirty="0"/>
              <a:t>Expand horizon of tools and processes for interaction</a:t>
            </a:r>
          </a:p>
          <a:p>
            <a:pPr lvl="2"/>
            <a:r>
              <a:rPr lang="en-US" sz="2800" dirty="0"/>
              <a:t>Demo scenarios for when to use PowerApps / Microsoft Flow</a:t>
            </a:r>
          </a:p>
          <a:p>
            <a:pPr lvl="2"/>
            <a:endParaRPr lang="en-US" sz="2800" dirty="0"/>
          </a:p>
        </p:txBody>
      </p:sp>
    </p:spTree>
    <p:extLst>
      <p:ext uri="{BB962C8B-B14F-4D97-AF65-F5344CB8AC3E}">
        <p14:creationId xmlns:p14="http://schemas.microsoft.com/office/powerpoint/2010/main" val="205550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2897" y="599866"/>
            <a:ext cx="11090883" cy="1124552"/>
          </a:xfrm>
          <a:prstGeom prst="rect">
            <a:avLst/>
          </a:prstGeom>
        </p:spPr>
        <p:txBody>
          <a:bodyPr lIns="91427" tIns="45714" rIns="91427" bIns="45714"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endParaRPr sz="8823">
              <a:gradFill>
                <a:gsLst>
                  <a:gs pos="96667">
                    <a:srgbClr val="FFFFFF"/>
                  </a:gs>
                  <a:gs pos="90000">
                    <a:srgbClr val="FFFFFF"/>
                  </a:gs>
                </a:gsLst>
                <a:lin ang="5400000" scaled="0"/>
              </a:gradFill>
              <a:cs typeface="Segoe UI" pitchFamily="34" charset="0"/>
            </a:endParaRPr>
          </a:p>
        </p:txBody>
      </p:sp>
      <p:sp>
        <p:nvSpPr>
          <p:cNvPr id="2" name="Title 1"/>
          <p:cNvSpPr>
            <a:spLocks noGrp="1"/>
          </p:cNvSpPr>
          <p:nvPr>
            <p:ph type="title"/>
          </p:nvPr>
        </p:nvSpPr>
        <p:spPr/>
        <p:txBody>
          <a:bodyPr/>
          <a:lstStyle/>
          <a:p>
            <a:r>
              <a:rPr lang="en-US" dirty="0"/>
              <a:t>Q&amp;A</a:t>
            </a:r>
            <a:br>
              <a:rPr lang="en-US" dirty="0"/>
            </a:br>
            <a:br>
              <a:rPr lang="en-US" dirty="0"/>
            </a:br>
            <a:r>
              <a:rPr lang="en-US" sz="3200" dirty="0"/>
              <a:t>Credits:</a:t>
            </a:r>
            <a:br>
              <a:rPr lang="en-US" sz="3200" dirty="0"/>
            </a:br>
            <a:r>
              <a:rPr lang="en-US" sz="3200" dirty="0"/>
              <a:t>Icons from Microsoft Azure</a:t>
            </a:r>
            <a:br>
              <a:rPr lang="en-US" sz="3200" dirty="0"/>
            </a:br>
            <a:r>
              <a:rPr lang="en-US" sz="3200" dirty="0"/>
              <a:t>Cloud and Enterprise Symbol / Icon Set</a:t>
            </a:r>
            <a:br>
              <a:rPr lang="en-US" sz="3200" dirty="0"/>
            </a:br>
            <a:r>
              <a:rPr lang="en-US" sz="3200" dirty="0"/>
              <a:t>from </a:t>
            </a:r>
            <a:r>
              <a:rPr lang="en-US" sz="3200" dirty="0">
                <a:hlinkClick r:id="rId2"/>
              </a:rPr>
              <a:t>http://aka.ms/azureicons</a:t>
            </a:r>
            <a:r>
              <a:rPr lang="en-US" sz="3200" dirty="0"/>
              <a:t> </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1666"/>
          <a:stretch/>
        </p:blipFill>
        <p:spPr>
          <a:xfrm>
            <a:off x="7048056" y="0"/>
            <a:ext cx="5140930" cy="6858000"/>
          </a:xfrm>
          <a:prstGeom prst="rect">
            <a:avLst/>
          </a:prstGeom>
        </p:spPr>
      </p:pic>
    </p:spTree>
    <p:extLst>
      <p:ext uri="{BB962C8B-B14F-4D97-AF65-F5344CB8AC3E}">
        <p14:creationId xmlns:p14="http://schemas.microsoft.com/office/powerpoint/2010/main" val="5273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2935175"/>
            <a:ext cx="11655840" cy="899665"/>
          </a:xfrm>
        </p:spPr>
        <p:txBody>
          <a:bodyPr/>
          <a:lstStyle/>
          <a:p>
            <a:r>
              <a:rPr lang="en-US" dirty="0"/>
              <a:t>Slide </a:t>
            </a:r>
            <a:fld id="{001330FD-2EB4-44A8-AED7-68E279461B35}" type="slidenum">
              <a:rPr lang="en-US" smtClean="0"/>
              <a:t>5</a:t>
            </a:fld>
            <a:r>
              <a:rPr lang="en-US" dirty="0"/>
              <a:t> of </a:t>
            </a:r>
            <a:r>
              <a:rPr lang="en-US"/>
              <a:t>&lt;44&gt;</a:t>
            </a:r>
            <a:endParaRPr lang="en-US" dirty="0"/>
          </a:p>
        </p:txBody>
      </p:sp>
    </p:spTree>
    <p:extLst>
      <p:ext uri="{BB962C8B-B14F-4D97-AF65-F5344CB8AC3E}">
        <p14:creationId xmlns:p14="http://schemas.microsoft.com/office/powerpoint/2010/main" val="8099009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4046236"/>
          </a:xfrm>
        </p:spPr>
        <p:txBody>
          <a:bodyPr/>
          <a:lstStyle/>
          <a:p>
            <a:pPr marL="0" indent="0">
              <a:buNone/>
            </a:pPr>
            <a:endParaRPr lang="en-US" dirty="0"/>
          </a:p>
          <a:p>
            <a:pPr marL="0" indent="0">
              <a:buNone/>
            </a:pPr>
            <a:r>
              <a:rPr lang="en-US" dirty="0"/>
              <a:t>Tweet: #</a:t>
            </a:r>
            <a:r>
              <a:rPr lang="en-US" dirty="0" err="1"/>
              <a:t>BTJPADemo</a:t>
            </a:r>
            <a:r>
              <a:rPr lang="en-US" dirty="0"/>
              <a:t> …</a:t>
            </a:r>
          </a:p>
          <a:p>
            <a:pPr marL="0" indent="0">
              <a:buNone/>
            </a:pPr>
            <a:endParaRPr lang="en-US" dirty="0"/>
          </a:p>
          <a:p>
            <a:pPr marL="0" indent="0">
              <a:buNone/>
            </a:pPr>
            <a:r>
              <a:rPr lang="en-US" dirty="0"/>
              <a:t>-or-</a:t>
            </a:r>
          </a:p>
          <a:p>
            <a:pPr marL="0" indent="0">
              <a:buNone/>
            </a:pPr>
            <a:endParaRPr lang="en-US" dirty="0"/>
          </a:p>
          <a:p>
            <a:pPr marL="0" indent="0">
              <a:buNone/>
            </a:pPr>
            <a:r>
              <a:rPr lang="en-US" dirty="0"/>
              <a:t>Instagram: #</a:t>
            </a:r>
            <a:r>
              <a:rPr lang="en-US" dirty="0" err="1"/>
              <a:t>BTJPADemo</a:t>
            </a:r>
            <a:endParaRPr lang="en-US" dirty="0"/>
          </a:p>
        </p:txBody>
      </p:sp>
      <p:sp>
        <p:nvSpPr>
          <p:cNvPr id="3" name="Title 2"/>
          <p:cNvSpPr>
            <a:spLocks noGrp="1"/>
          </p:cNvSpPr>
          <p:nvPr>
            <p:ph type="title"/>
          </p:nvPr>
        </p:nvSpPr>
        <p:spPr/>
        <p:txBody>
          <a:bodyPr/>
          <a:lstStyle/>
          <a:p>
            <a:r>
              <a:rPr lang="en-US" dirty="0"/>
              <a:t>Interactive Demo for Later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3052" y="1366299"/>
            <a:ext cx="4811268" cy="44180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7011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15" name="Freeform: Shape 14"/>
          <p:cNvSpPr/>
          <p:nvPr/>
        </p:nvSpPr>
        <p:spPr>
          <a:xfrm>
            <a:off x="1473200"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PowerApps</a:t>
            </a:r>
          </a:p>
        </p:txBody>
      </p:sp>
      <p:sp>
        <p:nvSpPr>
          <p:cNvPr id="16" name="Freeform: Shape 15"/>
          <p:cNvSpPr/>
          <p:nvPr/>
        </p:nvSpPr>
        <p:spPr>
          <a:xfrm>
            <a:off x="4651374"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Data Connectors</a:t>
            </a:r>
          </a:p>
        </p:txBody>
      </p:sp>
      <p:sp>
        <p:nvSpPr>
          <p:cNvPr id="17" name="Freeform: Shape 16"/>
          <p:cNvSpPr/>
          <p:nvPr/>
        </p:nvSpPr>
        <p:spPr>
          <a:xfrm>
            <a:off x="7829549" y="1550987"/>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algn="ctr" defTabSz="1733550">
              <a:lnSpc>
                <a:spcPct val="90000"/>
              </a:lnSpc>
              <a:spcBef>
                <a:spcPct val="0"/>
              </a:spcBef>
              <a:spcAft>
                <a:spcPct val="35000"/>
              </a:spcAft>
            </a:pPr>
            <a:r>
              <a:rPr lang="en-US" sz="3900" dirty="0"/>
              <a:t>Admin Options</a:t>
            </a:r>
          </a:p>
        </p:txBody>
      </p:sp>
      <p:sp>
        <p:nvSpPr>
          <p:cNvPr id="18" name="Freeform: Shape 17"/>
          <p:cNvSpPr/>
          <p:nvPr/>
        </p:nvSpPr>
        <p:spPr>
          <a:xfrm>
            <a:off x="1473200"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dirty="0"/>
              <a:t>Dev Options</a:t>
            </a:r>
          </a:p>
        </p:txBody>
      </p:sp>
      <p:sp>
        <p:nvSpPr>
          <p:cNvPr id="19" name="Freeform: Shape 18"/>
          <p:cNvSpPr/>
          <p:nvPr/>
        </p:nvSpPr>
        <p:spPr>
          <a:xfrm>
            <a:off x="4651374"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Microsoft Flow</a:t>
            </a:r>
          </a:p>
        </p:txBody>
      </p:sp>
      <p:sp>
        <p:nvSpPr>
          <p:cNvPr id="20" name="Freeform: Shape 19"/>
          <p:cNvSpPr/>
          <p:nvPr/>
        </p:nvSpPr>
        <p:spPr>
          <a:xfrm>
            <a:off x="7829549" y="3573462"/>
            <a:ext cx="2889249" cy="1733549"/>
          </a:xfrm>
          <a:custGeom>
            <a:avLst/>
            <a:gdLst>
              <a:gd name="connsiteX0" fmla="*/ 0 w 2889249"/>
              <a:gd name="connsiteY0" fmla="*/ 0 h 1733549"/>
              <a:gd name="connsiteX1" fmla="*/ 2889249 w 2889249"/>
              <a:gd name="connsiteY1" fmla="*/ 0 h 1733549"/>
              <a:gd name="connsiteX2" fmla="*/ 2889249 w 2889249"/>
              <a:gd name="connsiteY2" fmla="*/ 1733549 h 1733549"/>
              <a:gd name="connsiteX3" fmla="*/ 0 w 2889249"/>
              <a:gd name="connsiteY3" fmla="*/ 1733549 h 1733549"/>
              <a:gd name="connsiteX4" fmla="*/ 0 w 2889249"/>
              <a:gd name="connsiteY4" fmla="*/ 0 h 173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249" h="1733549">
                <a:moveTo>
                  <a:pt x="0" y="0"/>
                </a:moveTo>
                <a:lnTo>
                  <a:pt x="2889249" y="0"/>
                </a:lnTo>
                <a:lnTo>
                  <a:pt x="2889249" y="1733549"/>
                </a:lnTo>
                <a:lnTo>
                  <a:pt x="0" y="173354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Tips and Tricks</a:t>
            </a:r>
          </a:p>
        </p:txBody>
      </p:sp>
    </p:spTree>
    <p:extLst>
      <p:ext uri="{BB962C8B-B14F-4D97-AF65-F5344CB8AC3E}">
        <p14:creationId xmlns:p14="http://schemas.microsoft.com/office/powerpoint/2010/main" val="178615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00" fill="hold"/>
                                        <p:tgtEl>
                                          <p:spTgt spid="15"/>
                                        </p:tgtEl>
                                        <p:attrNameLst>
                                          <p:attrName>fillcolor</p:attrName>
                                        </p:attrNameLst>
                                      </p:cBhvr>
                                      <p:to>
                                        <a:schemeClr val="accent2"/>
                                      </p:to>
                                    </p:animClr>
                                    <p:set>
                                      <p:cBhvr>
                                        <p:cTn id="7" dur="1000" fill="hold"/>
                                        <p:tgtEl>
                                          <p:spTgt spid="15"/>
                                        </p:tgtEl>
                                        <p:attrNameLst>
                                          <p:attrName>fill.type</p:attrName>
                                        </p:attrNameLst>
                                      </p:cBhvr>
                                      <p:to>
                                        <p:strVal val="solid"/>
                                      </p:to>
                                    </p:set>
                                    <p:set>
                                      <p:cBhvr>
                                        <p:cTn id="8" dur="10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727700"/>
          </a:xfrm>
        </p:spPr>
        <p:txBody>
          <a:bodyPr/>
          <a:lstStyle/>
          <a:p>
            <a:pPr marL="0" indent="0">
              <a:buNone/>
            </a:pPr>
            <a:endParaRPr lang="en-US" dirty="0"/>
          </a:p>
        </p:txBody>
      </p:sp>
      <p:sp>
        <p:nvSpPr>
          <p:cNvPr id="3" name="Title 2"/>
          <p:cNvSpPr>
            <a:spLocks noGrp="1"/>
          </p:cNvSpPr>
          <p:nvPr>
            <p:ph type="title"/>
          </p:nvPr>
        </p:nvSpPr>
        <p:spPr/>
        <p:txBody>
          <a:bodyPr/>
          <a:lstStyle/>
          <a:p>
            <a:r>
              <a:rPr lang="en-US" dirty="0"/>
              <a:t>Room meet Elephant</a:t>
            </a:r>
          </a:p>
        </p:txBody>
      </p:sp>
      <p:pic>
        <p:nvPicPr>
          <p:cNvPr id="1026" name="Picture 2" descr="http://elephant-pictures.clipartonline.net/Cute-Female-Elephants/Cute-Elephant-Clipart_9.png"/>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2713055" y="2581250"/>
            <a:ext cx="4015414" cy="4015414"/>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bwMode="auto">
          <a:xfrm rot="1110522">
            <a:off x="5954831" y="1408200"/>
            <a:ext cx="4986598" cy="2506507"/>
          </a:xfrm>
          <a:prstGeom prst="wedgeEllipseCallou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a:gradFill>
                  <a:gsLst>
                    <a:gs pos="0">
                      <a:srgbClr val="FFFFFF"/>
                    </a:gs>
                    <a:gs pos="100000">
                      <a:srgbClr val="FFFFFF"/>
                    </a:gs>
                  </a:gsLst>
                  <a:lin ang="5400000" scaled="0"/>
                </a:gradFill>
              </a:rPr>
              <a:t>I’m not the InfoPath / workflow replacement you are looking for… today</a:t>
            </a:r>
          </a:p>
        </p:txBody>
      </p:sp>
    </p:spTree>
    <p:extLst>
      <p:ext uri="{BB962C8B-B14F-4D97-AF65-F5344CB8AC3E}">
        <p14:creationId xmlns:p14="http://schemas.microsoft.com/office/powerpoint/2010/main" val="214995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 name="TextBox 67"/>
          <p:cNvSpPr txBox="1"/>
          <p:nvPr/>
        </p:nvSpPr>
        <p:spPr>
          <a:xfrm>
            <a:off x="2043911" y="4325425"/>
            <a:ext cx="2259240" cy="1629322"/>
          </a:xfrm>
          <a:prstGeom prst="rect">
            <a:avLst/>
          </a:prstGeom>
          <a:noFill/>
        </p:spPr>
        <p:txBody>
          <a:bodyPr wrap="square" rtlCol="0">
            <a:spAutoFit/>
          </a:bodyPr>
          <a:lstStyle/>
          <a:p>
            <a:r>
              <a:rPr lang="en-US" sz="3529" b="1" dirty="0">
                <a:solidFill>
                  <a:schemeClr val="accent5">
                    <a:lumMod val="40000"/>
                    <a:lumOff val="60000"/>
                  </a:schemeClr>
                </a:solidFill>
                <a:latin typeface="Segoe UI Light" panose="020B0502040204020203" pitchFamily="34" charset="0"/>
                <a:cs typeface="Segoe UI Light" panose="020B0502040204020203" pitchFamily="34" charset="0"/>
              </a:rPr>
              <a:t>Connect</a:t>
            </a:r>
            <a:r>
              <a:rPr lang="en-US" sz="2800" dirty="0">
                <a:solidFill>
                  <a:schemeClr val="accent5">
                    <a:lumMod val="40000"/>
                    <a:lumOff val="60000"/>
                  </a:schemeClr>
                </a:solidFill>
                <a:latin typeface="Segoe UI Light" panose="020B0502040204020203" pitchFamily="34" charset="0"/>
                <a:cs typeface="Segoe UI Light" panose="020B0502040204020203" pitchFamily="34" charset="0"/>
              </a:rPr>
              <a:t> </a:t>
            </a:r>
            <a:br>
              <a:rPr lang="en-US" sz="2800" dirty="0">
                <a:solidFill>
                  <a:srgbClr val="850A51"/>
                </a:solidFill>
                <a:latin typeface="Segoe UI Light" panose="020B0502040204020203" pitchFamily="34" charset="0"/>
                <a:cs typeface="Segoe UI Light" panose="020B0502040204020203" pitchFamily="34" charset="0"/>
              </a:rPr>
            </a:br>
            <a:r>
              <a:rPr lang="en-US" sz="2157" dirty="0">
                <a:latin typeface="Segoe UI Light" panose="020B0502040204020203" pitchFamily="34" charset="0"/>
                <a:cs typeface="Segoe UI Light" panose="020B0502040204020203" pitchFamily="34" charset="0"/>
              </a:rPr>
              <a:t>across your data from the cloud to on-premises</a:t>
            </a:r>
            <a:endParaRPr lang="en-US" sz="2157" b="1" dirty="0">
              <a:latin typeface="Segoe UI Light" panose="020B0502040204020203" pitchFamily="34" charset="0"/>
              <a:cs typeface="Segoe UI Light" panose="020B0502040204020203" pitchFamily="34" charset="0"/>
            </a:endParaRPr>
          </a:p>
        </p:txBody>
      </p:sp>
      <p:grpSp>
        <p:nvGrpSpPr>
          <p:cNvPr id="3" name="Group 2"/>
          <p:cNvGrpSpPr/>
          <p:nvPr/>
        </p:nvGrpSpPr>
        <p:grpSpPr>
          <a:xfrm>
            <a:off x="2136790" y="1311999"/>
            <a:ext cx="4033912" cy="2267760"/>
            <a:chOff x="2179637" y="1337810"/>
            <a:chExt cx="4114800" cy="2313233"/>
          </a:xfrm>
        </p:grpSpPr>
        <p:grpSp>
          <p:nvGrpSpPr>
            <p:cNvPr id="2" name="Group 1"/>
            <p:cNvGrpSpPr/>
            <p:nvPr/>
          </p:nvGrpSpPr>
          <p:grpSpPr>
            <a:xfrm>
              <a:off x="2179637" y="1337810"/>
              <a:ext cx="3169443" cy="2313233"/>
              <a:chOff x="3421168" y="1516062"/>
              <a:chExt cx="3169443" cy="2313233"/>
            </a:xfrm>
          </p:grpSpPr>
          <p:grpSp>
            <p:nvGrpSpPr>
              <p:cNvPr id="51" name="Group 50"/>
              <p:cNvGrpSpPr/>
              <p:nvPr/>
            </p:nvGrpSpPr>
            <p:grpSpPr>
              <a:xfrm>
                <a:off x="4945169" y="1517006"/>
                <a:ext cx="1645442" cy="2312289"/>
                <a:chOff x="4618036" y="1593206"/>
                <a:chExt cx="2084498" cy="2312289"/>
              </a:xfrm>
            </p:grpSpPr>
            <p:sp>
              <p:nvSpPr>
                <p:cNvPr id="4" name="Flowchart: Manual Operation 18"/>
                <p:cNvSpPr/>
                <p:nvPr/>
              </p:nvSpPr>
              <p:spPr>
                <a:xfrm rot="16200000">
                  <a:off x="5335803" y="1717148"/>
                  <a:ext cx="657383" cy="207607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389 w 10000"/>
                    <a:gd name="connsiteY2" fmla="*/ 8107 h 10000"/>
                    <a:gd name="connsiteX3" fmla="*/ 8000 w 10000"/>
                    <a:gd name="connsiteY3" fmla="*/ 10000 h 10000"/>
                    <a:gd name="connsiteX4" fmla="*/ 2000 w 10000"/>
                    <a:gd name="connsiteY4" fmla="*/ 10000 h 10000"/>
                    <a:gd name="connsiteX5" fmla="*/ 0 w 10000"/>
                    <a:gd name="connsiteY5" fmla="*/ 0 h 10000"/>
                    <a:gd name="connsiteX0" fmla="*/ 0 w 10000"/>
                    <a:gd name="connsiteY0" fmla="*/ 0 h 10014"/>
                    <a:gd name="connsiteX1" fmla="*/ 10000 w 10000"/>
                    <a:gd name="connsiteY1" fmla="*/ 0 h 10014"/>
                    <a:gd name="connsiteX2" fmla="*/ 8389 w 10000"/>
                    <a:gd name="connsiteY2" fmla="*/ 8107 h 10014"/>
                    <a:gd name="connsiteX3" fmla="*/ 8000 w 10000"/>
                    <a:gd name="connsiteY3" fmla="*/ 10000 h 10014"/>
                    <a:gd name="connsiteX4" fmla="*/ 5318 w 10000"/>
                    <a:gd name="connsiteY4" fmla="*/ 10014 h 10014"/>
                    <a:gd name="connsiteX5" fmla="*/ 2000 w 10000"/>
                    <a:gd name="connsiteY5" fmla="*/ 10000 h 10014"/>
                    <a:gd name="connsiteX6" fmla="*/ 0 w 10000"/>
                    <a:gd name="connsiteY6" fmla="*/ 0 h 10014"/>
                    <a:gd name="connsiteX0" fmla="*/ 0 w 10000"/>
                    <a:gd name="connsiteY0" fmla="*/ 0 h 10014"/>
                    <a:gd name="connsiteX1" fmla="*/ 10000 w 10000"/>
                    <a:gd name="connsiteY1" fmla="*/ 0 h 10014"/>
                    <a:gd name="connsiteX2" fmla="*/ 8389 w 10000"/>
                    <a:gd name="connsiteY2" fmla="*/ 8107 h 10014"/>
                    <a:gd name="connsiteX3" fmla="*/ 8000 w 10000"/>
                    <a:gd name="connsiteY3" fmla="*/ 10000 h 10014"/>
                    <a:gd name="connsiteX4" fmla="*/ 5318 w 10000"/>
                    <a:gd name="connsiteY4" fmla="*/ 10014 h 10014"/>
                    <a:gd name="connsiteX5" fmla="*/ 2000 w 10000"/>
                    <a:gd name="connsiteY5" fmla="*/ 10000 h 10014"/>
                    <a:gd name="connsiteX6" fmla="*/ 1613 w 10000"/>
                    <a:gd name="connsiteY6" fmla="*/ 8012 h 10014"/>
                    <a:gd name="connsiteX7" fmla="*/ 0 w 10000"/>
                    <a:gd name="connsiteY7" fmla="*/ 0 h 10014"/>
                    <a:gd name="connsiteX0" fmla="*/ 0 w 10000"/>
                    <a:gd name="connsiteY0" fmla="*/ 0 h 10014"/>
                    <a:gd name="connsiteX1" fmla="*/ 10000 w 10000"/>
                    <a:gd name="connsiteY1" fmla="*/ 0 h 10014"/>
                    <a:gd name="connsiteX2" fmla="*/ 8389 w 10000"/>
                    <a:gd name="connsiteY2" fmla="*/ 8107 h 10014"/>
                    <a:gd name="connsiteX3" fmla="*/ 8000 w 10000"/>
                    <a:gd name="connsiteY3" fmla="*/ 10000 h 10014"/>
                    <a:gd name="connsiteX4" fmla="*/ 5318 w 10000"/>
                    <a:gd name="connsiteY4" fmla="*/ 10014 h 10014"/>
                    <a:gd name="connsiteX5" fmla="*/ 1613 w 10000"/>
                    <a:gd name="connsiteY5" fmla="*/ 8012 h 10014"/>
                    <a:gd name="connsiteX6" fmla="*/ 0 w 10000"/>
                    <a:gd name="connsiteY6"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14"/>
                    <a:gd name="connsiteX1" fmla="*/ 10000 w 10000"/>
                    <a:gd name="connsiteY1" fmla="*/ 0 h 10014"/>
                    <a:gd name="connsiteX2" fmla="*/ 8389 w 10000"/>
                    <a:gd name="connsiteY2" fmla="*/ 8107 h 10014"/>
                    <a:gd name="connsiteX3" fmla="*/ 5318 w 10000"/>
                    <a:gd name="connsiteY3" fmla="*/ 10014 h 10014"/>
                    <a:gd name="connsiteX4" fmla="*/ 1613 w 10000"/>
                    <a:gd name="connsiteY4" fmla="*/ 8012 h 10014"/>
                    <a:gd name="connsiteX5" fmla="*/ 0 w 10000"/>
                    <a:gd name="connsiteY5" fmla="*/ 0 h 10014"/>
                    <a:gd name="connsiteX0" fmla="*/ 0 w 10000"/>
                    <a:gd name="connsiteY0" fmla="*/ 0 h 10051"/>
                    <a:gd name="connsiteX1" fmla="*/ 10000 w 10000"/>
                    <a:gd name="connsiteY1" fmla="*/ 0 h 10051"/>
                    <a:gd name="connsiteX2" fmla="*/ 8389 w 10000"/>
                    <a:gd name="connsiteY2" fmla="*/ 8107 h 10051"/>
                    <a:gd name="connsiteX3" fmla="*/ 5107 w 10000"/>
                    <a:gd name="connsiteY3" fmla="*/ 10051 h 10051"/>
                    <a:gd name="connsiteX4" fmla="*/ 1613 w 10000"/>
                    <a:gd name="connsiteY4" fmla="*/ 8012 h 10051"/>
                    <a:gd name="connsiteX5" fmla="*/ 0 w 10000"/>
                    <a:gd name="connsiteY5" fmla="*/ 0 h 1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51">
                      <a:moveTo>
                        <a:pt x="0" y="0"/>
                      </a:moveTo>
                      <a:lnTo>
                        <a:pt x="10000" y="0"/>
                      </a:lnTo>
                      <a:lnTo>
                        <a:pt x="8389" y="8107"/>
                      </a:lnTo>
                      <a:cubicBezTo>
                        <a:pt x="6085" y="9441"/>
                        <a:pt x="6642" y="9097"/>
                        <a:pt x="5107" y="10051"/>
                      </a:cubicBezTo>
                      <a:lnTo>
                        <a:pt x="1613" y="8012"/>
                      </a:lnTo>
                      <a:lnTo>
                        <a:pt x="0" y="0"/>
                      </a:lnTo>
                      <a:close/>
                    </a:path>
                  </a:pathLst>
                </a:cu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5" name="Diagonal Stripe 4"/>
                <p:cNvSpPr/>
                <p:nvPr/>
              </p:nvSpPr>
              <p:spPr>
                <a:xfrm flipV="1">
                  <a:off x="4618656" y="1593206"/>
                  <a:ext cx="2075646" cy="1156710"/>
                </a:xfrm>
                <a:prstGeom prst="diagStripe">
                  <a:avLst>
                    <a:gd name="adj" fmla="val 42866"/>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6" name="Diagonal Stripe 5"/>
                <p:cNvSpPr/>
                <p:nvPr/>
              </p:nvSpPr>
              <p:spPr>
                <a:xfrm>
                  <a:off x="4618036" y="2748799"/>
                  <a:ext cx="2075646" cy="1156696"/>
                </a:xfrm>
                <a:prstGeom prst="diagStripe">
                  <a:avLst>
                    <a:gd name="adj" fmla="val 42866"/>
                  </a:avLst>
                </a:prstGeom>
                <a:solidFill>
                  <a:srgbClr val="C10E7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grpSp>
          <p:sp>
            <p:nvSpPr>
              <p:cNvPr id="44" name="Rectangle 43"/>
              <p:cNvSpPr/>
              <p:nvPr/>
            </p:nvSpPr>
            <p:spPr>
              <a:xfrm>
                <a:off x="3582904" y="1516062"/>
                <a:ext cx="1362883" cy="665501"/>
              </a:xfrm>
              <a:prstGeom prst="rect">
                <a:avLst/>
              </a:prstGeom>
              <a:gradFill flip="none" rotWithShape="1">
                <a:gsLst>
                  <a:gs pos="50000">
                    <a:srgbClr val="C10E78">
                      <a:alpha val="20000"/>
                    </a:srgbClr>
                  </a:gs>
                  <a:gs pos="100000">
                    <a:srgbClr val="C10E78">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45" name="Rectangle 44"/>
              <p:cNvSpPr/>
              <p:nvPr/>
            </p:nvSpPr>
            <p:spPr>
              <a:xfrm>
                <a:off x="3589255" y="2347121"/>
                <a:ext cx="1362883" cy="652967"/>
              </a:xfrm>
              <a:prstGeom prst="rect">
                <a:avLst/>
              </a:prstGeom>
              <a:gradFill flip="none" rotWithShape="1">
                <a:gsLst>
                  <a:gs pos="50000">
                    <a:srgbClr val="C10E78">
                      <a:alpha val="20000"/>
                    </a:srgbClr>
                  </a:gs>
                  <a:gs pos="100000">
                    <a:srgbClr val="C10E78">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46" name="Rectangle 45"/>
              <p:cNvSpPr/>
              <p:nvPr/>
            </p:nvSpPr>
            <p:spPr>
              <a:xfrm>
                <a:off x="3579972" y="3173412"/>
                <a:ext cx="1362883" cy="652967"/>
              </a:xfrm>
              <a:prstGeom prst="rect">
                <a:avLst/>
              </a:prstGeom>
              <a:gradFill flip="none" rotWithShape="1">
                <a:gsLst>
                  <a:gs pos="50000">
                    <a:srgbClr val="C10E78">
                      <a:alpha val="20000"/>
                    </a:srgbClr>
                  </a:gs>
                  <a:gs pos="100000">
                    <a:srgbClr val="C10E78">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47" name="Rectangle 46"/>
              <p:cNvSpPr/>
              <p:nvPr/>
            </p:nvSpPr>
            <p:spPr>
              <a:xfrm>
                <a:off x="3421168" y="1592262"/>
                <a:ext cx="1192349" cy="518014"/>
              </a:xfrm>
              <a:prstGeom prst="rect">
                <a:avLst/>
              </a:prstGeom>
            </p:spPr>
            <p:txBody>
              <a:bodyPr wrap="none">
                <a:spAutoFit/>
              </a:bodyPr>
              <a:lstStyle/>
              <a:p>
                <a:pPr>
                  <a:lnSpc>
                    <a:spcPct val="150000"/>
                  </a:lnSpc>
                </a:pPr>
                <a:r>
                  <a:rPr lang="en-US" dirty="0">
                    <a:solidFill>
                      <a:schemeClr val="accent5">
                        <a:lumMod val="40000"/>
                        <a:lumOff val="60000"/>
                      </a:schemeClr>
                    </a:solidFill>
                    <a:latin typeface="Segoe UI Light" panose="020B0502040204020203" pitchFamily="34" charset="0"/>
                    <a:cs typeface="Segoe UI Light" panose="020B0502040204020203" pitchFamily="34" charset="0"/>
                  </a:rPr>
                  <a:t>SaaS apps</a:t>
                </a:r>
              </a:p>
            </p:txBody>
          </p:sp>
          <p:sp>
            <p:nvSpPr>
              <p:cNvPr id="48" name="Rectangle 47"/>
              <p:cNvSpPr/>
              <p:nvPr/>
            </p:nvSpPr>
            <p:spPr>
              <a:xfrm>
                <a:off x="3421168" y="2425997"/>
                <a:ext cx="2011230" cy="518014"/>
              </a:xfrm>
              <a:prstGeom prst="rect">
                <a:avLst/>
              </a:prstGeom>
            </p:spPr>
            <p:txBody>
              <a:bodyPr wrap="none">
                <a:spAutoFit/>
              </a:bodyPr>
              <a:lstStyle/>
              <a:p>
                <a:pPr>
                  <a:lnSpc>
                    <a:spcPct val="150000"/>
                  </a:lnSpc>
                </a:pPr>
                <a:r>
                  <a:rPr lang="en-US" dirty="0">
                    <a:solidFill>
                      <a:schemeClr val="accent5">
                        <a:lumMod val="40000"/>
                        <a:lumOff val="60000"/>
                      </a:schemeClr>
                    </a:solidFill>
                    <a:latin typeface="Segoe UI Light" panose="020B0502040204020203" pitchFamily="34" charset="0"/>
                    <a:cs typeface="Segoe UI Light" panose="020B0502040204020203" pitchFamily="34" charset="0"/>
                  </a:rPr>
                  <a:t>enterprise services</a:t>
                </a:r>
              </a:p>
            </p:txBody>
          </p:sp>
          <p:sp>
            <p:nvSpPr>
              <p:cNvPr id="49" name="Rectangle 48"/>
              <p:cNvSpPr/>
              <p:nvPr/>
            </p:nvSpPr>
            <p:spPr>
              <a:xfrm>
                <a:off x="3421168" y="3235343"/>
                <a:ext cx="1949406" cy="518014"/>
              </a:xfrm>
              <a:prstGeom prst="rect">
                <a:avLst/>
              </a:prstGeom>
            </p:spPr>
            <p:txBody>
              <a:bodyPr wrap="square">
                <a:spAutoFit/>
              </a:bodyPr>
              <a:lstStyle/>
              <a:p>
                <a:pPr>
                  <a:lnSpc>
                    <a:spcPct val="150000"/>
                  </a:lnSpc>
                </a:pPr>
                <a:r>
                  <a:rPr lang="en-US" dirty="0">
                    <a:solidFill>
                      <a:schemeClr val="accent5">
                        <a:lumMod val="40000"/>
                        <a:lumOff val="60000"/>
                      </a:schemeClr>
                    </a:solidFill>
                    <a:latin typeface="Segoe UI Light" panose="020B0502040204020203" pitchFamily="34" charset="0"/>
                    <a:cs typeface="Segoe UI Light" panose="020B0502040204020203" pitchFamily="34" charset="0"/>
                  </a:rPr>
                  <a:t>business systems</a:t>
                </a:r>
              </a:p>
            </p:txBody>
          </p:sp>
        </p:grpSp>
        <p:sp>
          <p:nvSpPr>
            <p:cNvPr id="14" name="Rounded Rectangle 13"/>
            <p:cNvSpPr/>
            <p:nvPr/>
          </p:nvSpPr>
          <p:spPr>
            <a:xfrm>
              <a:off x="4481327" y="2252210"/>
              <a:ext cx="1813110" cy="495572"/>
            </a:xfrm>
            <a:prstGeom prst="roundRect">
              <a:avLst>
                <a:gd name="adj" fmla="val 0"/>
              </a:avLst>
            </a:prstGeom>
            <a:solidFill>
              <a:srgbClr val="74277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grpSp>
      <p:sp>
        <p:nvSpPr>
          <p:cNvPr id="17" name="Title 2"/>
          <p:cNvSpPr>
            <a:spLocks noGrp="1"/>
          </p:cNvSpPr>
          <p:nvPr>
            <p:ph type="title"/>
          </p:nvPr>
        </p:nvSpPr>
        <p:spPr>
          <a:xfrm>
            <a:off x="269240" y="289511"/>
            <a:ext cx="11655840" cy="899665"/>
          </a:xfrm>
        </p:spPr>
        <p:txBody>
          <a:bodyPr/>
          <a:lstStyle/>
          <a:p>
            <a:r>
              <a:rPr lang="en-US" dirty="0"/>
              <a:t>Why </a:t>
            </a:r>
            <a:r>
              <a:rPr lang="en-US" dirty="0" err="1"/>
              <a:t>PowerApps</a:t>
            </a:r>
            <a:r>
              <a:rPr lang="en-US" dirty="0"/>
              <a:t>?</a:t>
            </a:r>
          </a:p>
        </p:txBody>
      </p:sp>
      <p:pic>
        <p:nvPicPr>
          <p:cNvPr id="7" name="Picture 6"/>
          <p:cNvPicPr>
            <a:picLocks noChangeAspect="1"/>
          </p:cNvPicPr>
          <p:nvPr/>
        </p:nvPicPr>
        <p:blipFill>
          <a:blip r:embed="rId3"/>
          <a:stretch>
            <a:fillRect/>
          </a:stretch>
        </p:blipFill>
        <p:spPr>
          <a:xfrm>
            <a:off x="5612214" y="1953060"/>
            <a:ext cx="1034798" cy="1034798"/>
          </a:xfrm>
          <a:prstGeom prst="rect">
            <a:avLst/>
          </a:prstGeom>
        </p:spPr>
      </p:pic>
    </p:spTree>
    <p:extLst>
      <p:ext uri="{BB962C8B-B14F-4D97-AF65-F5344CB8AC3E}">
        <p14:creationId xmlns:p14="http://schemas.microsoft.com/office/powerpoint/2010/main" val="3002991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up)">
                                      <p:cBhvr>
                                        <p:cTn id="10" dur="500"/>
                                        <p:tgtEl>
                                          <p:spTgt spid="6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theme/theme1.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2.xml><?xml version="1.0" encoding="utf-8"?>
<a:theme xmlns:a="http://schemas.openxmlformats.org/drawingml/2006/main" name="2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6_16x9_Template.potx" id="{CBE293B4-E8CE-4773-8118-C9AFF2860326}" vid="{2919AEDD-0101-441B-B6AF-1CDAE3B8CD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16676</TotalTime>
  <Words>2083</Words>
  <Application>Microsoft Office PowerPoint</Application>
  <PresentationFormat>Widescreen</PresentationFormat>
  <Paragraphs>397</Paragraphs>
  <Slides>44</Slides>
  <Notes>31</Notes>
  <HiddenSlides>4</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Calibri</vt:lpstr>
      <vt:lpstr>Consolas</vt:lpstr>
      <vt:lpstr>Segoe UI</vt:lpstr>
      <vt:lpstr>Segoe UI Light</vt:lpstr>
      <vt:lpstr>Wingdings</vt:lpstr>
      <vt:lpstr>5-30404_TR16_BO_CT_Template_16x9</vt:lpstr>
      <vt:lpstr>2_5-50002_Ignite_Breakout_Template</vt:lpstr>
      <vt:lpstr>Integrate All the Things: PowerApps and Microsoft Flow for Developers</vt:lpstr>
      <vt:lpstr>About Me</vt:lpstr>
      <vt:lpstr>PowerPoint Presentation</vt:lpstr>
      <vt:lpstr>Session Objectives and Takeaways</vt:lpstr>
      <vt:lpstr>Slide 5 of &lt;44&gt;</vt:lpstr>
      <vt:lpstr>Interactive Demo for Later</vt:lpstr>
      <vt:lpstr>Agenda</vt:lpstr>
      <vt:lpstr>Room meet Elephant</vt:lpstr>
      <vt:lpstr>Why PowerApps?</vt:lpstr>
      <vt:lpstr>Why PowerApps?</vt:lpstr>
      <vt:lpstr>Why PowerApps?</vt:lpstr>
      <vt:lpstr>PowerApps Comparisons</vt:lpstr>
      <vt:lpstr>New landscape of SharePoint dev…</vt:lpstr>
      <vt:lpstr>PowerApps and Flow Dev Landscape</vt:lpstr>
      <vt:lpstr>PowerApps Overview</vt:lpstr>
      <vt:lpstr>Agenda</vt:lpstr>
      <vt:lpstr>Data Connections</vt:lpstr>
      <vt:lpstr>Data Connections</vt:lpstr>
      <vt:lpstr>Demos</vt:lpstr>
      <vt:lpstr>PowerApps + SharePoint</vt:lpstr>
      <vt:lpstr>Agenda</vt:lpstr>
      <vt:lpstr>Environments</vt:lpstr>
      <vt:lpstr>Data Policies</vt:lpstr>
      <vt:lpstr>On-Premises Data Gateway</vt:lpstr>
      <vt:lpstr>On-Premises Data Gateway</vt:lpstr>
      <vt:lpstr>Sharing PowerApps</vt:lpstr>
      <vt:lpstr>Demos</vt:lpstr>
      <vt:lpstr>Agenda</vt:lpstr>
      <vt:lpstr>Custom API</vt:lpstr>
      <vt:lpstr>Custom API</vt:lpstr>
      <vt:lpstr>Common Data Service</vt:lpstr>
      <vt:lpstr>Agenda</vt:lpstr>
      <vt:lpstr>Microsoft Flow</vt:lpstr>
      <vt:lpstr>Microsoft Flow</vt:lpstr>
      <vt:lpstr>Microsoft Flow</vt:lpstr>
      <vt:lpstr>Demos</vt:lpstr>
      <vt:lpstr>Microsoft Flow</vt:lpstr>
      <vt:lpstr>Demos</vt:lpstr>
      <vt:lpstr>Super Special Demo</vt:lpstr>
      <vt:lpstr>Agenda</vt:lpstr>
      <vt:lpstr>Tips and Tricks</vt:lpstr>
      <vt:lpstr>Tips and Tricks</vt:lpstr>
      <vt:lpstr>In Review: Session Objectives and Takeaways</vt:lpstr>
      <vt:lpstr>Q&amp;A  Credits: Icons from Microsoft Azure Cloud and Enterprise Symbol / Icon Set from http://aka.ms/azureicons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Jackett</dc:creator>
  <cp:lastModifiedBy>Brian Jackett</cp:lastModifiedBy>
  <cp:revision>333</cp:revision>
  <dcterms:created xsi:type="dcterms:W3CDTF">2013-07-16T01:41:26Z</dcterms:created>
  <dcterms:modified xsi:type="dcterms:W3CDTF">2017-04-10T22:06:16Z</dcterms:modified>
</cp:coreProperties>
</file>