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7"/>
  </p:notesMasterIdLst>
  <p:sldIdLst>
    <p:sldId id="256" r:id="rId3"/>
    <p:sldId id="307" r:id="rId4"/>
    <p:sldId id="308" r:id="rId5"/>
    <p:sldId id="314" r:id="rId6"/>
    <p:sldId id="313" r:id="rId7"/>
    <p:sldId id="315" r:id="rId8"/>
    <p:sldId id="316" r:id="rId9"/>
    <p:sldId id="309" r:id="rId10"/>
    <p:sldId id="322" r:id="rId11"/>
    <p:sldId id="318" r:id="rId12"/>
    <p:sldId id="319" r:id="rId13"/>
    <p:sldId id="320" r:id="rId14"/>
    <p:sldId id="321" r:id="rId15"/>
    <p:sldId id="29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235888"/>
    <a:srgbClr val="7F7F7F"/>
    <a:srgbClr val="4D9CD7"/>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2780" autoAdjust="0"/>
  </p:normalViewPr>
  <p:slideViewPr>
    <p:cSldViewPr snapToGrid="0">
      <p:cViewPr varScale="1">
        <p:scale>
          <a:sx n="86" d="100"/>
          <a:sy n="86" d="100"/>
        </p:scale>
        <p:origin x="624" y="96"/>
      </p:cViewPr>
      <p:guideLst/>
    </p:cSldViewPr>
  </p:slideViewPr>
  <p:notesTextViewPr>
    <p:cViewPr>
      <p:scale>
        <a:sx n="1" d="1"/>
        <a:sy n="1" d="1"/>
      </p:scale>
      <p:origin x="0" y="0"/>
    </p:cViewPr>
  </p:notesTextViewPr>
  <p:sorterViewPr>
    <p:cViewPr varScale="1">
      <p:scale>
        <a:sx n="100" d="100"/>
        <a:sy n="100" d="100"/>
      </p:scale>
      <p:origin x="0" y="-8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3/26/2017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container cluster is intended to have redundancy for load balancing, scalability, and high availability.  A cluster is composed of one or more Master Nodes which control the orchestration for scaling and delegation of tasks to the agents as well as provide monitoring. The Agent Nodes actually run the container loads.</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4003806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Kubernetes is an open-source platform for automating deployment, scaling, and operations of application containers across clusters of hosts, providing container-centric infrastructure.</a:t>
            </a:r>
          </a:p>
          <a:p>
            <a:r>
              <a:rPr lang="en-US" sz="1200" b="0" i="0" kern="1200" dirty="0">
                <a:solidFill>
                  <a:schemeClr val="tx1"/>
                </a:solidFill>
                <a:effectLst/>
                <a:latin typeface="+mn-lt"/>
                <a:ea typeface="+mn-ea"/>
                <a:cs typeface="+mn-cs"/>
              </a:rPr>
              <a:t>With Kubernetes, you are able to quickly and efficiently respond to customer demand:</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Deploy your applications quickly and predictably.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Scale your applications on the fly.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Seamlessly roll out new features.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Optimize use of your hardware by using only the resources you need. </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654673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Datacenter Operating System is, as the name implies, an operating system for </a:t>
            </a:r>
            <a:r>
              <a:rPr lang="en-US" sz="1200" b="0" i="0" kern="1200" dirty="0" err="1">
                <a:solidFill>
                  <a:schemeClr val="tx1"/>
                </a:solidFill>
                <a:effectLst/>
                <a:latin typeface="+mn-lt"/>
                <a:ea typeface="+mn-ea"/>
                <a:cs typeface="+mn-cs"/>
              </a:rPr>
              <a:t>for</a:t>
            </a:r>
            <a:r>
              <a:rPr lang="en-US" sz="1200" b="0" i="0" kern="1200" dirty="0">
                <a:solidFill>
                  <a:schemeClr val="tx1"/>
                </a:solidFill>
                <a:effectLst/>
                <a:latin typeface="+mn-lt"/>
                <a:ea typeface="+mn-ea"/>
                <a:cs typeface="+mn-cs"/>
              </a:rPr>
              <a:t> a datacenter rather than for a </a:t>
            </a:r>
            <a:r>
              <a:rPr lang="en-US" sz="1200" b="0" i="0" kern="1200" dirty="0" err="1">
                <a:solidFill>
                  <a:schemeClr val="tx1"/>
                </a:solidFill>
                <a:effectLst/>
                <a:latin typeface="+mn-lt"/>
                <a:ea typeface="+mn-ea"/>
                <a:cs typeface="+mn-cs"/>
              </a:rPr>
              <a:t>phyiscal</a:t>
            </a:r>
            <a:r>
              <a:rPr lang="en-US" sz="1200" b="0" i="0" kern="1200" dirty="0">
                <a:solidFill>
                  <a:schemeClr val="tx1"/>
                </a:solidFill>
                <a:effectLst/>
                <a:latin typeface="+mn-lt"/>
                <a:ea typeface="+mn-ea"/>
                <a:cs typeface="+mn-cs"/>
              </a:rPr>
              <a:t> of virtual machine. DC/OS abstracts away the underlying hardware from applications and provides much of the needed infrastructure that would otherwise come from multiple disparate services on traditional networks. This enables operations and developers alike to deploy and maintain applications in a uniform fashion with less time and resources spent monitoring the supporting network and network services for those applications.</a:t>
            </a: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632511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Docker Swarm is the orchestration engine from Docker. It has tight integration with Docker, so many of the same paradigms and tools that used with Swarm seamlessly as well as some additional features like overlay networks and Docker services that can run multiple containers spread across multiple hosts. These containers can seamlessly communicate and rapidly scale.</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69041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virtual machine is -- well -- a virtualized machine created and managed by a hypervisor such as </a:t>
            </a:r>
            <a:r>
              <a:rPr lang="en-US" baseline="0" dirty="0" err="1" smtClean="0"/>
              <a:t>VirtualBox</a:t>
            </a:r>
            <a:r>
              <a:rPr lang="en-US" baseline="0" dirty="0" smtClean="0"/>
              <a:t> or Hyper-V. Even though a VM runs on a machine that has an operating system, each VM requires its own complete operating system, even if it's the same operating system as the host OS. VMs offer a very high degree of isolation, but at a cost: longer startup times, lower portability (ever tried to move a 127 GB virtual hard disk, or VHD, from one PC to another?), and higher memory requirements. Containers, by contrast, leverage the operating system that is already in place but offer nearly as much separation. RAM requirements are lower since the OS isn't being duplicated in each container, and cost is lower, too, because while cloud platforms typically charge for each VM, a single VM can host multiple container instances.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18904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Docker (www.docker.com) isn't the world's only containerization platform, but it is the most popular. It is free, open-source,</a:t>
            </a:r>
            <a:r>
              <a:rPr lang="en-US" baseline="0" dirty="0" smtClean="0"/>
              <a:t> and Linux-based, with Windows support (Windows Server 2016) in the works. </a:t>
            </a:r>
            <a:r>
              <a:rPr lang="en-US" dirty="0" smtClean="0"/>
              <a:t>It has earned massive</a:t>
            </a:r>
            <a:r>
              <a:rPr lang="en-US" baseline="0" dirty="0" smtClean="0"/>
              <a:t> mindshare in the developer community. And with Azure Container Service, you can deploy Docker containers to Azure with minimal effort. Moreover, Docker containers are easily moved between Azure and Amazon Web Services (AWS), affording developers portability between cloud platforms.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4017007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Docker utilizes</a:t>
            </a:r>
            <a:r>
              <a:rPr lang="en-US" baseline="0" dirty="0" smtClean="0"/>
              <a:t> a client-server architecture. You execute Docker commands through a Docker client such as the Docker CLI or </a:t>
            </a:r>
            <a:r>
              <a:rPr lang="en-US" baseline="0" dirty="0" err="1" smtClean="0"/>
              <a:t>Kitematic</a:t>
            </a:r>
            <a:r>
              <a:rPr lang="en-US" baseline="0" dirty="0" smtClean="0"/>
              <a:t>. The client uses REST commands to communicate with the Docker daemon running on a Docker host such as the Azure Container services. These commands can be used to push, pull (</a:t>
            </a:r>
            <a:r>
              <a:rPr lang="en-US" b="1" baseline="0" dirty="0" err="1" smtClean="0"/>
              <a:t>docker</a:t>
            </a:r>
            <a:r>
              <a:rPr lang="en-US" b="1" baseline="0" dirty="0" smtClean="0"/>
              <a:t> pull</a:t>
            </a:r>
            <a:r>
              <a:rPr lang="en-US" baseline="0" dirty="0" smtClean="0"/>
              <a:t>), and create Docker images, to run them in containers, and to manage those containers. Images can be built with the </a:t>
            </a:r>
            <a:r>
              <a:rPr lang="en-US" b="1" baseline="0" dirty="0" err="1" smtClean="0"/>
              <a:t>docker</a:t>
            </a:r>
            <a:r>
              <a:rPr lang="en-US" b="1" baseline="0" dirty="0" smtClean="0"/>
              <a:t> build</a:t>
            </a:r>
            <a:r>
              <a:rPr lang="en-US" baseline="0" dirty="0" smtClean="0"/>
              <a:t> command, and they can be stand-alone, or they can "inherit" from other images. Images are stored in Docker registries, which can be public or private, local or remote. Docker Hub is a popular public registry that is managed by Docker; it contains a "huge collection" of images that anyone may use. The </a:t>
            </a:r>
            <a:r>
              <a:rPr lang="en-US" b="1" baseline="0" dirty="0" err="1" smtClean="0"/>
              <a:t>docker</a:t>
            </a:r>
            <a:r>
              <a:rPr lang="en-US" b="1" baseline="0" dirty="0" smtClean="0"/>
              <a:t> run</a:t>
            </a:r>
            <a:r>
              <a:rPr lang="en-US" baseline="0" dirty="0" smtClean="0"/>
              <a:t> command runs a container using an image as a template.</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2815615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Docker Client,</a:t>
            </a:r>
            <a:r>
              <a:rPr lang="en-US" baseline="0" dirty="0" smtClean="0"/>
              <a:t> also known as the Docker CLI, is the primary tool you use to manage Docker containers. You can download container images from repositories such as Docker Hub, build container images, run container instances, list container images and instances, and much more. After connecting to Azure Container Service using SSH, you can use port forwarding to execute commands locally that act on an Azure Container Service running in the cloud. In this example, the -H switch used with the </a:t>
            </a:r>
            <a:r>
              <a:rPr lang="en-US" b="1" baseline="0" dirty="0" err="1" smtClean="0"/>
              <a:t>docker</a:t>
            </a:r>
            <a:r>
              <a:rPr lang="en-US" baseline="0" dirty="0" smtClean="0"/>
              <a:t> commands forwards commands sent to port 22375 on localhost to the Azure Container Services via SSH.</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999235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command pulls the image</a:t>
            </a:r>
            <a:r>
              <a:rPr lang="en-US" baseline="0" dirty="0" smtClean="0"/>
              <a:t> named "Ubuntu" from Docker Hub (or a local registry if the image is cached there) and runs it interactively in a container. "Interactively" means standard input, output, and error are connected locally so you can provide input to the container and see its output. Of course, you are not limited to the "Ubuntu" image. You can specify other images and even create images of your own with </a:t>
            </a:r>
            <a:r>
              <a:rPr lang="en-US" b="1" baseline="0" dirty="0" err="1" smtClean="0"/>
              <a:t>docker</a:t>
            </a:r>
            <a:r>
              <a:rPr lang="en-US" b="1" baseline="0" dirty="0" smtClean="0"/>
              <a:t> build</a:t>
            </a:r>
            <a:r>
              <a:rPr lang="en-US" baseline="0" dirty="0" smtClean="0"/>
              <a:t>. Where the container runs depends on the context. The container can run locally in a </a:t>
            </a:r>
            <a:r>
              <a:rPr lang="en-US" baseline="0" dirty="0" err="1" smtClean="0"/>
              <a:t>docker</a:t>
            </a:r>
            <a:r>
              <a:rPr lang="en-US" baseline="0" dirty="0" smtClean="0"/>
              <a:t> host (for example, a VM on Windows), or it can remotely if you connect to a remote Docker daemon (for example, one running in Azure) via SSH tunneling and use port forwarding to forward </a:t>
            </a:r>
            <a:r>
              <a:rPr lang="en-US" b="1" baseline="0" dirty="0" err="1" smtClean="0"/>
              <a:t>docker</a:t>
            </a:r>
            <a:r>
              <a:rPr lang="en-US" baseline="0" dirty="0" smtClean="0"/>
              <a:t> commands to the daemon.</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2246746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These are some of the most commonly used </a:t>
            </a:r>
            <a:r>
              <a:rPr lang="en-US" b="1" dirty="0" err="1" smtClean="0"/>
              <a:t>docker</a:t>
            </a:r>
            <a:r>
              <a:rPr lang="en-US" dirty="0" smtClean="0"/>
              <a:t> commands. You can also use </a:t>
            </a:r>
            <a:r>
              <a:rPr lang="en-US" b="1" dirty="0" err="1" smtClean="0"/>
              <a:t>docker</a:t>
            </a:r>
            <a:r>
              <a:rPr lang="en-US" b="1" dirty="0" smtClean="0"/>
              <a:t> push</a:t>
            </a:r>
            <a:r>
              <a:rPr lang="en-US" dirty="0" smtClean="0"/>
              <a:t> to push an image to a registry</a:t>
            </a:r>
            <a:r>
              <a:rPr lang="en-US" baseline="0" dirty="0" smtClean="0"/>
              <a:t> such as Docker Hub. Also, </a:t>
            </a:r>
            <a:r>
              <a:rPr lang="en-US" b="1" baseline="0" dirty="0" err="1" smtClean="0"/>
              <a:t>docker</a:t>
            </a:r>
            <a:r>
              <a:rPr lang="en-US" b="1" baseline="0" dirty="0" smtClean="0"/>
              <a:t> </a:t>
            </a:r>
            <a:r>
              <a:rPr lang="en-US" b="1" baseline="0" dirty="0" err="1" smtClean="0"/>
              <a:t>ps</a:t>
            </a:r>
            <a:r>
              <a:rPr lang="en-US" baseline="0" dirty="0" smtClean="0"/>
              <a:t> is often accompanied by a </a:t>
            </a:r>
            <a:r>
              <a:rPr lang="en-US" b="1" baseline="0" dirty="0" smtClean="0"/>
              <a:t>-a</a:t>
            </a:r>
            <a:r>
              <a:rPr lang="en-US" baseline="0" dirty="0" smtClean="0"/>
              <a:t> switch to list all containers, including those that are no longer running, while </a:t>
            </a:r>
            <a:r>
              <a:rPr lang="en-US" b="1" baseline="0" dirty="0" err="1" smtClean="0"/>
              <a:t>docker</a:t>
            </a:r>
            <a:r>
              <a:rPr lang="en-US" b="1" baseline="0" dirty="0" smtClean="0"/>
              <a:t> </a:t>
            </a:r>
            <a:r>
              <a:rPr lang="en-US" b="1" baseline="0" dirty="0" err="1" smtClean="0"/>
              <a:t>rm</a:t>
            </a:r>
            <a:r>
              <a:rPr lang="en-US" baseline="0" dirty="0" smtClean="0"/>
              <a:t> and </a:t>
            </a:r>
            <a:r>
              <a:rPr lang="en-US" b="1" baseline="0" dirty="0" err="1" smtClean="0"/>
              <a:t>docker</a:t>
            </a:r>
            <a:r>
              <a:rPr lang="en-US" b="1" baseline="0" dirty="0" smtClean="0"/>
              <a:t> </a:t>
            </a:r>
            <a:r>
              <a:rPr lang="en-US" b="1" baseline="0" dirty="0" err="1" smtClean="0"/>
              <a:t>rmi</a:t>
            </a:r>
            <a:r>
              <a:rPr lang="en-US" baseline="0" dirty="0" smtClean="0"/>
              <a:t> are used to delete (remove) containers and images, respectively. The </a:t>
            </a:r>
            <a:r>
              <a:rPr lang="en-US" b="1" baseline="0" dirty="0" err="1" smtClean="0"/>
              <a:t>docker</a:t>
            </a:r>
            <a:r>
              <a:rPr lang="en-US" b="1" baseline="0" dirty="0" smtClean="0"/>
              <a:t> build</a:t>
            </a:r>
            <a:r>
              <a:rPr lang="en-US" baseline="0" dirty="0" smtClean="0"/>
              <a:t> command uses a </a:t>
            </a:r>
            <a:r>
              <a:rPr lang="en-US" baseline="0" dirty="0" err="1" smtClean="0"/>
              <a:t>Dockerfile</a:t>
            </a:r>
            <a:r>
              <a:rPr lang="en-US" baseline="0" dirty="0" smtClean="0"/>
              <a:t> (a text file containing build commands) and a "context" -- for example, a specified directory in the file system -- to build Docker images.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832625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documentation: "Azure Container Service makes it simpler for you to create, configure, and manage a cluster of virtual machines that are preconfigured to run containerized applications. It uses an optimized configuration of popular open-source scheduling and orchestration tools. This enables you to use your existing skills, or draw upon a large and growing body of community expertise, to deploy and manage container-based applications on Microsoft Azure." ACS supports Linux containers and Windows containers. The latter rely</a:t>
            </a:r>
            <a:r>
              <a:rPr lang="en-US" baseline="0" dirty="0" smtClean="0"/>
              <a:t> on </a:t>
            </a:r>
            <a:r>
              <a:rPr lang="en-US" dirty="0" smtClean="0"/>
              <a:t>Windows Server 2016.</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6852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Orchestration in the context of containers is the deployment and management of containers across infrastructure and networks. It provides the tools and software defined infrastructure needed to deploy containers. Containers by design are intended to be deployed in large volumes with some applications using dozen to even thousands of </a:t>
            </a:r>
            <a:r>
              <a:rPr lang="en-US" dirty="0" smtClean="0"/>
              <a:t>containers.</a:t>
            </a:r>
            <a:r>
              <a:rPr lang="en-US" baseline="0" dirty="0" smtClean="0"/>
              <a:t> </a:t>
            </a:r>
            <a:r>
              <a:rPr lang="en-US" dirty="0" smtClean="0"/>
              <a:t>With </a:t>
            </a:r>
            <a:r>
              <a:rPr lang="en-US" dirty="0"/>
              <a:t>this type of scale, automating deployment and management of containers with Orchestration Software becomes necessary.</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01516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3/26/2017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3/26/2017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3/26/2017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3/26/2017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3/26/2017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3/26/2017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3/26/2017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3/26/2017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Docker and</a:t>
            </a:r>
            <a:br>
              <a:rPr lang="en-US" dirty="0" smtClean="0"/>
            </a:br>
            <a:r>
              <a:rPr lang="en-US" dirty="0" smtClean="0"/>
              <a:t>Azure Container Service</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Clusters</a:t>
            </a:r>
          </a:p>
        </p:txBody>
      </p:sp>
      <p:sp>
        <p:nvSpPr>
          <p:cNvPr id="3" name="Content Placeholder 2"/>
          <p:cNvSpPr>
            <a:spLocks noGrp="1"/>
          </p:cNvSpPr>
          <p:nvPr>
            <p:ph idx="1"/>
          </p:nvPr>
        </p:nvSpPr>
        <p:spPr>
          <a:xfrm>
            <a:off x="838200" y="1825625"/>
            <a:ext cx="10515600" cy="2079292"/>
          </a:xfrm>
        </p:spPr>
        <p:txBody>
          <a:bodyPr>
            <a:normAutofit/>
          </a:bodyPr>
          <a:lstStyle/>
          <a:p>
            <a:r>
              <a:rPr lang="en-US" dirty="0" smtClean="0"/>
              <a:t>Facilitate load </a:t>
            </a:r>
            <a:r>
              <a:rPr lang="en-US" dirty="0"/>
              <a:t>balancing, scalability, and high </a:t>
            </a:r>
            <a:r>
              <a:rPr lang="en-US" dirty="0" smtClean="0"/>
              <a:t>availability</a:t>
            </a:r>
            <a:endParaRPr lang="en-US" dirty="0"/>
          </a:p>
          <a:p>
            <a:r>
              <a:rPr lang="en-US" dirty="0"/>
              <a:t>A cluster is composed of </a:t>
            </a:r>
            <a:r>
              <a:rPr lang="en-US" dirty="0" smtClean="0"/>
              <a:t>master </a:t>
            </a:r>
            <a:r>
              <a:rPr lang="en-US" dirty="0"/>
              <a:t>n</a:t>
            </a:r>
            <a:r>
              <a:rPr lang="en-US" dirty="0" smtClean="0"/>
              <a:t>odes </a:t>
            </a:r>
            <a:r>
              <a:rPr lang="en-US" dirty="0"/>
              <a:t>which control the </a:t>
            </a:r>
            <a:r>
              <a:rPr lang="en-US" dirty="0" smtClean="0"/>
              <a:t>orchestration, </a:t>
            </a:r>
            <a:r>
              <a:rPr lang="en-US" dirty="0"/>
              <a:t>and </a:t>
            </a:r>
            <a:r>
              <a:rPr lang="en-US" dirty="0" smtClean="0"/>
              <a:t>agent nodes </a:t>
            </a:r>
            <a:r>
              <a:rPr lang="en-US" dirty="0"/>
              <a:t>that </a:t>
            </a:r>
            <a:r>
              <a:rPr lang="en-US" dirty="0" smtClean="0"/>
              <a:t>host</a:t>
            </a:r>
            <a:r>
              <a:rPr lang="en-US" dirty="0" smtClean="0"/>
              <a:t> </a:t>
            </a:r>
            <a:r>
              <a:rPr lang="en-US" dirty="0"/>
              <a:t>the </a:t>
            </a:r>
            <a:r>
              <a:rPr lang="en-US" dirty="0" smtClean="0"/>
              <a:t>containers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1362" y="3425415"/>
            <a:ext cx="5629275" cy="2790825"/>
          </a:xfrm>
          <a:prstGeom prst="rect">
            <a:avLst/>
          </a:prstGeom>
        </p:spPr>
      </p:pic>
    </p:spTree>
    <p:extLst>
      <p:ext uri="{BB962C8B-B14F-4D97-AF65-F5344CB8AC3E}">
        <p14:creationId xmlns:p14="http://schemas.microsoft.com/office/powerpoint/2010/main" val="2431715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a:t>
            </a:r>
          </a:p>
        </p:txBody>
      </p:sp>
      <p:sp>
        <p:nvSpPr>
          <p:cNvPr id="3" name="Content Placeholder 2"/>
          <p:cNvSpPr>
            <a:spLocks noGrp="1"/>
          </p:cNvSpPr>
          <p:nvPr>
            <p:ph idx="1"/>
          </p:nvPr>
        </p:nvSpPr>
        <p:spPr>
          <a:xfrm>
            <a:off x="838200" y="1825625"/>
            <a:ext cx="10515600" cy="4351338"/>
          </a:xfrm>
        </p:spPr>
        <p:txBody>
          <a:bodyPr/>
          <a:lstStyle/>
          <a:p>
            <a:r>
              <a:rPr lang="en-US" dirty="0" smtClean="0"/>
              <a:t>Open-source orchestration </a:t>
            </a:r>
            <a:r>
              <a:rPr lang="en-US" dirty="0"/>
              <a:t>e</a:t>
            </a:r>
            <a:r>
              <a:rPr lang="en-US" dirty="0" smtClean="0"/>
              <a:t>ngine </a:t>
            </a:r>
            <a:r>
              <a:rPr lang="en-US" dirty="0"/>
              <a:t>from </a:t>
            </a:r>
            <a:r>
              <a:rPr lang="en-US" dirty="0" smtClean="0"/>
              <a:t>Google</a:t>
            </a:r>
            <a:endParaRPr lang="en-US" dirty="0"/>
          </a:p>
          <a:p>
            <a:r>
              <a:rPr lang="en-US" dirty="0" smtClean="0"/>
              <a:t>Provides a </a:t>
            </a:r>
            <a:r>
              <a:rPr lang="en-US" dirty="0"/>
              <a:t>robust framework </a:t>
            </a:r>
            <a:r>
              <a:rPr lang="en-US" dirty="0" smtClean="0"/>
              <a:t>for container </a:t>
            </a:r>
            <a:r>
              <a:rPr lang="en-US" dirty="0"/>
              <a:t>orchestration, yet remains lightweight and </a:t>
            </a:r>
            <a:r>
              <a:rPr lang="en-US" dirty="0" smtClean="0"/>
              <a:t>scalable</a:t>
            </a:r>
            <a:endParaRPr lang="en-US" dirty="0"/>
          </a:p>
          <a:p>
            <a:r>
              <a:rPr lang="en-US" dirty="0" smtClean="0"/>
              <a:t>Supported by </a:t>
            </a:r>
            <a:r>
              <a:rPr lang="en-US" dirty="0" smtClean="0"/>
              <a:t>Azure </a:t>
            </a:r>
            <a:r>
              <a:rPr lang="en-US" dirty="0"/>
              <a:t>Container </a:t>
            </a:r>
            <a:r>
              <a:rPr lang="en-US" dirty="0" smtClean="0"/>
              <a:t>Service and tightly integrated with ACS, allowing Kubernetes to modify deployments</a:t>
            </a:r>
            <a:endParaRPr lang="en-US" dirty="0"/>
          </a:p>
          <a:p>
            <a:endParaRPr lang="en-US" dirty="0"/>
          </a:p>
        </p:txBody>
      </p:sp>
      <p:pic>
        <p:nvPicPr>
          <p:cNvPr id="1026" name="Picture 2" descr="Image result for kubernetes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6087" y="4652963"/>
            <a:ext cx="6219825"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846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DC/OS</a:t>
            </a:r>
          </a:p>
        </p:txBody>
      </p:sp>
      <p:sp>
        <p:nvSpPr>
          <p:cNvPr id="3" name="Content Placeholder 2"/>
          <p:cNvSpPr>
            <a:spLocks noGrp="1"/>
          </p:cNvSpPr>
          <p:nvPr>
            <p:ph idx="1"/>
          </p:nvPr>
        </p:nvSpPr>
        <p:spPr>
          <a:xfrm>
            <a:off x="838200" y="1825625"/>
            <a:ext cx="10515600" cy="4351338"/>
          </a:xfrm>
        </p:spPr>
        <p:txBody>
          <a:bodyPr/>
          <a:lstStyle/>
          <a:p>
            <a:r>
              <a:rPr lang="en-US" dirty="0" smtClean="0"/>
              <a:t>Datacenter </a:t>
            </a:r>
            <a:r>
              <a:rPr lang="en-US" dirty="0"/>
              <a:t>Operating </a:t>
            </a:r>
            <a:r>
              <a:rPr lang="en-US" dirty="0"/>
              <a:t>System </a:t>
            </a:r>
            <a:r>
              <a:rPr lang="en-US" dirty="0" smtClean="0"/>
              <a:t>built on </a:t>
            </a:r>
            <a:r>
              <a:rPr lang="en-US" dirty="0"/>
              <a:t>Apache </a:t>
            </a:r>
            <a:r>
              <a:rPr lang="en-US" dirty="0" err="1"/>
              <a:t>Mesos</a:t>
            </a:r>
            <a:r>
              <a:rPr lang="en-US" dirty="0"/>
              <a:t> </a:t>
            </a:r>
            <a:endParaRPr lang="en-US" dirty="0" smtClean="0"/>
          </a:p>
          <a:p>
            <a:r>
              <a:rPr lang="en-US" dirty="0" smtClean="0"/>
              <a:t>Creates logical data centers and abstracts underlying hardware</a:t>
            </a:r>
          </a:p>
          <a:p>
            <a:r>
              <a:rPr lang="en-US" dirty="0" smtClean="0"/>
              <a:t>Provides </a:t>
            </a:r>
            <a:r>
              <a:rPr lang="en-US" dirty="0"/>
              <a:t>resources traditionally provided by infrastructure, including networking, DNS, and load balancing</a:t>
            </a:r>
          </a:p>
          <a:p>
            <a:r>
              <a:rPr lang="en-US" dirty="0" smtClean="0"/>
              <a:t>Natively supported by Azure Container Service</a:t>
            </a:r>
            <a:endParaRPr lang="en-US" dirty="0"/>
          </a:p>
          <a:p>
            <a:endParaRPr lang="en-US" dirty="0"/>
          </a:p>
        </p:txBody>
      </p:sp>
      <p:pic>
        <p:nvPicPr>
          <p:cNvPr id="2050" name="Picture 2" descr="Image result for DC/O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91910" y="4730936"/>
            <a:ext cx="3568601" cy="1446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5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Swarm</a:t>
            </a:r>
            <a:endParaRPr lang="en-US" dirty="0"/>
          </a:p>
        </p:txBody>
      </p:sp>
      <p:sp>
        <p:nvSpPr>
          <p:cNvPr id="3" name="Content Placeholder 2"/>
          <p:cNvSpPr>
            <a:spLocks noGrp="1"/>
          </p:cNvSpPr>
          <p:nvPr>
            <p:ph idx="1"/>
          </p:nvPr>
        </p:nvSpPr>
        <p:spPr>
          <a:xfrm>
            <a:off x="742506" y="1974480"/>
            <a:ext cx="7008629" cy="3852162"/>
          </a:xfrm>
        </p:spPr>
        <p:txBody>
          <a:bodyPr>
            <a:normAutofit fontScale="92500" lnSpcReduction="10000"/>
          </a:bodyPr>
          <a:lstStyle/>
          <a:p>
            <a:pPr>
              <a:lnSpc>
                <a:spcPct val="100000"/>
              </a:lnSpc>
            </a:pPr>
            <a:r>
              <a:rPr lang="en-US" dirty="0"/>
              <a:t>Docker’s </a:t>
            </a:r>
            <a:r>
              <a:rPr lang="en-US" dirty="0"/>
              <a:t>own </a:t>
            </a:r>
            <a:r>
              <a:rPr lang="en-US" dirty="0"/>
              <a:t>orchestration engine</a:t>
            </a:r>
          </a:p>
          <a:p>
            <a:pPr>
              <a:lnSpc>
                <a:spcPct val="100000"/>
              </a:lnSpc>
            </a:pPr>
            <a:r>
              <a:rPr lang="en-US" dirty="0"/>
              <a:t>Current </a:t>
            </a:r>
            <a:r>
              <a:rPr lang="en-US" dirty="0"/>
              <a:t>releases of the Docker engine have “Swarm Mode” built in </a:t>
            </a:r>
            <a:r>
              <a:rPr lang="en-US" dirty="0"/>
              <a:t>and can many </a:t>
            </a:r>
            <a:r>
              <a:rPr lang="en-US" dirty="0"/>
              <a:t>of the same </a:t>
            </a:r>
            <a:r>
              <a:rPr lang="en-US" dirty="0"/>
              <a:t>things </a:t>
            </a:r>
            <a:r>
              <a:rPr lang="en-US" dirty="0"/>
              <a:t>that other orchestration engines </a:t>
            </a:r>
            <a:r>
              <a:rPr lang="en-US" dirty="0"/>
              <a:t>do</a:t>
            </a:r>
            <a:endParaRPr lang="en-US" dirty="0"/>
          </a:p>
          <a:p>
            <a:pPr>
              <a:lnSpc>
                <a:spcPct val="100000"/>
              </a:lnSpc>
            </a:pPr>
            <a:r>
              <a:rPr lang="en-US" dirty="0"/>
              <a:t> </a:t>
            </a:r>
            <a:r>
              <a:rPr lang="en-US" dirty="0"/>
              <a:t>Lacks </a:t>
            </a:r>
            <a:r>
              <a:rPr lang="en-US" dirty="0"/>
              <a:t>a GUI, </a:t>
            </a:r>
            <a:r>
              <a:rPr lang="en-US" dirty="0"/>
              <a:t>but makes </a:t>
            </a:r>
            <a:r>
              <a:rPr lang="en-US" dirty="0"/>
              <a:t>up for it with </a:t>
            </a:r>
            <a:r>
              <a:rPr lang="en-US" dirty="0"/>
              <a:t>tight </a:t>
            </a:r>
            <a:r>
              <a:rPr lang="en-US" dirty="0"/>
              <a:t>integration with </a:t>
            </a:r>
            <a:r>
              <a:rPr lang="en-US" dirty="0"/>
              <a:t>Docker</a:t>
            </a:r>
          </a:p>
          <a:p>
            <a:pPr>
              <a:lnSpc>
                <a:spcPct val="100000"/>
              </a:lnSpc>
            </a:pPr>
            <a:r>
              <a:rPr lang="en-US" dirty="0"/>
              <a:t>Natively supported by Azure Container </a:t>
            </a:r>
            <a:r>
              <a:rPr lang="en-US" dirty="0"/>
              <a:t>Service</a:t>
            </a:r>
            <a:endParaRPr lang="en-US" dirty="0"/>
          </a:p>
          <a:p>
            <a:endParaRPr lang="en-US" dirty="0"/>
          </a:p>
        </p:txBody>
      </p:sp>
      <p:pic>
        <p:nvPicPr>
          <p:cNvPr id="3074" name="Picture 2" descr="Image result for docker swarm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1135" y="1974480"/>
            <a:ext cx="4162666" cy="3466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636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a:t>
            </a:r>
            <a:endParaRPr lang="en-US" dirty="0"/>
          </a:p>
        </p:txBody>
      </p:sp>
      <p:sp>
        <p:nvSpPr>
          <p:cNvPr id="3" name="Content Placeholder 2"/>
          <p:cNvSpPr>
            <a:spLocks noGrp="1"/>
          </p:cNvSpPr>
          <p:nvPr>
            <p:ph idx="1"/>
          </p:nvPr>
        </p:nvSpPr>
        <p:spPr/>
        <p:txBody>
          <a:bodyPr/>
          <a:lstStyle/>
          <a:p>
            <a:r>
              <a:rPr lang="en-US" dirty="0" smtClean="0"/>
              <a:t>Lightweight alternative to virtual machines</a:t>
            </a:r>
          </a:p>
          <a:p>
            <a:r>
              <a:rPr lang="en-US" dirty="0" smtClean="0"/>
              <a:t>Smaller, less expensive, faster to start up, and self-contained</a:t>
            </a:r>
          </a:p>
          <a:p>
            <a:pPr lvl="1"/>
            <a:endParaRPr lang="en-US" dirty="0"/>
          </a:p>
        </p:txBody>
      </p:sp>
      <p:sp>
        <p:nvSpPr>
          <p:cNvPr id="4" name="Rectangle 3"/>
          <p:cNvSpPr/>
          <p:nvPr/>
        </p:nvSpPr>
        <p:spPr>
          <a:xfrm>
            <a:off x="1304693" y="5965724"/>
            <a:ext cx="4415882"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Host Operating System</a:t>
            </a:r>
          </a:p>
        </p:txBody>
      </p:sp>
      <p:sp>
        <p:nvSpPr>
          <p:cNvPr id="6" name="Rectangle 5"/>
          <p:cNvSpPr/>
          <p:nvPr/>
        </p:nvSpPr>
        <p:spPr>
          <a:xfrm>
            <a:off x="1304693"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Hypervisor</a:t>
            </a:r>
          </a:p>
        </p:txBody>
      </p:sp>
      <p:sp>
        <p:nvSpPr>
          <p:cNvPr id="8" name="Rectangle 7"/>
          <p:cNvSpPr/>
          <p:nvPr/>
        </p:nvSpPr>
        <p:spPr>
          <a:xfrm>
            <a:off x="1304693"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11" name="Rectangle 10"/>
          <p:cNvSpPr/>
          <p:nvPr/>
        </p:nvSpPr>
        <p:spPr>
          <a:xfrm>
            <a:off x="1304693"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14" name="Rectangle 13"/>
          <p:cNvSpPr/>
          <p:nvPr/>
        </p:nvSpPr>
        <p:spPr>
          <a:xfrm>
            <a:off x="1304693"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3" name="Rectangle 22"/>
          <p:cNvSpPr/>
          <p:nvPr/>
        </p:nvSpPr>
        <p:spPr>
          <a:xfrm>
            <a:off x="2810107"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24" name="Rectangle 23"/>
          <p:cNvSpPr/>
          <p:nvPr/>
        </p:nvSpPr>
        <p:spPr>
          <a:xfrm>
            <a:off x="2810107"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5" name="Rectangle 24"/>
          <p:cNvSpPr/>
          <p:nvPr/>
        </p:nvSpPr>
        <p:spPr>
          <a:xfrm>
            <a:off x="2810107"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6" name="Rectangle 25"/>
          <p:cNvSpPr/>
          <p:nvPr/>
        </p:nvSpPr>
        <p:spPr>
          <a:xfrm>
            <a:off x="4315521"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27" name="Rectangle 26"/>
          <p:cNvSpPr/>
          <p:nvPr/>
        </p:nvSpPr>
        <p:spPr>
          <a:xfrm>
            <a:off x="4315521"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8" name="Rectangle 27"/>
          <p:cNvSpPr/>
          <p:nvPr/>
        </p:nvSpPr>
        <p:spPr>
          <a:xfrm>
            <a:off x="4315521"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9" name="Rectangle 28"/>
          <p:cNvSpPr/>
          <p:nvPr/>
        </p:nvSpPr>
        <p:spPr>
          <a:xfrm>
            <a:off x="6501162" y="5965724"/>
            <a:ext cx="4415882"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Operating System</a:t>
            </a:r>
          </a:p>
        </p:txBody>
      </p:sp>
      <p:sp>
        <p:nvSpPr>
          <p:cNvPr id="30" name="Rectangle 29"/>
          <p:cNvSpPr/>
          <p:nvPr/>
        </p:nvSpPr>
        <p:spPr>
          <a:xfrm>
            <a:off x="6501162"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Container Engine</a:t>
            </a:r>
          </a:p>
        </p:txBody>
      </p:sp>
      <p:sp>
        <p:nvSpPr>
          <p:cNvPr id="32" name="Rectangle 31"/>
          <p:cNvSpPr/>
          <p:nvPr/>
        </p:nvSpPr>
        <p:spPr>
          <a:xfrm>
            <a:off x="6501162"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3" name="Rectangle 32"/>
          <p:cNvSpPr/>
          <p:nvPr/>
        </p:nvSpPr>
        <p:spPr>
          <a:xfrm>
            <a:off x="6501162"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5" name="Rectangle 34"/>
          <p:cNvSpPr/>
          <p:nvPr/>
        </p:nvSpPr>
        <p:spPr>
          <a:xfrm>
            <a:off x="8006576"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6" name="Rectangle 35"/>
          <p:cNvSpPr/>
          <p:nvPr/>
        </p:nvSpPr>
        <p:spPr>
          <a:xfrm>
            <a:off x="8006576"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8" name="Rectangle 37"/>
          <p:cNvSpPr/>
          <p:nvPr/>
        </p:nvSpPr>
        <p:spPr>
          <a:xfrm>
            <a:off x="9511990"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9" name="Rectangle 38"/>
          <p:cNvSpPr/>
          <p:nvPr/>
        </p:nvSpPr>
        <p:spPr>
          <a:xfrm>
            <a:off x="9511990"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40" name="TextBox 39"/>
          <p:cNvSpPr txBox="1"/>
          <p:nvPr/>
        </p:nvSpPr>
        <p:spPr>
          <a:xfrm>
            <a:off x="1215483" y="3010897"/>
            <a:ext cx="4505092" cy="461665"/>
          </a:xfrm>
          <a:prstGeom prst="rect">
            <a:avLst/>
          </a:prstGeom>
          <a:noFill/>
        </p:spPr>
        <p:txBody>
          <a:bodyPr wrap="square" rtlCol="0">
            <a:spAutoFit/>
          </a:bodyPr>
          <a:lstStyle/>
          <a:p>
            <a:pPr algn="ctr"/>
            <a:r>
              <a:rPr lang="en-US" sz="2400" dirty="0" smtClean="0">
                <a:solidFill>
                  <a:srgbClr val="235888"/>
                </a:solidFill>
              </a:rPr>
              <a:t>Virtual Machines</a:t>
            </a:r>
            <a:endParaRPr lang="en-US" sz="2400" dirty="0">
              <a:solidFill>
                <a:srgbClr val="235888"/>
              </a:solidFill>
            </a:endParaRPr>
          </a:p>
        </p:txBody>
      </p:sp>
      <p:sp>
        <p:nvSpPr>
          <p:cNvPr id="41" name="TextBox 40"/>
          <p:cNvSpPr txBox="1"/>
          <p:nvPr/>
        </p:nvSpPr>
        <p:spPr>
          <a:xfrm>
            <a:off x="6456557" y="3964860"/>
            <a:ext cx="4505092" cy="461665"/>
          </a:xfrm>
          <a:prstGeom prst="rect">
            <a:avLst/>
          </a:prstGeom>
          <a:noFill/>
        </p:spPr>
        <p:txBody>
          <a:bodyPr wrap="square" rtlCol="0">
            <a:spAutoFit/>
          </a:bodyPr>
          <a:lstStyle/>
          <a:p>
            <a:pPr algn="ctr"/>
            <a:r>
              <a:rPr lang="en-US" sz="2400" dirty="0" smtClean="0">
                <a:solidFill>
                  <a:srgbClr val="235888"/>
                </a:solidFill>
              </a:rPr>
              <a:t>Containers</a:t>
            </a:r>
            <a:endParaRPr lang="en-US" sz="2400" dirty="0">
              <a:solidFill>
                <a:srgbClr val="235888"/>
              </a:solidFill>
            </a:endParaRPr>
          </a:p>
        </p:txBody>
      </p:sp>
    </p:spTree>
    <p:extLst>
      <p:ext uri="{BB962C8B-B14F-4D97-AF65-F5344CB8AC3E}">
        <p14:creationId xmlns:p14="http://schemas.microsoft.com/office/powerpoint/2010/main" val="4017049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a:t>
            </a:r>
            <a:endParaRPr lang="en-US" dirty="0"/>
          </a:p>
        </p:txBody>
      </p:sp>
      <p:sp>
        <p:nvSpPr>
          <p:cNvPr id="3" name="Content Placeholder 2"/>
          <p:cNvSpPr>
            <a:spLocks noGrp="1"/>
          </p:cNvSpPr>
          <p:nvPr>
            <p:ph idx="1"/>
          </p:nvPr>
        </p:nvSpPr>
        <p:spPr>
          <a:xfrm>
            <a:off x="838200" y="1825625"/>
            <a:ext cx="5729868" cy="4351338"/>
          </a:xfrm>
        </p:spPr>
        <p:txBody>
          <a:bodyPr>
            <a:normAutofit/>
          </a:bodyPr>
          <a:lstStyle/>
          <a:p>
            <a:r>
              <a:rPr lang="en-US" dirty="0" smtClean="0"/>
              <a:t>Leading open-source containerization platform</a:t>
            </a:r>
          </a:p>
          <a:p>
            <a:endParaRPr lang="en-US" dirty="0"/>
          </a:p>
          <a:p>
            <a:endParaRPr lang="en-US" dirty="0" smtClean="0"/>
          </a:p>
          <a:p>
            <a:endParaRPr lang="en-US" dirty="0"/>
          </a:p>
          <a:p>
            <a:endParaRPr lang="en-US" dirty="0" smtClean="0"/>
          </a:p>
          <a:p>
            <a:endParaRPr lang="en-US" dirty="0"/>
          </a:p>
          <a:p>
            <a:r>
              <a:rPr lang="en-US" dirty="0" smtClean="0"/>
              <a:t>Supported natively in Azure</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8568" y="1296374"/>
            <a:ext cx="6497052" cy="5409839"/>
          </a:xfrm>
          <a:prstGeom prst="rect">
            <a:avLst/>
          </a:prstGeom>
        </p:spPr>
      </p:pic>
      <p:sp>
        <p:nvSpPr>
          <p:cNvPr id="5" name="TextBox 4"/>
          <p:cNvSpPr txBox="1"/>
          <p:nvPr/>
        </p:nvSpPr>
        <p:spPr>
          <a:xfrm>
            <a:off x="1059365" y="2985630"/>
            <a:ext cx="4650059" cy="2031325"/>
          </a:xfrm>
          <a:prstGeom prst="rect">
            <a:avLst/>
          </a:prstGeom>
          <a:noFill/>
        </p:spPr>
        <p:txBody>
          <a:bodyPr wrap="square" rtlCol="0">
            <a:spAutoFit/>
          </a:bodyPr>
          <a:lstStyle/>
          <a:p>
            <a:r>
              <a:rPr lang="en-US" i="1" dirty="0">
                <a:solidFill>
                  <a:srgbClr val="4D9CD7"/>
                </a:solidFill>
              </a:rPr>
              <a:t>Docker containers wrap up a piece of software in a complete filesystem that contains everything it needs to run: code, runtime, system tools, system libraries – anything you can install on a server. This guarantees that it will always run the same, regardless of the environment it is running in</a:t>
            </a:r>
          </a:p>
        </p:txBody>
      </p:sp>
    </p:spTree>
    <p:extLst>
      <p:ext uri="{BB962C8B-B14F-4D97-AF65-F5344CB8AC3E}">
        <p14:creationId xmlns:p14="http://schemas.microsoft.com/office/powerpoint/2010/main" val="782485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Architecture</a:t>
            </a:r>
            <a:endParaRPr lang="en-US" dirty="0"/>
          </a:p>
        </p:txBody>
      </p:sp>
      <p:pic>
        <p:nvPicPr>
          <p:cNvPr id="4" name="Picture 3"/>
          <p:cNvPicPr>
            <a:picLocks noChangeAspect="1"/>
          </p:cNvPicPr>
          <p:nvPr/>
        </p:nvPicPr>
        <p:blipFill>
          <a:blip r:embed="rId3"/>
          <a:stretch>
            <a:fillRect/>
          </a:stretch>
        </p:blipFill>
        <p:spPr>
          <a:xfrm>
            <a:off x="2004593" y="1690688"/>
            <a:ext cx="8182813" cy="4270669"/>
          </a:xfrm>
          <a:prstGeom prst="rect">
            <a:avLst/>
          </a:prstGeom>
        </p:spPr>
      </p:pic>
    </p:spTree>
    <p:extLst>
      <p:ext uri="{BB962C8B-B14F-4D97-AF65-F5344CB8AC3E}">
        <p14:creationId xmlns:p14="http://schemas.microsoft.com/office/powerpoint/2010/main" val="200852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CLI</a:t>
            </a:r>
            <a:endParaRPr lang="en-US" dirty="0"/>
          </a:p>
        </p:txBody>
      </p:sp>
      <p:sp>
        <p:nvSpPr>
          <p:cNvPr id="3" name="Content Placeholder 2"/>
          <p:cNvSpPr>
            <a:spLocks noGrp="1"/>
          </p:cNvSpPr>
          <p:nvPr>
            <p:ph idx="1"/>
          </p:nvPr>
        </p:nvSpPr>
        <p:spPr/>
        <p:txBody>
          <a:bodyPr/>
          <a:lstStyle/>
          <a:p>
            <a:r>
              <a:rPr lang="en-US" dirty="0" smtClean="0"/>
              <a:t>Command-line interface for Docker, available for Linux, OS X, and Windows (available separately or as part of Docker Toolbox)</a:t>
            </a:r>
            <a:endParaRPr lang="en-US" dirty="0"/>
          </a:p>
        </p:txBody>
      </p:sp>
      <p:pic>
        <p:nvPicPr>
          <p:cNvPr id="4" name="Picture 3"/>
          <p:cNvPicPr>
            <a:picLocks noChangeAspect="1"/>
          </p:cNvPicPr>
          <p:nvPr/>
        </p:nvPicPr>
        <p:blipFill>
          <a:blip r:embed="rId3"/>
          <a:stretch>
            <a:fillRect/>
          </a:stretch>
        </p:blipFill>
        <p:spPr>
          <a:xfrm>
            <a:off x="2957512" y="2995613"/>
            <a:ext cx="6276975" cy="3181350"/>
          </a:xfrm>
          <a:prstGeom prst="rect">
            <a:avLst/>
          </a:prstGeom>
        </p:spPr>
      </p:pic>
    </p:spTree>
    <p:extLst>
      <p:ext uri="{BB962C8B-B14F-4D97-AF65-F5344CB8AC3E}">
        <p14:creationId xmlns:p14="http://schemas.microsoft.com/office/powerpoint/2010/main" val="3822169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 Container</a:t>
            </a:r>
            <a:endParaRPr lang="en-US" dirty="0"/>
          </a:p>
        </p:txBody>
      </p:sp>
      <p:sp>
        <p:nvSpPr>
          <p:cNvPr id="4" name="TextBox 3"/>
          <p:cNvSpPr txBox="1"/>
          <p:nvPr/>
        </p:nvSpPr>
        <p:spPr>
          <a:xfrm>
            <a:off x="1656674" y="1918010"/>
            <a:ext cx="8146461" cy="455509"/>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run -i -t ubuntu /bin/bash</a:t>
            </a:r>
            <a:endParaRPr lang="en-US" sz="32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p:txBody>
      </p:sp>
      <p:sp>
        <p:nvSpPr>
          <p:cNvPr id="5" name="TextBox 4"/>
          <p:cNvSpPr txBox="1"/>
          <p:nvPr/>
        </p:nvSpPr>
        <p:spPr>
          <a:xfrm>
            <a:off x="1656674" y="2999679"/>
            <a:ext cx="2219093" cy="664797"/>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Docker CLI command</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cxnSp>
        <p:nvCxnSpPr>
          <p:cNvPr id="6" name="Straight Connector 5"/>
          <p:cNvCxnSpPr/>
          <p:nvPr/>
        </p:nvCxnSpPr>
        <p:spPr>
          <a:xfrm>
            <a:off x="2348050" y="2373519"/>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56674" y="2373519"/>
            <a:ext cx="14532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385113" y="2373519"/>
            <a:ext cx="216333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849532" y="2373519"/>
            <a:ext cx="137160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566820" y="2373519"/>
            <a:ext cx="212988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57219" y="2373519"/>
            <a:ext cx="0" cy="129095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6535332" y="2373519"/>
            <a:ext cx="1590" cy="204496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631761" y="2373519"/>
            <a:ext cx="18316" cy="27989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10811" y="3773004"/>
            <a:ext cx="2219093"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Run container with interactive terminal</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5" name="TextBox 14"/>
          <p:cNvSpPr txBox="1"/>
          <p:nvPr/>
        </p:nvSpPr>
        <p:spPr>
          <a:xfrm>
            <a:off x="5629295" y="4531287"/>
            <a:ext cx="2219093" cy="1329595"/>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Pull "</a:t>
            </a:r>
            <a:r>
              <a:rPr lang="en-US" sz="2400" dirty="0" err="1" smtClean="0">
                <a:gradFill>
                  <a:gsLst>
                    <a:gs pos="0">
                      <a:srgbClr val="292929">
                        <a:lumMod val="90000"/>
                        <a:lumOff val="10000"/>
                      </a:srgbClr>
                    </a:gs>
                    <a:gs pos="86000">
                      <a:srgbClr val="292929">
                        <a:lumMod val="90000"/>
                        <a:lumOff val="10000"/>
                      </a:srgbClr>
                    </a:gs>
                  </a:gsLst>
                  <a:lin ang="5400000" scaled="0"/>
                </a:gradFill>
              </a:rPr>
              <a:t>ubuntu</a:t>
            </a:r>
            <a:r>
              <a:rPr lang="en-US" sz="2400" dirty="0" smtClean="0">
                <a:gradFill>
                  <a:gsLst>
                    <a:gs pos="0">
                      <a:srgbClr val="292929">
                        <a:lumMod val="90000"/>
                        <a:lumOff val="10000"/>
                      </a:srgbClr>
                    </a:gs>
                    <a:gs pos="86000">
                      <a:srgbClr val="292929">
                        <a:lumMod val="90000"/>
                        <a:lumOff val="10000"/>
                      </a:srgbClr>
                    </a:gs>
                  </a:gsLst>
                  <a:lin ang="5400000" scaled="0"/>
                </a:gradFill>
              </a:rPr>
              <a:t>" image from Docker Hub or local registry</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6" name="TextBox 15"/>
          <p:cNvSpPr txBox="1"/>
          <p:nvPr/>
        </p:nvSpPr>
        <p:spPr>
          <a:xfrm>
            <a:off x="7848388" y="5308888"/>
            <a:ext cx="2219093"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Command to execute in the container</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1694848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Docker CLI Commands</a:t>
            </a:r>
            <a:endParaRPr lang="en-US" dirty="0"/>
          </a:p>
        </p:txBody>
      </p:sp>
      <p:sp>
        <p:nvSpPr>
          <p:cNvPr id="5" name="TextBox 4"/>
          <p:cNvSpPr txBox="1"/>
          <p:nvPr/>
        </p:nvSpPr>
        <p:spPr>
          <a:xfrm>
            <a:off x="920694" y="1817649"/>
            <a:ext cx="8787662" cy="453650"/>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run </a:t>
            </a:r>
            <a:r>
              <a:rPr lang="de-DE" sz="3200" dirty="0" smtClean="0">
                <a:solidFill>
                  <a:schemeClr val="accent2"/>
                </a:solidFill>
                <a:cs typeface="Courier New" panose="02070309020205020404" pitchFamily="49" charset="0"/>
              </a:rPr>
              <a:t>- Use an image to run a container</a:t>
            </a:r>
            <a:endParaRPr lang="en-US" sz="3200" dirty="0">
              <a:solidFill>
                <a:schemeClr val="accent2"/>
              </a:solidFill>
              <a:cs typeface="Courier New" panose="02070309020205020404" pitchFamily="49" charset="0"/>
            </a:endParaRPr>
          </a:p>
        </p:txBody>
      </p:sp>
      <p:sp>
        <p:nvSpPr>
          <p:cNvPr id="6" name="TextBox 5"/>
          <p:cNvSpPr txBox="1"/>
          <p:nvPr/>
        </p:nvSpPr>
        <p:spPr>
          <a:xfrm>
            <a:off x="920694" y="2475571"/>
            <a:ext cx="8453468"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pull </a:t>
            </a:r>
            <a:r>
              <a:rPr lang="de-DE" sz="3200" dirty="0" smtClean="0">
                <a:solidFill>
                  <a:schemeClr val="accent2"/>
                </a:solidFill>
                <a:cs typeface="Courier New" panose="02070309020205020404" pitchFamily="49" charset="0"/>
              </a:rPr>
              <a:t>- Pull an image from a registry</a:t>
            </a:r>
            <a:endParaRPr lang="en-US" sz="3200" dirty="0">
              <a:solidFill>
                <a:schemeClr val="accent2"/>
              </a:solidFill>
              <a:cs typeface="Courier New" panose="02070309020205020404" pitchFamily="49" charset="0"/>
            </a:endParaRPr>
          </a:p>
        </p:txBody>
      </p:sp>
      <p:sp>
        <p:nvSpPr>
          <p:cNvPr id="7" name="TextBox 6"/>
          <p:cNvSpPr txBox="1"/>
          <p:nvPr/>
        </p:nvSpPr>
        <p:spPr>
          <a:xfrm>
            <a:off x="920694" y="3133493"/>
            <a:ext cx="7328738"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build </a:t>
            </a:r>
            <a:r>
              <a:rPr lang="de-DE" sz="3200" dirty="0" smtClean="0">
                <a:solidFill>
                  <a:schemeClr val="accent2"/>
                </a:solidFill>
                <a:cs typeface="Courier New" panose="02070309020205020404" pitchFamily="49" charset="0"/>
              </a:rPr>
              <a:t>- Build a Docker image</a:t>
            </a:r>
            <a:endParaRPr lang="en-US" sz="3200" dirty="0">
              <a:solidFill>
                <a:schemeClr val="accent2"/>
              </a:solidFill>
              <a:cs typeface="Courier New" panose="02070309020205020404" pitchFamily="49" charset="0"/>
            </a:endParaRPr>
          </a:p>
        </p:txBody>
      </p:sp>
      <p:sp>
        <p:nvSpPr>
          <p:cNvPr id="8" name="TextBox 7"/>
          <p:cNvSpPr txBox="1"/>
          <p:nvPr/>
        </p:nvSpPr>
        <p:spPr>
          <a:xfrm>
            <a:off x="920694" y="5107259"/>
            <a:ext cx="9449703"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exec </a:t>
            </a:r>
            <a:r>
              <a:rPr lang="de-DE" sz="3200" dirty="0" smtClean="0">
                <a:solidFill>
                  <a:schemeClr val="accent2"/>
                </a:solidFill>
                <a:cs typeface="Courier New" panose="02070309020205020404" pitchFamily="49" charset="0"/>
              </a:rPr>
              <a:t>- Execute a command in a container</a:t>
            </a:r>
            <a:endParaRPr lang="en-US" sz="3200" dirty="0">
              <a:solidFill>
                <a:schemeClr val="accent2"/>
              </a:solidFill>
              <a:cs typeface="Courier New" panose="02070309020205020404" pitchFamily="49" charset="0"/>
            </a:endParaRPr>
          </a:p>
        </p:txBody>
      </p:sp>
      <p:sp>
        <p:nvSpPr>
          <p:cNvPr id="9" name="TextBox 8"/>
          <p:cNvSpPr txBox="1"/>
          <p:nvPr/>
        </p:nvSpPr>
        <p:spPr>
          <a:xfrm>
            <a:off x="920694" y="5765181"/>
            <a:ext cx="7719677"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stop </a:t>
            </a:r>
            <a:r>
              <a:rPr lang="de-DE" sz="3200" dirty="0" smtClean="0">
                <a:solidFill>
                  <a:schemeClr val="accent2"/>
                </a:solidFill>
                <a:cs typeface="Courier New" panose="02070309020205020404" pitchFamily="49" charset="0"/>
              </a:rPr>
              <a:t>- Stop a running container</a:t>
            </a:r>
            <a:endParaRPr lang="en-US" sz="3200" dirty="0">
              <a:solidFill>
                <a:schemeClr val="accent2"/>
              </a:solidFill>
              <a:cs typeface="Courier New" panose="02070309020205020404" pitchFamily="49" charset="0"/>
            </a:endParaRPr>
          </a:p>
        </p:txBody>
      </p:sp>
      <p:sp>
        <p:nvSpPr>
          <p:cNvPr id="10" name="TextBox 9"/>
          <p:cNvSpPr txBox="1"/>
          <p:nvPr/>
        </p:nvSpPr>
        <p:spPr>
          <a:xfrm>
            <a:off x="920694" y="3791415"/>
            <a:ext cx="8810489"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images </a:t>
            </a:r>
            <a:r>
              <a:rPr lang="de-DE" sz="3200" dirty="0" smtClean="0">
                <a:solidFill>
                  <a:schemeClr val="accent2"/>
                </a:solidFill>
                <a:cs typeface="Courier New" panose="02070309020205020404" pitchFamily="49" charset="0"/>
              </a:rPr>
              <a:t>- List available Docker images</a:t>
            </a:r>
            <a:endParaRPr lang="en-US" sz="3200" dirty="0">
              <a:solidFill>
                <a:schemeClr val="accent2"/>
              </a:solidFill>
              <a:cs typeface="Courier New" panose="02070309020205020404" pitchFamily="49" charset="0"/>
            </a:endParaRPr>
          </a:p>
        </p:txBody>
      </p:sp>
      <p:sp>
        <p:nvSpPr>
          <p:cNvPr id="11" name="TextBox 10"/>
          <p:cNvSpPr txBox="1"/>
          <p:nvPr/>
        </p:nvSpPr>
        <p:spPr>
          <a:xfrm>
            <a:off x="920694" y="4449337"/>
            <a:ext cx="8250079"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ps </a:t>
            </a:r>
            <a:r>
              <a:rPr lang="de-DE" sz="3200" dirty="0" smtClean="0">
                <a:solidFill>
                  <a:schemeClr val="accent2"/>
                </a:solidFill>
                <a:cs typeface="Courier New" panose="02070309020205020404" pitchFamily="49" charset="0"/>
              </a:rPr>
              <a:t>- List running Docker containers</a:t>
            </a:r>
            <a:endParaRPr lang="en-US" sz="3200" dirty="0">
              <a:solidFill>
                <a:schemeClr val="accent2"/>
              </a:solidFill>
              <a:cs typeface="Courier New" panose="02070309020205020404" pitchFamily="49" charset="0"/>
            </a:endParaRPr>
          </a:p>
        </p:txBody>
      </p:sp>
    </p:spTree>
    <p:extLst>
      <p:ext uri="{BB962C8B-B14F-4D97-AF65-F5344CB8AC3E}">
        <p14:creationId xmlns:p14="http://schemas.microsoft.com/office/powerpoint/2010/main" val="2769052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Container Service</a:t>
            </a:r>
            <a:endParaRPr lang="en-US" dirty="0"/>
          </a:p>
        </p:txBody>
      </p:sp>
      <p:sp>
        <p:nvSpPr>
          <p:cNvPr id="3" name="Content Placeholder 2"/>
          <p:cNvSpPr>
            <a:spLocks noGrp="1"/>
          </p:cNvSpPr>
          <p:nvPr>
            <p:ph idx="1"/>
          </p:nvPr>
        </p:nvSpPr>
        <p:spPr/>
        <p:txBody>
          <a:bodyPr/>
          <a:lstStyle/>
          <a:p>
            <a:r>
              <a:rPr lang="en-US" dirty="0" smtClean="0"/>
              <a:t>Provides robust, ready-to-use Docker hosting environment</a:t>
            </a:r>
          </a:p>
          <a:p>
            <a:r>
              <a:rPr lang="en-US" dirty="0" smtClean="0"/>
              <a:t>Uses open-source orchestration tools (DC/OS and Swarm)</a:t>
            </a:r>
          </a:p>
        </p:txBody>
      </p:sp>
      <p:pic>
        <p:nvPicPr>
          <p:cNvPr id="7" name="Picture 6"/>
          <p:cNvPicPr>
            <a:picLocks noChangeAspect="1"/>
          </p:cNvPicPr>
          <p:nvPr/>
        </p:nvPicPr>
        <p:blipFill>
          <a:blip r:embed="rId3"/>
          <a:stretch>
            <a:fillRect/>
          </a:stretch>
        </p:blipFill>
        <p:spPr>
          <a:xfrm>
            <a:off x="2557912" y="3142057"/>
            <a:ext cx="7076175" cy="3169843"/>
          </a:xfrm>
          <a:prstGeom prst="rect">
            <a:avLst/>
          </a:prstGeom>
        </p:spPr>
      </p:pic>
    </p:spTree>
    <p:extLst>
      <p:ext uri="{BB962C8B-B14F-4D97-AF65-F5344CB8AC3E}">
        <p14:creationId xmlns:p14="http://schemas.microsoft.com/office/powerpoint/2010/main" val="1520252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Orchestration</a:t>
            </a:r>
            <a:endParaRPr lang="en-US" dirty="0"/>
          </a:p>
        </p:txBody>
      </p:sp>
      <p:sp>
        <p:nvSpPr>
          <p:cNvPr id="3" name="Content Placeholder 2"/>
          <p:cNvSpPr>
            <a:spLocks noGrp="1"/>
          </p:cNvSpPr>
          <p:nvPr>
            <p:ph idx="1"/>
          </p:nvPr>
        </p:nvSpPr>
        <p:spPr>
          <a:xfrm>
            <a:off x="838200" y="1825625"/>
            <a:ext cx="10515600" cy="4351338"/>
          </a:xfrm>
        </p:spPr>
        <p:txBody>
          <a:bodyPr/>
          <a:lstStyle/>
          <a:p>
            <a:r>
              <a:rPr lang="en-US" dirty="0" smtClean="0"/>
              <a:t>Facilitates </a:t>
            </a:r>
            <a:r>
              <a:rPr lang="en-US" dirty="0" smtClean="0"/>
              <a:t>deployment </a:t>
            </a:r>
            <a:r>
              <a:rPr lang="en-US" dirty="0"/>
              <a:t>and management of </a:t>
            </a:r>
            <a:r>
              <a:rPr lang="en-US" dirty="0" smtClean="0"/>
              <a:t>containers</a:t>
            </a:r>
          </a:p>
          <a:p>
            <a:r>
              <a:rPr lang="en-US" dirty="0" smtClean="0"/>
              <a:t>Containers </a:t>
            </a:r>
            <a:r>
              <a:rPr lang="en-US" dirty="0"/>
              <a:t>by design are intended to be deployed in large volumes with some applications using </a:t>
            </a:r>
            <a:r>
              <a:rPr lang="en-US" dirty="0" smtClean="0"/>
              <a:t>dozens </a:t>
            </a:r>
            <a:r>
              <a:rPr lang="en-US" dirty="0"/>
              <a:t>to even thousands of </a:t>
            </a:r>
            <a:r>
              <a:rPr lang="en-US" dirty="0" smtClean="0"/>
              <a:t>containers</a:t>
            </a:r>
            <a:endParaRPr lang="en-US" dirty="0"/>
          </a:p>
          <a:p>
            <a:r>
              <a:rPr lang="en-US" dirty="0"/>
              <a:t>With this type of scale, automating </a:t>
            </a:r>
            <a:r>
              <a:rPr lang="en-US" dirty="0" smtClean="0"/>
              <a:t>container deployment </a:t>
            </a:r>
            <a:r>
              <a:rPr lang="en-US" dirty="0"/>
              <a:t>and management </a:t>
            </a:r>
            <a:r>
              <a:rPr lang="en-US" dirty="0" smtClean="0"/>
              <a:t>with orchestration </a:t>
            </a:r>
            <a:r>
              <a:rPr lang="en-US" dirty="0"/>
              <a:t>s</a:t>
            </a:r>
            <a:r>
              <a:rPr lang="en-US" dirty="0" smtClean="0"/>
              <a:t>oftware </a:t>
            </a:r>
            <a:r>
              <a:rPr lang="en-US" dirty="0"/>
              <a:t>becomes </a:t>
            </a:r>
            <a:r>
              <a:rPr lang="en-US" dirty="0" smtClean="0"/>
              <a:t>necessary</a:t>
            </a:r>
          </a:p>
          <a:p>
            <a:r>
              <a:rPr lang="en-US" dirty="0" smtClean="0"/>
              <a:t>Azure Container service supports Kubernetes, DC/OS, and Docker Swarm</a:t>
            </a:r>
            <a:endParaRPr lang="en-US" dirty="0"/>
          </a:p>
        </p:txBody>
      </p:sp>
    </p:spTree>
    <p:extLst>
      <p:ext uri="{BB962C8B-B14F-4D97-AF65-F5344CB8AC3E}">
        <p14:creationId xmlns:p14="http://schemas.microsoft.com/office/powerpoint/2010/main" val="299496266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7760</TotalTime>
  <Words>1643</Words>
  <Application>Microsoft Office PowerPoint</Application>
  <PresentationFormat>Widescreen</PresentationFormat>
  <Paragraphs>108</Paragraphs>
  <Slides>14</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Calibri</vt:lpstr>
      <vt:lpstr>Consolas</vt:lpstr>
      <vt:lpstr>Courier New</vt:lpstr>
      <vt:lpstr>Lucida Console</vt:lpstr>
      <vt:lpstr>Segoe UI</vt:lpstr>
      <vt:lpstr>Segoe UI Light</vt:lpstr>
      <vt:lpstr>Segoe UI Semibold</vt:lpstr>
      <vt:lpstr>Wingdings</vt:lpstr>
      <vt:lpstr>Office Theme</vt:lpstr>
      <vt:lpstr>1_MS1444_Windows Azure Template 16x9_r08a</vt:lpstr>
      <vt:lpstr>Docker and Azure Container Service</vt:lpstr>
      <vt:lpstr>Containers</vt:lpstr>
      <vt:lpstr>Docker</vt:lpstr>
      <vt:lpstr>Docker Architecture</vt:lpstr>
      <vt:lpstr>Docker CLI</vt:lpstr>
      <vt:lpstr>Running a Container</vt:lpstr>
      <vt:lpstr>Common Docker CLI Commands</vt:lpstr>
      <vt:lpstr>Azure Container Service</vt:lpstr>
      <vt:lpstr>Container Orchestration</vt:lpstr>
      <vt:lpstr>Container Clusters</vt:lpstr>
      <vt:lpstr>Kubernetes</vt:lpstr>
      <vt:lpstr>DC/OS</vt:lpstr>
      <vt:lpstr>Docker Swarm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and Azure Container Service</dc:title>
  <dc:creator>Gavin Gear</dc:creator>
  <cp:lastModifiedBy>Jeff Prosise</cp:lastModifiedBy>
  <cp:revision>148</cp:revision>
  <dcterms:created xsi:type="dcterms:W3CDTF">2016-04-21T18:51:19Z</dcterms:created>
  <dcterms:modified xsi:type="dcterms:W3CDTF">2017-03-27T01:47:22Z</dcterms:modified>
</cp:coreProperties>
</file>