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7" r:id="rId2"/>
    <p:sldId id="261" r:id="rId3"/>
    <p:sldId id="259" r:id="rId4"/>
    <p:sldId id="266" r:id="rId5"/>
    <p:sldId id="267" r:id="rId6"/>
    <p:sldId id="265" r:id="rId7"/>
    <p:sldId id="294" r:id="rId8"/>
    <p:sldId id="280" r:id="rId9"/>
    <p:sldId id="286" r:id="rId10"/>
    <p:sldId id="284" r:id="rId11"/>
    <p:sldId id="285" r:id="rId12"/>
    <p:sldId id="287" r:id="rId13"/>
    <p:sldId id="289" r:id="rId14"/>
    <p:sldId id="291" r:id="rId15"/>
    <p:sldId id="292" r:id="rId16"/>
    <p:sldId id="288" r:id="rId17"/>
    <p:sldId id="305" r:id="rId18"/>
    <p:sldId id="306" r:id="rId19"/>
    <p:sldId id="296" r:id="rId20"/>
    <p:sldId id="299" r:id="rId21"/>
    <p:sldId id="300" r:id="rId22"/>
    <p:sldId id="307" r:id="rId23"/>
    <p:sldId id="295" r:id="rId24"/>
    <p:sldId id="301" r:id="rId25"/>
    <p:sldId id="302" r:id="rId26"/>
    <p:sldId id="293" r:id="rId27"/>
    <p:sldId id="269" r:id="rId28"/>
    <p:sldId id="304" r:id="rId29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orient="horz" pos="1092">
          <p15:clr>
            <a:srgbClr val="A4A3A4"/>
          </p15:clr>
        </p15:guide>
        <p15:guide id="3" orient="horz" pos="420">
          <p15:clr>
            <a:srgbClr val="A4A3A4"/>
          </p15:clr>
        </p15:guide>
        <p15:guide id="4" orient="horz" pos="228">
          <p15:clr>
            <a:srgbClr val="A4A3A4"/>
          </p15:clr>
        </p15:guide>
        <p15:guide id="5" pos="5424">
          <p15:clr>
            <a:srgbClr val="A4A3A4"/>
          </p15:clr>
        </p15:guide>
        <p15:guide id="6" pos="2832">
          <p15:clr>
            <a:srgbClr val="A4A3A4"/>
          </p15:clr>
        </p15:guide>
        <p15:guide id="7" pos="2880">
          <p15:clr>
            <a:srgbClr val="A4A3A4"/>
          </p15:clr>
        </p15:guide>
        <p15:guide id="8" pos="336">
          <p15:clr>
            <a:srgbClr val="A4A3A4"/>
          </p15:clr>
        </p15:guide>
        <p15:guide id="9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68" autoAdjust="0"/>
  </p:normalViewPr>
  <p:slideViewPr>
    <p:cSldViewPr snapToGrid="0">
      <p:cViewPr varScale="1">
        <p:scale>
          <a:sx n="84" d="100"/>
          <a:sy n="84" d="100"/>
        </p:scale>
        <p:origin x="149" y="62"/>
      </p:cViewPr>
      <p:guideLst>
        <p:guide orient="horz" pos="2148"/>
        <p:guide orient="horz" pos="1092"/>
        <p:guide orient="horz" pos="420"/>
        <p:guide orient="horz" pos="228"/>
        <p:guide pos="5424"/>
        <p:guide pos="2832"/>
        <p:guide pos="2880"/>
        <p:guide pos="336"/>
        <p:guide pos="7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B71EE-03FF-4857-9D56-5DC3529E6720}" type="doc">
      <dgm:prSet loTypeId="urn:microsoft.com/office/officeart/2011/layout/HexagonRadial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553507C-6A02-4412-9964-1145A7662563}">
      <dgm:prSet phldrT="[Text]"/>
      <dgm:spPr/>
      <dgm:t>
        <a:bodyPr/>
        <a:lstStyle/>
        <a:p>
          <a:r>
            <a:rPr lang="en-US"/>
            <a:t>Automation</a:t>
          </a:r>
        </a:p>
      </dgm:t>
    </dgm:pt>
    <dgm:pt modelId="{1FA64D1E-F299-4776-AE4E-E1FEAFA4EDF8}" type="parTrans" cxnId="{4F4A8396-1C76-447B-8CDB-619BD2623035}">
      <dgm:prSet/>
      <dgm:spPr/>
      <dgm:t>
        <a:bodyPr/>
        <a:lstStyle/>
        <a:p>
          <a:endParaRPr lang="en-US"/>
        </a:p>
      </dgm:t>
    </dgm:pt>
    <dgm:pt modelId="{041D0117-2D9E-4900-82F5-95E38395F416}" type="sibTrans" cxnId="{4F4A8396-1C76-447B-8CDB-619BD2623035}">
      <dgm:prSet/>
      <dgm:spPr/>
      <dgm:t>
        <a:bodyPr/>
        <a:lstStyle/>
        <a:p>
          <a:endParaRPr lang="en-US"/>
        </a:p>
      </dgm:t>
    </dgm:pt>
    <dgm:pt modelId="{A334DD65-10C1-45F5-94E5-121BD4EDEA78}">
      <dgm:prSet phldrT="[Text]"/>
      <dgm:spPr/>
      <dgm:t>
        <a:bodyPr/>
        <a:lstStyle/>
        <a:p>
          <a:r>
            <a:rPr lang="en-US"/>
            <a:t>Scripted Releases</a:t>
          </a:r>
        </a:p>
      </dgm:t>
    </dgm:pt>
    <dgm:pt modelId="{08A94EE3-FF40-492B-8E72-17DB7A1D62EB}" type="parTrans" cxnId="{62F1BA47-7338-4B9A-8DED-5D381F389CB9}">
      <dgm:prSet/>
      <dgm:spPr/>
      <dgm:t>
        <a:bodyPr/>
        <a:lstStyle/>
        <a:p>
          <a:endParaRPr lang="en-US"/>
        </a:p>
      </dgm:t>
    </dgm:pt>
    <dgm:pt modelId="{86D7A152-5D5E-4A76-A2C3-54247B235919}" type="sibTrans" cxnId="{62F1BA47-7338-4B9A-8DED-5D381F389CB9}">
      <dgm:prSet/>
      <dgm:spPr/>
      <dgm:t>
        <a:bodyPr/>
        <a:lstStyle/>
        <a:p>
          <a:endParaRPr lang="en-US"/>
        </a:p>
      </dgm:t>
    </dgm:pt>
    <dgm:pt modelId="{2D641826-6374-416B-953E-5DA72E124964}">
      <dgm:prSet phldrT="[Text]"/>
      <dgm:spPr/>
      <dgm:t>
        <a:bodyPr/>
        <a:lstStyle/>
        <a:p>
          <a:r>
            <a:rPr lang="en-US" dirty="0"/>
            <a:t>Unit / Integration / Acceptance / etc. Testing</a:t>
          </a:r>
        </a:p>
      </dgm:t>
    </dgm:pt>
    <dgm:pt modelId="{1627351A-FFB5-429D-9371-0F7E6DC547F1}" type="parTrans" cxnId="{4C3803C6-D196-4C35-9516-28DB638C8DEA}">
      <dgm:prSet/>
      <dgm:spPr/>
      <dgm:t>
        <a:bodyPr/>
        <a:lstStyle/>
        <a:p>
          <a:endParaRPr lang="en-US"/>
        </a:p>
      </dgm:t>
    </dgm:pt>
    <dgm:pt modelId="{E64103DE-49CE-4ACB-AAB3-C9CD915264C6}" type="sibTrans" cxnId="{4C3803C6-D196-4C35-9516-28DB638C8DEA}">
      <dgm:prSet/>
      <dgm:spPr/>
      <dgm:t>
        <a:bodyPr/>
        <a:lstStyle/>
        <a:p>
          <a:endParaRPr lang="en-US"/>
        </a:p>
      </dgm:t>
    </dgm:pt>
    <dgm:pt modelId="{1A0E0C86-F703-48EF-8696-48D4A2754166}">
      <dgm:prSet phldrT="[Text]"/>
      <dgm:spPr/>
      <dgm:t>
        <a:bodyPr/>
        <a:lstStyle/>
        <a:p>
          <a:r>
            <a:rPr lang="en-US" dirty="0"/>
            <a:t>Continuous Integration</a:t>
          </a:r>
        </a:p>
      </dgm:t>
    </dgm:pt>
    <dgm:pt modelId="{FFE9C137-3B15-4782-8C2C-5BD3E482E057}" type="parTrans" cxnId="{B0ACA82D-3A54-4B6D-8E19-CC0537812382}">
      <dgm:prSet/>
      <dgm:spPr/>
      <dgm:t>
        <a:bodyPr/>
        <a:lstStyle/>
        <a:p>
          <a:endParaRPr lang="en-US"/>
        </a:p>
      </dgm:t>
    </dgm:pt>
    <dgm:pt modelId="{938D96CF-53E9-4ACD-B299-C7EB4A5D2BF5}" type="sibTrans" cxnId="{B0ACA82D-3A54-4B6D-8E19-CC0537812382}">
      <dgm:prSet/>
      <dgm:spPr/>
      <dgm:t>
        <a:bodyPr/>
        <a:lstStyle/>
        <a:p>
          <a:endParaRPr lang="en-US"/>
        </a:p>
      </dgm:t>
    </dgm:pt>
    <dgm:pt modelId="{0FDF308D-1823-4048-8D88-59CFEED12242}">
      <dgm:prSet phldrT="[Text]"/>
      <dgm:spPr/>
      <dgm:t>
        <a:bodyPr/>
        <a:lstStyle/>
        <a:p>
          <a:r>
            <a:rPr lang="en-US" dirty="0"/>
            <a:t>Monitoring / Support</a:t>
          </a:r>
        </a:p>
      </dgm:t>
    </dgm:pt>
    <dgm:pt modelId="{46E13B17-BDFE-4437-B421-E19D6F339246}" type="parTrans" cxnId="{C5E8FE12-5536-440E-905B-11B417AEDF01}">
      <dgm:prSet/>
      <dgm:spPr/>
      <dgm:t>
        <a:bodyPr/>
        <a:lstStyle/>
        <a:p>
          <a:endParaRPr lang="en-US"/>
        </a:p>
      </dgm:t>
    </dgm:pt>
    <dgm:pt modelId="{6FE0AD62-A57E-442F-9381-FEA2E3F8DE0F}" type="sibTrans" cxnId="{C5E8FE12-5536-440E-905B-11B417AEDF01}">
      <dgm:prSet/>
      <dgm:spPr/>
      <dgm:t>
        <a:bodyPr/>
        <a:lstStyle/>
        <a:p>
          <a:endParaRPr lang="en-US"/>
        </a:p>
      </dgm:t>
    </dgm:pt>
    <dgm:pt modelId="{1E542D01-9733-4224-A665-A5DAB7C67E20}">
      <dgm:prSet phldrT="[Text]"/>
      <dgm:spPr/>
      <dgm:t>
        <a:bodyPr/>
        <a:lstStyle/>
        <a:p>
          <a:r>
            <a:rPr lang="en-US" dirty="0"/>
            <a:t>Configuration Management</a:t>
          </a:r>
        </a:p>
      </dgm:t>
    </dgm:pt>
    <dgm:pt modelId="{7EEAD4B0-C8D1-453D-BC69-6EE1C5119FD4}" type="parTrans" cxnId="{7F1A8632-CBDA-4EC7-8235-66FCCBBCA005}">
      <dgm:prSet/>
      <dgm:spPr/>
      <dgm:t>
        <a:bodyPr/>
        <a:lstStyle/>
        <a:p>
          <a:endParaRPr lang="en-US"/>
        </a:p>
      </dgm:t>
    </dgm:pt>
    <dgm:pt modelId="{B4D59461-BD7A-4C5C-A224-EA4AFEE317C1}" type="sibTrans" cxnId="{7F1A8632-CBDA-4EC7-8235-66FCCBBCA005}">
      <dgm:prSet/>
      <dgm:spPr/>
      <dgm:t>
        <a:bodyPr/>
        <a:lstStyle/>
        <a:p>
          <a:endParaRPr lang="en-US"/>
        </a:p>
      </dgm:t>
    </dgm:pt>
    <dgm:pt modelId="{46B41FA8-2152-422A-9170-CADDBEDD07B3}">
      <dgm:prSet phldrT="[Text]"/>
      <dgm:spPr/>
      <dgm:t>
        <a:bodyPr/>
        <a:lstStyle/>
        <a:p>
          <a:r>
            <a:rPr lang="en-US"/>
            <a:t>Resource Provisioning</a:t>
          </a:r>
        </a:p>
      </dgm:t>
    </dgm:pt>
    <dgm:pt modelId="{BC2BB1B1-4038-48B7-B7C4-B6C27EC56865}" type="parTrans" cxnId="{FE3A652D-3D12-418E-AEEE-5E6B4A6C5316}">
      <dgm:prSet/>
      <dgm:spPr/>
      <dgm:t>
        <a:bodyPr/>
        <a:lstStyle/>
        <a:p>
          <a:endParaRPr lang="en-US"/>
        </a:p>
      </dgm:t>
    </dgm:pt>
    <dgm:pt modelId="{781E4658-257D-4F99-8980-671A659014B4}" type="sibTrans" cxnId="{FE3A652D-3D12-418E-AEEE-5E6B4A6C5316}">
      <dgm:prSet/>
      <dgm:spPr/>
      <dgm:t>
        <a:bodyPr/>
        <a:lstStyle/>
        <a:p>
          <a:endParaRPr lang="en-US"/>
        </a:p>
      </dgm:t>
    </dgm:pt>
    <dgm:pt modelId="{B18B6606-585F-47CE-A37D-9774B8E48200}" type="pres">
      <dgm:prSet presAssocID="{804B71EE-03FF-4857-9D56-5DC3529E672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D9DAA74B-7188-4FE0-9A80-4FC2C6A31F9C}" type="pres">
      <dgm:prSet presAssocID="{B553507C-6A02-4412-9964-1145A7662563}" presName="Parent" presStyleLbl="node0" presStyleIdx="0" presStyleCnt="1">
        <dgm:presLayoutVars>
          <dgm:chMax val="6"/>
          <dgm:chPref val="6"/>
        </dgm:presLayoutVars>
      </dgm:prSet>
      <dgm:spPr/>
    </dgm:pt>
    <dgm:pt modelId="{88CD8DAE-6002-4A59-8D27-5D4FF664A854}" type="pres">
      <dgm:prSet presAssocID="{A334DD65-10C1-45F5-94E5-121BD4EDEA78}" presName="Accent1" presStyleCnt="0"/>
      <dgm:spPr/>
    </dgm:pt>
    <dgm:pt modelId="{233B97E5-1598-4AD8-A742-B04EE4B838E7}" type="pres">
      <dgm:prSet presAssocID="{A334DD65-10C1-45F5-94E5-121BD4EDEA78}" presName="Accent" presStyleLbl="bgShp" presStyleIdx="0" presStyleCnt="6"/>
      <dgm:spPr/>
    </dgm:pt>
    <dgm:pt modelId="{125BD182-C0FC-4F57-8465-71A100373A0E}" type="pres">
      <dgm:prSet presAssocID="{A334DD65-10C1-45F5-94E5-121BD4EDEA78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A0AB77F-9986-419E-A2B6-211D8927F020}" type="pres">
      <dgm:prSet presAssocID="{2D641826-6374-416B-953E-5DA72E124964}" presName="Accent2" presStyleCnt="0"/>
      <dgm:spPr/>
    </dgm:pt>
    <dgm:pt modelId="{C0601CEB-FDCF-4718-8BDB-9D0E3A3AA54B}" type="pres">
      <dgm:prSet presAssocID="{2D641826-6374-416B-953E-5DA72E124964}" presName="Accent" presStyleLbl="bgShp" presStyleIdx="1" presStyleCnt="6"/>
      <dgm:spPr/>
    </dgm:pt>
    <dgm:pt modelId="{6B34A0A9-11EC-4C80-B154-DE781EB7DBFB}" type="pres">
      <dgm:prSet presAssocID="{2D641826-6374-416B-953E-5DA72E12496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FC8E0BF-E586-4F26-B924-D41A79B8148D}" type="pres">
      <dgm:prSet presAssocID="{1A0E0C86-F703-48EF-8696-48D4A2754166}" presName="Accent3" presStyleCnt="0"/>
      <dgm:spPr/>
    </dgm:pt>
    <dgm:pt modelId="{1C6817D2-B2AC-4F7D-A690-338D7314CB1C}" type="pres">
      <dgm:prSet presAssocID="{1A0E0C86-F703-48EF-8696-48D4A2754166}" presName="Accent" presStyleLbl="bgShp" presStyleIdx="2" presStyleCnt="6"/>
      <dgm:spPr/>
    </dgm:pt>
    <dgm:pt modelId="{4AABDDF6-2130-4B51-9F30-83F8DCED6A1D}" type="pres">
      <dgm:prSet presAssocID="{1A0E0C86-F703-48EF-8696-48D4A275416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37599408-245E-4E8F-B58B-46DB610908FC}" type="pres">
      <dgm:prSet presAssocID="{0FDF308D-1823-4048-8D88-59CFEED12242}" presName="Accent4" presStyleCnt="0"/>
      <dgm:spPr/>
    </dgm:pt>
    <dgm:pt modelId="{A386F24E-85B1-46BC-B973-705C11D874FE}" type="pres">
      <dgm:prSet presAssocID="{0FDF308D-1823-4048-8D88-59CFEED12242}" presName="Accent" presStyleLbl="bgShp" presStyleIdx="3" presStyleCnt="6"/>
      <dgm:spPr/>
    </dgm:pt>
    <dgm:pt modelId="{EFED63F7-825C-4CF0-AA89-2CA90AE4BE14}" type="pres">
      <dgm:prSet presAssocID="{0FDF308D-1823-4048-8D88-59CFEED12242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9B82E2D1-BD32-45A7-9BA8-C7782F0F85FB}" type="pres">
      <dgm:prSet presAssocID="{1E542D01-9733-4224-A665-A5DAB7C67E20}" presName="Accent5" presStyleCnt="0"/>
      <dgm:spPr/>
    </dgm:pt>
    <dgm:pt modelId="{26C36967-36B0-4477-8825-7AD779A613F4}" type="pres">
      <dgm:prSet presAssocID="{1E542D01-9733-4224-A665-A5DAB7C67E20}" presName="Accent" presStyleLbl="bgShp" presStyleIdx="4" presStyleCnt="6"/>
      <dgm:spPr/>
    </dgm:pt>
    <dgm:pt modelId="{1C17BD50-2CFE-4C79-82D1-F5C5D9B8A2DA}" type="pres">
      <dgm:prSet presAssocID="{1E542D01-9733-4224-A665-A5DAB7C67E20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45E09CA2-3CBB-4A62-A8F6-0CCB6D18D0C7}" type="pres">
      <dgm:prSet presAssocID="{46B41FA8-2152-422A-9170-CADDBEDD07B3}" presName="Accent6" presStyleCnt="0"/>
      <dgm:spPr/>
    </dgm:pt>
    <dgm:pt modelId="{7DEDE8E0-ED61-4D4E-8F96-211E62A5F9D4}" type="pres">
      <dgm:prSet presAssocID="{46B41FA8-2152-422A-9170-CADDBEDD07B3}" presName="Accent" presStyleLbl="bgShp" presStyleIdx="5" presStyleCnt="6"/>
      <dgm:spPr/>
    </dgm:pt>
    <dgm:pt modelId="{6C0BD0C7-F29F-4C68-A8FC-9B2607B14F04}" type="pres">
      <dgm:prSet presAssocID="{46B41FA8-2152-422A-9170-CADDBEDD07B3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3366C00-AFE2-4F8B-B8A9-CE9F15397C35}" type="presOf" srcId="{804B71EE-03FF-4857-9D56-5DC3529E6720}" destId="{B18B6606-585F-47CE-A37D-9774B8E48200}" srcOrd="0" destOrd="0" presId="urn:microsoft.com/office/officeart/2011/layout/HexagonRadial"/>
    <dgm:cxn modelId="{8C8DD601-FC82-4689-A9AC-61969C00F707}" type="presOf" srcId="{0FDF308D-1823-4048-8D88-59CFEED12242}" destId="{EFED63F7-825C-4CF0-AA89-2CA90AE4BE14}" srcOrd="0" destOrd="0" presId="urn:microsoft.com/office/officeart/2011/layout/HexagonRadial"/>
    <dgm:cxn modelId="{C5E8FE12-5536-440E-905B-11B417AEDF01}" srcId="{B553507C-6A02-4412-9964-1145A7662563}" destId="{0FDF308D-1823-4048-8D88-59CFEED12242}" srcOrd="3" destOrd="0" parTransId="{46E13B17-BDFE-4437-B421-E19D6F339246}" sibTransId="{6FE0AD62-A57E-442F-9381-FEA2E3F8DE0F}"/>
    <dgm:cxn modelId="{FE3A652D-3D12-418E-AEEE-5E6B4A6C5316}" srcId="{B553507C-6A02-4412-9964-1145A7662563}" destId="{46B41FA8-2152-422A-9170-CADDBEDD07B3}" srcOrd="5" destOrd="0" parTransId="{BC2BB1B1-4038-48B7-B7C4-B6C27EC56865}" sibTransId="{781E4658-257D-4F99-8980-671A659014B4}"/>
    <dgm:cxn modelId="{B0ACA82D-3A54-4B6D-8E19-CC0537812382}" srcId="{B553507C-6A02-4412-9964-1145A7662563}" destId="{1A0E0C86-F703-48EF-8696-48D4A2754166}" srcOrd="2" destOrd="0" parTransId="{FFE9C137-3B15-4782-8C2C-5BD3E482E057}" sibTransId="{938D96CF-53E9-4ACD-B299-C7EB4A5D2BF5}"/>
    <dgm:cxn modelId="{7F1A8632-CBDA-4EC7-8235-66FCCBBCA005}" srcId="{B553507C-6A02-4412-9964-1145A7662563}" destId="{1E542D01-9733-4224-A665-A5DAB7C67E20}" srcOrd="4" destOrd="0" parTransId="{7EEAD4B0-C8D1-453D-BC69-6EE1C5119FD4}" sibTransId="{B4D59461-BD7A-4C5C-A224-EA4AFEE317C1}"/>
    <dgm:cxn modelId="{FFBFC964-1D1C-409A-A421-52A97DEDD3F8}" type="presOf" srcId="{2D641826-6374-416B-953E-5DA72E124964}" destId="{6B34A0A9-11EC-4C80-B154-DE781EB7DBFB}" srcOrd="0" destOrd="0" presId="urn:microsoft.com/office/officeart/2011/layout/HexagonRadial"/>
    <dgm:cxn modelId="{F80AC366-DD46-435A-99E1-86780FBEAE95}" type="presOf" srcId="{1E542D01-9733-4224-A665-A5DAB7C67E20}" destId="{1C17BD50-2CFE-4C79-82D1-F5C5D9B8A2DA}" srcOrd="0" destOrd="0" presId="urn:microsoft.com/office/officeart/2011/layout/HexagonRadial"/>
    <dgm:cxn modelId="{62F1BA47-7338-4B9A-8DED-5D381F389CB9}" srcId="{B553507C-6A02-4412-9964-1145A7662563}" destId="{A334DD65-10C1-45F5-94E5-121BD4EDEA78}" srcOrd="0" destOrd="0" parTransId="{08A94EE3-FF40-492B-8E72-17DB7A1D62EB}" sibTransId="{86D7A152-5D5E-4A76-A2C3-54247B235919}"/>
    <dgm:cxn modelId="{2B301C6F-1CCA-4E67-87A2-FC40F0296149}" type="presOf" srcId="{46B41FA8-2152-422A-9170-CADDBEDD07B3}" destId="{6C0BD0C7-F29F-4C68-A8FC-9B2607B14F04}" srcOrd="0" destOrd="0" presId="urn:microsoft.com/office/officeart/2011/layout/HexagonRadial"/>
    <dgm:cxn modelId="{4F4A8396-1C76-447B-8CDB-619BD2623035}" srcId="{804B71EE-03FF-4857-9D56-5DC3529E6720}" destId="{B553507C-6A02-4412-9964-1145A7662563}" srcOrd="0" destOrd="0" parTransId="{1FA64D1E-F299-4776-AE4E-E1FEAFA4EDF8}" sibTransId="{041D0117-2D9E-4900-82F5-95E38395F416}"/>
    <dgm:cxn modelId="{E0004FC1-22CF-45F1-BE28-27D794F7EA2C}" type="presOf" srcId="{A334DD65-10C1-45F5-94E5-121BD4EDEA78}" destId="{125BD182-C0FC-4F57-8465-71A100373A0E}" srcOrd="0" destOrd="0" presId="urn:microsoft.com/office/officeart/2011/layout/HexagonRadial"/>
    <dgm:cxn modelId="{4C3803C6-D196-4C35-9516-28DB638C8DEA}" srcId="{B553507C-6A02-4412-9964-1145A7662563}" destId="{2D641826-6374-416B-953E-5DA72E124964}" srcOrd="1" destOrd="0" parTransId="{1627351A-FFB5-429D-9371-0F7E6DC547F1}" sibTransId="{E64103DE-49CE-4ACB-AAB3-C9CD915264C6}"/>
    <dgm:cxn modelId="{94847DC7-63A9-466D-948D-C3F2BC9DF378}" type="presOf" srcId="{B553507C-6A02-4412-9964-1145A7662563}" destId="{D9DAA74B-7188-4FE0-9A80-4FC2C6A31F9C}" srcOrd="0" destOrd="0" presId="urn:microsoft.com/office/officeart/2011/layout/HexagonRadial"/>
    <dgm:cxn modelId="{2211AFC8-FE33-4AAD-873D-110A63C1B743}" type="presOf" srcId="{1A0E0C86-F703-48EF-8696-48D4A2754166}" destId="{4AABDDF6-2130-4B51-9F30-83F8DCED6A1D}" srcOrd="0" destOrd="0" presId="urn:microsoft.com/office/officeart/2011/layout/HexagonRadial"/>
    <dgm:cxn modelId="{EBAA7D57-1C48-432A-B3BA-B0766A373FEE}" type="presParOf" srcId="{B18B6606-585F-47CE-A37D-9774B8E48200}" destId="{D9DAA74B-7188-4FE0-9A80-4FC2C6A31F9C}" srcOrd="0" destOrd="0" presId="urn:microsoft.com/office/officeart/2011/layout/HexagonRadial"/>
    <dgm:cxn modelId="{4248E2E4-4C0C-42A5-BE2D-A841D43D5928}" type="presParOf" srcId="{B18B6606-585F-47CE-A37D-9774B8E48200}" destId="{88CD8DAE-6002-4A59-8D27-5D4FF664A854}" srcOrd="1" destOrd="0" presId="urn:microsoft.com/office/officeart/2011/layout/HexagonRadial"/>
    <dgm:cxn modelId="{5638D08C-5025-4B5D-84D8-C79441361F6A}" type="presParOf" srcId="{88CD8DAE-6002-4A59-8D27-5D4FF664A854}" destId="{233B97E5-1598-4AD8-A742-B04EE4B838E7}" srcOrd="0" destOrd="0" presId="urn:microsoft.com/office/officeart/2011/layout/HexagonRadial"/>
    <dgm:cxn modelId="{36AFA101-181A-46DB-8926-84D60208E4C3}" type="presParOf" srcId="{B18B6606-585F-47CE-A37D-9774B8E48200}" destId="{125BD182-C0FC-4F57-8465-71A100373A0E}" srcOrd="2" destOrd="0" presId="urn:microsoft.com/office/officeart/2011/layout/HexagonRadial"/>
    <dgm:cxn modelId="{3CFA5F28-9102-42FE-B1AA-6DF8A0B65894}" type="presParOf" srcId="{B18B6606-585F-47CE-A37D-9774B8E48200}" destId="{FA0AB77F-9986-419E-A2B6-211D8927F020}" srcOrd="3" destOrd="0" presId="urn:microsoft.com/office/officeart/2011/layout/HexagonRadial"/>
    <dgm:cxn modelId="{6A4CFCB3-E653-4FE8-AE63-4E8D0DC251B9}" type="presParOf" srcId="{FA0AB77F-9986-419E-A2B6-211D8927F020}" destId="{C0601CEB-FDCF-4718-8BDB-9D0E3A3AA54B}" srcOrd="0" destOrd="0" presId="urn:microsoft.com/office/officeart/2011/layout/HexagonRadial"/>
    <dgm:cxn modelId="{EACA37E4-B313-4273-86DB-C850E5D506EC}" type="presParOf" srcId="{B18B6606-585F-47CE-A37D-9774B8E48200}" destId="{6B34A0A9-11EC-4C80-B154-DE781EB7DBFB}" srcOrd="4" destOrd="0" presId="urn:microsoft.com/office/officeart/2011/layout/HexagonRadial"/>
    <dgm:cxn modelId="{A0A788D9-7332-4445-9F6B-A797B1C23CAB}" type="presParOf" srcId="{B18B6606-585F-47CE-A37D-9774B8E48200}" destId="{5FC8E0BF-E586-4F26-B924-D41A79B8148D}" srcOrd="5" destOrd="0" presId="urn:microsoft.com/office/officeart/2011/layout/HexagonRadial"/>
    <dgm:cxn modelId="{F3D3031A-593B-4B50-97D6-F588DC7DAE50}" type="presParOf" srcId="{5FC8E0BF-E586-4F26-B924-D41A79B8148D}" destId="{1C6817D2-B2AC-4F7D-A690-338D7314CB1C}" srcOrd="0" destOrd="0" presId="urn:microsoft.com/office/officeart/2011/layout/HexagonRadial"/>
    <dgm:cxn modelId="{DF2580A3-60ED-4E1E-BCC4-AE2322119C31}" type="presParOf" srcId="{B18B6606-585F-47CE-A37D-9774B8E48200}" destId="{4AABDDF6-2130-4B51-9F30-83F8DCED6A1D}" srcOrd="6" destOrd="0" presId="urn:microsoft.com/office/officeart/2011/layout/HexagonRadial"/>
    <dgm:cxn modelId="{2975570C-57FC-48E3-BA0F-19300001F354}" type="presParOf" srcId="{B18B6606-585F-47CE-A37D-9774B8E48200}" destId="{37599408-245E-4E8F-B58B-46DB610908FC}" srcOrd="7" destOrd="0" presId="urn:microsoft.com/office/officeart/2011/layout/HexagonRadial"/>
    <dgm:cxn modelId="{7D166351-22E0-4612-8AC8-53D113725D48}" type="presParOf" srcId="{37599408-245E-4E8F-B58B-46DB610908FC}" destId="{A386F24E-85B1-46BC-B973-705C11D874FE}" srcOrd="0" destOrd="0" presId="urn:microsoft.com/office/officeart/2011/layout/HexagonRadial"/>
    <dgm:cxn modelId="{598C333D-3BB2-40FE-B742-4D3796D43BC1}" type="presParOf" srcId="{B18B6606-585F-47CE-A37D-9774B8E48200}" destId="{EFED63F7-825C-4CF0-AA89-2CA90AE4BE14}" srcOrd="8" destOrd="0" presId="urn:microsoft.com/office/officeart/2011/layout/HexagonRadial"/>
    <dgm:cxn modelId="{F8A17AC6-CCAC-4F48-9548-647B98F48092}" type="presParOf" srcId="{B18B6606-585F-47CE-A37D-9774B8E48200}" destId="{9B82E2D1-BD32-45A7-9BA8-C7782F0F85FB}" srcOrd="9" destOrd="0" presId="urn:microsoft.com/office/officeart/2011/layout/HexagonRadial"/>
    <dgm:cxn modelId="{4E500CF3-4074-4FB1-B148-C0D5BCB530B8}" type="presParOf" srcId="{9B82E2D1-BD32-45A7-9BA8-C7782F0F85FB}" destId="{26C36967-36B0-4477-8825-7AD779A613F4}" srcOrd="0" destOrd="0" presId="urn:microsoft.com/office/officeart/2011/layout/HexagonRadial"/>
    <dgm:cxn modelId="{0E32EBC9-A721-4668-A86F-E07B783011E7}" type="presParOf" srcId="{B18B6606-585F-47CE-A37D-9774B8E48200}" destId="{1C17BD50-2CFE-4C79-82D1-F5C5D9B8A2DA}" srcOrd="10" destOrd="0" presId="urn:microsoft.com/office/officeart/2011/layout/HexagonRadial"/>
    <dgm:cxn modelId="{A082C3CC-4BA1-459B-BCD3-E39E9A863452}" type="presParOf" srcId="{B18B6606-585F-47CE-A37D-9774B8E48200}" destId="{45E09CA2-3CBB-4A62-A8F6-0CCB6D18D0C7}" srcOrd="11" destOrd="0" presId="urn:microsoft.com/office/officeart/2011/layout/HexagonRadial"/>
    <dgm:cxn modelId="{8A7A58F9-B60A-469D-B7A9-DBE9AF6C1FB4}" type="presParOf" srcId="{45E09CA2-3CBB-4A62-A8F6-0CCB6D18D0C7}" destId="{7DEDE8E0-ED61-4D4E-8F96-211E62A5F9D4}" srcOrd="0" destOrd="0" presId="urn:microsoft.com/office/officeart/2011/layout/HexagonRadial"/>
    <dgm:cxn modelId="{A096C0AE-11E3-4D24-A707-1DF794E59423}" type="presParOf" srcId="{B18B6606-585F-47CE-A37D-9774B8E48200}" destId="{6C0BD0C7-F29F-4C68-A8FC-9B2607B14F04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AA74B-7188-4FE0-9A80-4FC2C6A31F9C}">
      <dsp:nvSpPr>
        <dsp:cNvPr id="0" name=""/>
        <dsp:cNvSpPr/>
      </dsp:nvSpPr>
      <dsp:spPr>
        <a:xfrm>
          <a:off x="2476276" y="1237537"/>
          <a:ext cx="1572963" cy="1360677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Automation</a:t>
          </a:r>
        </a:p>
      </dsp:txBody>
      <dsp:txXfrm>
        <a:off x="2736938" y="1463020"/>
        <a:ext cx="1051639" cy="909711"/>
      </dsp:txXfrm>
    </dsp:sp>
    <dsp:sp modelId="{C0601CEB-FDCF-4718-8BDB-9D0E3A3AA54B}">
      <dsp:nvSpPr>
        <dsp:cNvPr id="0" name=""/>
        <dsp:cNvSpPr/>
      </dsp:nvSpPr>
      <dsp:spPr>
        <a:xfrm>
          <a:off x="3461254" y="586545"/>
          <a:ext cx="593474" cy="51135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BD182-C0FC-4F57-8465-71A100373A0E}">
      <dsp:nvSpPr>
        <dsp:cNvPr id="0" name=""/>
        <dsp:cNvSpPr/>
      </dsp:nvSpPr>
      <dsp:spPr>
        <a:xfrm>
          <a:off x="2621169" y="0"/>
          <a:ext cx="1289032" cy="1115164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Scripted Releases</a:t>
          </a:r>
        </a:p>
      </dsp:txBody>
      <dsp:txXfrm>
        <a:off x="2834789" y="184806"/>
        <a:ext cx="861792" cy="745552"/>
      </dsp:txXfrm>
    </dsp:sp>
    <dsp:sp modelId="{1C6817D2-B2AC-4F7D-A690-338D7314CB1C}">
      <dsp:nvSpPr>
        <dsp:cNvPr id="0" name=""/>
        <dsp:cNvSpPr/>
      </dsp:nvSpPr>
      <dsp:spPr>
        <a:xfrm>
          <a:off x="4153885" y="1542510"/>
          <a:ext cx="593474" cy="51135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4A0A9-11EC-4C80-B154-DE781EB7DBFB}">
      <dsp:nvSpPr>
        <dsp:cNvPr id="0" name=""/>
        <dsp:cNvSpPr/>
      </dsp:nvSpPr>
      <dsp:spPr>
        <a:xfrm>
          <a:off x="3803361" y="685901"/>
          <a:ext cx="1289032" cy="1115164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Unit / Integration / Acceptance / etc. Testing</a:t>
          </a:r>
        </a:p>
      </dsp:txBody>
      <dsp:txXfrm>
        <a:off x="4016981" y="870707"/>
        <a:ext cx="861792" cy="745552"/>
      </dsp:txXfrm>
    </dsp:sp>
    <dsp:sp modelId="{A386F24E-85B1-46BC-B973-705C11D874FE}">
      <dsp:nvSpPr>
        <dsp:cNvPr id="0" name=""/>
        <dsp:cNvSpPr/>
      </dsp:nvSpPr>
      <dsp:spPr>
        <a:xfrm>
          <a:off x="3672739" y="2621615"/>
          <a:ext cx="593474" cy="51135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BDDF6-2130-4B51-9F30-83F8DCED6A1D}">
      <dsp:nvSpPr>
        <dsp:cNvPr id="0" name=""/>
        <dsp:cNvSpPr/>
      </dsp:nvSpPr>
      <dsp:spPr>
        <a:xfrm>
          <a:off x="3803361" y="2034302"/>
          <a:ext cx="1289032" cy="1115164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Continuous Integration</a:t>
          </a:r>
        </a:p>
      </dsp:txBody>
      <dsp:txXfrm>
        <a:off x="4016981" y="2219108"/>
        <a:ext cx="861792" cy="745552"/>
      </dsp:txXfrm>
    </dsp:sp>
    <dsp:sp modelId="{26C36967-36B0-4477-8825-7AD779A613F4}">
      <dsp:nvSpPr>
        <dsp:cNvPr id="0" name=""/>
        <dsp:cNvSpPr/>
      </dsp:nvSpPr>
      <dsp:spPr>
        <a:xfrm>
          <a:off x="2479203" y="2733630"/>
          <a:ext cx="593474" cy="51135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D63F7-825C-4CF0-AA89-2CA90AE4BE14}">
      <dsp:nvSpPr>
        <dsp:cNvPr id="0" name=""/>
        <dsp:cNvSpPr/>
      </dsp:nvSpPr>
      <dsp:spPr>
        <a:xfrm>
          <a:off x="2621169" y="2720971"/>
          <a:ext cx="1289032" cy="1115164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Monitoring / Support</a:t>
          </a:r>
        </a:p>
      </dsp:txBody>
      <dsp:txXfrm>
        <a:off x="2834789" y="2905777"/>
        <a:ext cx="861792" cy="745552"/>
      </dsp:txXfrm>
    </dsp:sp>
    <dsp:sp modelId="{7DEDE8E0-ED61-4D4E-8F96-211E62A5F9D4}">
      <dsp:nvSpPr>
        <dsp:cNvPr id="0" name=""/>
        <dsp:cNvSpPr/>
      </dsp:nvSpPr>
      <dsp:spPr>
        <a:xfrm>
          <a:off x="1775230" y="1778049"/>
          <a:ext cx="593474" cy="51135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7BD50-2CFE-4C79-82D1-F5C5D9B8A2DA}">
      <dsp:nvSpPr>
        <dsp:cNvPr id="0" name=""/>
        <dsp:cNvSpPr/>
      </dsp:nvSpPr>
      <dsp:spPr>
        <a:xfrm>
          <a:off x="1433488" y="2035070"/>
          <a:ext cx="1289032" cy="1115164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Configuration Management</a:t>
          </a:r>
        </a:p>
      </dsp:txBody>
      <dsp:txXfrm>
        <a:off x="1647108" y="2219876"/>
        <a:ext cx="861792" cy="745552"/>
      </dsp:txXfrm>
    </dsp:sp>
    <dsp:sp modelId="{6C0BD0C7-F29F-4C68-A8FC-9B2607B14F04}">
      <dsp:nvSpPr>
        <dsp:cNvPr id="0" name=""/>
        <dsp:cNvSpPr/>
      </dsp:nvSpPr>
      <dsp:spPr>
        <a:xfrm>
          <a:off x="1433488" y="684366"/>
          <a:ext cx="1289032" cy="1115164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Resource Provisioning</a:t>
          </a:r>
        </a:p>
      </dsp:txBody>
      <dsp:txXfrm>
        <a:off x="1647108" y="869172"/>
        <a:ext cx="861792" cy="745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24976-F66A-498A-A1B3-54C1B6F1C75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C9A0B-75BE-4A2B-81DB-F67B7BE9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1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06365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drill into a specific deployment to see what happened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are only seeing a small portion of this panel – lots of other details about the deployment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Inputs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Outputs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CC8D-0F54-4CD1-91BC-A210DA1A79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01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Behind every RM deployment is a template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really want to know goes on behind the scenes with Resource Manager – learn the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CC8D-0F54-4CD1-91BC-A210DA1A79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7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Incremental updates is how you can tweak resources within a template, re-run the same template and only apply the deltas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Enables version control over your Azure resources!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Template error will not undo any already completed operations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Have a rollback strategy (usually fixing the template and re-deploying)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Deleting and starting over might work, too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Be sure to validate your template!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ea typeface="Calibri" panose="020F0502020204030204" pitchFamily="34" charset="0"/>
              </a:rPr>
              <a:t>Some resources are annoyingly not compatible with ARM Templates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dirty="0" err="1"/>
              <a:t>SendGrid</a:t>
            </a:r>
            <a:r>
              <a:rPr lang="en-US" dirty="0"/>
              <a:t> can be described in ARM, but needs manual EULA acceptance to be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CC8D-0F54-4CD1-91BC-A210DA1A79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31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Top is PowerShell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Bottom is Azure CLI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CC8D-0F54-4CD1-91BC-A210DA1A79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25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preview feature, but you can save templates to the portal for 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edit saved templates over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Portal acts as source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CC8D-0F54-4CD1-91BC-A210DA1A79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13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Parameters – inputs into the templates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Things like resource names, scale levels, instance counts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Any “knob” you want to control between deployments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Variables – values computed within template, or referenced multiple places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Resources – the meat, definition of resources to be provisioned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Outputs – data about the provisioned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Access keys, URLs, etc.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Can be parameter inputs to other templates for very complex deployments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CC8D-0F54-4CD1-91BC-A210DA1A79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12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creating resources, instead of clicking “Create”, generate the template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Template can then be added to automation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even export an entire resource group!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Good way of starting with ARM templates from existing deployments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Although you can generate a template from a resource group, adapting it for use is complex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Tool can’t know what parameterization/etc. makes sense for you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CC8D-0F54-4CD1-91BC-A210DA1A79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01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Obviously, VSTS is not the only option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With Azure PowerShell and </a:t>
            </a:r>
            <a:r>
              <a:rPr lang="en-US" dirty="0" err="1"/>
              <a:t>Xplat</a:t>
            </a:r>
            <a:r>
              <a:rPr lang="en-US" dirty="0"/>
              <a:t> CLI, any build/CD system can do all these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CC8D-0F54-4CD1-91BC-A210DA1A79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74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most effective teams pursue continuous delivery – with cloud architectures this is very achievable.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Days before launch told by client that we need a new manufacturing environment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Effort of creating new environment: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Clone/tweak VSTS environment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 new parameters file</a:t>
            </a:r>
          </a:p>
          <a:p>
            <a:r>
              <a:rPr lang="en-US" dirty="0"/>
              <a:t>Had it up and running within an afternoon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C9A0B-75BE-4A2B-81DB-F67B7BE93C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02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preview feature, but you can save templates to the portal for 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edit saved templates over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Portal acts as source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CC8D-0F54-4CD1-91BC-A210DA1A79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6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Divided into 3 parts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Primer will not be about Azure at all – level setting what DevOps is and what those teams often work toward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Azure topics will just be scratching the tip of the iceberg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-Hundreds of services, options, and variations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Case studies of how these concepts are actually applied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2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375977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also set up continuous deployment from a variety of repositories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Limitations are not having robust pipeline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(unless pipeline exists BEFORE repository)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Azure Automation (GitHub only)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CC8D-0F54-4CD1-91BC-A210DA1A796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29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Obviously, VSTS is not the only option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With Azure PowerShell and </a:t>
            </a:r>
            <a:r>
              <a:rPr lang="en-US" dirty="0" err="1"/>
              <a:t>Xplat</a:t>
            </a:r>
            <a:r>
              <a:rPr lang="en-US" dirty="0"/>
              <a:t> CLI, any build/CD system can do all these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CC8D-0F54-4CD1-91BC-A210DA1A79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36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Monitor – new capability to tap into metrics across all Azure services into one “pane of glass”</a:t>
            </a:r>
          </a:p>
          <a:p>
            <a:r>
              <a:rPr lang="en-US" dirty="0"/>
              <a:t>Rich dashboards for quick view into health of deployed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C9A0B-75BE-4A2B-81DB-F67B7BE93C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30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a number of services *dedicated* to keeping visibility into your Azure workloads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CC8D-0F54-4CD1-91BC-A210DA1A796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75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your App Service deployments, there are also advanced admin tools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Project Kudu is open source (not only for Azure)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Helps you make sure your application is running smoothly, and address issues if they come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CC8D-0F54-4CD1-91BC-A210DA1A796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59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Camera in image is generic, not necessarily from this client</a:t>
            </a:r>
          </a:p>
          <a:p>
            <a:endParaRPr lang="en-US" dirty="0"/>
          </a:p>
          <a:p>
            <a:r>
              <a:rPr lang="en-US" baseline="0" dirty="0"/>
              <a:t>VSTS was utilized for both CI for deployment and test runs, and the Agile board to handle user stories.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Deployed on </a:t>
            </a:r>
            <a:r>
              <a:rPr lang="en-US" baseline="0" dirty="0" err="1"/>
              <a:t>AzureGovCloud</a:t>
            </a:r>
            <a:r>
              <a:rPr lang="en-US" baseline="0" dirty="0"/>
              <a:t>, besides the </a:t>
            </a:r>
            <a:r>
              <a:rPr lang="en-US" baseline="0" dirty="0" err="1"/>
              <a:t>IoTHub</a:t>
            </a:r>
            <a:r>
              <a:rPr lang="en-US" baseline="0" dirty="0"/>
              <a:t>, which is not available on </a:t>
            </a:r>
            <a:r>
              <a:rPr lang="en-US" baseline="0" dirty="0" err="1"/>
              <a:t>GovCloud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Entire application built with microservices architecture, utilizing Azure Service Fabric to handle the scaling and integration of the services.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26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250510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Offer as SaaS product</a:t>
            </a:r>
          </a:p>
          <a:p>
            <a:r>
              <a:rPr lang="en-US" sz="1600" dirty="0">
                <a:solidFill>
                  <a:schemeClr val="tx1"/>
                </a:solidFill>
              </a:rPr>
              <a:t>Cloud-agnostic requirement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Linux and Windows workloads</a:t>
            </a:r>
          </a:p>
          <a:p>
            <a:r>
              <a:rPr lang="en-US" sz="1600" dirty="0">
                <a:solidFill>
                  <a:schemeClr val="tx1"/>
                </a:solidFill>
              </a:rPr>
              <a:t>200+ developers, worldwide, working 24x7 poses unique challenges</a:t>
            </a:r>
          </a:p>
          <a:p>
            <a:r>
              <a:rPr lang="en-US" dirty="0"/>
              <a:t>Some environments are 1000’s of cores – FAR too big to run solution on anyone’s laptop</a:t>
            </a:r>
          </a:p>
          <a:p>
            <a:r>
              <a:rPr lang="en-US" sz="1200" b="0" dirty="0">
                <a:solidFill>
                  <a:schemeClr val="tx1"/>
                </a:solidFill>
              </a:rPr>
              <a:t>Delivery pipeline using </a:t>
            </a:r>
            <a:r>
              <a:rPr lang="en-US" sz="1200" b="0" dirty="0" err="1">
                <a:solidFill>
                  <a:schemeClr val="tx1"/>
                </a:solidFill>
              </a:rPr>
              <a:t>CirclCI</a:t>
            </a:r>
            <a:r>
              <a:rPr lang="en-US" sz="1200" b="0" dirty="0">
                <a:solidFill>
                  <a:schemeClr val="tx1"/>
                </a:solidFill>
              </a:rPr>
              <a:t> and Jenkins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27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0837156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CC8D-0F54-4CD1-91BC-A210DA1A796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70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DevOps means we break down the ‘wall of confusion’ between the “circle of happiness” of functioning agile teams and traditional Infrastructure/Operations teams.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3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638647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 goal of many DevOps 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as Code</a:t>
            </a:r>
            <a:r>
              <a:rPr lang="en-US" baseline="0" dirty="0"/>
              <a:t> too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Give use case (insurance discount table load)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Does not apply to “data processing”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Pertains to data that is inextricable tied to the business logic (tax tables, pricing rules)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CC8D-0F54-4CD1-91BC-A210DA1A79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33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Delivery Pipeline</a:t>
            </a:r>
          </a:p>
          <a:p>
            <a:r>
              <a:rPr lang="en-US" dirty="0"/>
              <a:t>All changes go at least as</a:t>
            </a:r>
            <a:r>
              <a:rPr lang="en-US" baseline="0" dirty="0"/>
              <a:t> far into the pipeline as is automated</a:t>
            </a:r>
          </a:p>
          <a:p>
            <a:r>
              <a:rPr lang="en-US" baseline="0" dirty="0"/>
              <a:t>Organization must be structured around the pipeline: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Product</a:t>
            </a:r>
            <a:r>
              <a:rPr lang="en-US" baseline="0" dirty="0"/>
              <a:t> team needs to own this pipeline. (might be more than 1 dev team)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</a:t>
            </a:r>
            <a:r>
              <a:rPr lang="en-US" b="1" baseline="0" dirty="0"/>
              <a:t>product</a:t>
            </a:r>
            <a:r>
              <a:rPr lang="en-US" baseline="0" dirty="0"/>
              <a:t> gets its own pipeline.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Requires input/collaboration across many disciplines (DevOps)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Cloud architectures are HUGE help to “Provision &amp; Configure Environment”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5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518764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DevOps is not just about deployments</a:t>
            </a:r>
          </a:p>
          <a:p>
            <a:r>
              <a:rPr lang="en-US" dirty="0"/>
              <a:t>DevOps isn’t just about having developers carry pagers</a:t>
            </a:r>
          </a:p>
          <a:p>
            <a:r>
              <a:rPr lang="en-US" dirty="0"/>
              <a:t>DevOps is an evolution in how solutions are built</a:t>
            </a:r>
          </a:p>
          <a:p>
            <a:r>
              <a:rPr lang="en-US" dirty="0"/>
              <a:t>Automate it all! (as is feasible)</a:t>
            </a:r>
          </a:p>
          <a:p>
            <a:r>
              <a:rPr lang="en-US" dirty="0"/>
              <a:t>These are just some aspects/best practices – there are many more</a:t>
            </a:r>
          </a:p>
          <a:p>
            <a:endParaRPr lang="en-US" dirty="0"/>
          </a:p>
          <a:p>
            <a:r>
              <a:rPr lang="en-US" dirty="0"/>
              <a:t>Azure has good story for all of these!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6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99391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CC8D-0F54-4CD1-91BC-A210DA1A79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3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Any operation to provision/update/delete a resource goes through 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Sit on top of specific resource providers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provider has its own deployment cycle: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Resource Manager defines consistent interface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Allows Microsoft to iterate rapid releases at provider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CC8D-0F54-4CD1-91BC-A210DA1A79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98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 provisioning action you take in the portal equates to a “deployment”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Full traceability of what happens in your Resource 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Deployments themselves are Azure resources you can look 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CC8D-0F54-4CD1-91BC-A210DA1A79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2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7"/>
          <p:cNvSpPr>
            <a:spLocks noGrp="1"/>
          </p:cNvSpPr>
          <p:nvPr>
            <p:ph sz="quarter" idx="18"/>
          </p:nvPr>
        </p:nvSpPr>
        <p:spPr>
          <a:xfrm>
            <a:off x="2520606" y="1581150"/>
            <a:ext cx="1524000" cy="304800"/>
          </a:xfrm>
        </p:spPr>
        <p:txBody>
          <a:bodyPr>
            <a:noAutofit/>
          </a:bodyPr>
          <a:lstStyle>
            <a:lvl1pPr algn="ctr">
              <a:buNone/>
              <a:defRPr sz="1400">
                <a:solidFill>
                  <a:srgbClr val="595959"/>
                </a:solidFill>
                <a:latin typeface="Raleway Medium"/>
                <a:ea typeface="Calibri"/>
                <a:cs typeface="Raleway Medium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37"/>
          <p:cNvSpPr>
            <a:spLocks noGrp="1"/>
          </p:cNvSpPr>
          <p:nvPr>
            <p:ph sz="quarter" idx="19"/>
          </p:nvPr>
        </p:nvSpPr>
        <p:spPr>
          <a:xfrm>
            <a:off x="4419600" y="1581150"/>
            <a:ext cx="1524000" cy="304800"/>
          </a:xfrm>
        </p:spPr>
        <p:txBody>
          <a:bodyPr>
            <a:noAutofit/>
          </a:bodyPr>
          <a:lstStyle>
            <a:lvl1pPr algn="ctr">
              <a:buNone/>
              <a:defRPr sz="1400">
                <a:solidFill>
                  <a:srgbClr val="595959"/>
                </a:solidFill>
                <a:latin typeface="Raleway Medium"/>
                <a:ea typeface="Calibri"/>
                <a:cs typeface="Raleway Medium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37"/>
          <p:cNvSpPr>
            <a:spLocks noGrp="1"/>
          </p:cNvSpPr>
          <p:nvPr>
            <p:ph sz="quarter" idx="20"/>
          </p:nvPr>
        </p:nvSpPr>
        <p:spPr>
          <a:xfrm>
            <a:off x="6400800" y="1581150"/>
            <a:ext cx="1524000" cy="304800"/>
          </a:xfrm>
        </p:spPr>
        <p:txBody>
          <a:bodyPr>
            <a:noAutofit/>
          </a:bodyPr>
          <a:lstStyle>
            <a:lvl1pPr algn="ctr">
              <a:buNone/>
              <a:defRPr sz="1400">
                <a:solidFill>
                  <a:srgbClr val="595959"/>
                </a:solidFill>
                <a:latin typeface="Raleway Medium"/>
                <a:ea typeface="Calibri"/>
                <a:cs typeface="Raleway Medium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7"/>
          <p:cNvSpPr>
            <a:spLocks noGrp="1"/>
          </p:cNvSpPr>
          <p:nvPr>
            <p:ph sz="quarter" idx="21"/>
          </p:nvPr>
        </p:nvSpPr>
        <p:spPr>
          <a:xfrm>
            <a:off x="457200" y="1581150"/>
            <a:ext cx="1524000" cy="304800"/>
          </a:xfrm>
        </p:spPr>
        <p:txBody>
          <a:bodyPr>
            <a:noAutofit/>
          </a:bodyPr>
          <a:lstStyle>
            <a:lvl1pPr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8"/>
          <p:cNvSpPr>
            <a:spLocks noGrp="1" noChangeAspect="1"/>
          </p:cNvSpPr>
          <p:nvPr>
            <p:ph type="pic" sz="quarter" idx="50"/>
          </p:nvPr>
        </p:nvSpPr>
        <p:spPr>
          <a:xfrm>
            <a:off x="499201" y="1962150"/>
            <a:ext cx="1439998" cy="1439998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17252F"/>
                </a:solidFill>
                <a:latin typeface="Roboto Light"/>
                <a:cs typeface="Roboto Light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Picture Placeholder 28"/>
          <p:cNvSpPr>
            <a:spLocks noGrp="1" noChangeAspect="1"/>
          </p:cNvSpPr>
          <p:nvPr>
            <p:ph type="pic" sz="quarter" idx="51"/>
          </p:nvPr>
        </p:nvSpPr>
        <p:spPr>
          <a:xfrm>
            <a:off x="2520606" y="1962150"/>
            <a:ext cx="1439998" cy="1439998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17252F"/>
                </a:solidFill>
                <a:latin typeface="Roboto Light"/>
                <a:cs typeface="Roboto Light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3" name="Picture Placeholder 28"/>
          <p:cNvSpPr>
            <a:spLocks noGrp="1" noChangeAspect="1"/>
          </p:cNvSpPr>
          <p:nvPr>
            <p:ph type="pic" sz="quarter" idx="52"/>
          </p:nvPr>
        </p:nvSpPr>
        <p:spPr>
          <a:xfrm>
            <a:off x="4461601" y="1962150"/>
            <a:ext cx="1439998" cy="1439998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17252F"/>
                </a:solidFill>
                <a:latin typeface="Roboto Light"/>
                <a:cs typeface="Roboto Light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28"/>
          <p:cNvSpPr>
            <a:spLocks noGrp="1" noChangeAspect="1"/>
          </p:cNvSpPr>
          <p:nvPr>
            <p:ph type="pic" sz="quarter" idx="53"/>
          </p:nvPr>
        </p:nvSpPr>
        <p:spPr>
          <a:xfrm>
            <a:off x="6442801" y="1962150"/>
            <a:ext cx="1439998" cy="1439998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17252F"/>
                </a:solidFill>
                <a:latin typeface="Roboto Light"/>
                <a:cs typeface="Roboto Light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1"/>
          </p:nvPr>
        </p:nvSpPr>
        <p:spPr>
          <a:xfrm>
            <a:off x="2286000" y="3790950"/>
            <a:ext cx="1828800" cy="533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00">
                <a:solidFill>
                  <a:srgbClr val="404040"/>
                </a:solidFill>
                <a:latin typeface="Raleway Medium"/>
                <a:cs typeface="Raleway Medium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2"/>
          </p:nvPr>
        </p:nvSpPr>
        <p:spPr>
          <a:xfrm>
            <a:off x="4267200" y="3790950"/>
            <a:ext cx="1828800" cy="533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00">
                <a:solidFill>
                  <a:srgbClr val="404040"/>
                </a:solidFill>
                <a:latin typeface="Raleway Medium"/>
                <a:cs typeface="Raleway Medium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63"/>
          </p:nvPr>
        </p:nvSpPr>
        <p:spPr>
          <a:xfrm>
            <a:off x="6248400" y="3790950"/>
            <a:ext cx="1828800" cy="533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00">
                <a:solidFill>
                  <a:srgbClr val="404040"/>
                </a:solidFill>
                <a:latin typeface="Raleway Medium"/>
                <a:cs typeface="Raleway Medium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304800" y="3790950"/>
            <a:ext cx="1828800" cy="533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00">
                <a:solidFill>
                  <a:srgbClr val="404040"/>
                </a:solidFill>
                <a:latin typeface="Raleway Medium"/>
                <a:cs typeface="Raleway Medium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09600" y="3619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="0" i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68275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105150"/>
          </a:xfrm>
          <a:prstGeom prst="rect">
            <a:avLst/>
          </a:prstGeom>
          <a:solidFill>
            <a:srgbClr val="F47D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1" y="0"/>
            <a:ext cx="457200" cy="971550"/>
          </a:xfrm>
          <a:prstGeom prst="rect">
            <a:avLst/>
          </a:prstGeom>
          <a:solidFill>
            <a:srgbClr val="11E3FC"/>
          </a:solidFill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800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2000" y="742950"/>
            <a:ext cx="7772400" cy="1102519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62000" y="1962150"/>
            <a:ext cx="7086600" cy="664369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684673286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0" y="1504950"/>
            <a:ext cx="3429000" cy="30829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rgbClr val="17375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3733800" y="2046286"/>
            <a:ext cx="2127250" cy="8302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 i="0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6407150" y="2038348"/>
            <a:ext cx="2127250" cy="8302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 i="0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3736975" y="3633926"/>
            <a:ext cx="2127250" cy="8302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 i="0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6410325" y="3625988"/>
            <a:ext cx="2127250" cy="8302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 i="0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114800" y="1673223"/>
            <a:ext cx="1600200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781800" y="1673223"/>
            <a:ext cx="1600200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114800" y="3257550"/>
            <a:ext cx="1600200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6781800" y="3257550"/>
            <a:ext cx="1600200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09600" y="3619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78661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26"/>
          </p:nvPr>
        </p:nvSpPr>
        <p:spPr>
          <a:xfrm>
            <a:off x="4572000" y="1809750"/>
            <a:ext cx="2133600" cy="33528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27"/>
          </p:nvPr>
        </p:nvSpPr>
        <p:spPr>
          <a:xfrm>
            <a:off x="0" y="1809750"/>
            <a:ext cx="2133600" cy="33528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09600" y="3619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="0" i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58402"/>
      </p:ext>
    </p:extLst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4572000" y="1711278"/>
            <a:ext cx="2919699" cy="304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990600" y="4019550"/>
            <a:ext cx="2336540" cy="304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Raleway Medium"/>
                <a:cs typeface="Raleway Medium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4071418" y="2152650"/>
            <a:ext cx="4081981" cy="8763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800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219200" y="1885950"/>
            <a:ext cx="1911096" cy="1911096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cs typeface="Roboto Light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09600" y="3619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14847"/>
      </p:ext>
    </p:extLst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8"/>
          <p:cNvSpPr>
            <a:spLocks noGrp="1" noChangeAspect="1"/>
          </p:cNvSpPr>
          <p:nvPr>
            <p:ph type="pic" sz="quarter" idx="50"/>
          </p:nvPr>
        </p:nvSpPr>
        <p:spPr>
          <a:xfrm>
            <a:off x="2622000" y="1809750"/>
            <a:ext cx="1188000" cy="1188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28"/>
          <p:cNvSpPr>
            <a:spLocks noGrp="1" noChangeAspect="1"/>
          </p:cNvSpPr>
          <p:nvPr>
            <p:ph type="pic" sz="quarter" idx="51"/>
          </p:nvPr>
        </p:nvSpPr>
        <p:spPr>
          <a:xfrm>
            <a:off x="3894900" y="1809750"/>
            <a:ext cx="1188000" cy="1188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28"/>
          <p:cNvSpPr>
            <a:spLocks noGrp="1" noChangeAspect="1"/>
          </p:cNvSpPr>
          <p:nvPr>
            <p:ph type="pic" sz="quarter" idx="52"/>
          </p:nvPr>
        </p:nvSpPr>
        <p:spPr>
          <a:xfrm>
            <a:off x="5167800" y="1809750"/>
            <a:ext cx="1188000" cy="1188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28"/>
          <p:cNvSpPr>
            <a:spLocks noGrp="1" noChangeAspect="1"/>
          </p:cNvSpPr>
          <p:nvPr>
            <p:ph type="pic" sz="quarter" idx="53"/>
          </p:nvPr>
        </p:nvSpPr>
        <p:spPr>
          <a:xfrm>
            <a:off x="3262800" y="2876550"/>
            <a:ext cx="1188000" cy="1188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28"/>
          <p:cNvSpPr>
            <a:spLocks noGrp="1" noChangeAspect="1"/>
          </p:cNvSpPr>
          <p:nvPr>
            <p:ph type="pic" sz="quarter" idx="54"/>
          </p:nvPr>
        </p:nvSpPr>
        <p:spPr>
          <a:xfrm>
            <a:off x="4558200" y="2876550"/>
            <a:ext cx="1188000" cy="1188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Picture Placeholder 28"/>
          <p:cNvSpPr>
            <a:spLocks noGrp="1" noChangeAspect="1"/>
          </p:cNvSpPr>
          <p:nvPr>
            <p:ph type="pic" sz="quarter" idx="55"/>
          </p:nvPr>
        </p:nvSpPr>
        <p:spPr>
          <a:xfrm>
            <a:off x="6432000" y="1809750"/>
            <a:ext cx="1188000" cy="1188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0" name="Picture Placeholder 28"/>
          <p:cNvSpPr>
            <a:spLocks noGrp="1" noChangeAspect="1"/>
          </p:cNvSpPr>
          <p:nvPr>
            <p:ph type="pic" sz="quarter" idx="56"/>
          </p:nvPr>
        </p:nvSpPr>
        <p:spPr>
          <a:xfrm>
            <a:off x="5777400" y="2876550"/>
            <a:ext cx="1188000" cy="1188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09600" y="3619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="0" kern="0" spc="0">
                <a:solidFill>
                  <a:srgbClr val="8D98A5"/>
                </a:solidFill>
                <a:latin typeface="Roboto Light"/>
                <a:ea typeface="Calibri"/>
                <a:cs typeface="Robot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4571"/>
      </p:ext>
    </p:extLst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2551"/>
            <a:ext cx="8001000" cy="3047999"/>
          </a:xfrm>
        </p:spPr>
        <p:txBody>
          <a:bodyPr>
            <a:normAutofit/>
          </a:bodyPr>
          <a:lstStyle>
            <a:lvl1pPr>
              <a:defRPr sz="1200">
                <a:solidFill>
                  <a:srgbClr val="B4B4B4"/>
                </a:solidFill>
              </a:defRPr>
            </a:lvl1pPr>
            <a:lvl2pPr>
              <a:defRPr sz="1100">
                <a:solidFill>
                  <a:srgbClr val="B4B4B4"/>
                </a:solidFill>
              </a:defRPr>
            </a:lvl2pPr>
            <a:lvl3pPr>
              <a:defRPr sz="1050">
                <a:solidFill>
                  <a:srgbClr val="B4B4B4"/>
                </a:solidFill>
              </a:defRPr>
            </a:lvl3pPr>
            <a:lvl4pPr>
              <a:defRPr sz="1000">
                <a:solidFill>
                  <a:srgbClr val="B4B4B4"/>
                </a:solidFill>
              </a:defRPr>
            </a:lvl4pPr>
            <a:lvl5pPr>
              <a:defRPr sz="1000">
                <a:solidFill>
                  <a:srgbClr val="B4B4B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09600" y="3619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="0" kern="0" spc="0">
                <a:solidFill>
                  <a:srgbClr val="8D98A5"/>
                </a:solidFill>
                <a:latin typeface="Roboto Light"/>
                <a:ea typeface="Calibri"/>
                <a:cs typeface="Robot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27113"/>
      </p:ext>
    </p:extLst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09600" y="2133600"/>
            <a:ext cx="2362200" cy="2266950"/>
          </a:xfrm>
        </p:spPr>
        <p:txBody>
          <a:bodyPr>
            <a:normAutofit/>
          </a:bodyPr>
          <a:lstStyle>
            <a:lvl1pPr algn="ctr">
              <a:buNone/>
              <a:defRPr sz="800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3429000" y="2133600"/>
            <a:ext cx="2362200" cy="2266950"/>
          </a:xfrm>
        </p:spPr>
        <p:txBody>
          <a:bodyPr>
            <a:normAutofit/>
          </a:bodyPr>
          <a:lstStyle>
            <a:lvl1pPr algn="ctr">
              <a:buNone/>
              <a:defRPr sz="800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6324600" y="2133600"/>
            <a:ext cx="2362200" cy="2266950"/>
          </a:xfrm>
        </p:spPr>
        <p:txBody>
          <a:bodyPr>
            <a:normAutofit/>
          </a:bodyPr>
          <a:lstStyle>
            <a:lvl1pPr algn="ctr">
              <a:buNone/>
              <a:defRPr sz="800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09600" y="3619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80936"/>
      </p:ext>
    </p:extLst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1596390"/>
            <a:ext cx="2276856" cy="242316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2286000" y="1596390"/>
            <a:ext cx="2276856" cy="242316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4572000" y="1595438"/>
            <a:ext cx="2276856" cy="242316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6858000" y="1595438"/>
            <a:ext cx="2286000" cy="242316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8"/>
          </p:nvPr>
        </p:nvSpPr>
        <p:spPr>
          <a:xfrm>
            <a:off x="609600" y="3619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74699"/>
      </p:ext>
    </p:extLst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533400" y="1885950"/>
            <a:ext cx="1527048" cy="1527048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28"/>
          <p:cNvSpPr>
            <a:spLocks noGrp="1"/>
          </p:cNvSpPr>
          <p:nvPr>
            <p:ph type="pic" sz="quarter" idx="51"/>
          </p:nvPr>
        </p:nvSpPr>
        <p:spPr>
          <a:xfrm>
            <a:off x="2514600" y="1885950"/>
            <a:ext cx="1527048" cy="1527048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28"/>
          <p:cNvSpPr>
            <a:spLocks noGrp="1"/>
          </p:cNvSpPr>
          <p:nvPr>
            <p:ph type="pic" sz="quarter" idx="52"/>
          </p:nvPr>
        </p:nvSpPr>
        <p:spPr>
          <a:xfrm>
            <a:off x="4419600" y="1925574"/>
            <a:ext cx="1527048" cy="1527048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28"/>
          <p:cNvSpPr>
            <a:spLocks noGrp="1"/>
          </p:cNvSpPr>
          <p:nvPr>
            <p:ph type="pic" sz="quarter" idx="53"/>
          </p:nvPr>
        </p:nvSpPr>
        <p:spPr>
          <a:xfrm>
            <a:off x="6321552" y="1917954"/>
            <a:ext cx="1527048" cy="1527048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57"/>
          </p:nvPr>
        </p:nvSpPr>
        <p:spPr>
          <a:xfrm>
            <a:off x="2438400" y="3638550"/>
            <a:ext cx="1676400" cy="304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58"/>
          </p:nvPr>
        </p:nvSpPr>
        <p:spPr>
          <a:xfrm>
            <a:off x="4419600" y="3638550"/>
            <a:ext cx="1676400" cy="304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59"/>
          </p:nvPr>
        </p:nvSpPr>
        <p:spPr>
          <a:xfrm>
            <a:off x="6248400" y="3638550"/>
            <a:ext cx="1676400" cy="304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457200" y="3638550"/>
            <a:ext cx="1676400" cy="304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61"/>
          </p:nvPr>
        </p:nvSpPr>
        <p:spPr>
          <a:xfrm>
            <a:off x="2438400" y="3867150"/>
            <a:ext cx="1676400" cy="533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800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62"/>
          </p:nvPr>
        </p:nvSpPr>
        <p:spPr>
          <a:xfrm>
            <a:off x="4419600" y="3867150"/>
            <a:ext cx="1676400" cy="533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800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63"/>
          </p:nvPr>
        </p:nvSpPr>
        <p:spPr>
          <a:xfrm>
            <a:off x="6248400" y="3867150"/>
            <a:ext cx="1676400" cy="533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800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457200" y="3867150"/>
            <a:ext cx="1676400" cy="533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800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09600" y="3619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69566"/>
      </p:ext>
    </p:extLst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622443" y="3638550"/>
            <a:ext cx="1739757" cy="68103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>
                <a:solidFill>
                  <a:srgbClr val="B4B4B4"/>
                </a:solidFill>
                <a:latin typeface="Raleway Medium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2559602" y="3643312"/>
            <a:ext cx="1613026" cy="68103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>
                <a:solidFill>
                  <a:srgbClr val="B4B4B4"/>
                </a:solidFill>
                <a:latin typeface="Raleway Medium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609601" y="3262312"/>
            <a:ext cx="1752600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cs typeface="Raleway Medium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2559602" y="3262312"/>
            <a:ext cx="1601787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cs typeface="Raleway Medium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4419600" y="3643312"/>
            <a:ext cx="1675229" cy="68103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>
                <a:solidFill>
                  <a:srgbClr val="B4B4B4"/>
                </a:solidFill>
                <a:latin typeface="Raleway Medium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4419600" y="3262312"/>
            <a:ext cx="1663557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cs typeface="Raleway Medium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6249036" y="3643312"/>
            <a:ext cx="1751964" cy="68103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>
                <a:solidFill>
                  <a:srgbClr val="B4B4B4"/>
                </a:solidFill>
                <a:latin typeface="Raleway Medium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6249036" y="3262312"/>
            <a:ext cx="1739757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cs typeface="Raleway Medium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80"/>
          </p:nvPr>
        </p:nvSpPr>
        <p:spPr>
          <a:xfrm>
            <a:off x="609600" y="1657350"/>
            <a:ext cx="1691999" cy="1447800"/>
          </a:xfrm>
        </p:spPr>
        <p:txBody>
          <a:bodyPr>
            <a:normAutofit/>
          </a:bodyPr>
          <a:lstStyle>
            <a:lvl1pPr>
              <a:defRPr sz="1050"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4"/>
          <p:cNvSpPr>
            <a:spLocks noGrp="1"/>
          </p:cNvSpPr>
          <p:nvPr>
            <p:ph type="pic" sz="quarter" idx="81"/>
          </p:nvPr>
        </p:nvSpPr>
        <p:spPr>
          <a:xfrm>
            <a:off x="2514600" y="1657350"/>
            <a:ext cx="1691999" cy="1447800"/>
          </a:xfrm>
        </p:spPr>
        <p:txBody>
          <a:bodyPr>
            <a:normAutofit/>
          </a:bodyPr>
          <a:lstStyle>
            <a:lvl1pPr>
              <a:defRPr sz="1050"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4"/>
          <p:cNvSpPr>
            <a:spLocks noGrp="1"/>
          </p:cNvSpPr>
          <p:nvPr>
            <p:ph type="pic" sz="quarter" idx="82"/>
          </p:nvPr>
        </p:nvSpPr>
        <p:spPr>
          <a:xfrm>
            <a:off x="4404001" y="1657350"/>
            <a:ext cx="1691999" cy="1447800"/>
          </a:xfrm>
        </p:spPr>
        <p:txBody>
          <a:bodyPr>
            <a:normAutofit/>
          </a:bodyPr>
          <a:lstStyle>
            <a:lvl1pPr>
              <a:defRPr sz="1050"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4"/>
          <p:cNvSpPr>
            <a:spLocks noGrp="1"/>
          </p:cNvSpPr>
          <p:nvPr>
            <p:ph type="pic" sz="quarter" idx="83"/>
          </p:nvPr>
        </p:nvSpPr>
        <p:spPr>
          <a:xfrm>
            <a:off x="6232801" y="1657350"/>
            <a:ext cx="1691999" cy="1447800"/>
          </a:xfrm>
        </p:spPr>
        <p:txBody>
          <a:bodyPr>
            <a:normAutofit/>
          </a:bodyPr>
          <a:lstStyle>
            <a:lvl1pPr>
              <a:defRPr sz="1050"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09600" y="3619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16442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09600" y="3619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="0" i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5"/>
          </p:nvPr>
        </p:nvSpPr>
        <p:spPr>
          <a:xfrm>
            <a:off x="0" y="1733550"/>
            <a:ext cx="1295400" cy="12234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1308100" y="1733550"/>
            <a:ext cx="1295400" cy="12234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2616200" y="1733550"/>
            <a:ext cx="1295400" cy="12234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3924300" y="1733550"/>
            <a:ext cx="1295400" cy="12234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5232400" y="1733550"/>
            <a:ext cx="1295400" cy="12234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30"/>
          </p:nvPr>
        </p:nvSpPr>
        <p:spPr>
          <a:xfrm>
            <a:off x="6540500" y="1733550"/>
            <a:ext cx="1295400" cy="12234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21"/>
          <p:cNvSpPr>
            <a:spLocks noGrp="1"/>
          </p:cNvSpPr>
          <p:nvPr>
            <p:ph type="pic" sz="quarter" idx="31"/>
          </p:nvPr>
        </p:nvSpPr>
        <p:spPr>
          <a:xfrm>
            <a:off x="7848600" y="1733550"/>
            <a:ext cx="1295400" cy="12234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21"/>
          <p:cNvSpPr>
            <a:spLocks noGrp="1"/>
          </p:cNvSpPr>
          <p:nvPr>
            <p:ph type="pic" sz="quarter" idx="32"/>
          </p:nvPr>
        </p:nvSpPr>
        <p:spPr>
          <a:xfrm>
            <a:off x="0" y="2956950"/>
            <a:ext cx="1295400" cy="12234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1308100" y="2956950"/>
            <a:ext cx="1295400" cy="12234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1"/>
          <p:cNvSpPr>
            <a:spLocks noGrp="1"/>
          </p:cNvSpPr>
          <p:nvPr>
            <p:ph type="pic" sz="quarter" idx="34"/>
          </p:nvPr>
        </p:nvSpPr>
        <p:spPr>
          <a:xfrm>
            <a:off x="2616200" y="2956950"/>
            <a:ext cx="1295400" cy="12234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3924300" y="2956950"/>
            <a:ext cx="1295400" cy="12234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21"/>
          <p:cNvSpPr>
            <a:spLocks noGrp="1"/>
          </p:cNvSpPr>
          <p:nvPr>
            <p:ph type="pic" sz="quarter" idx="36"/>
          </p:nvPr>
        </p:nvSpPr>
        <p:spPr>
          <a:xfrm>
            <a:off x="5232400" y="2956950"/>
            <a:ext cx="1295400" cy="12234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21"/>
          <p:cNvSpPr>
            <a:spLocks noGrp="1"/>
          </p:cNvSpPr>
          <p:nvPr>
            <p:ph type="pic" sz="quarter" idx="37"/>
          </p:nvPr>
        </p:nvSpPr>
        <p:spPr>
          <a:xfrm>
            <a:off x="6540500" y="2956950"/>
            <a:ext cx="1295400" cy="12234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21"/>
          <p:cNvSpPr>
            <a:spLocks noGrp="1"/>
          </p:cNvSpPr>
          <p:nvPr>
            <p:ph type="pic" sz="quarter" idx="38"/>
          </p:nvPr>
        </p:nvSpPr>
        <p:spPr>
          <a:xfrm>
            <a:off x="7848600" y="2956950"/>
            <a:ext cx="1295400" cy="12234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83156"/>
      </p:ext>
    </p:extLst>
  </p:cSld>
  <p:clrMapOvr>
    <a:masterClrMapping/>
  </p:clrMapOvr>
  <p:transition spd="slow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1428750"/>
            <a:ext cx="8001000" cy="2819400"/>
          </a:xfrm>
        </p:spPr>
        <p:txBody>
          <a:bodyPr>
            <a:normAutofit/>
          </a:bodyPr>
          <a:lstStyle>
            <a:lvl1pPr marL="342900" indent="-342900">
              <a:buFont typeface="Courier New" pitchFamily="49" charset="0"/>
              <a:buChar char="o"/>
              <a:defRPr sz="800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742950" indent="-28575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1430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16002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0574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09600" y="3619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03526"/>
      </p:ext>
    </p:extLst>
  </p:cSld>
  <p:clrMapOvr>
    <a:masterClrMapping/>
  </p:clrMapOvr>
  <p:transition spd="slow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959484" y="1778563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800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959802" y="2311963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800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960120" y="2845363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800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960120" y="3400988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800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960120" y="3912163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800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6"/>
          <p:cNvSpPr>
            <a:spLocks noGrp="1" noChangeAspect="1"/>
          </p:cNvSpPr>
          <p:nvPr>
            <p:ph sz="quarter" idx="55" hasCustomPrompt="1"/>
          </p:nvPr>
        </p:nvSpPr>
        <p:spPr>
          <a:xfrm>
            <a:off x="533400" y="1748790"/>
            <a:ext cx="411480" cy="432000"/>
          </a:xfrm>
          <a:prstGeom prst="roundRect">
            <a:avLst>
              <a:gd name="adj" fmla="val 50000"/>
            </a:avLst>
          </a:prstGeom>
          <a:solidFill>
            <a:srgbClr val="10AE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5105082" y="1778563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800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5105400" y="2311963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800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5105400" y="2845363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800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5105400" y="3400988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800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5105400" y="3912163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800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Content Placeholder 6"/>
          <p:cNvSpPr>
            <a:spLocks noGrp="1" noChangeAspect="1"/>
          </p:cNvSpPr>
          <p:nvPr>
            <p:ph sz="quarter" idx="65" hasCustomPrompt="1"/>
          </p:nvPr>
        </p:nvSpPr>
        <p:spPr>
          <a:xfrm>
            <a:off x="533400" y="2297430"/>
            <a:ext cx="411480" cy="432000"/>
          </a:xfrm>
          <a:prstGeom prst="roundRect">
            <a:avLst>
              <a:gd name="adj" fmla="val 50000"/>
            </a:avLst>
          </a:prstGeom>
          <a:solidFill>
            <a:srgbClr val="10AE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28" name="Content Placeholder 6"/>
          <p:cNvSpPr>
            <a:spLocks noGrp="1" noChangeAspect="1"/>
          </p:cNvSpPr>
          <p:nvPr>
            <p:ph sz="quarter" idx="66" hasCustomPrompt="1"/>
          </p:nvPr>
        </p:nvSpPr>
        <p:spPr>
          <a:xfrm>
            <a:off x="533400" y="2891790"/>
            <a:ext cx="411480" cy="432000"/>
          </a:xfrm>
          <a:prstGeom prst="roundRect">
            <a:avLst>
              <a:gd name="adj" fmla="val 50000"/>
            </a:avLst>
          </a:prstGeom>
          <a:solidFill>
            <a:srgbClr val="10AE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29" name="Content Placeholder 6"/>
          <p:cNvSpPr>
            <a:spLocks noGrp="1" noChangeAspect="1"/>
          </p:cNvSpPr>
          <p:nvPr>
            <p:ph sz="quarter" idx="67" hasCustomPrompt="1"/>
          </p:nvPr>
        </p:nvSpPr>
        <p:spPr>
          <a:xfrm>
            <a:off x="533400" y="3425190"/>
            <a:ext cx="411480" cy="432000"/>
          </a:xfrm>
          <a:prstGeom prst="roundRect">
            <a:avLst>
              <a:gd name="adj" fmla="val 50000"/>
            </a:avLst>
          </a:prstGeom>
          <a:solidFill>
            <a:srgbClr val="10AE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0" name="Content Placeholder 6"/>
          <p:cNvSpPr>
            <a:spLocks noGrp="1" noChangeAspect="1"/>
          </p:cNvSpPr>
          <p:nvPr>
            <p:ph sz="quarter" idx="68" hasCustomPrompt="1"/>
          </p:nvPr>
        </p:nvSpPr>
        <p:spPr>
          <a:xfrm>
            <a:off x="533400" y="3958590"/>
            <a:ext cx="411480" cy="432000"/>
          </a:xfrm>
          <a:prstGeom prst="roundRect">
            <a:avLst>
              <a:gd name="adj" fmla="val 50000"/>
            </a:avLst>
          </a:prstGeom>
          <a:solidFill>
            <a:srgbClr val="10AE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1" name="Content Placeholder 6"/>
          <p:cNvSpPr>
            <a:spLocks noGrp="1" noChangeAspect="1"/>
          </p:cNvSpPr>
          <p:nvPr>
            <p:ph sz="quarter" idx="69" hasCustomPrompt="1"/>
          </p:nvPr>
        </p:nvSpPr>
        <p:spPr>
          <a:xfrm>
            <a:off x="4693920" y="1748790"/>
            <a:ext cx="411480" cy="432000"/>
          </a:xfrm>
          <a:prstGeom prst="roundRect">
            <a:avLst>
              <a:gd name="adj" fmla="val 50000"/>
            </a:avLst>
          </a:prstGeom>
          <a:solidFill>
            <a:srgbClr val="825FE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2" name="Content Placeholder 6"/>
          <p:cNvSpPr>
            <a:spLocks noGrp="1" noChangeAspect="1"/>
          </p:cNvSpPr>
          <p:nvPr>
            <p:ph sz="quarter" idx="70" hasCustomPrompt="1"/>
          </p:nvPr>
        </p:nvSpPr>
        <p:spPr>
          <a:xfrm>
            <a:off x="4693920" y="2297430"/>
            <a:ext cx="411480" cy="432000"/>
          </a:xfrm>
          <a:prstGeom prst="roundRect">
            <a:avLst>
              <a:gd name="adj" fmla="val 50000"/>
            </a:avLst>
          </a:prstGeom>
          <a:solidFill>
            <a:srgbClr val="825FE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3" name="Content Placeholder 6"/>
          <p:cNvSpPr>
            <a:spLocks noGrp="1" noChangeAspect="1"/>
          </p:cNvSpPr>
          <p:nvPr>
            <p:ph sz="quarter" idx="71" hasCustomPrompt="1"/>
          </p:nvPr>
        </p:nvSpPr>
        <p:spPr>
          <a:xfrm>
            <a:off x="4693920" y="2891790"/>
            <a:ext cx="411480" cy="432000"/>
          </a:xfrm>
          <a:prstGeom prst="roundRect">
            <a:avLst>
              <a:gd name="adj" fmla="val 50000"/>
            </a:avLst>
          </a:prstGeom>
          <a:solidFill>
            <a:srgbClr val="825FE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4" name="Content Placeholder 6"/>
          <p:cNvSpPr>
            <a:spLocks noGrp="1" noChangeAspect="1"/>
          </p:cNvSpPr>
          <p:nvPr>
            <p:ph sz="quarter" idx="72" hasCustomPrompt="1"/>
          </p:nvPr>
        </p:nvSpPr>
        <p:spPr>
          <a:xfrm>
            <a:off x="4693920" y="3425190"/>
            <a:ext cx="411480" cy="432000"/>
          </a:xfrm>
          <a:prstGeom prst="roundRect">
            <a:avLst>
              <a:gd name="adj" fmla="val 50000"/>
            </a:avLst>
          </a:prstGeom>
          <a:solidFill>
            <a:srgbClr val="825FE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5" name="Content Placeholder 6"/>
          <p:cNvSpPr>
            <a:spLocks noGrp="1" noChangeAspect="1"/>
          </p:cNvSpPr>
          <p:nvPr>
            <p:ph sz="quarter" idx="73" hasCustomPrompt="1"/>
          </p:nvPr>
        </p:nvSpPr>
        <p:spPr>
          <a:xfrm>
            <a:off x="4693920" y="3958590"/>
            <a:ext cx="411480" cy="432000"/>
          </a:xfrm>
          <a:prstGeom prst="roundRect">
            <a:avLst>
              <a:gd name="adj" fmla="val 50000"/>
            </a:avLst>
          </a:prstGeom>
          <a:solidFill>
            <a:srgbClr val="825FE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09600" y="3619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10583"/>
      </p:ext>
    </p:extLst>
  </p:cSld>
  <p:clrMapOvr>
    <a:masterClrMapping/>
  </p:clrMapOvr>
  <p:transition spd="slow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09600" y="3619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84817"/>
      </p:ext>
    </p:extLst>
  </p:cSld>
  <p:clrMapOvr>
    <a:masterClrMapping/>
  </p:clrMapOvr>
  <p:transition spd="slow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8750"/>
            <a:ext cx="8229600" cy="297180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7F7F7F"/>
                </a:solidFill>
                <a:latin typeface="Raleway Medium"/>
                <a:cs typeface="Raleway Medium"/>
              </a:defRPr>
            </a:lvl1pPr>
            <a:lvl2pPr>
              <a:defRPr sz="1200">
                <a:solidFill>
                  <a:srgbClr val="7F7F7F"/>
                </a:solidFill>
                <a:latin typeface="Raleway Medium"/>
                <a:cs typeface="Raleway Medium"/>
              </a:defRPr>
            </a:lvl2pPr>
            <a:lvl3pPr>
              <a:defRPr sz="1100">
                <a:solidFill>
                  <a:srgbClr val="7F7F7F"/>
                </a:solidFill>
                <a:latin typeface="Raleway Medium"/>
                <a:cs typeface="Raleway Medium"/>
              </a:defRPr>
            </a:lvl3pPr>
            <a:lvl4pPr>
              <a:defRPr sz="1050">
                <a:solidFill>
                  <a:srgbClr val="7F7F7F"/>
                </a:solidFill>
                <a:latin typeface="Raleway Medium"/>
                <a:cs typeface="Raleway Medium"/>
              </a:defRPr>
            </a:lvl4pPr>
            <a:lvl5pPr>
              <a:defRPr sz="1050">
                <a:solidFill>
                  <a:srgbClr val="7F7F7F"/>
                </a:solidFill>
                <a:latin typeface="Raleway Medium"/>
                <a:cs typeface="Raleway Medium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09600" y="3619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="0" kern="0" spc="0">
                <a:solidFill>
                  <a:srgbClr val="7F7F7F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25639"/>
      </p:ext>
    </p:extLst>
  </p:cSld>
  <p:clrMapOvr>
    <a:masterClrMapping/>
  </p:clrMapOvr>
  <p:transition spd="slow"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09600" y="1611630"/>
            <a:ext cx="2133600" cy="27432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609600" y="1809750"/>
            <a:ext cx="28194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>
                <a:solidFill>
                  <a:srgbClr val="B4B4B4"/>
                </a:solidFill>
                <a:latin typeface="Roboto Light"/>
                <a:cs typeface="Roboto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09600" y="2678430"/>
            <a:ext cx="2133600" cy="27432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609600" y="2876550"/>
            <a:ext cx="28194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>
                <a:solidFill>
                  <a:srgbClr val="B4B4B4"/>
                </a:solidFill>
                <a:latin typeface="Roboto Light"/>
                <a:cs typeface="Roboto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09600" y="3745230"/>
            <a:ext cx="2133600" cy="27432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609600" y="3943350"/>
            <a:ext cx="28194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>
                <a:solidFill>
                  <a:srgbClr val="B4B4B4"/>
                </a:solidFill>
                <a:latin typeface="Roboto Light"/>
                <a:cs typeface="Roboto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09600" y="3619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="0" kern="0" spc="0">
                <a:solidFill>
                  <a:srgbClr val="8D98A5"/>
                </a:solidFill>
                <a:latin typeface="Roboto Light"/>
                <a:ea typeface="Calibri"/>
                <a:cs typeface="Robot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69850"/>
      </p:ext>
    </p:extLst>
  </p:cSld>
  <p:clrMapOvr>
    <a:masterClrMapping/>
  </p:clrMapOvr>
  <p:transition spd="slow"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1216" y="-18290"/>
            <a:ext cx="9144000" cy="3656840"/>
          </a:xfrm>
        </p:spPr>
        <p:txBody>
          <a:bodyPr>
            <a:normAutofit/>
          </a:bodyPr>
          <a:lstStyle>
            <a:lvl1pPr>
              <a:defRPr sz="1400">
                <a:solidFill>
                  <a:srgbClr val="17375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093885732"/>
      </p:ext>
    </p:extLst>
  </p:cSld>
  <p:clrMapOvr>
    <a:masterClrMapping/>
  </p:clrMapOvr>
  <p:transition spd="slow"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7D2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1" y="0"/>
            <a:ext cx="457200" cy="971550"/>
          </a:xfrm>
          <a:prstGeom prst="rect">
            <a:avLst/>
          </a:prstGeom>
          <a:solidFill>
            <a:srgbClr val="11E3FC"/>
          </a:solidFill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800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</p:spTree>
    <p:extLst>
      <p:ext uri="{BB962C8B-B14F-4D97-AF65-F5344CB8AC3E}">
        <p14:creationId xmlns:p14="http://schemas.microsoft.com/office/powerpoint/2010/main" val="4145827173"/>
      </p:ext>
    </p:extLst>
  </p:cSld>
  <p:clrMapOvr>
    <a:masterClrMapping/>
  </p:clrMapOvr>
  <p:transition spd="slow">
    <p:pull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88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1" y="0"/>
            <a:ext cx="457200" cy="971550"/>
          </a:xfrm>
          <a:prstGeom prst="rect">
            <a:avLst/>
          </a:prstGeom>
          <a:solidFill>
            <a:srgbClr val="11E3FC"/>
          </a:solidFill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800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2363209"/>
      </p:ext>
    </p:extLst>
  </p:cSld>
  <p:clrMapOvr>
    <a:masterClrMapping/>
  </p:clrMapOvr>
  <p:transition spd="slow">
    <p:pull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609600" y="1657350"/>
            <a:ext cx="2133600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2836862" y="1657350"/>
            <a:ext cx="2133600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609600" y="3105150"/>
            <a:ext cx="2133600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2836862" y="3105150"/>
            <a:ext cx="2133600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09600" y="3619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="0" kern="0" spc="0">
                <a:solidFill>
                  <a:srgbClr val="7F7F7F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13190"/>
      </p:ext>
    </p:extLst>
  </p:cSld>
  <p:clrMapOvr>
    <a:masterClrMapping/>
  </p:clrMapOvr>
  <p:transition spd="slow">
    <p:pull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 txBox="1">
            <a:spLocks/>
          </p:cNvSpPr>
          <p:nvPr/>
        </p:nvSpPr>
        <p:spPr>
          <a:xfrm>
            <a:off x="0" y="0"/>
            <a:ext cx="9143999" cy="3181350"/>
          </a:xfrm>
          <a:prstGeom prst="rect">
            <a:avLst/>
          </a:prstGeom>
          <a:solidFill>
            <a:srgbClr val="343E48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800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  <p:pic>
        <p:nvPicPr>
          <p:cNvPr id="9" name="Picture 8" descr="MacBook-Pro-mock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12" y="1428750"/>
            <a:ext cx="3799976" cy="236219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160566" y="1598400"/>
            <a:ext cx="2808000" cy="1760694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7620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2057400" y="36195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50" b="0" kern="0" spc="0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13880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8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8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495800" y="342900"/>
            <a:ext cx="41148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000">
                <a:solidFill>
                  <a:srgbClr val="343E48"/>
                </a:solidFill>
                <a:latin typeface="Raleway Medium"/>
                <a:cs typeface="Raleway Medium"/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4495800" y="361950"/>
            <a:ext cx="41148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5"/>
          </p:nvPr>
        </p:nvSpPr>
        <p:spPr>
          <a:xfrm>
            <a:off x="3884" y="2571751"/>
            <a:ext cx="1295400" cy="129539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1311984" y="2571751"/>
            <a:ext cx="1295400" cy="129539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2620084" y="2571751"/>
            <a:ext cx="1295400" cy="129539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21"/>
          <p:cNvSpPr>
            <a:spLocks noGrp="1"/>
          </p:cNvSpPr>
          <p:nvPr>
            <p:ph type="pic" sz="quarter" idx="32"/>
          </p:nvPr>
        </p:nvSpPr>
        <p:spPr>
          <a:xfrm>
            <a:off x="3884" y="3867151"/>
            <a:ext cx="1295400" cy="129539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1311984" y="3867151"/>
            <a:ext cx="1295400" cy="129539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1"/>
          <p:cNvSpPr>
            <a:spLocks noGrp="1"/>
          </p:cNvSpPr>
          <p:nvPr>
            <p:ph type="pic" sz="quarter" idx="34"/>
          </p:nvPr>
        </p:nvSpPr>
        <p:spPr>
          <a:xfrm>
            <a:off x="2620084" y="3867151"/>
            <a:ext cx="1295400" cy="129539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3884" y="-19050"/>
            <a:ext cx="1295400" cy="129539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21"/>
          <p:cNvSpPr>
            <a:spLocks noGrp="1"/>
          </p:cNvSpPr>
          <p:nvPr>
            <p:ph type="pic" sz="quarter" idx="36"/>
          </p:nvPr>
        </p:nvSpPr>
        <p:spPr>
          <a:xfrm>
            <a:off x="1311984" y="-19050"/>
            <a:ext cx="1295400" cy="129539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37"/>
          </p:nvPr>
        </p:nvSpPr>
        <p:spPr>
          <a:xfrm>
            <a:off x="2620084" y="-19050"/>
            <a:ext cx="1295400" cy="129539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1"/>
          <p:cNvSpPr>
            <a:spLocks noGrp="1"/>
          </p:cNvSpPr>
          <p:nvPr>
            <p:ph type="pic" sz="quarter" idx="38"/>
          </p:nvPr>
        </p:nvSpPr>
        <p:spPr>
          <a:xfrm>
            <a:off x="3884" y="1276351"/>
            <a:ext cx="1295400" cy="129539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21"/>
          <p:cNvSpPr>
            <a:spLocks noGrp="1"/>
          </p:cNvSpPr>
          <p:nvPr>
            <p:ph type="pic" sz="quarter" idx="39"/>
          </p:nvPr>
        </p:nvSpPr>
        <p:spPr>
          <a:xfrm>
            <a:off x="1311984" y="1276351"/>
            <a:ext cx="1295400" cy="129539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21"/>
          <p:cNvSpPr>
            <a:spLocks noGrp="1"/>
          </p:cNvSpPr>
          <p:nvPr>
            <p:ph type="pic" sz="quarter" idx="40"/>
          </p:nvPr>
        </p:nvSpPr>
        <p:spPr>
          <a:xfrm>
            <a:off x="2620084" y="1276351"/>
            <a:ext cx="1295400" cy="129539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33497720"/>
      </p:ext>
    </p:extLst>
  </p:cSld>
  <p:clrMapOvr>
    <a:masterClrMapping/>
  </p:clrMapOvr>
  <p:transition spd="slow"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7"/>
          <p:cNvSpPr>
            <a:spLocks noGrp="1" noChangeAspect="1"/>
          </p:cNvSpPr>
          <p:nvPr>
            <p:ph type="pic" sz="quarter" idx="23"/>
          </p:nvPr>
        </p:nvSpPr>
        <p:spPr>
          <a:xfrm>
            <a:off x="4086001" y="1218752"/>
            <a:ext cx="971999" cy="971998"/>
          </a:xfrm>
          <a:prstGeom prst="ellipse">
            <a:avLst/>
          </a:prstGeom>
          <a:ln w="28575" cmpd="sng">
            <a:solidFill>
              <a:srgbClr val="FFFFFF"/>
            </a:solidFill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09600" y="224057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70941"/>
      </p:ext>
    </p:extLst>
  </p:cSld>
  <p:clrMapOvr>
    <a:masterClrMapping/>
  </p:clrMapOvr>
  <p:transition spd="slow">
    <p:pull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cBook-Pro-mock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10833"/>
            <a:ext cx="4817160" cy="2994517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31200" y="1926000"/>
            <a:ext cx="3564000" cy="2232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09600" y="3619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="0" kern="0" spc="0">
                <a:solidFill>
                  <a:srgbClr val="7F7F7F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73490"/>
      </p:ext>
    </p:extLst>
  </p:cSld>
  <p:clrMapOvr>
    <a:masterClrMapping/>
  </p:clrMapOvr>
  <p:transition spd="slow">
    <p:pull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28874107"/>
      </p:ext>
    </p:extLst>
  </p:cSld>
  <p:clrMapOvr>
    <a:masterClrMapping/>
  </p:clrMapOvr>
  <p:transition spd="slow">
    <p:pull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514350"/>
            <a:ext cx="3810000" cy="857250"/>
          </a:xfrm>
        </p:spPr>
        <p:txBody>
          <a:bodyPr>
            <a:noAutofit/>
          </a:bodyPr>
          <a:lstStyle>
            <a:lvl1pPr algn="l">
              <a:defRPr sz="2800"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5029200" y="2041523"/>
            <a:ext cx="3505200" cy="990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>
                <a:solidFill>
                  <a:srgbClr val="7F7F7F"/>
                </a:solidFill>
                <a:latin typeface="Raleway Medium"/>
                <a:cs typeface="Raleway Medium"/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5638800" y="3108325"/>
            <a:ext cx="2438400" cy="3079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800">
                <a:solidFill>
                  <a:srgbClr val="B4B4B4"/>
                </a:solidFill>
                <a:latin typeface="Roboto Light"/>
                <a:cs typeface="Roboto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5638800" y="3562350"/>
            <a:ext cx="2438400" cy="46511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800">
                <a:solidFill>
                  <a:srgbClr val="B4B4B4"/>
                </a:solidFill>
                <a:latin typeface="Roboto Light"/>
                <a:cs typeface="Roboto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029200" y="1733552"/>
            <a:ext cx="3505200" cy="357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rgbClr val="7F7F7F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7023606"/>
      </p:ext>
    </p:extLst>
  </p:cSld>
  <p:clrMapOvr>
    <a:masterClrMapping/>
  </p:clrMapOvr>
  <p:transition spd="slow">
    <p:pull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0" y="1733550"/>
            <a:ext cx="4724400" cy="28956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5475291" y="2274270"/>
            <a:ext cx="2994025" cy="121981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5965829" y="1916115"/>
            <a:ext cx="1730375" cy="3587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457200" indent="0">
              <a:buFontTx/>
              <a:buNone/>
              <a:defRPr sz="1400">
                <a:latin typeface="Franklin Gothic Medium" pitchFamily="34" charset="0"/>
              </a:defRPr>
            </a:lvl2pPr>
            <a:lvl3pPr marL="914400" indent="0">
              <a:buFontTx/>
              <a:buNone/>
              <a:defRPr sz="1400">
                <a:latin typeface="Franklin Gothic Medium" pitchFamily="34" charset="0"/>
              </a:defRPr>
            </a:lvl3pPr>
            <a:lvl4pPr marL="1371600" indent="0">
              <a:buFontTx/>
              <a:buNone/>
              <a:defRPr sz="1400">
                <a:latin typeface="Franklin Gothic Medium" pitchFamily="34" charset="0"/>
              </a:defRPr>
            </a:lvl4pPr>
            <a:lvl5pPr marL="1828800" indent="0">
              <a:buFontTx/>
              <a:buNone/>
              <a:defRPr sz="1400">
                <a:latin typeface="Franklin Gothic Medium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09600" y="3619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5695"/>
      </p:ext>
    </p:extLst>
  </p:cSld>
  <p:clrMapOvr>
    <a:masterClrMapping/>
  </p:clrMapOvr>
  <p:transition spd="slow">
    <p:pull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0" y="1504950"/>
            <a:ext cx="9144000" cy="21336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09600" y="3619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09142"/>
      </p:ext>
    </p:extLst>
  </p:cSld>
  <p:clrMapOvr>
    <a:masterClrMapping/>
  </p:clrMapOvr>
  <p:transition spd="slow">
    <p:pull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01-iPad-Air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666750"/>
            <a:ext cx="2655651" cy="3733800"/>
          </a:xfrm>
          <a:prstGeom prst="rect">
            <a:avLst/>
          </a:prstGeom>
        </p:spPr>
      </p:pic>
      <p:sp>
        <p:nvSpPr>
          <p:cNvPr id="1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508973" y="1200149"/>
            <a:ext cx="2190904" cy="280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43295794"/>
      </p:ext>
    </p:extLst>
  </p:cSld>
  <p:clrMapOvr>
    <a:masterClrMapping/>
  </p:clrMapOvr>
  <p:transition spd="slow">
    <p:pull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c-Cinema-Monitor-Style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471074"/>
            <a:ext cx="4267200" cy="3318663"/>
          </a:xfrm>
          <a:prstGeom prst="rect">
            <a:avLst/>
          </a:prstGeom>
        </p:spPr>
      </p:pic>
      <p:sp>
        <p:nvSpPr>
          <p:cNvPr id="9" name="Picture Placeholder 21"/>
          <p:cNvSpPr>
            <a:spLocks noGrp="1"/>
          </p:cNvSpPr>
          <p:nvPr>
            <p:ph type="pic" sz="quarter" idx="16"/>
          </p:nvPr>
        </p:nvSpPr>
        <p:spPr>
          <a:xfrm>
            <a:off x="2716924" y="1764000"/>
            <a:ext cx="3531476" cy="220717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09600" y="3619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33871"/>
      </p:ext>
    </p:extLst>
  </p:cSld>
  <p:clrMapOvr>
    <a:masterClrMapping/>
  </p:clrMapOvr>
  <p:transition spd="slow">
    <p:pull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iPhone-5S-3-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172" y="381000"/>
            <a:ext cx="2169657" cy="4324350"/>
          </a:xfrm>
          <a:prstGeom prst="rect">
            <a:avLst/>
          </a:prstGeom>
        </p:spPr>
      </p:pic>
      <p:sp>
        <p:nvSpPr>
          <p:cNvPr id="16" name="Picture Placeholder 19"/>
          <p:cNvSpPr>
            <a:spLocks noGrp="1"/>
          </p:cNvSpPr>
          <p:nvPr>
            <p:ph type="pic" sz="quarter" idx="64"/>
          </p:nvPr>
        </p:nvSpPr>
        <p:spPr>
          <a:xfrm>
            <a:off x="3733800" y="1047750"/>
            <a:ext cx="1655999" cy="28956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24071941"/>
      </p:ext>
    </p:extLst>
  </p:cSld>
  <p:clrMapOvr>
    <a:masterClrMapping/>
  </p:clrMapOvr>
  <p:transition spd="slow">
    <p:pull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iPhone-5S-3-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24000"/>
            <a:ext cx="1672643" cy="3333750"/>
          </a:xfrm>
          <a:prstGeom prst="rect">
            <a:avLst/>
          </a:prstGeom>
        </p:spPr>
      </p:pic>
      <p:sp>
        <p:nvSpPr>
          <p:cNvPr id="16" name="Picture Placeholder 19"/>
          <p:cNvSpPr>
            <a:spLocks noGrp="1"/>
          </p:cNvSpPr>
          <p:nvPr>
            <p:ph type="pic" sz="quarter" idx="64"/>
          </p:nvPr>
        </p:nvSpPr>
        <p:spPr>
          <a:xfrm>
            <a:off x="4666949" y="2057400"/>
            <a:ext cx="1276651" cy="223229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pic>
        <p:nvPicPr>
          <p:cNvPr id="4" name="Picture 3" descr="iPhone-5S-3-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4000"/>
            <a:ext cx="1672643" cy="3333750"/>
          </a:xfrm>
          <a:prstGeom prst="rect">
            <a:avLst/>
          </a:prstGeom>
        </p:spPr>
      </p:pic>
      <p:sp>
        <p:nvSpPr>
          <p:cNvPr id="5" name="Picture Placeholder 19"/>
          <p:cNvSpPr>
            <a:spLocks noGrp="1"/>
          </p:cNvSpPr>
          <p:nvPr>
            <p:ph type="pic" sz="quarter" idx="65"/>
          </p:nvPr>
        </p:nvSpPr>
        <p:spPr>
          <a:xfrm>
            <a:off x="3066749" y="2057400"/>
            <a:ext cx="1276651" cy="223229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09600" y="3619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34680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>
                <a:solidFill>
                  <a:srgbClr val="343E48"/>
                </a:solidFill>
                <a:latin typeface="Raleway Medium"/>
                <a:cs typeface="Raleway Medium"/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09600" y="3619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="0" kern="0" spc="0">
                <a:solidFill>
                  <a:srgbClr val="8D98A5"/>
                </a:solidFill>
                <a:latin typeface="Roboto Light"/>
                <a:ea typeface="Calibri"/>
                <a:cs typeface="Robot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5"/>
          </p:nvPr>
        </p:nvSpPr>
        <p:spPr>
          <a:xfrm>
            <a:off x="0" y="1733550"/>
            <a:ext cx="1295400" cy="12234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2616200" y="1733550"/>
            <a:ext cx="1295400" cy="12234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5232400" y="1733550"/>
            <a:ext cx="1295400" cy="12234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21"/>
          <p:cNvSpPr>
            <a:spLocks noGrp="1"/>
          </p:cNvSpPr>
          <p:nvPr>
            <p:ph type="pic" sz="quarter" idx="31"/>
          </p:nvPr>
        </p:nvSpPr>
        <p:spPr>
          <a:xfrm>
            <a:off x="7848600" y="1733550"/>
            <a:ext cx="1295400" cy="12234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1308100" y="2956950"/>
            <a:ext cx="1295400" cy="12234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3924300" y="2956950"/>
            <a:ext cx="1295400" cy="12234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21"/>
          <p:cNvSpPr>
            <a:spLocks noGrp="1"/>
          </p:cNvSpPr>
          <p:nvPr>
            <p:ph type="pic" sz="quarter" idx="37"/>
          </p:nvPr>
        </p:nvSpPr>
        <p:spPr>
          <a:xfrm>
            <a:off x="6540500" y="2956950"/>
            <a:ext cx="1295400" cy="12234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11019"/>
      </p:ext>
    </p:extLst>
  </p:cSld>
  <p:clrMapOvr>
    <a:masterClrMapping/>
  </p:clrMapOvr>
  <p:transition spd="slow">
    <p:pull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26394"/>
            <a:ext cx="3886200" cy="2926556"/>
          </a:xfrm>
        </p:spPr>
        <p:txBody>
          <a:bodyPr>
            <a:normAutofit/>
          </a:bodyPr>
          <a:lstStyle>
            <a:lvl1pPr>
              <a:defRPr sz="1400">
                <a:solidFill>
                  <a:srgbClr val="7F7F7F"/>
                </a:solidFill>
                <a:latin typeface="Raleway Medium"/>
                <a:cs typeface="Raleway Medium"/>
              </a:defRPr>
            </a:lvl1pPr>
            <a:lvl2pPr>
              <a:defRPr sz="1200">
                <a:solidFill>
                  <a:srgbClr val="7F7F7F"/>
                </a:solidFill>
                <a:latin typeface="Raleway Medium"/>
                <a:cs typeface="Raleway Medium"/>
              </a:defRPr>
            </a:lvl2pPr>
            <a:lvl3pPr>
              <a:defRPr sz="1100">
                <a:solidFill>
                  <a:srgbClr val="7F7F7F"/>
                </a:solidFill>
                <a:latin typeface="Raleway Medium"/>
                <a:cs typeface="Raleway Medium"/>
              </a:defRPr>
            </a:lvl3pPr>
            <a:lvl4pPr>
              <a:defRPr sz="1050">
                <a:solidFill>
                  <a:srgbClr val="7F7F7F"/>
                </a:solidFill>
                <a:latin typeface="Raleway Medium"/>
                <a:cs typeface="Raleway Medium"/>
              </a:defRPr>
            </a:lvl4pPr>
            <a:lvl5pPr>
              <a:defRPr sz="1050">
                <a:solidFill>
                  <a:srgbClr val="7F7F7F"/>
                </a:solidFill>
                <a:latin typeface="Raleway Medium"/>
                <a:cs typeface="Raleway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6394"/>
            <a:ext cx="3886200" cy="2926556"/>
          </a:xfrm>
        </p:spPr>
        <p:txBody>
          <a:bodyPr>
            <a:normAutofit/>
          </a:bodyPr>
          <a:lstStyle>
            <a:lvl1pPr>
              <a:defRPr sz="1400">
                <a:solidFill>
                  <a:srgbClr val="7F7F7F"/>
                </a:solidFill>
                <a:latin typeface="Raleway Medium"/>
                <a:cs typeface="Raleway Medium"/>
              </a:defRPr>
            </a:lvl1pPr>
            <a:lvl2pPr>
              <a:defRPr sz="1200">
                <a:solidFill>
                  <a:srgbClr val="7F7F7F"/>
                </a:solidFill>
                <a:latin typeface="Raleway Medium"/>
                <a:cs typeface="Raleway Medium"/>
              </a:defRPr>
            </a:lvl2pPr>
            <a:lvl3pPr>
              <a:defRPr sz="1100">
                <a:solidFill>
                  <a:srgbClr val="7F7F7F"/>
                </a:solidFill>
                <a:latin typeface="Raleway Medium"/>
                <a:cs typeface="Raleway Medium"/>
              </a:defRPr>
            </a:lvl3pPr>
            <a:lvl4pPr>
              <a:defRPr sz="1050">
                <a:solidFill>
                  <a:srgbClr val="7F7F7F"/>
                </a:solidFill>
                <a:latin typeface="Raleway Medium"/>
                <a:cs typeface="Raleway Medium"/>
              </a:defRPr>
            </a:lvl4pPr>
            <a:lvl5pPr>
              <a:defRPr sz="1050">
                <a:solidFill>
                  <a:srgbClr val="7F7F7F"/>
                </a:solidFill>
                <a:latin typeface="Raleway Medium"/>
                <a:cs typeface="Raleway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09600" y="3619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28831"/>
      </p:ext>
    </p:extLst>
  </p:cSld>
  <p:clrMapOvr>
    <a:masterClrMapping/>
  </p:clrMapOvr>
  <p:transition spd="slow">
    <p:pull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90663"/>
            <a:ext cx="38877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970484"/>
            <a:ext cx="3887788" cy="2430066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1pPr>
            <a:lvl2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2pPr>
            <a:lvl3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3pPr>
            <a:lvl4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4pPr>
            <a:lvl5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490663"/>
            <a:ext cx="3965570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970484"/>
            <a:ext cx="3965570" cy="2430066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1pPr>
            <a:lvl2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2pPr>
            <a:lvl3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3pPr>
            <a:lvl4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4pPr>
            <a:lvl5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09600" y="3619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25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56185"/>
      </p:ext>
    </p:extLst>
  </p:cSld>
  <p:clrMapOvr>
    <a:masterClrMapping/>
  </p:clrMapOvr>
  <p:transition spd="slow"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09600" y="3619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="0" i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529"/>
      </p:ext>
    </p:extLst>
  </p:cSld>
  <p:clrMapOvr>
    <a:masterClrMapping/>
  </p:clrMapOvr>
  <p:transition spd="slow"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09600" y="3619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="0" i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7272"/>
      </p:ext>
    </p:extLst>
  </p:cSld>
  <p:clrMapOvr>
    <a:masterClrMapping/>
  </p:clrMapOvr>
  <p:transition spd="slow"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89881"/>
      </p:ext>
    </p:extLst>
  </p:cSld>
  <p:clrMapOvr>
    <a:masterClrMapping/>
  </p:clrMapOvr>
  <p:transition spd="slow">
    <p:pull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BA0D-B09D-4F3D-BC79-95B6C4D4808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83E-1D98-4B4B-B487-1BEF622F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6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09600" y="3619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2540000" y="1428750"/>
            <a:ext cx="1676400" cy="9906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457200" y="1428750"/>
            <a:ext cx="1676400" cy="9906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30"/>
          </p:nvPr>
        </p:nvSpPr>
        <p:spPr>
          <a:xfrm>
            <a:off x="4622800" y="1428750"/>
            <a:ext cx="1676400" cy="9906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21"/>
          <p:cNvSpPr>
            <a:spLocks noGrp="1"/>
          </p:cNvSpPr>
          <p:nvPr>
            <p:ph type="pic" sz="quarter" idx="31"/>
          </p:nvPr>
        </p:nvSpPr>
        <p:spPr>
          <a:xfrm>
            <a:off x="6705600" y="1428750"/>
            <a:ext cx="1676400" cy="9906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32"/>
          </p:nvPr>
        </p:nvSpPr>
        <p:spPr>
          <a:xfrm>
            <a:off x="2514600" y="3028950"/>
            <a:ext cx="1676400" cy="9906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457200" y="3028950"/>
            <a:ext cx="1676400" cy="9906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34"/>
          </p:nvPr>
        </p:nvSpPr>
        <p:spPr>
          <a:xfrm>
            <a:off x="4648200" y="3028950"/>
            <a:ext cx="1676400" cy="9906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6705600" y="3028950"/>
            <a:ext cx="1676400" cy="9906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46182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09600" y="3619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4572000" y="1504950"/>
            <a:ext cx="1905000" cy="15282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4572000" y="3105150"/>
            <a:ext cx="1905000" cy="15282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457200" y="1504950"/>
            <a:ext cx="1905000" cy="15282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457200" y="3105150"/>
            <a:ext cx="1905000" cy="15282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8217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09600" y="3619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Picture Placeholder 28"/>
          <p:cNvSpPr>
            <a:spLocks noGrp="1" noChangeAspect="1"/>
          </p:cNvSpPr>
          <p:nvPr>
            <p:ph type="pic" sz="quarter" idx="50"/>
          </p:nvPr>
        </p:nvSpPr>
        <p:spPr>
          <a:xfrm>
            <a:off x="3550800" y="1581150"/>
            <a:ext cx="1044000" cy="1044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6" name="Picture Placeholder 28"/>
          <p:cNvSpPr>
            <a:spLocks noGrp="1" noChangeAspect="1"/>
          </p:cNvSpPr>
          <p:nvPr>
            <p:ph type="pic" sz="quarter" idx="51"/>
          </p:nvPr>
        </p:nvSpPr>
        <p:spPr>
          <a:xfrm>
            <a:off x="4747200" y="1581150"/>
            <a:ext cx="1044000" cy="1044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7" name="Picture Placeholder 28"/>
          <p:cNvSpPr>
            <a:spLocks noGrp="1" noChangeAspect="1"/>
          </p:cNvSpPr>
          <p:nvPr>
            <p:ph type="pic" sz="quarter" idx="52"/>
          </p:nvPr>
        </p:nvSpPr>
        <p:spPr>
          <a:xfrm>
            <a:off x="5966400" y="1581150"/>
            <a:ext cx="1044000" cy="1044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8" name="Picture Placeholder 28"/>
          <p:cNvSpPr>
            <a:spLocks noGrp="1" noChangeAspect="1"/>
          </p:cNvSpPr>
          <p:nvPr>
            <p:ph type="pic" sz="quarter" idx="53"/>
          </p:nvPr>
        </p:nvSpPr>
        <p:spPr>
          <a:xfrm>
            <a:off x="4137600" y="2548950"/>
            <a:ext cx="1044000" cy="1044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9" name="Picture Placeholder 28"/>
          <p:cNvSpPr>
            <a:spLocks noGrp="1" noChangeAspect="1"/>
          </p:cNvSpPr>
          <p:nvPr>
            <p:ph type="pic" sz="quarter" idx="54"/>
          </p:nvPr>
        </p:nvSpPr>
        <p:spPr>
          <a:xfrm>
            <a:off x="5356800" y="2548950"/>
            <a:ext cx="1044000" cy="1044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0" name="Picture Placeholder 28"/>
          <p:cNvSpPr>
            <a:spLocks noGrp="1" noChangeAspect="1"/>
          </p:cNvSpPr>
          <p:nvPr>
            <p:ph type="pic" sz="quarter" idx="55"/>
          </p:nvPr>
        </p:nvSpPr>
        <p:spPr>
          <a:xfrm>
            <a:off x="7185600" y="1581150"/>
            <a:ext cx="1044000" cy="1044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1" name="Picture Placeholder 28"/>
          <p:cNvSpPr>
            <a:spLocks noGrp="1" noChangeAspect="1"/>
          </p:cNvSpPr>
          <p:nvPr>
            <p:ph type="pic" sz="quarter" idx="56"/>
          </p:nvPr>
        </p:nvSpPr>
        <p:spPr>
          <a:xfrm>
            <a:off x="6598800" y="2571750"/>
            <a:ext cx="1044000" cy="1044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2" name="Picture Placeholder 28"/>
          <p:cNvSpPr>
            <a:spLocks noGrp="1" noChangeAspect="1"/>
          </p:cNvSpPr>
          <p:nvPr>
            <p:ph type="pic" sz="quarter" idx="57"/>
          </p:nvPr>
        </p:nvSpPr>
        <p:spPr>
          <a:xfrm>
            <a:off x="3542400" y="3539550"/>
            <a:ext cx="1044000" cy="1044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3" name="Picture Placeholder 28"/>
          <p:cNvSpPr>
            <a:spLocks noGrp="1" noChangeAspect="1"/>
          </p:cNvSpPr>
          <p:nvPr>
            <p:ph type="pic" sz="quarter" idx="58"/>
          </p:nvPr>
        </p:nvSpPr>
        <p:spPr>
          <a:xfrm>
            <a:off x="4747200" y="3539550"/>
            <a:ext cx="1044000" cy="1044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4" name="Picture Placeholder 28"/>
          <p:cNvSpPr>
            <a:spLocks noGrp="1" noChangeAspect="1"/>
          </p:cNvSpPr>
          <p:nvPr>
            <p:ph type="pic" sz="quarter" idx="59"/>
          </p:nvPr>
        </p:nvSpPr>
        <p:spPr>
          <a:xfrm>
            <a:off x="5966400" y="3539550"/>
            <a:ext cx="1044000" cy="1044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5" name="Picture Placeholder 28"/>
          <p:cNvSpPr>
            <a:spLocks noGrp="1" noChangeAspect="1"/>
          </p:cNvSpPr>
          <p:nvPr>
            <p:ph type="pic" sz="quarter" idx="60"/>
          </p:nvPr>
        </p:nvSpPr>
        <p:spPr>
          <a:xfrm>
            <a:off x="7261800" y="3539550"/>
            <a:ext cx="1044000" cy="1044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64337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09600" y="3619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Picture Placeholder 28"/>
          <p:cNvSpPr>
            <a:spLocks noGrp="1" noChangeAspect="1"/>
          </p:cNvSpPr>
          <p:nvPr>
            <p:ph type="pic" sz="quarter" idx="50"/>
          </p:nvPr>
        </p:nvSpPr>
        <p:spPr>
          <a:xfrm>
            <a:off x="2179200" y="1474350"/>
            <a:ext cx="1044000" cy="104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6" name="Picture Placeholder 28"/>
          <p:cNvSpPr>
            <a:spLocks noGrp="1" noChangeAspect="1"/>
          </p:cNvSpPr>
          <p:nvPr>
            <p:ph type="pic" sz="quarter" idx="51"/>
          </p:nvPr>
        </p:nvSpPr>
        <p:spPr>
          <a:xfrm>
            <a:off x="3375600" y="1474350"/>
            <a:ext cx="1044000" cy="104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7" name="Picture Placeholder 28"/>
          <p:cNvSpPr>
            <a:spLocks noGrp="1" noChangeAspect="1"/>
          </p:cNvSpPr>
          <p:nvPr>
            <p:ph type="pic" sz="quarter" idx="52"/>
          </p:nvPr>
        </p:nvSpPr>
        <p:spPr>
          <a:xfrm>
            <a:off x="4594800" y="1474350"/>
            <a:ext cx="1044000" cy="104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8" name="Picture Placeholder 28"/>
          <p:cNvSpPr>
            <a:spLocks noGrp="1" noChangeAspect="1"/>
          </p:cNvSpPr>
          <p:nvPr>
            <p:ph type="pic" sz="quarter" idx="53"/>
          </p:nvPr>
        </p:nvSpPr>
        <p:spPr>
          <a:xfrm>
            <a:off x="2766000" y="2442150"/>
            <a:ext cx="1044000" cy="104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9" name="Picture Placeholder 28"/>
          <p:cNvSpPr>
            <a:spLocks noGrp="1" noChangeAspect="1"/>
          </p:cNvSpPr>
          <p:nvPr>
            <p:ph type="pic" sz="quarter" idx="54"/>
          </p:nvPr>
        </p:nvSpPr>
        <p:spPr>
          <a:xfrm>
            <a:off x="3985200" y="2442150"/>
            <a:ext cx="1044000" cy="104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0" name="Picture Placeholder 28"/>
          <p:cNvSpPr>
            <a:spLocks noGrp="1" noChangeAspect="1"/>
          </p:cNvSpPr>
          <p:nvPr>
            <p:ph type="pic" sz="quarter" idx="55"/>
          </p:nvPr>
        </p:nvSpPr>
        <p:spPr>
          <a:xfrm>
            <a:off x="5814000" y="1474350"/>
            <a:ext cx="1044000" cy="104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1" name="Picture Placeholder 28"/>
          <p:cNvSpPr>
            <a:spLocks noGrp="1" noChangeAspect="1"/>
          </p:cNvSpPr>
          <p:nvPr>
            <p:ph type="pic" sz="quarter" idx="56"/>
          </p:nvPr>
        </p:nvSpPr>
        <p:spPr>
          <a:xfrm>
            <a:off x="5227200" y="2464950"/>
            <a:ext cx="1044000" cy="104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2" name="Picture Placeholder 28"/>
          <p:cNvSpPr>
            <a:spLocks noGrp="1" noChangeAspect="1"/>
          </p:cNvSpPr>
          <p:nvPr>
            <p:ph type="pic" sz="quarter" idx="57"/>
          </p:nvPr>
        </p:nvSpPr>
        <p:spPr>
          <a:xfrm>
            <a:off x="2170800" y="3432750"/>
            <a:ext cx="1044000" cy="104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3" name="Picture Placeholder 28"/>
          <p:cNvSpPr>
            <a:spLocks noGrp="1" noChangeAspect="1"/>
          </p:cNvSpPr>
          <p:nvPr>
            <p:ph type="pic" sz="quarter" idx="58"/>
          </p:nvPr>
        </p:nvSpPr>
        <p:spPr>
          <a:xfrm>
            <a:off x="3375600" y="3432750"/>
            <a:ext cx="1044000" cy="104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4" name="Picture Placeholder 28"/>
          <p:cNvSpPr>
            <a:spLocks noGrp="1" noChangeAspect="1"/>
          </p:cNvSpPr>
          <p:nvPr>
            <p:ph type="pic" sz="quarter" idx="59"/>
          </p:nvPr>
        </p:nvSpPr>
        <p:spPr>
          <a:xfrm>
            <a:off x="4594800" y="3432750"/>
            <a:ext cx="1044000" cy="104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5" name="Picture Placeholder 28"/>
          <p:cNvSpPr>
            <a:spLocks noGrp="1" noChangeAspect="1"/>
          </p:cNvSpPr>
          <p:nvPr>
            <p:ph type="pic" sz="quarter" idx="60"/>
          </p:nvPr>
        </p:nvSpPr>
        <p:spPr>
          <a:xfrm>
            <a:off x="5890200" y="3432750"/>
            <a:ext cx="1044000" cy="104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8775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105150"/>
          </a:xfrm>
          <a:prstGeom prst="rect">
            <a:avLst/>
          </a:prstGeom>
          <a:solidFill>
            <a:srgbClr val="1188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" y="0"/>
            <a:ext cx="457200" cy="971550"/>
          </a:xfrm>
          <a:prstGeom prst="rect">
            <a:avLst/>
          </a:prstGeom>
          <a:solidFill>
            <a:srgbClr val="11E3FC"/>
          </a:solidFill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800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42950"/>
            <a:ext cx="7772400" cy="1102519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62150"/>
            <a:ext cx="7086600" cy="664369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63253359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8001000" cy="312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" y="0"/>
            <a:ext cx="457200" cy="971550"/>
          </a:xfrm>
          <a:prstGeom prst="rect">
            <a:avLst/>
          </a:prstGeom>
          <a:solidFill>
            <a:srgbClr val="1188CE"/>
          </a:solidFill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800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361950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7A92B6F5-D2F9-E441-9FF1-6B3A12DCB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6" r:id="rId2"/>
    <p:sldLayoutId id="2147483712" r:id="rId3"/>
    <p:sldLayoutId id="2147483711" r:id="rId4"/>
    <p:sldLayoutId id="2147483710" r:id="rId5"/>
    <p:sldLayoutId id="2147483709" r:id="rId6"/>
    <p:sldLayoutId id="2147483707" r:id="rId7"/>
    <p:sldLayoutId id="2147483708" r:id="rId8"/>
    <p:sldLayoutId id="2147483649" r:id="rId9"/>
    <p:sldLayoutId id="2147483715" r:id="rId10"/>
    <p:sldLayoutId id="2147483650" r:id="rId11"/>
    <p:sldLayoutId id="2147483704" r:id="rId12"/>
    <p:sldLayoutId id="2147483698" r:id="rId13"/>
    <p:sldLayoutId id="2147483699" r:id="rId14"/>
    <p:sldLayoutId id="2147483679" r:id="rId15"/>
    <p:sldLayoutId id="2147483688" r:id="rId16"/>
    <p:sldLayoutId id="2147483703" r:id="rId17"/>
    <p:sldLayoutId id="2147483686" r:id="rId18"/>
    <p:sldLayoutId id="2147483696" r:id="rId19"/>
    <p:sldLayoutId id="2147483684" r:id="rId20"/>
    <p:sldLayoutId id="2147483683" r:id="rId21"/>
    <p:sldLayoutId id="2147483682" r:id="rId22"/>
    <p:sldLayoutId id="2147483680" r:id="rId23"/>
    <p:sldLayoutId id="2147483681" r:id="rId24"/>
    <p:sldLayoutId id="2147483705" r:id="rId25"/>
    <p:sldLayoutId id="2147483651" r:id="rId26"/>
    <p:sldLayoutId id="2147483714" r:id="rId27"/>
    <p:sldLayoutId id="2147483677" r:id="rId28"/>
    <p:sldLayoutId id="2147483672" r:id="rId29"/>
    <p:sldLayoutId id="2147483697" r:id="rId30"/>
    <p:sldLayoutId id="2147483694" r:id="rId31"/>
    <p:sldLayoutId id="2147483671" r:id="rId32"/>
    <p:sldLayoutId id="2147483669" r:id="rId33"/>
    <p:sldLayoutId id="2147483667" r:id="rId34"/>
    <p:sldLayoutId id="2147483701" r:id="rId35"/>
    <p:sldLayoutId id="2147483693" r:id="rId36"/>
    <p:sldLayoutId id="2147483665" r:id="rId37"/>
    <p:sldLayoutId id="2147483664" r:id="rId38"/>
    <p:sldLayoutId id="2147483700" r:id="rId39"/>
    <p:sldLayoutId id="2147483652" r:id="rId40"/>
    <p:sldLayoutId id="2147483653" r:id="rId41"/>
    <p:sldLayoutId id="2147483654" r:id="rId42"/>
    <p:sldLayoutId id="2147483695" r:id="rId43"/>
    <p:sldLayoutId id="2147483655" r:id="rId44"/>
    <p:sldLayoutId id="2147483716" r:id="rId45"/>
  </p:sldLayoutIdLst>
  <p:transition spd="slow">
    <p:pull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400" b="0" i="0" kern="1200">
          <a:solidFill>
            <a:schemeClr val="tx1">
              <a:lumMod val="75000"/>
              <a:lumOff val="25000"/>
            </a:schemeClr>
          </a:solidFill>
          <a:latin typeface="Raleway Medium"/>
          <a:ea typeface="Calibri"/>
          <a:cs typeface="Raleway Medium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b="0" i="0" kern="1200">
          <a:solidFill>
            <a:srgbClr val="404040"/>
          </a:solidFill>
          <a:latin typeface="Raleway Medium"/>
          <a:ea typeface="+mn-ea"/>
          <a:cs typeface="Raleway Medium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b="0" i="0" kern="1200">
          <a:solidFill>
            <a:srgbClr val="404040"/>
          </a:solidFill>
          <a:latin typeface="Raleway Medium"/>
          <a:ea typeface="+mn-ea"/>
          <a:cs typeface="Raleway Medium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b="0" i="0" kern="1200">
          <a:solidFill>
            <a:srgbClr val="404040"/>
          </a:solidFill>
          <a:latin typeface="Raleway Medium"/>
          <a:ea typeface="+mn-ea"/>
          <a:cs typeface="Raleway Medium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50" b="0" i="0" kern="1200">
          <a:solidFill>
            <a:srgbClr val="404040"/>
          </a:solidFill>
          <a:latin typeface="Raleway Medium"/>
          <a:ea typeface="+mn-ea"/>
          <a:cs typeface="Raleway Medium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50" b="0" i="0" kern="1200">
          <a:solidFill>
            <a:srgbClr val="404040"/>
          </a:solidFill>
          <a:latin typeface="Raleway Medium"/>
          <a:ea typeface="+mn-ea"/>
          <a:cs typeface="Raleway Medium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35.png"/><Relationship Id="rId11" Type="http://schemas.openxmlformats.org/officeDocument/2006/relationships/image" Target="../media/image40.jpe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Azure/global-azure-boot-camp-2017/tree/master/DevOp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Cardinal_Solutions-1602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9" name="Text Placeholder 7"/>
          <p:cNvSpPr txBox="1">
            <a:spLocks/>
          </p:cNvSpPr>
          <p:nvPr/>
        </p:nvSpPr>
        <p:spPr>
          <a:xfrm>
            <a:off x="0" y="2747345"/>
            <a:ext cx="9144000" cy="1066800"/>
          </a:xfrm>
          <a:prstGeom prst="rect">
            <a:avLst/>
          </a:prstGeom>
          <a:solidFill>
            <a:srgbClr val="048BE6">
              <a:alpha val="85000"/>
            </a:srgb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800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489635" y="2979259"/>
            <a:ext cx="3752140" cy="609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JM" b="1" dirty="0">
                <a:solidFill>
                  <a:schemeClr val="bg1"/>
                </a:solidFill>
                <a:latin typeface="Raleway"/>
                <a:cs typeface="Raleway"/>
              </a:rPr>
              <a:t>DevOps &amp; Azure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JM" sz="1800" dirty="0">
                <a:solidFill>
                  <a:schemeClr val="bg1"/>
                </a:solidFill>
                <a:latin typeface="Raleway"/>
                <a:cs typeface="Raleway"/>
              </a:rPr>
              <a:t>Global Azure Bootcamp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261035" y="3052145"/>
            <a:ext cx="0" cy="596996"/>
          </a:xfrm>
          <a:prstGeom prst="line">
            <a:avLst/>
          </a:prstGeom>
          <a:ln w="19050" cap="rnd" cmpd="sng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_wh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121719"/>
            <a:ext cx="1632857" cy="457200"/>
          </a:xfrm>
          <a:prstGeom prst="rect">
            <a:avLst/>
          </a:prstGeom>
        </p:spPr>
      </p:pic>
      <p:sp>
        <p:nvSpPr>
          <p:cNvPr id="7" name="Text Placeholder 5"/>
          <p:cNvSpPr txBox="1">
            <a:spLocks/>
          </p:cNvSpPr>
          <p:nvPr/>
        </p:nvSpPr>
        <p:spPr>
          <a:xfrm>
            <a:off x="6644190" y="2969319"/>
            <a:ext cx="2380539" cy="609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en-JM" b="1" dirty="0">
                <a:solidFill>
                  <a:schemeClr val="bg1"/>
                </a:solidFill>
                <a:latin typeface="Raleway"/>
                <a:cs typeface="Raleway"/>
              </a:rPr>
              <a:t>Nick Martin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en-JM" sz="1800" dirty="0">
                <a:solidFill>
                  <a:schemeClr val="bg1"/>
                </a:solidFill>
                <a:latin typeface="Raleway"/>
                <a:cs typeface="Raleway"/>
              </a:rPr>
              <a:t>4/22/2017</a:t>
            </a:r>
          </a:p>
        </p:txBody>
      </p:sp>
    </p:spTree>
    <p:extLst>
      <p:ext uri="{BB962C8B-B14F-4D97-AF65-F5344CB8AC3E}">
        <p14:creationId xmlns:p14="http://schemas.microsoft.com/office/powerpoint/2010/main" val="346727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Portal is Built on Resource Manager</a:t>
            </a:r>
            <a:endParaRPr lang="en-US" dirty="0"/>
          </a:p>
        </p:txBody>
      </p:sp>
      <p:sp>
        <p:nvSpPr>
          <p:cNvPr id="5" name="Text Placeholder 22"/>
          <p:cNvSpPr txBox="1">
            <a:spLocks/>
          </p:cNvSpPr>
          <p:nvPr/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Azure Resource Manager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5144" y="1072367"/>
            <a:ext cx="6844415" cy="407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74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Viewing a Past Deployment</a:t>
            </a:r>
            <a:endParaRPr lang="en-US" dirty="0"/>
          </a:p>
        </p:txBody>
      </p:sp>
      <p:sp>
        <p:nvSpPr>
          <p:cNvPr id="5" name="Text Placeholder 22"/>
          <p:cNvSpPr txBox="1">
            <a:spLocks/>
          </p:cNvSpPr>
          <p:nvPr/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Azure Resource Manager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22" y="1042636"/>
            <a:ext cx="6396990" cy="41008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09744" y="1508760"/>
            <a:ext cx="1271016" cy="365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2063804"/>
            <a:ext cx="6263640" cy="318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6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Viewing the Template Behind the Deployment</a:t>
            </a:r>
            <a:endParaRPr lang="en-US" dirty="0"/>
          </a:p>
        </p:txBody>
      </p:sp>
      <p:sp>
        <p:nvSpPr>
          <p:cNvPr id="5" name="Text Placeholder 22"/>
          <p:cNvSpPr txBox="1">
            <a:spLocks/>
          </p:cNvSpPr>
          <p:nvPr/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Azure Resource Manager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31" y="1104520"/>
            <a:ext cx="7088455" cy="403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93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ARM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2550"/>
            <a:ext cx="8232648" cy="36492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>
                <a:ea typeface="Calibri" panose="020F0502020204030204" pitchFamily="34" charset="0"/>
              </a:rPr>
              <a:t>Declarative language for describing resources to be provisioned in Azure</a:t>
            </a:r>
          </a:p>
          <a:p>
            <a:endParaRPr lang="en-US" sz="2000" dirty="0">
              <a:ea typeface="Calibri" panose="020F0502020204030204" pitchFamily="34" charset="0"/>
            </a:endParaRPr>
          </a:p>
          <a:p>
            <a:r>
              <a:rPr lang="en-US" sz="2000" dirty="0">
                <a:ea typeface="Calibri" panose="020F0502020204030204" pitchFamily="34" charset="0"/>
              </a:rPr>
              <a:t>Can describe an entire resource group</a:t>
            </a:r>
          </a:p>
          <a:p>
            <a:pPr lvl="1"/>
            <a:r>
              <a:rPr lang="en-US" sz="1800" dirty="0">
                <a:ea typeface="Calibri" panose="020F0502020204030204" pitchFamily="34" charset="0"/>
              </a:rPr>
              <a:t>Incremental update mode</a:t>
            </a:r>
          </a:p>
          <a:p>
            <a:pPr lvl="2"/>
            <a:r>
              <a:rPr lang="en-US" sz="1700" dirty="0">
                <a:ea typeface="Calibri" panose="020F0502020204030204" pitchFamily="34" charset="0"/>
              </a:rPr>
              <a:t>Previously deployed resources missing from your template are ignored</a:t>
            </a:r>
          </a:p>
          <a:p>
            <a:pPr lvl="2"/>
            <a:r>
              <a:rPr lang="en-US" sz="1700" dirty="0">
                <a:ea typeface="Calibri" panose="020F0502020204030204" pitchFamily="34" charset="0"/>
              </a:rPr>
              <a:t>Only apply deltas to declared resources </a:t>
            </a:r>
          </a:p>
          <a:p>
            <a:pPr lvl="1"/>
            <a:r>
              <a:rPr lang="en-US" sz="1900" dirty="0">
                <a:ea typeface="Calibri" panose="020F0502020204030204" pitchFamily="34" charset="0"/>
              </a:rPr>
              <a:t>Complete update mode</a:t>
            </a:r>
          </a:p>
          <a:p>
            <a:pPr lvl="2"/>
            <a:r>
              <a:rPr lang="en-US" sz="1700" dirty="0">
                <a:ea typeface="Calibri" panose="020F0502020204030204" pitchFamily="34" charset="0"/>
              </a:rPr>
              <a:t>Makes resource group exactly match template</a:t>
            </a:r>
          </a:p>
          <a:p>
            <a:r>
              <a:rPr lang="en-US" sz="2000" dirty="0">
                <a:ea typeface="Calibri" panose="020F0502020204030204" pitchFamily="34" charset="0"/>
              </a:rPr>
              <a:t>Well-defined JSON schema  </a:t>
            </a:r>
            <a:r>
              <a:rPr lang="en-US" sz="1600" dirty="0">
                <a:ea typeface="Calibri" panose="020F0502020204030204" pitchFamily="34" charset="0"/>
              </a:rPr>
              <a:t>(APIs to validate)</a:t>
            </a:r>
          </a:p>
          <a:p>
            <a:r>
              <a:rPr lang="en-US" sz="2000" dirty="0">
                <a:ea typeface="Calibri" panose="020F0502020204030204" pitchFamily="34" charset="0"/>
              </a:rPr>
              <a:t>Infrastructure as Code for Azure  </a:t>
            </a:r>
            <a:r>
              <a:rPr lang="en-US" sz="1600" dirty="0">
                <a:ea typeface="Calibri" panose="020F0502020204030204" pitchFamily="34" charset="0"/>
              </a:rPr>
              <a:t>(Configuration as Code to some degree, too)</a:t>
            </a:r>
            <a:endParaRPr lang="en-US" sz="2000" dirty="0">
              <a:ea typeface="Calibri" panose="020F0502020204030204" pitchFamily="34" charset="0"/>
            </a:endParaRPr>
          </a:p>
        </p:txBody>
      </p:sp>
      <p:sp>
        <p:nvSpPr>
          <p:cNvPr id="5" name="Text Placeholder 22"/>
          <p:cNvSpPr txBox="1">
            <a:spLocks/>
          </p:cNvSpPr>
          <p:nvPr/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ARM Templates</a:t>
            </a:r>
          </a:p>
        </p:txBody>
      </p:sp>
    </p:spTree>
    <p:extLst>
      <p:ext uri="{BB962C8B-B14F-4D97-AF65-F5344CB8AC3E}">
        <p14:creationId xmlns:p14="http://schemas.microsoft.com/office/powerpoint/2010/main" val="1147623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Running the ARM Template</a:t>
            </a:r>
          </a:p>
        </p:txBody>
      </p:sp>
      <p:sp>
        <p:nvSpPr>
          <p:cNvPr id="5" name="Text Placeholder 22"/>
          <p:cNvSpPr txBox="1">
            <a:spLocks/>
          </p:cNvSpPr>
          <p:nvPr/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ARM Templates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36309" y="1219200"/>
            <a:ext cx="81400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Login-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AzureRmAccount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AzureRmResourceGroup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ExampleGroup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-Location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"South Central US"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AzureRmResourceGroupDeployment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ExampleDeployment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ResourceGroupName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ExampleResourceGroup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fr-FR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TemplateFile</a:t>
            </a:r>
            <a:r>
              <a:rPr lang="fr-F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c:\MyTemplates\storage.json</a:t>
            </a:r>
            <a:r>
              <a:rPr lang="fr-F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storageNamePrefix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contoso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storageSKU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Standard_GRS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636309" y="2909011"/>
            <a:ext cx="76215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101FD"/>
                </a:solidFill>
                <a:latin typeface="Consolas" panose="020B0609020204030204" pitchFamily="49" charset="0"/>
              </a:rPr>
              <a:t>az</a:t>
            </a:r>
            <a:r>
              <a:rPr lang="en-US" sz="14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101FD"/>
                </a:solidFill>
                <a:latin typeface="Consolas" panose="020B0609020204030204" pitchFamily="49" charset="0"/>
              </a:rPr>
              <a:t>login</a:t>
            </a:r>
            <a:r>
              <a:rPr lang="en-US" sz="14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101FD"/>
                </a:solidFill>
                <a:latin typeface="Consolas" panose="020B0609020204030204" pitchFamily="49" charset="0"/>
              </a:rPr>
              <a:t>az</a:t>
            </a:r>
            <a:r>
              <a:rPr lang="en-US" sz="14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101FD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101FD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7D9A"/>
                </a:solidFill>
                <a:latin typeface="Consolas" panose="020B0609020204030204" pitchFamily="49" charset="0"/>
              </a:rPr>
              <a:t> --name </a:t>
            </a:r>
            <a:r>
              <a:rPr lang="en-US" sz="1400" dirty="0" err="1">
                <a:solidFill>
                  <a:srgbClr val="222222"/>
                </a:solidFill>
                <a:latin typeface="Consolas" panose="020B0609020204030204" pitchFamily="49" charset="0"/>
              </a:rPr>
              <a:t>ExampleGroup</a:t>
            </a:r>
            <a:r>
              <a:rPr lang="en-US" sz="1400" dirty="0">
                <a:solidFill>
                  <a:srgbClr val="007D9A"/>
                </a:solidFill>
                <a:latin typeface="Consolas" panose="020B0609020204030204" pitchFamily="49" charset="0"/>
              </a:rPr>
              <a:t> --location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"Central US"</a:t>
            </a:r>
            <a:r>
              <a:rPr lang="en-US" sz="14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101FD"/>
                </a:solidFill>
                <a:latin typeface="Consolas" panose="020B0609020204030204" pitchFamily="49" charset="0"/>
              </a:rPr>
              <a:t>az</a:t>
            </a:r>
            <a:r>
              <a:rPr lang="en-US" sz="14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101FD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101FD"/>
                </a:solidFill>
                <a:latin typeface="Consolas" panose="020B0609020204030204" pitchFamily="49" charset="0"/>
              </a:rPr>
              <a:t>deployment</a:t>
            </a:r>
            <a:r>
              <a:rPr lang="en-US" sz="14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101FD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222222"/>
                </a:solidFill>
                <a:latin typeface="Consolas" panose="020B0609020204030204" pitchFamily="49" charset="0"/>
              </a:rPr>
              <a:t> \ </a:t>
            </a:r>
          </a:p>
          <a:p>
            <a:r>
              <a:rPr lang="en-US" sz="1400" dirty="0">
                <a:solidFill>
                  <a:srgbClr val="222222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7D9A"/>
                </a:solidFill>
                <a:latin typeface="Consolas" panose="020B0609020204030204" pitchFamily="49" charset="0"/>
              </a:rPr>
              <a:t>--name </a:t>
            </a:r>
            <a:r>
              <a:rPr lang="en-US" sz="1400" dirty="0" err="1">
                <a:solidFill>
                  <a:srgbClr val="222222"/>
                </a:solidFill>
                <a:latin typeface="Consolas" panose="020B0609020204030204" pitchFamily="49" charset="0"/>
              </a:rPr>
              <a:t>ExampleDeployment</a:t>
            </a:r>
            <a:r>
              <a:rPr lang="en-US" sz="1400" dirty="0">
                <a:solidFill>
                  <a:srgbClr val="222222"/>
                </a:solidFill>
                <a:latin typeface="Consolas" panose="020B0609020204030204" pitchFamily="49" charset="0"/>
              </a:rPr>
              <a:t> \ </a:t>
            </a:r>
          </a:p>
          <a:p>
            <a:r>
              <a:rPr lang="en-US" sz="1400" dirty="0">
                <a:solidFill>
                  <a:srgbClr val="222222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7D9A"/>
                </a:solidFill>
                <a:latin typeface="Consolas" panose="020B0609020204030204" pitchFamily="49" charset="0"/>
              </a:rPr>
              <a:t>--resource-group </a:t>
            </a:r>
            <a:r>
              <a:rPr lang="en-US" sz="1400" dirty="0" err="1">
                <a:solidFill>
                  <a:srgbClr val="222222"/>
                </a:solidFill>
                <a:latin typeface="Consolas" panose="020B0609020204030204" pitchFamily="49" charset="0"/>
              </a:rPr>
              <a:t>ExampleGroup</a:t>
            </a:r>
            <a:r>
              <a:rPr lang="en-US" sz="1400" dirty="0">
                <a:solidFill>
                  <a:srgbClr val="222222"/>
                </a:solidFill>
                <a:latin typeface="Consolas" panose="020B0609020204030204" pitchFamily="49" charset="0"/>
              </a:rPr>
              <a:t> \</a:t>
            </a:r>
          </a:p>
          <a:p>
            <a:r>
              <a:rPr lang="en-US" sz="1400" dirty="0">
                <a:solidFill>
                  <a:srgbClr val="222222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7D9A"/>
                </a:solidFill>
                <a:latin typeface="Consolas" panose="020B0609020204030204" pitchFamily="49" charset="0"/>
              </a:rPr>
              <a:t>--template-file </a:t>
            </a:r>
            <a:r>
              <a:rPr lang="en-US" sz="1400" dirty="0" err="1">
                <a:solidFill>
                  <a:srgbClr val="0101FD"/>
                </a:solidFill>
                <a:latin typeface="Consolas" panose="020B0609020204030204" pitchFamily="49" charset="0"/>
              </a:rPr>
              <a:t>storage</a:t>
            </a:r>
            <a:r>
              <a:rPr lang="en-US" sz="1400" dirty="0" err="1">
                <a:solidFill>
                  <a:srgbClr val="222222"/>
                </a:solidFill>
                <a:latin typeface="Consolas" panose="020B0609020204030204" pitchFamily="49" charset="0"/>
              </a:rPr>
              <a:t>.json</a:t>
            </a:r>
            <a:r>
              <a:rPr lang="en-US" sz="1400" dirty="0">
                <a:solidFill>
                  <a:srgbClr val="222222"/>
                </a:solidFill>
                <a:latin typeface="Consolas" panose="020B0609020204030204" pitchFamily="49" charset="0"/>
              </a:rPr>
              <a:t> \</a:t>
            </a:r>
          </a:p>
          <a:p>
            <a:r>
              <a:rPr lang="en-US" sz="1400" dirty="0">
                <a:solidFill>
                  <a:srgbClr val="222222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7D9A"/>
                </a:solidFill>
                <a:latin typeface="Consolas" panose="020B0609020204030204" pitchFamily="49" charset="0"/>
              </a:rPr>
              <a:t>--parameters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"{\"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storageNamePrefix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\":{\"value\":\"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contoso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\"},\"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storageSKU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\":{\"value\":\"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Standard_GRS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\"}}"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1799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Managing Templates in the Azure Portal</a:t>
            </a:r>
          </a:p>
        </p:txBody>
      </p:sp>
      <p:sp>
        <p:nvSpPr>
          <p:cNvPr id="5" name="Text Placeholder 22"/>
          <p:cNvSpPr txBox="1">
            <a:spLocks/>
          </p:cNvSpPr>
          <p:nvPr/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ARM Templates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72" y="1498862"/>
            <a:ext cx="9145872" cy="364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4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Authoring ARM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2550"/>
            <a:ext cx="8001000" cy="3649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Basic Structure: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222222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"$schema"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222222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contentVersion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22222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"parameters"</a:t>
            </a:r>
            <a:r>
              <a:rPr lang="en-US" sz="2000" dirty="0">
                <a:solidFill>
                  <a:srgbClr val="222222"/>
                </a:solidFill>
                <a:latin typeface="Consolas" panose="020B0609020204030204" pitchFamily="49" charset="0"/>
              </a:rPr>
              <a:t>: { 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22222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"variables"</a:t>
            </a:r>
            <a:r>
              <a:rPr lang="en-US" sz="2000" dirty="0">
                <a:solidFill>
                  <a:srgbClr val="222222"/>
                </a:solidFill>
                <a:latin typeface="Consolas" panose="020B0609020204030204" pitchFamily="49" charset="0"/>
              </a:rPr>
              <a:t>: { 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22222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"resources"</a:t>
            </a:r>
            <a:r>
              <a:rPr lang="en-US" sz="2000" dirty="0">
                <a:solidFill>
                  <a:srgbClr val="222222"/>
                </a:solidFill>
                <a:latin typeface="Consolas" panose="020B0609020204030204" pitchFamily="49" charset="0"/>
              </a:rPr>
              <a:t>: [ ],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22222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"outputs"</a:t>
            </a:r>
            <a:r>
              <a:rPr lang="en-US" sz="2000" dirty="0">
                <a:solidFill>
                  <a:srgbClr val="222222"/>
                </a:solidFill>
                <a:latin typeface="Consolas" panose="020B0609020204030204" pitchFamily="49" charset="0"/>
              </a:rPr>
              <a:t>: {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 Placeholder 22"/>
          <p:cNvSpPr txBox="1">
            <a:spLocks/>
          </p:cNvSpPr>
          <p:nvPr/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ARM Templates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3941064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Medium"/>
                <a:sym typeface="Wingdings" panose="05000000000000000000" pitchFamily="2" charset="2"/>
              </a:rPr>
              <a:t>      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Medium"/>
              </a:rPr>
              <a:t>Can be used to link across templates</a:t>
            </a:r>
          </a:p>
        </p:txBody>
      </p:sp>
    </p:spTree>
    <p:extLst>
      <p:ext uri="{BB962C8B-B14F-4D97-AF65-F5344CB8AC3E}">
        <p14:creationId xmlns:p14="http://schemas.microsoft.com/office/powerpoint/2010/main" val="34063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Generating ARM Templates in the Azure Portal</a:t>
            </a:r>
          </a:p>
        </p:txBody>
      </p:sp>
      <p:sp>
        <p:nvSpPr>
          <p:cNvPr id="5" name="Text Placeholder 22"/>
          <p:cNvSpPr txBox="1">
            <a:spLocks/>
          </p:cNvSpPr>
          <p:nvPr/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ARM Templates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8417"/>
            <a:ext cx="9144000" cy="413850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04973" y="4837082"/>
            <a:ext cx="999241" cy="26984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63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VSTS Build/Release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2550"/>
            <a:ext cx="8534400" cy="3649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Calibri" panose="020F0502020204030204" pitchFamily="34" charset="0"/>
              </a:rPr>
              <a:t>Azure-hosted Team Foundation Server as a Service</a:t>
            </a:r>
          </a:p>
          <a:p>
            <a:endParaRPr lang="en-US" sz="2000" dirty="0">
              <a:ea typeface="Calibri" panose="020F0502020204030204" pitchFamily="34" charset="0"/>
            </a:endParaRPr>
          </a:p>
          <a:p>
            <a:r>
              <a:rPr lang="en-US" sz="2000" dirty="0">
                <a:ea typeface="Calibri" panose="020F0502020204030204" pitchFamily="34" charset="0"/>
              </a:rPr>
              <a:t>Enables building robust Delivery Pipeline</a:t>
            </a:r>
          </a:p>
          <a:p>
            <a:r>
              <a:rPr lang="en-US" sz="2000" dirty="0">
                <a:ea typeface="Calibri" panose="020F0502020204030204" pitchFamily="34" charset="0"/>
              </a:rPr>
              <a:t>Can link directly into your Azure Subscription</a:t>
            </a:r>
          </a:p>
          <a:p>
            <a:r>
              <a:rPr lang="en-US" sz="2000" dirty="0">
                <a:ea typeface="Calibri" panose="020F0502020204030204" pitchFamily="34" charset="0"/>
              </a:rPr>
              <a:t>Has convenient Build / Release tasks for Azure resources</a:t>
            </a:r>
          </a:p>
          <a:p>
            <a:pPr lvl="1"/>
            <a:r>
              <a:rPr lang="en-US" sz="1800" dirty="0">
                <a:ea typeface="Calibri" panose="020F0502020204030204" pitchFamily="34" charset="0"/>
              </a:rPr>
              <a:t>Deploy Azure SQL Database / App Services / Service Fabric Clusters / etc.</a:t>
            </a:r>
          </a:p>
          <a:p>
            <a:pPr lvl="1"/>
            <a:r>
              <a:rPr lang="en-US" sz="1800" dirty="0">
                <a:ea typeface="Calibri" panose="020F0502020204030204" pitchFamily="34" charset="0"/>
              </a:rPr>
              <a:t>Run Azure PowerShell scripts or scripts against remote VMs</a:t>
            </a:r>
          </a:p>
          <a:p>
            <a:pPr lvl="1"/>
            <a:r>
              <a:rPr lang="en-US" sz="1800" dirty="0">
                <a:ea typeface="Calibri" panose="020F0502020204030204" pitchFamily="34" charset="0"/>
              </a:rPr>
              <a:t>App Service operations (Start / Stop / Swap Slots) </a:t>
            </a:r>
          </a:p>
          <a:p>
            <a:pPr lvl="1"/>
            <a:r>
              <a:rPr lang="en-US" sz="1800" dirty="0">
                <a:ea typeface="Calibri" panose="020F0502020204030204" pitchFamily="34" charset="0"/>
              </a:rPr>
              <a:t>Provision with ARM Templates</a:t>
            </a:r>
          </a:p>
          <a:p>
            <a:pPr marL="457200" lvl="1" indent="0">
              <a:buNone/>
            </a:pPr>
            <a:r>
              <a:rPr lang="en-US" sz="1800" dirty="0">
                <a:ea typeface="Calibri" panose="020F0502020204030204" pitchFamily="34" charset="0"/>
              </a:rPr>
              <a:t>+  more</a:t>
            </a:r>
          </a:p>
        </p:txBody>
      </p:sp>
      <p:sp>
        <p:nvSpPr>
          <p:cNvPr id="5" name="Text Placeholder 22"/>
          <p:cNvSpPr txBox="1">
            <a:spLocks/>
          </p:cNvSpPr>
          <p:nvPr/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Deployment Options</a:t>
            </a:r>
          </a:p>
        </p:txBody>
      </p:sp>
    </p:spTree>
    <p:extLst>
      <p:ext uri="{BB962C8B-B14F-4D97-AF65-F5344CB8AC3E}">
        <p14:creationId xmlns:p14="http://schemas.microsoft.com/office/powerpoint/2010/main" val="2957013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42900"/>
            <a:ext cx="7912608" cy="857250"/>
          </a:xfrm>
        </p:spPr>
        <p:txBody>
          <a:bodyPr/>
          <a:lstStyle/>
          <a:p>
            <a:r>
              <a:rPr lang="en-US" dirty="0"/>
              <a:t>Real-world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Deployment Options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92B6F5-D2F9-E441-9FF1-6B3A12DCBF6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544474"/>
            <a:ext cx="5535757" cy="35990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55" y="1625546"/>
            <a:ext cx="3295650" cy="2308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99649" y="3367247"/>
            <a:ext cx="1549007" cy="79775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551" y="3952434"/>
            <a:ext cx="2218725" cy="12157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64407" y="3861146"/>
            <a:ext cx="2326098" cy="121377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82842" y="3889760"/>
            <a:ext cx="318014" cy="24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000" y="3419856"/>
            <a:ext cx="1365504" cy="6927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318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609600" y="342900"/>
            <a:ext cx="8534400" cy="85725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DevOps &amp; Azure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92B6F5-D2F9-E441-9FF1-6B3A12DCBF6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609600" y="1428750"/>
            <a:ext cx="8001000" cy="344500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Primer</a:t>
            </a:r>
          </a:p>
          <a:p>
            <a:endParaRPr lang="en-US" sz="2400" dirty="0">
              <a:ea typeface="Calibri" panose="020F0502020204030204" pitchFamily="34" charset="0"/>
            </a:endParaRPr>
          </a:p>
          <a:p>
            <a:r>
              <a:rPr lang="en-US" sz="2400" dirty="0">
                <a:ea typeface="Calibri" panose="020F0502020204030204" pitchFamily="34" charset="0"/>
              </a:rPr>
              <a:t>Azure Resource Manager (ARM)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ARM Templates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Deployment Options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Monitoring &amp; Support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606119484"/>
      </p:ext>
    </p:extLst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8214360" cy="857250"/>
          </a:xfrm>
        </p:spPr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App Service Integrating with Continuous Delivery Pipeline</a:t>
            </a:r>
          </a:p>
        </p:txBody>
      </p:sp>
      <p:sp>
        <p:nvSpPr>
          <p:cNvPr id="5" name="Text Placeholder 22"/>
          <p:cNvSpPr txBox="1">
            <a:spLocks/>
          </p:cNvSpPr>
          <p:nvPr/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Deployment Options</a:t>
            </a:r>
          </a:p>
          <a:p>
            <a:pPr marL="0" indent="0">
              <a:buNone/>
            </a:pP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3421"/>
            <a:ext cx="9144000" cy="413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36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Continuous Deployment (App Service + few more)</a:t>
            </a:r>
          </a:p>
        </p:txBody>
      </p:sp>
      <p:sp>
        <p:nvSpPr>
          <p:cNvPr id="5" name="Text Placeholder 22"/>
          <p:cNvSpPr txBox="1">
            <a:spLocks/>
          </p:cNvSpPr>
          <p:nvPr/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Deployment Options</a:t>
            </a:r>
          </a:p>
          <a:p>
            <a:pPr marL="0" indent="0">
              <a:buNone/>
            </a:pP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0150"/>
            <a:ext cx="9144000" cy="445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19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Monitoring &amp; Support in the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2550"/>
            <a:ext cx="7940040" cy="3649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Calibri" panose="020F0502020204030204" pitchFamily="34" charset="0"/>
              </a:rPr>
              <a:t>Trust in Azure, but verify</a:t>
            </a:r>
          </a:p>
          <a:p>
            <a:endParaRPr lang="en-US" sz="2000" dirty="0">
              <a:ea typeface="Calibri" panose="020F0502020204030204" pitchFamily="34" charset="0"/>
            </a:endParaRPr>
          </a:p>
          <a:p>
            <a:r>
              <a:rPr lang="en-US" sz="2000" dirty="0">
                <a:ea typeface="Calibri" panose="020F0502020204030204" pitchFamily="34" charset="0"/>
              </a:rPr>
              <a:t>Lots of fear about lack of control/visibility in the cloud</a:t>
            </a:r>
          </a:p>
          <a:p>
            <a:pPr lvl="1"/>
            <a:r>
              <a:rPr lang="en-US" sz="1800" dirty="0">
                <a:ea typeface="Calibri" panose="020F0502020204030204" pitchFamily="34" charset="0"/>
              </a:rPr>
              <a:t>In the early days, but no more!</a:t>
            </a:r>
          </a:p>
          <a:p>
            <a:r>
              <a:rPr lang="en-US" sz="2000" dirty="0">
                <a:ea typeface="Calibri" panose="020F0502020204030204" pitchFamily="34" charset="0"/>
              </a:rPr>
              <a:t>Remote resources need even more traceability and control hooks than on-premises</a:t>
            </a:r>
          </a:p>
          <a:p>
            <a:r>
              <a:rPr lang="en-US" sz="2000" dirty="0">
                <a:ea typeface="Calibri" panose="020F0502020204030204" pitchFamily="34" charset="0"/>
              </a:rPr>
              <a:t>DevOps teams maintain ownership over maintenance/support</a:t>
            </a:r>
          </a:p>
        </p:txBody>
      </p:sp>
      <p:sp>
        <p:nvSpPr>
          <p:cNvPr id="5" name="Text Placeholder 22"/>
          <p:cNvSpPr txBox="1">
            <a:spLocks/>
          </p:cNvSpPr>
          <p:nvPr/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Monitoring &amp; Support</a:t>
            </a:r>
          </a:p>
        </p:txBody>
      </p:sp>
    </p:spTree>
    <p:extLst>
      <p:ext uri="{BB962C8B-B14F-4D97-AF65-F5344CB8AC3E}">
        <p14:creationId xmlns:p14="http://schemas.microsoft.com/office/powerpoint/2010/main" val="1354925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92B6F5-D2F9-E441-9FF1-6B3A12DCBF6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052" name="Picture 4" descr="https://docs.microsoft.com/en-us/azure/monitoring-and-diagnostics/media/monitoring-get-started/monitor-final-da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895800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Dedicated Azure Services</a:t>
            </a:r>
          </a:p>
        </p:txBody>
      </p:sp>
      <p:sp>
        <p:nvSpPr>
          <p:cNvPr id="5" name="Text Placeholder 22"/>
          <p:cNvSpPr txBox="1">
            <a:spLocks/>
          </p:cNvSpPr>
          <p:nvPr/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Monitoring &amp; Support</a:t>
            </a:r>
          </a:p>
          <a:p>
            <a:pPr marL="0" indent="0">
              <a:buNone/>
            </a:pP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" y="1605534"/>
            <a:ext cx="4258437" cy="2827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624" y="1578103"/>
            <a:ext cx="4314057" cy="240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85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Project Kudu</a:t>
            </a:r>
          </a:p>
        </p:txBody>
      </p:sp>
      <p:sp>
        <p:nvSpPr>
          <p:cNvPr id="5" name="Text Placeholder 22"/>
          <p:cNvSpPr txBox="1">
            <a:spLocks/>
          </p:cNvSpPr>
          <p:nvPr/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Monitoring &amp; Support</a:t>
            </a:r>
          </a:p>
          <a:p>
            <a:pPr marL="0" indent="0">
              <a:buNone/>
            </a:pP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80694"/>
            <a:ext cx="80486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10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6695" cy="56977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92B6F5-D2F9-E441-9FF1-6B3A12DCBF60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55688" y="2256727"/>
            <a:ext cx="7091007" cy="2050097"/>
            <a:chOff x="2044085" y="2007822"/>
            <a:chExt cx="7091007" cy="2298191"/>
          </a:xfrm>
        </p:grpSpPr>
        <p:sp>
          <p:nvSpPr>
            <p:cNvPr id="21" name="Pentagon 20"/>
            <p:cNvSpPr/>
            <p:nvPr/>
          </p:nvSpPr>
          <p:spPr>
            <a:xfrm>
              <a:off x="2044085" y="2007822"/>
              <a:ext cx="2191860" cy="2298190"/>
            </a:xfrm>
            <a:prstGeom prst="homePlate">
              <a:avLst>
                <a:gd name="adj" fmla="val 8333"/>
              </a:avLst>
            </a:prstGeom>
            <a:solidFill>
              <a:srgbClr val="00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41" tIns="137141" rIns="137141" bIns="137141" rtlCol="0" anchor="t"/>
            <a:lstStyle/>
            <a:p>
              <a:pPr defTabSz="896386" fontAlgn="base">
                <a:spcBef>
                  <a:spcPct val="0"/>
                </a:spcBef>
                <a:spcAft>
                  <a:spcPts val="1200"/>
                </a:spcAft>
                <a:buClr>
                  <a:prstClr val="white"/>
                </a:buClr>
                <a:buSzPct val="100000"/>
              </a:pPr>
              <a:r>
                <a:rPr lang="en-US" sz="2000" b="1" kern="0" dirty="0">
                  <a:solidFill>
                    <a:prstClr val="white"/>
                  </a:solidFill>
                  <a:latin typeface="Raleway" panose="020B00030301010600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Challenge </a:t>
              </a:r>
            </a:p>
            <a:p>
              <a:pPr marL="173702" indent="-173702" defTabSz="896386" fontAlgn="base">
                <a:spcBef>
                  <a:spcPct val="0"/>
                </a:spcBef>
                <a:spcAft>
                  <a:spcPts val="300"/>
                </a:spcAft>
                <a:buClr>
                  <a:prstClr val="white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prstClr val="white"/>
                  </a:solidFill>
                  <a:latin typeface="Raleway" panose="020B0003030101060003" pitchFamily="34" charset="0"/>
                  <a:ea typeface="Segoe UI" pitchFamily="34" charset="0"/>
                  <a:cs typeface="Segoe UI" pitchFamily="34" charset="0"/>
                </a:rPr>
                <a:t>Massive video ingestion needs</a:t>
              </a:r>
            </a:p>
            <a:p>
              <a:pPr marL="173702" indent="-173702" defTabSz="896386" fontAlgn="base">
                <a:spcBef>
                  <a:spcPct val="0"/>
                </a:spcBef>
                <a:spcAft>
                  <a:spcPts val="300"/>
                </a:spcAft>
                <a:buClr>
                  <a:prstClr val="white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prstClr val="white"/>
                  </a:solidFill>
                  <a:latin typeface="Raleway" panose="020B0003030101060003" pitchFamily="34" charset="0"/>
                  <a:ea typeface="Segoe UI" pitchFamily="34" charset="0"/>
                  <a:cs typeface="Segoe UI" pitchFamily="34" charset="0"/>
                </a:rPr>
                <a:t>Evidence management for body camera video</a:t>
              </a:r>
            </a:p>
            <a:p>
              <a:pPr marL="173702" indent="-173702" defTabSz="896386" fontAlgn="base">
                <a:spcBef>
                  <a:spcPct val="0"/>
                </a:spcBef>
                <a:spcAft>
                  <a:spcPts val="300"/>
                </a:spcAft>
                <a:buClr>
                  <a:prstClr val="white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prstClr val="white"/>
                  </a:solidFill>
                  <a:latin typeface="Raleway" panose="020B0003030101060003" pitchFamily="34" charset="0"/>
                  <a:ea typeface="Segoe UI" pitchFamily="34" charset="0"/>
                  <a:cs typeface="Segoe UI" pitchFamily="34" charset="0"/>
                </a:rPr>
                <a:t>Custom </a:t>
              </a:r>
              <a:r>
                <a:rPr lang="en-US" sz="1200" kern="0" dirty="0" err="1">
                  <a:solidFill>
                    <a:prstClr val="white"/>
                  </a:solidFill>
                  <a:latin typeface="Raleway" panose="020B0003030101060003" pitchFamily="34" charset="0"/>
                  <a:ea typeface="Segoe UI" pitchFamily="34" charset="0"/>
                  <a:cs typeface="Segoe UI" pitchFamily="34" charset="0"/>
                </a:rPr>
                <a:t>IoT</a:t>
              </a:r>
              <a:r>
                <a:rPr lang="en-US" sz="1200" kern="0" dirty="0">
                  <a:solidFill>
                    <a:prstClr val="white"/>
                  </a:solidFill>
                  <a:latin typeface="Raleway" panose="020B0003030101060003" pitchFamily="34" charset="0"/>
                  <a:ea typeface="Segoe UI" pitchFamily="34" charset="0"/>
                  <a:cs typeface="Segoe UI" pitchFamily="34" charset="0"/>
                </a:rPr>
                <a:t> device/firmware</a:t>
              </a:r>
            </a:p>
            <a:p>
              <a:pPr marL="173702" indent="-173702" defTabSz="896386" fontAlgn="base">
                <a:spcBef>
                  <a:spcPct val="0"/>
                </a:spcBef>
                <a:spcAft>
                  <a:spcPts val="300"/>
                </a:spcAft>
                <a:buClr>
                  <a:prstClr val="white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prstClr val="white"/>
                  </a:solidFill>
                  <a:latin typeface="Raleway" panose="020B0003030101060003" pitchFamily="34" charset="0"/>
                  <a:ea typeface="Segoe UI" pitchFamily="34" charset="0"/>
                  <a:cs typeface="Segoe UI" pitchFamily="34" charset="0"/>
                </a:rPr>
                <a:t>Multi-agency support</a:t>
              </a:r>
            </a:p>
          </p:txBody>
        </p:sp>
        <p:sp>
          <p:nvSpPr>
            <p:cNvPr id="22" name="Chevron 21"/>
            <p:cNvSpPr/>
            <p:nvPr/>
          </p:nvSpPr>
          <p:spPr>
            <a:xfrm>
              <a:off x="4235945" y="2007823"/>
              <a:ext cx="2252745" cy="2298190"/>
            </a:xfrm>
            <a:prstGeom prst="chevron">
              <a:avLst>
                <a:gd name="adj" fmla="val 8450"/>
              </a:avLst>
            </a:prstGeom>
            <a:solidFill>
              <a:srgbClr val="00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41" tIns="137141" rIns="45713" bIns="137141" rtlCol="0" anchor="t"/>
            <a:lstStyle/>
            <a:p>
              <a:pPr defTabSz="896386" fontAlgn="base">
                <a:spcBef>
                  <a:spcPct val="0"/>
                </a:spcBef>
                <a:spcAft>
                  <a:spcPts val="1200"/>
                </a:spcAft>
                <a:buClr>
                  <a:prstClr val="white"/>
                </a:buClr>
                <a:buSzPct val="100000"/>
              </a:pPr>
              <a:r>
                <a:rPr lang="en-US" sz="2000" b="1" kern="0" dirty="0">
                  <a:solidFill>
                    <a:prstClr val="white"/>
                  </a:solidFill>
                  <a:latin typeface="Raleway" panose="020B00030301010600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Strategy</a:t>
              </a:r>
              <a:endParaRPr lang="en-US" sz="2400" b="1" kern="0" dirty="0">
                <a:solidFill>
                  <a:prstClr val="white"/>
                </a:solidFill>
                <a:latin typeface="Raleway" panose="020B00030301010600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3702" indent="-173702" defTabSz="896386" fontAlgn="base">
                <a:spcBef>
                  <a:spcPct val="0"/>
                </a:spcBef>
                <a:spcAft>
                  <a:spcPts val="300"/>
                </a:spcAft>
                <a:buClr>
                  <a:prstClr val="white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b="1" kern="0" dirty="0">
                  <a:solidFill>
                    <a:prstClr val="white"/>
                  </a:solidFill>
                  <a:latin typeface="Raleway" panose="020B0003030101060003" pitchFamily="34" charset="0"/>
                  <a:ea typeface="Segoe UI" pitchFamily="34" charset="0"/>
                  <a:cs typeface="Segoe UI" pitchFamily="34" charset="0"/>
                </a:rPr>
                <a:t>DevOps</a:t>
              </a:r>
              <a:r>
                <a:rPr lang="en-US" sz="1200" kern="0" dirty="0">
                  <a:solidFill>
                    <a:prstClr val="white"/>
                  </a:solidFill>
                  <a:latin typeface="Raleway" panose="020B0003030101060003" pitchFamily="34" charset="0"/>
                  <a:ea typeface="Segoe UI" pitchFamily="34" charset="0"/>
                  <a:cs typeface="Segoe UI" pitchFamily="34" charset="0"/>
                </a:rPr>
                <a:t>!</a:t>
              </a:r>
            </a:p>
            <a:p>
              <a:pPr marL="173702" indent="-173702" defTabSz="896386" fontAlgn="base">
                <a:spcBef>
                  <a:spcPct val="0"/>
                </a:spcBef>
                <a:spcAft>
                  <a:spcPts val="300"/>
                </a:spcAft>
                <a:buClr>
                  <a:prstClr val="white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prstClr val="white"/>
                  </a:solidFill>
                  <a:latin typeface="Raleway" panose="020B0003030101060003" pitchFamily="34" charset="0"/>
                  <a:ea typeface="Segoe UI" pitchFamily="34" charset="0"/>
                  <a:cs typeface="Segoe UI" pitchFamily="34" charset="0"/>
                </a:rPr>
                <a:t>Per-agency resources provisioning</a:t>
              </a:r>
            </a:p>
            <a:p>
              <a:pPr marL="173702" indent="-173702" defTabSz="896386" fontAlgn="base">
                <a:spcBef>
                  <a:spcPct val="0"/>
                </a:spcBef>
                <a:spcAft>
                  <a:spcPts val="300"/>
                </a:spcAft>
                <a:buClr>
                  <a:prstClr val="white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prstClr val="white"/>
                  </a:solidFill>
                  <a:latin typeface="Raleway" panose="020B0003030101060003" pitchFamily="34" charset="0"/>
                  <a:ea typeface="Segoe UI" pitchFamily="34" charset="0"/>
                  <a:cs typeface="Segoe UI" pitchFamily="34" charset="0"/>
                </a:rPr>
                <a:t>Shared deployment resources</a:t>
              </a:r>
            </a:p>
            <a:p>
              <a:pPr marL="173702" indent="-173702" defTabSz="896386" fontAlgn="base">
                <a:spcBef>
                  <a:spcPct val="0"/>
                </a:spcBef>
                <a:spcAft>
                  <a:spcPts val="300"/>
                </a:spcAft>
                <a:buClr>
                  <a:prstClr val="white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prstClr val="white"/>
                  </a:solidFill>
                  <a:latin typeface="Raleway" panose="020B0003030101060003" pitchFamily="34" charset="0"/>
                  <a:ea typeface="Segoe UI" pitchFamily="34" charset="0"/>
                  <a:cs typeface="Segoe UI" pitchFamily="34" charset="0"/>
                </a:rPr>
                <a:t>Update/rollback version</a:t>
              </a:r>
            </a:p>
            <a:p>
              <a:pPr marL="173702" indent="-173702" defTabSz="896386" fontAlgn="base">
                <a:spcBef>
                  <a:spcPct val="0"/>
                </a:spcBef>
                <a:spcAft>
                  <a:spcPts val="300"/>
                </a:spcAft>
                <a:buClr>
                  <a:prstClr val="white"/>
                </a:buClr>
                <a:buSzPct val="100000"/>
                <a:buFont typeface="Arial" panose="020B0604020202020204" pitchFamily="34" charset="0"/>
                <a:buChar char="•"/>
              </a:pPr>
              <a:endParaRPr lang="en-US" sz="1200" kern="0" dirty="0">
                <a:solidFill>
                  <a:prstClr val="white"/>
                </a:solidFill>
                <a:latin typeface="Raleway" panose="020B0003030101060003" pitchFamily="34" charset="0"/>
                <a:ea typeface="Segoe UI" pitchFamily="34" charset="0"/>
                <a:cs typeface="Segoe UI" pitchFamily="34" charset="0"/>
              </a:endParaRPr>
            </a:p>
            <a:p>
              <a:pPr marL="173702" indent="-173702" defTabSz="896386" fontAlgn="base">
                <a:spcBef>
                  <a:spcPct val="0"/>
                </a:spcBef>
                <a:spcAft>
                  <a:spcPts val="300"/>
                </a:spcAft>
                <a:buClr>
                  <a:prstClr val="white"/>
                </a:buClr>
                <a:buSzPct val="100000"/>
                <a:buFont typeface="Arial" panose="020B0604020202020204" pitchFamily="34" charset="0"/>
                <a:buChar char="•"/>
              </a:pPr>
              <a:endParaRPr lang="en-US" sz="1200" kern="0" dirty="0">
                <a:solidFill>
                  <a:prstClr val="white"/>
                </a:solidFill>
                <a:latin typeface="Raleway" panose="020B00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Chevron 25"/>
            <p:cNvSpPr/>
            <p:nvPr/>
          </p:nvSpPr>
          <p:spPr>
            <a:xfrm>
              <a:off x="6488690" y="2007823"/>
              <a:ext cx="2646402" cy="2298190"/>
            </a:xfrm>
            <a:custGeom>
              <a:avLst/>
              <a:gdLst>
                <a:gd name="connsiteX0" fmla="*/ 0 w 3733800"/>
                <a:gd name="connsiteY0" fmla="*/ 0 h 2468880"/>
                <a:gd name="connsiteX1" fmla="*/ 3515353 w 3733800"/>
                <a:gd name="connsiteY1" fmla="*/ 0 h 2468880"/>
                <a:gd name="connsiteX2" fmla="*/ 3733800 w 3733800"/>
                <a:gd name="connsiteY2" fmla="*/ 1234440 h 2468880"/>
                <a:gd name="connsiteX3" fmla="*/ 3515353 w 3733800"/>
                <a:gd name="connsiteY3" fmla="*/ 2468880 h 2468880"/>
                <a:gd name="connsiteX4" fmla="*/ 0 w 3733800"/>
                <a:gd name="connsiteY4" fmla="*/ 2468880 h 2468880"/>
                <a:gd name="connsiteX5" fmla="*/ 218447 w 3733800"/>
                <a:gd name="connsiteY5" fmla="*/ 1234440 h 2468880"/>
                <a:gd name="connsiteX6" fmla="*/ 0 w 3733800"/>
                <a:gd name="connsiteY6" fmla="*/ 0 h 2468880"/>
                <a:gd name="connsiteX0" fmla="*/ 0 w 3515353"/>
                <a:gd name="connsiteY0" fmla="*/ 0 h 2468880"/>
                <a:gd name="connsiteX1" fmla="*/ 3515353 w 3515353"/>
                <a:gd name="connsiteY1" fmla="*/ 0 h 2468880"/>
                <a:gd name="connsiteX2" fmla="*/ 3515353 w 3515353"/>
                <a:gd name="connsiteY2" fmla="*/ 2468880 h 2468880"/>
                <a:gd name="connsiteX3" fmla="*/ 0 w 3515353"/>
                <a:gd name="connsiteY3" fmla="*/ 2468880 h 2468880"/>
                <a:gd name="connsiteX4" fmla="*/ 218447 w 3515353"/>
                <a:gd name="connsiteY4" fmla="*/ 1234440 h 2468880"/>
                <a:gd name="connsiteX5" fmla="*/ 0 w 3515353"/>
                <a:gd name="connsiteY5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15353" h="2468880">
                  <a:moveTo>
                    <a:pt x="0" y="0"/>
                  </a:moveTo>
                  <a:lnTo>
                    <a:pt x="3515353" y="0"/>
                  </a:lnTo>
                  <a:lnTo>
                    <a:pt x="3515353" y="2468880"/>
                  </a:lnTo>
                  <a:lnTo>
                    <a:pt x="0" y="2468880"/>
                  </a:lnTo>
                  <a:lnTo>
                    <a:pt x="218447" y="1234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08" tIns="137141" rIns="137141" bIns="137141" rtlCol="0" anchor="t"/>
            <a:lstStyle/>
            <a:p>
              <a:pPr defTabSz="896386" fontAlgn="base">
                <a:spcBef>
                  <a:spcPct val="0"/>
                </a:spcBef>
                <a:spcAft>
                  <a:spcPts val="1200"/>
                </a:spcAft>
                <a:buClr>
                  <a:prstClr val="white"/>
                </a:buClr>
                <a:buSzPct val="100000"/>
              </a:pPr>
              <a:r>
                <a:rPr lang="en-US" sz="2000" b="1" kern="0" dirty="0">
                  <a:solidFill>
                    <a:prstClr val="white"/>
                  </a:solidFill>
                  <a:latin typeface="Raleway" panose="020B00030301010600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Results</a:t>
              </a:r>
              <a:endParaRPr lang="en-US" sz="2400" b="1" kern="0" dirty="0">
                <a:solidFill>
                  <a:prstClr val="white"/>
                </a:solidFill>
                <a:latin typeface="Raleway" panose="020B00030301010600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3702" indent="-173702" defTabSz="896386" fontAlgn="base">
                <a:spcBef>
                  <a:spcPct val="0"/>
                </a:spcBef>
                <a:spcAft>
                  <a:spcPts val="300"/>
                </a:spcAft>
                <a:buClr>
                  <a:prstClr val="white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prstClr val="white"/>
                  </a:solidFill>
                  <a:latin typeface="Raleway" panose="020B0003030101060003" pitchFamily="34" charset="0"/>
                  <a:ea typeface="Segoe UI" pitchFamily="34" charset="0"/>
                  <a:cs typeface="Segoe UI" pitchFamily="34" charset="0"/>
                </a:rPr>
                <a:t>Admin can manage versioned software per agency</a:t>
              </a:r>
            </a:p>
            <a:p>
              <a:pPr marL="173702" indent="-173702" defTabSz="896386" fontAlgn="base">
                <a:spcBef>
                  <a:spcPct val="0"/>
                </a:spcBef>
                <a:spcAft>
                  <a:spcPts val="300"/>
                </a:spcAft>
                <a:buClr>
                  <a:prstClr val="white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prstClr val="white"/>
                  </a:solidFill>
                  <a:latin typeface="Raleway" panose="020B0003030101060003" pitchFamily="34" charset="0"/>
                  <a:ea typeface="Segoe UI" pitchFamily="34" charset="0"/>
                  <a:cs typeface="Segoe UI" pitchFamily="34" charset="0"/>
                </a:rPr>
                <a:t>High compliance security via Azure </a:t>
              </a:r>
              <a:r>
                <a:rPr lang="en-US" sz="1200" kern="0" dirty="0" err="1">
                  <a:solidFill>
                    <a:prstClr val="white"/>
                  </a:solidFill>
                  <a:latin typeface="Raleway" panose="020B0003030101060003" pitchFamily="34" charset="0"/>
                  <a:ea typeface="Segoe UI" pitchFamily="34" charset="0"/>
                  <a:cs typeface="Segoe UI" pitchFamily="34" charset="0"/>
                </a:rPr>
                <a:t>Gov</a:t>
              </a:r>
              <a:r>
                <a:rPr lang="en-US" sz="1200" kern="0" dirty="0">
                  <a:solidFill>
                    <a:prstClr val="white"/>
                  </a:solidFill>
                  <a:latin typeface="Raleway" panose="020B0003030101060003" pitchFamily="34" charset="0"/>
                  <a:ea typeface="Segoe UI" pitchFamily="34" charset="0"/>
                  <a:cs typeface="Segoe UI" pitchFamily="34" charset="0"/>
                </a:rPr>
                <a:t> Cloud</a:t>
              </a:r>
            </a:p>
            <a:p>
              <a:pPr marL="173702" indent="-173702" defTabSz="896386" fontAlgn="base">
                <a:spcBef>
                  <a:spcPct val="0"/>
                </a:spcBef>
                <a:spcAft>
                  <a:spcPts val="300"/>
                </a:spcAft>
                <a:buClr>
                  <a:prstClr val="white"/>
                </a:buClr>
                <a:buSzPct val="100000"/>
                <a:buFont typeface="Arial" panose="020B0604020202020204" pitchFamily="34" charset="0"/>
                <a:buChar char="•"/>
              </a:pPr>
              <a:endParaRPr lang="en-US" sz="1200" kern="0" dirty="0">
                <a:solidFill>
                  <a:prstClr val="white"/>
                </a:solidFill>
                <a:latin typeface="Raleway" panose="020B00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6626"/>
            <a:ext cx="9144000" cy="84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60549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92B6F5-D2F9-E441-9FF1-6B3A12DCBF60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102" name="Picture 6" descr="http://cdn.missourinet.com/wp-content/uploads/2015/08/katrina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7" b="19618"/>
          <a:stretch/>
        </p:blipFill>
        <p:spPr bwMode="auto">
          <a:xfrm>
            <a:off x="2695" y="-323850"/>
            <a:ext cx="91440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4324350"/>
            <a:ext cx="9132397" cy="831893"/>
            <a:chOff x="0" y="4324350"/>
            <a:chExt cx="9132397" cy="831893"/>
          </a:xfrm>
        </p:grpSpPr>
        <p:sp>
          <p:nvSpPr>
            <p:cNvPr id="7" name="Rectangle 6"/>
            <p:cNvSpPr/>
            <p:nvPr/>
          </p:nvSpPr>
          <p:spPr>
            <a:xfrm>
              <a:off x="0" y="4324350"/>
              <a:ext cx="9132397" cy="8167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6" descr="https://d3nmt5vlzunoa1.cloudfront.net/phpstorm/files/2015/10/large_v-trans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729" y="4457927"/>
              <a:ext cx="702805" cy="627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http://www.godatafy.com/wp-content/uploads/2015/08/Integrations-ApacheZookeeper-340x216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4401770"/>
              <a:ext cx="1163768" cy="739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http://hortonworks.com/wp-content/uploads/2016/03/kafka-logo-wid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5625" y="4547839"/>
              <a:ext cx="1021819" cy="537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https://upload.wikimedia.org/wikipedia/commons/e/ea/Spark-logo-192x100px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1574" y="4547839"/>
              <a:ext cx="894031" cy="465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4" descr="https://opencredo.com/wp-content/uploads/2015/12/apache-mesos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2373" y="4612819"/>
              <a:ext cx="1152742" cy="407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6" descr="http://www.opexsoftware.com/img/technology/terraform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204" y="4478093"/>
              <a:ext cx="1282301" cy="586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8" descr="https://upload.wikimedia.org/wikipedia/commons/0/05/Ansible_Logo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492" y="4492910"/>
              <a:ext cx="663333" cy="663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0" descr="http://www.koolaid.info/wp-content/uploads/2014/11/centos-logo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3166" y="4535346"/>
              <a:ext cx="562095" cy="562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2055688" y="2292453"/>
            <a:ext cx="7091007" cy="2019154"/>
            <a:chOff x="2044085" y="2007823"/>
            <a:chExt cx="7091007" cy="2298190"/>
          </a:xfrm>
        </p:grpSpPr>
        <p:sp>
          <p:nvSpPr>
            <p:cNvPr id="21" name="Pentagon 20"/>
            <p:cNvSpPr/>
            <p:nvPr/>
          </p:nvSpPr>
          <p:spPr>
            <a:xfrm>
              <a:off x="2044085" y="2007823"/>
              <a:ext cx="2191860" cy="2298190"/>
            </a:xfrm>
            <a:prstGeom prst="homePlate">
              <a:avLst>
                <a:gd name="adj" fmla="val 8333"/>
              </a:avLst>
            </a:prstGeom>
            <a:solidFill>
              <a:srgbClr val="00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41" tIns="137141" rIns="137141" bIns="137141" rtlCol="0" anchor="t"/>
            <a:lstStyle/>
            <a:p>
              <a:pPr defTabSz="896386" fontAlgn="base">
                <a:spcBef>
                  <a:spcPct val="0"/>
                </a:spcBef>
                <a:spcAft>
                  <a:spcPts val="1200"/>
                </a:spcAft>
                <a:buClr>
                  <a:prstClr val="white"/>
                </a:buClr>
                <a:buSzPct val="100000"/>
              </a:pPr>
              <a:r>
                <a:rPr lang="en-US" sz="2000" b="1" kern="0" dirty="0">
                  <a:solidFill>
                    <a:prstClr val="white"/>
                  </a:solidFill>
                  <a:latin typeface="Raleway" panose="020B00030301010600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Challenge </a:t>
              </a:r>
            </a:p>
            <a:p>
              <a:pPr marL="173702" indent="-173702" defTabSz="896386" fontAlgn="base">
                <a:spcBef>
                  <a:spcPct val="0"/>
                </a:spcBef>
                <a:spcAft>
                  <a:spcPts val="300"/>
                </a:spcAft>
                <a:buClr>
                  <a:prstClr val="white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prstClr val="white"/>
                  </a:solidFill>
                  <a:latin typeface="Raleway" panose="020B0003030101060003" pitchFamily="34" charset="0"/>
                  <a:ea typeface="Segoe UI" pitchFamily="34" charset="0"/>
                  <a:cs typeface="Segoe UI" pitchFamily="34" charset="0"/>
                </a:rPr>
                <a:t>Determine claims exposure from major disaster</a:t>
              </a:r>
            </a:p>
            <a:p>
              <a:pPr marL="173702" indent="-173702" defTabSz="896386" fontAlgn="base">
                <a:spcBef>
                  <a:spcPct val="0"/>
                </a:spcBef>
                <a:spcAft>
                  <a:spcPts val="300"/>
                </a:spcAft>
                <a:buClr>
                  <a:prstClr val="white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prstClr val="white"/>
                  </a:solidFill>
                  <a:latin typeface="Raleway" panose="020B0003030101060003" pitchFamily="34" charset="0"/>
                  <a:ea typeface="Segoe UI" pitchFamily="34" charset="0"/>
                  <a:cs typeface="Segoe UI" pitchFamily="34" charset="0"/>
                </a:rPr>
                <a:t>Provide high-compute software to insurers without complex install</a:t>
              </a:r>
            </a:p>
            <a:p>
              <a:pPr marL="173702" indent="-173702" defTabSz="896386" fontAlgn="base">
                <a:spcBef>
                  <a:spcPct val="0"/>
                </a:spcBef>
                <a:spcAft>
                  <a:spcPts val="300"/>
                </a:spcAft>
                <a:buClr>
                  <a:prstClr val="white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prstClr val="white"/>
                  </a:solidFill>
                  <a:latin typeface="Raleway" panose="020B0003030101060003" pitchFamily="34" charset="0"/>
                  <a:ea typeface="Segoe UI" pitchFamily="34" charset="0"/>
                  <a:cs typeface="Segoe UI" pitchFamily="34" charset="0"/>
                </a:rPr>
                <a:t>24/7 Dev Cycle</a:t>
              </a:r>
            </a:p>
            <a:p>
              <a:pPr marL="173702" indent="-173702" defTabSz="896386" fontAlgn="base">
                <a:spcBef>
                  <a:spcPct val="0"/>
                </a:spcBef>
                <a:spcAft>
                  <a:spcPts val="300"/>
                </a:spcAft>
                <a:buClr>
                  <a:prstClr val="white"/>
                </a:buClr>
                <a:buSzPct val="100000"/>
                <a:buFont typeface="Arial" panose="020B0604020202020204" pitchFamily="34" charset="0"/>
                <a:buChar char="•"/>
              </a:pPr>
              <a:endParaRPr lang="en-US" sz="1200" kern="0" dirty="0">
                <a:solidFill>
                  <a:prstClr val="white"/>
                </a:solidFill>
                <a:latin typeface="Raleway" panose="020B00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Chevron 21"/>
            <p:cNvSpPr/>
            <p:nvPr/>
          </p:nvSpPr>
          <p:spPr>
            <a:xfrm>
              <a:off x="4235945" y="2007823"/>
              <a:ext cx="2252745" cy="2298190"/>
            </a:xfrm>
            <a:prstGeom prst="chevron">
              <a:avLst>
                <a:gd name="adj" fmla="val 8450"/>
              </a:avLst>
            </a:prstGeom>
            <a:solidFill>
              <a:srgbClr val="00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41" tIns="137141" rIns="45713" bIns="137141" rtlCol="0" anchor="t"/>
            <a:lstStyle/>
            <a:p>
              <a:pPr defTabSz="896386" fontAlgn="base">
                <a:spcBef>
                  <a:spcPct val="0"/>
                </a:spcBef>
                <a:spcAft>
                  <a:spcPts val="1200"/>
                </a:spcAft>
                <a:buClr>
                  <a:prstClr val="white"/>
                </a:buClr>
                <a:buSzPct val="100000"/>
              </a:pPr>
              <a:r>
                <a:rPr lang="en-US" sz="2000" b="1" kern="0" dirty="0">
                  <a:solidFill>
                    <a:prstClr val="white"/>
                  </a:solidFill>
                  <a:latin typeface="Raleway" panose="020B00030301010600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Strategy</a:t>
              </a:r>
              <a:endParaRPr lang="en-US" sz="2400" b="1" kern="0" dirty="0">
                <a:solidFill>
                  <a:prstClr val="white"/>
                </a:solidFill>
                <a:latin typeface="Raleway" panose="020B00030301010600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3702" indent="-173702" defTabSz="896386" fontAlgn="base">
                <a:spcBef>
                  <a:spcPct val="0"/>
                </a:spcBef>
                <a:spcAft>
                  <a:spcPts val="300"/>
                </a:spcAft>
                <a:buClr>
                  <a:prstClr val="white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b="1" kern="0" dirty="0">
                  <a:solidFill>
                    <a:prstClr val="white"/>
                  </a:solidFill>
                  <a:latin typeface="Raleway" panose="020B0003030101060003" pitchFamily="34" charset="0"/>
                  <a:ea typeface="Segoe UI" pitchFamily="34" charset="0"/>
                  <a:cs typeface="Segoe UI" pitchFamily="34" charset="0"/>
                </a:rPr>
                <a:t>DevOps</a:t>
              </a:r>
              <a:r>
                <a:rPr lang="en-US" sz="1200" kern="0" dirty="0">
                  <a:solidFill>
                    <a:prstClr val="white"/>
                  </a:solidFill>
                  <a:latin typeface="Raleway" panose="020B0003030101060003" pitchFamily="34" charset="0"/>
                  <a:ea typeface="Segoe UI" pitchFamily="34" charset="0"/>
                  <a:cs typeface="Segoe UI" pitchFamily="34" charset="0"/>
                </a:rPr>
                <a:t>!</a:t>
              </a:r>
            </a:p>
            <a:p>
              <a:pPr marL="173702" indent="-173702" defTabSz="896386" fontAlgn="base">
                <a:spcBef>
                  <a:spcPct val="0"/>
                </a:spcBef>
                <a:spcAft>
                  <a:spcPts val="300"/>
                </a:spcAft>
                <a:buClr>
                  <a:prstClr val="white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prstClr val="white"/>
                  </a:solidFill>
                  <a:latin typeface="Raleway" panose="020B0003030101060003" pitchFamily="34" charset="0"/>
                  <a:ea typeface="Segoe UI" pitchFamily="34" charset="0"/>
                  <a:cs typeface="Segoe UI" pitchFamily="34" charset="0"/>
                </a:rPr>
                <a:t>Moved from AWS to Microsoft Azure </a:t>
              </a:r>
            </a:p>
            <a:p>
              <a:pPr marL="173702" indent="-173702" defTabSz="896386" fontAlgn="base">
                <a:spcBef>
                  <a:spcPct val="0"/>
                </a:spcBef>
                <a:spcAft>
                  <a:spcPts val="300"/>
                </a:spcAft>
                <a:buClr>
                  <a:prstClr val="white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prstClr val="white"/>
                  </a:solidFill>
                  <a:latin typeface="Raleway" panose="020B0003030101060003" pitchFamily="34" charset="0"/>
                  <a:ea typeface="Segoe UI" pitchFamily="34" charset="0"/>
                  <a:cs typeface="Segoe UI" pitchFamily="34" charset="0"/>
                </a:rPr>
                <a:t>Deployed open source architecture to be cloud-agnostic as well as support on-</a:t>
              </a:r>
              <a:r>
                <a:rPr lang="en-US" sz="1200" kern="0" dirty="0" err="1">
                  <a:solidFill>
                    <a:prstClr val="white"/>
                  </a:solidFill>
                  <a:latin typeface="Raleway" panose="020B0003030101060003" pitchFamily="34" charset="0"/>
                  <a:ea typeface="Segoe UI" pitchFamily="34" charset="0"/>
                  <a:cs typeface="Segoe UI" pitchFamily="34" charset="0"/>
                </a:rPr>
                <a:t>prem</a:t>
              </a:r>
              <a:endParaRPr lang="en-US" sz="1200" kern="0" dirty="0">
                <a:solidFill>
                  <a:prstClr val="white"/>
                </a:solidFill>
                <a:latin typeface="Raleway" panose="020B0003030101060003" pitchFamily="34" charset="0"/>
                <a:ea typeface="Segoe UI" pitchFamily="34" charset="0"/>
                <a:cs typeface="Segoe UI" pitchFamily="34" charset="0"/>
              </a:endParaRPr>
            </a:p>
            <a:p>
              <a:pPr marL="173702" indent="-173702" defTabSz="896386" fontAlgn="base">
                <a:spcBef>
                  <a:spcPct val="0"/>
                </a:spcBef>
                <a:spcAft>
                  <a:spcPts val="300"/>
                </a:spcAft>
                <a:buClr>
                  <a:prstClr val="white"/>
                </a:buClr>
                <a:buSzPct val="100000"/>
                <a:buFont typeface="Arial" panose="020B0604020202020204" pitchFamily="34" charset="0"/>
                <a:buChar char="•"/>
              </a:pPr>
              <a:endParaRPr lang="en-US" sz="1200" kern="0" dirty="0">
                <a:solidFill>
                  <a:prstClr val="white"/>
                </a:solidFill>
                <a:latin typeface="Raleway" panose="020B00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Chevron 25"/>
            <p:cNvSpPr/>
            <p:nvPr/>
          </p:nvSpPr>
          <p:spPr>
            <a:xfrm>
              <a:off x="6488690" y="2007823"/>
              <a:ext cx="2646402" cy="2298190"/>
            </a:xfrm>
            <a:custGeom>
              <a:avLst/>
              <a:gdLst>
                <a:gd name="connsiteX0" fmla="*/ 0 w 3733800"/>
                <a:gd name="connsiteY0" fmla="*/ 0 h 2468880"/>
                <a:gd name="connsiteX1" fmla="*/ 3515353 w 3733800"/>
                <a:gd name="connsiteY1" fmla="*/ 0 h 2468880"/>
                <a:gd name="connsiteX2" fmla="*/ 3733800 w 3733800"/>
                <a:gd name="connsiteY2" fmla="*/ 1234440 h 2468880"/>
                <a:gd name="connsiteX3" fmla="*/ 3515353 w 3733800"/>
                <a:gd name="connsiteY3" fmla="*/ 2468880 h 2468880"/>
                <a:gd name="connsiteX4" fmla="*/ 0 w 3733800"/>
                <a:gd name="connsiteY4" fmla="*/ 2468880 h 2468880"/>
                <a:gd name="connsiteX5" fmla="*/ 218447 w 3733800"/>
                <a:gd name="connsiteY5" fmla="*/ 1234440 h 2468880"/>
                <a:gd name="connsiteX6" fmla="*/ 0 w 3733800"/>
                <a:gd name="connsiteY6" fmla="*/ 0 h 2468880"/>
                <a:gd name="connsiteX0" fmla="*/ 0 w 3515353"/>
                <a:gd name="connsiteY0" fmla="*/ 0 h 2468880"/>
                <a:gd name="connsiteX1" fmla="*/ 3515353 w 3515353"/>
                <a:gd name="connsiteY1" fmla="*/ 0 h 2468880"/>
                <a:gd name="connsiteX2" fmla="*/ 3515353 w 3515353"/>
                <a:gd name="connsiteY2" fmla="*/ 2468880 h 2468880"/>
                <a:gd name="connsiteX3" fmla="*/ 0 w 3515353"/>
                <a:gd name="connsiteY3" fmla="*/ 2468880 h 2468880"/>
                <a:gd name="connsiteX4" fmla="*/ 218447 w 3515353"/>
                <a:gd name="connsiteY4" fmla="*/ 1234440 h 2468880"/>
                <a:gd name="connsiteX5" fmla="*/ 0 w 3515353"/>
                <a:gd name="connsiteY5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15353" h="2468880">
                  <a:moveTo>
                    <a:pt x="0" y="0"/>
                  </a:moveTo>
                  <a:lnTo>
                    <a:pt x="3515353" y="0"/>
                  </a:lnTo>
                  <a:lnTo>
                    <a:pt x="3515353" y="2468880"/>
                  </a:lnTo>
                  <a:lnTo>
                    <a:pt x="0" y="2468880"/>
                  </a:lnTo>
                  <a:lnTo>
                    <a:pt x="218447" y="1234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08" tIns="137141" rIns="137141" bIns="137141" rtlCol="0" anchor="t"/>
            <a:lstStyle/>
            <a:p>
              <a:pPr defTabSz="896386" fontAlgn="base">
                <a:spcBef>
                  <a:spcPct val="0"/>
                </a:spcBef>
                <a:spcAft>
                  <a:spcPts val="1200"/>
                </a:spcAft>
                <a:buClr>
                  <a:prstClr val="white"/>
                </a:buClr>
                <a:buSzPct val="100000"/>
              </a:pPr>
              <a:r>
                <a:rPr lang="en-US" sz="2000" b="1" kern="0" dirty="0">
                  <a:solidFill>
                    <a:prstClr val="white"/>
                  </a:solidFill>
                  <a:latin typeface="Raleway" panose="020B00030301010600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Results</a:t>
              </a:r>
              <a:endParaRPr lang="en-US" sz="2400" b="1" kern="0" dirty="0">
                <a:solidFill>
                  <a:prstClr val="white"/>
                </a:solidFill>
                <a:latin typeface="Raleway" panose="020B00030301010600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3702" indent="-173702" defTabSz="896386" fontAlgn="base">
                <a:spcBef>
                  <a:spcPct val="0"/>
                </a:spcBef>
                <a:spcAft>
                  <a:spcPts val="300"/>
                </a:spcAft>
                <a:buClr>
                  <a:prstClr val="white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prstClr val="white"/>
                  </a:solidFill>
                  <a:latin typeface="Raleway" panose="020B0003030101060003" pitchFamily="34" charset="0"/>
                  <a:ea typeface="Segoe UI" pitchFamily="34" charset="0"/>
                  <a:cs typeface="Segoe UI" pitchFamily="34" charset="0"/>
                </a:rPr>
                <a:t>Met customer requirements to support on-</a:t>
              </a:r>
              <a:r>
                <a:rPr lang="en-US" sz="1200" kern="0" dirty="0" err="1">
                  <a:solidFill>
                    <a:prstClr val="white"/>
                  </a:solidFill>
                  <a:latin typeface="Raleway" panose="020B0003030101060003" pitchFamily="34" charset="0"/>
                  <a:ea typeface="Segoe UI" pitchFamily="34" charset="0"/>
                  <a:cs typeface="Segoe UI" pitchFamily="34" charset="0"/>
                </a:rPr>
                <a:t>prem</a:t>
              </a:r>
              <a:r>
                <a:rPr lang="en-US" sz="1200" kern="0" dirty="0">
                  <a:solidFill>
                    <a:prstClr val="white"/>
                  </a:solidFill>
                  <a:latin typeface="Raleway" panose="020B0003030101060003" pitchFamily="34" charset="0"/>
                  <a:ea typeface="Segoe UI" pitchFamily="34" charset="0"/>
                  <a:cs typeface="Segoe UI" pitchFamily="34" charset="0"/>
                </a:rPr>
                <a:t> as well as SaaS</a:t>
              </a:r>
            </a:p>
            <a:p>
              <a:pPr marL="173702" indent="-173702" defTabSz="896386" fontAlgn="base">
                <a:spcBef>
                  <a:spcPct val="0"/>
                </a:spcBef>
                <a:spcAft>
                  <a:spcPts val="300"/>
                </a:spcAft>
                <a:buClr>
                  <a:prstClr val="white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prstClr val="white"/>
                  </a:solidFill>
                  <a:latin typeface="Raleway" panose="020B0003030101060003" pitchFamily="34" charset="0"/>
                  <a:ea typeface="Segoe UI" pitchFamily="34" charset="0"/>
                  <a:cs typeface="Segoe UI" pitchFamily="34" charset="0"/>
                </a:rPr>
                <a:t>Drastically reduced costs vs hosting in AWS</a:t>
              </a:r>
            </a:p>
            <a:p>
              <a:pPr marL="173702" indent="-173702" defTabSz="896386" fontAlgn="base">
                <a:spcBef>
                  <a:spcPct val="0"/>
                </a:spcBef>
                <a:spcAft>
                  <a:spcPts val="300"/>
                </a:spcAft>
                <a:buClr>
                  <a:prstClr val="white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prstClr val="white"/>
                  </a:solidFill>
                  <a:latin typeface="Raleway" panose="020B0003030101060003" pitchFamily="34" charset="0"/>
                  <a:ea typeface="Segoe UI" pitchFamily="34" charset="0"/>
                  <a:cs typeface="Segoe UI" pitchFamily="34" charset="0"/>
                </a:rPr>
                <a:t>End-to-End Automation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5923002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816" y="3208782"/>
            <a:ext cx="7787640" cy="19027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ea typeface="Calibri" panose="020F0502020204030204" pitchFamily="34" charset="0"/>
              </a:rPr>
              <a:t>Experience DevOps &amp; Azure yourself:</a:t>
            </a:r>
          </a:p>
          <a:p>
            <a:pPr marL="0" indent="0">
              <a:buNone/>
            </a:pPr>
            <a:r>
              <a:rPr lang="en-US" sz="2000" dirty="0">
                <a:ea typeface="Calibri" panose="020F0502020204030204" pitchFamily="34" charset="0"/>
                <a:hlinkClick r:id="rId3"/>
              </a:rPr>
              <a:t>https://github.com/COAzure/global-azure-boot-camp-2017/tree/master/DevOps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US" sz="2000" dirty="0">
              <a:ea typeface="Calibri" panose="020F0502020204030204" pitchFamily="34" charset="0"/>
            </a:endParaRPr>
          </a:p>
        </p:txBody>
      </p:sp>
      <p:sp>
        <p:nvSpPr>
          <p:cNvPr id="5" name="Text Placeholder 22"/>
          <p:cNvSpPr txBox="1">
            <a:spLocks/>
          </p:cNvSpPr>
          <p:nvPr/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DevOps with Azure</a:t>
            </a:r>
          </a:p>
        </p:txBody>
      </p:sp>
      <p:pic>
        <p:nvPicPr>
          <p:cNvPr id="6" name="Picture 2" descr="Image result for ques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916" y="1279243"/>
            <a:ext cx="5994636" cy="20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52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DevOps Breaks Down the “Wall of Confusion”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92B6F5-D2F9-E441-9FF1-6B3A12DCBF6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1" name="Picture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06" y="1196174"/>
            <a:ext cx="8119764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13136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Goal of DevOps: Continuous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2550"/>
            <a:ext cx="8001000" cy="358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pattern is Delivery Pipeline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 on every change that may impact the system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Traditional Source Code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Infrastructure as Code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as Code</a:t>
            </a:r>
          </a:p>
          <a:p>
            <a:pPr lvl="1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Validation via Tests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Automation………………</a:t>
            </a:r>
          </a:p>
        </p:txBody>
      </p:sp>
      <p:pic>
        <p:nvPicPr>
          <p:cNvPr id="5124" name="Picture 4" descr="http://see.ludwig.lajuntaschools.org/wp-content/uploads/2013/05/guarante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792" y="2227040"/>
            <a:ext cx="3340608" cy="253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2"/>
          <p:cNvSpPr txBox="1">
            <a:spLocks/>
          </p:cNvSpPr>
          <p:nvPr/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Primer</a:t>
            </a:r>
          </a:p>
        </p:txBody>
      </p:sp>
    </p:spTree>
    <p:extLst>
      <p:ext uri="{BB962C8B-B14F-4D97-AF65-F5344CB8AC3E}">
        <p14:creationId xmlns:p14="http://schemas.microsoft.com/office/powerpoint/2010/main" val="25827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352551"/>
            <a:ext cx="8001000" cy="30479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57150" indent="0">
              <a:buNone/>
            </a:pPr>
            <a:endParaRPr lang="en-US" sz="1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7150" indent="0">
              <a:buNone/>
            </a:pPr>
            <a:endParaRPr lang="en-US" sz="1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92B6F5-D2F9-E441-9FF1-6B3A12DCBF6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620000" cy="857250"/>
          </a:xfrm>
        </p:spPr>
        <p:txBody>
          <a:bodyPr/>
          <a:lstStyle/>
          <a:p>
            <a:r>
              <a:rPr lang="en-US" dirty="0"/>
              <a:t>Example Delivery Pipeline</a:t>
            </a:r>
          </a:p>
        </p:txBody>
      </p:sp>
      <p:sp>
        <p:nvSpPr>
          <p:cNvPr id="7" name="Text Placeholder 22"/>
          <p:cNvSpPr txBox="1">
            <a:spLocks/>
          </p:cNvSpPr>
          <p:nvPr/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Primer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38" y="1133094"/>
            <a:ext cx="7249382" cy="388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02752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352551"/>
            <a:ext cx="8001000" cy="30479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57150" indent="0">
              <a:buNone/>
            </a:pPr>
            <a:endParaRPr lang="en-US" sz="1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7150" indent="0">
              <a:buNone/>
            </a:pPr>
            <a:endParaRPr lang="en-US" sz="1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Encompasses Everything in a Solution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>
                <a:latin typeface="Raleway Medium"/>
              </a:rPr>
              <a:t>Primer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92B6F5-D2F9-E441-9FF1-6B3A12DCBF60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28271763"/>
              </p:ext>
            </p:extLst>
          </p:nvPr>
        </p:nvGraphicFramePr>
        <p:xfrm>
          <a:off x="1143000" y="1120603"/>
          <a:ext cx="6525883" cy="383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683322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361950"/>
            <a:ext cx="457200" cy="274638"/>
          </a:xfrm>
        </p:spPr>
        <p:txBody>
          <a:bodyPr/>
          <a:lstStyle/>
          <a:p>
            <a:fld id="{7A92B6F5-D2F9-E441-9FF1-6B3A12DCBF6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371600" y="3305175"/>
            <a:ext cx="7772400" cy="1022350"/>
          </a:xfrm>
        </p:spPr>
        <p:txBody>
          <a:bodyPr/>
          <a:lstStyle/>
          <a:p>
            <a:r>
              <a:rPr lang="en-US" dirty="0"/>
              <a:t>Azure</a:t>
            </a:r>
          </a:p>
        </p:txBody>
      </p:sp>
      <p:pic>
        <p:nvPicPr>
          <p:cNvPr id="1026" name="Picture 2" descr="Image result for where's the be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09" y="831263"/>
            <a:ext cx="7704582" cy="432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z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280" y="4186047"/>
            <a:ext cx="527304" cy="52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609600" y="342900"/>
            <a:ext cx="76200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algn="ctr"/>
            <a:r>
              <a:rPr lang="en-US" b="1" dirty="0">
                <a:solidFill>
                  <a:srgbClr val="C00000"/>
                </a:solidFill>
              </a:rPr>
              <a:t>WHERE’S THE AZURE?</a:t>
            </a:r>
          </a:p>
        </p:txBody>
      </p:sp>
    </p:spTree>
    <p:extLst>
      <p:ext uri="{BB962C8B-B14F-4D97-AF65-F5344CB8AC3E}">
        <p14:creationId xmlns:p14="http://schemas.microsoft.com/office/powerpoint/2010/main" val="3229469798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Azure Resource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2550"/>
            <a:ext cx="8001000" cy="3612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Calibri" panose="020F0502020204030204" pitchFamily="34" charset="0"/>
              </a:rPr>
              <a:t>Means to manage logically related or dependent resources</a:t>
            </a:r>
          </a:p>
          <a:p>
            <a:pPr marL="0" indent="0">
              <a:buNone/>
            </a:pPr>
            <a:endParaRPr lang="en-US" sz="2000" dirty="0">
              <a:ea typeface="Calibri" panose="020F0502020204030204" pitchFamily="34" charset="0"/>
            </a:endParaRPr>
          </a:p>
          <a:p>
            <a:r>
              <a:rPr lang="en-US" sz="2000" dirty="0">
                <a:ea typeface="Calibri" panose="020F0502020204030204" pitchFamily="34" charset="0"/>
              </a:rPr>
              <a:t>Resource Container: Resource Group</a:t>
            </a:r>
          </a:p>
          <a:p>
            <a:r>
              <a:rPr lang="en-US" sz="2000" dirty="0">
                <a:ea typeface="Calibri" panose="020F0502020204030204" pitchFamily="34" charset="0"/>
              </a:rPr>
              <a:t>Shared lifetime resources</a:t>
            </a:r>
          </a:p>
          <a:p>
            <a:pPr lvl="1"/>
            <a:r>
              <a:rPr lang="en-US" sz="1800" dirty="0">
                <a:ea typeface="Calibri" panose="020F0502020204030204" pitchFamily="34" charset="0"/>
              </a:rPr>
              <a:t>Delete the resource group, all contains resources go with it</a:t>
            </a:r>
          </a:p>
          <a:p>
            <a:pPr lvl="1"/>
            <a:r>
              <a:rPr lang="en-US" sz="1800" dirty="0">
                <a:ea typeface="Calibri" panose="020F0502020204030204" pitchFamily="34" charset="0"/>
              </a:rPr>
              <a:t>Great for managing temporary environments</a:t>
            </a:r>
          </a:p>
          <a:p>
            <a:r>
              <a:rPr lang="en-US" sz="2000" dirty="0">
                <a:ea typeface="Calibri" panose="020F0502020204030204" pitchFamily="34" charset="0"/>
              </a:rPr>
              <a:t>Underpins much of how Azure is managed today</a:t>
            </a:r>
          </a:p>
          <a:p>
            <a:pPr lvl="1"/>
            <a:r>
              <a:rPr lang="en-US" sz="1800" dirty="0">
                <a:ea typeface="Calibri" panose="020F0502020204030204" pitchFamily="34" charset="0"/>
              </a:rPr>
              <a:t>PowerShell &amp; </a:t>
            </a:r>
            <a:r>
              <a:rPr lang="en-US" sz="1800" dirty="0" err="1">
                <a:ea typeface="Calibri" panose="020F0502020204030204" pitchFamily="34" charset="0"/>
              </a:rPr>
              <a:t>Xplat</a:t>
            </a:r>
            <a:r>
              <a:rPr lang="en-US" sz="1800" dirty="0">
                <a:ea typeface="Calibri" panose="020F0502020204030204" pitchFamily="34" charset="0"/>
              </a:rPr>
              <a:t> CLI APIs</a:t>
            </a:r>
          </a:p>
          <a:p>
            <a:pPr lvl="1"/>
            <a:r>
              <a:rPr lang="en-US" sz="1800" dirty="0">
                <a:ea typeface="Calibri" panose="020F0502020204030204" pitchFamily="34" charset="0"/>
              </a:rPr>
              <a:t>REST APIs</a:t>
            </a:r>
          </a:p>
          <a:p>
            <a:r>
              <a:rPr lang="en-US" sz="2000" dirty="0">
                <a:ea typeface="Calibri" panose="020F0502020204030204" pitchFamily="34" charset="0"/>
              </a:rPr>
              <a:t>Latest Azure Portal is built around Resource Manager</a:t>
            </a:r>
          </a:p>
        </p:txBody>
      </p:sp>
      <p:sp>
        <p:nvSpPr>
          <p:cNvPr id="5" name="Text Placeholder 22"/>
          <p:cNvSpPr txBox="1">
            <a:spLocks/>
          </p:cNvSpPr>
          <p:nvPr/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Azure Resource Manager</a:t>
            </a:r>
          </a:p>
        </p:txBody>
      </p:sp>
    </p:spTree>
    <p:extLst>
      <p:ext uri="{BB962C8B-B14F-4D97-AF65-F5344CB8AC3E}">
        <p14:creationId xmlns:p14="http://schemas.microsoft.com/office/powerpoint/2010/main" val="86362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Architecture</a:t>
            </a:r>
          </a:p>
        </p:txBody>
      </p:sp>
      <p:sp>
        <p:nvSpPr>
          <p:cNvPr id="5" name="Text Placeholder 22"/>
          <p:cNvSpPr txBox="1">
            <a:spLocks/>
          </p:cNvSpPr>
          <p:nvPr/>
        </p:nvSpPr>
        <p:spPr>
          <a:xfrm>
            <a:off x="609600" y="361950"/>
            <a:ext cx="5029200" cy="3238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b="0" i="0" kern="1200">
                <a:solidFill>
                  <a:srgbClr val="404040"/>
                </a:solidFill>
                <a:latin typeface="Raleway Medium"/>
                <a:ea typeface="+mn-ea"/>
                <a:cs typeface="Raleway Medium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Azure Resource Manager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64" y="980377"/>
            <a:ext cx="6869471" cy="409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30796"/>
      </p:ext>
    </p:extLst>
  </p:cSld>
  <p:clrMapOvr>
    <a:masterClrMapping/>
  </p:clrMapOvr>
</p:sld>
</file>

<file path=ppt/theme/theme1.xml><?xml version="1.0" encoding="utf-8"?>
<a:theme xmlns:a="http://schemas.openxmlformats.org/drawingml/2006/main" name="CSG">
  <a:themeElements>
    <a:clrScheme name="Business Template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G" id="{3C45953A-4646-4F74-A662-25E522FE6780}" vid="{3DF6E80D-5BCC-4C2D-BF2E-CF16EC2ABF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1783</Words>
  <Application>Microsoft Office PowerPoint</Application>
  <PresentationFormat>On-screen Show (16:9)</PresentationFormat>
  <Paragraphs>303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6" baseType="lpstr">
      <vt:lpstr>Alegreya Sans</vt:lpstr>
      <vt:lpstr>Arial</vt:lpstr>
      <vt:lpstr>Calibri</vt:lpstr>
      <vt:lpstr>Consolas</vt:lpstr>
      <vt:lpstr>Courier New</vt:lpstr>
      <vt:lpstr>Franklin Gothic Medium</vt:lpstr>
      <vt:lpstr>Futura LT Book</vt:lpstr>
      <vt:lpstr>Lucida Console</vt:lpstr>
      <vt:lpstr>Mission Gothic Regular</vt:lpstr>
      <vt:lpstr>Nexa Bold</vt:lpstr>
      <vt:lpstr>Open Sans</vt:lpstr>
      <vt:lpstr>Raleway</vt:lpstr>
      <vt:lpstr>Raleway Medium</vt:lpstr>
      <vt:lpstr>Roboto Light</vt:lpstr>
      <vt:lpstr>Segoe UI</vt:lpstr>
      <vt:lpstr>Sketch Rockwell</vt:lpstr>
      <vt:lpstr>Wingdings</vt:lpstr>
      <vt:lpstr>CSG</vt:lpstr>
      <vt:lpstr>PowerPoint Presentation</vt:lpstr>
      <vt:lpstr>Agenda</vt:lpstr>
      <vt:lpstr>DevOps Breaks Down the “Wall of Confusion”</vt:lpstr>
      <vt:lpstr>Common Goal of DevOps: Continuous Delivery</vt:lpstr>
      <vt:lpstr>Example Delivery Pipeline</vt:lpstr>
      <vt:lpstr>DevOps Encompasses Everything in a Solution</vt:lpstr>
      <vt:lpstr>Azure</vt:lpstr>
      <vt:lpstr>Azure Resource Manager</vt:lpstr>
      <vt:lpstr>Architecture</vt:lpstr>
      <vt:lpstr>Portal is Built on Resource Manager</vt:lpstr>
      <vt:lpstr>Viewing a Past Deployment</vt:lpstr>
      <vt:lpstr>Viewing the Template Behind the Deployment</vt:lpstr>
      <vt:lpstr>ARM Templates</vt:lpstr>
      <vt:lpstr>Running the ARM Template</vt:lpstr>
      <vt:lpstr>Managing Templates in the Azure Portal</vt:lpstr>
      <vt:lpstr>Authoring ARM Templates</vt:lpstr>
      <vt:lpstr>Generating ARM Templates in the Azure Portal</vt:lpstr>
      <vt:lpstr>VSTS Build/Release</vt:lpstr>
      <vt:lpstr>Real-world Example</vt:lpstr>
      <vt:lpstr>App Service Integrating with Continuous Delivery Pipeline</vt:lpstr>
      <vt:lpstr>Continuous Deployment (App Service + few more)</vt:lpstr>
      <vt:lpstr>Monitoring &amp; Support in the Cloud</vt:lpstr>
      <vt:lpstr>PowerPoint Presentation</vt:lpstr>
      <vt:lpstr>Dedicated Azure Services</vt:lpstr>
      <vt:lpstr>Project Kudu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Martin, Nicolas</cp:lastModifiedBy>
  <cp:revision>22</cp:revision>
  <dcterms:modified xsi:type="dcterms:W3CDTF">2017-04-22T12:52:08Z</dcterms:modified>
</cp:coreProperties>
</file>