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7" r:id="rId4"/>
    <p:sldId id="261" r:id="rId5"/>
    <p:sldId id="258" r:id="rId6"/>
    <p:sldId id="259" r:id="rId7"/>
    <p:sldId id="260" r:id="rId8"/>
    <p:sldId id="275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6" r:id="rId21"/>
    <p:sldId id="273" r:id="rId22"/>
    <p:sldId id="272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B604C-65D6-4F0A-B844-7B7E69D8520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14501-CCFE-4930-8B19-393B2D974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79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4F374-C2B0-4B9A-9A3D-3BB7105336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BAAEE-8D58-4C44-A05F-4CBD42A7A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7765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AAEE-8D58-4C44-A05F-4CBD42A7AA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16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AAEE-8D58-4C44-A05F-4CBD42A7AA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53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AAEE-8D58-4C44-A05F-4CBD42A7AA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50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AAEE-8D58-4C44-A05F-4CBD42A7AA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09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AAEE-8D58-4C44-A05F-4CBD42A7AA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6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AAEE-8D58-4C44-A05F-4CBD42A7AA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48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AAEE-8D58-4C44-A05F-4CBD42A7AA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68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AAEE-8D58-4C44-A05F-4CBD42A7AA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96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AAEE-8D58-4C44-A05F-4CBD42A7AA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14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AAEE-8D58-4C44-A05F-4CBD42A7AA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35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AAEE-8D58-4C44-A05F-4CBD42A7AA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0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AAEE-8D58-4C44-A05F-4CBD42A7AA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31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AAEE-8D58-4C44-A05F-4CBD42A7AA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29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AAEE-8D58-4C44-A05F-4CBD42A7AA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191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AAEE-8D58-4C44-A05F-4CBD42A7AA5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7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AAEE-8D58-4C44-A05F-4CBD42A7AA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02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200" y="696913"/>
            <a:ext cx="6197600" cy="3486150"/>
          </a:xfrm>
          <a:ln/>
        </p:spPr>
      </p:sp>
      <p:sp>
        <p:nvSpPr>
          <p:cNvPr id="45060" name="Rectangle 1027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Gill Sans"/>
                <a:ea typeface="ＭＳ Ｐゴシック"/>
                <a:cs typeface="ＭＳ Ｐゴシック"/>
              </a:rPr>
              <a:t>Traditional </a:t>
            </a:r>
            <a:r>
              <a:rPr lang="en-US" b="0" dirty="0">
                <a:latin typeface="Gill Sans"/>
                <a:ea typeface="ＭＳ Ｐゴシック"/>
                <a:cs typeface="ＭＳ Ｐゴシック"/>
              </a:rPr>
              <a:t>org structure used in managing software </a:t>
            </a:r>
            <a:r>
              <a:rPr lang="en-US" b="0" dirty="0" smtClean="0">
                <a:latin typeface="Gill Sans"/>
                <a:ea typeface="ＭＳ Ｐゴシック"/>
                <a:cs typeface="ＭＳ Ｐゴシック"/>
              </a:rPr>
              <a:t>projects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b="1" baseline="0" dirty="0" smtClean="0">
                <a:latin typeface="Gill Sans"/>
                <a:ea typeface="ＭＳ Ｐゴシック"/>
                <a:cs typeface="ＭＳ Ｐゴシック"/>
              </a:rPr>
              <a:t>Can anyone see the problem? - All 3 have individual goals, not team goals</a:t>
            </a:r>
            <a:endParaRPr lang="en-US" b="1" baseline="0" dirty="0">
              <a:latin typeface="Gill Sans"/>
              <a:ea typeface="ＭＳ Ｐゴシック"/>
              <a:cs typeface="ＭＳ Ｐゴシック"/>
            </a:endParaRPr>
          </a:p>
          <a:p>
            <a:pPr eaLnBrk="1" hangingPunct="1"/>
            <a:endParaRPr lang="en-US" dirty="0">
              <a:latin typeface="Gill Sans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646050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200" y="696913"/>
            <a:ext cx="6197600" cy="3486150"/>
          </a:xfrm>
          <a:ln/>
        </p:spPr>
      </p:sp>
      <p:sp>
        <p:nvSpPr>
          <p:cNvPr id="45060" name="Rectangle 1027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b="0" baseline="0" dirty="0" smtClean="0">
                <a:latin typeface="Gill Sans"/>
                <a:ea typeface="ＭＳ Ｐゴシック"/>
                <a:cs typeface="ＭＳ Ｐゴシック"/>
              </a:rPr>
              <a:t>Everyone </a:t>
            </a:r>
            <a:r>
              <a:rPr lang="en-US" b="0" baseline="0" dirty="0">
                <a:latin typeface="Gill Sans"/>
                <a:ea typeface="ＭＳ Ｐゴシック"/>
                <a:cs typeface="ＭＳ Ｐゴシック"/>
              </a:rPr>
              <a:t>works together toward all aspects of successful product </a:t>
            </a:r>
            <a:r>
              <a:rPr lang="en-US" b="0" baseline="0" dirty="0" smtClean="0">
                <a:latin typeface="Gill Sans"/>
                <a:ea typeface="ＭＳ Ｐゴシック"/>
                <a:cs typeface="ＭＳ Ｐゴシック"/>
              </a:rPr>
              <a:t>delivery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b="1" baseline="0" dirty="0" smtClean="0">
                <a:latin typeface="Gill Sans"/>
                <a:ea typeface="ＭＳ Ｐゴシック"/>
                <a:cs typeface="ＭＳ Ｐゴシック"/>
              </a:rPr>
              <a:t>Wear multiple hats</a:t>
            </a:r>
            <a:endParaRPr lang="en-US" b="1" baseline="0" dirty="0">
              <a:latin typeface="Gill Sans"/>
              <a:ea typeface="ＭＳ Ｐゴシック"/>
              <a:cs typeface="ＭＳ Ｐゴシック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b="0" baseline="0" dirty="0">
                <a:latin typeface="Gill Sans"/>
                <a:ea typeface="ＭＳ Ｐゴシック"/>
                <a:cs typeface="ＭＳ Ｐゴシック"/>
              </a:rPr>
              <a:t>Central goal: </a:t>
            </a:r>
            <a:r>
              <a:rPr lang="en-US" b="1" baseline="0" dirty="0">
                <a:latin typeface="Gill Sans"/>
                <a:ea typeface="ＭＳ Ｐゴシック"/>
                <a:cs typeface="ＭＳ Ｐゴシック"/>
              </a:rPr>
              <a:t>Delighting Customers</a:t>
            </a:r>
          </a:p>
          <a:p>
            <a:pPr eaLnBrk="1" hangingPunct="1"/>
            <a:endParaRPr lang="en-US" b="1" baseline="0" dirty="0">
              <a:latin typeface="Gill Sans"/>
              <a:ea typeface="ＭＳ Ｐゴシック"/>
              <a:cs typeface="ＭＳ Ｐゴシック"/>
            </a:endParaRPr>
          </a:p>
          <a:p>
            <a:pPr eaLnBrk="1" hangingPunct="1"/>
            <a:endParaRPr lang="en-US" dirty="0">
              <a:latin typeface="Gill Sans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10466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200" y="696913"/>
            <a:ext cx="6197600" cy="3486150"/>
          </a:xfrm>
          <a:ln/>
        </p:spPr>
      </p:sp>
      <p:sp>
        <p:nvSpPr>
          <p:cNvPr id="45060" name="Rectangle 1027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Gill Sans"/>
                <a:ea typeface="ＭＳ Ｐゴシック"/>
                <a:cs typeface="ＭＳ Ｐゴシック"/>
              </a:rPr>
              <a:t>Continuous </a:t>
            </a:r>
            <a:r>
              <a:rPr lang="en-US" b="1" dirty="0">
                <a:latin typeface="Gill Sans"/>
                <a:ea typeface="ＭＳ Ｐゴシック"/>
                <a:cs typeface="ＭＳ Ｐゴシック"/>
              </a:rPr>
              <a:t>integration is too frequently confused with automated build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latin typeface="Gill Sans"/>
                <a:ea typeface="ＭＳ Ｐゴシック"/>
                <a:cs typeface="ＭＳ Ｐゴシック"/>
              </a:rPr>
              <a:t>It is easy and common to have an automated build but NOT practice CI: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>
                <a:latin typeface="Gill Sans"/>
                <a:ea typeface="ＭＳ Ｐゴシック"/>
                <a:cs typeface="ＭＳ Ｐゴシック"/>
              </a:rPr>
              <a:t>Long-lived feature branches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>
                <a:latin typeface="Gill Sans"/>
                <a:ea typeface="ＭＳ Ｐゴシック"/>
                <a:cs typeface="ＭＳ Ｐゴシック"/>
              </a:rPr>
              <a:t>Infrequent merges into main/master/trunk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latin typeface="Gill Sans"/>
              <a:ea typeface="ＭＳ Ｐゴシック"/>
              <a:cs typeface="ＭＳ Ｐゴシック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latin typeface="Gill Sans"/>
                <a:ea typeface="ＭＳ Ｐゴシック"/>
                <a:cs typeface="ＭＳ Ｐゴシック"/>
              </a:rPr>
              <a:t>With the right testing, best measure of state of the system after your change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latin typeface="Gill Sans"/>
                <a:ea typeface="ＭＳ Ｐゴシック"/>
                <a:cs typeface="ＭＳ Ｐゴシック"/>
              </a:rPr>
              <a:t>(</a:t>
            </a:r>
            <a:r>
              <a:rPr lang="en-US" b="0" i="1" dirty="0">
                <a:latin typeface="Gill Sans"/>
                <a:ea typeface="ＭＳ Ｐゴシック"/>
                <a:cs typeface="ＭＳ Ｐゴシック"/>
              </a:rPr>
              <a:t>and the changes of your peers!</a:t>
            </a:r>
            <a:r>
              <a:rPr lang="en-US" b="0" dirty="0">
                <a:latin typeface="Gill Sans"/>
                <a:ea typeface="ＭＳ Ｐゴシック"/>
                <a:cs typeface="ＭＳ Ｐゴシック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9532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200" y="696913"/>
            <a:ext cx="6197600" cy="3486150"/>
          </a:xfrm>
          <a:ln/>
        </p:spPr>
      </p:sp>
      <p:sp>
        <p:nvSpPr>
          <p:cNvPr id="45060" name="Rectangle 1027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Key </a:t>
            </a:r>
            <a:r>
              <a:rPr lang="en-US" dirty="0"/>
              <a:t>pattern in Continuous </a:t>
            </a:r>
            <a:r>
              <a:rPr lang="en-US" dirty="0" smtClean="0"/>
              <a:t>Delivery, talk about what a pipeline is before getting into run on every change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as Code</a:t>
            </a:r>
            <a:r>
              <a:rPr lang="en-US" baseline="0" dirty="0"/>
              <a:t> too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Give use case (insurance discount table load)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Does not apply to “data processing”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Pertains to data that is inextricable tied to the business logic (tax tables, pricing rules) </a:t>
            </a:r>
            <a:endParaRPr lang="en-US" dirty="0"/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latin typeface="Gill Sans"/>
                <a:ea typeface="ＭＳ Ｐゴシック"/>
                <a:cs typeface="ＭＳ Ｐゴシック"/>
              </a:rPr>
              <a:t>Automated gets you as close to guaranteed results as is practical</a:t>
            </a:r>
          </a:p>
          <a:p>
            <a:pPr marL="628645" marR="0" lvl="1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>
                <a:latin typeface="Gill Sans"/>
                <a:ea typeface="ＭＳ Ｐゴシック"/>
                <a:cs typeface="ＭＳ Ｐゴシック"/>
              </a:rPr>
              <a:t>Predictability in delivery process</a:t>
            </a:r>
          </a:p>
          <a:p>
            <a:pPr marL="628645" marR="0" lvl="1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>
                <a:latin typeface="Gill Sans"/>
                <a:ea typeface="ＭＳ Ｐゴシック"/>
                <a:cs typeface="ＭＳ Ｐゴシック"/>
              </a:rPr>
              <a:t>Repeatability in delivery process</a:t>
            </a:r>
          </a:p>
        </p:txBody>
      </p:sp>
    </p:spTree>
    <p:extLst>
      <p:ext uri="{BB962C8B-B14F-4D97-AF65-F5344CB8AC3E}">
        <p14:creationId xmlns:p14="http://schemas.microsoft.com/office/powerpoint/2010/main" val="3127356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AAEE-8D58-4C44-A05F-4CBD42A7AA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81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AAEE-8D58-4C44-A05F-4CBD42A7AA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83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9A4E-0154-4694-811D-BF4911FCE03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0B31-5C69-4CD1-ABCB-10C398A44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9A4E-0154-4694-811D-BF4911FCE03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0B31-5C69-4CD1-ABCB-10C398A44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5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9A4E-0154-4694-811D-BF4911FCE03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0B31-5C69-4CD1-ABCB-10C398A44B5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8609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9A4E-0154-4694-811D-BF4911FCE03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0B31-5C69-4CD1-ABCB-10C398A44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15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9A4E-0154-4694-811D-BF4911FCE03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0B31-5C69-4CD1-ABCB-10C398A44B5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0516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9A4E-0154-4694-811D-BF4911FCE03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0B31-5C69-4CD1-ABCB-10C398A44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22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9A4E-0154-4694-811D-BF4911FCE03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0B31-5C69-4CD1-ABCB-10C398A44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67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9A4E-0154-4694-811D-BF4911FCE03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0B31-5C69-4CD1-ABCB-10C398A44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9A4E-0154-4694-811D-BF4911FCE03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0B31-5C69-4CD1-ABCB-10C398A44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8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9A4E-0154-4694-811D-BF4911FCE03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0B31-5C69-4CD1-ABCB-10C398A44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9A4E-0154-4694-811D-BF4911FCE03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0B31-5C69-4CD1-ABCB-10C398A44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5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9A4E-0154-4694-811D-BF4911FCE03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0B31-5C69-4CD1-ABCB-10C398A44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9A4E-0154-4694-811D-BF4911FCE03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0B31-5C69-4CD1-ABCB-10C398A44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2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9A4E-0154-4694-811D-BF4911FCE03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0B31-5C69-4CD1-ABCB-10C398A44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9A4E-0154-4694-811D-BF4911FCE03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0B31-5C69-4CD1-ABCB-10C398A44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9A4E-0154-4694-811D-BF4911FCE03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0B31-5C69-4CD1-ABCB-10C398A44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4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89A4E-0154-4694-811D-BF4911FCE03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45D0B31-5C69-4CD1-ABCB-10C398A44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Enabling </a:t>
            </a:r>
            <a:r>
              <a:rPr lang="en-US" dirty="0"/>
              <a:t>your DevOps </a:t>
            </a:r>
            <a:r>
              <a:rPr lang="en-US" dirty="0" smtClean="0"/>
              <a:t>Process </a:t>
            </a:r>
            <a:r>
              <a:rPr lang="en-US" dirty="0"/>
              <a:t>through Azure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Alec Deitz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7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DevOps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Live Demo!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54180" y="2160589"/>
            <a:ext cx="4184650" cy="278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4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YAML Builds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3437" y="2049752"/>
            <a:ext cx="5442199" cy="466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8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379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Azure Resource Manager</a:t>
            </a:r>
          </a:p>
          <a:p>
            <a:r>
              <a:rPr lang="en-US" dirty="0" smtClean="0"/>
              <a:t>Version infrastructure</a:t>
            </a:r>
          </a:p>
          <a:p>
            <a:r>
              <a:rPr lang="en-US" dirty="0" smtClean="0"/>
              <a:t>Script environment</a:t>
            </a:r>
          </a:p>
          <a:p>
            <a:r>
              <a:rPr lang="en-US" dirty="0" smtClean="0"/>
              <a:t>Run in pipelines!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9525" y="2244828"/>
            <a:ext cx="4184650" cy="371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03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Templates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Demo!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95008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Azure resources from command line</a:t>
            </a:r>
          </a:p>
          <a:p>
            <a:r>
              <a:rPr lang="en-US" dirty="0" smtClean="0"/>
              <a:t>Create resource groups</a:t>
            </a:r>
          </a:p>
          <a:p>
            <a:r>
              <a:rPr lang="en-US" dirty="0" smtClean="0"/>
              <a:t>Create resources</a:t>
            </a:r>
          </a:p>
          <a:p>
            <a:r>
              <a:rPr lang="en-US" dirty="0" smtClean="0"/>
              <a:t>Deploy to an app service</a:t>
            </a:r>
          </a:p>
          <a:p>
            <a:r>
              <a:rPr lang="en-US" dirty="0" smtClean="0"/>
              <a:t>Spin up a database</a:t>
            </a:r>
          </a:p>
          <a:p>
            <a:r>
              <a:rPr lang="en-US" dirty="0" smtClean="0"/>
              <a:t>Etc.</a:t>
            </a:r>
          </a:p>
          <a:p>
            <a:r>
              <a:rPr lang="en-US" dirty="0" smtClean="0"/>
              <a:t>SCRIPT EVERYTHING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36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Demo!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663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82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away from monolithic approach</a:t>
            </a:r>
          </a:p>
          <a:p>
            <a:r>
              <a:rPr lang="en-US" dirty="0" smtClean="0"/>
              <a:t>Apps broken up into small granular services</a:t>
            </a:r>
          </a:p>
          <a:p>
            <a:r>
              <a:rPr lang="en-US" dirty="0" smtClean="0"/>
              <a:t>Deployed individually</a:t>
            </a:r>
          </a:p>
          <a:p>
            <a:r>
              <a:rPr lang="en-US" dirty="0" smtClean="0"/>
              <a:t>Deployed frequently</a:t>
            </a:r>
          </a:p>
          <a:p>
            <a:r>
              <a:rPr lang="en-US" dirty="0" smtClean="0"/>
              <a:t>Backed by individual data </a:t>
            </a:r>
            <a:r>
              <a:rPr lang="en-US" dirty="0" smtClean="0"/>
              <a:t>stores</a:t>
            </a:r>
          </a:p>
          <a:p>
            <a:r>
              <a:rPr lang="en-US" smtClean="0"/>
              <a:t>Low-risk deployments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6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Packaged code and dependencies</a:t>
            </a:r>
          </a:p>
          <a:p>
            <a:r>
              <a:rPr lang="en-US" dirty="0" smtClean="0"/>
              <a:t>Images share machine’s OS system kernel</a:t>
            </a:r>
          </a:p>
          <a:p>
            <a:r>
              <a:rPr lang="en-US" dirty="0" smtClean="0"/>
              <a:t>Docker</a:t>
            </a:r>
          </a:p>
          <a:p>
            <a:r>
              <a:rPr lang="en-US" dirty="0" smtClean="0"/>
              <a:t>Linux or Windows</a:t>
            </a:r>
            <a:endParaRPr lang="en-US" dirty="0"/>
          </a:p>
        </p:txBody>
      </p:sp>
      <p:pic>
        <p:nvPicPr>
          <p:cNvPr id="1026" name="Picture 2" descr="https://www.docker.com/sites/default/files/d8/styles/large/public/2018-11/container-what-is-container.png?itok=vle7kjDj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2289702"/>
            <a:ext cx="4184650" cy="362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08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Brief DevOps Overview</a:t>
            </a:r>
          </a:p>
          <a:p>
            <a:r>
              <a:rPr lang="en-US" dirty="0"/>
              <a:t>Azure </a:t>
            </a:r>
            <a:r>
              <a:rPr lang="en-US" dirty="0" smtClean="0"/>
              <a:t>DevOps</a:t>
            </a:r>
          </a:p>
          <a:p>
            <a:r>
              <a:rPr lang="en-US" dirty="0" smtClean="0"/>
              <a:t>Azure App Services</a:t>
            </a:r>
          </a:p>
          <a:p>
            <a:r>
              <a:rPr lang="en-US" dirty="0" smtClean="0"/>
              <a:t>ARM Templates</a:t>
            </a:r>
          </a:p>
          <a:p>
            <a:r>
              <a:rPr lang="en-US" dirty="0" smtClean="0"/>
              <a:t>Azure CLI</a:t>
            </a:r>
          </a:p>
          <a:p>
            <a:r>
              <a:rPr lang="en-US" dirty="0" err="1" smtClean="0"/>
              <a:t>Microservices</a:t>
            </a:r>
            <a:endParaRPr lang="en-US" dirty="0" smtClean="0"/>
          </a:p>
          <a:p>
            <a:r>
              <a:rPr lang="en-US" dirty="0" smtClean="0"/>
              <a:t>Other Services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960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Kubernetes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Kubernetes hosted in Azure</a:t>
            </a:r>
          </a:p>
          <a:p>
            <a:r>
              <a:rPr lang="en-US" dirty="0" smtClean="0"/>
              <a:t>Container orchestrator</a:t>
            </a:r>
          </a:p>
          <a:p>
            <a:r>
              <a:rPr lang="en-US" dirty="0" smtClean="0"/>
              <a:t>Runs </a:t>
            </a:r>
            <a:r>
              <a:rPr lang="en-US" dirty="0"/>
              <a:t>D</a:t>
            </a:r>
            <a:r>
              <a:rPr lang="en-US" dirty="0" smtClean="0"/>
              <a:t>ocker</a:t>
            </a:r>
          </a:p>
          <a:p>
            <a:r>
              <a:rPr lang="en-US" dirty="0" smtClean="0"/>
              <a:t>Worry about development, not maintenance</a:t>
            </a:r>
            <a:endParaRPr lang="en-US" dirty="0"/>
          </a:p>
        </p:txBody>
      </p:sp>
      <p:pic>
        <p:nvPicPr>
          <p:cNvPr id="2050" name="Picture 2" descr="Image result for azure kubernetes servic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69" y="2796882"/>
            <a:ext cx="5841413" cy="204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026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Service Fabric</a:t>
            </a:r>
            <a:endParaRPr lang="en-US" dirty="0"/>
          </a:p>
        </p:txBody>
      </p:sp>
      <p:pic>
        <p:nvPicPr>
          <p:cNvPr id="1028" name="Picture 4" descr="Image result for service fabric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683296"/>
            <a:ext cx="7748851" cy="435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539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Key Vault</a:t>
            </a:r>
          </a:p>
          <a:p>
            <a:r>
              <a:rPr lang="en-US" dirty="0" smtClean="0"/>
              <a:t>Application Insights</a:t>
            </a:r>
          </a:p>
          <a:p>
            <a:r>
              <a:rPr lang="en-US" dirty="0" smtClean="0"/>
              <a:t>Azure Cosmos DB</a:t>
            </a:r>
          </a:p>
          <a:p>
            <a:r>
              <a:rPr lang="en-US" dirty="0" smtClean="0"/>
              <a:t>Azure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3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DevOps?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27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74320"/>
            <a:ext cx="9144000" cy="685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82295" tIns="41148" rIns="82295" bIns="41148" rtlCol="0" anchor="b">
            <a:normAutofit/>
          </a:bodyPr>
          <a:lstStyle/>
          <a:p>
            <a:pPr algn="ctr">
              <a:lnSpc>
                <a:spcPct val="70000"/>
              </a:lnSpc>
            </a:pPr>
            <a:r>
              <a:rPr lang="en-US" sz="3240" dirty="0" smtClean="0">
                <a:latin typeface="Calibri" pitchFamily="34" charset="0"/>
              </a:rPr>
              <a:t>What is DevOps?</a:t>
            </a:r>
            <a:endParaRPr lang="en-US" sz="3240" dirty="0">
              <a:latin typeface="Calibri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756B29D-A2EE-4167-B871-03FA55E36BBC}"/>
              </a:ext>
            </a:extLst>
          </p:cNvPr>
          <p:cNvSpPr txBox="1">
            <a:spLocks/>
          </p:cNvSpPr>
          <p:nvPr/>
        </p:nvSpPr>
        <p:spPr>
          <a:xfrm>
            <a:off x="1295588" y="1981257"/>
            <a:ext cx="9669592" cy="3809852"/>
          </a:xfrm>
          <a:prstGeom prst="rect">
            <a:avLst/>
          </a:prstGeom>
        </p:spPr>
        <p:txBody>
          <a:bodyPr>
            <a:normAutofit/>
          </a:bodyPr>
          <a:lstStyle>
            <a:lvl1pPr marL="190492" indent="-190492" algn="l" defTabSz="76197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indent="-152394" algn="l" defTabSz="76197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477" indent="-149484" algn="l" defTabSz="7619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1970" indent="-152394" algn="l" defTabSz="7619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52462" indent="-149484" algn="l" defTabSz="76197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2954" indent="-152394" algn="l" defTabSz="76197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33447" indent="-149484" algn="l" defTabSz="76197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23939" indent="-152394" algn="l" defTabSz="76197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431" indent="-149484" algn="l" defTabSz="76197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96" indent="-457196">
              <a:buFont typeface="+mj-lt"/>
              <a:buAutoNum type="arabicPeriod"/>
            </a:pPr>
            <a:endParaRPr lang="en-US" sz="216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A876DC-489B-4C63-8B24-880C4C3A99D8}"/>
              </a:ext>
            </a:extLst>
          </p:cNvPr>
          <p:cNvSpPr/>
          <p:nvPr/>
        </p:nvSpPr>
        <p:spPr>
          <a:xfrm>
            <a:off x="198121" y="1028700"/>
            <a:ext cx="11795759" cy="50063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20" dirty="0">
                <a:solidFill>
                  <a:schemeClr val="bg1">
                    <a:lumMod val="50000"/>
                  </a:schemeClr>
                </a:solidFill>
              </a:rPr>
              <a:t>Business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C73447-0270-440D-9FB2-24A4B2E36FB8}"/>
              </a:ext>
            </a:extLst>
          </p:cNvPr>
          <p:cNvSpPr/>
          <p:nvPr/>
        </p:nvSpPr>
        <p:spPr>
          <a:xfrm>
            <a:off x="4510363" y="1570634"/>
            <a:ext cx="3084119" cy="2936158"/>
          </a:xfrm>
          <a:prstGeom prst="ellipse">
            <a:avLst/>
          </a:prstGeom>
          <a:solidFill>
            <a:srgbClr val="C00000">
              <a:alpha val="61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/>
              <a:t>QA</a:t>
            </a:r>
          </a:p>
        </p:txBody>
      </p:sp>
      <p:sp>
        <p:nvSpPr>
          <p:cNvPr id="11" name="Right Arrow 2">
            <a:extLst>
              <a:ext uri="{FF2B5EF4-FFF2-40B4-BE49-F238E27FC236}">
                <a16:creationId xmlns:a16="http://schemas.microsoft.com/office/drawing/2014/main" id="{CB037970-D919-4768-BF75-9AEC67B93B11}"/>
              </a:ext>
            </a:extLst>
          </p:cNvPr>
          <p:cNvSpPr/>
          <p:nvPr/>
        </p:nvSpPr>
        <p:spPr>
          <a:xfrm rot="5400000">
            <a:off x="2050784" y="4403922"/>
            <a:ext cx="548640" cy="754380"/>
          </a:xfrm>
          <a:prstGeom prst="rightArrow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EA9A7B-7B19-4BC8-B608-6CE200470D46}"/>
              </a:ext>
            </a:extLst>
          </p:cNvPr>
          <p:cNvSpPr/>
          <p:nvPr/>
        </p:nvSpPr>
        <p:spPr>
          <a:xfrm>
            <a:off x="1226820" y="5055432"/>
            <a:ext cx="2194560" cy="75438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Deliver Features</a:t>
            </a:r>
          </a:p>
        </p:txBody>
      </p:sp>
      <p:sp>
        <p:nvSpPr>
          <p:cNvPr id="13" name="Right Arrow 9">
            <a:extLst>
              <a:ext uri="{FF2B5EF4-FFF2-40B4-BE49-F238E27FC236}">
                <a16:creationId xmlns:a16="http://schemas.microsoft.com/office/drawing/2014/main" id="{831CEA84-2CFB-42B0-B131-D91E62621FF6}"/>
              </a:ext>
            </a:extLst>
          </p:cNvPr>
          <p:cNvSpPr/>
          <p:nvPr/>
        </p:nvSpPr>
        <p:spPr>
          <a:xfrm rot="5400000">
            <a:off x="5778103" y="4397434"/>
            <a:ext cx="548640" cy="754380"/>
          </a:xfrm>
          <a:prstGeom prst="rightArrow">
            <a:avLst/>
          </a:prstGeom>
          <a:solidFill>
            <a:srgbClr val="C00000">
              <a:alpha val="61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D6DF69-DEF3-45C5-953E-F03F2DD2C03E}"/>
              </a:ext>
            </a:extLst>
          </p:cNvPr>
          <p:cNvSpPr/>
          <p:nvPr/>
        </p:nvSpPr>
        <p:spPr>
          <a:xfrm>
            <a:off x="4930140" y="5052045"/>
            <a:ext cx="2263140" cy="75438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Production Defects</a:t>
            </a: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C31DF079-FE47-492A-8016-5FB52142C0D7}"/>
              </a:ext>
            </a:extLst>
          </p:cNvPr>
          <p:cNvSpPr/>
          <p:nvPr/>
        </p:nvSpPr>
        <p:spPr>
          <a:xfrm rot="5400000">
            <a:off x="9695460" y="4354830"/>
            <a:ext cx="548640" cy="754380"/>
          </a:xfrm>
          <a:prstGeom prst="rightArrow">
            <a:avLst/>
          </a:prstGeom>
          <a:solidFill>
            <a:srgbClr val="00B050">
              <a:alpha val="61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DCF24A-954B-4386-861B-9972F73C885D}"/>
              </a:ext>
            </a:extLst>
          </p:cNvPr>
          <p:cNvSpPr/>
          <p:nvPr/>
        </p:nvSpPr>
        <p:spPr>
          <a:xfrm>
            <a:off x="8576293" y="4991008"/>
            <a:ext cx="2786973" cy="923405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Production Incidents/Downtime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D6098E9-6B39-48BE-A648-968B63C03958}"/>
              </a:ext>
            </a:extLst>
          </p:cNvPr>
          <p:cNvSpPr/>
          <p:nvPr/>
        </p:nvSpPr>
        <p:spPr>
          <a:xfrm>
            <a:off x="771754" y="1609990"/>
            <a:ext cx="3084119" cy="2934377"/>
          </a:xfrm>
          <a:prstGeom prst="ellipse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/>
              <a:t>Development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F3FBA9-5A1F-4E7D-96DC-6DCD200BD456}"/>
              </a:ext>
            </a:extLst>
          </p:cNvPr>
          <p:cNvSpPr/>
          <p:nvPr/>
        </p:nvSpPr>
        <p:spPr>
          <a:xfrm>
            <a:off x="8427721" y="1577340"/>
            <a:ext cx="3084119" cy="2936158"/>
          </a:xfrm>
          <a:prstGeom prst="ellipse">
            <a:avLst/>
          </a:prstGeom>
          <a:solidFill>
            <a:srgbClr val="00B050">
              <a:alpha val="61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3579504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74320"/>
            <a:ext cx="9144000" cy="685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82295" tIns="41148" rIns="82295" bIns="41148" rtlCol="0" anchor="b">
            <a:normAutofit/>
          </a:bodyPr>
          <a:lstStyle/>
          <a:p>
            <a:pPr algn="ctr">
              <a:lnSpc>
                <a:spcPct val="70000"/>
              </a:lnSpc>
            </a:pPr>
            <a:r>
              <a:rPr lang="en-US" sz="3240" dirty="0" smtClean="0">
                <a:latin typeface="Calibri" pitchFamily="34" charset="0"/>
              </a:rPr>
              <a:t>What is DevOps?</a:t>
            </a:r>
            <a:endParaRPr lang="en-US" sz="3240" dirty="0">
              <a:latin typeface="Calibri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756B29D-A2EE-4167-B871-03FA55E36BBC}"/>
              </a:ext>
            </a:extLst>
          </p:cNvPr>
          <p:cNvSpPr txBox="1">
            <a:spLocks/>
          </p:cNvSpPr>
          <p:nvPr/>
        </p:nvSpPr>
        <p:spPr>
          <a:xfrm>
            <a:off x="1295588" y="1981257"/>
            <a:ext cx="9669592" cy="3809852"/>
          </a:xfrm>
          <a:prstGeom prst="rect">
            <a:avLst/>
          </a:prstGeom>
        </p:spPr>
        <p:txBody>
          <a:bodyPr>
            <a:normAutofit/>
          </a:bodyPr>
          <a:lstStyle>
            <a:lvl1pPr marL="190492" indent="-190492" algn="l" defTabSz="76197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indent="-152394" algn="l" defTabSz="76197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477" indent="-149484" algn="l" defTabSz="7619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1970" indent="-152394" algn="l" defTabSz="7619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52462" indent="-149484" algn="l" defTabSz="76197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2954" indent="-152394" algn="l" defTabSz="76197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33447" indent="-149484" algn="l" defTabSz="76197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23939" indent="-152394" algn="l" defTabSz="76197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431" indent="-149484" algn="l" defTabSz="76197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96" indent="-457196">
              <a:buFont typeface="+mj-lt"/>
              <a:buAutoNum type="arabicPeriod"/>
            </a:pPr>
            <a:endParaRPr lang="en-US" sz="216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A876DC-489B-4C63-8B24-880C4C3A99D8}"/>
              </a:ext>
            </a:extLst>
          </p:cNvPr>
          <p:cNvSpPr/>
          <p:nvPr/>
        </p:nvSpPr>
        <p:spPr>
          <a:xfrm>
            <a:off x="198121" y="1028700"/>
            <a:ext cx="11795759" cy="50063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20" dirty="0">
                <a:solidFill>
                  <a:schemeClr val="bg1">
                    <a:lumMod val="50000"/>
                  </a:schemeClr>
                </a:solidFill>
              </a:rPr>
              <a:t>Business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C73447-0270-440D-9FB2-24A4B2E36FB8}"/>
              </a:ext>
            </a:extLst>
          </p:cNvPr>
          <p:cNvSpPr/>
          <p:nvPr/>
        </p:nvSpPr>
        <p:spPr>
          <a:xfrm>
            <a:off x="3835859" y="2733107"/>
            <a:ext cx="3084119" cy="2936158"/>
          </a:xfrm>
          <a:prstGeom prst="ellipse">
            <a:avLst/>
          </a:prstGeom>
          <a:solidFill>
            <a:srgbClr val="C00000">
              <a:alpha val="61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/>
              <a:t>QA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DCF24A-954B-4386-861B-9972F73C885D}"/>
              </a:ext>
            </a:extLst>
          </p:cNvPr>
          <p:cNvSpPr/>
          <p:nvPr/>
        </p:nvSpPr>
        <p:spPr>
          <a:xfrm>
            <a:off x="8221980" y="3095946"/>
            <a:ext cx="3360420" cy="1498915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Deliver Features &amp;</a:t>
            </a:r>
          </a:p>
          <a:p>
            <a:pPr algn="ctr"/>
            <a:r>
              <a:rPr lang="en-US" sz="21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Production Defects &amp;</a:t>
            </a:r>
          </a:p>
          <a:p>
            <a:pPr algn="ctr"/>
            <a:r>
              <a:rPr lang="en-US" sz="21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Production Incidents/Downtime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D6098E9-6B39-48BE-A648-968B63C03958}"/>
              </a:ext>
            </a:extLst>
          </p:cNvPr>
          <p:cNvSpPr/>
          <p:nvPr/>
        </p:nvSpPr>
        <p:spPr>
          <a:xfrm>
            <a:off x="2600401" y="1234441"/>
            <a:ext cx="3084119" cy="2934377"/>
          </a:xfrm>
          <a:prstGeom prst="ellipse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/>
              <a:t>Development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F3FBA9-5A1F-4E7D-96DC-6DCD200BD456}"/>
              </a:ext>
            </a:extLst>
          </p:cNvPr>
          <p:cNvSpPr/>
          <p:nvPr/>
        </p:nvSpPr>
        <p:spPr>
          <a:xfrm>
            <a:off x="1798483" y="2907127"/>
            <a:ext cx="3084119" cy="2936158"/>
          </a:xfrm>
          <a:prstGeom prst="ellipse">
            <a:avLst/>
          </a:prstGeom>
          <a:solidFill>
            <a:srgbClr val="00B050">
              <a:alpha val="61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/>
              <a:t>Operations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D788BAA5-9176-44E3-A59E-AF8178D9EEB5}"/>
              </a:ext>
            </a:extLst>
          </p:cNvPr>
          <p:cNvSpPr/>
          <p:nvPr/>
        </p:nvSpPr>
        <p:spPr>
          <a:xfrm>
            <a:off x="4279742" y="3388939"/>
            <a:ext cx="3942239" cy="822960"/>
          </a:xfrm>
          <a:prstGeom prst="leftRigh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High-performing team</a:t>
            </a:r>
          </a:p>
        </p:txBody>
      </p:sp>
    </p:spTree>
    <p:extLst>
      <p:ext uri="{BB962C8B-B14F-4D97-AF65-F5344CB8AC3E}">
        <p14:creationId xmlns:p14="http://schemas.microsoft.com/office/powerpoint/2010/main" val="3579793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74320"/>
            <a:ext cx="9144000" cy="685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82295" tIns="41148" rIns="82295" bIns="41148" rtlCol="0" anchor="b">
            <a:normAutofit/>
          </a:bodyPr>
          <a:lstStyle/>
          <a:p>
            <a:pPr algn="ctr">
              <a:lnSpc>
                <a:spcPct val="70000"/>
              </a:lnSpc>
            </a:pPr>
            <a:r>
              <a:rPr lang="en-US" sz="3240" dirty="0">
                <a:latin typeface="Calibri" pitchFamily="34" charset="0"/>
              </a:rPr>
              <a:t>Continuous Delivery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756B29D-A2EE-4167-B871-03FA55E36BBC}"/>
              </a:ext>
            </a:extLst>
          </p:cNvPr>
          <p:cNvSpPr txBox="1">
            <a:spLocks/>
          </p:cNvSpPr>
          <p:nvPr/>
        </p:nvSpPr>
        <p:spPr>
          <a:xfrm>
            <a:off x="541020" y="1097281"/>
            <a:ext cx="8915400" cy="5169877"/>
          </a:xfrm>
          <a:prstGeom prst="rect">
            <a:avLst/>
          </a:prstGeom>
        </p:spPr>
        <p:txBody>
          <a:bodyPr>
            <a:normAutofit/>
          </a:bodyPr>
          <a:lstStyle>
            <a:lvl1pPr marL="190492" indent="-190492" algn="l" defTabSz="76197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indent="-152394" algn="l" defTabSz="76197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477" indent="-149484" algn="l" defTabSz="7619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1970" indent="-152394" algn="l" defTabSz="7619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52462" indent="-149484" algn="l" defTabSz="76197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2954" indent="-152394" algn="l" defTabSz="76197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33447" indent="-149484" algn="l" defTabSz="76197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23939" indent="-152394" algn="l" defTabSz="76197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431" indent="-149484" algn="l" defTabSz="76197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80" b="1" dirty="0"/>
              <a:t>Continuous Integration (prerequisite)</a:t>
            </a:r>
          </a:p>
          <a:p>
            <a:pPr marL="0" indent="0">
              <a:buNone/>
            </a:pPr>
            <a:r>
              <a:rPr lang="en-US" sz="2880" dirty="0"/>
              <a:t>“… a software development practice where members of a team integrate their work frequently, usually each person integrates at least daily - leading to multiple integrations per day. Each integration is verified by an automated build (including test) to detect integration errors as quickly as possible</a:t>
            </a:r>
            <a:r>
              <a:rPr lang="en-US" sz="2880" dirty="0" smtClean="0"/>
              <a:t>.”</a:t>
            </a:r>
            <a:endParaRPr lang="en-US" sz="288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434911-BD90-4443-A554-F4EBBA7F4977}"/>
              </a:ext>
            </a:extLst>
          </p:cNvPr>
          <p:cNvSpPr/>
          <p:nvPr/>
        </p:nvSpPr>
        <p:spPr>
          <a:xfrm>
            <a:off x="3078480" y="6217179"/>
            <a:ext cx="6714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https://martinfowler.com/articles/continuousIntegration.html</a:t>
            </a:r>
          </a:p>
        </p:txBody>
      </p:sp>
      <p:pic>
        <p:nvPicPr>
          <p:cNvPr id="7" name="Picture 1" descr="image001">
            <a:extLst>
              <a:ext uri="{FF2B5EF4-FFF2-40B4-BE49-F238E27FC236}">
                <a16:creationId xmlns:a16="http://schemas.microsoft.com/office/drawing/2014/main" id="{F3792E14-EA91-42CC-B1E6-750001EB6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639" y="0"/>
            <a:ext cx="1972577" cy="6267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350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74320"/>
            <a:ext cx="9144000" cy="685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82295" tIns="41148" rIns="82295" bIns="41148" rtlCol="0" anchor="b">
            <a:normAutofit/>
          </a:bodyPr>
          <a:lstStyle/>
          <a:p>
            <a:pPr algn="ctr">
              <a:lnSpc>
                <a:spcPct val="70000"/>
              </a:lnSpc>
            </a:pPr>
            <a:r>
              <a:rPr lang="en-US" sz="3240" dirty="0">
                <a:latin typeface="Calibri" pitchFamily="34" charset="0"/>
              </a:rPr>
              <a:t>Continuous Delivery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756B29D-A2EE-4167-B871-03FA55E36BBC}"/>
              </a:ext>
            </a:extLst>
          </p:cNvPr>
          <p:cNvSpPr txBox="1">
            <a:spLocks/>
          </p:cNvSpPr>
          <p:nvPr/>
        </p:nvSpPr>
        <p:spPr>
          <a:xfrm>
            <a:off x="1295588" y="1577340"/>
            <a:ext cx="9669592" cy="5623560"/>
          </a:xfrm>
          <a:prstGeom prst="rect">
            <a:avLst/>
          </a:prstGeom>
        </p:spPr>
        <p:txBody>
          <a:bodyPr>
            <a:normAutofit/>
          </a:bodyPr>
          <a:lstStyle>
            <a:lvl1pPr marL="190492" indent="-190492" algn="l" defTabSz="76197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indent="-152394" algn="l" defTabSz="76197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477" indent="-149484" algn="l" defTabSz="7619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1970" indent="-152394" algn="l" defTabSz="7619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52462" indent="-149484" algn="l" defTabSz="76197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2954" indent="-152394" algn="l" defTabSz="76197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33447" indent="-149484" algn="l" defTabSz="76197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23939" indent="-152394" algn="l" defTabSz="76197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431" indent="-149484" algn="l" defTabSz="76197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60" b="1" dirty="0"/>
              <a:t>Delivery Pipeline</a:t>
            </a:r>
          </a:p>
          <a:p>
            <a:pPr marL="0" indent="0">
              <a:buNone/>
            </a:pPr>
            <a:endParaRPr lang="en-US" sz="2160" b="1" dirty="0"/>
          </a:p>
          <a:p>
            <a:pPr marL="0" indent="0">
              <a:buNone/>
            </a:pPr>
            <a:r>
              <a:rPr lang="en-US" sz="1800" dirty="0"/>
              <a:t>Run on every change that may impact the system</a:t>
            </a:r>
          </a:p>
          <a:p>
            <a:r>
              <a:rPr lang="en-US" sz="1620" dirty="0"/>
              <a:t>Infrastructure as Code</a:t>
            </a:r>
          </a:p>
          <a:p>
            <a:r>
              <a:rPr lang="en-US" sz="1620" dirty="0"/>
              <a:t>Configuration as Code</a:t>
            </a:r>
          </a:p>
          <a:p>
            <a:r>
              <a:rPr lang="en-US" sz="1620" dirty="0"/>
              <a:t>Data as Code</a:t>
            </a:r>
          </a:p>
          <a:p>
            <a:pPr marL="0" indent="0">
              <a:buNone/>
            </a:pPr>
            <a:endParaRPr lang="en-US" sz="2880" b="1" dirty="0"/>
          </a:p>
          <a:p>
            <a:pPr marL="0" indent="0">
              <a:buNone/>
            </a:pPr>
            <a:r>
              <a:rPr lang="en-US" sz="1800" dirty="0"/>
              <a:t>Validation via </a:t>
            </a:r>
            <a:r>
              <a:rPr lang="en-US" sz="1800" dirty="0" smtClean="0"/>
              <a:t>Tests</a:t>
            </a:r>
            <a:endParaRPr lang="en-US" sz="1800" dirty="0"/>
          </a:p>
        </p:txBody>
      </p:sp>
      <p:pic>
        <p:nvPicPr>
          <p:cNvPr id="5" name="Picture 4" descr="http://see.ludwig.lajuntaschools.org/wp-content/uploads/2013/05/guaranteed.jpg">
            <a:extLst>
              <a:ext uri="{FF2B5EF4-FFF2-40B4-BE49-F238E27FC236}">
                <a16:creationId xmlns:a16="http://schemas.microsoft.com/office/drawing/2014/main" id="{CE0EA97F-7DB1-46A1-A806-89263D32C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252" y="3447617"/>
            <a:ext cx="2922840" cy="221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2545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DevOps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DevOps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Cloud offering of </a:t>
            </a:r>
            <a:r>
              <a:rPr lang="en-US" dirty="0" smtClean="0"/>
              <a:t>TFS (Azure DevOps Server)</a:t>
            </a:r>
            <a:endParaRPr lang="en-US" dirty="0" smtClean="0"/>
          </a:p>
          <a:p>
            <a:r>
              <a:rPr lang="en-US" dirty="0" smtClean="0"/>
              <a:t>One stop shop for DevOps</a:t>
            </a:r>
          </a:p>
          <a:p>
            <a:r>
              <a:rPr lang="en-US" dirty="0" smtClean="0"/>
              <a:t>Backlogs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Build/Release</a:t>
            </a:r>
          </a:p>
          <a:p>
            <a:r>
              <a:rPr lang="en-US" dirty="0" smtClean="0"/>
              <a:t>Generate pipeline from App Service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42759" y="2160589"/>
            <a:ext cx="3131243" cy="313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760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e9c0b8d7-bdb4-4fd3-b62a-f50327aaefce" origin="autoSelectedSuggestion">
  <element uid="936e22d5-45a7-4cb7-95ab-1aa8c7c88789" value=""/>
  <element uid="c64218ab-b8d1-40b6-a478-cb8be1e10ecc" value=""/>
</sisl>
</file>

<file path=customXml/itemProps1.xml><?xml version="1.0" encoding="utf-8"?>
<ds:datastoreItem xmlns:ds="http://schemas.openxmlformats.org/officeDocument/2006/customXml" ds:itemID="{11F2D570-7894-4E09-98B6-2C1A21225137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637</TotalTime>
  <Words>496</Words>
  <Application>Microsoft Office PowerPoint</Application>
  <PresentationFormat>Widescreen</PresentationFormat>
  <Paragraphs>132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ＭＳ Ｐゴシック</vt:lpstr>
      <vt:lpstr>Arial</vt:lpstr>
      <vt:lpstr>Calibri</vt:lpstr>
      <vt:lpstr>Gill Sans</vt:lpstr>
      <vt:lpstr>Trebuchet MS</vt:lpstr>
      <vt:lpstr>Wingdings 3</vt:lpstr>
      <vt:lpstr>Facet</vt:lpstr>
      <vt:lpstr>Enabling your DevOps Process through Azure</vt:lpstr>
      <vt:lpstr>Agenda</vt:lpstr>
      <vt:lpstr>What is DevOps?</vt:lpstr>
      <vt:lpstr>What is DevOps?</vt:lpstr>
      <vt:lpstr>What is DevOps?</vt:lpstr>
      <vt:lpstr>Continuous Delivery</vt:lpstr>
      <vt:lpstr>Continuous Delivery</vt:lpstr>
      <vt:lpstr>Azure DevOps</vt:lpstr>
      <vt:lpstr>Azure DevOps</vt:lpstr>
      <vt:lpstr>Azure DevOps</vt:lpstr>
      <vt:lpstr>YAML Builds</vt:lpstr>
      <vt:lpstr>ARM Templates</vt:lpstr>
      <vt:lpstr>ARM Templates</vt:lpstr>
      <vt:lpstr>ARM Templates</vt:lpstr>
      <vt:lpstr>Azure CLI</vt:lpstr>
      <vt:lpstr>Azure CLI</vt:lpstr>
      <vt:lpstr>Microservices</vt:lpstr>
      <vt:lpstr>Microservice Architecture</vt:lpstr>
      <vt:lpstr>Containers</vt:lpstr>
      <vt:lpstr>Azure Kubernetes Services</vt:lpstr>
      <vt:lpstr>Azure Service Fabric</vt:lpstr>
      <vt:lpstr>Other Services</vt:lpstr>
    </vt:vector>
  </TitlesOfParts>
  <Company>American Electric Power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Enabling your DevOps Process through Azure</dc:title>
  <dc:creator>s293306</dc:creator>
  <cp:lastModifiedBy>s293306</cp:lastModifiedBy>
  <cp:revision>72</cp:revision>
  <dcterms:created xsi:type="dcterms:W3CDTF">2019-04-11T12:04:53Z</dcterms:created>
  <dcterms:modified xsi:type="dcterms:W3CDTF">2019-04-22T19:06:04Z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e8fb0e6e-409b-4871-b851-d9f728e16b9a</vt:lpwstr>
  </property>
  <property fmtid="{D5CDD505-2E9C-101B-9397-08002B2CF9AE}" pid="3" name="bjDocumentSecurityLabel">
    <vt:lpwstr>Uncategorized</vt:lpwstr>
  </property>
  <property fmtid="{D5CDD505-2E9C-101B-9397-08002B2CF9AE}" pid="4" name="bjSaver">
    <vt:lpwstr>2c/7N8QMzWkVI+Eha8/yQBDuMwz6iLHz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policy="e9c0b8d7-bdb4-4fd3-b62a-f50327aaefce" origin="autoSelectedSuggestion" xmlns="http://w</vt:lpwstr>
  </property>
  <property fmtid="{D5CDD505-2E9C-101B-9397-08002B2CF9AE}" pid="6" name="bjDocumentLabelXML-0">
    <vt:lpwstr>ww.boldonjames.com/2008/01/sie/internal/label"&gt;&lt;element uid="936e22d5-45a7-4cb7-95ab-1aa8c7c88789" value="" /&gt;&lt;element uid="c64218ab-b8d1-40b6-a478-cb8be1e10ecc" value="" /&gt;&lt;/sisl&gt;</vt:lpwstr>
  </property>
  <property fmtid="{D5CDD505-2E9C-101B-9397-08002B2CF9AE}" pid="7" name="Visual Markings Removed">
    <vt:lpwstr>No</vt:lpwstr>
  </property>
</Properties>
</file>