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6" r:id="rId4"/>
  </p:sldMasterIdLst>
  <p:notesMasterIdLst>
    <p:notesMasterId r:id="rId14"/>
  </p:notesMasterIdLst>
  <p:handoutMasterIdLst>
    <p:handoutMasterId r:id="rId75"/>
  </p:handoutMasterIdLst>
  <p:sldIdLst>
    <p:sldId id="496" r:id="rId5"/>
    <p:sldId id="930" r:id="rId6"/>
    <p:sldId id="728" r:id="rId7"/>
    <p:sldId id="1073" r:id="rId8"/>
    <p:sldId id="1074" r:id="rId9"/>
    <p:sldId id="1032" r:id="rId10"/>
    <p:sldId id="1033" r:id="rId11"/>
    <p:sldId id="1034" r:id="rId12"/>
    <p:sldId id="731" r:id="rId13"/>
    <p:sldId id="732" r:id="rId15"/>
    <p:sldId id="733" r:id="rId16"/>
    <p:sldId id="1039" r:id="rId17"/>
    <p:sldId id="740" r:id="rId18"/>
    <p:sldId id="1040" r:id="rId19"/>
    <p:sldId id="1041" r:id="rId20"/>
    <p:sldId id="1042" r:id="rId21"/>
    <p:sldId id="1043" r:id="rId22"/>
    <p:sldId id="1044" r:id="rId23"/>
    <p:sldId id="1075" r:id="rId24"/>
    <p:sldId id="1076" r:id="rId25"/>
    <p:sldId id="1077" r:id="rId26"/>
    <p:sldId id="1078" r:id="rId27"/>
    <p:sldId id="1079" r:id="rId28"/>
    <p:sldId id="1080" r:id="rId29"/>
    <p:sldId id="1081" r:id="rId30"/>
    <p:sldId id="1038" r:id="rId31"/>
    <p:sldId id="736" r:id="rId32"/>
    <p:sldId id="737" r:id="rId33"/>
    <p:sldId id="743" r:id="rId34"/>
    <p:sldId id="1082" r:id="rId35"/>
    <p:sldId id="1083" r:id="rId36"/>
    <p:sldId id="1084" r:id="rId37"/>
    <p:sldId id="1085" r:id="rId38"/>
    <p:sldId id="1086" r:id="rId39"/>
    <p:sldId id="1087" r:id="rId40"/>
    <p:sldId id="1088" r:id="rId41"/>
    <p:sldId id="1089" r:id="rId42"/>
    <p:sldId id="1090" r:id="rId43"/>
    <p:sldId id="1091" r:id="rId44"/>
    <p:sldId id="1092" r:id="rId45"/>
    <p:sldId id="1093" r:id="rId46"/>
    <p:sldId id="1094" r:id="rId47"/>
    <p:sldId id="1095" r:id="rId48"/>
    <p:sldId id="1096" r:id="rId49"/>
    <p:sldId id="1120" r:id="rId50"/>
    <p:sldId id="1097" r:id="rId51"/>
    <p:sldId id="1098" r:id="rId52"/>
    <p:sldId id="1099" r:id="rId53"/>
    <p:sldId id="1100" r:id="rId54"/>
    <p:sldId id="1101" r:id="rId55"/>
    <p:sldId id="1102" r:id="rId56"/>
    <p:sldId id="1103" r:id="rId57"/>
    <p:sldId id="1104" r:id="rId58"/>
    <p:sldId id="1105" r:id="rId59"/>
    <p:sldId id="1106" r:id="rId60"/>
    <p:sldId id="1107" r:id="rId61"/>
    <p:sldId id="1108" r:id="rId62"/>
    <p:sldId id="1109" r:id="rId63"/>
    <p:sldId id="1110" r:id="rId64"/>
    <p:sldId id="1111" r:id="rId65"/>
    <p:sldId id="1112" r:id="rId66"/>
    <p:sldId id="1113" r:id="rId67"/>
    <p:sldId id="1114" r:id="rId68"/>
    <p:sldId id="1115" r:id="rId69"/>
    <p:sldId id="1116" r:id="rId70"/>
    <p:sldId id="1117" r:id="rId71"/>
    <p:sldId id="1118" r:id="rId72"/>
    <p:sldId id="1119" r:id="rId73"/>
    <p:sldId id="492" r:id="rId74"/>
  </p:sldIdLst>
  <p:sldSz cx="9144000" cy="6858000" type="screen4x3"/>
  <p:notesSz cx="6736080" cy="986980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0000"/>
    <a:srgbClr val="A50021"/>
    <a:srgbClr val="CC3300"/>
    <a:srgbClr val="FF9900"/>
    <a:srgbClr val="FF9933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17"/>
    <p:restoredTop sz="93447"/>
  </p:normalViewPr>
  <p:slideViewPr>
    <p:cSldViewPr showGuides="1">
      <p:cViewPr varScale="1">
        <p:scale>
          <a:sx n="103" d="100"/>
          <a:sy n="103" d="100"/>
        </p:scale>
        <p:origin x="-1212" y="-84"/>
      </p:cViewPr>
      <p:guideLst>
        <p:guide orient="horz" pos="2175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页眉占位符 1259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7590" tIns="43795" rIns="87590" bIns="43795"/>
          <a:lstStyle>
            <a:lvl1pPr defTabSz="876300">
              <a:defRPr sz="1100" noProof="1"/>
            </a:lvl1pPr>
          </a:lstStyle>
          <a:p>
            <a:pPr marL="0" marR="0" lvl="0" indent="0" algn="l" defTabSz="8763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5" name="日期占位符 125954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3" cy="493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7590" tIns="43795" rIns="87590" bIns="43795"/>
          <a:lstStyle>
            <a:lvl1pPr algn="r" defTabSz="876300">
              <a:defRPr sz="1100" noProof="1" dirty="0">
                <a:latin typeface="Tahoma" panose="020B0604030504040204" pitchFamily="34" charset="0"/>
                <a:cs typeface="+mn-ea"/>
              </a:defRPr>
            </a:lvl1pPr>
          </a:lstStyle>
          <a:p>
            <a:pPr marL="0" marR="0" lvl="0" indent="0" algn="r" defTabSz="8763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5956" name="页脚占位符 125955"/>
          <p:cNvSpPr>
            <a:spLocks noGrp="1"/>
          </p:cNvSpPr>
          <p:nvPr>
            <p:ph type="ftr" sz="quarter" idx="2"/>
          </p:nvPr>
        </p:nvSpPr>
        <p:spPr>
          <a:xfrm>
            <a:off x="0" y="9375775"/>
            <a:ext cx="2919413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7590" tIns="43795" rIns="87590" bIns="43795" anchor="b"/>
          <a:lstStyle>
            <a:lvl1pPr defTabSz="876300">
              <a:defRPr sz="1100" noProof="1"/>
            </a:lvl1pPr>
          </a:lstStyle>
          <a:p>
            <a:pPr marL="0" marR="0" lvl="0" indent="0" algn="l" defTabSz="8763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7" name="灯片编号占位符 125956"/>
          <p:cNvSpPr>
            <a:spLocks noGrp="1"/>
          </p:cNvSpPr>
          <p:nvPr>
            <p:ph type="sldNum" sz="quarter" idx="3"/>
          </p:nvPr>
        </p:nvSpPr>
        <p:spPr>
          <a:xfrm>
            <a:off x="3814763" y="9375775"/>
            <a:ext cx="2919413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7590" tIns="43795" rIns="87590" bIns="43795" numCol="1" anchor="b" anchorCtr="0" compatLnSpc="1"/>
          <a:p>
            <a:pPr lvl="0" algn="r" defTabSz="876300" eaLnBrk="1" hangingPunct="1"/>
            <a:fld id="{9A0DB2DC-4C9A-4742-B13C-FB6460FD3503}" type="slidenum">
              <a:rPr lang="zh-CN" altLang="en-US" sz="1100" dirty="0">
                <a:latin typeface="Tahoma" panose="020B0604030504040204" pitchFamily="34" charset="0"/>
              </a:rPr>
            </a:fld>
            <a:endParaRPr lang="zh-CN" altLang="en-US" sz="11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02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4878" tIns="47439" rIns="94878" bIns="47439"/>
          <a:lstStyle>
            <a:lvl1pPr defTabSz="949325"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1027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3" cy="493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4878" tIns="47439" rIns="94878" bIns="47439"/>
          <a:lstStyle>
            <a:lvl1pPr algn="r" defTabSz="949325"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4" name="Rectangle 1028"/>
          <p:cNvSpPr>
            <a:spLocks noGrp="1"/>
          </p:cNvSpPr>
          <p:nvPr>
            <p:ph type="sldImg"/>
          </p:nvPr>
        </p:nvSpPr>
        <p:spPr>
          <a:xfrm>
            <a:off x="901700" y="741363"/>
            <a:ext cx="4933950" cy="37004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3100" y="4687888"/>
            <a:ext cx="5389563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78" tIns="47439" rIns="94878" bIns="47439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1030"/>
          <p:cNvSpPr>
            <a:spLocks noGrp="1"/>
          </p:cNvSpPr>
          <p:nvPr>
            <p:ph type="ftr" sz="quarter" idx="4"/>
          </p:nvPr>
        </p:nvSpPr>
        <p:spPr>
          <a:xfrm>
            <a:off x="0" y="9375775"/>
            <a:ext cx="2919413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4878" tIns="47439" rIns="94878" bIns="47439" anchor="b"/>
          <a:lstStyle>
            <a:lvl1pPr defTabSz="949325"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1031"/>
          <p:cNvSpPr>
            <a:spLocks noGrp="1"/>
          </p:cNvSpPr>
          <p:nvPr>
            <p:ph type="sldNum" sz="quarter" idx="5"/>
          </p:nvPr>
        </p:nvSpPr>
        <p:spPr>
          <a:xfrm>
            <a:off x="3814763" y="9375775"/>
            <a:ext cx="2919413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878" tIns="47439" rIns="94878" bIns="47439" numCol="1" anchor="b" anchorCtr="0" compatLnSpc="1"/>
          <a:p>
            <a:pPr lvl="0" algn="r" defTabSz="949325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幻灯片图像占位符 536577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93187" name="文本占位符 536578"/>
          <p:cNvSpPr>
            <a:spLocks noGrp="1"/>
          </p:cNvSpPr>
          <p:nvPr>
            <p:ph type="body"/>
          </p:nvPr>
        </p:nvSpPr>
        <p:spPr>
          <a:xfrm>
            <a:off x="673100" y="4687888"/>
            <a:ext cx="5389563" cy="4440237"/>
          </a:xfrm>
          <a:ln/>
        </p:spPr>
        <p:txBody>
          <a:bodyPr wrap="square" lIns="94878" tIns="47439" rIns="94878" bIns="47439" anchor="ctr"/>
          <a:p>
            <a:pPr lvl="0"/>
            <a:endParaRPr lang="zh-CN" altLang="zh-CN" dirty="0"/>
          </a:p>
        </p:txBody>
      </p:sp>
      <p:sp>
        <p:nvSpPr>
          <p:cNvPr id="9318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14763" y="9375775"/>
            <a:ext cx="2919412" cy="492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4878" tIns="47439" rIns="94878" bIns="47439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幻灯片图像占位符 538625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94211" name="文本占位符 538626"/>
          <p:cNvSpPr>
            <a:spLocks noGrp="1"/>
          </p:cNvSpPr>
          <p:nvPr>
            <p:ph type="body"/>
          </p:nvPr>
        </p:nvSpPr>
        <p:spPr>
          <a:xfrm>
            <a:off x="673100" y="4687888"/>
            <a:ext cx="5389563" cy="4440237"/>
          </a:xfrm>
          <a:ln/>
        </p:spPr>
        <p:txBody>
          <a:bodyPr wrap="square" lIns="94878" tIns="47439" rIns="94878" bIns="47439" anchor="ctr"/>
          <a:p>
            <a:pPr lvl="0"/>
            <a:endParaRPr lang="zh-CN" altLang="zh-CN" dirty="0"/>
          </a:p>
        </p:txBody>
      </p:sp>
      <p:sp>
        <p:nvSpPr>
          <p:cNvPr id="9421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14763" y="9375775"/>
            <a:ext cx="2919412" cy="492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4878" tIns="47439" rIns="94878" bIns="47439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幻灯片图像占位符 540673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95235" name="文本占位符 540674"/>
          <p:cNvSpPr>
            <a:spLocks noGrp="1"/>
          </p:cNvSpPr>
          <p:nvPr>
            <p:ph type="body"/>
          </p:nvPr>
        </p:nvSpPr>
        <p:spPr>
          <a:xfrm>
            <a:off x="673100" y="4687888"/>
            <a:ext cx="5389563" cy="4440237"/>
          </a:xfrm>
          <a:ln/>
        </p:spPr>
        <p:txBody>
          <a:bodyPr wrap="square" lIns="94878" tIns="47439" rIns="94878" bIns="47439" anchor="ctr"/>
          <a:p>
            <a:pPr lvl="0"/>
            <a:endParaRPr lang="zh-CN" altLang="zh-CN" dirty="0"/>
          </a:p>
        </p:txBody>
      </p:sp>
      <p:sp>
        <p:nvSpPr>
          <p:cNvPr id="9523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14763" y="9375775"/>
            <a:ext cx="2919412" cy="492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4878" tIns="47439" rIns="94878" bIns="47439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96259" name="文本占位符 2"/>
          <p:cNvSpPr>
            <a:spLocks noGrp="1"/>
          </p:cNvSpPr>
          <p:nvPr>
            <p:ph type="body"/>
          </p:nvPr>
        </p:nvSpPr>
        <p:spPr>
          <a:xfrm>
            <a:off x="673100" y="4687888"/>
            <a:ext cx="5389563" cy="4440237"/>
          </a:xfrm>
          <a:ln/>
        </p:spPr>
        <p:txBody>
          <a:bodyPr wrap="square" lIns="94878" tIns="47439" rIns="94878" bIns="47439" anchor="ctr"/>
          <a:p>
            <a:pPr lvl="0"/>
            <a:endParaRPr lang="zh-CN" altLang="en-US" dirty="0"/>
          </a:p>
        </p:txBody>
      </p:sp>
      <p:sp>
        <p:nvSpPr>
          <p:cNvPr id="962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14763" y="9375775"/>
            <a:ext cx="2919412" cy="492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4878" tIns="47439" rIns="94878" bIns="47439" anchor="b"/>
          <a:p>
            <a:pPr lvl="0" algn="r" defTabSz="949325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幻灯片图像占位符 544769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97283" name="文本占位符 544770"/>
          <p:cNvSpPr>
            <a:spLocks noGrp="1"/>
          </p:cNvSpPr>
          <p:nvPr>
            <p:ph type="body"/>
          </p:nvPr>
        </p:nvSpPr>
        <p:spPr>
          <a:xfrm>
            <a:off x="673100" y="4687888"/>
            <a:ext cx="5389563" cy="4440237"/>
          </a:xfrm>
          <a:ln/>
        </p:spPr>
        <p:txBody>
          <a:bodyPr wrap="square" lIns="94878" tIns="47439" rIns="94878" bIns="47439" anchor="ctr"/>
          <a:p>
            <a:pPr lvl="0"/>
            <a:endParaRPr lang="zh-CN" altLang="zh-CN" dirty="0"/>
          </a:p>
        </p:txBody>
      </p:sp>
      <p:sp>
        <p:nvSpPr>
          <p:cNvPr id="9728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14763" y="9375775"/>
            <a:ext cx="2919412" cy="492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4878" tIns="47439" rIns="94878" bIns="47439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7458" name="组合 147457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47459" name="组合 147458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47460" name="任意多边形 147459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1" name="任意多边形 147460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2" name="任意多边形 147461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3" name="任意多边形 147462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4" name="任意多边形 147463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5" name="任意多边形 147464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6" name="任意多边形 147465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7467" name="任意多边形 147466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8" name="任意多边形 147467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9" name="任意多边形 147468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70" name="任意多边形 147469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71" name="任意多边形 147470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72" name="任意多边形 147471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7473" name="组合 147472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47474" name="任意多边形 14747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75" name="任意多边形 14747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76" name="任意多边形 14747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7477" name="组合 147476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47478" name="任意多边形 14747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79" name="任意多边形 14747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80" name="任意多边形 14747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7481" name="组合 147480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47482" name="任意多边形 14748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83" name="任意多边形 14748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84" name="任意多边形 14748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7485" name="组合 147484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47486" name="任意多边形 14748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87" name="任意多边形 14748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88" name="任意多边形 14748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7489" name="组合 147488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47490" name="任意多边形 14748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91" name="任意多边形 14749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92" name="任意多边形 14749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7493" name="任意多边形 147492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4" name="任意多边形 147493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5" name="任意多边形 147494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6" name="任意多边形 147495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7" name="任意多边形 147496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8" name="任意多边形 147497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9" name="任意多边形 147498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7500" name="日期占位符 147499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501" name="页脚占位符 14750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7502" name="灯片编号占位符 147501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503" name="标题 147502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7504" name="副标题 147503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4300093" cy="4864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995" y="1268413"/>
            <a:ext cx="4300093" cy="4864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193925" cy="57991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454591" cy="57991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333375"/>
            <a:ext cx="8775700" cy="57991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4300093" cy="4864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995" y="1268413"/>
            <a:ext cx="4300093" cy="4864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1163" y="333375"/>
            <a:ext cx="2193925" cy="57991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454591" cy="57991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6434" name="组合 146433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46435" name="任意多边形 146434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6436" name="组合 146435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46437" name="任意多边形 146436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38" name="任意多边形 146437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39" name="任意多边形 146438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6440" name="任意多边形 146439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6441" name="组合 146440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46442" name="任意多边形 146441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43" name="任意多边形 146442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44" name="任意多边形 146443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45" name="任意多边形 146444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46" name="任意多边形 146445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46447" name="组合 146446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46448" name="任意多边形 146447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46449" name="任意多边形 146448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46450" name="任意多边形 146449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46451" name="组合 146450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46452" name="任意多边形 14645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53" name="任意多边形 14645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54" name="任意多边形 14645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6455" name="组合 146454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46456" name="任意多边形 14645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57" name="任意多边形 14645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58" name="任意多边形 14645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6459" name="组合 146458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46460" name="任意多边形 14645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61" name="任意多边形 14646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62" name="任意多边形 14646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6463" name="任意多边形 146462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4" name="任意多边形 146463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5" name="任意多边形 146464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6" name="任意多边形 146465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7" name="任意多边形 146466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8" name="任意多边形 146467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9" name="任意多边形 146468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0" name="任意多边形 146469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1" name="任意多边形 146470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2" name="任意多边形 146471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3" name="任意多边形 146472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4" name="任意多边形 146473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5" name="任意多边形 146474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6" name="任意多边形 146475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6477" name="标题 146476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6478" name="文本占位符 1464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6479" name="日期占位符 146478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80" name="页脚占位符 14647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6481" name="灯片编号占位符 146480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3333FF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290513" y="2984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673100" y="2984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414338" y="7207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784225" y="7207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0" y="6477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635000" y="1905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315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042988" y="333375"/>
            <a:ext cx="7793037" cy="6937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79388" y="1268413"/>
            <a:ext cx="8775700" cy="4864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组合 2050"/>
            <p:cNvGrpSpPr/>
            <p:nvPr/>
          </p:nvGrpSpPr>
          <p:grpSpPr>
            <a:xfrm>
              <a:off x="185" y="68"/>
              <a:ext cx="449" cy="299"/>
              <a:chOff x="0" y="0"/>
              <a:chExt cx="624" cy="432"/>
            </a:xfrm>
          </p:grpSpPr>
          <p:sp>
            <p:nvSpPr>
              <p:cNvPr id="2063" name="Rectangle 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4" name="Rectangle 5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7" name="组合 2053"/>
            <p:cNvGrpSpPr/>
            <p:nvPr/>
          </p:nvGrpSpPr>
          <p:grpSpPr>
            <a:xfrm>
              <a:off x="263" y="334"/>
              <a:ext cx="466" cy="299"/>
              <a:chOff x="0" y="0"/>
              <a:chExt cx="672" cy="432"/>
            </a:xfrm>
          </p:grpSpPr>
          <p:sp>
            <p:nvSpPr>
              <p:cNvPr id="2061" name="Rectangle 7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62" name="Rectangle 8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2051" name="Rectangle 9"/>
          <p:cNvSpPr>
            <a:spLocks noGrp="1"/>
          </p:cNvSpPr>
          <p:nvPr>
            <p:ph type="title"/>
          </p:nvPr>
        </p:nvSpPr>
        <p:spPr>
          <a:xfrm>
            <a:off x="1042988" y="333375"/>
            <a:ext cx="7793037" cy="6937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10"/>
          <p:cNvSpPr>
            <a:spLocks noGrp="1"/>
          </p:cNvSpPr>
          <p:nvPr>
            <p:ph type="body"/>
          </p:nvPr>
        </p:nvSpPr>
        <p:spPr>
          <a:xfrm>
            <a:off x="179388" y="1268413"/>
            <a:ext cx="8775700" cy="4864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14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noProof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5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noProof="1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6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6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7632700" cy="719138"/>
          </a:xfrm>
          <a:ln/>
        </p:spPr>
        <p:txBody>
          <a:bodyPr vert="horz" wrap="square" lIns="91440" tIns="45720" rIns="91440" bIns="45720" anchor="b"/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数据结构教程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 Box 5"/>
          <p:cNvSpPr txBox="1"/>
          <p:nvPr/>
        </p:nvSpPr>
        <p:spPr>
          <a:xfrm>
            <a:off x="900113" y="2133600"/>
            <a:ext cx="74898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6000" b="1" dirty="0">
                <a:latin typeface="Times New Roman" panose="02020603050405020304" pitchFamily="18" charset="0"/>
                <a:ea typeface="楷体_GB2312" pitchFamily="49" charset="-122"/>
              </a:rPr>
              <a:t>8    </a:t>
            </a:r>
            <a:r>
              <a:rPr lang="zh-CN" altLang="en-US" sz="60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endParaRPr lang="zh-CN" altLang="en-US" sz="6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172" name="Picture 51" descr="PE03511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644900"/>
            <a:ext cx="2952750" cy="2719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Text Box 5"/>
          <p:cNvSpPr txBox="1"/>
          <p:nvPr/>
        </p:nvSpPr>
        <p:spPr>
          <a:xfrm>
            <a:off x="4211638" y="4076700"/>
            <a:ext cx="4537075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授课老师：</a:t>
            </a:r>
            <a:r>
              <a:rPr lang="zh-CN" altLang="en-US" sz="4000" b="1" dirty="0">
                <a:latin typeface="Arial" panose="020B0604020202020204" pitchFamily="34" charset="0"/>
                <a:ea typeface="幼圆" panose="02010509060101010101" pitchFamily="49" charset="-122"/>
              </a:rPr>
              <a:t>彭伟国</a:t>
            </a:r>
            <a:endParaRPr lang="zh-CN" altLang="en-US" sz="40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软件学院</a:t>
            </a:r>
            <a:endParaRPr lang="zh-CN" altLang="en-US" sz="3600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7602" name="矩形 537601"/>
          <p:cNvSpPr/>
          <p:nvPr/>
        </p:nvSpPr>
        <p:spPr>
          <a:xfrm>
            <a:off x="539750" y="692150"/>
            <a:ext cx="8001000" cy="5715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marL="342900" indent="-342900">
              <a:lnSpc>
                <a:spcPct val="13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另需一个一维数组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，每个顶点对应数组的一个单元，记录从源点到其他各顶点当前的最短路径长度，其初值为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D[i]=cost[V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][i]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i=1…n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。数组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中的数据随着算法的逐步进行要不断地修改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集合和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数组并对其初始化后，迪杰斯特拉算法在进行中，都是从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之外的顶点集合中选出一个顶点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，使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D[w]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的值最小。于是从源点到达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只通过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中的顶点，把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加入集合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中，并调整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中记录的从源点到集合中每个顶点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的距离：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SzPct val="50000"/>
              <a:buFont typeface="Wingdings" panose="05000000000000000000" pitchFamily="2" charset="2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取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D[v]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D[w]+cost[w][v]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中值较小的作为新的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D[v]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重复上述，直到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中包含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中其余各顶点的最短路径。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charRg st="9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2">
                                            <p:txEl>
                                              <p:charRg st="9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2">
                                            <p:txEl>
                                              <p:charRg st="9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charRg st="20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602">
                                            <p:txEl>
                                              <p:charRg st="20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02">
                                            <p:txEl>
                                              <p:charRg st="20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charRg st="247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602">
                                            <p:txEl>
                                              <p:charRg st="247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7602">
                                            <p:txEl>
                                              <p:charRg st="247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539649"/>
          <p:cNvSpPr txBox="1"/>
          <p:nvPr/>
        </p:nvSpPr>
        <p:spPr>
          <a:xfrm>
            <a:off x="4725988" y="276225"/>
            <a:ext cx="3733800" cy="222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∞   ∞  10  ∞  30 100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∞   ∞  5   ∞  ∞  ∞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∞   ∞  ∞  50  ∞  ∞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∞   ∞  ∞  ∞  ∞  10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∞   ∞  ∞  20  ∞  60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∞   ∞  ∞  ∞  ∞  ∞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左中括号 539650"/>
          <p:cNvSpPr/>
          <p:nvPr/>
        </p:nvSpPr>
        <p:spPr>
          <a:xfrm>
            <a:off x="5105400" y="685800"/>
            <a:ext cx="152400" cy="1676400"/>
          </a:xfrm>
          <a:prstGeom prst="leftBracket">
            <a:avLst>
              <a:gd name="adj" fmla="val 91615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348" name="右中括号 539651"/>
          <p:cNvSpPr/>
          <p:nvPr/>
        </p:nvSpPr>
        <p:spPr>
          <a:xfrm>
            <a:off x="8305800" y="685800"/>
            <a:ext cx="76200" cy="1676400"/>
          </a:xfrm>
          <a:prstGeom prst="rightBracket">
            <a:avLst>
              <a:gd name="adj" fmla="val 18323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39653" name="矩形 539652"/>
          <p:cNvSpPr/>
          <p:nvPr/>
        </p:nvSpPr>
        <p:spPr>
          <a:xfrm>
            <a:off x="6943725" y="6086475"/>
            <a:ext cx="2022475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sz="1400" b="1" dirty="0">
                <a:latin typeface="Arial" panose="020B0604020202020204" pitchFamily="34" charset="0"/>
              </a:rPr>
              <a:t>{V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4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5</a:t>
            </a:r>
            <a:r>
              <a:rPr lang="en-US" altLang="zh-CN" sz="1400" b="1" dirty="0">
                <a:latin typeface="Arial" panose="020B0604020202020204" pitchFamily="34" charset="0"/>
              </a:rPr>
              <a:t> 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39654" name="矩形 539653"/>
          <p:cNvSpPr/>
          <p:nvPr/>
        </p:nvSpPr>
        <p:spPr>
          <a:xfrm>
            <a:off x="5340350" y="6086475"/>
            <a:ext cx="1603375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sz="1400" b="1" dirty="0">
                <a:latin typeface="Arial" panose="020B0604020202020204" pitchFamily="34" charset="0"/>
              </a:rPr>
              <a:t>{V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4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5</a:t>
            </a:r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39655" name="矩形 539654"/>
          <p:cNvSpPr/>
          <p:nvPr/>
        </p:nvSpPr>
        <p:spPr>
          <a:xfrm>
            <a:off x="3944938" y="6086475"/>
            <a:ext cx="1395412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sz="1400" b="1" dirty="0">
                <a:latin typeface="Arial" panose="020B0604020202020204" pitchFamily="34" charset="0"/>
              </a:rPr>
              <a:t>{V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4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39656" name="矩形 539655"/>
          <p:cNvSpPr/>
          <p:nvPr/>
        </p:nvSpPr>
        <p:spPr>
          <a:xfrm>
            <a:off x="2828925" y="6086475"/>
            <a:ext cx="1116013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sz="1400" b="1" dirty="0">
                <a:latin typeface="Arial" panose="020B0604020202020204" pitchFamily="34" charset="0"/>
              </a:rPr>
              <a:t>{V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4</a:t>
            </a:r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39657" name="矩形 539656"/>
          <p:cNvSpPr/>
          <p:nvPr/>
        </p:nvSpPr>
        <p:spPr>
          <a:xfrm>
            <a:off x="1922463" y="6086475"/>
            <a:ext cx="906462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sz="1400" b="1" dirty="0">
                <a:latin typeface="Arial" panose="020B0604020202020204" pitchFamily="34" charset="0"/>
              </a:rPr>
              <a:t>{V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1400" b="1" dirty="0">
                <a:latin typeface="Arial" panose="020B0604020202020204" pitchFamily="34" charset="0"/>
              </a:rPr>
              <a:t>,V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7354" name="矩形 539657"/>
          <p:cNvSpPr/>
          <p:nvPr/>
        </p:nvSpPr>
        <p:spPr>
          <a:xfrm>
            <a:off x="736600" y="6086475"/>
            <a:ext cx="1185863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sz="1400" b="1" dirty="0">
                <a:latin typeface="Arial" panose="020B0604020202020204" pitchFamily="34" charset="0"/>
              </a:rPr>
              <a:t>S={V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539659" name="矩形 539658"/>
          <p:cNvSpPr/>
          <p:nvPr/>
        </p:nvSpPr>
        <p:spPr>
          <a:xfrm>
            <a:off x="6943725" y="5591175"/>
            <a:ext cx="2022475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39660" name="矩形 539659"/>
          <p:cNvSpPr/>
          <p:nvPr/>
        </p:nvSpPr>
        <p:spPr>
          <a:xfrm>
            <a:off x="5340350" y="5591175"/>
            <a:ext cx="1603375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5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39661" name="矩形 539660"/>
          <p:cNvSpPr/>
          <p:nvPr/>
        </p:nvSpPr>
        <p:spPr>
          <a:xfrm>
            <a:off x="3944938" y="5591175"/>
            <a:ext cx="1395412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39662" name="矩形 539661"/>
          <p:cNvSpPr/>
          <p:nvPr/>
        </p:nvSpPr>
        <p:spPr>
          <a:xfrm>
            <a:off x="2828925" y="5591175"/>
            <a:ext cx="1116013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4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39663" name="矩形 539662"/>
          <p:cNvSpPr/>
          <p:nvPr/>
        </p:nvSpPr>
        <p:spPr>
          <a:xfrm>
            <a:off x="1922463" y="5591175"/>
            <a:ext cx="906462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7360" name="矩形 539663"/>
          <p:cNvSpPr/>
          <p:nvPr/>
        </p:nvSpPr>
        <p:spPr>
          <a:xfrm>
            <a:off x="736600" y="5591175"/>
            <a:ext cx="1185863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j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7361" name="矩形 539664"/>
          <p:cNvSpPr/>
          <p:nvPr/>
        </p:nvSpPr>
        <p:spPr>
          <a:xfrm>
            <a:off x="736600" y="5119688"/>
            <a:ext cx="1185863" cy="4714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5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7362" name="矩形 539665"/>
          <p:cNvSpPr/>
          <p:nvPr/>
        </p:nvSpPr>
        <p:spPr>
          <a:xfrm>
            <a:off x="736600" y="4649788"/>
            <a:ext cx="1185863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4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7363" name="矩形 539666"/>
          <p:cNvSpPr/>
          <p:nvPr/>
        </p:nvSpPr>
        <p:spPr>
          <a:xfrm>
            <a:off x="736600" y="4179888"/>
            <a:ext cx="1185863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3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7364" name="矩形 539667"/>
          <p:cNvSpPr/>
          <p:nvPr/>
        </p:nvSpPr>
        <p:spPr>
          <a:xfrm>
            <a:off x="736600" y="3709988"/>
            <a:ext cx="1185863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grpSp>
        <p:nvGrpSpPr>
          <p:cNvPr id="539669" name="组合 539668"/>
          <p:cNvGrpSpPr/>
          <p:nvPr/>
        </p:nvGrpSpPr>
        <p:grpSpPr>
          <a:xfrm>
            <a:off x="6943725" y="3240088"/>
            <a:ext cx="2022475" cy="2351087"/>
            <a:chOff x="4374" y="2041"/>
            <a:chExt cx="1274" cy="1481"/>
          </a:xfrm>
        </p:grpSpPr>
        <p:sp>
          <p:nvSpPr>
            <p:cNvPr id="57415" name="矩形 539669"/>
            <p:cNvSpPr/>
            <p:nvPr/>
          </p:nvSpPr>
          <p:spPr>
            <a:xfrm>
              <a:off x="4374" y="3225"/>
              <a:ext cx="1274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60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6" name="矩形 539670"/>
            <p:cNvSpPr/>
            <p:nvPr/>
          </p:nvSpPr>
          <p:spPr>
            <a:xfrm>
              <a:off x="4374" y="2929"/>
              <a:ext cx="127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30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7" name="矩形 539671"/>
            <p:cNvSpPr/>
            <p:nvPr/>
          </p:nvSpPr>
          <p:spPr>
            <a:xfrm>
              <a:off x="4374" y="2633"/>
              <a:ext cx="127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50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8" name="矩形 539672"/>
            <p:cNvSpPr/>
            <p:nvPr/>
          </p:nvSpPr>
          <p:spPr>
            <a:xfrm>
              <a:off x="4374" y="2337"/>
              <a:ext cx="127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10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9" name="矩形 539673"/>
            <p:cNvSpPr/>
            <p:nvPr/>
          </p:nvSpPr>
          <p:spPr>
            <a:xfrm>
              <a:off x="4374" y="2041"/>
              <a:ext cx="127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∞</a:t>
              </a:r>
              <a:endParaRPr lang="en-US" altLang="zh-CN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39675" name="组合 539674"/>
          <p:cNvGrpSpPr/>
          <p:nvPr/>
        </p:nvGrpSpPr>
        <p:grpSpPr>
          <a:xfrm>
            <a:off x="5340350" y="3240088"/>
            <a:ext cx="1603375" cy="2351087"/>
            <a:chOff x="3364" y="2041"/>
            <a:chExt cx="1010" cy="1481"/>
          </a:xfrm>
        </p:grpSpPr>
        <p:sp>
          <p:nvSpPr>
            <p:cNvPr id="57410" name="矩形 539675"/>
            <p:cNvSpPr/>
            <p:nvPr/>
          </p:nvSpPr>
          <p:spPr>
            <a:xfrm>
              <a:off x="3364" y="3225"/>
              <a:ext cx="1010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60{V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0,4,3,5</a:t>
              </a: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zh-CN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1" name="矩形 539676"/>
            <p:cNvSpPr/>
            <p:nvPr/>
          </p:nvSpPr>
          <p:spPr>
            <a:xfrm>
              <a:off x="3364" y="2929"/>
              <a:ext cx="101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30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2" name="矩形 539677"/>
            <p:cNvSpPr/>
            <p:nvPr/>
          </p:nvSpPr>
          <p:spPr>
            <a:xfrm>
              <a:off x="3364" y="2633"/>
              <a:ext cx="101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50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3" name="矩形 539678"/>
            <p:cNvSpPr/>
            <p:nvPr/>
          </p:nvSpPr>
          <p:spPr>
            <a:xfrm>
              <a:off x="3364" y="2337"/>
              <a:ext cx="101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10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4" name="矩形 539679"/>
            <p:cNvSpPr/>
            <p:nvPr/>
          </p:nvSpPr>
          <p:spPr>
            <a:xfrm>
              <a:off x="3364" y="2041"/>
              <a:ext cx="1010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∞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39681" name="组合 539680"/>
          <p:cNvGrpSpPr/>
          <p:nvPr/>
        </p:nvGrpSpPr>
        <p:grpSpPr>
          <a:xfrm>
            <a:off x="3944938" y="3240088"/>
            <a:ext cx="1395412" cy="2351087"/>
            <a:chOff x="2485" y="2041"/>
            <a:chExt cx="879" cy="1481"/>
          </a:xfrm>
        </p:grpSpPr>
        <p:sp>
          <p:nvSpPr>
            <p:cNvPr id="57405" name="矩形 539681"/>
            <p:cNvSpPr/>
            <p:nvPr/>
          </p:nvSpPr>
          <p:spPr>
            <a:xfrm>
              <a:off x="2485" y="3225"/>
              <a:ext cx="879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90{V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0,4,5</a:t>
              </a:r>
              <a:r>
                <a:rPr lang="en-US" altLang="zh-CN" b="1" dirty="0">
                  <a:latin typeface="Arial" panose="020B0604020202020204" pitchFamily="34" charset="0"/>
                </a:rPr>
                <a:t>}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57406" name="矩形 539682"/>
            <p:cNvSpPr/>
            <p:nvPr/>
          </p:nvSpPr>
          <p:spPr>
            <a:xfrm>
              <a:off x="2485" y="2929"/>
              <a:ext cx="879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30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7" name="矩形 539683"/>
            <p:cNvSpPr/>
            <p:nvPr/>
          </p:nvSpPr>
          <p:spPr>
            <a:xfrm>
              <a:off x="2485" y="2633"/>
              <a:ext cx="879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50{V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0,4,3</a:t>
              </a: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zh-CN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8" name="矩形 539684"/>
            <p:cNvSpPr/>
            <p:nvPr/>
          </p:nvSpPr>
          <p:spPr>
            <a:xfrm>
              <a:off x="2485" y="2337"/>
              <a:ext cx="879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10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9" name="矩形 539685"/>
            <p:cNvSpPr/>
            <p:nvPr/>
          </p:nvSpPr>
          <p:spPr>
            <a:xfrm>
              <a:off x="2485" y="2041"/>
              <a:ext cx="879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∞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39687" name="组合 539686"/>
          <p:cNvGrpSpPr/>
          <p:nvPr/>
        </p:nvGrpSpPr>
        <p:grpSpPr>
          <a:xfrm>
            <a:off x="2828925" y="3240088"/>
            <a:ext cx="1116013" cy="2351087"/>
            <a:chOff x="1782" y="2041"/>
            <a:chExt cx="703" cy="1481"/>
          </a:xfrm>
        </p:grpSpPr>
        <p:sp>
          <p:nvSpPr>
            <p:cNvPr id="57400" name="矩形 539687"/>
            <p:cNvSpPr/>
            <p:nvPr/>
          </p:nvSpPr>
          <p:spPr>
            <a:xfrm>
              <a:off x="1782" y="3225"/>
              <a:ext cx="703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100{V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0,5</a:t>
              </a:r>
              <a:r>
                <a:rPr lang="en-US" altLang="zh-CN" b="1" dirty="0">
                  <a:latin typeface="Arial" panose="020B0604020202020204" pitchFamily="34" charset="0"/>
                </a:rPr>
                <a:t>}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57401" name="矩形 539688"/>
            <p:cNvSpPr/>
            <p:nvPr/>
          </p:nvSpPr>
          <p:spPr>
            <a:xfrm>
              <a:off x="1782" y="2929"/>
              <a:ext cx="703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30{V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0,4</a:t>
              </a: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zh-CN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2" name="矩形 539689"/>
            <p:cNvSpPr/>
            <p:nvPr/>
          </p:nvSpPr>
          <p:spPr>
            <a:xfrm>
              <a:off x="1782" y="2633"/>
              <a:ext cx="703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60{V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0,2,3</a:t>
              </a:r>
              <a:r>
                <a:rPr lang="en-US" altLang="zh-CN" b="1" dirty="0">
                  <a:latin typeface="Arial" panose="020B0604020202020204" pitchFamily="34" charset="0"/>
                </a:rPr>
                <a:t>}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57403" name="矩形 539690"/>
            <p:cNvSpPr/>
            <p:nvPr/>
          </p:nvSpPr>
          <p:spPr>
            <a:xfrm>
              <a:off x="1782" y="2337"/>
              <a:ext cx="703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10</a:t>
              </a:r>
              <a:endParaRPr lang="en-US" altLang="zh-CN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4" name="矩形 539691"/>
            <p:cNvSpPr/>
            <p:nvPr/>
          </p:nvSpPr>
          <p:spPr>
            <a:xfrm>
              <a:off x="1782" y="2041"/>
              <a:ext cx="703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∞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39693" name="组合 539692"/>
          <p:cNvGrpSpPr/>
          <p:nvPr/>
        </p:nvGrpSpPr>
        <p:grpSpPr>
          <a:xfrm>
            <a:off x="1922463" y="3240088"/>
            <a:ext cx="993775" cy="2351087"/>
            <a:chOff x="1211" y="2041"/>
            <a:chExt cx="571" cy="1481"/>
          </a:xfrm>
        </p:grpSpPr>
        <p:sp>
          <p:nvSpPr>
            <p:cNvPr id="57395" name="矩形 539693"/>
            <p:cNvSpPr/>
            <p:nvPr/>
          </p:nvSpPr>
          <p:spPr>
            <a:xfrm>
              <a:off x="1211" y="3225"/>
              <a:ext cx="571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sz="1600" b="1" dirty="0">
                  <a:latin typeface="Arial" panose="020B0604020202020204" pitchFamily="34" charset="0"/>
                </a:rPr>
                <a:t>100{V</a:t>
              </a:r>
              <a:r>
                <a:rPr lang="en-US" altLang="zh-CN" sz="1600" b="1" baseline="-25000" dirty="0">
                  <a:latin typeface="Arial" panose="020B0604020202020204" pitchFamily="34" charset="0"/>
                </a:rPr>
                <a:t>0,5</a:t>
              </a:r>
              <a:r>
                <a:rPr lang="en-US" altLang="zh-CN" sz="1600" b="1" dirty="0">
                  <a:latin typeface="Arial" panose="020B0604020202020204" pitchFamily="34" charset="0"/>
                </a:rPr>
                <a:t>}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7396" name="矩形 539694"/>
            <p:cNvSpPr/>
            <p:nvPr/>
          </p:nvSpPr>
          <p:spPr>
            <a:xfrm>
              <a:off x="1211" y="2929"/>
              <a:ext cx="571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30{V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0,4</a:t>
              </a:r>
              <a:r>
                <a:rPr lang="en-US" altLang="zh-CN" b="1" dirty="0">
                  <a:latin typeface="Arial" panose="020B0604020202020204" pitchFamily="34" charset="0"/>
                </a:rPr>
                <a:t>}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57397" name="矩形 539695"/>
            <p:cNvSpPr/>
            <p:nvPr/>
          </p:nvSpPr>
          <p:spPr>
            <a:xfrm>
              <a:off x="1211" y="2633"/>
              <a:ext cx="571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∞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sp>
          <p:nvSpPr>
            <p:cNvPr id="57398" name="矩形 539696"/>
            <p:cNvSpPr/>
            <p:nvPr/>
          </p:nvSpPr>
          <p:spPr>
            <a:xfrm>
              <a:off x="1211" y="2337"/>
              <a:ext cx="571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10{V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0,2</a:t>
              </a: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zh-CN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99" name="矩形 539697"/>
            <p:cNvSpPr/>
            <p:nvPr/>
          </p:nvSpPr>
          <p:spPr>
            <a:xfrm>
              <a:off x="1211" y="2041"/>
              <a:ext cx="571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∞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57370" name="矩形 539698"/>
          <p:cNvSpPr/>
          <p:nvPr/>
        </p:nvSpPr>
        <p:spPr>
          <a:xfrm>
            <a:off x="736600" y="3240088"/>
            <a:ext cx="1185863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V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57371" name="矩形 539699"/>
          <p:cNvSpPr/>
          <p:nvPr/>
        </p:nvSpPr>
        <p:spPr>
          <a:xfrm>
            <a:off x="6943725" y="2730500"/>
            <a:ext cx="202247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</a:rPr>
              <a:t>i=5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7372" name="矩形 539700"/>
          <p:cNvSpPr/>
          <p:nvPr/>
        </p:nvSpPr>
        <p:spPr>
          <a:xfrm>
            <a:off x="5340350" y="2730500"/>
            <a:ext cx="160337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</a:rPr>
              <a:t>i=4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7373" name="矩形 539701"/>
          <p:cNvSpPr/>
          <p:nvPr/>
        </p:nvSpPr>
        <p:spPr>
          <a:xfrm>
            <a:off x="3944938" y="2730500"/>
            <a:ext cx="1395412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</a:rPr>
              <a:t>i=3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7374" name="矩形 539702"/>
          <p:cNvSpPr/>
          <p:nvPr/>
        </p:nvSpPr>
        <p:spPr>
          <a:xfrm>
            <a:off x="2828925" y="2730500"/>
            <a:ext cx="11160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</a:rPr>
              <a:t>i=2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7375" name="矩形 539703"/>
          <p:cNvSpPr/>
          <p:nvPr/>
        </p:nvSpPr>
        <p:spPr>
          <a:xfrm>
            <a:off x="1922463" y="2730500"/>
            <a:ext cx="906462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</a:rPr>
              <a:t>i=1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57376" name="矩形 539704"/>
          <p:cNvSpPr/>
          <p:nvPr/>
        </p:nvSpPr>
        <p:spPr>
          <a:xfrm>
            <a:off x="736600" y="2730500"/>
            <a:ext cx="118586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200" b="1" dirty="0">
                <a:latin typeface="Arial" panose="020B0604020202020204" pitchFamily="34" charset="0"/>
              </a:rPr>
              <a:t>               D</a:t>
            </a:r>
            <a:endParaRPr lang="en-US" altLang="zh-CN" sz="1200" b="1" dirty="0">
              <a:latin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</a:rPr>
              <a:t>    </a:t>
            </a:r>
            <a:r>
              <a:rPr lang="zh-CN" altLang="en-US" sz="1200" b="1" dirty="0">
                <a:latin typeface="Tahoma" panose="020B0604030504040204" pitchFamily="34" charset="0"/>
              </a:rPr>
              <a:t>终点</a:t>
            </a:r>
            <a:endParaRPr lang="zh-CN" altLang="en-US" sz="1200" b="1" dirty="0">
              <a:latin typeface="Tahoma" panose="020B0604030504040204" pitchFamily="34" charset="0"/>
            </a:endParaRPr>
          </a:p>
        </p:txBody>
      </p:sp>
      <p:sp>
        <p:nvSpPr>
          <p:cNvPr id="57377" name="直接连接符 539705"/>
          <p:cNvSpPr/>
          <p:nvPr/>
        </p:nvSpPr>
        <p:spPr>
          <a:xfrm>
            <a:off x="736600" y="3240088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8" name="直接连接符 539706"/>
          <p:cNvSpPr/>
          <p:nvPr/>
        </p:nvSpPr>
        <p:spPr>
          <a:xfrm>
            <a:off x="736600" y="3709988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9" name="直接连接符 539707"/>
          <p:cNvSpPr/>
          <p:nvPr/>
        </p:nvSpPr>
        <p:spPr>
          <a:xfrm>
            <a:off x="736600" y="4179888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0" name="直接连接符 539708"/>
          <p:cNvSpPr/>
          <p:nvPr/>
        </p:nvSpPr>
        <p:spPr>
          <a:xfrm>
            <a:off x="736600" y="4649788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1" name="直接连接符 539709"/>
          <p:cNvSpPr/>
          <p:nvPr/>
        </p:nvSpPr>
        <p:spPr>
          <a:xfrm>
            <a:off x="736600" y="5119688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2" name="直接连接符 539710"/>
          <p:cNvSpPr/>
          <p:nvPr/>
        </p:nvSpPr>
        <p:spPr>
          <a:xfrm>
            <a:off x="736600" y="5591175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3" name="直接连接符 539711"/>
          <p:cNvSpPr/>
          <p:nvPr/>
        </p:nvSpPr>
        <p:spPr>
          <a:xfrm>
            <a:off x="736600" y="6086475"/>
            <a:ext cx="8229600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4" name="直接连接符 539712"/>
          <p:cNvSpPr/>
          <p:nvPr/>
        </p:nvSpPr>
        <p:spPr>
          <a:xfrm>
            <a:off x="1922463" y="2730500"/>
            <a:ext cx="0" cy="381000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5" name="直接连接符 539713"/>
          <p:cNvSpPr/>
          <p:nvPr/>
        </p:nvSpPr>
        <p:spPr>
          <a:xfrm>
            <a:off x="2828925" y="2730500"/>
            <a:ext cx="0" cy="381000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6" name="直接连接符 539714"/>
          <p:cNvSpPr/>
          <p:nvPr/>
        </p:nvSpPr>
        <p:spPr>
          <a:xfrm>
            <a:off x="3944938" y="2730500"/>
            <a:ext cx="0" cy="381000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7" name="直接连接符 539715"/>
          <p:cNvSpPr/>
          <p:nvPr/>
        </p:nvSpPr>
        <p:spPr>
          <a:xfrm>
            <a:off x="5340350" y="2730500"/>
            <a:ext cx="0" cy="381000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8" name="直接连接符 539716"/>
          <p:cNvSpPr/>
          <p:nvPr/>
        </p:nvSpPr>
        <p:spPr>
          <a:xfrm>
            <a:off x="6943725" y="2730500"/>
            <a:ext cx="0" cy="381000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9" name="直接连接符 539717"/>
          <p:cNvSpPr/>
          <p:nvPr/>
        </p:nvSpPr>
        <p:spPr>
          <a:xfrm>
            <a:off x="736600" y="2730500"/>
            <a:ext cx="8229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0" name="直接连接符 539718"/>
          <p:cNvSpPr/>
          <p:nvPr/>
        </p:nvSpPr>
        <p:spPr>
          <a:xfrm>
            <a:off x="736600" y="2730500"/>
            <a:ext cx="0" cy="3810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1" name="直接连接符 539719"/>
          <p:cNvSpPr/>
          <p:nvPr/>
        </p:nvSpPr>
        <p:spPr>
          <a:xfrm>
            <a:off x="8966200" y="2730500"/>
            <a:ext cx="0" cy="3810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2" name="直接连接符 539720"/>
          <p:cNvSpPr/>
          <p:nvPr/>
        </p:nvSpPr>
        <p:spPr>
          <a:xfrm>
            <a:off x="736600" y="6540500"/>
            <a:ext cx="8229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3" name="直接连接符 539721"/>
          <p:cNvSpPr/>
          <p:nvPr/>
        </p:nvSpPr>
        <p:spPr>
          <a:xfrm>
            <a:off x="723900" y="2743200"/>
            <a:ext cx="1181100" cy="45720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73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8913"/>
            <a:ext cx="3894138" cy="2392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/>
      <p:bldP spid="539654" grpId="0"/>
      <p:bldP spid="539655" grpId="0"/>
      <p:bldP spid="539656" grpId="0"/>
      <p:bldP spid="539657" grpId="0"/>
      <p:bldP spid="539659" grpId="0"/>
      <p:bldP spid="539660" grpId="0"/>
      <p:bldP spid="539661" grpId="0"/>
      <p:bldP spid="539662" grpId="0"/>
      <p:bldP spid="5396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84" name="文本框 230483"/>
          <p:cNvSpPr txBox="1"/>
          <p:nvPr/>
        </p:nvSpPr>
        <p:spPr>
          <a:xfrm>
            <a:off x="76200" y="2655888"/>
            <a:ext cx="9017000" cy="13668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v1           v2             v3           v4          v5  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入选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的点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dist[i]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         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u="sng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10 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           30        100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path[i]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(v0,v2)  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(v0,v4)   (v0,v5)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1" name="直接连接符 230484"/>
          <p:cNvSpPr/>
          <p:nvPr/>
        </p:nvSpPr>
        <p:spPr>
          <a:xfrm>
            <a:off x="0" y="3048000"/>
            <a:ext cx="9144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2" name="直接连接符 230485"/>
          <p:cNvSpPr/>
          <p:nvPr/>
        </p:nvSpPr>
        <p:spPr>
          <a:xfrm>
            <a:off x="0" y="4038600"/>
            <a:ext cx="9144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3" name="直接连接符 230486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4" name="直接连接符 230487"/>
          <p:cNvSpPr/>
          <p:nvPr/>
        </p:nvSpPr>
        <p:spPr>
          <a:xfrm>
            <a:off x="0" y="5943600"/>
            <a:ext cx="9144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8375" name="组合 230511"/>
          <p:cNvGrpSpPr/>
          <p:nvPr/>
        </p:nvGrpSpPr>
        <p:grpSpPr>
          <a:xfrm>
            <a:off x="4419600" y="61913"/>
            <a:ext cx="4876800" cy="2538412"/>
            <a:chOff x="2640" y="1191"/>
            <a:chExt cx="3072" cy="1599"/>
          </a:xfrm>
        </p:grpSpPr>
        <p:sp>
          <p:nvSpPr>
            <p:cNvPr id="58411" name="文本框 230512"/>
            <p:cNvSpPr txBox="1"/>
            <p:nvPr/>
          </p:nvSpPr>
          <p:spPr>
            <a:xfrm>
              <a:off x="3696" y="1527"/>
              <a:ext cx="2016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800" dirty="0">
                <a:latin typeface="宋体" panose="02010600030101010101" pitchFamily="2" charset="-122"/>
              </a:endParaRPr>
            </a:p>
          </p:txBody>
        </p:sp>
        <p:sp>
          <p:nvSpPr>
            <p:cNvPr id="58412" name="文本框 230513"/>
            <p:cNvSpPr txBox="1"/>
            <p:nvPr/>
          </p:nvSpPr>
          <p:spPr>
            <a:xfrm>
              <a:off x="3600" y="1191"/>
              <a:ext cx="1920" cy="1599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∞  ∞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∞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30  100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∞  ∞ 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∞   ∞  ∞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∞  ∞  ∞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50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∞  ∞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∞  ∞  ∞  ∞   ∞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∞  ∞  ∞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  ∞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60</a:t>
              </a:r>
              <a:endPara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∞  ∞  ∞  ∞   ∞  ∞</a:t>
              </a:r>
              <a:r>
                <a:rPr lang="en-US" altLang="zh-CN" sz="2400" b="1" dirty="0">
                  <a:solidFill>
                    <a:srgbClr val="000099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8413" name="文本框 230514"/>
            <p:cNvSpPr txBox="1"/>
            <p:nvPr/>
          </p:nvSpPr>
          <p:spPr>
            <a:xfrm>
              <a:off x="2640" y="1824"/>
              <a:ext cx="960" cy="219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net[i][j]=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14" name="左中括号 230515"/>
            <p:cNvSpPr/>
            <p:nvPr/>
          </p:nvSpPr>
          <p:spPr>
            <a:xfrm>
              <a:off x="5376" y="1335"/>
              <a:ext cx="52" cy="48"/>
            </a:xfrm>
            <a:prstGeom prst="leftBracket">
              <a:avLst>
                <a:gd name="adj" fmla="val 8324"/>
              </a:avLst>
            </a:prstGeom>
            <a:noFill/>
            <a:ln w="9525">
              <a:noFill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230517" name="文本框 230516"/>
          <p:cNvSpPr txBox="1"/>
          <p:nvPr/>
        </p:nvSpPr>
        <p:spPr>
          <a:xfrm>
            <a:off x="0" y="2590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出发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0518" name="文本框 230517"/>
          <p:cNvSpPr txBox="1"/>
          <p:nvPr/>
        </p:nvSpPr>
        <p:spPr>
          <a:xfrm>
            <a:off x="2590800" y="3052763"/>
            <a:ext cx="1295400" cy="96678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(v0,v2)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19" name="文本框 230518"/>
          <p:cNvSpPr txBox="1"/>
          <p:nvPr/>
        </p:nvSpPr>
        <p:spPr>
          <a:xfrm>
            <a:off x="76200" y="4043363"/>
            <a:ext cx="7620000" cy="962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dist[i]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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/            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60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30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100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path[i]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(v0,v2,v3)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30520" name="文本框 230519"/>
          <p:cNvSpPr txBox="1"/>
          <p:nvPr/>
        </p:nvSpPr>
        <p:spPr>
          <a:xfrm>
            <a:off x="76200" y="4962525"/>
            <a:ext cx="8305800" cy="962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dist[i]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            /           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u="sng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50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/           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90</a:t>
            </a:r>
            <a:endParaRPr lang="en-US" altLang="zh-CN" sz="2800" b="1" dirty="0">
              <a:solidFill>
                <a:srgbClr val="CC66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path[i]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                    (v0,v4,v3)           (v0,v4,v5) 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0521" name="文本框 230520"/>
          <p:cNvSpPr txBox="1"/>
          <p:nvPr/>
        </p:nvSpPr>
        <p:spPr>
          <a:xfrm>
            <a:off x="80963" y="5948363"/>
            <a:ext cx="8229600" cy="962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dist[i]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            /              /            /           </a:t>
            </a:r>
            <a:r>
              <a:rPr lang="en-US" altLang="zh-CN" sz="2800" b="1" u="sng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u="sng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60</a:t>
            </a:r>
            <a:endParaRPr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path[i]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                                               (v0,v4,v3,v5)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0522" name="文本框 230521"/>
          <p:cNvSpPr txBox="1"/>
          <p:nvPr/>
        </p:nvSpPr>
        <p:spPr>
          <a:xfrm>
            <a:off x="5105400" y="4005263"/>
            <a:ext cx="1295400" cy="96678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30</a:t>
            </a:r>
            <a:endParaRPr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(v0,v4)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23" name="文本框 230522"/>
          <p:cNvSpPr txBox="1"/>
          <p:nvPr/>
        </p:nvSpPr>
        <p:spPr>
          <a:xfrm>
            <a:off x="3352800" y="4957763"/>
            <a:ext cx="1752600" cy="96678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50</a:t>
            </a:r>
            <a:endParaRPr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(v0,v4,v3)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24" name="文本框 230523"/>
          <p:cNvSpPr txBox="1"/>
          <p:nvPr/>
        </p:nvSpPr>
        <p:spPr>
          <a:xfrm>
            <a:off x="5822950" y="5924550"/>
            <a:ext cx="2133600" cy="96678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60</a:t>
            </a:r>
            <a:endParaRPr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(v0,v4,v3,v5)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25" name="文本框 230524"/>
          <p:cNvSpPr txBox="1"/>
          <p:nvPr/>
        </p:nvSpPr>
        <p:spPr>
          <a:xfrm>
            <a:off x="8001000" y="3200400"/>
            <a:ext cx="6858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26" name="文本框 230525"/>
          <p:cNvSpPr txBox="1"/>
          <p:nvPr/>
        </p:nvSpPr>
        <p:spPr>
          <a:xfrm>
            <a:off x="8001000" y="4159250"/>
            <a:ext cx="6858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v4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27" name="文本框 230526"/>
          <p:cNvSpPr txBox="1"/>
          <p:nvPr/>
        </p:nvSpPr>
        <p:spPr>
          <a:xfrm>
            <a:off x="8077200" y="5181600"/>
            <a:ext cx="6858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v3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528" name="文本框 230527"/>
          <p:cNvSpPr txBox="1"/>
          <p:nvPr/>
        </p:nvSpPr>
        <p:spPr>
          <a:xfrm>
            <a:off x="8153400" y="6140450"/>
            <a:ext cx="685800" cy="57943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v5</a:t>
            </a:r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88" name="组合 230528"/>
          <p:cNvGrpSpPr/>
          <p:nvPr/>
        </p:nvGrpSpPr>
        <p:grpSpPr>
          <a:xfrm>
            <a:off x="395288" y="115888"/>
            <a:ext cx="3886200" cy="2382837"/>
            <a:chOff x="1200" y="2160"/>
            <a:chExt cx="2448" cy="1501"/>
          </a:xfrm>
        </p:grpSpPr>
        <p:sp>
          <p:nvSpPr>
            <p:cNvPr id="58389" name="椭圆 230529"/>
            <p:cNvSpPr/>
            <p:nvPr/>
          </p:nvSpPr>
          <p:spPr>
            <a:xfrm>
              <a:off x="2064" y="2160"/>
              <a:ext cx="578" cy="4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>
              <a:spAutoFit/>
            </a:bodyPr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V5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0" name="椭圆 230530"/>
            <p:cNvSpPr/>
            <p:nvPr/>
          </p:nvSpPr>
          <p:spPr>
            <a:xfrm>
              <a:off x="1200" y="2448"/>
              <a:ext cx="578" cy="4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>
              <a:spAutoFit/>
            </a:bodyPr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V0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1" name="文本框 230531"/>
            <p:cNvSpPr txBox="1"/>
            <p:nvPr/>
          </p:nvSpPr>
          <p:spPr>
            <a:xfrm>
              <a:off x="1632" y="225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2" name="文本框 230532"/>
            <p:cNvSpPr txBox="1"/>
            <p:nvPr/>
          </p:nvSpPr>
          <p:spPr>
            <a:xfrm>
              <a:off x="2736" y="216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3" name="文本框 230533"/>
            <p:cNvSpPr txBox="1"/>
            <p:nvPr/>
          </p:nvSpPr>
          <p:spPr>
            <a:xfrm>
              <a:off x="2256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4" name="文本框 230534"/>
            <p:cNvSpPr txBox="1"/>
            <p:nvPr/>
          </p:nvSpPr>
          <p:spPr>
            <a:xfrm>
              <a:off x="2832" y="278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5" name="文本框 230535"/>
            <p:cNvSpPr txBox="1"/>
            <p:nvPr/>
          </p:nvSpPr>
          <p:spPr>
            <a:xfrm>
              <a:off x="3312" y="27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6" name="文本框 230536"/>
            <p:cNvSpPr txBox="1"/>
            <p:nvPr/>
          </p:nvSpPr>
          <p:spPr>
            <a:xfrm>
              <a:off x="1968" y="283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7" name="文本框 230537"/>
            <p:cNvSpPr txBox="1"/>
            <p:nvPr/>
          </p:nvSpPr>
          <p:spPr>
            <a:xfrm>
              <a:off x="1824" y="33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8" name="文本框 230538"/>
            <p:cNvSpPr txBox="1"/>
            <p:nvPr/>
          </p:nvSpPr>
          <p:spPr>
            <a:xfrm>
              <a:off x="2784" y="336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9" name="椭圆 230539"/>
            <p:cNvSpPr/>
            <p:nvPr/>
          </p:nvSpPr>
          <p:spPr>
            <a:xfrm>
              <a:off x="1248" y="3072"/>
              <a:ext cx="578" cy="4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>
              <a:spAutoFit/>
            </a:bodyPr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V1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00" name="椭圆 230540"/>
            <p:cNvSpPr/>
            <p:nvPr/>
          </p:nvSpPr>
          <p:spPr>
            <a:xfrm>
              <a:off x="2160" y="3216"/>
              <a:ext cx="578" cy="4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>
              <a:spAutoFit/>
            </a:bodyPr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V2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01" name="椭圆 230541"/>
            <p:cNvSpPr/>
            <p:nvPr/>
          </p:nvSpPr>
          <p:spPr>
            <a:xfrm>
              <a:off x="3024" y="2976"/>
              <a:ext cx="578" cy="4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>
              <a:spAutoFit/>
            </a:bodyPr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V3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02" name="椭圆 230542"/>
            <p:cNvSpPr/>
            <p:nvPr/>
          </p:nvSpPr>
          <p:spPr>
            <a:xfrm>
              <a:off x="3022" y="2304"/>
              <a:ext cx="578" cy="4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2075" tIns="46038" rIns="92075" bIns="46038" anchor="ctr">
              <a:spAutoFit/>
            </a:bodyPr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V4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03" name="直接连接符 230543"/>
            <p:cNvSpPr/>
            <p:nvPr/>
          </p:nvSpPr>
          <p:spPr>
            <a:xfrm flipV="1">
              <a:off x="1776" y="2448"/>
              <a:ext cx="288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4" name="直接连接符 230544"/>
            <p:cNvSpPr/>
            <p:nvPr/>
          </p:nvSpPr>
          <p:spPr>
            <a:xfrm>
              <a:off x="1728" y="2832"/>
              <a:ext cx="576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5" name="直接连接符 230545"/>
            <p:cNvSpPr/>
            <p:nvPr/>
          </p:nvSpPr>
          <p:spPr>
            <a:xfrm>
              <a:off x="1824" y="3312"/>
              <a:ext cx="336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6" name="直接连接符 230546"/>
            <p:cNvSpPr/>
            <p:nvPr/>
          </p:nvSpPr>
          <p:spPr>
            <a:xfrm flipH="1" flipV="1">
              <a:off x="2544" y="2544"/>
              <a:ext cx="48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7" name="直接连接符 230547"/>
            <p:cNvSpPr/>
            <p:nvPr/>
          </p:nvSpPr>
          <p:spPr>
            <a:xfrm flipV="1">
              <a:off x="2736" y="3312"/>
              <a:ext cx="336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8" name="直接连接符 230548"/>
            <p:cNvSpPr/>
            <p:nvPr/>
          </p:nvSpPr>
          <p:spPr>
            <a:xfrm>
              <a:off x="1776" y="2688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9" name="直接连接符 230549"/>
            <p:cNvSpPr/>
            <p:nvPr/>
          </p:nvSpPr>
          <p:spPr>
            <a:xfrm flipH="1" flipV="1">
              <a:off x="2640" y="2352"/>
              <a:ext cx="432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10" name="直接连接符 230550"/>
            <p:cNvSpPr/>
            <p:nvPr/>
          </p:nvSpPr>
          <p:spPr>
            <a:xfrm>
              <a:off x="3312" y="273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0484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0484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>
                                            <p:txEl>
                                              <p:charRg st="9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0484">
                                            <p:txEl>
                                              <p:charRg st="9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0484">
                                            <p:txEl>
                                              <p:charRg st="9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0484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484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051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051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9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0519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0519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0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0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0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0520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0520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0">
                                            <p:txEl>
                                              <p:charRg st="6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0520">
                                            <p:txEl>
                                              <p:charRg st="6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0520">
                                            <p:txEl>
                                              <p:charRg st="6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0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0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052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052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1">
                                            <p:txEl>
                                              <p:charRg st="7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0521">
                                            <p:txEl>
                                              <p:charRg st="7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0521">
                                            <p:txEl>
                                              <p:charRg st="7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0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0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0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0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84" grpId="0" build="p"/>
      <p:bldP spid="230517" grpId="0"/>
      <p:bldP spid="230518" grpId="0" bldLvl="0" animBg="1"/>
      <p:bldP spid="230519" grpId="0" build="p"/>
      <p:bldP spid="230520" grpId="0" build="p"/>
      <p:bldP spid="230521" grpId="0" build="p"/>
      <p:bldP spid="230522" grpId="0" bldLvl="0" animBg="1"/>
      <p:bldP spid="230523" grpId="0" bldLvl="0" animBg="1"/>
      <p:bldP spid="230524" grpId="0" bldLvl="0" animBg="1"/>
      <p:bldP spid="230525" grpId="0" bldLvl="0" animBg="1"/>
      <p:bldP spid="230526" grpId="0" bldLvl="0" animBg="1"/>
      <p:bldP spid="230527" grpId="0" bldLvl="0" animBg="1"/>
      <p:bldP spid="2305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9997" name="组合 289996"/>
          <p:cNvGrpSpPr/>
          <p:nvPr/>
        </p:nvGrpSpPr>
        <p:grpSpPr>
          <a:xfrm>
            <a:off x="109538" y="2568575"/>
            <a:ext cx="2540000" cy="2530475"/>
            <a:chOff x="48" y="2482"/>
            <a:chExt cx="1591" cy="1583"/>
          </a:xfrm>
        </p:grpSpPr>
        <p:sp>
          <p:nvSpPr>
            <p:cNvPr id="59491" name="文本框 289822"/>
            <p:cNvSpPr txBox="1"/>
            <p:nvPr/>
          </p:nvSpPr>
          <p:spPr>
            <a:xfrm>
              <a:off x="154" y="2482"/>
              <a:ext cx="1485" cy="15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15   2   12 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   ∞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∞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    ∞     6   ∞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∞   ∞ 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    8    4   ∞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∞   ∞    ∞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    ∞   3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∞   ∞ 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  ∞  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  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9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∞   ∞    5    ∞    ∞  10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∞   4    ∞    ∞   ∞    ∞  </a:t>
              </a:r>
              <a:r>
                <a:rPr lang="en-US" altLang="zh-CN" sz="1600" b="1" dirty="0">
                  <a:latin typeface="Times New Roman" panose="02020603050405020304" pitchFamily="18" charset="0"/>
                  <a:ea typeface="楷体_GB2312" pitchFamily="49" charset="-122"/>
                </a:rPr>
                <a:t>∞</a:t>
              </a:r>
              <a:endParaRPr lang="en-US" altLang="zh-CN" sz="16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9492" name="双括号 289823"/>
            <p:cNvSpPr/>
            <p:nvPr/>
          </p:nvSpPr>
          <p:spPr>
            <a:xfrm>
              <a:off x="48" y="2514"/>
              <a:ext cx="1584" cy="1488"/>
            </a:xfrm>
            <a:prstGeom prst="bracketPair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59395" name="矩形 289993"/>
          <p:cNvSpPr/>
          <p:nvPr/>
        </p:nvSpPr>
        <p:spPr>
          <a:xfrm>
            <a:off x="685800" y="6415088"/>
            <a:ext cx="11049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endParaRPr lang="zh-CN" altLang="en-US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6" name="矩形 289995"/>
          <p:cNvSpPr/>
          <p:nvPr/>
        </p:nvSpPr>
        <p:spPr>
          <a:xfrm>
            <a:off x="2916238" y="188913"/>
            <a:ext cx="5616575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Dijkstra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算法求下图中从顶点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到其余各顶点间的最短路径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9397" name="图片 290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4813"/>
            <a:ext cx="2555875" cy="191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0011" name="文本框 290010"/>
          <p:cNvSpPr txBox="1"/>
          <p:nvPr/>
        </p:nvSpPr>
        <p:spPr>
          <a:xfrm>
            <a:off x="323850" y="2349500"/>
            <a:ext cx="2136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a  b  c  d  e  f  g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012" name="文本框 290011"/>
          <p:cNvSpPr txBox="1"/>
          <p:nvPr/>
        </p:nvSpPr>
        <p:spPr>
          <a:xfrm>
            <a:off x="34925" y="2565400"/>
            <a:ext cx="395288" cy="26749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a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b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c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d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e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f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g</a:t>
            </a:r>
            <a:endParaRPr lang="en-US" altLang="zh-CN" sz="1600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20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graphicFrame>
        <p:nvGraphicFramePr>
          <p:cNvPr id="290097" name="内容占位符 290096"/>
          <p:cNvGraphicFramePr>
            <a:graphicFrameLocks noGrp="1"/>
          </p:cNvGraphicFramePr>
          <p:nvPr>
            <p:ph idx="4294967295"/>
          </p:nvPr>
        </p:nvGraphicFramePr>
        <p:xfrm>
          <a:off x="2700338" y="981075"/>
          <a:ext cx="6300788" cy="5751513"/>
        </p:xfrm>
        <a:graphic>
          <a:graphicData uri="http://schemas.openxmlformats.org/drawingml/2006/table">
            <a:tbl>
              <a:tblPr/>
              <a:tblGrid>
                <a:gridCol w="900385"/>
                <a:gridCol w="900067"/>
                <a:gridCol w="900068"/>
                <a:gridCol w="899750"/>
                <a:gridCol w="900385"/>
                <a:gridCol w="900067"/>
                <a:gridCol w="900068"/>
              </a:tblGrid>
              <a:tr h="69797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 </a:t>
                      </a:r>
                      <a:r>
                        <a:rPr lang="zh-CN" altLang="en-US" sz="2400" dirty="0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终点</a:t>
                      </a:r>
                      <a:endParaRPr lang="zh-CN" altLang="en-US" sz="240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2"/>
                          </a:solidFill>
                        </a:rPr>
                        <a:t>  i=1</a:t>
                      </a:r>
                      <a:endParaRPr lang="en-US" altLang="zh-CN" sz="18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2"/>
                          </a:solidFill>
                        </a:rPr>
                        <a:t>i=2</a:t>
                      </a:r>
                      <a:endParaRPr lang="en-US" altLang="zh-CN" sz="18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2"/>
                          </a:solidFill>
                        </a:rPr>
                        <a:t>i=3</a:t>
                      </a:r>
                      <a:endParaRPr lang="en-US" altLang="zh-CN" sz="18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2"/>
                          </a:solidFill>
                        </a:rPr>
                        <a:t>i=4</a:t>
                      </a:r>
                      <a:endParaRPr lang="en-US" altLang="zh-CN" sz="18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2"/>
                          </a:solidFill>
                        </a:rPr>
                        <a:t>i=5</a:t>
                      </a:r>
                      <a:endParaRPr lang="en-US" altLang="zh-CN" sz="18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2"/>
                          </a:solidFill>
                        </a:rPr>
                        <a:t>i=6</a:t>
                      </a:r>
                      <a:endParaRPr lang="en-US" altLang="zh-CN" sz="18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3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   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b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</a:t>
                      </a:r>
                      <a:endParaRPr lang="en-US" altLang="zh-CN"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   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97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   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d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3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   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e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   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f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3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   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g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47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</a:t>
                      </a:r>
                      <a:r>
                        <a:rPr lang="en-US" altLang="zh-CN" sz="2400" err="1">
                          <a:solidFill>
                            <a:schemeClr val="tx2"/>
                          </a:solidFill>
                        </a:rPr>
                        <a:t>Vj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  S</a:t>
                      </a:r>
                      <a:endParaRPr lang="en-US" altLang="zh-CN" sz="24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098" name="文本框 290097"/>
          <p:cNvSpPr txBox="1"/>
          <p:nvPr/>
        </p:nvSpPr>
        <p:spPr>
          <a:xfrm>
            <a:off x="3824288" y="1571625"/>
            <a:ext cx="471487" cy="5045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15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(a,b)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2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12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(a,d)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∞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∞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∞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099" name="文本框 290098"/>
          <p:cNvSpPr txBox="1"/>
          <p:nvPr/>
        </p:nvSpPr>
        <p:spPr>
          <a:xfrm>
            <a:off x="3752850" y="5929313"/>
            <a:ext cx="511175" cy="6334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c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(a,c)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0" name="矩形 290099"/>
          <p:cNvSpPr/>
          <p:nvPr/>
        </p:nvSpPr>
        <p:spPr>
          <a:xfrm>
            <a:off x="4500563" y="3789363"/>
            <a:ext cx="863600" cy="5762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0" tIns="0" rIns="0" bIns="0" anchor="ctr"/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10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(a,c,e)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1" name="矩形 290100"/>
          <p:cNvSpPr/>
          <p:nvPr/>
        </p:nvSpPr>
        <p:spPr>
          <a:xfrm>
            <a:off x="4500563" y="450850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0" tIns="0" rIns="0" bIns="0" anchor="ctr"/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6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(a,c,f)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2" name="文本框 290101"/>
          <p:cNvSpPr txBox="1"/>
          <p:nvPr/>
        </p:nvSpPr>
        <p:spPr>
          <a:xfrm>
            <a:off x="4716463" y="1628775"/>
            <a:ext cx="469900" cy="49387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15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(a,b)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2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12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(a,d)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∞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3" name="文本框 290102"/>
          <p:cNvSpPr txBox="1"/>
          <p:nvPr/>
        </p:nvSpPr>
        <p:spPr>
          <a:xfrm>
            <a:off x="4537075" y="5949950"/>
            <a:ext cx="725488" cy="6334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f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(a,c,f)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4" name="文本框 290103"/>
          <p:cNvSpPr txBox="1"/>
          <p:nvPr/>
        </p:nvSpPr>
        <p:spPr>
          <a:xfrm>
            <a:off x="5487988" y="1628775"/>
            <a:ext cx="655637" cy="4929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15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(a,b)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2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10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(a,c,e)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5" name="矩形 290104"/>
          <p:cNvSpPr/>
          <p:nvPr/>
        </p:nvSpPr>
        <p:spPr>
          <a:xfrm>
            <a:off x="5435600" y="3068638"/>
            <a:ext cx="863600" cy="57626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0" tIns="0" rIns="0" bIns="0" anchor="ctr"/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11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(a,c,f,d)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6" name="矩形 290105"/>
          <p:cNvSpPr/>
          <p:nvPr/>
        </p:nvSpPr>
        <p:spPr>
          <a:xfrm>
            <a:off x="5435600" y="5229225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0" tIns="0" rIns="0" bIns="0" anchor="ctr"/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16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(a,c,f,g)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7" name="文本框 290106"/>
          <p:cNvSpPr txBox="1"/>
          <p:nvPr/>
        </p:nvSpPr>
        <p:spPr>
          <a:xfrm>
            <a:off x="5322888" y="5949950"/>
            <a:ext cx="952500" cy="6334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e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(a,c,f,e)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8" name="文本框 290107"/>
          <p:cNvSpPr txBox="1"/>
          <p:nvPr/>
        </p:nvSpPr>
        <p:spPr>
          <a:xfrm>
            <a:off x="6348413" y="1628775"/>
            <a:ext cx="852487" cy="414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15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(a,b)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2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11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(a,c,f,d)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20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16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(a,c,f,g)</a:t>
            </a: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09" name="文本框 290108"/>
          <p:cNvSpPr txBox="1"/>
          <p:nvPr/>
        </p:nvSpPr>
        <p:spPr>
          <a:xfrm>
            <a:off x="6407150" y="5970588"/>
            <a:ext cx="739775" cy="657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d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(a,c,f,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e,d)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10" name="文本框 290109"/>
          <p:cNvSpPr txBox="1"/>
          <p:nvPr/>
        </p:nvSpPr>
        <p:spPr>
          <a:xfrm>
            <a:off x="7427913" y="1700213"/>
            <a:ext cx="471487" cy="264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15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(a,b)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11" name="矩形 290110"/>
          <p:cNvSpPr/>
          <p:nvPr/>
        </p:nvSpPr>
        <p:spPr>
          <a:xfrm>
            <a:off x="7235825" y="5168900"/>
            <a:ext cx="863600" cy="6381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0" tIns="0" rIns="0" bIns="0" anchor="ctr"/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14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(a,c,f,d,g)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12" name="文本框 290111"/>
          <p:cNvSpPr txBox="1"/>
          <p:nvPr/>
        </p:nvSpPr>
        <p:spPr>
          <a:xfrm>
            <a:off x="7235825" y="5949950"/>
            <a:ext cx="739775" cy="657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g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(a,c,f,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e,d,g)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13" name="文本框 290112"/>
          <p:cNvSpPr txBox="1"/>
          <p:nvPr/>
        </p:nvSpPr>
        <p:spPr>
          <a:xfrm>
            <a:off x="8316913" y="1700213"/>
            <a:ext cx="471487" cy="264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15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sz="1600" b="1" dirty="0">
                <a:latin typeface="Comic Sans MS" panose="030F0702030302020204" pitchFamily="66" charset="0"/>
                <a:ea typeface="楷体_GB2312" pitchFamily="49" charset="-122"/>
              </a:rPr>
              <a:t>(a,b)</a:t>
            </a: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sz="16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90000"/>
              </a:lnSpc>
              <a:spcAft>
                <a:spcPct val="50000"/>
              </a:spcAft>
              <a:buClr>
                <a:srgbClr val="006DCE"/>
              </a:buClr>
              <a:buSzPct val="60000"/>
              <a:buFont typeface="ZapfDingbats" pitchFamily="82" charset="2"/>
            </a:pPr>
            <a:endParaRPr lang="en-US" altLang="zh-CN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90114" name="文本框 290113"/>
          <p:cNvSpPr txBox="1"/>
          <p:nvPr/>
        </p:nvSpPr>
        <p:spPr>
          <a:xfrm>
            <a:off x="8094663" y="5949950"/>
            <a:ext cx="898525" cy="657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b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(a,c,f,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  <a:p>
            <a:pPr marL="285750" indent="-285750" algn="ctr" defTabSz="687705" eaLnBrk="0" hangingPunct="0">
              <a:lnSpc>
                <a:spcPct val="80000"/>
              </a:lnSpc>
              <a:buClr>
                <a:srgbClr val="006DCE"/>
              </a:buClr>
              <a:buSzPct val="60000"/>
              <a:buFont typeface="ZapfDingbats" pitchFamily="82" charset="2"/>
            </a:pP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  <a:ea typeface="楷体_GB2312" pitchFamily="49" charset="-122"/>
              </a:rPr>
              <a:t>e,d,g,b)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011" grpId="0"/>
      <p:bldP spid="290012" grpId="0"/>
      <p:bldP spid="290098" grpId="0"/>
      <p:bldP spid="290099" grpId="0"/>
      <p:bldP spid="290100" grpId="0" bldLvl="0" animBg="1"/>
      <p:bldP spid="290101" grpId="0" bldLvl="0" animBg="1"/>
      <p:bldP spid="290102" grpId="0"/>
      <p:bldP spid="290103" grpId="0"/>
      <p:bldP spid="290104" grpId="0"/>
      <p:bldP spid="290105" grpId="0" bldLvl="0" animBg="1"/>
      <p:bldP spid="290106" grpId="0" bldLvl="0" animBg="1"/>
      <p:bldP spid="290107" grpId="0"/>
      <p:bldP spid="290108" grpId="0"/>
      <p:bldP spid="290109" grpId="0"/>
      <p:bldP spid="290110" grpId="0"/>
      <p:bldP spid="290111" grpId="0" bldLvl="0" animBg="1"/>
      <p:bldP spid="290112" grpId="0"/>
      <p:bldP spid="290113" grpId="0"/>
      <p:bldP spid="2901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364545"/>
          <p:cNvSpPr>
            <a:spLocks noGrp="1"/>
          </p:cNvSpPr>
          <p:nvPr>
            <p:ph type="title"/>
          </p:nvPr>
        </p:nvSpPr>
        <p:spPr>
          <a:xfrm>
            <a:off x="180975" y="190500"/>
            <a:ext cx="8763000" cy="180022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ctr"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带权有向图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如下图所示，</a:t>
            </a:r>
            <a:b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求源点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到其它各顶点的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最短路径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（写详细过程）。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419" name="对象 364549"/>
          <p:cNvGraphicFramePr/>
          <p:nvPr/>
        </p:nvGraphicFramePr>
        <p:xfrm>
          <a:off x="1479550" y="2185988"/>
          <a:ext cx="554037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420745" imgH="2280285" progId="Visio.Drawing.11">
                  <p:embed/>
                </p:oleObj>
              </mc:Choice>
              <mc:Fallback>
                <p:oleObj name="" r:id="rId1" imgW="3420745" imgH="228028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9550" y="2185988"/>
                        <a:ext cx="5540375" cy="368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366593"/>
          <p:cNvSpPr>
            <a:spLocks noGrp="1"/>
          </p:cNvSpPr>
          <p:nvPr>
            <p:ph type="title"/>
          </p:nvPr>
        </p:nvSpPr>
        <p:spPr>
          <a:xfrm>
            <a:off x="34925" y="333375"/>
            <a:ext cx="9018588" cy="6477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ctr"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求源点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到其它各顶点的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最短路径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（写出详细过程）。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6738" name="表格 366737"/>
          <p:cNvGraphicFramePr/>
          <p:nvPr/>
        </p:nvGraphicFramePr>
        <p:xfrm>
          <a:off x="34925" y="981075"/>
          <a:ext cx="9072563" cy="5976938"/>
        </p:xfrm>
        <a:graphic>
          <a:graphicData uri="http://schemas.openxmlformats.org/drawingml/2006/table">
            <a:tbl>
              <a:tblPr/>
              <a:tblGrid>
                <a:gridCol w="576263"/>
                <a:gridCol w="792162"/>
                <a:gridCol w="1008063"/>
                <a:gridCol w="1008062"/>
                <a:gridCol w="1317625"/>
                <a:gridCol w="1419225"/>
                <a:gridCol w="1511300"/>
                <a:gridCol w="1439863"/>
              </a:tblGrid>
              <a:tr h="61693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100" b="1" dirty="0">
                          <a:latin typeface="Times New Roman" panose="02020603050405020304" pitchFamily="18" charset="0"/>
                        </a:rPr>
                        <a:t>终点</a:t>
                      </a:r>
                      <a:endParaRPr lang="zh-CN" altLang="en-US" sz="21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100" b="1" dirty="0">
                          <a:latin typeface="Times New Roman" panose="02020603050405020304" pitchFamily="18" charset="0"/>
                        </a:rPr>
                        <a:t>从</a:t>
                      </a:r>
                      <a:r>
                        <a:rPr lang="zh-CN" altLang="zh-CN" sz="2100" b="1" dirty="0">
                          <a:latin typeface="Times New Roman" panose="02020603050405020304" pitchFamily="18" charset="0"/>
                        </a:rPr>
                        <a:t>1到各终点的最短路径及其长度</a:t>
                      </a:r>
                      <a:endParaRPr lang="zh-CN" altLang="en-US" sz="1900" dirty="0"/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</a:tcPr>
                </a:tc>
              </a:tr>
              <a:tr h="589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&lt;1,2&gt;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&lt;1,2&gt;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65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&lt;1,3&gt;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972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50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9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49 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&lt;1,2,5&gt;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49 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&lt;1,2,5&gt;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49 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&lt;1,2,5&gt;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660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13 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&lt;1,3,6&gt;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12 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&lt;1,2,6&gt;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324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7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36 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&lt;1,2,6,7&gt;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------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72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</a:rPr>
                        <a:t>∞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56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&lt;1,2,6,7,8&gt;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56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latin typeface="Times New Roman" panose="02020603050405020304" pitchFamily="18" charset="0"/>
                        </a:rPr>
                        <a:t>&lt;1,2,6,7,8&gt;</a:t>
                      </a:r>
                      <a:endParaRPr lang="en-US" altLang="zh-CN" sz="2500" b="1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&lt;1,2,6,7,8&gt;</a:t>
                      </a:r>
                      <a:endParaRPr lang="en-US" altLang="zh-CN" sz="25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72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100" b="1" dirty="0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路径</a:t>
                      </a:r>
                      <a:endParaRPr lang="zh-CN" altLang="en-US" sz="2100" b="1" dirty="0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3: 1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&lt;1,3&gt;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2: 6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&lt;1,2&gt;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6:12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&lt;1,2,6&gt;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7: 36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&lt;1,2,6,7&gt;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5: 49 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&lt;1,2,5&gt;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4: 50 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&lt;1,4&gt;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8: 56 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lvl="0" indent="0" algn="ctr">
                        <a:lnSpc>
                          <a:spcPct val="7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500" b="1">
                          <a:solidFill>
                            <a:srgbClr val="0000BC"/>
                          </a:solidFill>
                          <a:latin typeface="Times New Roman" panose="02020603050405020304" pitchFamily="18" charset="0"/>
                        </a:rPr>
                        <a:t>&lt;1,2,6,7,8&gt;</a:t>
                      </a:r>
                      <a:endParaRPr lang="en-US" altLang="zh-CN" sz="2500" b="1">
                        <a:solidFill>
                          <a:srgbClr val="0000BC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矩形 369665"/>
          <p:cNvSpPr/>
          <p:nvPr/>
        </p:nvSpPr>
        <p:spPr>
          <a:xfrm>
            <a:off x="0" y="27289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endParaRPr lang="zh-CN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369705" name="表格 369704"/>
          <p:cNvGraphicFramePr>
            <a:graphicFrameLocks noGrp="1"/>
          </p:cNvGraphicFramePr>
          <p:nvPr/>
        </p:nvGraphicFramePr>
        <p:xfrm>
          <a:off x="107950" y="1412875"/>
          <a:ext cx="8964613" cy="4856163"/>
        </p:xfrm>
        <a:graphic>
          <a:graphicData uri="http://schemas.openxmlformats.org/drawingml/2006/table">
            <a:tbl>
              <a:tblPr/>
              <a:tblGrid>
                <a:gridCol w="5759450"/>
                <a:gridCol w="3205163"/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&lt;1,2&gt;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&lt;1,3&gt;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&lt;1,4&gt;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&lt;1,2,5&gt;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&lt;1,2,6&gt;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&lt;1,2,6,7&gt;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到顶点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的最短路径为：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&lt;1,2,6,7,8&gt;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路径长度为：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triangl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81921"/>
          <p:cNvSpPr txBox="1"/>
          <p:nvPr/>
        </p:nvSpPr>
        <p:spPr>
          <a:xfrm>
            <a:off x="381000" y="381000"/>
            <a:ext cx="8458200" cy="59404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0" rIns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已知一个有向网的顶点集</a:t>
            </a:r>
            <a:r>
              <a:rPr lang="en-US" altLang="zh-CN" sz="3200" b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和边集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分别为：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V ={  0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l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5  }</a:t>
            </a:r>
            <a:r>
              <a:rPr lang="zh-CN" altLang="en-US" sz="3200" b="1" dirty="0">
                <a:latin typeface="Times New Roman" panose="02020603050405020304" pitchFamily="18" charset="0"/>
              </a:rPr>
              <a:t>；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G ={  &lt;0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1&gt;16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&lt;0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2&gt;10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&lt;0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3&gt;14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	     	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2&gt;6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 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&lt;1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5&gt;5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 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&lt;2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3&gt;7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	 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&lt;3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4&gt;8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  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&lt;4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5&gt;6   }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根据迪克斯特拉</a:t>
            </a:r>
            <a:r>
              <a:rPr lang="en-US" altLang="zh-CN" sz="3200" b="1" dirty="0">
                <a:latin typeface="Times New Roman" panose="02020603050405020304" pitchFamily="18" charset="0"/>
              </a:rPr>
              <a:t>(Dijkstra)</a:t>
            </a:r>
            <a:r>
              <a:rPr lang="zh-CN" altLang="en-US" sz="3200" b="1" dirty="0">
                <a:latin typeface="Times New Roman" panose="02020603050405020304" pitchFamily="18" charset="0"/>
              </a:rPr>
              <a:t>算法求出从顶点</a:t>
            </a:r>
            <a:r>
              <a:rPr lang="en-US" altLang="zh-CN" sz="3200" b="1" dirty="0">
                <a:latin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</a:rPr>
              <a:t>到其余各顶点的最短路径，在下面填写对应的路径长度。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顶点：    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1    2    3    4    5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路径长度：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矩形 82945"/>
          <p:cNvSpPr/>
          <p:nvPr/>
        </p:nvSpPr>
        <p:spPr>
          <a:xfrm>
            <a:off x="0" y="2681288"/>
            <a:ext cx="9144000" cy="0"/>
          </a:xfrm>
          <a:prstGeom prst="rect">
            <a:avLst/>
          </a:prstGeom>
          <a:noFill/>
          <a:ln w="25400">
            <a:noFill/>
          </a:ln>
        </p:spPr>
        <p:txBody>
          <a:bodyPr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2960" name="矩形 82959"/>
          <p:cNvSpPr/>
          <p:nvPr/>
        </p:nvSpPr>
        <p:spPr>
          <a:xfrm>
            <a:off x="762000" y="4648200"/>
            <a:ext cx="7467600" cy="1190625"/>
          </a:xfrm>
          <a:prstGeom prst="rect">
            <a:avLst/>
          </a:prstGeom>
          <a:noFill/>
          <a:ln w="25400">
            <a:noFill/>
          </a:ln>
        </p:spPr>
        <p:txBody>
          <a:bodyPr anchor="ctr">
            <a:spAutoFit/>
          </a:bodyPr>
          <a:p>
            <a:pPr indent="333375"/>
            <a:r>
              <a:rPr lang="zh-CN" altLang="en-US" sz="3600" b="1" dirty="0">
                <a:latin typeface="Times New Roman" panose="02020603050405020304" pitchFamily="18" charset="0"/>
              </a:rPr>
              <a:t>顶点：            </a:t>
            </a:r>
            <a:r>
              <a:rPr lang="en-US" altLang="zh-CN" sz="3600" b="1" dirty="0">
                <a:latin typeface="Times New Roman" panose="02020603050405020304" pitchFamily="18" charset="0"/>
              </a:rPr>
              <a:t>1      2      3      4      5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indent="333375"/>
            <a:r>
              <a:rPr lang="zh-CN" altLang="en-US" sz="3600" b="1" dirty="0">
                <a:latin typeface="Times New Roman" panose="02020603050405020304" pitchFamily="18" charset="0"/>
              </a:rPr>
              <a:t>路径长度：   </a:t>
            </a:r>
            <a:r>
              <a:rPr lang="en-US" altLang="zh-CN" sz="3600" b="1" dirty="0">
                <a:latin typeface="Times New Roman" panose="02020603050405020304" pitchFamily="18" charset="0"/>
              </a:rPr>
              <a:t>16    10    14    22    21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64516" name="组合 1"/>
          <p:cNvGrpSpPr/>
          <p:nvPr/>
        </p:nvGrpSpPr>
        <p:grpSpPr>
          <a:xfrm>
            <a:off x="1654175" y="439738"/>
            <a:ext cx="5410200" cy="4008437"/>
            <a:chOff x="2040" y="240"/>
            <a:chExt cx="8520" cy="6312"/>
          </a:xfrm>
        </p:grpSpPr>
        <p:sp>
          <p:nvSpPr>
            <p:cNvPr id="64517" name="椭圆 82946"/>
            <p:cNvSpPr/>
            <p:nvPr/>
          </p:nvSpPr>
          <p:spPr>
            <a:xfrm>
              <a:off x="7320" y="480"/>
              <a:ext cx="960" cy="108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</a:rPr>
                <a:t>4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18" name="椭圆 82947"/>
            <p:cNvSpPr/>
            <p:nvPr/>
          </p:nvSpPr>
          <p:spPr>
            <a:xfrm>
              <a:off x="4440" y="480"/>
              <a:ext cx="960" cy="108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</a:rPr>
                <a:t>5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19" name="椭圆 82948"/>
            <p:cNvSpPr/>
            <p:nvPr/>
          </p:nvSpPr>
          <p:spPr>
            <a:xfrm>
              <a:off x="9600" y="2760"/>
              <a:ext cx="960" cy="108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</a:rPr>
                <a:t>3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20" name="椭圆 82949"/>
            <p:cNvSpPr/>
            <p:nvPr/>
          </p:nvSpPr>
          <p:spPr>
            <a:xfrm>
              <a:off x="7440" y="5040"/>
              <a:ext cx="960" cy="108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</a:rPr>
                <a:t>2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21" name="椭圆 82950"/>
            <p:cNvSpPr/>
            <p:nvPr/>
          </p:nvSpPr>
          <p:spPr>
            <a:xfrm>
              <a:off x="4080" y="5160"/>
              <a:ext cx="960" cy="108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</a:rPr>
                <a:t>1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22" name="椭圆 82951"/>
            <p:cNvSpPr/>
            <p:nvPr/>
          </p:nvSpPr>
          <p:spPr>
            <a:xfrm>
              <a:off x="2040" y="2760"/>
              <a:ext cx="960" cy="108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</a:rPr>
                <a:t>0</a:t>
              </a:r>
              <a:endParaRPr lang="en-US" alt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23" name="直接连接符 82952"/>
            <p:cNvSpPr/>
            <p:nvPr/>
          </p:nvSpPr>
          <p:spPr>
            <a:xfrm flipH="1" flipV="1">
              <a:off x="8280" y="1320"/>
              <a:ext cx="1442" cy="14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24" name="直接连接符 82953"/>
            <p:cNvSpPr/>
            <p:nvPr/>
          </p:nvSpPr>
          <p:spPr>
            <a:xfrm>
              <a:off x="5160" y="5640"/>
              <a:ext cx="21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25" name="直接连接符 82954"/>
            <p:cNvSpPr/>
            <p:nvPr/>
          </p:nvSpPr>
          <p:spPr>
            <a:xfrm flipH="1" flipV="1">
              <a:off x="5400" y="960"/>
              <a:ext cx="192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26" name="直接连接符 82955"/>
            <p:cNvSpPr/>
            <p:nvPr/>
          </p:nvSpPr>
          <p:spPr>
            <a:xfrm flipV="1">
              <a:off x="8400" y="3720"/>
              <a:ext cx="1320" cy="15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27" name="直接连接符 82956"/>
            <p:cNvSpPr/>
            <p:nvPr/>
          </p:nvSpPr>
          <p:spPr>
            <a:xfrm>
              <a:off x="3000" y="3120"/>
              <a:ext cx="6600" cy="12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28" name="直接连接符 82957"/>
            <p:cNvSpPr/>
            <p:nvPr/>
          </p:nvSpPr>
          <p:spPr>
            <a:xfrm>
              <a:off x="3000" y="3480"/>
              <a:ext cx="4440" cy="16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29" name="直接连接符 82958"/>
            <p:cNvSpPr/>
            <p:nvPr/>
          </p:nvSpPr>
          <p:spPr>
            <a:xfrm>
              <a:off x="2760" y="3840"/>
              <a:ext cx="1440" cy="14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30" name="直接连接符 82960"/>
            <p:cNvSpPr/>
            <p:nvPr/>
          </p:nvSpPr>
          <p:spPr>
            <a:xfrm flipV="1">
              <a:off x="4680" y="1560"/>
              <a:ext cx="240" cy="36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4531" name="文本框 82961"/>
            <p:cNvSpPr txBox="1"/>
            <p:nvPr/>
          </p:nvSpPr>
          <p:spPr>
            <a:xfrm>
              <a:off x="2640" y="468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16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2" name="文本框 82962"/>
            <p:cNvSpPr txBox="1"/>
            <p:nvPr/>
          </p:nvSpPr>
          <p:spPr>
            <a:xfrm>
              <a:off x="6000" y="408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10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3" name="文本框 82963"/>
            <p:cNvSpPr txBox="1"/>
            <p:nvPr/>
          </p:nvSpPr>
          <p:spPr>
            <a:xfrm>
              <a:off x="5880" y="588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6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4" name="文本框 82964"/>
            <p:cNvSpPr txBox="1"/>
            <p:nvPr/>
          </p:nvSpPr>
          <p:spPr>
            <a:xfrm>
              <a:off x="9000" y="468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7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5" name="文本框 82965"/>
            <p:cNvSpPr txBox="1"/>
            <p:nvPr/>
          </p:nvSpPr>
          <p:spPr>
            <a:xfrm>
              <a:off x="6720" y="240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14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6" name="文本框 82966"/>
            <p:cNvSpPr txBox="1"/>
            <p:nvPr/>
          </p:nvSpPr>
          <p:spPr>
            <a:xfrm>
              <a:off x="6120" y="24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6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7" name="文本框 82967"/>
            <p:cNvSpPr txBox="1"/>
            <p:nvPr/>
          </p:nvSpPr>
          <p:spPr>
            <a:xfrm>
              <a:off x="9120" y="132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8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8" name="文本框 82968"/>
            <p:cNvSpPr txBox="1"/>
            <p:nvPr/>
          </p:nvSpPr>
          <p:spPr>
            <a:xfrm>
              <a:off x="4200" y="1920"/>
              <a:ext cx="720" cy="67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5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50177" descr="羊皮纸"/>
          <p:cNvSpPr txBox="1"/>
          <p:nvPr/>
        </p:nvSpPr>
        <p:spPr>
          <a:xfrm>
            <a:off x="107950" y="1154113"/>
            <a:ext cx="8991600" cy="4338320"/>
          </a:xfrm>
          <a:prstGeom prst="rect">
            <a:avLst/>
          </a:prstGeom>
          <a:blipFill rotWithShape="1">
            <a:blip r:embed="rId1"/>
          </a:blipFill>
          <a:ln w="2857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）初始时，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只包含源点即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S={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的距离为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包含除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外的其他顶点，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距离为边上的权（若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有边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）或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∞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（若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不是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的出边邻接点）。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中选取一个距离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最小的顶点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，把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加入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中（该选定的距离就是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的最短路径长度）。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）以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为新考虑的中间点，修改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中各顶点的距离：若从源点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∈U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）的距离（经过顶点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）比原来距离（不经过顶点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）短，则修改顶点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的距离值，修改后的距离值的顶点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的距离加上边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上的权。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）重复步骤（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）和（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）直到所有顶点都包含在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中。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79" name="文本框 50178"/>
          <p:cNvSpPr txBox="1"/>
          <p:nvPr/>
        </p:nvSpPr>
        <p:spPr>
          <a:xfrm>
            <a:off x="948373" y="404813"/>
            <a:ext cx="4897437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Verdana" panose="020B0604030504040204" pitchFamily="34" charset="0"/>
                <a:ea typeface="楷体_GB2312" pitchFamily="49" charset="-122"/>
              </a:rPr>
              <a:t>狄克斯特拉算法</a:t>
            </a:r>
            <a:r>
              <a:rPr lang="zh-CN" altLang="en-US" dirty="0">
                <a:latin typeface="Verdana" panose="020B0604030504040204" pitchFamily="34" charset="0"/>
                <a:ea typeface="楷体_GB2312" pitchFamily="49" charset="-122"/>
              </a:rPr>
              <a:t>的过程</a:t>
            </a:r>
            <a:endParaRPr lang="zh-CN" altLang="en-US" dirty="0"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2049"/>
          <p:cNvSpPr txBox="1"/>
          <p:nvPr/>
        </p:nvSpPr>
        <p:spPr>
          <a:xfrm>
            <a:off x="1981200" y="1600200"/>
            <a:ext cx="48006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8.1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图的基本概念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5" name="文本框 2050"/>
          <p:cNvSpPr txBox="1"/>
          <p:nvPr/>
        </p:nvSpPr>
        <p:spPr>
          <a:xfrm>
            <a:off x="1476375" y="260350"/>
            <a:ext cx="2667000" cy="744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4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图</a:t>
            </a:r>
            <a:endParaRPr lang="zh-CN" altLang="en-US" sz="40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6" name="文本框 2051"/>
          <p:cNvSpPr txBox="1"/>
          <p:nvPr/>
        </p:nvSpPr>
        <p:spPr>
          <a:xfrm>
            <a:off x="1981200" y="2209800"/>
            <a:ext cx="48006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8.2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图的存储结构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文本框 2052"/>
          <p:cNvSpPr txBox="1"/>
          <p:nvPr/>
        </p:nvSpPr>
        <p:spPr>
          <a:xfrm>
            <a:off x="1995488" y="2767013"/>
            <a:ext cx="48006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8.3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图的遍历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8" name="文本框 2053"/>
          <p:cNvSpPr txBox="1"/>
          <p:nvPr/>
        </p:nvSpPr>
        <p:spPr>
          <a:xfrm>
            <a:off x="2009775" y="3348038"/>
            <a:ext cx="4495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8.4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生成树和最小生成树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9" name="文本框 2054"/>
          <p:cNvSpPr txBox="1"/>
          <p:nvPr/>
        </p:nvSpPr>
        <p:spPr>
          <a:xfrm>
            <a:off x="2024063" y="3914775"/>
            <a:ext cx="3962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8.5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最短路径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00" name="文本框 2055"/>
          <p:cNvSpPr txBox="1"/>
          <p:nvPr/>
        </p:nvSpPr>
        <p:spPr>
          <a:xfrm>
            <a:off x="2024063" y="4467225"/>
            <a:ext cx="3733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8.6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拓扑排序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01" name="文本框 2057"/>
          <p:cNvSpPr txBox="1"/>
          <p:nvPr/>
        </p:nvSpPr>
        <p:spPr>
          <a:xfrm>
            <a:off x="2047875" y="5038725"/>
            <a:ext cx="38862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8.7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AOE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网与关键路径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61" name="矩形 121860"/>
          <p:cNvSpPr/>
          <p:nvPr/>
        </p:nvSpPr>
        <p:spPr>
          <a:xfrm>
            <a:off x="0" y="3048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1862" name="文本框 121861"/>
          <p:cNvSpPr txBox="1"/>
          <p:nvPr/>
        </p:nvSpPr>
        <p:spPr>
          <a:xfrm>
            <a:off x="1908175" y="3789363"/>
            <a:ext cx="6048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的最小距离＝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MIN(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楷体_GB2312" pitchFamily="49" charset="-122"/>
              </a:rPr>
              <a:t>vk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sz="2400" baseline="-25000" err="1">
                <a:latin typeface="Times New Roman" panose="02020603050405020304" pitchFamily="18" charset="0"/>
                <a:ea typeface="楷体_GB2312" pitchFamily="49" charset="-122"/>
              </a:rPr>
              <a:t>kj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aseline="-25000" err="1">
                <a:latin typeface="Times New Roman" panose="02020603050405020304" pitchFamily="18" charset="0"/>
                <a:ea typeface="楷体_GB2312" pitchFamily="49" charset="-122"/>
              </a:rPr>
              <a:t>vj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63" name="椭圆 121862"/>
          <p:cNvSpPr/>
          <p:nvPr/>
        </p:nvSpPr>
        <p:spPr>
          <a:xfrm>
            <a:off x="4067175" y="692150"/>
            <a:ext cx="504825" cy="5762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endParaRPr lang="en-US" altLang="zh-CN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64" name="椭圆 121863"/>
          <p:cNvSpPr/>
          <p:nvPr/>
        </p:nvSpPr>
        <p:spPr>
          <a:xfrm>
            <a:off x="2411413" y="2205038"/>
            <a:ext cx="504825" cy="5762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endParaRPr lang="en-US" altLang="zh-CN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65" name="椭圆 121864"/>
          <p:cNvSpPr/>
          <p:nvPr/>
        </p:nvSpPr>
        <p:spPr>
          <a:xfrm>
            <a:off x="5795963" y="2205038"/>
            <a:ext cx="504825" cy="5762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endParaRPr lang="en-US" altLang="zh-CN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66" name="任意多边形 121865"/>
          <p:cNvSpPr/>
          <p:nvPr/>
        </p:nvSpPr>
        <p:spPr>
          <a:xfrm>
            <a:off x="4546600" y="1092200"/>
            <a:ext cx="1320800" cy="1181100"/>
          </a:xfrm>
          <a:custGeom>
            <a:avLst/>
            <a:gdLst/>
            <a:ahLst/>
            <a:cxnLst/>
            <a:pathLst>
              <a:path w="832" h="744">
                <a:moveTo>
                  <a:pt x="0" y="0"/>
                </a:moveTo>
                <a:lnTo>
                  <a:pt x="832" y="744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21867" name="任意多边形 121866"/>
          <p:cNvSpPr/>
          <p:nvPr/>
        </p:nvSpPr>
        <p:spPr>
          <a:xfrm>
            <a:off x="2797175" y="1892300"/>
            <a:ext cx="339725" cy="347663"/>
          </a:xfrm>
          <a:custGeom>
            <a:avLst/>
            <a:gdLst/>
            <a:ahLst/>
            <a:cxnLst/>
            <a:pathLst>
              <a:path w="214" h="219">
                <a:moveTo>
                  <a:pt x="0" y="219"/>
                </a:moveTo>
                <a:lnTo>
                  <a:pt x="214" y="0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21868" name="直接连接符 121867"/>
          <p:cNvSpPr/>
          <p:nvPr/>
        </p:nvSpPr>
        <p:spPr>
          <a:xfrm flipV="1">
            <a:off x="3779838" y="1052513"/>
            <a:ext cx="287337" cy="2889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21869" name="文本框 121868"/>
          <p:cNvSpPr txBox="1"/>
          <p:nvPr/>
        </p:nvSpPr>
        <p:spPr>
          <a:xfrm rot="8100000">
            <a:off x="3190875" y="1481138"/>
            <a:ext cx="6477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...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70" name="文本框 121869"/>
          <p:cNvSpPr txBox="1"/>
          <p:nvPr/>
        </p:nvSpPr>
        <p:spPr>
          <a:xfrm>
            <a:off x="2484438" y="1100138"/>
            <a:ext cx="5762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 err="1">
                <a:latin typeface="Times New Roman" panose="02020603050405020304" pitchFamily="18" charset="0"/>
                <a:ea typeface="楷体_GB2312" pitchFamily="49" charset="-122"/>
              </a:rPr>
              <a:t>vk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71" name="左大括号 121870"/>
          <p:cNvSpPr/>
          <p:nvPr/>
        </p:nvSpPr>
        <p:spPr>
          <a:xfrm rot="2760000">
            <a:off x="3057525" y="234950"/>
            <a:ext cx="179388" cy="2520950"/>
          </a:xfrm>
          <a:prstGeom prst="leftBrace">
            <a:avLst>
              <a:gd name="adj1" fmla="val 117108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21872" name="直接连接符 121871"/>
          <p:cNvSpPr/>
          <p:nvPr/>
        </p:nvSpPr>
        <p:spPr>
          <a:xfrm>
            <a:off x="2916238" y="2492375"/>
            <a:ext cx="576262" cy="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21873" name="文本框 121872"/>
          <p:cNvSpPr txBox="1"/>
          <p:nvPr/>
        </p:nvSpPr>
        <p:spPr>
          <a:xfrm>
            <a:off x="3771900" y="2276475"/>
            <a:ext cx="93503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874" name="任意多边形 121873"/>
          <p:cNvSpPr/>
          <p:nvPr/>
        </p:nvSpPr>
        <p:spPr>
          <a:xfrm>
            <a:off x="4859338" y="2552700"/>
            <a:ext cx="906462" cy="12700"/>
          </a:xfrm>
          <a:custGeom>
            <a:avLst/>
            <a:gdLst/>
            <a:ahLst/>
            <a:cxnLst/>
            <a:pathLst>
              <a:path w="571" h="8">
                <a:moveTo>
                  <a:pt x="0" y="8"/>
                </a:moveTo>
                <a:lnTo>
                  <a:pt x="571" y="0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21875" name="右大括号 121874"/>
          <p:cNvSpPr/>
          <p:nvPr/>
        </p:nvSpPr>
        <p:spPr>
          <a:xfrm rot="5400000">
            <a:off x="4213225" y="1412875"/>
            <a:ext cx="142875" cy="3022600"/>
          </a:xfrm>
          <a:prstGeom prst="rightBrace">
            <a:avLst>
              <a:gd name="adj1" fmla="val 176296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21876" name="文本框 121875"/>
          <p:cNvSpPr txBox="1"/>
          <p:nvPr/>
        </p:nvSpPr>
        <p:spPr>
          <a:xfrm>
            <a:off x="4067175" y="3068638"/>
            <a:ext cx="57626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 err="1">
                <a:latin typeface="Times New Roman" panose="02020603050405020304" pitchFamily="18" charset="0"/>
                <a:ea typeface="楷体_GB2312" pitchFamily="49" charset="-122"/>
              </a:rPr>
              <a:t>vj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877" name="文本框 121876"/>
          <p:cNvSpPr txBox="1"/>
          <p:nvPr/>
        </p:nvSpPr>
        <p:spPr>
          <a:xfrm>
            <a:off x="5219700" y="1196975"/>
            <a:ext cx="122396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边</a:t>
            </a: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baseline="-25000" err="1">
                <a:latin typeface="Times New Roman" panose="02020603050405020304" pitchFamily="18" charset="0"/>
                <a:ea typeface="楷体_GB2312" pitchFamily="49" charset="-122"/>
              </a:rPr>
              <a:t>kj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矩形 51202"/>
          <p:cNvSpPr/>
          <p:nvPr/>
        </p:nvSpPr>
        <p:spPr>
          <a:xfrm>
            <a:off x="3709988" y="2833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04" name="文本框 51203"/>
          <p:cNvSpPr txBox="1"/>
          <p:nvPr/>
        </p:nvSpPr>
        <p:spPr>
          <a:xfrm>
            <a:off x="179388" y="2889250"/>
            <a:ext cx="1655762" cy="2843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{0} 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</a:t>
            </a:r>
            <a:r>
              <a: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{0,1,</a:t>
            </a:r>
            <a:r>
              <a: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{0,1,2,</a:t>
            </a:r>
            <a:r>
              <a: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{0,1,2,3,</a:t>
            </a:r>
            <a:r>
              <a: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{0,1,2,3,5,</a:t>
            </a:r>
            <a:r>
              <a: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{0,1,2,3,5,4,</a:t>
            </a:r>
            <a:r>
              <a: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椭圆 51204"/>
          <p:cNvSpPr/>
          <p:nvPr/>
        </p:nvSpPr>
        <p:spPr>
          <a:xfrm>
            <a:off x="3059113" y="765175"/>
            <a:ext cx="288925" cy="360363"/>
          </a:xfrm>
          <a:prstGeom prst="ellipse">
            <a:avLst/>
          </a:prstGeom>
          <a:solidFill>
            <a:srgbClr val="DB0303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6" name="椭圆 51205"/>
          <p:cNvSpPr/>
          <p:nvPr/>
        </p:nvSpPr>
        <p:spPr>
          <a:xfrm>
            <a:off x="3779838" y="188913"/>
            <a:ext cx="288925" cy="3603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7" name="椭圆 51206"/>
          <p:cNvSpPr/>
          <p:nvPr/>
        </p:nvSpPr>
        <p:spPr>
          <a:xfrm>
            <a:off x="3851275" y="1412875"/>
            <a:ext cx="288925" cy="3603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8" name="椭圆 51207"/>
          <p:cNvSpPr/>
          <p:nvPr/>
        </p:nvSpPr>
        <p:spPr>
          <a:xfrm>
            <a:off x="4500563" y="765175"/>
            <a:ext cx="288925" cy="3603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9" name="椭圆 51208"/>
          <p:cNvSpPr/>
          <p:nvPr/>
        </p:nvSpPr>
        <p:spPr>
          <a:xfrm>
            <a:off x="5435600" y="188913"/>
            <a:ext cx="288925" cy="3603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0" name="椭圆 51209"/>
          <p:cNvSpPr/>
          <p:nvPr/>
        </p:nvSpPr>
        <p:spPr>
          <a:xfrm>
            <a:off x="5435600" y="1412875"/>
            <a:ext cx="288925" cy="3603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1" name="椭圆 51210"/>
          <p:cNvSpPr/>
          <p:nvPr/>
        </p:nvSpPr>
        <p:spPr>
          <a:xfrm>
            <a:off x="6227763" y="836613"/>
            <a:ext cx="288925" cy="3603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2" name="任意多边形 51211"/>
          <p:cNvSpPr/>
          <p:nvPr/>
        </p:nvSpPr>
        <p:spPr>
          <a:xfrm>
            <a:off x="3309938" y="431800"/>
            <a:ext cx="469900" cy="381000"/>
          </a:xfrm>
          <a:custGeom>
            <a:avLst/>
            <a:gdLst/>
            <a:ahLst/>
            <a:cxnLst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51213" name="直接连接符 51212"/>
          <p:cNvSpPr/>
          <p:nvPr/>
        </p:nvSpPr>
        <p:spPr>
          <a:xfrm>
            <a:off x="3348038" y="981075"/>
            <a:ext cx="11525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14" name="直接连接符 51213"/>
          <p:cNvSpPr/>
          <p:nvPr/>
        </p:nvSpPr>
        <p:spPr>
          <a:xfrm>
            <a:off x="3289300" y="1090613"/>
            <a:ext cx="574675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15" name="直接连接符 51214"/>
          <p:cNvSpPr/>
          <p:nvPr/>
        </p:nvSpPr>
        <p:spPr>
          <a:xfrm>
            <a:off x="4068763" y="333375"/>
            <a:ext cx="1366837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16" name="直接连接符 51215"/>
          <p:cNvSpPr/>
          <p:nvPr/>
        </p:nvSpPr>
        <p:spPr>
          <a:xfrm>
            <a:off x="4140200" y="1628775"/>
            <a:ext cx="1295400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17" name="直接连接符 51216"/>
          <p:cNvSpPr/>
          <p:nvPr/>
        </p:nvSpPr>
        <p:spPr>
          <a:xfrm flipV="1">
            <a:off x="4068763" y="1052513"/>
            <a:ext cx="503237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18" name="直接连接符 51217"/>
          <p:cNvSpPr/>
          <p:nvPr/>
        </p:nvSpPr>
        <p:spPr>
          <a:xfrm>
            <a:off x="4068763" y="476250"/>
            <a:ext cx="503237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19" name="任意多边形 51218"/>
          <p:cNvSpPr/>
          <p:nvPr/>
        </p:nvSpPr>
        <p:spPr>
          <a:xfrm>
            <a:off x="4795838" y="477838"/>
            <a:ext cx="639762" cy="411162"/>
          </a:xfrm>
          <a:custGeom>
            <a:avLst/>
            <a:gdLst/>
            <a:ahLst/>
            <a:cxnLst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51220" name="直接连接符 51219"/>
          <p:cNvSpPr/>
          <p:nvPr/>
        </p:nvSpPr>
        <p:spPr>
          <a:xfrm>
            <a:off x="4787900" y="1052513"/>
            <a:ext cx="647700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21" name="直接连接符 51220"/>
          <p:cNvSpPr/>
          <p:nvPr/>
        </p:nvSpPr>
        <p:spPr>
          <a:xfrm flipV="1">
            <a:off x="5580063" y="549275"/>
            <a:ext cx="0" cy="8636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22" name="直接连接符 51221"/>
          <p:cNvSpPr/>
          <p:nvPr/>
        </p:nvSpPr>
        <p:spPr>
          <a:xfrm flipV="1">
            <a:off x="5724525" y="1150938"/>
            <a:ext cx="576263" cy="43180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23" name="直接连接符 51222"/>
          <p:cNvSpPr/>
          <p:nvPr/>
        </p:nvSpPr>
        <p:spPr>
          <a:xfrm>
            <a:off x="5724525" y="379413"/>
            <a:ext cx="576263" cy="503237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1224" name="文本框 51223"/>
          <p:cNvSpPr txBox="1"/>
          <p:nvPr/>
        </p:nvSpPr>
        <p:spPr>
          <a:xfrm>
            <a:off x="3203575" y="260350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25" name="文本框 51224"/>
          <p:cNvSpPr txBox="1"/>
          <p:nvPr/>
        </p:nvSpPr>
        <p:spPr>
          <a:xfrm>
            <a:off x="4500563" y="-26987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26" name="文本框 51225"/>
          <p:cNvSpPr txBox="1"/>
          <p:nvPr/>
        </p:nvSpPr>
        <p:spPr>
          <a:xfrm>
            <a:off x="4714875" y="414338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27" name="文本框 51226"/>
          <p:cNvSpPr txBox="1"/>
          <p:nvPr/>
        </p:nvSpPr>
        <p:spPr>
          <a:xfrm>
            <a:off x="5461000" y="7540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28" name="文本框 51227"/>
          <p:cNvSpPr txBox="1"/>
          <p:nvPr/>
        </p:nvSpPr>
        <p:spPr>
          <a:xfrm>
            <a:off x="5867400" y="295275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29" name="文本框 51228"/>
          <p:cNvSpPr txBox="1"/>
          <p:nvPr/>
        </p:nvSpPr>
        <p:spPr>
          <a:xfrm>
            <a:off x="5868988" y="123190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0" name="文本框 51229"/>
          <p:cNvSpPr txBox="1"/>
          <p:nvPr/>
        </p:nvSpPr>
        <p:spPr>
          <a:xfrm>
            <a:off x="4427538" y="1557338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1" name="文本框 51230"/>
          <p:cNvSpPr txBox="1"/>
          <p:nvPr/>
        </p:nvSpPr>
        <p:spPr>
          <a:xfrm>
            <a:off x="3203575" y="116046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2" name="文本框 51231"/>
          <p:cNvSpPr txBox="1"/>
          <p:nvPr/>
        </p:nvSpPr>
        <p:spPr>
          <a:xfrm>
            <a:off x="3635375" y="633413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3" name="文本框 51232"/>
          <p:cNvSpPr txBox="1"/>
          <p:nvPr/>
        </p:nvSpPr>
        <p:spPr>
          <a:xfrm>
            <a:off x="3986213" y="96520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4" name="文本框 51233"/>
          <p:cNvSpPr txBox="1"/>
          <p:nvPr/>
        </p:nvSpPr>
        <p:spPr>
          <a:xfrm>
            <a:off x="4884738" y="895350"/>
            <a:ext cx="433387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5" name="文本框 51234"/>
          <p:cNvSpPr txBox="1"/>
          <p:nvPr/>
        </p:nvSpPr>
        <p:spPr>
          <a:xfrm>
            <a:off x="4140200" y="333375"/>
            <a:ext cx="433388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6" name="文本框 51235"/>
          <p:cNvSpPr txBox="1"/>
          <p:nvPr/>
        </p:nvSpPr>
        <p:spPr>
          <a:xfrm>
            <a:off x="6372225" y="2890838"/>
            <a:ext cx="2376488" cy="2843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0, 0, -1, -1, -1} 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 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-1, -1}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1, 0, 1,  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-1}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1, 0, 1,   2, -1}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1, 0,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  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1, 0, 5,   2, 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0, 1, 0, 5,   2,  4}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7" name="文本框 51236"/>
          <p:cNvSpPr txBox="1"/>
          <p:nvPr/>
        </p:nvSpPr>
        <p:spPr>
          <a:xfrm>
            <a:off x="323850" y="1982788"/>
            <a:ext cx="8208963" cy="3365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S	               U	                     dist[]                            path[]</a:t>
            </a:r>
            <a:endParaRPr lang="en-US" altLang="zh-CN" sz="2000">
              <a:solidFill>
                <a:srgbClr val="3399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8" name="文本框 51237"/>
          <p:cNvSpPr txBox="1"/>
          <p:nvPr/>
        </p:nvSpPr>
        <p:spPr>
          <a:xfrm>
            <a:off x="1814513" y="2892425"/>
            <a:ext cx="1584325" cy="28432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{1,2,3,4,5,6}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{2,3,4,5,6}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{3,4,5,6}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{4,5,6}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{4,6}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{6}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</a:rPr>
              <a:t>{}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9" name="文本框 51238"/>
          <p:cNvSpPr txBox="1"/>
          <p:nvPr/>
        </p:nvSpPr>
        <p:spPr>
          <a:xfrm>
            <a:off x="3635375" y="2889250"/>
            <a:ext cx="2230438" cy="2843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</a:t>
            </a:r>
            <a:r>
              <a:rPr lang="en-US" altLang="zh-CN" sz="1800" u="sng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6, 6, ∞, ∞,∞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4, </a:t>
            </a:r>
            <a:r>
              <a:rPr lang="en-US" altLang="zh-CN" sz="1800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</a:t>
            </a:r>
            <a:r>
              <a:rPr lang="en-US" altLang="zh-CN" sz="1800" u="sng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</a:t>
            </a:r>
            <a:r>
              <a:rPr lang="en-US" altLang="zh-CN" sz="1800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11, </a:t>
            </a:r>
            <a:r>
              <a:rPr lang="en-US" altLang="zh-CN" sz="1800" u="sng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∞,∞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4, 5, </a:t>
            </a:r>
            <a:r>
              <a:rPr lang="en-US" altLang="zh-CN" sz="1800" u="sng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6, 11, </a:t>
            </a:r>
            <a:r>
              <a:rPr lang="en-US" altLang="zh-CN" sz="1800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9,  </a:t>
            </a:r>
            <a:r>
              <a:rPr lang="en-US" altLang="zh-CN" sz="1800" u="sng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4, 5, 6, </a:t>
            </a:r>
            <a:r>
              <a:rPr lang="en-US" altLang="zh-CN" sz="1800" u="sng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11, 9,  ∞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4, 5, 6, </a:t>
            </a:r>
            <a:r>
              <a:rPr lang="en-US" altLang="zh-CN" sz="1800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9, </a:t>
            </a:r>
            <a:r>
              <a:rPr lang="en-US" altLang="zh-CN" sz="1800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4, 5, 6, 10, 9, </a:t>
            </a:r>
            <a:r>
              <a:rPr lang="en-US" altLang="zh-CN" sz="1800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solidFill>
                  <a:srgbClr val="0A0A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 4, 5, 6, 10, 9, 16}</a:t>
            </a:r>
            <a:endParaRPr lang="en-US" altLang="zh-CN" sz="1800">
              <a:solidFill>
                <a:srgbClr val="0A0A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0" name="文本框 51239"/>
          <p:cNvSpPr txBox="1"/>
          <p:nvPr/>
        </p:nvSpPr>
        <p:spPr>
          <a:xfrm>
            <a:off x="3708400" y="2454275"/>
            <a:ext cx="2016125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0  1  2  3  4   5   6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41" name="文本框 51240"/>
          <p:cNvSpPr txBox="1"/>
          <p:nvPr/>
        </p:nvSpPr>
        <p:spPr>
          <a:xfrm>
            <a:off x="6443663" y="2420938"/>
            <a:ext cx="2016125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0  1  2  3  4   5   6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4" name="文本框 225283"/>
          <p:cNvSpPr txBox="1"/>
          <p:nvPr/>
        </p:nvSpPr>
        <p:spPr>
          <a:xfrm>
            <a:off x="468313" y="1107758"/>
            <a:ext cx="8064500" cy="97726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　从顶点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到其他顶点的最短路径有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条，这里采用一维数组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path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来保存：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285" name="文本框 225284"/>
          <p:cNvSpPr txBox="1"/>
          <p:nvPr/>
        </p:nvSpPr>
        <p:spPr>
          <a:xfrm>
            <a:off x="431483" y="2226945"/>
            <a:ext cx="8280400" cy="308038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　假设从顶点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的最短路径序列为：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,……,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endParaRPr lang="en-US" altLang="zh-CN" sz="24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,……,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一定是从顶点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的最短路径（为什么？）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所以用</a:t>
            </a:r>
            <a:r>
              <a:rPr lang="en-US" altLang="zh-CN" sz="2400" err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path[</a:t>
            </a:r>
            <a:r>
              <a:rPr lang="en-US" altLang="zh-CN" sz="2400" i="1" err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]=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来表示，即</a:t>
            </a:r>
            <a:r>
              <a:rPr lang="en-US" altLang="zh-CN" sz="2400" err="1">
                <a:latin typeface="Times New Roman" panose="02020603050405020304" pitchFamily="18" charset="0"/>
                <a:ea typeface="楷体_GB2312" pitchFamily="49" charset="-122"/>
              </a:rPr>
              <a:t>path[</a:t>
            </a:r>
            <a:r>
              <a:rPr lang="en-US" altLang="zh-CN" sz="2400" i="1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表示从顶点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的最短路径（实际上保存最短路径序列的前一个顶点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，再由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向前推到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，从而找出最短路径）。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76801"/>
          <p:cNvSpPr txBox="1"/>
          <p:nvPr/>
        </p:nvSpPr>
        <p:spPr>
          <a:xfrm>
            <a:off x="862965" y="444500"/>
            <a:ext cx="868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狄克斯特拉算法如下（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为源点编号）：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03" name="文本框 76802"/>
          <p:cNvSpPr txBox="1"/>
          <p:nvPr/>
        </p:nvSpPr>
        <p:spPr>
          <a:xfrm>
            <a:off x="179388" y="1581785"/>
            <a:ext cx="8785225" cy="40544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void </a:t>
            </a:r>
            <a:r>
              <a:rPr lang="en-US" altLang="zh-CN" sz="200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Dijkstra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(MGraph g,int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 v)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{  int dist[MAXV],path[MAXV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];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int s[MAXV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];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int mindis,i,j,u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;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for (i=0;i&lt;g.n;i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++)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{  dist[i]=g.edges[v][i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];	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距离初始化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s[i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]=0;			//s[]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置空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if (g.edges[v][i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]&lt;INF)	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路径初始化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	   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path[i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]=v;//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顶点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v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到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有边时，置顶点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的前一个顶点为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v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	else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	   path[i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]=-1;//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顶点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v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到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没边时，置顶点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的前一个顶点为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-1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   }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s[v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]=1;path[v]=0; 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源点编号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v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放入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中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框 77825"/>
          <p:cNvSpPr txBox="1"/>
          <p:nvPr/>
        </p:nvSpPr>
        <p:spPr>
          <a:xfrm>
            <a:off x="287020" y="663575"/>
            <a:ext cx="8820150" cy="557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for (i=0;i&lt;g.n;i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++)	  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循环直到所有顶点的最短路径都求出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{  </a:t>
            </a: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mindis=INF;		  //mindis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置最小长度初值</a:t>
            </a:r>
            <a:endParaRPr lang="zh-CN" altLang="en-US" sz="2000" dirty="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for (j=0;j&lt;g.n;j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++) //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选取不在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中且具有最小距离的顶点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u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   if (s[j]==0 &amp;&amp; dist[j]&lt;mindis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) 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   {  u=j;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	mindis=dist[j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];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   }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s[u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]=1;			//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顶点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u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加入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中</a:t>
            </a:r>
            <a:endParaRPr lang="zh-CN" altLang="en-US" sz="2000" dirty="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for (j=0;j&lt;g.n;j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++)	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修改不在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中的顶点的距离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	   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if (s[j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]==0)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	      if (g.edges[u][j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]&lt;INF &amp;&amp; 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                  dist[u]+g.edges[u][j]&lt;dist[j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])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	      {  dist[j]=dist[u]+g.edges[u][j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];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	   	   path[j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]=u;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		}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   }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Dispath(dist,path,s,g.n,v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);//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输出最短路径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77827" name="左大括号 77826"/>
          <p:cNvSpPr/>
          <p:nvPr/>
        </p:nvSpPr>
        <p:spPr>
          <a:xfrm>
            <a:off x="1114108" y="1123633"/>
            <a:ext cx="73025" cy="1800225"/>
          </a:xfrm>
          <a:prstGeom prst="leftBrace">
            <a:avLst>
              <a:gd name="adj1" fmla="val 205434"/>
              <a:gd name="adj2" fmla="val 50000"/>
            </a:avLst>
          </a:prstGeom>
          <a:noFill/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77828" name="文本框 77827"/>
          <p:cNvSpPr txBox="1"/>
          <p:nvPr/>
        </p:nvSpPr>
        <p:spPr>
          <a:xfrm>
            <a:off x="682308" y="1339533"/>
            <a:ext cx="504825" cy="13112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0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局部最优</a:t>
            </a:r>
            <a:endParaRPr lang="zh-CN" altLang="en-US" sz="2000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829" name="左大括号 77828"/>
          <p:cNvSpPr/>
          <p:nvPr/>
        </p:nvSpPr>
        <p:spPr>
          <a:xfrm>
            <a:off x="1114108" y="3284220"/>
            <a:ext cx="73025" cy="1800225"/>
          </a:xfrm>
          <a:prstGeom prst="leftBrace">
            <a:avLst>
              <a:gd name="adj1" fmla="val 205434"/>
              <a:gd name="adj2" fmla="val 50000"/>
            </a:avLst>
          </a:prstGeom>
          <a:noFill/>
          <a:ln w="28575" cap="flat" cmpd="sng">
            <a:solidFill>
              <a:srgbClr val="339933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77830" name="文本框 77829"/>
          <p:cNvSpPr txBox="1"/>
          <p:nvPr/>
        </p:nvSpPr>
        <p:spPr>
          <a:xfrm>
            <a:off x="610870" y="3860483"/>
            <a:ext cx="504825" cy="7016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sz="20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调整</a:t>
            </a:r>
            <a:endParaRPr lang="zh-CN" altLang="en-US" sz="2000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831" name="文本框 77830"/>
          <p:cNvSpPr txBox="1"/>
          <p:nvPr/>
        </p:nvSpPr>
        <p:spPr>
          <a:xfrm>
            <a:off x="971233" y="6235700"/>
            <a:ext cx="568801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狄克斯特拉算法的时间复杂度为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O(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3" name="矩形 191492"/>
          <p:cNvSpPr/>
          <p:nvPr/>
        </p:nvSpPr>
        <p:spPr>
          <a:xfrm>
            <a:off x="0" y="295275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91492" name="对象 191491"/>
          <p:cNvGraphicFramePr/>
          <p:nvPr/>
        </p:nvGraphicFramePr>
        <p:xfrm>
          <a:off x="1666240" y="1047750"/>
          <a:ext cx="54848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743200" imgH="953770" progId="Word.Picture.8">
                  <p:embed/>
                </p:oleObj>
              </mc:Choice>
              <mc:Fallback>
                <p:oleObj name="" r:id="rId1" imgW="2743200" imgH="953770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6240" y="1047750"/>
                        <a:ext cx="5484813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文本框 191493"/>
          <p:cNvSpPr txBox="1"/>
          <p:nvPr/>
        </p:nvSpPr>
        <p:spPr>
          <a:xfrm>
            <a:off x="684213" y="2924175"/>
            <a:ext cx="7991475" cy="15525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endParaRPr lang="zh-CN" altLang="en-US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）局部最优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全局最优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）局部最优＋适当的修正＝全局最优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副标题 5121"/>
          <p:cNvSpPr>
            <a:spLocks noGrp="1"/>
          </p:cNvSpPr>
          <p:nvPr>
            <p:ph type="subTitle" idx="1"/>
          </p:nvPr>
        </p:nvSpPr>
        <p:spPr>
          <a:xfrm>
            <a:off x="250825" y="1268413"/>
            <a:ext cx="8763000" cy="4702175"/>
          </a:xfrm>
          <a:ln/>
        </p:spPr>
        <p:txBody>
          <a:bodyPr vert="horz" wrap="square" lIns="91440" tIns="45720" rIns="91440" bIns="45720" anchor="t"/>
          <a:p>
            <a:pPr algn="just">
              <a:lnSpc>
                <a:spcPct val="150000"/>
              </a:lnSpc>
              <a:spcBef>
                <a:spcPct val="0"/>
              </a:spcBef>
              <a:buSzPct val="60000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        </a:t>
            </a:r>
            <a:r>
              <a:rPr lang="en-US" altLang="zh-CN" sz="320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Dijkstra</a:t>
            </a:r>
            <a:r>
              <a:rPr lang="zh-CN" altLang="en-US" sz="320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算法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是求源点到其它顶点的最短路径。怎样求任意两个顶点之间的最短路径？我们可以把</a:t>
            </a:r>
            <a:r>
              <a:rPr lang="en-US" altLang="zh-CN" sz="3200" kern="1200" dirty="0">
                <a:latin typeface="+mn-lt"/>
                <a:ea typeface="+mn-ea"/>
                <a:cs typeface="+mn-cs"/>
              </a:rPr>
              <a:t>Dijkstra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算执行</a:t>
            </a:r>
            <a:r>
              <a:rPr lang="en-US" altLang="zh-CN" sz="3200" kern="120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次，每次从不同的顶点开始，则算法时间复杂度为</a:t>
            </a:r>
            <a:r>
              <a:rPr lang="en-US" altLang="zh-CN" sz="3200" kern="1200" dirty="0">
                <a:latin typeface="+mn-lt"/>
                <a:ea typeface="+mn-ea"/>
                <a:cs typeface="+mn-cs"/>
              </a:rPr>
              <a:t>O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3200" kern="1200" dirty="0">
                <a:latin typeface="+mn-lt"/>
                <a:ea typeface="+mn-ea"/>
                <a:cs typeface="+mn-cs"/>
              </a:rPr>
              <a:t>n</a:t>
            </a:r>
            <a:r>
              <a:rPr lang="en-US" altLang="zh-CN" sz="3200" kern="1200" baseline="300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）。</a:t>
            </a:r>
            <a:endParaRPr lang="zh-CN" altLang="en-US" sz="3200" kern="1200" dirty="0"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SzPct val="60000"/>
            </a:pPr>
            <a:r>
              <a:rPr lang="zh-CN" altLang="en-US" sz="3200" kern="1200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320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Floyd</a:t>
            </a:r>
            <a:r>
              <a:rPr lang="zh-CN" altLang="en-US" sz="320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弗洛伊德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给出了另一个算法，时间复杂度也是</a:t>
            </a:r>
            <a:r>
              <a:rPr lang="en-US" altLang="zh-CN" sz="3200" kern="1200" dirty="0">
                <a:latin typeface="+mn-lt"/>
                <a:ea typeface="+mn-ea"/>
                <a:cs typeface="+mn-cs"/>
              </a:rPr>
              <a:t>O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3200" kern="1200" dirty="0">
                <a:latin typeface="+mn-lt"/>
                <a:ea typeface="+mn-ea"/>
                <a:cs typeface="+mn-cs"/>
              </a:rPr>
              <a:t>n</a:t>
            </a:r>
            <a:r>
              <a:rPr lang="en-US" altLang="zh-CN" sz="3200" kern="1200" baseline="300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3200" kern="1200" dirty="0">
                <a:latin typeface="+mn-lt"/>
                <a:ea typeface="+mn-ea"/>
                <a:cs typeface="+mn-cs"/>
              </a:rPr>
              <a:t>），但是形式上简单些。</a:t>
            </a:r>
            <a:endParaRPr lang="zh-CN" altLang="en-US" sz="32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3746" name="矩形 543745"/>
          <p:cNvSpPr/>
          <p:nvPr/>
        </p:nvSpPr>
        <p:spPr>
          <a:xfrm>
            <a:off x="250825" y="1268413"/>
            <a:ext cx="8710613" cy="5173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>
              <a:lnSpc>
                <a:spcPct val="13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弗洛伊德算法思想：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假设求从顶点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的最短路径。如果从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有弧，则从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存在一条长度为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arcs[i][j]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的路径，该路径不一定是最短路径，尚需进行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次试探。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首先考虑路径（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）是否存在（即判别（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）是否存在）。如存在，则比较（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）的路径长度，取长度较短者为从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的中间顶点的序号不大于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的最短路径。假如在路径上再增加一个顶点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依次类推。可同时求得各对顶点间的最短路径。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482" name="矩形 532481"/>
          <p:cNvSpPr/>
          <p:nvPr/>
        </p:nvSpPr>
        <p:spPr>
          <a:xfrm>
            <a:off x="827088" y="406400"/>
            <a:ext cx="7054850" cy="5953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8.5.2 </a:t>
            </a:r>
            <a:r>
              <a:rPr kumimoji="0" lang="zh-CN" altLang="en-US" sz="3200" b="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所有顶点对之间的最短路径</a:t>
            </a:r>
            <a:endParaRPr kumimoji="0" lang="zh-CN" altLang="en-US" sz="3200" b="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charRg st="9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3746">
                                            <p:txEl>
                                              <p:charRg st="92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文本框 545793"/>
          <p:cNvSpPr txBox="1"/>
          <p:nvPr/>
        </p:nvSpPr>
        <p:spPr>
          <a:xfrm>
            <a:off x="468313" y="549275"/>
            <a:ext cx="8382000" cy="59356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定义一个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阶方阵序列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(-1)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(0)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,…,D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(k)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,…,D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(n-1)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(-1)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[i][j]= arcs[i][j]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D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(k)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[i][j]=Min { D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(k-1)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[i][j], D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(k-1)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[i][k]+ D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(k-1)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[k][j] 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0≤k≤n-1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可见，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[i][j]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就是从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的中间顶点的序号不大于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最短路径的长度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(k)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[i][j]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就是从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的中间顶点的序号不大于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最短路径的长度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D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(n-1)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[i][j]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就是从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的最短路径的长度。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587" name="组合 545794"/>
          <p:cNvGrpSpPr/>
          <p:nvPr/>
        </p:nvGrpSpPr>
        <p:grpSpPr>
          <a:xfrm>
            <a:off x="5634038" y="190500"/>
            <a:ext cx="1314450" cy="1006475"/>
            <a:chOff x="1931" y="984"/>
            <a:chExt cx="828" cy="634"/>
          </a:xfrm>
        </p:grpSpPr>
        <p:sp>
          <p:nvSpPr>
            <p:cNvPr id="67589" name="文本框 545795"/>
            <p:cNvSpPr txBox="1"/>
            <p:nvPr/>
          </p:nvSpPr>
          <p:spPr>
            <a:xfrm>
              <a:off x="1987" y="984"/>
              <a:ext cx="756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0    4    11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</a:rPr>
                <a:t>6    0     2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</a:rPr>
                <a:t>3    </a:t>
              </a:r>
              <a:r>
                <a:rPr lang="zh-CN" altLang="zh-CN" sz="1600" dirty="0">
                  <a:latin typeface="Arial" panose="020B0604020202020204" pitchFamily="34" charset="0"/>
                  <a:sym typeface="Symbol" panose="05050102010706020507" pitchFamily="18" charset="2"/>
                </a:rPr>
                <a:t>∞</a:t>
              </a:r>
              <a:r>
                <a:rPr lang="zh-CN" altLang="zh-CN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0</a:t>
              </a:r>
              <a:endPara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7590" name="左中括号 545796"/>
            <p:cNvSpPr/>
            <p:nvPr/>
          </p:nvSpPr>
          <p:spPr>
            <a:xfrm>
              <a:off x="1931" y="1055"/>
              <a:ext cx="47" cy="489"/>
            </a:xfrm>
            <a:prstGeom prst="leftBracket">
              <a:avLst>
                <a:gd name="adj" fmla="val 86653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7591" name="右中括号 545797"/>
            <p:cNvSpPr/>
            <p:nvPr/>
          </p:nvSpPr>
          <p:spPr>
            <a:xfrm>
              <a:off x="2712" y="1066"/>
              <a:ext cx="47" cy="477"/>
            </a:xfrm>
            <a:prstGeom prst="rightBracket">
              <a:avLst>
                <a:gd name="adj" fmla="val 8452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pic>
        <p:nvPicPr>
          <p:cNvPr id="67588" name="图片 54579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388" y="260350"/>
            <a:ext cx="1685925" cy="151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文本占位符 7170"/>
          <p:cNvSpPr>
            <a:spLocks noGrp="1"/>
          </p:cNvSpPr>
          <p:nvPr>
            <p:ph idx="1"/>
          </p:nvPr>
        </p:nvSpPr>
        <p:spPr>
          <a:xfrm>
            <a:off x="395288" y="1701800"/>
            <a:ext cx="8382000" cy="3889375"/>
          </a:xfrm>
          <a:ln/>
        </p:spPr>
        <p:txBody>
          <a:bodyPr vert="horz" wrap="square" lIns="91440" tIns="45720" rIns="91440" bIns="45720" anchor="t"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从上面的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zh-CN" altLang="en-US" baseline="30000" dirty="0">
                <a:solidFill>
                  <a:srgbClr val="0000FF"/>
                </a:solidFill>
              </a:rPr>
              <a:t>（</a:t>
            </a:r>
            <a:r>
              <a:rPr lang="en-US" altLang="zh-CN" baseline="30000" dirty="0">
                <a:solidFill>
                  <a:srgbClr val="0000FF"/>
                </a:solidFill>
              </a:rPr>
              <a:t>-1</a:t>
            </a:r>
            <a:r>
              <a:rPr lang="zh-CN" altLang="en-US" baseline="30000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开始，对于每两个顶点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，在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-1</a:t>
            </a:r>
            <a:r>
              <a:rPr lang="zh-CN" altLang="en-US" baseline="30000" dirty="0"/>
              <a:t>）</a:t>
            </a:r>
            <a:r>
              <a:rPr lang="zh-CN" altLang="en-US" dirty="0"/>
              <a:t>中存储着一条路径</a:t>
            </a:r>
            <a:r>
              <a:rPr lang="en-US" altLang="zh-CN" dirty="0"/>
              <a:t>u…v</a:t>
            </a:r>
            <a:r>
              <a:rPr lang="zh-CN" altLang="en-US" dirty="0"/>
              <a:t>。现在我们考察，</a:t>
            </a:r>
            <a:r>
              <a:rPr lang="zh-CN" altLang="en-US" dirty="0">
                <a:solidFill>
                  <a:srgbClr val="0000FF"/>
                </a:solidFill>
              </a:rPr>
              <a:t>试着把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加到</a:t>
            </a:r>
            <a:r>
              <a:rPr lang="en-US" altLang="zh-CN" dirty="0">
                <a:solidFill>
                  <a:srgbClr val="0000FF"/>
                </a:solidFill>
              </a:rPr>
              <a:t>u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的路径上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zh-CN" altLang="en-US" dirty="0"/>
              <a:t>能否得到一条更短的路径，即如果</a:t>
            </a:r>
            <a:r>
              <a:rPr lang="en-US" altLang="zh-CN" dirty="0"/>
              <a:t>u…a+a…v&lt;u…v</a:t>
            </a:r>
            <a:r>
              <a:rPr lang="zh-CN" altLang="en-US" dirty="0"/>
              <a:t>的话，能够找到一条更短的路径。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31457"/>
          <p:cNvSpPr>
            <a:spLocks noGrp="1"/>
          </p:cNvSpPr>
          <p:nvPr>
            <p:ph type="title"/>
          </p:nvPr>
        </p:nvSpPr>
        <p:spPr>
          <a:xfrm>
            <a:off x="827088" y="333375"/>
            <a:ext cx="5400675" cy="720725"/>
          </a:xfrm>
          <a:ln/>
        </p:spPr>
        <p:txBody>
          <a:bodyPr vert="horz" wrap="square" lIns="91440" tIns="45720" rIns="91440" bIns="45720" anchor="b"/>
          <a:p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8.5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 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文本占位符 531458"/>
          <p:cNvSpPr>
            <a:spLocks noGrp="1"/>
          </p:cNvSpPr>
          <p:nvPr>
            <p:ph idx="1"/>
          </p:nvPr>
        </p:nvSpPr>
        <p:spPr>
          <a:xfrm>
            <a:off x="971550" y="1989138"/>
            <a:ext cx="7775575" cy="2463800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所谓最短路径问题是指：如果从图中某一顶点（称为源点）出发到达另一顶点（称为终点）的路径可能不止一条，如何找到一条路径使得沿此路径上各边的权值总和达到最小。</a:t>
            </a:r>
            <a:r>
              <a:rPr lang="zh-CN" altLang="en-US" sz="2800" dirty="0"/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文本框 102401"/>
          <p:cNvSpPr txBox="1"/>
          <p:nvPr/>
        </p:nvSpPr>
        <p:spPr>
          <a:xfrm>
            <a:off x="457200" y="1143000"/>
            <a:ext cx="8458200" cy="2934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假设有向图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G=(V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采用邻接矩阵存储，另外设置一个二维数组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用于存放当前顶点之间的最短路径长度，分量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表示当前顶点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的最短路径长度。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弗洛伊德算法的基本思想是递推产生一个矩阵序列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表示从顶点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的路径上所经过的顶点编号不大于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的最短路径长度。</a:t>
            </a:r>
            <a:endParaRPr lang="zh-CN" altLang="en-US" sz="2400" b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文本框 53249"/>
          <p:cNvSpPr txBox="1"/>
          <p:nvPr/>
        </p:nvSpPr>
        <p:spPr>
          <a:xfrm>
            <a:off x="304800" y="1182370"/>
            <a:ext cx="8534400" cy="4004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初始时，有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]=</a:t>
            </a:r>
            <a:r>
              <a:rPr lang="nb-NO" altLang="zh-CN" sz="2400" dirty="0">
                <a:latin typeface="Times New Roman" panose="02020603050405020304" pitchFamily="18" charset="0"/>
                <a:ea typeface="楷体_GB2312" pitchFamily="49" charset="-122"/>
              </a:rPr>
              <a:t>g.edges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。当求从顶点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的路径上所经过的顶点编号不大于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的最短路径长度时，要分两种情况考虑：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一种情况是该路径不经过顶点编号为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的顶点，此时该路径长度与从顶点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的路径上所经过的顶点编号不大于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的最短路径长度相同；</a:t>
            </a:r>
            <a:endParaRPr lang="zh-CN" altLang="en-US" sz="2400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       另一种情况是从顶点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的最短路径上经过编号为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的顶点。</a:t>
            </a:r>
            <a:endParaRPr lang="zh-CN" altLang="en-US" sz="2400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9" name="矩形 144388"/>
          <p:cNvSpPr/>
          <p:nvPr/>
        </p:nvSpPr>
        <p:spPr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390" name="文本框 144389"/>
          <p:cNvSpPr txBox="1"/>
          <p:nvPr/>
        </p:nvSpPr>
        <p:spPr>
          <a:xfrm>
            <a:off x="1403350" y="4865688"/>
            <a:ext cx="6192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]=</a:t>
            </a:r>
            <a:r>
              <a:rPr lang="en-US" altLang="zh-CN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MIN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{ A</a:t>
            </a:r>
            <a:r>
              <a:rPr lang="en-US" altLang="zh-CN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+1]+A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+1,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 }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91" name="椭圆 144390"/>
          <p:cNvSpPr/>
          <p:nvPr/>
        </p:nvSpPr>
        <p:spPr>
          <a:xfrm>
            <a:off x="3995738" y="1770063"/>
            <a:ext cx="863600" cy="647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92" name="椭圆 144391"/>
          <p:cNvSpPr/>
          <p:nvPr/>
        </p:nvSpPr>
        <p:spPr>
          <a:xfrm>
            <a:off x="2124075" y="3497263"/>
            <a:ext cx="719138" cy="5762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93" name="椭圆 144392"/>
          <p:cNvSpPr/>
          <p:nvPr/>
        </p:nvSpPr>
        <p:spPr>
          <a:xfrm>
            <a:off x="6156325" y="3497263"/>
            <a:ext cx="719138" cy="5762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endParaRPr lang="en-US" altLang="zh-CN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94" name="直接连接符 144393"/>
          <p:cNvSpPr/>
          <p:nvPr/>
        </p:nvSpPr>
        <p:spPr>
          <a:xfrm flipV="1">
            <a:off x="2700338" y="3200400"/>
            <a:ext cx="358775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4395" name="文本框 144394"/>
          <p:cNvSpPr txBox="1"/>
          <p:nvPr/>
        </p:nvSpPr>
        <p:spPr>
          <a:xfrm rot="8100000">
            <a:off x="2987675" y="2778125"/>
            <a:ext cx="6477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4396" name="任意多边形 144395"/>
          <p:cNvSpPr/>
          <p:nvPr/>
        </p:nvSpPr>
        <p:spPr>
          <a:xfrm>
            <a:off x="3543300" y="2274888"/>
            <a:ext cx="523875" cy="520700"/>
          </a:xfrm>
          <a:custGeom>
            <a:avLst/>
            <a:gdLst/>
            <a:ahLst/>
            <a:cxnLst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44397" name="左大括号 144396"/>
          <p:cNvSpPr/>
          <p:nvPr/>
        </p:nvSpPr>
        <p:spPr>
          <a:xfrm rot="2820000">
            <a:off x="2959100" y="1292225"/>
            <a:ext cx="179388" cy="2592388"/>
          </a:xfrm>
          <a:prstGeom prst="leftBrace">
            <a:avLst>
              <a:gd name="adj1" fmla="val 12042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44398" name="文本框 144397"/>
          <p:cNvSpPr txBox="1"/>
          <p:nvPr/>
        </p:nvSpPr>
        <p:spPr>
          <a:xfrm rot="-2453725">
            <a:off x="2195513" y="1985963"/>
            <a:ext cx="12954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i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+1]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399" name="直接连接符 144398"/>
          <p:cNvSpPr/>
          <p:nvPr/>
        </p:nvSpPr>
        <p:spPr>
          <a:xfrm>
            <a:off x="4808538" y="2252663"/>
            <a:ext cx="433387" cy="360362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4400" name="直接连接符 144399"/>
          <p:cNvSpPr/>
          <p:nvPr/>
        </p:nvSpPr>
        <p:spPr>
          <a:xfrm>
            <a:off x="5811838" y="3197225"/>
            <a:ext cx="433387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4401" name="文本框 144400"/>
          <p:cNvSpPr txBox="1"/>
          <p:nvPr/>
        </p:nvSpPr>
        <p:spPr>
          <a:xfrm rot="2147976">
            <a:off x="5207000" y="2638425"/>
            <a:ext cx="6477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4402" name="左大括号 144401"/>
          <p:cNvSpPr/>
          <p:nvPr/>
        </p:nvSpPr>
        <p:spPr>
          <a:xfrm rot="7800000">
            <a:off x="5824538" y="1228725"/>
            <a:ext cx="179387" cy="2592388"/>
          </a:xfrm>
          <a:prstGeom prst="leftBrace">
            <a:avLst>
              <a:gd name="adj1" fmla="val 120428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44403" name="文本框 144402"/>
          <p:cNvSpPr txBox="1"/>
          <p:nvPr/>
        </p:nvSpPr>
        <p:spPr>
          <a:xfrm rot="2474130">
            <a:off x="5645150" y="2112963"/>
            <a:ext cx="12954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i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+1,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404" name="直接连接符 144403"/>
          <p:cNvSpPr/>
          <p:nvPr/>
        </p:nvSpPr>
        <p:spPr>
          <a:xfrm>
            <a:off x="2843213" y="3786188"/>
            <a:ext cx="9366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4405" name="文本框 144404"/>
          <p:cNvSpPr txBox="1"/>
          <p:nvPr/>
        </p:nvSpPr>
        <p:spPr>
          <a:xfrm>
            <a:off x="3851275" y="3497263"/>
            <a:ext cx="129698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406" name="直接连接符 144405"/>
          <p:cNvSpPr/>
          <p:nvPr/>
        </p:nvSpPr>
        <p:spPr>
          <a:xfrm>
            <a:off x="5003800" y="3786188"/>
            <a:ext cx="11525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4407" name="右大括号 144406"/>
          <p:cNvSpPr/>
          <p:nvPr/>
        </p:nvSpPr>
        <p:spPr>
          <a:xfrm rot="5400000">
            <a:off x="4462463" y="2452688"/>
            <a:ext cx="73025" cy="3455987"/>
          </a:xfrm>
          <a:prstGeom prst="rightBrace">
            <a:avLst>
              <a:gd name="adj1" fmla="val 394384"/>
              <a:gd name="adj2" fmla="val 50000"/>
            </a:avLst>
          </a:prstGeom>
          <a:noFill/>
          <a:ln w="19050" cap="flat" cmpd="sng">
            <a:solidFill>
              <a:srgbClr val="DB0303"/>
            </a:solidFill>
            <a:prstDash val="solid"/>
            <a:headEnd type="none" w="med" len="med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44408" name="文本框 144407"/>
          <p:cNvSpPr txBox="1"/>
          <p:nvPr/>
        </p:nvSpPr>
        <p:spPr>
          <a:xfrm>
            <a:off x="3852863" y="4252913"/>
            <a:ext cx="1439862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en-US" altLang="zh-CN" sz="2000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000" err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000" i="1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err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i="1" err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文本框 107521"/>
          <p:cNvSpPr txBox="1"/>
          <p:nvPr/>
        </p:nvSpPr>
        <p:spPr>
          <a:xfrm>
            <a:off x="533400" y="1143000"/>
            <a:ext cx="8153400" cy="3303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那么，该路径可分为两段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）从顶点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</a:t>
            </a:r>
            <a:r>
              <a:rPr lang="en-US" altLang="zh-CN" sz="240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）从顶点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的最短路径。</a:t>
            </a:r>
            <a:endParaRPr lang="zh-CN" altLang="en-US" sz="2400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此时最短路径长度等于这两段路径长度之和。这两种情况中的较小值，就是所要求的从顶点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的路径上所经过的顶点编号不大于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的最短路径。</a:t>
            </a:r>
            <a:endParaRPr lang="zh-CN" altLang="en-US" sz="2400" b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文本框 103425"/>
          <p:cNvSpPr txBox="1"/>
          <p:nvPr/>
        </p:nvSpPr>
        <p:spPr>
          <a:xfrm>
            <a:off x="179388" y="1608138"/>
            <a:ext cx="8785225" cy="282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弗洛伊德思想可用如下的表达式来描述：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[i][j]=cost[i][j]</a:t>
            </a:r>
            <a:endParaRPr lang="en-US" altLang="zh-CN" sz="240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  A</a:t>
            </a:r>
            <a:r>
              <a:rPr lang="en-US" altLang="zh-CN" sz="2400" baseline="-300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k+1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[i][j]=MIN{A</a:t>
            </a:r>
            <a:r>
              <a:rPr lang="en-US" altLang="zh-CN" sz="2400" baseline="-300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[i][j],A</a:t>
            </a:r>
            <a:r>
              <a:rPr lang="en-US" altLang="zh-CN" sz="2400" baseline="-300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[i][k+1]+A</a:t>
            </a:r>
            <a:r>
              <a:rPr lang="en-US" altLang="zh-CN" sz="2400" baseline="-300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[k+1][j]} </a:t>
            </a:r>
            <a:endParaRPr lang="en-US" altLang="zh-CN" sz="240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                    (0≤k≤n-2)</a:t>
            </a:r>
            <a:endParaRPr lang="en-US" altLang="zh-CN" sz="2400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endParaRPr lang="en-US" altLang="zh-CN" sz="2400" b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5" name="矩形 54274"/>
          <p:cNvSpPr/>
          <p:nvPr/>
        </p:nvSpPr>
        <p:spPr>
          <a:xfrm>
            <a:off x="3805238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4277" name="矩形 54276"/>
          <p:cNvSpPr/>
          <p:nvPr/>
        </p:nvSpPr>
        <p:spPr>
          <a:xfrm>
            <a:off x="4129088" y="3100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4276" name="对象 54275"/>
          <p:cNvGraphicFramePr/>
          <p:nvPr/>
        </p:nvGraphicFramePr>
        <p:xfrm>
          <a:off x="5372100" y="1068388"/>
          <a:ext cx="18192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16000" imgH="914400" progId="Equation.3">
                  <p:embed/>
                </p:oleObj>
              </mc:Choice>
              <mc:Fallback>
                <p:oleObj name="" r:id="rId1" imgW="1016000" imgH="914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2100" y="1068388"/>
                        <a:ext cx="1819275" cy="163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矩形 54279"/>
          <p:cNvSpPr/>
          <p:nvPr/>
        </p:nvSpPr>
        <p:spPr>
          <a:xfrm>
            <a:off x="0" y="3071813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79" name="对象 54278"/>
          <p:cNvGraphicFramePr/>
          <p:nvPr/>
        </p:nvGraphicFramePr>
        <p:xfrm>
          <a:off x="1101725" y="3444875"/>
          <a:ext cx="25114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397000" imgH="914400" progId="Equation.3">
                  <p:embed/>
                </p:oleObj>
              </mc:Choice>
              <mc:Fallback>
                <p:oleObj name="" r:id="rId3" imgW="1397000" imgH="914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1725" y="3444875"/>
                        <a:ext cx="2511425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4277"/>
          <p:cNvGraphicFramePr/>
          <p:nvPr/>
        </p:nvGraphicFramePr>
        <p:xfrm>
          <a:off x="4419600" y="3444875"/>
          <a:ext cx="29718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651000" imgH="914400" progId="Equation.3">
                  <p:embed/>
                </p:oleObj>
              </mc:Choice>
              <mc:Fallback>
                <p:oleObj name="" r:id="rId5" imgW="1651000" imgH="914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44875"/>
                        <a:ext cx="2971800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文本框 54280"/>
          <p:cNvSpPr txBox="1"/>
          <p:nvPr/>
        </p:nvSpPr>
        <p:spPr>
          <a:xfrm>
            <a:off x="2133600" y="56388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采用弗洛伊德算法求解过程 </a:t>
            </a:r>
            <a:endParaRPr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4303" name="组合 54302"/>
          <p:cNvGrpSpPr/>
          <p:nvPr/>
        </p:nvGrpSpPr>
        <p:grpSpPr>
          <a:xfrm>
            <a:off x="1476375" y="758825"/>
            <a:ext cx="2736850" cy="2165350"/>
            <a:chOff x="930" y="478"/>
            <a:chExt cx="1724" cy="1364"/>
          </a:xfrm>
        </p:grpSpPr>
        <p:sp>
          <p:nvSpPr>
            <p:cNvPr id="54283" name="椭圆 54282"/>
            <p:cNvSpPr/>
            <p:nvPr/>
          </p:nvSpPr>
          <p:spPr>
            <a:xfrm>
              <a:off x="1066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椭圆 54283"/>
            <p:cNvSpPr/>
            <p:nvPr/>
          </p:nvSpPr>
          <p:spPr>
            <a:xfrm>
              <a:off x="2291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椭圆 54284"/>
            <p:cNvSpPr/>
            <p:nvPr/>
          </p:nvSpPr>
          <p:spPr>
            <a:xfrm>
              <a:off x="106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椭圆 54285"/>
            <p:cNvSpPr/>
            <p:nvPr/>
          </p:nvSpPr>
          <p:spPr>
            <a:xfrm>
              <a:off x="233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直接连接符 54286"/>
            <p:cNvSpPr/>
            <p:nvPr/>
          </p:nvSpPr>
          <p:spPr>
            <a:xfrm>
              <a:off x="1293" y="709"/>
              <a:ext cx="998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4288" name="直接连接符 54287"/>
            <p:cNvSpPr/>
            <p:nvPr/>
          </p:nvSpPr>
          <p:spPr>
            <a:xfrm flipV="1">
              <a:off x="115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4289" name="任意多边形 54288"/>
            <p:cNvSpPr/>
            <p:nvPr/>
          </p:nvSpPr>
          <p:spPr>
            <a:xfrm>
              <a:off x="1280" y="791"/>
              <a:ext cx="1056" cy="643"/>
            </a:xfrm>
            <a:custGeom>
              <a:avLst/>
              <a:gdLst/>
              <a:ahLst/>
              <a:cxnLst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0" name="直接连接符 54289"/>
            <p:cNvSpPr/>
            <p:nvPr/>
          </p:nvSpPr>
          <p:spPr>
            <a:xfrm>
              <a:off x="242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4291" name="任意多边形 54290"/>
            <p:cNvSpPr/>
            <p:nvPr/>
          </p:nvSpPr>
          <p:spPr>
            <a:xfrm>
              <a:off x="1293" y="1395"/>
              <a:ext cx="1043" cy="86"/>
            </a:xfrm>
            <a:custGeom>
              <a:avLst/>
              <a:gdLst/>
              <a:ahLst/>
              <a:cxnLst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2" name="任意多边形 54291"/>
            <p:cNvSpPr/>
            <p:nvPr/>
          </p:nvSpPr>
          <p:spPr>
            <a:xfrm>
              <a:off x="1287" y="1541"/>
              <a:ext cx="1048" cy="97"/>
            </a:xfrm>
            <a:custGeom>
              <a:avLst/>
              <a:gdLst/>
              <a:ahLst/>
              <a:cxnLst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3" name="任意多边形 54292"/>
            <p:cNvSpPr/>
            <p:nvPr/>
          </p:nvSpPr>
          <p:spPr>
            <a:xfrm>
              <a:off x="1242" y="768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4" name="任意多边形 54293"/>
            <p:cNvSpPr/>
            <p:nvPr/>
          </p:nvSpPr>
          <p:spPr>
            <a:xfrm>
              <a:off x="1283" y="793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5" name="文本框 54294"/>
            <p:cNvSpPr txBox="1"/>
            <p:nvPr/>
          </p:nvSpPr>
          <p:spPr>
            <a:xfrm>
              <a:off x="1611" y="478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文本框 54295"/>
            <p:cNvSpPr txBox="1"/>
            <p:nvPr/>
          </p:nvSpPr>
          <p:spPr>
            <a:xfrm>
              <a:off x="930" y="976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文本框 54296"/>
            <p:cNvSpPr txBox="1"/>
            <p:nvPr/>
          </p:nvSpPr>
          <p:spPr>
            <a:xfrm>
              <a:off x="2382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文本框 54297"/>
            <p:cNvSpPr txBox="1"/>
            <p:nvPr/>
          </p:nvSpPr>
          <p:spPr>
            <a:xfrm>
              <a:off x="1384" y="709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文本框 54298"/>
            <p:cNvSpPr txBox="1"/>
            <p:nvPr/>
          </p:nvSpPr>
          <p:spPr>
            <a:xfrm>
              <a:off x="1973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文本框 54299"/>
            <p:cNvSpPr txBox="1"/>
            <p:nvPr/>
          </p:nvSpPr>
          <p:spPr>
            <a:xfrm>
              <a:off x="1656" y="1611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文本框 54300"/>
            <p:cNvSpPr txBox="1"/>
            <p:nvPr/>
          </p:nvSpPr>
          <p:spPr>
            <a:xfrm>
              <a:off x="1656" y="1385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2" name="文本框 54301"/>
            <p:cNvSpPr txBox="1"/>
            <p:nvPr/>
          </p:nvSpPr>
          <p:spPr>
            <a:xfrm>
              <a:off x="1248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304" name="文本框 54303"/>
          <p:cNvSpPr txBox="1"/>
          <p:nvPr/>
        </p:nvSpPr>
        <p:spPr>
          <a:xfrm>
            <a:off x="684213" y="260350"/>
            <a:ext cx="18716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示例：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0" name="文本框 55299"/>
          <p:cNvSpPr txBox="1"/>
          <p:nvPr/>
        </p:nvSpPr>
        <p:spPr>
          <a:xfrm>
            <a:off x="906780" y="116205"/>
            <a:ext cx="5105400" cy="2674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A0A0E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考虑顶点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、经由顶点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2-0-1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：不改变。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2-0-3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：不改变。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3-2-0-1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：不改变。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302" name="对象 55301"/>
          <p:cNvGraphicFramePr/>
          <p:nvPr/>
        </p:nvGraphicFramePr>
        <p:xfrm>
          <a:off x="1028700" y="3429000"/>
          <a:ext cx="2581275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308100" imgH="914400" progId="Equation.3">
                  <p:embed/>
                </p:oleObj>
              </mc:Choice>
              <mc:Fallback>
                <p:oleObj name="" r:id="rId1" imgW="1308100" imgH="914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8700" y="3429000"/>
                        <a:ext cx="2581275" cy="181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55300"/>
          <p:cNvGraphicFramePr/>
          <p:nvPr/>
        </p:nvGraphicFramePr>
        <p:xfrm>
          <a:off x="4216400" y="3389313"/>
          <a:ext cx="3357563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676400" imgH="914400" progId="Equation.3">
                  <p:embed/>
                </p:oleObj>
              </mc:Choice>
              <mc:Fallback>
                <p:oleObj name="" r:id="rId3" imgW="16764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6400" y="3389313"/>
                        <a:ext cx="3357563" cy="183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6" name="组合 55325"/>
          <p:cNvGrpSpPr/>
          <p:nvPr/>
        </p:nvGrpSpPr>
        <p:grpSpPr>
          <a:xfrm>
            <a:off x="5435600" y="903288"/>
            <a:ext cx="2736850" cy="2165350"/>
            <a:chOff x="930" y="478"/>
            <a:chExt cx="1724" cy="1364"/>
          </a:xfrm>
        </p:grpSpPr>
        <p:sp>
          <p:nvSpPr>
            <p:cNvPr id="55327" name="椭圆 55326"/>
            <p:cNvSpPr/>
            <p:nvPr/>
          </p:nvSpPr>
          <p:spPr>
            <a:xfrm>
              <a:off x="1066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rgbClr val="DB030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8" name="椭圆 55327"/>
            <p:cNvSpPr/>
            <p:nvPr/>
          </p:nvSpPr>
          <p:spPr>
            <a:xfrm>
              <a:off x="2291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9" name="椭圆 55328"/>
            <p:cNvSpPr/>
            <p:nvPr/>
          </p:nvSpPr>
          <p:spPr>
            <a:xfrm>
              <a:off x="106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0" name="椭圆 55329"/>
            <p:cNvSpPr/>
            <p:nvPr/>
          </p:nvSpPr>
          <p:spPr>
            <a:xfrm>
              <a:off x="233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1" name="直接连接符 55330"/>
            <p:cNvSpPr/>
            <p:nvPr/>
          </p:nvSpPr>
          <p:spPr>
            <a:xfrm>
              <a:off x="1293" y="709"/>
              <a:ext cx="998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5332" name="直接连接符 55331"/>
            <p:cNvSpPr/>
            <p:nvPr/>
          </p:nvSpPr>
          <p:spPr>
            <a:xfrm flipV="1">
              <a:off x="115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5333" name="任意多边形 55332"/>
            <p:cNvSpPr/>
            <p:nvPr/>
          </p:nvSpPr>
          <p:spPr>
            <a:xfrm>
              <a:off x="1280" y="791"/>
              <a:ext cx="1056" cy="643"/>
            </a:xfrm>
            <a:custGeom>
              <a:avLst/>
              <a:gdLst/>
              <a:ahLst/>
              <a:cxnLst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4" name="直接连接符 55333"/>
            <p:cNvSpPr/>
            <p:nvPr/>
          </p:nvSpPr>
          <p:spPr>
            <a:xfrm>
              <a:off x="242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5335" name="任意多边形 55334"/>
            <p:cNvSpPr/>
            <p:nvPr/>
          </p:nvSpPr>
          <p:spPr>
            <a:xfrm>
              <a:off x="1293" y="1395"/>
              <a:ext cx="1043" cy="86"/>
            </a:xfrm>
            <a:custGeom>
              <a:avLst/>
              <a:gdLst/>
              <a:ahLst/>
              <a:cxnLst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6" name="任意多边形 55335"/>
            <p:cNvSpPr/>
            <p:nvPr/>
          </p:nvSpPr>
          <p:spPr>
            <a:xfrm>
              <a:off x="1287" y="1541"/>
              <a:ext cx="1048" cy="97"/>
            </a:xfrm>
            <a:custGeom>
              <a:avLst/>
              <a:gdLst/>
              <a:ahLst/>
              <a:cxnLst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7" name="任意多边形 55336"/>
            <p:cNvSpPr/>
            <p:nvPr/>
          </p:nvSpPr>
          <p:spPr>
            <a:xfrm>
              <a:off x="1242" y="768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8" name="任意多边形 55337"/>
            <p:cNvSpPr/>
            <p:nvPr/>
          </p:nvSpPr>
          <p:spPr>
            <a:xfrm>
              <a:off x="1283" y="793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9" name="文本框 55338"/>
            <p:cNvSpPr txBox="1"/>
            <p:nvPr/>
          </p:nvSpPr>
          <p:spPr>
            <a:xfrm>
              <a:off x="1611" y="478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0" name="文本框 55339"/>
            <p:cNvSpPr txBox="1"/>
            <p:nvPr/>
          </p:nvSpPr>
          <p:spPr>
            <a:xfrm>
              <a:off x="930" y="976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1" name="文本框 55340"/>
            <p:cNvSpPr txBox="1"/>
            <p:nvPr/>
          </p:nvSpPr>
          <p:spPr>
            <a:xfrm>
              <a:off x="2382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2" name="文本框 55341"/>
            <p:cNvSpPr txBox="1"/>
            <p:nvPr/>
          </p:nvSpPr>
          <p:spPr>
            <a:xfrm>
              <a:off x="1384" y="709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3" name="文本框 55342"/>
            <p:cNvSpPr txBox="1"/>
            <p:nvPr/>
          </p:nvSpPr>
          <p:spPr>
            <a:xfrm>
              <a:off x="1973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4" name="文本框 55343"/>
            <p:cNvSpPr txBox="1"/>
            <p:nvPr/>
          </p:nvSpPr>
          <p:spPr>
            <a:xfrm>
              <a:off x="1656" y="1611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5" name="文本框 55344"/>
            <p:cNvSpPr txBox="1"/>
            <p:nvPr/>
          </p:nvSpPr>
          <p:spPr>
            <a:xfrm>
              <a:off x="1656" y="1385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6" name="文本框 55345"/>
            <p:cNvSpPr txBox="1"/>
            <p:nvPr/>
          </p:nvSpPr>
          <p:spPr>
            <a:xfrm>
              <a:off x="1248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文本框 56321"/>
          <p:cNvSpPr txBox="1"/>
          <p:nvPr/>
        </p:nvSpPr>
        <p:spPr>
          <a:xfrm>
            <a:off x="825500" y="110173"/>
            <a:ext cx="5113338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A0A0E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考虑顶点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、经由顶点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的最短路径：　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0-1-2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：路径长度为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A[0][2]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path[0][2]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25" name="矩形 56324"/>
          <p:cNvSpPr/>
          <p:nvPr/>
        </p:nvSpPr>
        <p:spPr>
          <a:xfrm>
            <a:off x="0" y="3071813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24" name="对象 56323"/>
          <p:cNvGraphicFramePr/>
          <p:nvPr/>
        </p:nvGraphicFramePr>
        <p:xfrm>
          <a:off x="1119188" y="3213100"/>
          <a:ext cx="25019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257300" imgH="914400" progId="Equation.3">
                  <p:embed/>
                </p:oleObj>
              </mc:Choice>
              <mc:Fallback>
                <p:oleObj name="" r:id="rId1" imgW="1257300" imgH="914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9188" y="3213100"/>
                        <a:ext cx="2501900" cy="183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56322"/>
          <p:cNvGraphicFramePr/>
          <p:nvPr/>
        </p:nvGraphicFramePr>
        <p:xfrm>
          <a:off x="4162425" y="3214688"/>
          <a:ext cx="3103563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562100" imgH="914400" progId="Equation.3">
                  <p:embed/>
                </p:oleObj>
              </mc:Choice>
              <mc:Fallback>
                <p:oleObj name="" r:id="rId3" imgW="1562100" imgH="914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2425" y="3214688"/>
                        <a:ext cx="3103563" cy="182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椭圆 56326"/>
          <p:cNvSpPr/>
          <p:nvPr/>
        </p:nvSpPr>
        <p:spPr>
          <a:xfrm>
            <a:off x="6227763" y="3213100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328" name="椭圆 56327"/>
          <p:cNvSpPr/>
          <p:nvPr/>
        </p:nvSpPr>
        <p:spPr>
          <a:xfrm>
            <a:off x="2727325" y="3213100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6351" name="组合 56350"/>
          <p:cNvGrpSpPr/>
          <p:nvPr/>
        </p:nvGrpSpPr>
        <p:grpSpPr>
          <a:xfrm>
            <a:off x="5507038" y="620713"/>
            <a:ext cx="2736850" cy="2165350"/>
            <a:chOff x="930" y="478"/>
            <a:chExt cx="1724" cy="1364"/>
          </a:xfrm>
        </p:grpSpPr>
        <p:sp>
          <p:nvSpPr>
            <p:cNvPr id="56352" name="椭圆 56351"/>
            <p:cNvSpPr/>
            <p:nvPr/>
          </p:nvSpPr>
          <p:spPr>
            <a:xfrm>
              <a:off x="1066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3" name="椭圆 56352"/>
            <p:cNvSpPr/>
            <p:nvPr/>
          </p:nvSpPr>
          <p:spPr>
            <a:xfrm>
              <a:off x="2291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rgbClr val="DB030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4" name="椭圆 56353"/>
            <p:cNvSpPr/>
            <p:nvPr/>
          </p:nvSpPr>
          <p:spPr>
            <a:xfrm>
              <a:off x="106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5" name="椭圆 56354"/>
            <p:cNvSpPr/>
            <p:nvPr/>
          </p:nvSpPr>
          <p:spPr>
            <a:xfrm>
              <a:off x="233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6" name="直接连接符 56355"/>
            <p:cNvSpPr/>
            <p:nvPr/>
          </p:nvSpPr>
          <p:spPr>
            <a:xfrm>
              <a:off x="1293" y="709"/>
              <a:ext cx="998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6357" name="直接连接符 56356"/>
            <p:cNvSpPr/>
            <p:nvPr/>
          </p:nvSpPr>
          <p:spPr>
            <a:xfrm flipV="1">
              <a:off x="115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6358" name="任意多边形 56357"/>
            <p:cNvSpPr/>
            <p:nvPr/>
          </p:nvSpPr>
          <p:spPr>
            <a:xfrm>
              <a:off x="1280" y="791"/>
              <a:ext cx="1056" cy="643"/>
            </a:xfrm>
            <a:custGeom>
              <a:avLst/>
              <a:gdLst/>
              <a:ahLst/>
              <a:cxnLst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9" name="直接连接符 56358"/>
            <p:cNvSpPr/>
            <p:nvPr/>
          </p:nvSpPr>
          <p:spPr>
            <a:xfrm>
              <a:off x="242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6360" name="任意多边形 56359"/>
            <p:cNvSpPr/>
            <p:nvPr/>
          </p:nvSpPr>
          <p:spPr>
            <a:xfrm>
              <a:off x="1293" y="1395"/>
              <a:ext cx="1043" cy="86"/>
            </a:xfrm>
            <a:custGeom>
              <a:avLst/>
              <a:gdLst/>
              <a:ahLst/>
              <a:cxnLst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61" name="任意多边形 56360"/>
            <p:cNvSpPr/>
            <p:nvPr/>
          </p:nvSpPr>
          <p:spPr>
            <a:xfrm>
              <a:off x="1287" y="1541"/>
              <a:ext cx="1048" cy="97"/>
            </a:xfrm>
            <a:custGeom>
              <a:avLst/>
              <a:gdLst/>
              <a:ahLst/>
              <a:cxnLst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62" name="任意多边形 56361"/>
            <p:cNvSpPr/>
            <p:nvPr/>
          </p:nvSpPr>
          <p:spPr>
            <a:xfrm>
              <a:off x="1242" y="768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63" name="任意多边形 56362"/>
            <p:cNvSpPr/>
            <p:nvPr/>
          </p:nvSpPr>
          <p:spPr>
            <a:xfrm>
              <a:off x="1283" y="793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64" name="文本框 56363"/>
            <p:cNvSpPr txBox="1"/>
            <p:nvPr/>
          </p:nvSpPr>
          <p:spPr>
            <a:xfrm>
              <a:off x="1611" y="478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5" name="文本框 56364"/>
            <p:cNvSpPr txBox="1"/>
            <p:nvPr/>
          </p:nvSpPr>
          <p:spPr>
            <a:xfrm>
              <a:off x="930" y="976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6" name="文本框 56365"/>
            <p:cNvSpPr txBox="1"/>
            <p:nvPr/>
          </p:nvSpPr>
          <p:spPr>
            <a:xfrm>
              <a:off x="2382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7" name="文本框 56366"/>
            <p:cNvSpPr txBox="1"/>
            <p:nvPr/>
          </p:nvSpPr>
          <p:spPr>
            <a:xfrm>
              <a:off x="1384" y="709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8" name="文本框 56367"/>
            <p:cNvSpPr txBox="1"/>
            <p:nvPr/>
          </p:nvSpPr>
          <p:spPr>
            <a:xfrm>
              <a:off x="1973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9" name="文本框 56368"/>
            <p:cNvSpPr txBox="1"/>
            <p:nvPr/>
          </p:nvSpPr>
          <p:spPr>
            <a:xfrm>
              <a:off x="1656" y="1611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70" name="文本框 56369"/>
            <p:cNvSpPr txBox="1"/>
            <p:nvPr/>
          </p:nvSpPr>
          <p:spPr>
            <a:xfrm>
              <a:off x="1656" y="1385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71" name="文本框 56370"/>
            <p:cNvSpPr txBox="1"/>
            <p:nvPr/>
          </p:nvSpPr>
          <p:spPr>
            <a:xfrm>
              <a:off x="1248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57345"/>
          <p:cNvSpPr txBox="1"/>
          <p:nvPr/>
        </p:nvSpPr>
        <p:spPr>
          <a:xfrm>
            <a:off x="705485" y="115570"/>
            <a:ext cx="5593715" cy="36709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考虑顶点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、经由顶点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3-2-0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A[3][0]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；　　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3-2-1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A[3][1]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　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1-2-0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A[1][0]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path[3][0]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path[3][1]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path[1][0]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均改为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。因此，有：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348" name="对象 57347"/>
          <p:cNvGraphicFramePr/>
          <p:nvPr/>
        </p:nvGraphicFramePr>
        <p:xfrm>
          <a:off x="1016000" y="4160838"/>
          <a:ext cx="24066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206500" imgH="914400" progId="Equation.3">
                  <p:embed/>
                </p:oleObj>
              </mc:Choice>
              <mc:Fallback>
                <p:oleObj name="" r:id="rId1" imgW="1206500" imgH="914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4160838"/>
                        <a:ext cx="2406650" cy="183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对象 57346"/>
          <p:cNvGraphicFramePr/>
          <p:nvPr/>
        </p:nvGraphicFramePr>
        <p:xfrm>
          <a:off x="4089400" y="4149725"/>
          <a:ext cx="31527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574800" imgH="914400" progId="Equation.3">
                  <p:embed/>
                </p:oleObj>
              </mc:Choice>
              <mc:Fallback>
                <p:oleObj name="" r:id="rId3" imgW="1574800" imgH="914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9400" y="4149725"/>
                        <a:ext cx="3152775" cy="183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0" name="椭圆 140289"/>
          <p:cNvSpPr/>
          <p:nvPr/>
        </p:nvSpPr>
        <p:spPr>
          <a:xfrm>
            <a:off x="5148263" y="4605338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1" name="椭圆 140290"/>
          <p:cNvSpPr/>
          <p:nvPr/>
        </p:nvSpPr>
        <p:spPr>
          <a:xfrm>
            <a:off x="1647825" y="4594225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2" name="椭圆 140291"/>
          <p:cNvSpPr/>
          <p:nvPr/>
        </p:nvSpPr>
        <p:spPr>
          <a:xfrm>
            <a:off x="1647825" y="5535613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3" name="椭圆 140292"/>
          <p:cNvSpPr/>
          <p:nvPr/>
        </p:nvSpPr>
        <p:spPr>
          <a:xfrm>
            <a:off x="2101850" y="5524500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4" name="椭圆 140293"/>
          <p:cNvSpPr/>
          <p:nvPr/>
        </p:nvSpPr>
        <p:spPr>
          <a:xfrm>
            <a:off x="5148263" y="5502275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5" name="椭圆 140294"/>
          <p:cNvSpPr/>
          <p:nvPr/>
        </p:nvSpPr>
        <p:spPr>
          <a:xfrm>
            <a:off x="5664200" y="5502275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40318" name="组合 140317"/>
          <p:cNvGrpSpPr/>
          <p:nvPr/>
        </p:nvGrpSpPr>
        <p:grpSpPr>
          <a:xfrm>
            <a:off x="6083300" y="903288"/>
            <a:ext cx="2736850" cy="2165350"/>
            <a:chOff x="930" y="478"/>
            <a:chExt cx="1724" cy="1364"/>
          </a:xfrm>
        </p:grpSpPr>
        <p:sp>
          <p:nvSpPr>
            <p:cNvPr id="140319" name="椭圆 140318"/>
            <p:cNvSpPr/>
            <p:nvPr/>
          </p:nvSpPr>
          <p:spPr>
            <a:xfrm>
              <a:off x="1066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20" name="椭圆 140319"/>
            <p:cNvSpPr/>
            <p:nvPr/>
          </p:nvSpPr>
          <p:spPr>
            <a:xfrm>
              <a:off x="2291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21" name="椭圆 140320"/>
            <p:cNvSpPr/>
            <p:nvPr/>
          </p:nvSpPr>
          <p:spPr>
            <a:xfrm>
              <a:off x="106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rgbClr val="DB030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22" name="椭圆 140321"/>
            <p:cNvSpPr/>
            <p:nvPr/>
          </p:nvSpPr>
          <p:spPr>
            <a:xfrm>
              <a:off x="233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23" name="直接连接符 140322"/>
            <p:cNvSpPr/>
            <p:nvPr/>
          </p:nvSpPr>
          <p:spPr>
            <a:xfrm>
              <a:off x="1293" y="709"/>
              <a:ext cx="998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40324" name="直接连接符 140323"/>
            <p:cNvSpPr/>
            <p:nvPr/>
          </p:nvSpPr>
          <p:spPr>
            <a:xfrm flipV="1">
              <a:off x="115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40325" name="任意多边形 140324"/>
            <p:cNvSpPr/>
            <p:nvPr/>
          </p:nvSpPr>
          <p:spPr>
            <a:xfrm>
              <a:off x="1280" y="791"/>
              <a:ext cx="1056" cy="643"/>
            </a:xfrm>
            <a:custGeom>
              <a:avLst/>
              <a:gdLst/>
              <a:ahLst/>
              <a:cxnLst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26" name="直接连接符 140325"/>
            <p:cNvSpPr/>
            <p:nvPr/>
          </p:nvSpPr>
          <p:spPr>
            <a:xfrm>
              <a:off x="242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40327" name="任意多边形 140326"/>
            <p:cNvSpPr/>
            <p:nvPr/>
          </p:nvSpPr>
          <p:spPr>
            <a:xfrm>
              <a:off x="1293" y="1395"/>
              <a:ext cx="1043" cy="86"/>
            </a:xfrm>
            <a:custGeom>
              <a:avLst/>
              <a:gdLst/>
              <a:ahLst/>
              <a:cxnLst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28" name="任意多边形 140327"/>
            <p:cNvSpPr/>
            <p:nvPr/>
          </p:nvSpPr>
          <p:spPr>
            <a:xfrm>
              <a:off x="1287" y="1541"/>
              <a:ext cx="1048" cy="97"/>
            </a:xfrm>
            <a:custGeom>
              <a:avLst/>
              <a:gdLst/>
              <a:ahLst/>
              <a:cxnLst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29" name="任意多边形 140328"/>
            <p:cNvSpPr/>
            <p:nvPr/>
          </p:nvSpPr>
          <p:spPr>
            <a:xfrm>
              <a:off x="1242" y="768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30" name="任意多边形 140329"/>
            <p:cNvSpPr/>
            <p:nvPr/>
          </p:nvSpPr>
          <p:spPr>
            <a:xfrm>
              <a:off x="1283" y="793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31" name="文本框 140330"/>
            <p:cNvSpPr txBox="1"/>
            <p:nvPr/>
          </p:nvSpPr>
          <p:spPr>
            <a:xfrm>
              <a:off x="1611" y="478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2" name="文本框 140331"/>
            <p:cNvSpPr txBox="1"/>
            <p:nvPr/>
          </p:nvSpPr>
          <p:spPr>
            <a:xfrm>
              <a:off x="930" y="976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3" name="文本框 140332"/>
            <p:cNvSpPr txBox="1"/>
            <p:nvPr/>
          </p:nvSpPr>
          <p:spPr>
            <a:xfrm>
              <a:off x="2382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4" name="文本框 140333"/>
            <p:cNvSpPr txBox="1"/>
            <p:nvPr/>
          </p:nvSpPr>
          <p:spPr>
            <a:xfrm>
              <a:off x="1384" y="709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5" name="文本框 140334"/>
            <p:cNvSpPr txBox="1"/>
            <p:nvPr/>
          </p:nvSpPr>
          <p:spPr>
            <a:xfrm>
              <a:off x="1973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6" name="文本框 140335"/>
            <p:cNvSpPr txBox="1"/>
            <p:nvPr/>
          </p:nvSpPr>
          <p:spPr>
            <a:xfrm>
              <a:off x="1656" y="1611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7" name="文本框 140336"/>
            <p:cNvSpPr txBox="1"/>
            <p:nvPr/>
          </p:nvSpPr>
          <p:spPr>
            <a:xfrm>
              <a:off x="1656" y="1385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38" name="文本框 140337"/>
            <p:cNvSpPr txBox="1"/>
            <p:nvPr/>
          </p:nvSpPr>
          <p:spPr>
            <a:xfrm>
              <a:off x="1248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框 58369"/>
          <p:cNvSpPr txBox="1"/>
          <p:nvPr/>
        </p:nvSpPr>
        <p:spPr>
          <a:xfrm>
            <a:off x="796925" y="239713"/>
            <a:ext cx="53594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考虑顶点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、经由顶点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的最短路径：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0-3-2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A[0][2]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1-3-2-0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A[1][0]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；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1-3-2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：长度为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A[1][2]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path[0][2]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path[1][0]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path[1][2]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均改为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2" name="对象 58371"/>
          <p:cNvGraphicFramePr/>
          <p:nvPr/>
        </p:nvGraphicFramePr>
        <p:xfrm>
          <a:off x="1422400" y="3948113"/>
          <a:ext cx="238125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193800" imgH="914400" progId="Equation.3">
                  <p:embed/>
                </p:oleObj>
              </mc:Choice>
              <mc:Fallback>
                <p:oleObj name="" r:id="rId1" imgW="1193800" imgH="914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2400" y="3948113"/>
                        <a:ext cx="2381250" cy="183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对象 58370"/>
          <p:cNvGraphicFramePr/>
          <p:nvPr/>
        </p:nvGraphicFramePr>
        <p:xfrm>
          <a:off x="4479925" y="3933825"/>
          <a:ext cx="31019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562100" imgH="914400" progId="Equation.3">
                  <p:embed/>
                </p:oleObj>
              </mc:Choice>
              <mc:Fallback>
                <p:oleObj name="" r:id="rId3" imgW="1562100" imgH="914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9925" y="3933825"/>
                        <a:ext cx="3101975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6" name="椭圆 139265"/>
          <p:cNvSpPr/>
          <p:nvPr/>
        </p:nvSpPr>
        <p:spPr>
          <a:xfrm>
            <a:off x="5513388" y="4386263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67" name="椭圆 139266"/>
          <p:cNvSpPr/>
          <p:nvPr/>
        </p:nvSpPr>
        <p:spPr>
          <a:xfrm>
            <a:off x="6565900" y="3937000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68" name="椭圆 139267"/>
          <p:cNvSpPr/>
          <p:nvPr/>
        </p:nvSpPr>
        <p:spPr>
          <a:xfrm>
            <a:off x="6550025" y="4375150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69" name="椭圆 139268"/>
          <p:cNvSpPr/>
          <p:nvPr/>
        </p:nvSpPr>
        <p:spPr>
          <a:xfrm>
            <a:off x="2894013" y="3937000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70" name="椭圆 139269"/>
          <p:cNvSpPr/>
          <p:nvPr/>
        </p:nvSpPr>
        <p:spPr>
          <a:xfrm>
            <a:off x="2894013" y="4408488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71" name="椭圆 139270"/>
          <p:cNvSpPr/>
          <p:nvPr/>
        </p:nvSpPr>
        <p:spPr>
          <a:xfrm>
            <a:off x="2051050" y="4408488"/>
            <a:ext cx="431800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9293" name="组合 139292"/>
          <p:cNvGrpSpPr/>
          <p:nvPr/>
        </p:nvGrpSpPr>
        <p:grpSpPr>
          <a:xfrm>
            <a:off x="5795963" y="758825"/>
            <a:ext cx="2736850" cy="2165350"/>
            <a:chOff x="930" y="478"/>
            <a:chExt cx="1724" cy="1364"/>
          </a:xfrm>
        </p:grpSpPr>
        <p:sp>
          <p:nvSpPr>
            <p:cNvPr id="139294" name="椭圆 139293"/>
            <p:cNvSpPr/>
            <p:nvPr/>
          </p:nvSpPr>
          <p:spPr>
            <a:xfrm>
              <a:off x="1066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95" name="椭圆 139294"/>
            <p:cNvSpPr/>
            <p:nvPr/>
          </p:nvSpPr>
          <p:spPr>
            <a:xfrm>
              <a:off x="2291" y="618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96" name="椭圆 139295"/>
            <p:cNvSpPr/>
            <p:nvPr/>
          </p:nvSpPr>
          <p:spPr>
            <a:xfrm>
              <a:off x="106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97" name="椭圆 139296"/>
            <p:cNvSpPr/>
            <p:nvPr/>
          </p:nvSpPr>
          <p:spPr>
            <a:xfrm>
              <a:off x="2336" y="1389"/>
              <a:ext cx="227" cy="227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1800">
                  <a:solidFill>
                    <a:srgbClr val="DB030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rgbClr val="DB030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98" name="直接连接符 139297"/>
            <p:cNvSpPr/>
            <p:nvPr/>
          </p:nvSpPr>
          <p:spPr>
            <a:xfrm>
              <a:off x="1293" y="709"/>
              <a:ext cx="998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39299" name="直接连接符 139298"/>
            <p:cNvSpPr/>
            <p:nvPr/>
          </p:nvSpPr>
          <p:spPr>
            <a:xfrm flipV="1">
              <a:off x="115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39300" name="任意多边形 139299"/>
            <p:cNvSpPr/>
            <p:nvPr/>
          </p:nvSpPr>
          <p:spPr>
            <a:xfrm>
              <a:off x="1280" y="791"/>
              <a:ext cx="1056" cy="643"/>
            </a:xfrm>
            <a:custGeom>
              <a:avLst/>
              <a:gdLst/>
              <a:ahLst/>
              <a:cxnLst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1" name="直接连接符 139300"/>
            <p:cNvSpPr/>
            <p:nvPr/>
          </p:nvSpPr>
          <p:spPr>
            <a:xfrm>
              <a:off x="2427" y="845"/>
              <a:ext cx="0" cy="54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39302" name="任意多边形 139301"/>
            <p:cNvSpPr/>
            <p:nvPr/>
          </p:nvSpPr>
          <p:spPr>
            <a:xfrm>
              <a:off x="1293" y="1395"/>
              <a:ext cx="1043" cy="86"/>
            </a:xfrm>
            <a:custGeom>
              <a:avLst/>
              <a:gdLst/>
              <a:ahLst/>
              <a:cxnLst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3" name="任意多边形 139302"/>
            <p:cNvSpPr/>
            <p:nvPr/>
          </p:nvSpPr>
          <p:spPr>
            <a:xfrm>
              <a:off x="1287" y="1541"/>
              <a:ext cx="1048" cy="97"/>
            </a:xfrm>
            <a:custGeom>
              <a:avLst/>
              <a:gdLst/>
              <a:ahLst/>
              <a:cxnLst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4" name="任意多边形 139303"/>
            <p:cNvSpPr/>
            <p:nvPr/>
          </p:nvSpPr>
          <p:spPr>
            <a:xfrm>
              <a:off x="1242" y="768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5" name="任意多边形 139304"/>
            <p:cNvSpPr/>
            <p:nvPr/>
          </p:nvSpPr>
          <p:spPr>
            <a:xfrm>
              <a:off x="1283" y="793"/>
              <a:ext cx="1043" cy="635"/>
            </a:xfrm>
            <a:custGeom>
              <a:avLst/>
              <a:gdLst/>
              <a:ahLst/>
              <a:cxnLst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6" name="文本框 139305"/>
            <p:cNvSpPr txBox="1"/>
            <p:nvPr/>
          </p:nvSpPr>
          <p:spPr>
            <a:xfrm>
              <a:off x="1611" y="478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07" name="文本框 139306"/>
            <p:cNvSpPr txBox="1"/>
            <p:nvPr/>
          </p:nvSpPr>
          <p:spPr>
            <a:xfrm>
              <a:off x="930" y="976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08" name="文本框 139307"/>
            <p:cNvSpPr txBox="1"/>
            <p:nvPr/>
          </p:nvSpPr>
          <p:spPr>
            <a:xfrm>
              <a:off x="2382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09" name="文本框 139308"/>
            <p:cNvSpPr txBox="1"/>
            <p:nvPr/>
          </p:nvSpPr>
          <p:spPr>
            <a:xfrm>
              <a:off x="1384" y="709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10" name="文本框 139309"/>
            <p:cNvSpPr txBox="1"/>
            <p:nvPr/>
          </p:nvSpPr>
          <p:spPr>
            <a:xfrm>
              <a:off x="1973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11" name="文本框 139310"/>
            <p:cNvSpPr txBox="1"/>
            <p:nvPr/>
          </p:nvSpPr>
          <p:spPr>
            <a:xfrm>
              <a:off x="1656" y="1611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12" name="文本框 139311"/>
            <p:cNvSpPr txBox="1"/>
            <p:nvPr/>
          </p:nvSpPr>
          <p:spPr>
            <a:xfrm>
              <a:off x="1656" y="1385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313" name="文本框 139312"/>
            <p:cNvSpPr txBox="1"/>
            <p:nvPr/>
          </p:nvSpPr>
          <p:spPr>
            <a:xfrm>
              <a:off x="1248" y="102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文本框 48129"/>
          <p:cNvSpPr txBox="1"/>
          <p:nvPr/>
        </p:nvSpPr>
        <p:spPr>
          <a:xfrm>
            <a:off x="304800" y="685800"/>
            <a:ext cx="8153400" cy="4744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A0A0E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在一个无权的图中，若从一顶点到另一顶点存在着一条路径，则称该路径长度为该路径上所经过的边的数目，它等于该路径上的顶点数减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    由于从一顶点到另一顶点可能存在着多条路径，每条路径上所经过的边数可能不同，即路径长度不同，我们把路径长度最短（即经过的边数最少）的那条路径叫做最短路径，其路径长度叫做最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短路径长度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最短距离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5" name="对象 59394"/>
          <p:cNvGraphicFramePr/>
          <p:nvPr/>
        </p:nvGraphicFramePr>
        <p:xfrm>
          <a:off x="1600200" y="420688"/>
          <a:ext cx="1819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914400" imgH="914400" progId="Equation.3">
                  <p:embed/>
                </p:oleObj>
              </mc:Choice>
              <mc:Fallback>
                <p:oleObj name="" r:id="rId1" imgW="914400" imgH="914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20688"/>
                        <a:ext cx="1819275" cy="183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文本框 59396"/>
          <p:cNvSpPr txBox="1"/>
          <p:nvPr/>
        </p:nvSpPr>
        <p:spPr>
          <a:xfrm>
            <a:off x="762000" y="2565400"/>
            <a:ext cx="7543800" cy="213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	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	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	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 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	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8" name="对象 59397"/>
          <p:cNvGraphicFramePr/>
          <p:nvPr/>
        </p:nvGraphicFramePr>
        <p:xfrm>
          <a:off x="5072063" y="404813"/>
          <a:ext cx="21431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079500" imgH="914400" progId="Equation.3">
                  <p:embed/>
                </p:oleObj>
              </mc:Choice>
              <mc:Fallback>
                <p:oleObj name="" r:id="rId3" imgW="1079500" imgH="914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2063" y="404813"/>
                        <a:ext cx="2143125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文本框 59398"/>
          <p:cNvSpPr txBox="1"/>
          <p:nvPr/>
        </p:nvSpPr>
        <p:spPr>
          <a:xfrm>
            <a:off x="990600" y="102711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0" name="文本框 59399"/>
          <p:cNvSpPr txBox="1"/>
          <p:nvPr/>
        </p:nvSpPr>
        <p:spPr>
          <a:xfrm>
            <a:off x="3886200" y="10271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Path=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652145" y="2146300"/>
            <a:ext cx="7330440" cy="2564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		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		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		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 	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	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路径为：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		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路径长度为：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文本框 80897"/>
          <p:cNvSpPr txBox="1"/>
          <p:nvPr/>
        </p:nvSpPr>
        <p:spPr>
          <a:xfrm>
            <a:off x="533400" y="228600"/>
            <a:ext cx="80010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弗洛伊德算法如下：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771" name="文本框 160770"/>
          <p:cNvSpPr txBox="1"/>
          <p:nvPr/>
        </p:nvSpPr>
        <p:spPr>
          <a:xfrm>
            <a:off x="802323" y="1487170"/>
            <a:ext cx="8208962" cy="25304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void </a:t>
            </a:r>
            <a:r>
              <a:rPr lang="en-US" altLang="zh-CN" sz="200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Floyd</a:t>
            </a: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(MGraph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 g)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{  int A[MAXV][MAXV],path[MAXV][MAXV</a:t>
            </a: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];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   int i,j,k;</a:t>
            </a:r>
            <a:endParaRPr lang="nb-NO" altLang="zh-CN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   for (i=0;i&lt;g.n;i++)</a:t>
            </a:r>
            <a:endParaRPr lang="nb-NO" altLang="zh-CN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	for (j=0;j&lt;g.n;j++) </a:t>
            </a:r>
            <a:endParaRPr lang="nb-NO" altLang="zh-CN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	{   A[i][j]=g.edges[i][j];</a:t>
            </a:r>
            <a:endParaRPr lang="nb-NO" altLang="zh-CN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	    path[i][j]=-1;</a:t>
            </a:r>
            <a:endParaRPr lang="nb-NO" altLang="zh-CN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	}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6" name="文本框 243715"/>
          <p:cNvSpPr txBox="1"/>
          <p:nvPr/>
        </p:nvSpPr>
        <p:spPr>
          <a:xfrm>
            <a:off x="359410" y="951865"/>
            <a:ext cx="8424863" cy="31400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buClrTx/>
            </a:pPr>
            <a:r>
              <a:rPr lang="nb-NO" altLang="zh-CN" sz="2000" dirty="0"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nb-NO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for (k=0;k&lt;g.n;k++)</a:t>
            </a:r>
            <a:endParaRPr lang="nb-NO" altLang="zh-CN" sz="2000" dirty="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   {  for (i=0;i&lt;g.n;i++)</a:t>
            </a:r>
            <a:endParaRPr lang="nb-NO" altLang="zh-CN" sz="2000" dirty="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nb-NO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   </a:t>
            </a: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for (j=0;j&lt;g.n;j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++)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	if (A[i][j]&gt;A[i][k]+A[k][j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])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	{  A[i][j]=A[i][k]+A[k][j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];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	   path[i][j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]=k;	//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修改最短路径</a:t>
            </a:r>
            <a:endParaRPr lang="zh-CN" altLang="en-US" sz="2000" dirty="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		</a:t>
            </a: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  <a:endParaRPr lang="en-US" altLang="zh-CN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 err="1">
                <a:latin typeface="Courier New" panose="02070309020205020404" pitchFamily="49" charset="0"/>
                <a:ea typeface="楷体_GB2312" pitchFamily="49" charset="-122"/>
              </a:rPr>
              <a:t>   Dispath(A,path,g.n</a:t>
            </a:r>
            <a:r>
              <a:rPr lang="en-US" altLang="zh-CN" sz="2000" dirty="0">
                <a:latin typeface="Courier New" panose="02070309020205020404" pitchFamily="49" charset="0"/>
                <a:ea typeface="楷体_GB2312" pitchFamily="49" charset="-122"/>
              </a:rPr>
              <a:t>);	      //</a:t>
            </a:r>
            <a:r>
              <a:rPr lang="zh-CN" altLang="en-US" sz="2000" dirty="0">
                <a:latin typeface="Courier New" panose="02070309020205020404" pitchFamily="49" charset="0"/>
                <a:ea typeface="楷体_GB2312" pitchFamily="49" charset="-122"/>
              </a:rPr>
              <a:t>输出最短路径</a:t>
            </a:r>
            <a:endParaRPr lang="zh-CN" altLang="en-US" sz="2000" dirty="0">
              <a:latin typeface="Courier New" panose="02070309020205020404" pitchFamily="49" charset="0"/>
              <a:ea typeface="楷体_GB2312" pitchFamily="49" charset="-122"/>
            </a:endParaRPr>
          </a:p>
          <a:p>
            <a:pPr algn="l">
              <a:buClrTx/>
            </a:pPr>
            <a:r>
              <a:rPr lang="en-US" altLang="zh-CN" sz="200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243717" name="文本框 243716"/>
          <p:cNvSpPr txBox="1"/>
          <p:nvPr/>
        </p:nvSpPr>
        <p:spPr>
          <a:xfrm>
            <a:off x="631508" y="4288790"/>
            <a:ext cx="6697662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本算法的时间复杂度为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O(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aseline="30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请回答前面的思考题。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文本框 61441"/>
          <p:cNvSpPr txBox="1"/>
          <p:nvPr/>
        </p:nvSpPr>
        <p:spPr>
          <a:xfrm>
            <a:off x="323850" y="333375"/>
            <a:ext cx="8305800" cy="26200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8.6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拓扑排序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A0A0E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G=(V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是一个具有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个顶点的有向图，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中顶点序列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aseline="-3000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称为一个</a:t>
            </a:r>
            <a:r>
              <a:rPr lang="zh-CN" altLang="en-US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拓扑序列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，当且仅当该顶点序列满足下列条件：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若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是图中的边（即从顶点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有一条路径），则在拓扑序列中顶点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必须排在顶点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之前。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在一个有向图中找一个拓扑序列的过程称为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拓扑排序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endParaRPr lang="zh-CN" altLang="en-US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512" name="表格 62511"/>
          <p:cNvGraphicFramePr/>
          <p:nvPr/>
        </p:nvGraphicFramePr>
        <p:xfrm>
          <a:off x="1066800" y="2076450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/>
                <a:gridCol w="2773362"/>
                <a:gridCol w="2438400"/>
              </a:tblGrid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课程代号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课程名称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先修课程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高等数学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程序设计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离散数学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数据结构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编译原理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操作系统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2400" b="1" dirty="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计算机组成原理</a:t>
                      </a:r>
                      <a:endParaRPr lang="zh-CN" altLang="en-US" sz="2400" b="1" dirty="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en-US" altLang="zh-CN" sz="2400" b="1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lang="en-US" altLang="zh-CN" sz="2400" b="1" baseline="-25000">
                          <a:solidFill>
                            <a:srgbClr val="0A0A0E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0A0A0E"/>
                        </a:solidFill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13" name="文本框 62512"/>
          <p:cNvSpPr txBox="1"/>
          <p:nvPr/>
        </p:nvSpPr>
        <p:spPr>
          <a:xfrm>
            <a:off x="609600" y="381000"/>
            <a:ext cx="8229600" cy="8693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例如，计算机专业的学生必须完成一系列规定的基础课和专业课才能毕业，假设这些课程的名称与相应代号有如下关系：</a:t>
            </a:r>
            <a:endParaRPr lang="zh-CN" altLang="en-US" b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63489"/>
          <p:cNvSpPr txBox="1"/>
          <p:nvPr/>
        </p:nvSpPr>
        <p:spPr>
          <a:xfrm>
            <a:off x="468313" y="549275"/>
            <a:ext cx="6553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课程之间的先后关系可用有向图表示：</a:t>
            </a:r>
            <a:endParaRPr lang="zh-CN" altLang="en-US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2" name="矩形 63491"/>
          <p:cNvSpPr/>
          <p:nvPr/>
        </p:nvSpPr>
        <p:spPr>
          <a:xfrm>
            <a:off x="3333750" y="2809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3493" name="椭圆 63492"/>
          <p:cNvSpPr/>
          <p:nvPr/>
        </p:nvSpPr>
        <p:spPr>
          <a:xfrm>
            <a:off x="1258888" y="1412875"/>
            <a:ext cx="504825" cy="5762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4" name="椭圆 63493"/>
          <p:cNvSpPr/>
          <p:nvPr/>
        </p:nvSpPr>
        <p:spPr>
          <a:xfrm>
            <a:off x="2484438" y="1412875"/>
            <a:ext cx="504825" cy="5762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5" name="椭圆 63494"/>
          <p:cNvSpPr/>
          <p:nvPr/>
        </p:nvSpPr>
        <p:spPr>
          <a:xfrm>
            <a:off x="3635375" y="1412875"/>
            <a:ext cx="504825" cy="5762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6" name="椭圆 63495"/>
          <p:cNvSpPr/>
          <p:nvPr/>
        </p:nvSpPr>
        <p:spPr>
          <a:xfrm>
            <a:off x="2484438" y="3573463"/>
            <a:ext cx="504825" cy="5762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7" name="椭圆 63496"/>
          <p:cNvSpPr/>
          <p:nvPr/>
        </p:nvSpPr>
        <p:spPr>
          <a:xfrm>
            <a:off x="3597275" y="2997200"/>
            <a:ext cx="504825" cy="5762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8" name="椭圆 63497"/>
          <p:cNvSpPr/>
          <p:nvPr/>
        </p:nvSpPr>
        <p:spPr>
          <a:xfrm>
            <a:off x="4351338" y="2454275"/>
            <a:ext cx="504825" cy="57626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9" name="椭圆 63498"/>
          <p:cNvSpPr/>
          <p:nvPr/>
        </p:nvSpPr>
        <p:spPr>
          <a:xfrm>
            <a:off x="6443663" y="3500438"/>
            <a:ext cx="504825" cy="57626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3333FF"/>
            </a:solidFill>
            <a:prstDash val="solid"/>
            <a:headEnd type="none" w="med" len="med"/>
            <a:tailEnd type="none" w="med" len="lg"/>
          </a:ln>
        </p:spPr>
        <p:txBody>
          <a:bodyPr wrap="none" anchor="ctr"/>
          <a:p>
            <a:pPr>
              <a:buClrTx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500" name="直接连接符 63499"/>
          <p:cNvSpPr/>
          <p:nvPr/>
        </p:nvSpPr>
        <p:spPr>
          <a:xfrm>
            <a:off x="1763713" y="1700213"/>
            <a:ext cx="72072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63501" name="直接连接符 63500"/>
          <p:cNvSpPr/>
          <p:nvPr/>
        </p:nvSpPr>
        <p:spPr>
          <a:xfrm>
            <a:off x="2987675" y="1700213"/>
            <a:ext cx="647700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63502" name="直接连接符 63501"/>
          <p:cNvSpPr/>
          <p:nvPr/>
        </p:nvSpPr>
        <p:spPr>
          <a:xfrm flipV="1">
            <a:off x="2843213" y="1916113"/>
            <a:ext cx="865187" cy="165735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63503" name="直接连接符 63502"/>
          <p:cNvSpPr/>
          <p:nvPr/>
        </p:nvSpPr>
        <p:spPr>
          <a:xfrm flipV="1">
            <a:off x="2987675" y="3429000"/>
            <a:ext cx="647700" cy="360363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63504" name="任意多边形 63503"/>
          <p:cNvSpPr/>
          <p:nvPr/>
        </p:nvSpPr>
        <p:spPr>
          <a:xfrm>
            <a:off x="4067175" y="2908300"/>
            <a:ext cx="327025" cy="209550"/>
          </a:xfrm>
          <a:custGeom>
            <a:avLst/>
            <a:gdLst/>
            <a:ahLst/>
            <a:cxnLst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63505" name="任意多边形 63504"/>
          <p:cNvSpPr/>
          <p:nvPr/>
        </p:nvSpPr>
        <p:spPr>
          <a:xfrm>
            <a:off x="4127500" y="1828800"/>
            <a:ext cx="2389188" cy="1744663"/>
          </a:xfrm>
          <a:custGeom>
            <a:avLst/>
            <a:gdLst/>
            <a:ahLst/>
            <a:cxnLst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63506" name="任意多边形 63505"/>
          <p:cNvSpPr/>
          <p:nvPr/>
        </p:nvSpPr>
        <p:spPr>
          <a:xfrm>
            <a:off x="3022600" y="3833813"/>
            <a:ext cx="3417888" cy="14287"/>
          </a:xfrm>
          <a:custGeom>
            <a:avLst/>
            <a:gdLst/>
            <a:ahLst/>
            <a:cxnLst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63507" name="任意多边形 63506"/>
          <p:cNvSpPr/>
          <p:nvPr/>
        </p:nvSpPr>
        <p:spPr>
          <a:xfrm>
            <a:off x="4013200" y="1955800"/>
            <a:ext cx="444500" cy="571500"/>
          </a:xfrm>
          <a:custGeom>
            <a:avLst/>
            <a:gdLst/>
            <a:ahLst/>
            <a:cxnLst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>
                <a:alpha val="100000"/>
              </a:srgbClr>
            </a:solidFill>
            <a:prstDash val="solid"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文本框 64513"/>
          <p:cNvSpPr txBox="1"/>
          <p:nvPr/>
        </p:nvSpPr>
        <p:spPr>
          <a:xfrm>
            <a:off x="533400" y="1182688"/>
            <a:ext cx="7772400" cy="1252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对这个有向图进行拓扑排序可得到一个拓扑序列：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。也可得到另一个拓扑序列：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，还可以得到其他的拓扑序列。学生按照任何一个拓扑序列都可以顺序地进行课程学习。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文本框 104449" descr="羊皮纸"/>
          <p:cNvSpPr txBox="1"/>
          <p:nvPr/>
        </p:nvSpPr>
        <p:spPr>
          <a:xfrm>
            <a:off x="609600" y="1196975"/>
            <a:ext cx="7924800" cy="1282065"/>
          </a:xfrm>
          <a:prstGeom prst="rect">
            <a:avLst/>
          </a:prstGeom>
          <a:blipFill rotWithShape="1">
            <a:blip r:embed="rId1"/>
          </a:blipFill>
          <a:ln w="2857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）从有向图中选择一个没有前驱（即入度为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）的顶点并且输出它。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）从网中删去该顶点，并且删去从该顶点发出的全部有向边。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）重复上述两步，直到剩余的网中不再存在没有前驱的顶点为止。</a:t>
            </a:r>
            <a:endParaRPr lang="zh-CN" altLang="en-US" b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文本框 104450"/>
          <p:cNvSpPr txBox="1"/>
          <p:nvPr/>
        </p:nvSpPr>
        <p:spPr>
          <a:xfrm>
            <a:off x="827088" y="476250"/>
            <a:ext cx="2449512" cy="39560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49" charset="-122"/>
              </a:rPr>
              <a:t>拓扑排序步骤：</a:t>
            </a:r>
            <a:endParaRPr lang="zh-CN" altLang="en-US" dirty="0">
              <a:solidFill>
                <a:srgbClr val="0000FF"/>
              </a:solidFill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文本框 65537"/>
          <p:cNvSpPr txBox="1"/>
          <p:nvPr/>
        </p:nvSpPr>
        <p:spPr>
          <a:xfrm>
            <a:off x="457200" y="533400"/>
            <a:ext cx="8229600" cy="36175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A0A0E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为了实现拓扑排序的算法，对于给定的有向图，采用邻接表作为存储结构，为每个顶点设立一个链表，每个链表有一个表头节点，这些表头节点构成一个数组，表头节点中增加一个存放顶点入度的域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。即将邻接表定义中的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VNode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类型修改如下：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	         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表头节点类型</a:t>
            </a:r>
            <a:endParaRPr lang="zh-CN" altLang="en-US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{   eertex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data;         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顶点信息</a:t>
            </a:r>
            <a:endParaRPr lang="zh-CN" altLang="en-US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</a:t>
            </a:r>
            <a:r>
              <a:rPr lang="en-US" altLang="zh-CN" sz="2000" err="1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 count;           //</a:t>
            </a:r>
            <a:r>
              <a:rPr lang="zh-CN" altLang="en-US" sz="2000" dirty="0">
                <a:solidFill>
                  <a:srgbClr val="DB0303"/>
                </a:solidFill>
                <a:latin typeface="Courier New" panose="02070309020205020404" pitchFamily="49" charset="0"/>
                <a:ea typeface="楷体_GB2312" pitchFamily="49" charset="-122"/>
              </a:rPr>
              <a:t>存放顶点入度</a:t>
            </a:r>
            <a:endParaRPr lang="zh-CN" altLang="en-US" sz="2000">
              <a:solidFill>
                <a:srgbClr val="DB030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ArcNode *firstarc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;   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指向第一条弧</a:t>
            </a:r>
            <a:endParaRPr lang="zh-CN" altLang="en-US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} VNode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1"/>
          <p:nvPr/>
        </p:nvSpPr>
        <p:spPr>
          <a:xfrm>
            <a:off x="304800" y="1508125"/>
            <a:ext cx="8382000" cy="3407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对于带权的图，考虑路径上各边上的权值，则通常把一条路径上所经边的权值之和定义为该路径的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或称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带权路径长度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    从源点到终点可能不止一条路径，把带权路径长度最短的那条路径称为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最短路径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，其路径长度（权值之和）称为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最短路径长度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最短距离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文本框 66561"/>
          <p:cNvSpPr txBox="1"/>
          <p:nvPr/>
        </p:nvSpPr>
        <p:spPr>
          <a:xfrm>
            <a:off x="228600" y="369888"/>
            <a:ext cx="8375650" cy="569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void  </a:t>
            </a:r>
            <a:r>
              <a:rPr lang="en-US" altLang="zh-CN" sz="2000" err="1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TopSort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(VNode adj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[]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，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n)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{  int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i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，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j;int St[MAXV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]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top=-1;  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栈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St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的指针为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top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ArcNode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*p;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for (i=0;i&lt;n;i++)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if (adj[i].count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==0)   	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入度为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的顶点入栈</a:t>
            </a:r>
            <a:endParaRPr lang="zh-CN" altLang="en-US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{ top++; St[top]=i; }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while (top&gt;-1)      	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栈不为空时循环</a:t>
            </a:r>
            <a:endParaRPr lang="zh-CN" altLang="en-US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{  i=St[top];top--; 	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出栈</a:t>
            </a:r>
            <a:endParaRPr lang="zh-CN" altLang="en-US" sz="2000" dirty="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printf("%d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"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，</a:t>
            </a: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i); p=adj[i].firstarc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  while (p!=NULL) 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  {  j=p-&gt;adjvex; adj[j].count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--; 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     if (adj[j].count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==0) 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	     {   top++;  St[top]=j;  }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err="1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     p=p-&gt;nextarc</a:t>
            </a:r>
            <a:r>
              <a:rPr lang="en-US" altLang="zh-CN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;     //</a:t>
            </a: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找下一个相邻顶点</a:t>
            </a:r>
            <a:endParaRPr lang="zh-CN" altLang="en-US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     }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  <a:endParaRPr lang="en-US" altLang="zh-CN" sz="2000">
              <a:solidFill>
                <a:srgbClr val="339933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文本框 81921"/>
          <p:cNvSpPr txBox="1"/>
          <p:nvPr/>
        </p:nvSpPr>
        <p:spPr>
          <a:xfrm>
            <a:off x="323850" y="620713"/>
            <a:ext cx="8534400" cy="25977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8.7  AOE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网与关键路径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若用前面介绍过的带权有向图（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DAG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）描述工程的预计进度，以顶点表示事件，有向边表示活动，边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的权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c(e)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表示完成活动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所需的时间（比如天数），或者说活动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持续时间。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图中入度为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的顶点表示工程的开始事件（如开工仪式），出度为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的顶点表示工程结束事件。则称这样的有向图为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AOE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网（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Activity On Edge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0015" name="文本框 170014"/>
          <p:cNvSpPr txBox="1"/>
          <p:nvPr/>
        </p:nvSpPr>
        <p:spPr>
          <a:xfrm>
            <a:off x="5276850" y="2895600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6" name="文本框 169985"/>
          <p:cNvSpPr txBox="1"/>
          <p:nvPr/>
        </p:nvSpPr>
        <p:spPr>
          <a:xfrm>
            <a:off x="228600" y="187325"/>
            <a:ext cx="8778875" cy="7556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整个工程完成的时间为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：从有向图的源点到汇点的最长路径，具有最大长度的路径叫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关键路径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9988" name="椭圆 169987"/>
          <p:cNvSpPr/>
          <p:nvPr/>
        </p:nvSpPr>
        <p:spPr>
          <a:xfrm>
            <a:off x="1390650" y="2590800"/>
            <a:ext cx="457200" cy="457200"/>
          </a:xfrm>
          <a:prstGeom prst="ellipse">
            <a:avLst/>
          </a:prstGeom>
          <a:solidFill>
            <a:schemeClr val="folHlink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9" name="椭圆 169988"/>
          <p:cNvSpPr/>
          <p:nvPr/>
        </p:nvSpPr>
        <p:spPr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0" name="椭圆 169989"/>
          <p:cNvSpPr/>
          <p:nvPr/>
        </p:nvSpPr>
        <p:spPr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1" name="椭圆 169990"/>
          <p:cNvSpPr/>
          <p:nvPr/>
        </p:nvSpPr>
        <p:spPr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2" name="椭圆 169991"/>
          <p:cNvSpPr/>
          <p:nvPr/>
        </p:nvSpPr>
        <p:spPr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3" name="椭圆 169992"/>
          <p:cNvSpPr/>
          <p:nvPr/>
        </p:nvSpPr>
        <p:spPr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4" name="椭圆 169993"/>
          <p:cNvSpPr/>
          <p:nvPr/>
        </p:nvSpPr>
        <p:spPr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5" name="椭圆 169994"/>
          <p:cNvSpPr/>
          <p:nvPr/>
        </p:nvSpPr>
        <p:spPr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6" name="椭圆 169995"/>
          <p:cNvSpPr/>
          <p:nvPr/>
        </p:nvSpPr>
        <p:spPr>
          <a:xfrm>
            <a:off x="7486650" y="2667000"/>
            <a:ext cx="457200" cy="457200"/>
          </a:xfrm>
          <a:prstGeom prst="ellipse">
            <a:avLst/>
          </a:prstGeom>
          <a:solidFill>
            <a:schemeClr val="folHlink"/>
          </a:solidFill>
          <a:ln w="25400" cap="sq" cmpd="sng">
            <a:solidFill>
              <a:srgbClr val="3333FF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7" name="直接连接符 169996"/>
          <p:cNvSpPr/>
          <p:nvPr/>
        </p:nvSpPr>
        <p:spPr>
          <a:xfrm flipV="1">
            <a:off x="1771650" y="1981200"/>
            <a:ext cx="1143000" cy="6858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0" name="直接连接符 169999"/>
          <p:cNvSpPr/>
          <p:nvPr/>
        </p:nvSpPr>
        <p:spPr>
          <a:xfrm>
            <a:off x="3371850" y="1981200"/>
            <a:ext cx="1143000" cy="7620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1" name="直接连接符 170000"/>
          <p:cNvSpPr/>
          <p:nvPr/>
        </p:nvSpPr>
        <p:spPr>
          <a:xfrm flipV="1">
            <a:off x="4819650" y="1981200"/>
            <a:ext cx="1143000" cy="7620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3" name="直接连接符 170002"/>
          <p:cNvSpPr/>
          <p:nvPr/>
        </p:nvSpPr>
        <p:spPr>
          <a:xfrm flipV="1">
            <a:off x="6419850" y="3048000"/>
            <a:ext cx="1143000" cy="6858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4" name="直接连接符 170003"/>
          <p:cNvSpPr/>
          <p:nvPr/>
        </p:nvSpPr>
        <p:spPr>
          <a:xfrm>
            <a:off x="4895850" y="2971800"/>
            <a:ext cx="1066800" cy="7620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8" name="文本框 170007"/>
          <p:cNvSpPr txBox="1"/>
          <p:nvPr/>
        </p:nvSpPr>
        <p:spPr>
          <a:xfrm>
            <a:off x="1993900" y="1858963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9" name="文本框 170008"/>
          <p:cNvSpPr txBox="1"/>
          <p:nvPr/>
        </p:nvSpPr>
        <p:spPr>
          <a:xfrm>
            <a:off x="2228850" y="2773363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0" name="文本框 170009"/>
          <p:cNvSpPr txBox="1"/>
          <p:nvPr/>
        </p:nvSpPr>
        <p:spPr>
          <a:xfrm>
            <a:off x="1917700" y="3448050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1" name="文本框 170010"/>
          <p:cNvSpPr txBox="1"/>
          <p:nvPr/>
        </p:nvSpPr>
        <p:spPr>
          <a:xfrm>
            <a:off x="3441700" y="4221163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2" name="文本框 170011"/>
          <p:cNvSpPr txBox="1"/>
          <p:nvPr/>
        </p:nvSpPr>
        <p:spPr>
          <a:xfrm>
            <a:off x="3752850" y="1858963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3" name="文本框 170012"/>
          <p:cNvSpPr txBox="1"/>
          <p:nvPr/>
        </p:nvSpPr>
        <p:spPr>
          <a:xfrm>
            <a:off x="3660775" y="2914650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4" name="文本框 170013"/>
          <p:cNvSpPr txBox="1"/>
          <p:nvPr/>
        </p:nvSpPr>
        <p:spPr>
          <a:xfrm>
            <a:off x="5046663" y="1912938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6" name="文本框 170015"/>
          <p:cNvSpPr txBox="1"/>
          <p:nvPr/>
        </p:nvSpPr>
        <p:spPr>
          <a:xfrm>
            <a:off x="6870700" y="1782763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7" name="文本框 170016"/>
          <p:cNvSpPr txBox="1"/>
          <p:nvPr/>
        </p:nvSpPr>
        <p:spPr>
          <a:xfrm>
            <a:off x="6480175" y="3001963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8" name="文本框 170017"/>
          <p:cNvSpPr txBox="1"/>
          <p:nvPr/>
        </p:nvSpPr>
        <p:spPr>
          <a:xfrm>
            <a:off x="5283200" y="3948113"/>
            <a:ext cx="38608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p>
            <a:pPr algn="l"/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19" name="直接连接符 170018"/>
          <p:cNvSpPr/>
          <p:nvPr/>
        </p:nvSpPr>
        <p:spPr>
          <a:xfrm flipV="1">
            <a:off x="1762125" y="1993900"/>
            <a:ext cx="11430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21" name="直接连接符 170020"/>
          <p:cNvSpPr/>
          <p:nvPr/>
        </p:nvSpPr>
        <p:spPr>
          <a:xfrm>
            <a:off x="4930775" y="3027363"/>
            <a:ext cx="1066800" cy="762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22" name="直接连接符 170021"/>
          <p:cNvSpPr/>
          <p:nvPr/>
        </p:nvSpPr>
        <p:spPr>
          <a:xfrm flipV="1">
            <a:off x="6394450" y="3059113"/>
            <a:ext cx="11430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23" name="文本框 170022"/>
          <p:cNvSpPr txBox="1"/>
          <p:nvPr/>
        </p:nvSpPr>
        <p:spPr>
          <a:xfrm>
            <a:off x="323850" y="1412875"/>
            <a:ext cx="1344613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0024" name="文本框 170023"/>
          <p:cNvSpPr txBox="1"/>
          <p:nvPr/>
        </p:nvSpPr>
        <p:spPr>
          <a:xfrm>
            <a:off x="441325" y="5286375"/>
            <a:ext cx="8397875" cy="7556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关键活动”指的是：该边上的权值增加 将使有向图上的最长路径的长度增加。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　注意：在一个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AOE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网中，可以有不止一条的关键路径。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25" name="圆角矩形标注 170024"/>
          <p:cNvSpPr/>
          <p:nvPr/>
        </p:nvSpPr>
        <p:spPr>
          <a:xfrm>
            <a:off x="323850" y="32766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源点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26" name="圆角矩形标注 170025"/>
          <p:cNvSpPr/>
          <p:nvPr/>
        </p:nvSpPr>
        <p:spPr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汇点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27" name="文本框 170026"/>
          <p:cNvSpPr txBox="1"/>
          <p:nvPr/>
        </p:nvSpPr>
        <p:spPr>
          <a:xfrm>
            <a:off x="2000250" y="1858963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3200" b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28" name="文本框 170027"/>
          <p:cNvSpPr txBox="1"/>
          <p:nvPr/>
        </p:nvSpPr>
        <p:spPr>
          <a:xfrm>
            <a:off x="3756025" y="1843088"/>
            <a:ext cx="387350" cy="583565"/>
          </a:xfrm>
          <a:prstGeom prst="rect">
            <a:avLst/>
          </a:prstGeom>
          <a:noFill/>
          <a:ln w="12700" cap="sq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algn="l"/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29" name="文本框 170028"/>
          <p:cNvSpPr txBox="1"/>
          <p:nvPr/>
        </p:nvSpPr>
        <p:spPr>
          <a:xfrm>
            <a:off x="5289550" y="2881313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3200" b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30" name="文本框 170029"/>
          <p:cNvSpPr txBox="1"/>
          <p:nvPr/>
        </p:nvSpPr>
        <p:spPr>
          <a:xfrm>
            <a:off x="6478588" y="2990850"/>
            <a:ext cx="38608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200" b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8" name="直接连接符 169997"/>
          <p:cNvSpPr/>
          <p:nvPr/>
        </p:nvSpPr>
        <p:spPr>
          <a:xfrm>
            <a:off x="1847850" y="2819400"/>
            <a:ext cx="1066800" cy="8382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69999" name="直接连接符 169998"/>
          <p:cNvSpPr/>
          <p:nvPr/>
        </p:nvSpPr>
        <p:spPr>
          <a:xfrm flipV="1">
            <a:off x="3371850" y="2971800"/>
            <a:ext cx="1143000" cy="7620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20" name="直接连接符 170019"/>
          <p:cNvSpPr/>
          <p:nvPr/>
        </p:nvSpPr>
        <p:spPr>
          <a:xfrm>
            <a:off x="3346450" y="1976438"/>
            <a:ext cx="1143000" cy="762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6" name="直接连接符 170005"/>
          <p:cNvSpPr/>
          <p:nvPr/>
        </p:nvSpPr>
        <p:spPr>
          <a:xfrm>
            <a:off x="2457450" y="4724400"/>
            <a:ext cx="2438400" cy="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7" name="直接连接符 170006"/>
          <p:cNvSpPr/>
          <p:nvPr/>
        </p:nvSpPr>
        <p:spPr>
          <a:xfrm flipV="1">
            <a:off x="5353050" y="3962400"/>
            <a:ext cx="685800" cy="7620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5" name="直接连接符 170004"/>
          <p:cNvSpPr/>
          <p:nvPr/>
        </p:nvSpPr>
        <p:spPr>
          <a:xfrm>
            <a:off x="1619250" y="3048000"/>
            <a:ext cx="609600" cy="14478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70002" name="直接连接符 170001"/>
          <p:cNvSpPr/>
          <p:nvPr/>
        </p:nvSpPr>
        <p:spPr>
          <a:xfrm>
            <a:off x="6419850" y="1981200"/>
            <a:ext cx="1143000" cy="762000"/>
          </a:xfrm>
          <a:prstGeom prst="line">
            <a:avLst/>
          </a:prstGeom>
          <a:ln w="25400" cap="sq" cmpd="sng">
            <a:solidFill>
              <a:srgbClr val="3333FF"/>
            </a:solidFill>
            <a:prstDash val="solid"/>
            <a:headEnd type="none" w="sm" len="sm"/>
            <a:tailEnd type="stealth" w="med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70023" grpId="0"/>
      <p:bldP spid="170024" grpId="0"/>
      <p:bldP spid="170025" grpId="0" bldLvl="0" animBg="1"/>
      <p:bldP spid="170026" grpId="0" bldLvl="0" animBg="1"/>
      <p:bldP spid="170027" grpId="0"/>
      <p:bldP spid="170028" grpId="0" bldLvl="0" animBg="1"/>
      <p:bldP spid="170029" grpId="0"/>
      <p:bldP spid="1700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83" name="文本框 254982"/>
          <p:cNvSpPr txBox="1"/>
          <p:nvPr/>
        </p:nvSpPr>
        <p:spPr>
          <a:xfrm>
            <a:off x="468313" y="333375"/>
            <a:ext cx="8207375" cy="119888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　　关键路径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为源点到汇点的最长路径，这样变为路径查找问题。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求解过程能够用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Dijkstra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算法呢？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4985" name="组合 254984"/>
          <p:cNvGrpSpPr/>
          <p:nvPr/>
        </p:nvGrpSpPr>
        <p:grpSpPr>
          <a:xfrm>
            <a:off x="755650" y="2997200"/>
            <a:ext cx="6481763" cy="2808288"/>
            <a:chOff x="476" y="1888"/>
            <a:chExt cx="4083" cy="1769"/>
          </a:xfrm>
        </p:grpSpPr>
        <p:sp>
          <p:nvSpPr>
            <p:cNvPr id="254980" name="文本框 254979"/>
            <p:cNvSpPr txBox="1"/>
            <p:nvPr/>
          </p:nvSpPr>
          <p:spPr>
            <a:xfrm>
              <a:off x="839" y="2280"/>
              <a:ext cx="358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求一个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AOE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的关键路径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1" name="下箭头 254980"/>
            <p:cNvSpPr/>
            <p:nvPr/>
          </p:nvSpPr>
          <p:spPr>
            <a:xfrm>
              <a:off x="2472" y="2689"/>
              <a:ext cx="272" cy="5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9933"/>
            </a:solidFill>
            <a:ln w="19050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4982" name="文本框 254981"/>
            <p:cNvSpPr txBox="1"/>
            <p:nvPr/>
          </p:nvSpPr>
          <p:spPr>
            <a:xfrm>
              <a:off x="975" y="3369"/>
              <a:ext cx="358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求该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AOE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的中的关键活动即边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4" name="文本框 254983"/>
            <p:cNvSpPr txBox="1"/>
            <p:nvPr/>
          </p:nvSpPr>
          <p:spPr>
            <a:xfrm>
              <a:off x="476" y="1888"/>
              <a:ext cx="222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ClrTx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这里的求解方法：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文本框 86017"/>
          <p:cNvSpPr txBox="1"/>
          <p:nvPr/>
        </p:nvSpPr>
        <p:spPr>
          <a:xfrm>
            <a:off x="304800" y="228600"/>
            <a:ext cx="8458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事件的最早开始和最迟开始时间</a:t>
            </a:r>
            <a:endParaRPr lang="zh-CN" altLang="en-US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）事件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的最早开始时间：规定源点事件的最早开始时间为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。定义图中任一事件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的最早开始时间（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early event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ee(v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等于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所有路径长度的最大值，即：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20" name="矩形 86019"/>
          <p:cNvSpPr/>
          <p:nvPr/>
        </p:nvSpPr>
        <p:spPr>
          <a:xfrm>
            <a:off x="827088" y="2349500"/>
            <a:ext cx="7993062" cy="75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ee(v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　					当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为源点时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ee(v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err="1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{ee(x)+a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ee(y)+b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ee(z)+c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}	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7061" name="组合 87060"/>
          <p:cNvGrpSpPr/>
          <p:nvPr/>
        </p:nvGrpSpPr>
        <p:grpSpPr>
          <a:xfrm>
            <a:off x="755650" y="3860800"/>
            <a:ext cx="3816350" cy="1944688"/>
            <a:chOff x="1474" y="2477"/>
            <a:chExt cx="2404" cy="1225"/>
          </a:xfrm>
        </p:grpSpPr>
        <p:sp>
          <p:nvSpPr>
            <p:cNvPr id="87046" name="椭圆 87045"/>
            <p:cNvSpPr/>
            <p:nvPr/>
          </p:nvSpPr>
          <p:spPr>
            <a:xfrm>
              <a:off x="1928" y="2477"/>
              <a:ext cx="227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47" name="椭圆 87046"/>
            <p:cNvSpPr/>
            <p:nvPr/>
          </p:nvSpPr>
          <p:spPr>
            <a:xfrm>
              <a:off x="1928" y="2976"/>
              <a:ext cx="227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48" name="椭圆 87047"/>
            <p:cNvSpPr/>
            <p:nvPr/>
          </p:nvSpPr>
          <p:spPr>
            <a:xfrm>
              <a:off x="1928" y="3430"/>
              <a:ext cx="227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49" name="椭圆 87048"/>
            <p:cNvSpPr/>
            <p:nvPr/>
          </p:nvSpPr>
          <p:spPr>
            <a:xfrm>
              <a:off x="2880" y="2976"/>
              <a:ext cx="227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0" name="直接连接符 87049"/>
            <p:cNvSpPr/>
            <p:nvPr/>
          </p:nvSpPr>
          <p:spPr>
            <a:xfrm>
              <a:off x="2155" y="2613"/>
              <a:ext cx="726" cy="45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7051" name="直接连接符 87050"/>
            <p:cNvSpPr/>
            <p:nvPr/>
          </p:nvSpPr>
          <p:spPr>
            <a:xfrm>
              <a:off x="2155" y="3112"/>
              <a:ext cx="726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7052" name="直接连接符 87051"/>
            <p:cNvSpPr/>
            <p:nvPr/>
          </p:nvSpPr>
          <p:spPr>
            <a:xfrm flipV="1">
              <a:off x="2155" y="3157"/>
              <a:ext cx="726" cy="409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7053" name="文本框 87052"/>
            <p:cNvSpPr txBox="1"/>
            <p:nvPr/>
          </p:nvSpPr>
          <p:spPr>
            <a:xfrm>
              <a:off x="2427" y="2590"/>
              <a:ext cx="22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4" name="文本框 87053"/>
            <p:cNvSpPr txBox="1"/>
            <p:nvPr/>
          </p:nvSpPr>
          <p:spPr>
            <a:xfrm>
              <a:off x="2291" y="2862"/>
              <a:ext cx="22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5" name="文本框 87054"/>
            <p:cNvSpPr txBox="1"/>
            <p:nvPr/>
          </p:nvSpPr>
          <p:spPr>
            <a:xfrm>
              <a:off x="2246" y="3179"/>
              <a:ext cx="22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7" name="文本框 87056"/>
            <p:cNvSpPr txBox="1"/>
            <p:nvPr/>
          </p:nvSpPr>
          <p:spPr>
            <a:xfrm>
              <a:off x="3061" y="2795"/>
              <a:ext cx="81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solidFill>
                    <a:srgbClr val="DB030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ee(v</a:t>
              </a:r>
              <a:r>
                <a:rPr lang="en-US" altLang="zh-CN" sz="2000">
                  <a:solidFill>
                    <a:srgbClr val="DB030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)=?</a:t>
              </a:r>
              <a:endParaRPr lang="en-US" altLang="zh-CN" sz="200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8" name="文本框 87057"/>
            <p:cNvSpPr txBox="1"/>
            <p:nvPr/>
          </p:nvSpPr>
          <p:spPr>
            <a:xfrm>
              <a:off x="1474" y="2478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ee(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9" name="文本框 87058"/>
            <p:cNvSpPr txBox="1"/>
            <p:nvPr/>
          </p:nvSpPr>
          <p:spPr>
            <a:xfrm>
              <a:off x="1474" y="2976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ee(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60" name="文本框 87059"/>
            <p:cNvSpPr txBox="1"/>
            <p:nvPr/>
          </p:nvSpPr>
          <p:spPr>
            <a:xfrm>
              <a:off x="1474" y="3452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ee(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7062" name="文本框 87061"/>
          <p:cNvSpPr txBox="1"/>
          <p:nvPr/>
        </p:nvSpPr>
        <p:spPr>
          <a:xfrm>
            <a:off x="4643438" y="4581525"/>
            <a:ext cx="3960812" cy="78359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从左向右推进计算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这是为什么源点要唯一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文本框 87041"/>
          <p:cNvSpPr txBox="1"/>
          <p:nvPr/>
        </p:nvSpPr>
        <p:spPr>
          <a:xfrm>
            <a:off x="304800" y="381000"/>
            <a:ext cx="85344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）事件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的最迟开始时间：定义在不影响整个工程进度的前提下，事件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必须发生的时间称为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的最迟开始时间（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late event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，记作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le(v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le(v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应等于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到汇点的最长路径长度之差，即：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5664" name="组合 155663"/>
          <p:cNvGrpSpPr/>
          <p:nvPr/>
        </p:nvGrpSpPr>
        <p:grpSpPr>
          <a:xfrm>
            <a:off x="395288" y="3644900"/>
            <a:ext cx="3767137" cy="2232025"/>
            <a:chOff x="1247" y="1888"/>
            <a:chExt cx="2373" cy="1406"/>
          </a:xfrm>
        </p:grpSpPr>
        <p:sp>
          <p:nvSpPr>
            <p:cNvPr id="155650" name="椭圆 155649"/>
            <p:cNvSpPr/>
            <p:nvPr/>
          </p:nvSpPr>
          <p:spPr>
            <a:xfrm>
              <a:off x="2064" y="2477"/>
              <a:ext cx="272" cy="31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51" name="椭圆 155650"/>
            <p:cNvSpPr/>
            <p:nvPr/>
          </p:nvSpPr>
          <p:spPr>
            <a:xfrm>
              <a:off x="2880" y="1888"/>
              <a:ext cx="272" cy="31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52" name="椭圆 155651"/>
            <p:cNvSpPr/>
            <p:nvPr/>
          </p:nvSpPr>
          <p:spPr>
            <a:xfrm>
              <a:off x="2880" y="2432"/>
              <a:ext cx="272" cy="31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53" name="椭圆 155652"/>
            <p:cNvSpPr/>
            <p:nvPr/>
          </p:nvSpPr>
          <p:spPr>
            <a:xfrm>
              <a:off x="2880" y="2976"/>
              <a:ext cx="272" cy="31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54" name="直接连接符 155653"/>
            <p:cNvSpPr/>
            <p:nvPr/>
          </p:nvSpPr>
          <p:spPr>
            <a:xfrm flipV="1">
              <a:off x="2290" y="2069"/>
              <a:ext cx="590" cy="454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55655" name="任意多边形 155654"/>
            <p:cNvSpPr/>
            <p:nvPr/>
          </p:nvSpPr>
          <p:spPr>
            <a:xfrm>
              <a:off x="2336" y="2620"/>
              <a:ext cx="544" cy="4"/>
            </a:xfrm>
            <a:custGeom>
              <a:avLst/>
              <a:gdLst/>
              <a:ahLst/>
              <a:cxnLst/>
              <a:pathLst>
                <a:path w="544" h="4">
                  <a:moveTo>
                    <a:pt x="0" y="4"/>
                  </a:moveTo>
                  <a:lnTo>
                    <a:pt x="544" y="0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5656" name="任意多边形 155655"/>
            <p:cNvSpPr/>
            <p:nvPr/>
          </p:nvSpPr>
          <p:spPr>
            <a:xfrm>
              <a:off x="2312" y="2744"/>
              <a:ext cx="576" cy="336"/>
            </a:xfrm>
            <a:custGeom>
              <a:avLst/>
              <a:gdLst/>
              <a:ahLst/>
              <a:cxnLst/>
              <a:pathLst>
                <a:path w="576" h="336">
                  <a:moveTo>
                    <a:pt x="0" y="0"/>
                  </a:moveTo>
                  <a:lnTo>
                    <a:pt x="576" y="336"/>
                  </a:lnTo>
                </a:path>
              </a:pathLst>
            </a:custGeom>
            <a:noFill/>
            <a:ln w="19050" cap="flat" cmpd="sng">
              <a:solidFill>
                <a:srgbClr val="3333FF">
                  <a:alpha val="100000"/>
                </a:srgbClr>
              </a:solidFill>
              <a:prstDash val="solid"/>
              <a:headEnd type="none" w="med" len="med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5657" name="文本框 155656"/>
            <p:cNvSpPr txBox="1"/>
            <p:nvPr/>
          </p:nvSpPr>
          <p:spPr>
            <a:xfrm>
              <a:off x="2426" y="2046"/>
              <a:ext cx="27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58" name="文本框 155657"/>
            <p:cNvSpPr txBox="1"/>
            <p:nvPr/>
          </p:nvSpPr>
          <p:spPr>
            <a:xfrm>
              <a:off x="2472" y="2387"/>
              <a:ext cx="27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59" name="文本框 155658"/>
            <p:cNvSpPr txBox="1"/>
            <p:nvPr/>
          </p:nvSpPr>
          <p:spPr>
            <a:xfrm>
              <a:off x="2517" y="2710"/>
              <a:ext cx="27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0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60" name="文本框 155659"/>
            <p:cNvSpPr txBox="1"/>
            <p:nvPr/>
          </p:nvSpPr>
          <p:spPr>
            <a:xfrm>
              <a:off x="1247" y="2500"/>
              <a:ext cx="81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solidFill>
                    <a:srgbClr val="DB030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le(</a:t>
              </a:r>
              <a:r>
                <a:rPr lang="en-US" altLang="zh-CN" sz="2000" i="1" err="1">
                  <a:solidFill>
                    <a:srgbClr val="DB030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000">
                  <a:solidFill>
                    <a:srgbClr val="DB030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)=?</a:t>
              </a:r>
              <a:endParaRPr lang="en-US" altLang="zh-CN" sz="200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61" name="文本框 155660"/>
            <p:cNvSpPr txBox="1"/>
            <p:nvPr/>
          </p:nvSpPr>
          <p:spPr>
            <a:xfrm>
              <a:off x="3152" y="1888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le(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62" name="文本框 155661"/>
            <p:cNvSpPr txBox="1"/>
            <p:nvPr/>
          </p:nvSpPr>
          <p:spPr>
            <a:xfrm>
              <a:off x="3153" y="2454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le(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663" name="文本框 155662"/>
            <p:cNvSpPr txBox="1"/>
            <p:nvPr/>
          </p:nvSpPr>
          <p:spPr>
            <a:xfrm>
              <a:off x="3166" y="2976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le(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5665" name="文本框 155664"/>
          <p:cNvSpPr txBox="1"/>
          <p:nvPr/>
        </p:nvSpPr>
        <p:spPr>
          <a:xfrm>
            <a:off x="755650" y="2060575"/>
            <a:ext cx="7993063" cy="78359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le(v)=ee(v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					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为汇点时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le(v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MIN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{le(x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le(y)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le(z)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}	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666" name="文本框 155665"/>
          <p:cNvSpPr txBox="1"/>
          <p:nvPr/>
        </p:nvSpPr>
        <p:spPr>
          <a:xfrm>
            <a:off x="4643438" y="4149725"/>
            <a:ext cx="3960812" cy="78359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从右向左推进计算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这是为什么汇点要唯一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10" name="文本框 226309"/>
          <p:cNvSpPr txBox="1"/>
          <p:nvPr/>
        </p:nvSpPr>
        <p:spPr>
          <a:xfrm>
            <a:off x="323850" y="115888"/>
            <a:ext cx="6553200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活动的最早开始时间和最迟开始时间</a:t>
            </a:r>
            <a:endParaRPr lang="zh-CN" altLang="en-US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6311" name="文本框 226310"/>
          <p:cNvSpPr txBox="1"/>
          <p:nvPr/>
        </p:nvSpPr>
        <p:spPr>
          <a:xfrm>
            <a:off x="395288" y="765175"/>
            <a:ext cx="8064500" cy="189166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）活动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的最早开始时间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指该活动起点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事件的最早开始时间，即：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e(a)=ee(x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）活动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的最迟开始时间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指该活动终点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事件的最迟开始时间与该活动所需时间之差，即：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en-US" altLang="zh-CN" err="1">
                <a:latin typeface="Times New Roman" panose="02020603050405020304" pitchFamily="18" charset="0"/>
                <a:ea typeface="楷体_GB2312" pitchFamily="49" charset="-122"/>
              </a:rPr>
              <a:t>l(a)=le(y)-c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26319" name="组合 226318"/>
          <p:cNvGrpSpPr/>
          <p:nvPr/>
        </p:nvGrpSpPr>
        <p:grpSpPr>
          <a:xfrm>
            <a:off x="1474788" y="4221163"/>
            <a:ext cx="3025775" cy="1223962"/>
            <a:chOff x="929" y="2659"/>
            <a:chExt cx="1906" cy="771"/>
          </a:xfrm>
        </p:grpSpPr>
        <p:sp>
          <p:nvSpPr>
            <p:cNvPr id="226312" name="椭圆 226311"/>
            <p:cNvSpPr/>
            <p:nvPr/>
          </p:nvSpPr>
          <p:spPr>
            <a:xfrm>
              <a:off x="1111" y="2953"/>
              <a:ext cx="272" cy="31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313" name="椭圆 226312"/>
            <p:cNvSpPr/>
            <p:nvPr/>
          </p:nvSpPr>
          <p:spPr>
            <a:xfrm>
              <a:off x="2517" y="2953"/>
              <a:ext cx="272" cy="31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>
                <a:buClrTx/>
              </a:pP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314" name="直接连接符 226313"/>
            <p:cNvSpPr/>
            <p:nvPr/>
          </p:nvSpPr>
          <p:spPr>
            <a:xfrm>
              <a:off x="1383" y="3102"/>
              <a:ext cx="1134" cy="0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226315" name="文本框 226314"/>
            <p:cNvSpPr txBox="1"/>
            <p:nvPr/>
          </p:nvSpPr>
          <p:spPr>
            <a:xfrm>
              <a:off x="1474" y="2817"/>
              <a:ext cx="90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活动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316" name="文本框 226315"/>
            <p:cNvSpPr txBox="1"/>
            <p:nvPr/>
          </p:nvSpPr>
          <p:spPr>
            <a:xfrm>
              <a:off x="1474" y="3180"/>
              <a:ext cx="907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时间为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317" name="文本框 226316"/>
            <p:cNvSpPr txBox="1"/>
            <p:nvPr/>
          </p:nvSpPr>
          <p:spPr>
            <a:xfrm>
              <a:off x="929" y="2659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ee(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318" name="文本框 226317"/>
            <p:cNvSpPr txBox="1"/>
            <p:nvPr/>
          </p:nvSpPr>
          <p:spPr>
            <a:xfrm>
              <a:off x="2381" y="2659"/>
              <a:ext cx="45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Tx/>
              </a:pPr>
              <a:r>
                <a:rPr lang="en-US" altLang="zh-CN" sz="2000" err="1">
                  <a:latin typeface="Times New Roman" panose="02020603050405020304" pitchFamily="18" charset="0"/>
                  <a:ea typeface="楷体_GB2312" pitchFamily="49" charset="-122"/>
                </a:rPr>
                <a:t>le(</a:t>
              </a:r>
              <a:r>
                <a:rPr lang="en-US" altLang="zh-CN" sz="2000" i="1" err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0" name="文本框 227329"/>
          <p:cNvSpPr txBox="1"/>
          <p:nvPr/>
        </p:nvSpPr>
        <p:spPr>
          <a:xfrm>
            <a:off x="323850" y="476250"/>
            <a:ext cx="8453438" cy="189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）关键活动：对于每个活动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，求出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d(a)=l(a)</a:t>
            </a:r>
            <a:r>
              <a:rPr lang="en-US" altLang="zh-CN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，若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，则称活动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为关键活动。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对关键活动来说，不存在富余时间。显然，关键路径上的活动都是关键活动。找出关键活动的意义在于，可以适当地增加对关键活动的投资（人力、物力等），相应地减少对非关键活动的投资，从而减少关键活动的持续时间，缩短整个工程的工期。 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文本框 171009"/>
          <p:cNvSpPr txBox="1"/>
          <p:nvPr/>
        </p:nvSpPr>
        <p:spPr>
          <a:xfrm>
            <a:off x="533400" y="3276600"/>
            <a:ext cx="7999413" cy="2445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计算各事件的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ee(v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如下：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)=ee(A)+c(a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)=6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)=ee(A)+c(a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)=4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ee(D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)=ee(A)+c(a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)=5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ee(E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)=MAX(ee(B)+c(a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ee(C)+c(a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)}=MAX{7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5}=7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1012" name="文本框 171011"/>
          <p:cNvSpPr txBox="1"/>
          <p:nvPr/>
        </p:nvSpPr>
        <p:spPr>
          <a:xfrm>
            <a:off x="323850" y="260350"/>
            <a:ext cx="11525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DB0303"/>
                </a:solidFill>
                <a:latin typeface="Times New Roman" panose="02020603050405020304" pitchFamily="18" charset="0"/>
                <a:ea typeface="楷体_GB2312" pitchFamily="49" charset="-122"/>
              </a:rPr>
              <a:t>示例</a:t>
            </a:r>
            <a:endParaRPr lang="zh-CN" altLang="en-US" dirty="0">
              <a:solidFill>
                <a:srgbClr val="DB030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1013" name="对象 171012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文本框 172033"/>
          <p:cNvSpPr txBox="1"/>
          <p:nvPr/>
        </p:nvSpPr>
        <p:spPr>
          <a:xfrm>
            <a:off x="685800" y="3295650"/>
            <a:ext cx="8001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ee(F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)=ee(E)+c(a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)=16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ee(G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)=ee(E)+c(a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)=14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ee(H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)=ee(D)+c(a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)=7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)=MAX{ee(F)+c(a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ee(G)+c(a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ee(H)+c(a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)}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=MAX(18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18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11}=18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2036" name="对象 172035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6083" name="组合 386082"/>
          <p:cNvGrpSpPr/>
          <p:nvPr/>
        </p:nvGrpSpPr>
        <p:grpSpPr>
          <a:xfrm>
            <a:off x="1447800" y="1219200"/>
            <a:ext cx="5257800" cy="2389188"/>
            <a:chOff x="816" y="912"/>
            <a:chExt cx="3312" cy="1602"/>
          </a:xfrm>
        </p:grpSpPr>
        <p:grpSp>
          <p:nvGrpSpPr>
            <p:cNvPr id="52229" name="组合 386051"/>
            <p:cNvGrpSpPr/>
            <p:nvPr/>
          </p:nvGrpSpPr>
          <p:grpSpPr>
            <a:xfrm>
              <a:off x="816" y="912"/>
              <a:ext cx="3312" cy="1584"/>
              <a:chOff x="720" y="3168"/>
              <a:chExt cx="2880" cy="1008"/>
            </a:xfrm>
          </p:grpSpPr>
          <p:sp>
            <p:nvSpPr>
              <p:cNvPr id="52231" name="椭圆 386052"/>
              <p:cNvSpPr/>
              <p:nvPr/>
            </p:nvSpPr>
            <p:spPr>
              <a:xfrm>
                <a:off x="1152" y="3312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2" name="椭圆 386053"/>
              <p:cNvSpPr/>
              <p:nvPr/>
            </p:nvSpPr>
            <p:spPr>
              <a:xfrm>
                <a:off x="2304" y="3312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v2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3" name="椭圆 386054"/>
              <p:cNvSpPr/>
              <p:nvPr/>
            </p:nvSpPr>
            <p:spPr>
              <a:xfrm>
                <a:off x="3360" y="3600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v5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4" name="椭圆 386055"/>
              <p:cNvSpPr/>
              <p:nvPr/>
            </p:nvSpPr>
            <p:spPr>
              <a:xfrm>
                <a:off x="720" y="3552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v3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5" name="椭圆 386056"/>
              <p:cNvSpPr/>
              <p:nvPr/>
            </p:nvSpPr>
            <p:spPr>
              <a:xfrm>
                <a:off x="1152" y="3984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v6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6" name="椭圆 386057"/>
              <p:cNvSpPr/>
              <p:nvPr/>
            </p:nvSpPr>
            <p:spPr>
              <a:xfrm>
                <a:off x="1728" y="3648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v4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7" name="椭圆 386058"/>
              <p:cNvSpPr/>
              <p:nvPr/>
            </p:nvSpPr>
            <p:spPr>
              <a:xfrm>
                <a:off x="2352" y="3984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v7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8" name="直接连接符 386059"/>
              <p:cNvSpPr/>
              <p:nvPr/>
            </p:nvSpPr>
            <p:spPr>
              <a:xfrm flipV="1">
                <a:off x="912" y="345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39" name="直接连接符 386060"/>
              <p:cNvSpPr/>
              <p:nvPr/>
            </p:nvSpPr>
            <p:spPr>
              <a:xfrm>
                <a:off x="1392" y="3408"/>
                <a:ext cx="9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0" name="直接连接符 386061"/>
              <p:cNvSpPr/>
              <p:nvPr/>
            </p:nvSpPr>
            <p:spPr>
              <a:xfrm>
                <a:off x="1344" y="3456"/>
                <a:ext cx="43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1" name="直接连接符 386062"/>
              <p:cNvSpPr/>
              <p:nvPr/>
            </p:nvSpPr>
            <p:spPr>
              <a:xfrm flipH="1" flipV="1">
                <a:off x="912" y="3744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2" name="直接连接符 386063"/>
              <p:cNvSpPr/>
              <p:nvPr/>
            </p:nvSpPr>
            <p:spPr>
              <a:xfrm flipH="1">
                <a:off x="1392" y="379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3" name="直接连接符 386064"/>
              <p:cNvSpPr/>
              <p:nvPr/>
            </p:nvSpPr>
            <p:spPr>
              <a:xfrm>
                <a:off x="1392" y="4128"/>
                <a:ext cx="9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4" name="直接连接符 386065"/>
              <p:cNvSpPr/>
              <p:nvPr/>
            </p:nvSpPr>
            <p:spPr>
              <a:xfrm>
                <a:off x="2544" y="3408"/>
                <a:ext cx="81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5" name="直接连接符 386066"/>
              <p:cNvSpPr/>
              <p:nvPr/>
            </p:nvSpPr>
            <p:spPr>
              <a:xfrm flipH="1">
                <a:off x="2592" y="3792"/>
                <a:ext cx="81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6" name="直接连接符 386067"/>
              <p:cNvSpPr/>
              <p:nvPr/>
            </p:nvSpPr>
            <p:spPr>
              <a:xfrm>
                <a:off x="2448" y="3504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7" name="直接连接符 386068"/>
              <p:cNvSpPr/>
              <p:nvPr/>
            </p:nvSpPr>
            <p:spPr>
              <a:xfrm flipV="1">
                <a:off x="1968" y="3456"/>
                <a:ext cx="38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8" name="直接连接符 386069"/>
              <p:cNvSpPr/>
              <p:nvPr/>
            </p:nvSpPr>
            <p:spPr>
              <a:xfrm flipH="1" flipV="1">
                <a:off x="1968" y="3792"/>
                <a:ext cx="38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49" name="文本框 386070"/>
              <p:cNvSpPr txBox="1"/>
              <p:nvPr/>
            </p:nvSpPr>
            <p:spPr>
              <a:xfrm>
                <a:off x="854" y="3290"/>
                <a:ext cx="18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9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0" name="文本框 386071"/>
              <p:cNvSpPr txBox="1"/>
              <p:nvPr/>
            </p:nvSpPr>
            <p:spPr>
              <a:xfrm>
                <a:off x="1584" y="3168"/>
                <a:ext cx="268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15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1" name="文本框 386072"/>
              <p:cNvSpPr txBox="1"/>
              <p:nvPr/>
            </p:nvSpPr>
            <p:spPr>
              <a:xfrm>
                <a:off x="864" y="3792"/>
                <a:ext cx="268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12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2" name="文本框 386073"/>
              <p:cNvSpPr txBox="1"/>
              <p:nvPr/>
            </p:nvSpPr>
            <p:spPr>
              <a:xfrm>
                <a:off x="1440" y="3696"/>
                <a:ext cx="18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6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3" name="文本框 386074"/>
              <p:cNvSpPr txBox="1"/>
              <p:nvPr/>
            </p:nvSpPr>
            <p:spPr>
              <a:xfrm>
                <a:off x="1680" y="3408"/>
                <a:ext cx="18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4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4" name="文本框 386075"/>
              <p:cNvSpPr txBox="1"/>
              <p:nvPr/>
            </p:nvSpPr>
            <p:spPr>
              <a:xfrm>
                <a:off x="2736" y="3264"/>
                <a:ext cx="18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2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5" name="文本框 386076"/>
              <p:cNvSpPr txBox="1"/>
              <p:nvPr/>
            </p:nvSpPr>
            <p:spPr>
              <a:xfrm>
                <a:off x="3024" y="3792"/>
                <a:ext cx="185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3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6" name="文本框 386077"/>
              <p:cNvSpPr txBox="1"/>
              <p:nvPr/>
            </p:nvSpPr>
            <p:spPr>
              <a:xfrm>
                <a:off x="2448" y="3552"/>
                <a:ext cx="18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8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7" name="文本框 386078"/>
              <p:cNvSpPr txBox="1"/>
              <p:nvPr/>
            </p:nvSpPr>
            <p:spPr>
              <a:xfrm>
                <a:off x="2016" y="3504"/>
                <a:ext cx="184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5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8" name="文本框 386079"/>
              <p:cNvSpPr txBox="1"/>
              <p:nvPr/>
            </p:nvSpPr>
            <p:spPr>
              <a:xfrm>
                <a:off x="1968" y="3840"/>
                <a:ext cx="268" cy="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11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30" name="文本框 386080"/>
            <p:cNvSpPr txBox="1"/>
            <p:nvPr/>
          </p:nvSpPr>
          <p:spPr>
            <a:xfrm>
              <a:off x="1968" y="2208"/>
              <a:ext cx="30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16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86082" name="文本框 386081"/>
          <p:cNvSpPr txBox="1"/>
          <p:nvPr/>
        </p:nvSpPr>
        <p:spPr>
          <a:xfrm>
            <a:off x="1752600" y="3733800"/>
            <a:ext cx="43434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</a:rPr>
              <a:t>v1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</a:rPr>
              <a:t>v7</a:t>
            </a:r>
            <a:r>
              <a:rPr lang="zh-CN" altLang="en-US" sz="2800" b="1" dirty="0">
                <a:latin typeface="Times New Roman" panose="02020603050405020304" pitchFamily="18" charset="0"/>
              </a:rPr>
              <a:t>共有5条路径: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v1、v2、v5、v7：20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v1、v4、v2、v5、v7：14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v1、v2、v7：23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v1、v4、v2、v7：17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v1、v4、v6、v7：24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86084" name="矩形 386083"/>
          <p:cNvSpPr/>
          <p:nvPr/>
        </p:nvSpPr>
        <p:spPr>
          <a:xfrm>
            <a:off x="257175" y="457200"/>
            <a:ext cx="8658225" cy="641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p>
            <a:r>
              <a:rPr lang="zh-CN" altLang="en-US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从顶点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V7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存在几条路径，长度为多少？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2" grpId="0"/>
      <p:bldP spid="386084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文本框 173057"/>
          <p:cNvSpPr txBox="1"/>
          <p:nvPr/>
        </p:nvSpPr>
        <p:spPr>
          <a:xfrm>
            <a:off x="1066800" y="3309938"/>
            <a:ext cx="5334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计算各事件的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le(v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如下：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le(I)=ee(I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)=18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le(F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)=le(I)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)=16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le(G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)=le(I)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)=14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le(H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)=le(I)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)=14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3060" name="对象 173059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文本框 174081"/>
          <p:cNvSpPr txBox="1"/>
          <p:nvPr/>
        </p:nvSpPr>
        <p:spPr>
          <a:xfrm>
            <a:off x="179388" y="3429000"/>
            <a:ext cx="8964612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le(E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)=MIN(le(F)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le(G)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)}={7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7}=7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le(D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)=le(H)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)=12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)=le(E)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)=6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)=le(E)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)=6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)=MIN(le(B)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le(C)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le(D)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)}={0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7}=0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084" name="对象 174083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文本框 175105"/>
          <p:cNvSpPr txBox="1"/>
          <p:nvPr/>
        </p:nvSpPr>
        <p:spPr>
          <a:xfrm>
            <a:off x="1085850" y="3441700"/>
            <a:ext cx="7373938" cy="2110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计算各活动的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如下：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)=ee(A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)=le(B)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6=0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)=ee(A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)=le(C)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4=2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)=2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)=ee(A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)=le(D)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5=7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)=7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)=ee(B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)=le(E)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1=6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)=ee(C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)=le(E)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1=6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)=2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5109" name="矩形 175108"/>
          <p:cNvSpPr/>
          <p:nvPr/>
        </p:nvSpPr>
        <p:spPr>
          <a:xfrm>
            <a:off x="0" y="2824163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5108" name="对象 175107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文本框 176129"/>
          <p:cNvSpPr txBox="1"/>
          <p:nvPr/>
        </p:nvSpPr>
        <p:spPr>
          <a:xfrm>
            <a:off x="250825" y="3409950"/>
            <a:ext cx="8664575" cy="2110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)=5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)=le(H)-2=12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)=7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)=le(F)-9=7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)=le(G)-7=7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)=ee(H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)=7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)=le(G)-4=10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)=3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)=le(I)-2=16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活动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)=ee(G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)=14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)=le(I)-4=14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	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)=0    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6132" name="对象 176131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文本框 177153"/>
          <p:cNvSpPr txBox="1"/>
          <p:nvPr/>
        </p:nvSpPr>
        <p:spPr>
          <a:xfrm>
            <a:off x="685800" y="3505200"/>
            <a:ext cx="8062913" cy="75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由此可知，关键活动有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，因此关键路径有两条：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7156" name="对象 177155"/>
          <p:cNvGraphicFramePr/>
          <p:nvPr/>
        </p:nvGraphicFramePr>
        <p:xfrm>
          <a:off x="1692275" y="549275"/>
          <a:ext cx="51117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485390" imgH="1210945" progId="Word.Picture.8">
                  <p:embed/>
                </p:oleObj>
              </mc:Choice>
              <mc:Fallback>
                <p:oleObj name="" r:id="rId1" imgW="2485390" imgH="1210945" progId="Word.Picture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5111750" cy="248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文本框 149505"/>
          <p:cNvSpPr txBox="1"/>
          <p:nvPr/>
        </p:nvSpPr>
        <p:spPr>
          <a:xfrm>
            <a:off x="395288" y="404813"/>
            <a:ext cx="8208962" cy="21685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）在一个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AOE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网中，关键路径是否是最长的路径？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）在一个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AOE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网中，缩短任一关键活动的时间，是否会缩短整个工程的时间？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Tx/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）在一个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AOE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网中，若缩短某一关键活动的时间可以缩短整个工程的时间，那么是否可以无限地缩短其时间，以使整个工程的时间相应地缩短呢？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文本框 244737"/>
          <p:cNvSpPr txBox="1"/>
          <p:nvPr/>
        </p:nvSpPr>
        <p:spPr>
          <a:xfrm>
            <a:off x="381000" y="609600"/>
            <a:ext cx="8305800" cy="2738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本章小结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A0A0E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本章基本学习要点如下：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）掌握图的相关概念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包括图、有向图、无向图、完全图、子图、连通图、度、入度、出度、简单回路和环等定义。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）重点掌握图的各种存储结构，包括邻接矩阵和邻接表等。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）重点掌握图的基本运算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包括创建图、输出图、深度优先遍历、广度优先遍历算法等。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3" name="文本框 245762"/>
          <p:cNvSpPr txBox="1"/>
          <p:nvPr/>
        </p:nvSpPr>
        <p:spPr>
          <a:xfrm>
            <a:off x="381000" y="990600"/>
            <a:ext cx="8458200" cy="937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）掌握图的其他运算，包括最小生成树、最短路径、拓扑排序等算法。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）灵活运用图这种数据结构解决一些综合应用问题。 </a:t>
            </a:r>
            <a:endParaRPr lang="zh-CN" altLang="en-US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8" name="文本框 246787"/>
          <p:cNvSpPr txBox="1"/>
          <p:nvPr/>
        </p:nvSpPr>
        <p:spPr>
          <a:xfrm>
            <a:off x="1763713" y="1412875"/>
            <a:ext cx="5105400" cy="1999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练习题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习题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8.2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8.3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8.5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上机实验题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上机实验题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8.1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8.2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8.3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文本框 5125"/>
          <p:cNvSpPr txBox="1"/>
          <p:nvPr/>
        </p:nvSpPr>
        <p:spPr>
          <a:xfrm>
            <a:off x="1547813" y="2420938"/>
            <a:ext cx="5903912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5400" b="1" dirty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谢谢大家！</a:t>
            </a:r>
            <a:endParaRPr lang="zh-CN" altLang="en-US" sz="5400" b="1" dirty="0">
              <a:solidFill>
                <a:schemeClr val="folHlink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101" name="矩形 388100"/>
          <p:cNvSpPr/>
          <p:nvPr/>
        </p:nvSpPr>
        <p:spPr>
          <a:xfrm>
            <a:off x="1116013" y="477838"/>
            <a:ext cx="7467600" cy="4351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两种常见的最短路径问题：</a:t>
            </a:r>
            <a:endParaRPr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endParaRPr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一、单源最短路径—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用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Dijkstra（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迪杰斯特拉）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算法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二、所有顶点间的最短路径—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用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Floyd（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弗洛伊德）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算法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298" name="矩形标注 388099"/>
          <p:cNvSpPr/>
          <p:nvPr/>
        </p:nvSpPr>
        <p:spPr>
          <a:xfrm>
            <a:off x="6588125" y="908050"/>
            <a:ext cx="2286000" cy="990600"/>
          </a:xfrm>
          <a:prstGeom prst="wedgeRectCallout">
            <a:avLst>
              <a:gd name="adj1" fmla="val -140139"/>
              <a:gd name="adj2" fmla="val 967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一顶点到其余各顶点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2" name="矩形标注 388101"/>
          <p:cNvSpPr/>
          <p:nvPr/>
        </p:nvSpPr>
        <p:spPr>
          <a:xfrm>
            <a:off x="395288" y="5157788"/>
            <a:ext cx="1828800" cy="1066800"/>
          </a:xfrm>
          <a:prstGeom prst="wedgeRectCallout">
            <a:avLst>
              <a:gd name="adj1" fmla="val 63194"/>
              <a:gd name="adj2" fmla="val -15654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任意两顶点之间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101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1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charRg st="6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build="p"/>
      <p:bldP spid="55298" grpId="0" bldLvl="0" animBg="1"/>
      <p:bldP spid="55298" grpId="1" animBg="1"/>
      <p:bldP spid="38810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云形标注 534529"/>
          <p:cNvSpPr/>
          <p:nvPr/>
        </p:nvSpPr>
        <p:spPr>
          <a:xfrm>
            <a:off x="1763713" y="1916113"/>
            <a:ext cx="5688012" cy="2089150"/>
          </a:xfrm>
          <a:prstGeom prst="cloudCallout">
            <a:avLst>
              <a:gd name="adj1" fmla="val 25190"/>
              <a:gd name="adj2" fmla="val 31231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如何在计算机中求得最短路径？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5554" name="矩形 535553"/>
          <p:cNvSpPr/>
          <p:nvPr/>
        </p:nvSpPr>
        <p:spPr>
          <a:xfrm>
            <a:off x="323850" y="1052513"/>
            <a:ext cx="8289925" cy="5715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>
              <a:lnSpc>
                <a:spcPct val="140000"/>
              </a:lnSpc>
              <a:buClr>
                <a:srgbClr val="008080"/>
              </a:buCl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提出了一个按路径“长度”递增的次序，逐步得到由给定源点到图的其余各点间的最短路径的算法：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4075" lvl="1" indent="-285750" eaLnBrk="1" hangingPunct="1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假设我们以邻接矩阵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cost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表示所研究的有向网。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4075" lvl="1" indent="-285750" eaLnBrk="1" hangingPunct="1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迪杰斯特拉算法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需要一个顶点集合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，初始时集合内只有一个源点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，以后陆续将已求得最短路径的顶点加入到集合中，到全部顶点都进入集合了，过程就结束了。集合可用一维数组来表示，设此数组为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，凡在集合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以外的顶点，其相应的数组元素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S[i]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，否则为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482" name="矩形 532481"/>
          <p:cNvSpPr/>
          <p:nvPr/>
        </p:nvSpPr>
        <p:spPr>
          <a:xfrm>
            <a:off x="828675" y="260350"/>
            <a:ext cx="6748463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8.5.1 </a:t>
            </a: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单源点最短路径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>
                                            <p:txEl>
                                              <p:charRg st="5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4">
                                            <p:txEl>
                                              <p:charRg st="5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4">
                                            <p:txEl>
                                              <p:charRg st="5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>
                                            <p:txEl>
                                              <p:charRg st="8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5554">
                                            <p:txEl>
                                              <p:charRg st="8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4">
                                            <p:txEl>
                                              <p:charRg st="8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12854</Words>
  <Application>WPS 演示</Application>
  <PresentationFormat>全屏显示(4:3)</PresentationFormat>
  <Paragraphs>1415</Paragraphs>
  <Slides>69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69</vt:i4>
      </vt:variant>
    </vt:vector>
  </HeadingPairs>
  <TitlesOfParts>
    <vt:vector size="117" baseType="lpstr">
      <vt:lpstr>Arial</vt:lpstr>
      <vt:lpstr>宋体</vt:lpstr>
      <vt:lpstr>Wingdings</vt:lpstr>
      <vt:lpstr>Wingdings 2</vt:lpstr>
      <vt:lpstr>Tahoma</vt:lpstr>
      <vt:lpstr>Times New Roman</vt:lpstr>
      <vt:lpstr>黑体</vt:lpstr>
      <vt:lpstr>楷体_GB2312</vt:lpstr>
      <vt:lpstr>幼圆</vt:lpstr>
      <vt:lpstr>隶书</vt:lpstr>
      <vt:lpstr>仿宋_GB2312</vt:lpstr>
      <vt:lpstr>Calibri</vt:lpstr>
      <vt:lpstr>ZapfDingbats</vt:lpstr>
      <vt:lpstr>Symbol</vt:lpstr>
      <vt:lpstr>Comic Sans MS</vt:lpstr>
      <vt:lpstr>+mn-ea</vt:lpstr>
      <vt:lpstr>新宋体</vt:lpstr>
      <vt:lpstr>仿宋</vt:lpstr>
      <vt:lpstr>微软雅黑</vt:lpstr>
      <vt:lpstr>Arial Unicode MS</vt:lpstr>
      <vt:lpstr>Segoe Print</vt:lpstr>
      <vt:lpstr>Verdana</vt:lpstr>
      <vt:lpstr>Courier New</vt:lpstr>
      <vt:lpstr>Balloons</vt:lpstr>
      <vt:lpstr>Blends</vt:lpstr>
      <vt:lpstr>1_Blends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Owner</dc:creator>
  <cp:lastModifiedBy>彭伟国</cp:lastModifiedBy>
  <cp:revision>579</cp:revision>
  <dcterms:created xsi:type="dcterms:W3CDTF">1999-01-24T12:16:24Z</dcterms:created>
  <dcterms:modified xsi:type="dcterms:W3CDTF">2018-12-11T14:13:52Z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