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 id="2147483675" r:id="rId4"/>
    <p:sldMasterId id="2147483687" r:id="rId5"/>
    <p:sldMasterId id="2147483699" r:id="rId6"/>
  </p:sldMasterIdLst>
  <p:notesMasterIdLst>
    <p:notesMasterId r:id="rId24"/>
  </p:notesMasterIdLst>
  <p:handoutMasterIdLst>
    <p:handoutMasterId r:id="rId123"/>
  </p:handoutMasterIdLst>
  <p:sldIdLst>
    <p:sldId id="496" r:id="rId7"/>
    <p:sldId id="639" r:id="rId8"/>
    <p:sldId id="640" r:id="rId9"/>
    <p:sldId id="641" r:id="rId10"/>
    <p:sldId id="642" r:id="rId11"/>
    <p:sldId id="643" r:id="rId12"/>
    <p:sldId id="644" r:id="rId13"/>
    <p:sldId id="877" r:id="rId14"/>
    <p:sldId id="878" r:id="rId15"/>
    <p:sldId id="645" r:id="rId16"/>
    <p:sldId id="646" r:id="rId17"/>
    <p:sldId id="647" r:id="rId18"/>
    <p:sldId id="648" r:id="rId19"/>
    <p:sldId id="649" r:id="rId20"/>
    <p:sldId id="650" r:id="rId21"/>
    <p:sldId id="728" r:id="rId22"/>
    <p:sldId id="651" r:id="rId23"/>
    <p:sldId id="653" r:id="rId25"/>
    <p:sldId id="654" r:id="rId26"/>
    <p:sldId id="655" r:id="rId27"/>
    <p:sldId id="879" r:id="rId28"/>
    <p:sldId id="656" r:id="rId29"/>
    <p:sldId id="657" r:id="rId30"/>
    <p:sldId id="658" r:id="rId31"/>
    <p:sldId id="880" r:id="rId32"/>
    <p:sldId id="659" r:id="rId33"/>
    <p:sldId id="660" r:id="rId34"/>
    <p:sldId id="881" r:id="rId35"/>
    <p:sldId id="661" r:id="rId36"/>
    <p:sldId id="882" r:id="rId37"/>
    <p:sldId id="883" r:id="rId38"/>
    <p:sldId id="884" r:id="rId39"/>
    <p:sldId id="885" r:id="rId40"/>
    <p:sldId id="886" r:id="rId41"/>
    <p:sldId id="887" r:id="rId42"/>
    <p:sldId id="888" r:id="rId43"/>
    <p:sldId id="889" r:id="rId44"/>
    <p:sldId id="890" r:id="rId45"/>
    <p:sldId id="891" r:id="rId46"/>
    <p:sldId id="892" r:id="rId47"/>
    <p:sldId id="665" r:id="rId48"/>
    <p:sldId id="666" r:id="rId49"/>
    <p:sldId id="667" r:id="rId50"/>
    <p:sldId id="668" r:id="rId51"/>
    <p:sldId id="893" r:id="rId52"/>
    <p:sldId id="894" r:id="rId53"/>
    <p:sldId id="895" r:id="rId54"/>
    <p:sldId id="679" r:id="rId55"/>
    <p:sldId id="669" r:id="rId56"/>
    <p:sldId id="670" r:id="rId57"/>
    <p:sldId id="896" r:id="rId58"/>
    <p:sldId id="671" r:id="rId59"/>
    <p:sldId id="672" r:id="rId60"/>
    <p:sldId id="897" r:id="rId61"/>
    <p:sldId id="898" r:id="rId62"/>
    <p:sldId id="673" r:id="rId63"/>
    <p:sldId id="899" r:id="rId64"/>
    <p:sldId id="900" r:id="rId65"/>
    <p:sldId id="674" r:id="rId66"/>
    <p:sldId id="901" r:id="rId67"/>
    <p:sldId id="902" r:id="rId68"/>
    <p:sldId id="903" r:id="rId69"/>
    <p:sldId id="904" r:id="rId70"/>
    <p:sldId id="905" r:id="rId71"/>
    <p:sldId id="906" r:id="rId72"/>
    <p:sldId id="907" r:id="rId73"/>
    <p:sldId id="908" r:id="rId74"/>
    <p:sldId id="909" r:id="rId75"/>
    <p:sldId id="910" r:id="rId76"/>
    <p:sldId id="911" r:id="rId77"/>
    <p:sldId id="912" r:id="rId78"/>
    <p:sldId id="913" r:id="rId79"/>
    <p:sldId id="680" r:id="rId80"/>
    <p:sldId id="681" r:id="rId81"/>
    <p:sldId id="800" r:id="rId82"/>
    <p:sldId id="682" r:id="rId83"/>
    <p:sldId id="914" r:id="rId84"/>
    <p:sldId id="795" r:id="rId85"/>
    <p:sldId id="796" r:id="rId86"/>
    <p:sldId id="797" r:id="rId87"/>
    <p:sldId id="798" r:id="rId88"/>
    <p:sldId id="801" r:id="rId89"/>
    <p:sldId id="847" r:id="rId90"/>
    <p:sldId id="802" r:id="rId91"/>
    <p:sldId id="915" r:id="rId92"/>
    <p:sldId id="916" r:id="rId93"/>
    <p:sldId id="917" r:id="rId94"/>
    <p:sldId id="918" r:id="rId95"/>
    <p:sldId id="919" r:id="rId96"/>
    <p:sldId id="810" r:id="rId97"/>
    <p:sldId id="811" r:id="rId98"/>
    <p:sldId id="920" r:id="rId99"/>
    <p:sldId id="921" r:id="rId100"/>
    <p:sldId id="922" r:id="rId101"/>
    <p:sldId id="923" r:id="rId102"/>
    <p:sldId id="924" r:id="rId103"/>
    <p:sldId id="925" r:id="rId104"/>
    <p:sldId id="926" r:id="rId105"/>
    <p:sldId id="927" r:id="rId106"/>
    <p:sldId id="928" r:id="rId107"/>
    <p:sldId id="929" r:id="rId108"/>
    <p:sldId id="930" r:id="rId109"/>
    <p:sldId id="931" r:id="rId110"/>
    <p:sldId id="932" r:id="rId111"/>
    <p:sldId id="933" r:id="rId112"/>
    <p:sldId id="934" r:id="rId113"/>
    <p:sldId id="935" r:id="rId114"/>
    <p:sldId id="936" r:id="rId115"/>
    <p:sldId id="937" r:id="rId116"/>
    <p:sldId id="938" r:id="rId117"/>
    <p:sldId id="939" r:id="rId118"/>
    <p:sldId id="843" r:id="rId119"/>
    <p:sldId id="844" r:id="rId120"/>
    <p:sldId id="845" r:id="rId121"/>
    <p:sldId id="492" r:id="rId122"/>
  </p:sldIdLst>
  <p:sldSz cx="9144000" cy="6858000" type="screen4x3"/>
  <p:notesSz cx="6736080" cy="9869805"/>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CC0000"/>
    <a:srgbClr val="A50021"/>
    <a:srgbClr val="CC3300"/>
    <a:srgbClr val="FF9900"/>
    <a:srgbClr val="FF9933"/>
    <a:srgbClr val="99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17"/>
    <p:restoredTop sz="93447"/>
  </p:normalViewPr>
  <p:slideViewPr>
    <p:cSldViewPr showGuides="1">
      <p:cViewPr varScale="1">
        <p:scale>
          <a:sx n="103" d="100"/>
          <a:sy n="103" d="100"/>
        </p:scale>
        <p:origin x="-1212" y="-84"/>
      </p:cViewPr>
      <p:guideLst>
        <p:guide orient="horz" pos="2162"/>
        <p:guide pos="285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2.xml"/><Relationship Id="rId98" Type="http://schemas.openxmlformats.org/officeDocument/2006/relationships/slide" Target="slides/slide91.xml"/><Relationship Id="rId97" Type="http://schemas.openxmlformats.org/officeDocument/2006/relationships/slide" Target="slides/slide90.xml"/><Relationship Id="rId96" Type="http://schemas.openxmlformats.org/officeDocument/2006/relationships/slide" Target="slides/slide89.xml"/><Relationship Id="rId95" Type="http://schemas.openxmlformats.org/officeDocument/2006/relationships/slide" Target="slides/slide88.xml"/><Relationship Id="rId94" Type="http://schemas.openxmlformats.org/officeDocument/2006/relationships/slide" Target="slides/slide87.xml"/><Relationship Id="rId93" Type="http://schemas.openxmlformats.org/officeDocument/2006/relationships/slide" Target="slides/slide86.xml"/><Relationship Id="rId92" Type="http://schemas.openxmlformats.org/officeDocument/2006/relationships/slide" Target="slides/slide85.xml"/><Relationship Id="rId91" Type="http://schemas.openxmlformats.org/officeDocument/2006/relationships/slide" Target="slides/slide84.xml"/><Relationship Id="rId90" Type="http://schemas.openxmlformats.org/officeDocument/2006/relationships/slide" Target="slides/slide83.xml"/><Relationship Id="rId9" Type="http://schemas.openxmlformats.org/officeDocument/2006/relationships/slide" Target="slides/slide3.xml"/><Relationship Id="rId89" Type="http://schemas.openxmlformats.org/officeDocument/2006/relationships/slide" Target="slides/slide82.xml"/><Relationship Id="rId88" Type="http://schemas.openxmlformats.org/officeDocument/2006/relationships/slide" Target="slides/slide81.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slide" Target="slides/slide2.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notesMaster" Target="notesMasters/notesMaster1.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6" Type="http://schemas.openxmlformats.org/officeDocument/2006/relationships/tableStyles" Target="tableStyles.xml"/><Relationship Id="rId125" Type="http://schemas.openxmlformats.org/officeDocument/2006/relationships/viewProps" Target="viewProps.xml"/><Relationship Id="rId124" Type="http://schemas.openxmlformats.org/officeDocument/2006/relationships/presProps" Target="presProps.xml"/><Relationship Id="rId123" Type="http://schemas.openxmlformats.org/officeDocument/2006/relationships/handoutMaster" Target="handoutMasters/handoutMaster1.xml"/><Relationship Id="rId122" Type="http://schemas.openxmlformats.org/officeDocument/2006/relationships/slide" Target="slides/slide115.xml"/><Relationship Id="rId121" Type="http://schemas.openxmlformats.org/officeDocument/2006/relationships/slide" Target="slides/slide114.xml"/><Relationship Id="rId120" Type="http://schemas.openxmlformats.org/officeDocument/2006/relationships/slide" Target="slides/slide113.xml"/><Relationship Id="rId12" Type="http://schemas.openxmlformats.org/officeDocument/2006/relationships/slide" Target="slides/slide6.xml"/><Relationship Id="rId119" Type="http://schemas.openxmlformats.org/officeDocument/2006/relationships/slide" Target="slides/slide112.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4" Type="http://schemas.openxmlformats.org/officeDocument/2006/relationships/slide" Target="slides/slide107.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110" Type="http://schemas.openxmlformats.org/officeDocument/2006/relationships/slide" Target="slides/slide103.xml"/><Relationship Id="rId11" Type="http://schemas.openxmlformats.org/officeDocument/2006/relationships/slide" Target="slides/slide5.xml"/><Relationship Id="rId109" Type="http://schemas.openxmlformats.org/officeDocument/2006/relationships/slide" Target="slides/slide102.xml"/><Relationship Id="rId108" Type="http://schemas.openxmlformats.org/officeDocument/2006/relationships/slide" Target="slides/slide101.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12.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5954" name="页眉占位符 125953"/>
          <p:cNvSpPr>
            <a:spLocks noGrp="1"/>
          </p:cNvSpPr>
          <p:nvPr>
            <p:ph type="hdr" sz="quarter"/>
          </p:nvPr>
        </p:nvSpPr>
        <p:spPr>
          <a:xfrm>
            <a:off x="0" y="0"/>
            <a:ext cx="2919413" cy="493713"/>
          </a:xfrm>
          <a:prstGeom prst="rect">
            <a:avLst/>
          </a:prstGeom>
          <a:noFill/>
          <a:ln w="9525">
            <a:noFill/>
            <a:miter/>
          </a:ln>
        </p:spPr>
        <p:txBody>
          <a:bodyPr lIns="87590" tIns="43795" rIns="87590" bIns="43795"/>
          <a:lstStyle>
            <a:lvl1pPr defTabSz="876300">
              <a:defRPr sz="1100" noProof="1" dirty="0"/>
            </a:lvl1pPr>
          </a:lstStyle>
          <a:p>
            <a:pPr marL="0" marR="0" lvl="0" indent="0" algn="l" defTabSz="8763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5955" name="日期占位符 125954"/>
          <p:cNvSpPr>
            <a:spLocks noGrp="1"/>
          </p:cNvSpPr>
          <p:nvPr>
            <p:ph type="dt" sz="quarter" idx="1"/>
          </p:nvPr>
        </p:nvSpPr>
        <p:spPr>
          <a:xfrm>
            <a:off x="3814763" y="0"/>
            <a:ext cx="2919413" cy="493713"/>
          </a:xfrm>
          <a:prstGeom prst="rect">
            <a:avLst/>
          </a:prstGeom>
          <a:noFill/>
          <a:ln w="9525">
            <a:noFill/>
            <a:miter/>
          </a:ln>
        </p:spPr>
        <p:txBody>
          <a:bodyPr lIns="87590" tIns="43795" rIns="87590" bIns="43795"/>
          <a:lstStyle>
            <a:lvl1pPr algn="r" defTabSz="876300">
              <a:defRPr sz="1100" noProof="1" dirty="0">
                <a:cs typeface="+mn-ea"/>
              </a:defRPr>
            </a:lvl1pPr>
          </a:lstStyle>
          <a:p>
            <a:pPr marL="0" marR="0" lvl="0" indent="0" algn="r" defTabSz="8763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1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
        <p:nvSpPr>
          <p:cNvPr id="125956" name="页脚占位符 125955"/>
          <p:cNvSpPr>
            <a:spLocks noGrp="1"/>
          </p:cNvSpPr>
          <p:nvPr>
            <p:ph type="ftr" sz="quarter" idx="2"/>
          </p:nvPr>
        </p:nvSpPr>
        <p:spPr>
          <a:xfrm>
            <a:off x="0" y="9375775"/>
            <a:ext cx="2919413" cy="492125"/>
          </a:xfrm>
          <a:prstGeom prst="rect">
            <a:avLst/>
          </a:prstGeom>
          <a:noFill/>
          <a:ln w="9525">
            <a:noFill/>
            <a:miter/>
          </a:ln>
        </p:spPr>
        <p:txBody>
          <a:bodyPr lIns="87590" tIns="43795" rIns="87590" bIns="43795" anchor="b"/>
          <a:lstStyle>
            <a:lvl1pPr defTabSz="876300">
              <a:defRPr sz="1100" noProof="1"/>
            </a:lvl1pPr>
          </a:lstStyle>
          <a:p>
            <a:pPr marL="0" marR="0" lvl="0" indent="0" algn="l" defTabSz="8763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1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5957" name="灯片编号占位符 125956"/>
          <p:cNvSpPr>
            <a:spLocks noGrp="1"/>
          </p:cNvSpPr>
          <p:nvPr>
            <p:ph type="sldNum" sz="quarter" idx="3"/>
          </p:nvPr>
        </p:nvSpPr>
        <p:spPr>
          <a:xfrm>
            <a:off x="3814763" y="9375775"/>
            <a:ext cx="2919413" cy="492125"/>
          </a:xfrm>
          <a:prstGeom prst="rect">
            <a:avLst/>
          </a:prstGeom>
          <a:noFill/>
          <a:ln w="9525">
            <a:noFill/>
            <a:miter/>
          </a:ln>
        </p:spPr>
        <p:txBody>
          <a:bodyPr vert="horz" wrap="square" lIns="87590" tIns="43795" rIns="87590" bIns="43795" numCol="1" anchor="b" anchorCtr="0" compatLnSpc="1"/>
          <a:p>
            <a:pPr lvl="0" algn="r" defTabSz="876300" eaLnBrk="1" hangingPunct="1"/>
            <a:fld id="{9A0DB2DC-4C9A-4742-B13C-FB6460FD3503}" type="slidenum">
              <a:rPr lang="zh-CN" altLang="en-US" sz="1100" dirty="0"/>
            </a:fld>
            <a:endParaRPr lang="zh-CN" altLang="en-US" sz="11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1026"/>
          <p:cNvSpPr>
            <a:spLocks noGrp="1"/>
          </p:cNvSpPr>
          <p:nvPr>
            <p:ph type="hdr" sz="quarter"/>
          </p:nvPr>
        </p:nvSpPr>
        <p:spPr>
          <a:xfrm>
            <a:off x="0" y="0"/>
            <a:ext cx="2919413" cy="493713"/>
          </a:xfrm>
          <a:prstGeom prst="rect">
            <a:avLst/>
          </a:prstGeom>
          <a:noFill/>
          <a:ln w="9525">
            <a:noFill/>
            <a:miter/>
          </a:ln>
        </p:spPr>
        <p:txBody>
          <a:bodyPr lIns="94878" tIns="47439" rIns="94878" bIns="47439"/>
          <a:lstStyle>
            <a:lvl1pPr defTabSz="949325">
              <a:defRPr sz="1200" noProof="1" dirty="0">
                <a:latin typeface="Times New Roman" panose="02020603050405020304" pitchFamily="18" charset="0"/>
              </a:defRPr>
            </a:lvl1pPr>
          </a:lstStyle>
          <a:p>
            <a:pPr marL="0" marR="0" lvl="0" indent="0" algn="l" defTabSz="94932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1027"/>
          <p:cNvSpPr>
            <a:spLocks noGrp="1"/>
          </p:cNvSpPr>
          <p:nvPr>
            <p:ph type="dt" idx="1"/>
          </p:nvPr>
        </p:nvSpPr>
        <p:spPr>
          <a:xfrm>
            <a:off x="3814763" y="0"/>
            <a:ext cx="2919413" cy="493713"/>
          </a:xfrm>
          <a:prstGeom prst="rect">
            <a:avLst/>
          </a:prstGeom>
          <a:noFill/>
          <a:ln w="9525">
            <a:noFill/>
            <a:miter/>
          </a:ln>
        </p:spPr>
        <p:txBody>
          <a:bodyPr lIns="94878" tIns="47439" rIns="94878" bIns="47439"/>
          <a:lstStyle>
            <a:lvl1pPr algn="r" defTabSz="949325">
              <a:defRPr sz="1200" noProof="1" dirty="0">
                <a:latin typeface="Times New Roman" panose="02020603050405020304" pitchFamily="18" charset="0"/>
              </a:defRPr>
            </a:lvl1pPr>
          </a:lstStyle>
          <a:p>
            <a:pPr marL="0" marR="0" lvl="0" indent="0" algn="r" defTabSz="94932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6020" name="Rectangle 1028"/>
          <p:cNvSpPr>
            <a:spLocks noGrp="1"/>
          </p:cNvSpPr>
          <p:nvPr>
            <p:ph type="sldImg"/>
          </p:nvPr>
        </p:nvSpPr>
        <p:spPr>
          <a:xfrm>
            <a:off x="901700" y="741363"/>
            <a:ext cx="4933950" cy="3700462"/>
          </a:xfrm>
          <a:prstGeom prst="rect">
            <a:avLst/>
          </a:prstGeom>
          <a:noFill/>
          <a:ln w="9525">
            <a:noFill/>
          </a:ln>
        </p:spPr>
      </p:sp>
      <p:sp>
        <p:nvSpPr>
          <p:cNvPr id="4101" name="Rectangle 1029"/>
          <p:cNvSpPr>
            <a:spLocks noGrp="1" noChangeArrowheads="1"/>
          </p:cNvSpPr>
          <p:nvPr>
            <p:ph type="body" sz="quarter" idx="4294967295"/>
          </p:nvPr>
        </p:nvSpPr>
        <p:spPr bwMode="auto">
          <a:xfrm>
            <a:off x="673100" y="4687888"/>
            <a:ext cx="5389563" cy="444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878" tIns="47439" rIns="94878" bIns="47439"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3078" name="Rectangle 1030"/>
          <p:cNvSpPr>
            <a:spLocks noGrp="1"/>
          </p:cNvSpPr>
          <p:nvPr>
            <p:ph type="ftr" sz="quarter" idx="4"/>
          </p:nvPr>
        </p:nvSpPr>
        <p:spPr>
          <a:xfrm>
            <a:off x="0" y="9375775"/>
            <a:ext cx="2919413" cy="492125"/>
          </a:xfrm>
          <a:prstGeom prst="rect">
            <a:avLst/>
          </a:prstGeom>
          <a:noFill/>
          <a:ln w="9525">
            <a:noFill/>
            <a:miter/>
          </a:ln>
        </p:spPr>
        <p:txBody>
          <a:bodyPr lIns="94878" tIns="47439" rIns="94878" bIns="47439" anchor="b"/>
          <a:lstStyle>
            <a:lvl1pPr defTabSz="949325">
              <a:defRPr sz="1200" noProof="1" dirty="0">
                <a:latin typeface="Times New Roman" panose="02020603050405020304" pitchFamily="18" charset="0"/>
              </a:defRPr>
            </a:lvl1pPr>
          </a:lstStyle>
          <a:p>
            <a:pPr marL="0" marR="0" lvl="0" indent="0" algn="l" defTabSz="94932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1031"/>
          <p:cNvSpPr>
            <a:spLocks noGrp="1"/>
          </p:cNvSpPr>
          <p:nvPr>
            <p:ph type="sldNum" sz="quarter" idx="5"/>
          </p:nvPr>
        </p:nvSpPr>
        <p:spPr>
          <a:xfrm>
            <a:off x="3814763" y="9375775"/>
            <a:ext cx="2919413" cy="492125"/>
          </a:xfrm>
          <a:prstGeom prst="rect">
            <a:avLst/>
          </a:prstGeom>
          <a:noFill/>
          <a:ln w="9525">
            <a:noFill/>
            <a:miter/>
          </a:ln>
        </p:spPr>
        <p:txBody>
          <a:bodyPr vert="horz" wrap="square" lIns="94878" tIns="47439" rIns="94878" bIns="47439" numCol="1" anchor="b" anchorCtr="0" compatLnSpc="1"/>
          <a:p>
            <a:pPr lvl="0" algn="r" defTabSz="949325"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lvl="1" algn="l" rtl="0" eaLnBrk="0" fontAlgn="base" hangingPunct="0">
      <a:spcBef>
        <a:spcPct val="30000"/>
      </a:spcBef>
      <a:spcAft>
        <a:spcPct val="0"/>
      </a:spcAft>
      <a:defRPr sz="1200" kern="1200">
        <a:solidFill>
          <a:schemeClr val="tx1"/>
        </a:solidFill>
        <a:latin typeface="+mn-lt"/>
        <a:ea typeface="+mn-ea"/>
        <a:cs typeface="+mn-cs"/>
      </a:defRPr>
    </a:lvl2pPr>
    <a:lvl3pPr marL="914400" lvl="2" algn="l" rtl="0" eaLnBrk="0" fontAlgn="base" hangingPunct="0">
      <a:spcBef>
        <a:spcPct val="30000"/>
      </a:spcBef>
      <a:spcAft>
        <a:spcPct val="0"/>
      </a:spcAft>
      <a:defRPr sz="1200" kern="1200">
        <a:solidFill>
          <a:schemeClr val="tx1"/>
        </a:solidFill>
        <a:latin typeface="+mn-lt"/>
        <a:ea typeface="+mn-ea"/>
        <a:cs typeface="+mn-cs"/>
      </a:defRPr>
    </a:lvl3pPr>
    <a:lvl4pPr marL="1371600" lvl="3" algn="l" rtl="0" eaLnBrk="0" fontAlgn="base" hangingPunct="0">
      <a:spcBef>
        <a:spcPct val="30000"/>
      </a:spcBef>
      <a:spcAft>
        <a:spcPct val="0"/>
      </a:spcAft>
      <a:defRPr sz="1200" kern="1200">
        <a:solidFill>
          <a:schemeClr val="tx1"/>
        </a:solidFill>
        <a:latin typeface="+mn-lt"/>
        <a:ea typeface="+mn-ea"/>
        <a:cs typeface="+mn-cs"/>
      </a:defRPr>
    </a:lvl4pPr>
    <a:lvl5pPr marL="1828800" lvl="4" algn="l" rtl="0" eaLnBrk="0" fontAlgn="base" hangingPunct="0">
      <a:spcBef>
        <a:spcPct val="30000"/>
      </a:spcBef>
      <a:spcAft>
        <a:spcPct val="0"/>
      </a:spcAft>
      <a:defRPr sz="1200" kern="120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查找成功时，平均查找长度是 1 + 2 + ...+ n = n(n+ 1)/2,</a:t>
            </a:r>
            <a:endParaRPr lang="zh-CN" altLang="en-US"/>
          </a:p>
          <a:p>
            <a:r>
              <a:rPr lang="zh-CN" altLang="en-US"/>
              <a:t>查找失败时，查找长度为n + 1 因为查找到第n个不成功后还要再比较一次</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幻灯片图像占位符 271361"/>
          <p:cNvSpPr>
            <a:spLocks noGrp="1" noRot="1" noTextEdit="1"/>
          </p:cNvSpPr>
          <p:nvPr>
            <p:ph type="sldImg"/>
          </p:nvPr>
        </p:nvSpPr>
        <p:spPr>
          <a:ln/>
        </p:spPr>
      </p:sp>
      <p:sp>
        <p:nvSpPr>
          <p:cNvPr id="87043" name="文本占位符 271362"/>
          <p:cNvSpPr>
            <a:spLocks noGrp="1"/>
          </p:cNvSpPr>
          <p:nvPr>
            <p:ph type="body"/>
          </p:nvPr>
        </p:nvSpPr>
        <p:spPr>
          <a:xfrm>
            <a:off x="914400" y="4343400"/>
            <a:ext cx="5029200" cy="4114800"/>
          </a:xfrm>
          <a:ln/>
        </p:spPr>
        <p:txBody>
          <a:bodyPr wrap="square" lIns="94878" tIns="47439" rIns="94878" bIns="47439" anchor="ctr"/>
          <a:p>
            <a:pPr lvl="0"/>
            <a:endParaRPr lang="zh-CN" altLang="en-US" dirty="0"/>
          </a:p>
        </p:txBody>
      </p:sp>
      <p:sp>
        <p:nvSpPr>
          <p:cNvPr id="87044" name="灯片编号占位符 1"/>
          <p:cNvSpPr txBox="1">
            <a:spLocks noGrp="1"/>
          </p:cNvSpPr>
          <p:nvPr>
            <p:ph type="sldNum" sz="quarter"/>
          </p:nvPr>
        </p:nvSpPr>
        <p:spPr>
          <a:xfrm>
            <a:off x="3814763" y="9375775"/>
            <a:ext cx="2919412" cy="492125"/>
          </a:xfrm>
          <a:prstGeom prst="rect">
            <a:avLst/>
          </a:prstGeom>
          <a:noFill/>
          <a:ln w="9525">
            <a:noFill/>
          </a:ln>
        </p:spPr>
        <p:txBody>
          <a:bodyPr lIns="94878" tIns="47439" rIns="94878" bIns="47439"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幻灯片图像占位符 273409"/>
          <p:cNvSpPr>
            <a:spLocks noGrp="1" noRot="1" noTextEdit="1"/>
          </p:cNvSpPr>
          <p:nvPr>
            <p:ph type="sldImg"/>
          </p:nvPr>
        </p:nvSpPr>
        <p:spPr>
          <a:ln/>
        </p:spPr>
      </p:sp>
      <p:sp>
        <p:nvSpPr>
          <p:cNvPr id="88067" name="文本占位符 273410"/>
          <p:cNvSpPr>
            <a:spLocks noGrp="1"/>
          </p:cNvSpPr>
          <p:nvPr>
            <p:ph type="body"/>
          </p:nvPr>
        </p:nvSpPr>
        <p:spPr>
          <a:xfrm>
            <a:off x="914400" y="4343400"/>
            <a:ext cx="5029200" cy="4114800"/>
          </a:xfrm>
          <a:ln/>
        </p:spPr>
        <p:txBody>
          <a:bodyPr wrap="square" lIns="94878" tIns="47439" rIns="94878" bIns="47439" anchor="ctr"/>
          <a:p>
            <a:pPr lvl="0"/>
            <a:endParaRPr lang="zh-CN" altLang="en-US" dirty="0"/>
          </a:p>
        </p:txBody>
      </p:sp>
      <p:sp>
        <p:nvSpPr>
          <p:cNvPr id="88068" name="灯片编号占位符 1"/>
          <p:cNvSpPr txBox="1">
            <a:spLocks noGrp="1"/>
          </p:cNvSpPr>
          <p:nvPr>
            <p:ph type="sldNum" sz="quarter"/>
          </p:nvPr>
        </p:nvSpPr>
        <p:spPr>
          <a:xfrm>
            <a:off x="3814763" y="9375775"/>
            <a:ext cx="2919412" cy="492125"/>
          </a:xfrm>
          <a:prstGeom prst="rect">
            <a:avLst/>
          </a:prstGeom>
          <a:noFill/>
          <a:ln w="9525">
            <a:noFill/>
          </a:ln>
        </p:spPr>
        <p:txBody>
          <a:bodyPr lIns="94878" tIns="47439" rIns="94878" bIns="47439"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幻灯片图像占位符 283649"/>
          <p:cNvSpPr>
            <a:spLocks noGrp="1" noRot="1" noTextEdit="1"/>
          </p:cNvSpPr>
          <p:nvPr>
            <p:ph type="sldImg"/>
          </p:nvPr>
        </p:nvSpPr>
        <p:spPr>
          <a:ln/>
        </p:spPr>
      </p:sp>
      <p:sp>
        <p:nvSpPr>
          <p:cNvPr id="89091" name="文本占位符 283650"/>
          <p:cNvSpPr>
            <a:spLocks noGrp="1"/>
          </p:cNvSpPr>
          <p:nvPr>
            <p:ph type="body"/>
          </p:nvPr>
        </p:nvSpPr>
        <p:spPr>
          <a:xfrm>
            <a:off x="914400" y="4343400"/>
            <a:ext cx="5029200" cy="4114800"/>
          </a:xfrm>
          <a:ln/>
        </p:spPr>
        <p:txBody>
          <a:bodyPr wrap="square" lIns="94878" tIns="47439" rIns="94878" bIns="47439" anchor="ctr"/>
          <a:p>
            <a:pPr lvl="0"/>
            <a:endParaRPr lang="zh-CN" altLang="en-US" dirty="0"/>
          </a:p>
        </p:txBody>
      </p:sp>
      <p:sp>
        <p:nvSpPr>
          <p:cNvPr id="89092" name="灯片编号占位符 1"/>
          <p:cNvSpPr txBox="1">
            <a:spLocks noGrp="1"/>
          </p:cNvSpPr>
          <p:nvPr>
            <p:ph type="sldNum" sz="quarter"/>
          </p:nvPr>
        </p:nvSpPr>
        <p:spPr>
          <a:xfrm>
            <a:off x="3814763" y="9375775"/>
            <a:ext cx="2919412" cy="492125"/>
          </a:xfrm>
          <a:prstGeom prst="rect">
            <a:avLst/>
          </a:prstGeom>
          <a:noFill/>
          <a:ln w="9525">
            <a:noFill/>
          </a:ln>
        </p:spPr>
        <p:txBody>
          <a:bodyPr lIns="94878" tIns="47439" rIns="94878" bIns="47439"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1163" y="333375"/>
            <a:ext cx="2193925" cy="57991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79388" y="333375"/>
            <a:ext cx="6454591" cy="57991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1" i="0" u="none" strike="noStrike" kern="1200" cap="none" spc="0" normalizeH="0" baseline="0" noProof="1">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79388" y="333375"/>
            <a:ext cx="8775700" cy="57991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79388" y="1268413"/>
            <a:ext cx="4300093" cy="48641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995" y="1268413"/>
            <a:ext cx="4300093" cy="48641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1163" y="333375"/>
            <a:ext cx="2193925" cy="57991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79388" y="333375"/>
            <a:ext cx="6454591" cy="57991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517FA4A1-F8F2-4970-B9B0-AA671BB449A0}" type="slidenum">
              <a:rPr lang="en-US" altLang="zh-CN" smtClean="0"/>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BB07B00-665A-4490-8358-367CFE3C8966}" type="slidenum">
              <a:rPr lang="en-US" altLang="zh-CN" smtClean="0"/>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B7BB20D-1794-4B5F-9897-A6D1211ED7AC}" type="slidenum">
              <a:rPr lang="en-US" altLang="zh-CN" smtClean="0"/>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2C5930C-DAAB-41FA-BDCF-A08FC5068BE2}"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EDA54730-DE13-49C7-AA32-ABE1096E9298}" type="slidenum">
              <a:rPr lang="en-US" altLang="zh-CN" smtClean="0"/>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0C5AE438-766E-4822-BB03-DF2BF299F632}" type="slidenum">
              <a:rPr lang="en-US" altLang="zh-CN" smtClean="0"/>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A3603EE2-E77C-4A3F-BE76-CC22BE303815}" type="slidenum">
              <a:rPr lang="en-US" altLang="zh-CN" smtClean="0"/>
            </a:fld>
            <a:r>
              <a:rPr lang="en-US" altLang="zh-CN" smtClean="0"/>
              <a:t>/29</a:t>
            </a:r>
            <a:endParaRPr lang="en-US" altLang="zh-CN"/>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56B10EF-21D8-41B0-AC36-C6E978EFDD2F}" type="slidenum">
              <a:rPr lang="en-US" altLang="zh-CN" smtClean="0"/>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4EE68D9-46C6-4E0E-B5F5-A45C4C94B515}" type="slidenum">
              <a:rPr lang="en-US" altLang="zh-CN" smtClean="0"/>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5D4F298-31E1-42B5-8DBA-69B11EB6452A}" type="slidenum">
              <a:rPr lang="en-US" altLang="zh-CN" smtClean="0"/>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B46728A-30CD-42A9-8E4B-ADFDF63F6845}" type="slidenum">
              <a:rPr lang="en-US" altLang="zh-CN" smtClean="0"/>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CC1A509-F345-48E4-886B-3D89EE9034F6}" type="slidenum">
              <a:rPr lang="en-US" altLang="zh-CN" smtClean="0"/>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5C37865-4BAB-43D9-BEB9-24164CECE4B1}" type="slidenum">
              <a:rPr lang="en-US" altLang="zh-CN" smtClean="0"/>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2CC97FF-AEDA-49F9-884D-8F39BB8696FC}"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79388" y="1268413"/>
            <a:ext cx="4300093" cy="48641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995" y="1268413"/>
            <a:ext cx="4300093" cy="48641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C8246781-069B-4B46-AC51-859B74CA58BB}" type="slidenum">
              <a:rPr lang="en-US" altLang="zh-CN" smtClean="0"/>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22F69E40-F675-4988-930B-809411E998A2}" type="slidenum">
              <a:rPr lang="en-US" altLang="zh-CN" smtClean="0"/>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lvl1pPr>
              <a:defRPr sz="2000" b="1">
                <a:solidFill>
                  <a:srgbClr val="FF0000"/>
                </a:solidFill>
              </a:defRPr>
            </a:lvl1pPr>
          </a:lstStyle>
          <a:p>
            <a:pPr>
              <a:defRPr/>
            </a:pPr>
            <a:fld id="{3337341B-CE21-4593-B945-C1932CFB8016}" type="slidenum">
              <a:rPr lang="en-US" altLang="zh-CN" smtClean="0"/>
            </a:fld>
            <a:r>
              <a:rPr lang="en-US" altLang="zh-CN" smtClean="0"/>
              <a:t>/29</a:t>
            </a:r>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lvl1pPr>
              <a:defRPr sz="2000" b="1">
                <a:solidFill>
                  <a:srgbClr val="FF0000"/>
                </a:solidFill>
              </a:defRPr>
            </a:lvl1p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0136FA67-5EAA-4083-8C9A-0890D998602B}" type="slidenum">
              <a:rPr lang="en-US" altLang="zh-CN" smtClean="0"/>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6EBEB14E-1031-43AC-96F4-CFC70207A8A1}" type="slidenum">
              <a:rPr lang="en-US" altLang="zh-CN" smtClean="0"/>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F1AE0DE-3A8F-46F9-B18E-892B87C56746}" type="slidenum">
              <a:rPr lang="en-US" altLang="zh-CN" smtClean="0"/>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9CFE287-EE07-4297-AC3C-EB800C5CF510}" type="slidenum">
              <a:rPr lang="en-US" altLang="zh-CN" smtClean="0"/>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5AA40FC6-A272-4FEA-A540-BE0B779152F6}" type="slidenum">
              <a:rPr lang="en-US" altLang="zh-CN" smtClean="0"/>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2000">
                <a:solidFill>
                  <a:srgbClr val="FF0000"/>
                </a:solidFill>
              </a:defRPr>
            </a:lvl1pPr>
          </a:lstStyle>
          <a:p>
            <a:fld id="{CCD84E6E-D0AA-4CFC-AC78-FBF12F6812A9}" type="slidenum">
              <a:rPr lang="en-US" altLang="zh-CN" smtClean="0"/>
            </a:fld>
            <a:r>
              <a:rPr lang="en-US" altLang="zh-CN" smtClean="0"/>
              <a:t>/35</a:t>
            </a:r>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DFD2320-17F7-4214-B89B-7ACC435BE612}" type="slidenum">
              <a:rPr lang="en-US" altLang="zh-CN" smtClean="0"/>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89BA079-12E7-4712-8B69-F19017E1F42D}" type="slidenum">
              <a:rPr lang="en-US" altLang="zh-CN" smtClean="0"/>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F54A3E04-2A92-4209-B564-A32E9157868E}" type="slidenum">
              <a:rPr lang="en-US" altLang="zh-CN" smtClean="0"/>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B87AF074-D08F-4072-BC0B-C729EF26179E}" type="slidenum">
              <a:rPr lang="en-US" altLang="zh-CN" smtClean="0"/>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216B4EAB-AF76-4CCC-B2BB-91B2CA8F47F6}" type="slidenum">
              <a:rPr lang="en-US" altLang="zh-CN" smtClean="0"/>
            </a:fld>
            <a:r>
              <a:rPr lang="en-US" altLang="zh-CN" smtClean="0"/>
              <a:t>/35</a:t>
            </a:r>
            <a:endParaRPr lang="en-US" altLang="zh-CN"/>
          </a:p>
        </p:txBody>
      </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78EEE0F8-683C-4856-8743-1D3B7F30D486}" type="slidenum">
              <a:rPr lang="en-US" altLang="zh-CN" smtClean="0"/>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ABE2D6D-2243-4A6D-A363-5C72324B1BA4}" type="slidenum">
              <a:rPr lang="en-US" altLang="zh-CN" smtClean="0"/>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1AE5748-2D64-4815-AE79-88015E5F260E}" type="slidenum">
              <a:rPr lang="en-US" altLang="zh-CN" smtClean="0"/>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4D2BB3F-4B2C-44F3-BF8D-E692F381D873}"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2" Type="http://schemas.openxmlformats.org/officeDocument/2006/relationships/theme" Target="../theme/theme2.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2" Type="http://schemas.openxmlformats.org/officeDocument/2006/relationships/theme" Target="../theme/theme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2" Type="http://schemas.openxmlformats.org/officeDocument/2006/relationships/theme" Target="../theme/theme4.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2" Type="http://schemas.openxmlformats.org/officeDocument/2006/relationships/theme" Target="../theme/theme5.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p:nvPr/>
        </p:nvSpPr>
        <p:spPr>
          <a:xfrm>
            <a:off x="290513" y="298450"/>
            <a:ext cx="438150" cy="474663"/>
          </a:xfrm>
          <a:prstGeom prst="rect">
            <a:avLst/>
          </a:prstGeom>
          <a:solidFill>
            <a:schemeClr val="accent2"/>
          </a:soli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1027" name="Rectangle 3"/>
          <p:cNvSpPr/>
          <p:nvPr/>
        </p:nvSpPr>
        <p:spPr>
          <a:xfrm>
            <a:off x="673100" y="2984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1028" name="Rectangle 4"/>
          <p:cNvSpPr/>
          <p:nvPr/>
        </p:nvSpPr>
        <p:spPr>
          <a:xfrm>
            <a:off x="414338" y="720725"/>
            <a:ext cx="422275" cy="474663"/>
          </a:xfrm>
          <a:prstGeom prst="rect">
            <a:avLst/>
          </a:prstGeom>
          <a:solidFill>
            <a:schemeClr val="folHlink"/>
          </a:soli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1029" name="Rectangle 5"/>
          <p:cNvSpPr/>
          <p:nvPr/>
        </p:nvSpPr>
        <p:spPr>
          <a:xfrm>
            <a:off x="784225" y="7207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1030" name="Rectangle 6"/>
          <p:cNvSpPr/>
          <p:nvPr/>
        </p:nvSpPr>
        <p:spPr>
          <a:xfrm>
            <a:off x="0" y="647700"/>
            <a:ext cx="560388" cy="422275"/>
          </a:xfrm>
          <a:prstGeom prst="rect">
            <a:avLst/>
          </a:prstGeom>
          <a:gradFill rotWithShape="0">
            <a:gsLst>
              <a:gs pos="0">
                <a:schemeClr val="bg1"/>
              </a:gs>
              <a:gs pos="100000">
                <a:schemeClr val="hlink"/>
              </a:gs>
            </a:gsLst>
            <a:lin ang="2700000" scaled="1"/>
            <a:tileRect/>
          </a:gra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1031" name="Rectangle 7"/>
          <p:cNvSpPr/>
          <p:nvPr/>
        </p:nvSpPr>
        <p:spPr>
          <a:xfrm>
            <a:off x="635000" y="190500"/>
            <a:ext cx="31750" cy="1052513"/>
          </a:xfrm>
          <a:prstGeom prst="rect">
            <a:avLst/>
          </a:prstGeom>
          <a:solidFill>
            <a:schemeClr val="bg2"/>
          </a:soli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1032" name="Rectangle 8"/>
          <p:cNvSpPr/>
          <p:nvPr/>
        </p:nvSpPr>
        <p:spPr>
          <a:xfrm>
            <a:off x="315913" y="9810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1033" name="Rectangle 9"/>
          <p:cNvSpPr>
            <a:spLocks noGrp="1"/>
          </p:cNvSpPr>
          <p:nvPr>
            <p:ph type="title"/>
          </p:nvPr>
        </p:nvSpPr>
        <p:spPr>
          <a:xfrm>
            <a:off x="1042988" y="333375"/>
            <a:ext cx="7793037" cy="693738"/>
          </a:xfrm>
          <a:prstGeom prst="rect">
            <a:avLst/>
          </a:prstGeom>
          <a:noFill/>
          <a:ln w="9525">
            <a:noFill/>
          </a:ln>
        </p:spPr>
        <p:txBody>
          <a:bodyPr anchor="b"/>
          <a:p>
            <a:pPr lvl="0"/>
            <a:r>
              <a:rPr lang="zh-CN" altLang="en-US" dirty="0"/>
              <a:t>单击此处编辑母版标题样式</a:t>
            </a:r>
            <a:endParaRPr lang="zh-CN" altLang="en-US" dirty="0"/>
          </a:p>
        </p:txBody>
      </p:sp>
      <p:sp>
        <p:nvSpPr>
          <p:cNvPr id="1034" name="Rectangle 10"/>
          <p:cNvSpPr>
            <a:spLocks noGrp="1"/>
          </p:cNvSpPr>
          <p:nvPr>
            <p:ph type="body"/>
          </p:nvPr>
        </p:nvSpPr>
        <p:spPr>
          <a:xfrm>
            <a:off x="179388" y="1268413"/>
            <a:ext cx="8775700" cy="48641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5" name="Rectangle 11"/>
          <p:cNvSpPr>
            <a:spLocks noGrp="1"/>
          </p:cNvSpPr>
          <p:nvPr>
            <p:ph type="dt" sz="half" idx="2"/>
          </p:nvPr>
        </p:nvSpPr>
        <p:spPr>
          <a:xfrm>
            <a:off x="1162050" y="6243638"/>
            <a:ext cx="1905000" cy="457200"/>
          </a:xfrm>
          <a:prstGeom prst="rect">
            <a:avLst/>
          </a:prstGeom>
          <a:noFill/>
          <a:ln w="9525">
            <a:noFill/>
            <a:miter/>
          </a:ln>
        </p:spPr>
        <p:txBody>
          <a:bodyPr anchor="b"/>
          <a:lstStyle>
            <a:lvl1pPr>
              <a:defRPr sz="14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6" name="Rectangle 12"/>
          <p:cNvSpPr>
            <a:spLocks noGrp="1"/>
          </p:cNvSpPr>
          <p:nvPr>
            <p:ph type="ftr" sz="quarter" idx="3"/>
          </p:nvPr>
        </p:nvSpPr>
        <p:spPr>
          <a:xfrm>
            <a:off x="3657600" y="6243638"/>
            <a:ext cx="2895600" cy="457200"/>
          </a:xfrm>
          <a:prstGeom prst="rect">
            <a:avLst/>
          </a:prstGeom>
          <a:noFill/>
          <a:ln w="9525">
            <a:noFill/>
            <a:miter/>
          </a:ln>
        </p:spPr>
        <p:txBody>
          <a:bodyPr anchor="b"/>
          <a:lstStyle>
            <a:lvl1pPr algn="ctr">
              <a:defRPr sz="1400" noProof="1" dirty="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7" name="Rectangle 13"/>
          <p:cNvSpPr>
            <a:spLocks noGrp="1"/>
          </p:cNvSpPr>
          <p:nvPr>
            <p:ph type="sldNum" sz="quarter" idx="4"/>
          </p:nvPr>
        </p:nvSpPr>
        <p:spPr>
          <a:xfrm>
            <a:off x="7042150" y="6243638"/>
            <a:ext cx="1905000" cy="457200"/>
          </a:xfrm>
          <a:prstGeom prst="rect">
            <a:avLst/>
          </a:prstGeom>
          <a:noFill/>
          <a:ln w="9525">
            <a:noFill/>
            <a:miter/>
          </a:ln>
        </p:spPr>
        <p:txBody>
          <a:bodyPr vert="horz" wrap="square" lIns="91440" tIns="45720" rIns="91440" bIns="45720" numCol="1" anchor="b" anchorCtr="0" compatLnSpc="1"/>
          <a:lstStyle>
            <a:lvl1pPr algn="r">
              <a:defRPr sz="1400"/>
            </a:lvl1pPr>
          </a:lstStyle>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b="1"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b="1"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b="1"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000" b="1"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000" b="1"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000" b="1"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000" b="1"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组合 2049"/>
          <p:cNvGrpSpPr/>
          <p:nvPr/>
        </p:nvGrpSpPr>
        <p:grpSpPr>
          <a:xfrm>
            <a:off x="0" y="2438400"/>
            <a:ext cx="9009063" cy="1052513"/>
            <a:chOff x="0" y="0"/>
            <a:chExt cx="5675" cy="663"/>
          </a:xfrm>
        </p:grpSpPr>
        <p:grpSp>
          <p:nvGrpSpPr>
            <p:cNvPr id="2056" name="组合 2050"/>
            <p:cNvGrpSpPr/>
            <p:nvPr/>
          </p:nvGrpSpPr>
          <p:grpSpPr>
            <a:xfrm>
              <a:off x="185" y="68"/>
              <a:ext cx="449" cy="299"/>
              <a:chOff x="0" y="0"/>
              <a:chExt cx="624" cy="432"/>
            </a:xfrm>
          </p:grpSpPr>
          <p:sp>
            <p:nvSpPr>
              <p:cNvPr id="2063" name="Rectangle 4"/>
              <p:cNvSpPr/>
              <p:nvPr/>
            </p:nvSpPr>
            <p:spPr>
              <a:xfrm>
                <a:off x="0" y="0"/>
                <a:ext cx="384" cy="432"/>
              </a:xfrm>
              <a:prstGeom prst="rect">
                <a:avLst/>
              </a:prstGeom>
              <a:solidFill>
                <a:schemeClr val="folHlink"/>
              </a:solidFill>
              <a:ln w="9525">
                <a:noFill/>
              </a:ln>
            </p:spPr>
            <p:txBody>
              <a:bodyPr wrap="none" anchor="ctr"/>
              <a:p>
                <a:pPr lvl="0" eaLnBrk="0" hangingPunct="0"/>
                <a:endParaRPr lang="zh-CN" altLang="en-US" dirty="0">
                  <a:latin typeface="Tahoma" panose="020B0604030504040204" pitchFamily="34" charset="0"/>
                </a:endParaRPr>
              </a:p>
            </p:txBody>
          </p:sp>
          <p:sp>
            <p:nvSpPr>
              <p:cNvPr id="2064" name="Rectangle 5"/>
              <p:cNvSpPr/>
              <p:nvPr/>
            </p:nvSpPr>
            <p:spPr>
              <a:xfrm>
                <a:off x="336" y="0"/>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eaLnBrk="0" hangingPunct="0"/>
                <a:endParaRPr lang="zh-CN" altLang="en-US" dirty="0">
                  <a:latin typeface="Tahoma" panose="020B0604030504040204" pitchFamily="34" charset="0"/>
                </a:endParaRPr>
              </a:p>
            </p:txBody>
          </p:sp>
        </p:grpSp>
        <p:grpSp>
          <p:nvGrpSpPr>
            <p:cNvPr id="2057" name="组合 2053"/>
            <p:cNvGrpSpPr/>
            <p:nvPr/>
          </p:nvGrpSpPr>
          <p:grpSpPr>
            <a:xfrm>
              <a:off x="263" y="334"/>
              <a:ext cx="466" cy="299"/>
              <a:chOff x="0" y="0"/>
              <a:chExt cx="672" cy="432"/>
            </a:xfrm>
          </p:grpSpPr>
          <p:sp>
            <p:nvSpPr>
              <p:cNvPr id="2061" name="Rectangle 7"/>
              <p:cNvSpPr/>
              <p:nvPr/>
            </p:nvSpPr>
            <p:spPr>
              <a:xfrm>
                <a:off x="0" y="0"/>
                <a:ext cx="384" cy="432"/>
              </a:xfrm>
              <a:prstGeom prst="rect">
                <a:avLst/>
              </a:prstGeom>
              <a:solidFill>
                <a:schemeClr val="accent2"/>
              </a:solidFill>
              <a:ln w="9525">
                <a:noFill/>
              </a:ln>
            </p:spPr>
            <p:txBody>
              <a:bodyPr wrap="none" anchor="ctr"/>
              <a:p>
                <a:pPr lvl="0" eaLnBrk="0" hangingPunct="0"/>
                <a:endParaRPr lang="zh-CN" altLang="en-US" dirty="0">
                  <a:latin typeface="Tahoma" panose="020B0604030504040204" pitchFamily="34" charset="0"/>
                </a:endParaRPr>
              </a:p>
            </p:txBody>
          </p:sp>
          <p:sp>
            <p:nvSpPr>
              <p:cNvPr id="2062" name="Rectangle 8"/>
              <p:cNvSpPr/>
              <p:nvPr/>
            </p:nvSpPr>
            <p:spPr>
              <a:xfrm>
                <a:off x="336" y="0"/>
                <a:ext cx="336" cy="432"/>
              </a:xfrm>
              <a:prstGeom prst="rect">
                <a:avLst/>
              </a:prstGeom>
              <a:gradFill rotWithShape="0">
                <a:gsLst>
                  <a:gs pos="0">
                    <a:schemeClr val="accent2"/>
                  </a:gs>
                  <a:gs pos="100000">
                    <a:schemeClr val="bg1"/>
                  </a:gs>
                </a:gsLst>
                <a:lin ang="0" scaled="1"/>
                <a:tileRect/>
              </a:gradFill>
              <a:ln w="9525">
                <a:noFill/>
              </a:ln>
            </p:spPr>
            <p:txBody>
              <a:bodyPr wrap="none" anchor="ctr"/>
              <a:p>
                <a:pPr lvl="0" eaLnBrk="0" hangingPunct="0"/>
                <a:endParaRPr lang="zh-CN" altLang="en-US" dirty="0">
                  <a:latin typeface="Tahoma" panose="020B0604030504040204" pitchFamily="34" charset="0"/>
                </a:endParaRPr>
              </a:p>
            </p:txBody>
          </p:sp>
        </p:grpSp>
        <p:sp>
          <p:nvSpPr>
            <p:cNvPr id="2058" name="Rectangle 9"/>
            <p:cNvSpPr/>
            <p:nvPr/>
          </p:nvSpPr>
          <p:spPr>
            <a:xfrm>
              <a:off x="0" y="288"/>
              <a:ext cx="353" cy="266"/>
            </a:xfrm>
            <a:prstGeom prst="rect">
              <a:avLst/>
            </a:prstGeom>
            <a:gradFill rotWithShape="0">
              <a:gsLst>
                <a:gs pos="0">
                  <a:schemeClr val="bg1"/>
                </a:gs>
                <a:gs pos="100000">
                  <a:schemeClr val="hlink"/>
                </a:gs>
              </a:gsLst>
              <a:lin ang="2700000" scaled="1"/>
              <a:tileRect/>
            </a:gradFill>
            <a:ln w="9525">
              <a:noFill/>
            </a:ln>
          </p:spPr>
          <p:txBody>
            <a:bodyPr wrap="none" anchor="ctr"/>
            <a:p>
              <a:pPr lvl="0" eaLnBrk="0" hangingPunct="0"/>
              <a:endParaRPr lang="zh-CN" altLang="en-US" dirty="0">
                <a:latin typeface="Tahoma" panose="020B0604030504040204" pitchFamily="34" charset="0"/>
              </a:endParaRPr>
            </a:p>
          </p:txBody>
        </p:sp>
        <p:sp>
          <p:nvSpPr>
            <p:cNvPr id="2059" name="Rectangle 10"/>
            <p:cNvSpPr/>
            <p:nvPr/>
          </p:nvSpPr>
          <p:spPr>
            <a:xfrm>
              <a:off x="400" y="0"/>
              <a:ext cx="20" cy="663"/>
            </a:xfrm>
            <a:prstGeom prst="rect">
              <a:avLst/>
            </a:prstGeom>
            <a:solidFill>
              <a:schemeClr val="bg2"/>
            </a:solidFill>
            <a:ln w="9525">
              <a:noFill/>
            </a:ln>
          </p:spPr>
          <p:txBody>
            <a:bodyPr wrap="none" anchor="ctr"/>
            <a:p>
              <a:pPr lvl="0" eaLnBrk="0" hangingPunct="0"/>
              <a:endParaRPr lang="zh-CN" altLang="en-US" dirty="0">
                <a:latin typeface="Tahoma" panose="020B0604030504040204" pitchFamily="34" charset="0"/>
              </a:endParaRPr>
            </a:p>
          </p:txBody>
        </p:sp>
        <p:sp>
          <p:nvSpPr>
            <p:cNvPr id="2060" name="Rectangle 11"/>
            <p:cNvSpPr/>
            <p:nvPr/>
          </p:nvSpPr>
          <p:spPr>
            <a:xfrm flipV="1">
              <a:off x="199" y="518"/>
              <a:ext cx="5476" cy="35"/>
            </a:xfrm>
            <a:prstGeom prst="rect">
              <a:avLst/>
            </a:prstGeom>
            <a:gradFill rotWithShape="0">
              <a:gsLst>
                <a:gs pos="0">
                  <a:schemeClr val="bg2"/>
                </a:gs>
                <a:gs pos="100000">
                  <a:schemeClr val="bg1"/>
                </a:gs>
              </a:gsLst>
              <a:lin ang="0" scaled="1"/>
              <a:tileRect/>
            </a:gradFill>
            <a:ln w="9525">
              <a:noFill/>
            </a:ln>
          </p:spPr>
          <p:txBody>
            <a:bodyPr wrap="none" anchor="ctr"/>
            <a:p>
              <a:pPr lvl="0" eaLnBrk="0" hangingPunct="0"/>
              <a:endParaRPr lang="zh-CN" altLang="en-US" dirty="0">
                <a:latin typeface="Tahoma" panose="020B0604030504040204" pitchFamily="34" charset="0"/>
              </a:endParaRPr>
            </a:p>
          </p:txBody>
        </p:sp>
      </p:grpSp>
      <p:sp>
        <p:nvSpPr>
          <p:cNvPr id="2051" name="Rectangle 9"/>
          <p:cNvSpPr>
            <a:spLocks noGrp="1"/>
          </p:cNvSpPr>
          <p:nvPr>
            <p:ph type="title"/>
          </p:nvPr>
        </p:nvSpPr>
        <p:spPr>
          <a:xfrm>
            <a:off x="1042988" y="333375"/>
            <a:ext cx="7793037" cy="693738"/>
          </a:xfrm>
          <a:prstGeom prst="rect">
            <a:avLst/>
          </a:prstGeom>
          <a:noFill/>
          <a:ln w="9525">
            <a:noFill/>
          </a:ln>
        </p:spPr>
        <p:txBody>
          <a:bodyPr anchor="b"/>
          <a:p>
            <a:pPr lvl="0"/>
            <a:r>
              <a:rPr lang="zh-CN" altLang="en-US" dirty="0"/>
              <a:t>单击此处编辑母版标题样式</a:t>
            </a:r>
            <a:endParaRPr lang="zh-CN" altLang="en-US" dirty="0"/>
          </a:p>
        </p:txBody>
      </p:sp>
      <p:sp>
        <p:nvSpPr>
          <p:cNvPr id="2052" name="Rectangle 10"/>
          <p:cNvSpPr>
            <a:spLocks noGrp="1"/>
          </p:cNvSpPr>
          <p:nvPr>
            <p:ph type="body"/>
          </p:nvPr>
        </p:nvSpPr>
        <p:spPr>
          <a:xfrm>
            <a:off x="179388" y="1268413"/>
            <a:ext cx="8775700" cy="48641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Rectangle 14"/>
          <p:cNvSpPr>
            <a:spLocks noGrp="1"/>
          </p:cNvSpPr>
          <p:nvPr>
            <p:ph type="dt" sz="half" idx="2"/>
          </p:nvPr>
        </p:nvSpPr>
        <p:spPr>
          <a:xfrm>
            <a:off x="990600" y="6248400"/>
            <a:ext cx="1905000" cy="457200"/>
          </a:xfrm>
          <a:prstGeom prst="rect">
            <a:avLst/>
          </a:prstGeom>
          <a:noFill/>
          <a:ln w="9525">
            <a:noFill/>
            <a:miter/>
          </a:ln>
        </p:spPr>
        <p:txBody>
          <a:bodyPr anchor="b"/>
          <a:lstStyle>
            <a:lvl1pPr>
              <a:defRPr sz="1400" noProof="1" dirty="0">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3" name="Rectangle 15"/>
          <p:cNvSpPr>
            <a:spLocks noGrp="1"/>
          </p:cNvSpPr>
          <p:nvPr>
            <p:ph type="ftr" sz="quarter" idx="3"/>
          </p:nvPr>
        </p:nvSpPr>
        <p:spPr>
          <a:xfrm>
            <a:off x="3429000" y="6248400"/>
            <a:ext cx="2895600" cy="457200"/>
          </a:xfrm>
          <a:prstGeom prst="rect">
            <a:avLst/>
          </a:prstGeom>
          <a:noFill/>
          <a:ln w="9525">
            <a:noFill/>
            <a:miter/>
          </a:ln>
        </p:spPr>
        <p:txBody>
          <a:bodyPr anchor="b"/>
          <a:lstStyle>
            <a:lvl1pPr algn="ctr">
              <a:defRPr sz="1400" noProof="1" dirty="0">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4" name="Rectangle 16"/>
          <p:cNvSpPr>
            <a:spLocks noGrp="1"/>
          </p:cNvSpPr>
          <p:nvPr>
            <p:ph type="sldNum" sz="quarter" idx="4"/>
          </p:nvPr>
        </p:nvSpPr>
        <p:spPr>
          <a:xfrm>
            <a:off x="6858000" y="6248400"/>
            <a:ext cx="1905000" cy="457200"/>
          </a:xfrm>
          <a:prstGeom prst="rect">
            <a:avLst/>
          </a:prstGeom>
          <a:noFill/>
          <a:ln w="9525">
            <a:noFill/>
            <a:miter/>
          </a:ln>
        </p:spPr>
        <p:txBody>
          <a:bodyPr vert="horz" wrap="square" lIns="91440" tIns="45720" rIns="91440" bIns="45720" numCol="1" anchor="b" anchorCtr="0" compatLnSpc="1"/>
          <a:lstStyle>
            <a:lvl1pPr algn="r">
              <a:defRPr sz="1400">
                <a:solidFill>
                  <a:schemeClr val="bg2"/>
                </a:solidFill>
              </a:defRPr>
            </a:lvl1pPr>
          </a:lstStyle>
          <a:p>
            <a:pPr lvl="0" eaLnBrk="1" hangingPunct="1"/>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b="1"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b="1"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b="1"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000" b="1"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000" b="1"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000" b="1"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000" b="1"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36C10B-D858-41BC-9BA6-5DDE11E9A1DB}"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9DB5FF-E2FE-4207-8EBF-017C38C9A8E1}"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74212-6727-418B-9FEC-BC53EA5039CE}"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4.xml"/><Relationship Id="rId2" Type="http://schemas.openxmlformats.org/officeDocument/2006/relationships/image" Target="../media/image18.wmf"/><Relationship Id="rId1" Type="http://schemas.openxmlformats.org/officeDocument/2006/relationships/oleObject" Target="../embeddings/oleObject18.bin"/></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32.xml"/><Relationship Id="rId2" Type="http://schemas.openxmlformats.org/officeDocument/2006/relationships/image" Target="../media/image8.wmf"/><Relationship Id="rId1"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32.xml"/><Relationship Id="rId2" Type="http://schemas.openxmlformats.org/officeDocument/2006/relationships/image" Target="../media/image9.wmf"/><Relationship Id="rId1"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32.xml"/><Relationship Id="rId2" Type="http://schemas.openxmlformats.org/officeDocument/2006/relationships/image" Target="../media/image10.wmf"/><Relationship Id="rId1"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wmf"/><Relationship Id="rId7" Type="http://schemas.openxmlformats.org/officeDocument/2006/relationships/oleObject" Target="../embeddings/oleObject12.bin"/><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 Id="rId3" Type="http://schemas.openxmlformats.org/officeDocument/2006/relationships/oleObject" Target="../embeddings/oleObject10.bin"/><Relationship Id="rId2" Type="http://schemas.openxmlformats.org/officeDocument/2006/relationships/image" Target="../media/image11.wmf"/><Relationship Id="rId10" Type="http://schemas.openxmlformats.org/officeDocument/2006/relationships/vmlDrawing" Target="../drawings/vmlDrawing8.vml"/><Relationship Id="rId1" Type="http://schemas.openxmlformats.org/officeDocument/2006/relationships/oleObject" Target="../embeddings/oleObject9.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16.wmf"/><Relationship Id="rId7" Type="http://schemas.openxmlformats.org/officeDocument/2006/relationships/oleObject" Target="../embeddings/oleObject16.bin"/><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 Id="rId3" Type="http://schemas.openxmlformats.org/officeDocument/2006/relationships/oleObject" Target="../embeddings/oleObject14.bin"/><Relationship Id="rId2" Type="http://schemas.openxmlformats.org/officeDocument/2006/relationships/image" Target="../media/image13.wmf"/><Relationship Id="rId12" Type="http://schemas.openxmlformats.org/officeDocument/2006/relationships/vmlDrawing" Target="../drawings/vmlDrawing9.vml"/><Relationship Id="rId11" Type="http://schemas.openxmlformats.org/officeDocument/2006/relationships/slideLayout" Target="../slideLayouts/slideLayout14.xml"/><Relationship Id="rId10" Type="http://schemas.openxmlformats.org/officeDocument/2006/relationships/image" Target="../media/image12.wmf"/><Relationship Id="rId1" Type="http://schemas.openxmlformats.org/officeDocument/2006/relationships/oleObject" Target="../embeddings/oleObject13.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3.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image" Target="../media/image3.GIF"/><Relationship Id="rId1" Type="http://schemas.openxmlformats.org/officeDocument/2006/relationships/image" Target="../media/image17.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image" Target="../media/image3.GI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GIF"/></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54.xml"/><Relationship Id="rId1"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title"/>
          </p:nvPr>
        </p:nvSpPr>
        <p:spPr>
          <a:xfrm>
            <a:off x="755650" y="260350"/>
            <a:ext cx="7632700" cy="719138"/>
          </a:xfrm>
          <a:ln/>
        </p:spPr>
        <p:txBody>
          <a:bodyPr vert="horz" wrap="square" lIns="91440" tIns="45720" rIns="91440" bIns="45720" anchor="b"/>
          <a:p>
            <a:pPr algn="ctr" eaLnBrk="1" hangingPunct="1">
              <a:spcBef>
                <a:spcPct val="50000"/>
              </a:spcBef>
            </a:pPr>
            <a:r>
              <a:rPr lang="zh-CN" altLang="en-US" dirty="0">
                <a:solidFill>
                  <a:schemeClr val="folHlink"/>
                </a:solidFill>
                <a:latin typeface="Times New Roman" panose="02020603050405020304" pitchFamily="18" charset="0"/>
                <a:ea typeface="黑体" panose="02010609060101010101" pitchFamily="49" charset="-122"/>
              </a:rPr>
              <a:t>数据结构教程</a:t>
            </a:r>
            <a:endParaRPr lang="zh-CN" altLang="en-US" dirty="0">
              <a:solidFill>
                <a:schemeClr val="folHlink"/>
              </a:solidFill>
              <a:latin typeface="Times New Roman" panose="02020603050405020304" pitchFamily="18" charset="0"/>
              <a:ea typeface="黑体" panose="02010609060101010101" pitchFamily="49" charset="-122"/>
            </a:endParaRPr>
          </a:p>
        </p:txBody>
      </p:sp>
      <p:sp>
        <p:nvSpPr>
          <p:cNvPr id="3075" name="Text Box 5"/>
          <p:cNvSpPr txBox="1"/>
          <p:nvPr/>
        </p:nvSpPr>
        <p:spPr>
          <a:xfrm>
            <a:off x="900113" y="2133600"/>
            <a:ext cx="7489825" cy="1006475"/>
          </a:xfrm>
          <a:prstGeom prst="rect">
            <a:avLst/>
          </a:prstGeom>
          <a:noFill/>
          <a:ln w="9525">
            <a:noFill/>
          </a:ln>
        </p:spPr>
        <p:txBody>
          <a:bodyPr>
            <a:spAutoFit/>
          </a:bodyPr>
          <a:p>
            <a:pPr algn="ctr">
              <a:spcBef>
                <a:spcPct val="50000"/>
              </a:spcBef>
            </a:pPr>
            <a:r>
              <a:rPr lang="en-US" altLang="zh-CN" sz="6000" b="1" dirty="0">
                <a:latin typeface="Times New Roman" panose="02020603050405020304" pitchFamily="18" charset="0"/>
                <a:ea typeface="楷体_GB2312" pitchFamily="49" charset="-122"/>
              </a:rPr>
              <a:t>9    </a:t>
            </a:r>
            <a:r>
              <a:rPr lang="zh-CN" altLang="en-US" sz="6000" b="1" dirty="0">
                <a:latin typeface="Times New Roman" panose="02020603050405020304" pitchFamily="18" charset="0"/>
                <a:ea typeface="楷体_GB2312" pitchFamily="49" charset="-122"/>
              </a:rPr>
              <a:t>查找</a:t>
            </a:r>
            <a:endParaRPr lang="zh-CN" altLang="en-US" sz="6000" b="1" dirty="0">
              <a:latin typeface="Times New Roman" panose="02020603050405020304" pitchFamily="18" charset="0"/>
              <a:ea typeface="楷体_GB2312" pitchFamily="49" charset="-122"/>
            </a:endParaRPr>
          </a:p>
        </p:txBody>
      </p:sp>
      <p:pic>
        <p:nvPicPr>
          <p:cNvPr id="3076" name="Picture 51" descr="PE03511_"/>
          <p:cNvPicPr>
            <a:picLocks noChangeAspect="1"/>
          </p:cNvPicPr>
          <p:nvPr/>
        </p:nvPicPr>
        <p:blipFill>
          <a:blip r:embed="rId1"/>
          <a:stretch>
            <a:fillRect/>
          </a:stretch>
        </p:blipFill>
        <p:spPr>
          <a:xfrm>
            <a:off x="827088" y="3644900"/>
            <a:ext cx="2952750" cy="2719388"/>
          </a:xfrm>
          <a:prstGeom prst="rect">
            <a:avLst/>
          </a:prstGeom>
          <a:noFill/>
          <a:ln w="9525">
            <a:noFill/>
          </a:ln>
        </p:spPr>
      </p:pic>
      <p:sp>
        <p:nvSpPr>
          <p:cNvPr id="3077" name="Text Box 5"/>
          <p:cNvSpPr txBox="1"/>
          <p:nvPr/>
        </p:nvSpPr>
        <p:spPr>
          <a:xfrm>
            <a:off x="4140200" y="4292600"/>
            <a:ext cx="4537075" cy="1616075"/>
          </a:xfrm>
          <a:prstGeom prst="rect">
            <a:avLst/>
          </a:prstGeom>
          <a:noFill/>
          <a:ln w="9525">
            <a:noFill/>
          </a:ln>
        </p:spPr>
        <p:txBody>
          <a:bodyPr>
            <a:spAutoFit/>
          </a:bodyPr>
          <a:p>
            <a:pPr algn="ctr">
              <a:spcBef>
                <a:spcPct val="50000"/>
              </a:spcBef>
            </a:pPr>
            <a:r>
              <a:rPr lang="zh-CN" altLang="en-US" sz="4000" b="1" dirty="0">
                <a:latin typeface="Times New Roman" panose="02020603050405020304" pitchFamily="18" charset="0"/>
                <a:ea typeface="幼圆" panose="02010509060101010101" pitchFamily="49" charset="-122"/>
              </a:rPr>
              <a:t>授课老师：</a:t>
            </a:r>
            <a:r>
              <a:rPr lang="zh-CN" altLang="en-US" sz="4000" b="1" dirty="0">
                <a:latin typeface="Tahoma" panose="020B0604030504040204" pitchFamily="34" charset="0"/>
                <a:ea typeface="幼圆" panose="02010509060101010101" pitchFamily="49" charset="-122"/>
              </a:rPr>
              <a:t>彭伟国</a:t>
            </a:r>
            <a:endParaRPr lang="zh-CN" altLang="en-US" sz="4000" b="1" dirty="0">
              <a:latin typeface="Tahoma" panose="020B0604030504040204" pitchFamily="34" charset="0"/>
              <a:ea typeface="幼圆" panose="02010509060101010101" pitchFamily="49" charset="-122"/>
            </a:endParaRPr>
          </a:p>
          <a:p>
            <a:pPr algn="ctr">
              <a:spcBef>
                <a:spcPct val="50000"/>
              </a:spcBef>
            </a:pPr>
            <a:r>
              <a:rPr lang="zh-CN" altLang="en-US" sz="4000" b="1" dirty="0">
                <a:latin typeface="Times New Roman" panose="02020603050405020304" pitchFamily="18" charset="0"/>
                <a:ea typeface="幼圆" panose="02010509060101010101" pitchFamily="49" charset="-122"/>
              </a:rPr>
              <a:t>软件学院</a:t>
            </a:r>
            <a:endParaRPr lang="zh-CN" altLang="en-US" sz="3600" b="1" dirty="0">
              <a:latin typeface="Times New Roman" panose="02020603050405020304" pitchFamily="18" charset="0"/>
              <a:ea typeface="幼圆" panose="02010509060101010101" pitchFamily="49" charset="-122"/>
            </a:endParaRPr>
          </a:p>
        </p:txBody>
      </p:sp>
    </p:spTree>
  </p:cSld>
  <p:clrMapOvr>
    <a:masterClrMapping/>
  </p:clrMapOvr>
  <p:transition>
    <p:cover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62" name="文本框 399361"/>
          <p:cNvSpPr txBox="1"/>
          <p:nvPr/>
        </p:nvSpPr>
        <p:spPr>
          <a:xfrm>
            <a:off x="1044575" y="1730375"/>
            <a:ext cx="7058025" cy="579438"/>
          </a:xfrm>
          <a:prstGeom prst="rect">
            <a:avLst/>
          </a:prstGeom>
          <a:noFill/>
          <a:ln w="38100">
            <a:noFill/>
          </a:ln>
        </p:spPr>
        <p:txBody>
          <a:bodyPr>
            <a:spAutoFit/>
          </a:bodyPr>
          <a:p>
            <a:r>
              <a:rPr lang="zh-CN" altLang="en-US" sz="3200" b="1" dirty="0">
                <a:latin typeface="Times New Roman" panose="02020603050405020304" pitchFamily="18" charset="0"/>
                <a:ea typeface="黑体" panose="02010609060101010101" pitchFamily="49" charset="-122"/>
              </a:rPr>
              <a:t>针对静态查找表的查找算法主要有：</a:t>
            </a:r>
            <a:r>
              <a:rPr lang="zh-CN" altLang="en-US" sz="2800" b="1" dirty="0">
                <a:solidFill>
                  <a:srgbClr val="CDE5F3"/>
                </a:solidFill>
                <a:latin typeface="Times New Roman" panose="02020603050405020304" pitchFamily="18" charset="0"/>
                <a:ea typeface="黑体" panose="02010609060101010101" pitchFamily="49" charset="-122"/>
              </a:rPr>
              <a:t>    </a:t>
            </a:r>
            <a:endParaRPr lang="zh-CN" altLang="en-US" sz="2800" b="1" dirty="0">
              <a:latin typeface="Times New Roman" panose="02020603050405020304" pitchFamily="18" charset="0"/>
              <a:ea typeface="黑体" panose="02010609060101010101" pitchFamily="49" charset="-122"/>
            </a:endParaRPr>
          </a:p>
        </p:txBody>
      </p:sp>
      <p:sp>
        <p:nvSpPr>
          <p:cNvPr id="10243" name="矩形 399363"/>
          <p:cNvSpPr/>
          <p:nvPr/>
        </p:nvSpPr>
        <p:spPr>
          <a:xfrm>
            <a:off x="1042988" y="333375"/>
            <a:ext cx="7772400" cy="685800"/>
          </a:xfrm>
          <a:prstGeom prst="rect">
            <a:avLst/>
          </a:prstGeom>
          <a:noFill/>
          <a:ln w="9525">
            <a:noFill/>
          </a:ln>
        </p:spPr>
        <p:txBody>
          <a:bodyPr anchor="ctr"/>
          <a:p>
            <a:r>
              <a:rPr lang="zh-CN" altLang="en-US" sz="4000" b="1" dirty="0">
                <a:solidFill>
                  <a:schemeClr val="tx2"/>
                </a:solidFill>
                <a:latin typeface="Arial" panose="020B0604020202020204" pitchFamily="34" charset="0"/>
              </a:rPr>
              <a:t>9.1 静态查找表</a:t>
            </a:r>
            <a:endParaRPr lang="zh-CN" altLang="en-US" sz="3600" b="1" dirty="0">
              <a:latin typeface="宋体" panose="02010600030101010101" pitchFamily="2" charset="-122"/>
              <a:ea typeface="黑体" panose="02010609060101010101" pitchFamily="49" charset="-122"/>
            </a:endParaRPr>
          </a:p>
        </p:txBody>
      </p:sp>
      <p:sp>
        <p:nvSpPr>
          <p:cNvPr id="399366" name="矩形 399365"/>
          <p:cNvSpPr/>
          <p:nvPr/>
        </p:nvSpPr>
        <p:spPr>
          <a:xfrm>
            <a:off x="1501775" y="2492375"/>
            <a:ext cx="6172200" cy="2041525"/>
          </a:xfrm>
          <a:prstGeom prst="rect">
            <a:avLst/>
          </a:prstGeom>
          <a:noFill/>
          <a:ln w="9525">
            <a:noFill/>
          </a:ln>
        </p:spPr>
        <p:txBody>
          <a:bodyPr>
            <a:spAutoFit/>
          </a:bodyPr>
          <a:p>
            <a:pPr>
              <a:spcBef>
                <a:spcPct val="50000"/>
              </a:spcBef>
            </a:pPr>
            <a:r>
              <a:rPr lang="zh-CN" altLang="en-US" sz="3200" b="1" dirty="0">
                <a:solidFill>
                  <a:schemeClr val="folHlink"/>
                </a:solidFill>
                <a:latin typeface="Times New Roman" panose="02020603050405020304" pitchFamily="18" charset="0"/>
                <a:ea typeface="黑体" panose="02010609060101010101" pitchFamily="49" charset="-122"/>
              </a:rPr>
              <a:t>一、顺序查找</a:t>
            </a:r>
            <a:endParaRPr lang="zh-CN" altLang="en-US" sz="3200" b="1" dirty="0">
              <a:solidFill>
                <a:schemeClr val="folHlink"/>
              </a:solidFill>
              <a:latin typeface="Times New Roman" panose="02020603050405020304" pitchFamily="18" charset="0"/>
              <a:ea typeface="黑体" panose="02010609060101010101" pitchFamily="49" charset="-122"/>
            </a:endParaRPr>
          </a:p>
          <a:p>
            <a:pPr>
              <a:spcBef>
                <a:spcPct val="50000"/>
              </a:spcBef>
            </a:pPr>
            <a:r>
              <a:rPr lang="zh-CN" altLang="en-US" sz="3200" b="1" dirty="0">
                <a:latin typeface="Times New Roman" panose="02020603050405020304" pitchFamily="18" charset="0"/>
                <a:ea typeface="黑体" panose="02010609060101010101" pitchFamily="49" charset="-122"/>
              </a:rPr>
              <a:t>二、折半查找（二分查找）</a:t>
            </a:r>
            <a:endParaRPr lang="zh-CN" altLang="en-US" sz="3200" b="1" dirty="0">
              <a:latin typeface="Times New Roman" panose="02020603050405020304" pitchFamily="18" charset="0"/>
              <a:ea typeface="黑体" panose="02010609060101010101" pitchFamily="49" charset="-122"/>
            </a:endParaRPr>
          </a:p>
          <a:p>
            <a:pPr>
              <a:spcBef>
                <a:spcPct val="50000"/>
              </a:spcBef>
            </a:pPr>
            <a:r>
              <a:rPr lang="zh-CN" altLang="en-US" sz="3200" b="1" dirty="0">
                <a:latin typeface="Times New Roman" panose="02020603050405020304" pitchFamily="18" charset="0"/>
                <a:ea typeface="黑体" panose="02010609060101010101" pitchFamily="49" charset="-122"/>
              </a:rPr>
              <a:t>三、</a:t>
            </a:r>
            <a:r>
              <a:rPr lang="zh-CN" altLang="en-US" sz="3200" b="1" dirty="0">
                <a:latin typeface="Times New Roman" panose="02020603050405020304" pitchFamily="18" charset="0"/>
                <a:ea typeface="黑体" panose="02010609060101010101" pitchFamily="49" charset="-122"/>
                <a:sym typeface="Arial" panose="020B0604020202020204" pitchFamily="34" charset="0"/>
              </a:rPr>
              <a:t>分块查找（索引顺序查找）</a:t>
            </a:r>
            <a:endParaRPr lang="zh-CN" altLang="en-US" sz="3200" b="1" dirty="0">
              <a:latin typeface="Times New Roman" panose="02020603050405020304" pitchFamily="18" charset="0"/>
              <a:ea typeface="黑体" panose="0201060906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99366"/>
                                        </p:tgtEl>
                                        <p:attrNameLst>
                                          <p:attrName>style.visibility</p:attrName>
                                        </p:attrNameLst>
                                      </p:cBhvr>
                                      <p:to>
                                        <p:strVal val="visible"/>
                                      </p:to>
                                    </p:set>
                                    <p:animEffect transition="in" filter="wipe(up)">
                                      <p:cBhvr>
                                        <p:cTn id="11" dur="500"/>
                                        <p:tgtEl>
                                          <p:spTgt spid="399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2" grpId="0"/>
      <p:bldP spid="39936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Text Box 4"/>
          <p:cNvSpPr txBox="1">
            <a:spLocks noChangeArrowheads="1"/>
          </p:cNvSpPr>
          <p:nvPr/>
        </p:nvSpPr>
        <p:spPr bwMode="auto">
          <a:xfrm>
            <a:off x="539750" y="1112638"/>
            <a:ext cx="4968875" cy="457200"/>
          </a:xfrm>
          <a:prstGeom prst="rect">
            <a:avLst/>
          </a:prstGeom>
          <a:noFill/>
          <a:ln w="28575" algn="ctr">
            <a:noFill/>
            <a:miter lim="800000"/>
          </a:ln>
          <a:effectLst/>
          <a:scene3d>
            <a:camera prst="perspectiveRight"/>
            <a:lightRig rig="threePt" dir="t"/>
          </a:scene3d>
        </p:spPr>
        <p:txBody>
          <a:bodyPr>
            <a:spAutoFit/>
          </a:bodyPr>
          <a:lstStyle/>
          <a:p>
            <a:pPr algn="l">
              <a:spcBef>
                <a:spcPct val="50000"/>
              </a:spcBef>
            </a:pPr>
            <a:r>
              <a:rPr lang="zh-CN" altLang="en-US" sz="2400" dirty="0">
                <a:ea typeface="楷体" panose="02010609060101010101" pitchFamily="49" charset="-122"/>
                <a:cs typeface="Times New Roman" panose="02020603050405020304" pitchFamily="18" charset="0"/>
              </a:rPr>
              <a:t>开放定址法哈希表查找</a:t>
            </a:r>
            <a:r>
              <a:rPr lang="en-US" altLang="zh-CN" sz="2400" i="1" dirty="0">
                <a:ea typeface="楷体" panose="02010609060101010101" pitchFamily="49" charset="-122"/>
                <a:cs typeface="Times New Roman" panose="02020603050405020304" pitchFamily="18" charset="0"/>
              </a:rPr>
              <a:t>k</a:t>
            </a:r>
            <a:r>
              <a:rPr lang="zh-CN" altLang="en-US" sz="2400" dirty="0">
                <a:ea typeface="楷体" panose="02010609060101010101" pitchFamily="49" charset="-122"/>
                <a:cs typeface="Times New Roman" panose="02020603050405020304" pitchFamily="18" charset="0"/>
              </a:rPr>
              <a:t>过程：</a:t>
            </a:r>
            <a:endParaRPr lang="zh-CN" altLang="en-US" sz="2400" dirty="0">
              <a:ea typeface="楷体" panose="02010609060101010101" pitchFamily="49" charset="-122"/>
              <a:cs typeface="Times New Roman" panose="02020603050405020304" pitchFamily="18" charset="0"/>
            </a:endParaRPr>
          </a:p>
        </p:txBody>
      </p:sp>
      <p:sp>
        <p:nvSpPr>
          <p:cNvPr id="186373" name="Text Box 5"/>
          <p:cNvSpPr txBox="1">
            <a:spLocks noChangeArrowheads="1"/>
          </p:cNvSpPr>
          <p:nvPr/>
        </p:nvSpPr>
        <p:spPr bwMode="auto">
          <a:xfrm>
            <a:off x="571472" y="1847637"/>
            <a:ext cx="5329237" cy="3295875"/>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d=h(k);</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while (ha[d]!=</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空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&amp;&amp; ha[d]!=k)</a:t>
            </a:r>
            <a:endPar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采用某种探查法求出下一地址</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if (ha[d]==</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空</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失败标记</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ha[d];</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37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637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637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637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637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63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500034" y="214290"/>
            <a:ext cx="3000396" cy="50000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0000"/>
              </a:lnSpc>
              <a:spcBef>
                <a:spcPct val="50000"/>
              </a:spcBef>
            </a:pPr>
            <a:r>
              <a:rPr lang="zh-CN" altLang="en-US" sz="2400" smtClean="0">
                <a:solidFill>
                  <a:srgbClr val="FF0000"/>
                </a:solidFill>
                <a:latin typeface="微软雅黑" panose="020B0503020204020204" charset="-122"/>
                <a:ea typeface="微软雅黑" panose="020B0503020204020204" charset="-122"/>
                <a:cs typeface="Times New Roman" panose="02020603050405020304" pitchFamily="18" charset="0"/>
              </a:rPr>
              <a:t>成功</a:t>
            </a:r>
            <a:r>
              <a:rPr lang="zh-CN" altLang="en-US" sz="2400" dirty="0" smtClean="0">
                <a:solidFill>
                  <a:srgbClr val="FF0000"/>
                </a:solidFill>
                <a:latin typeface="微软雅黑" panose="020B0503020204020204" charset="-122"/>
                <a:ea typeface="微软雅黑" panose="020B0503020204020204" charset="-122"/>
                <a:cs typeface="Times New Roman" panose="02020603050405020304" pitchFamily="18" charset="0"/>
              </a:rPr>
              <a:t>查找</a:t>
            </a:r>
            <a:r>
              <a:rPr lang="zh-CN" altLang="en-US" sz="2400" dirty="0" smtClean="0">
                <a:solidFill>
                  <a:srgbClr val="3333FF"/>
                </a:solidFill>
                <a:latin typeface="微软雅黑" panose="020B0503020204020204" charset="-122"/>
                <a:ea typeface="微软雅黑" panose="020B0503020204020204" charset="-122"/>
                <a:cs typeface="Times New Roman" panose="02020603050405020304" pitchFamily="18" charset="0"/>
              </a:rPr>
              <a:t>的情况</a:t>
            </a:r>
            <a:endParaRPr kumimoji="1" lang="zh-CN" altLang="en-US" sz="2400" dirty="0" smtClean="0">
              <a:solidFill>
                <a:srgbClr val="3333FF"/>
              </a:solidFill>
              <a:latin typeface="微软雅黑" panose="020B0503020204020204" charset="-122"/>
              <a:ea typeface="微软雅黑" panose="020B0503020204020204" charset="-122"/>
              <a:cs typeface="Times New Roman" panose="02020603050405020304" pitchFamily="18" charset="0"/>
            </a:endParaRPr>
          </a:p>
        </p:txBody>
      </p:sp>
      <p:sp>
        <p:nvSpPr>
          <p:cNvPr id="189542" name="Text Box 102"/>
          <p:cNvSpPr txBox="1">
            <a:spLocks noChangeArrowheads="1"/>
          </p:cNvSpPr>
          <p:nvPr/>
        </p:nvSpPr>
        <p:spPr bwMode="auto">
          <a:xfrm>
            <a:off x="3071802" y="5500702"/>
            <a:ext cx="3357586" cy="457200"/>
          </a:xfrm>
          <a:prstGeom prst="rect">
            <a:avLst/>
          </a:prstGeom>
          <a:noFill/>
          <a:ln w="28575" algn="ctr">
            <a:noFill/>
            <a:miter lim="800000"/>
          </a:ln>
          <a:effectLst/>
        </p:spPr>
        <p:txBody>
          <a:bodyPr wrap="square">
            <a:spAutoFit/>
          </a:bodyPr>
          <a:lstStyle/>
          <a:p>
            <a:pPr>
              <a:spcBef>
                <a:spcPct val="50000"/>
              </a:spcBef>
            </a:pPr>
            <a:r>
              <a:rPr lang="zh-CN" altLang="en-US" sz="2400" dirty="0">
                <a:solidFill>
                  <a:srgbClr val="FF00FF"/>
                </a:solidFill>
                <a:ea typeface="楷体" panose="02010609060101010101" pitchFamily="49" charset="-122"/>
                <a:cs typeface="Times New Roman" panose="02020603050405020304" pitchFamily="18" charset="0"/>
              </a:rPr>
              <a:t>哈希</a:t>
            </a:r>
            <a:r>
              <a:rPr lang="zh-CN" altLang="en-US" sz="2400" dirty="0" smtClean="0">
                <a:solidFill>
                  <a:srgbClr val="FF00FF"/>
                </a:solidFill>
                <a:ea typeface="楷体" panose="02010609060101010101" pitchFamily="49" charset="-122"/>
                <a:cs typeface="Times New Roman" panose="02020603050405020304" pitchFamily="18" charset="0"/>
              </a:rPr>
              <a:t>表成功查找</a:t>
            </a:r>
            <a:r>
              <a:rPr lang="zh-CN" altLang="en-US" sz="2400" dirty="0">
                <a:solidFill>
                  <a:srgbClr val="FF00FF"/>
                </a:solidFill>
                <a:ea typeface="楷体" panose="02010609060101010101" pitchFamily="49" charset="-122"/>
                <a:cs typeface="Times New Roman" panose="02020603050405020304" pitchFamily="18" charset="0"/>
              </a:rPr>
              <a:t>完毕</a:t>
            </a:r>
            <a:endParaRPr lang="zh-CN" altLang="en-US" sz="2400" dirty="0">
              <a:solidFill>
                <a:srgbClr val="FF00FF"/>
              </a:solidFill>
              <a:ea typeface="楷体" panose="02010609060101010101" pitchFamily="49" charset="-122"/>
              <a:cs typeface="Times New Roman" panose="02020603050405020304" pitchFamily="18" charset="0"/>
            </a:endParaRPr>
          </a:p>
        </p:txBody>
      </p:sp>
      <p:sp>
        <p:nvSpPr>
          <p:cNvPr id="189543" name="Text Box 103"/>
          <p:cNvSpPr txBox="1">
            <a:spLocks noChangeArrowheads="1"/>
          </p:cNvSpPr>
          <p:nvPr/>
        </p:nvSpPr>
        <p:spPr bwMode="auto">
          <a:xfrm>
            <a:off x="571472" y="854973"/>
            <a:ext cx="3714776" cy="430887"/>
          </a:xfrm>
          <a:prstGeom prst="rect">
            <a:avLst/>
          </a:prstGeom>
          <a:noFill/>
          <a:ln w="28575" algn="ctr">
            <a:noFill/>
            <a:miter lim="800000"/>
          </a:ln>
          <a:effectLst/>
        </p:spPr>
        <p:txBody>
          <a:bodyPr wrap="square">
            <a:spAutoFit/>
          </a:bodyPr>
          <a:lstStyle/>
          <a:p>
            <a:pPr algn="l">
              <a:spcBef>
                <a:spcPct val="50000"/>
              </a:spcBef>
            </a:pPr>
            <a:r>
              <a:rPr lang="zh-CN" altLang="en-US" sz="2200" dirty="0">
                <a:ea typeface="楷体" panose="02010609060101010101" pitchFamily="49" charset="-122"/>
                <a:cs typeface="Times New Roman" panose="02020603050405020304" pitchFamily="18" charset="0"/>
              </a:rPr>
              <a:t>查找关键字为</a:t>
            </a:r>
            <a:r>
              <a:rPr lang="en-US" altLang="zh-CN" sz="2200" dirty="0">
                <a:solidFill>
                  <a:srgbClr val="FF0000"/>
                </a:solidFill>
                <a:ea typeface="楷体" panose="02010609060101010101" pitchFamily="49" charset="-122"/>
                <a:cs typeface="Times New Roman" panose="02020603050405020304" pitchFamily="18" charset="0"/>
              </a:rPr>
              <a:t>29</a:t>
            </a:r>
            <a:r>
              <a:rPr lang="zh-CN" altLang="en-US" sz="2200" dirty="0">
                <a:ea typeface="楷体" panose="02010609060101010101" pitchFamily="49" charset="-122"/>
                <a:cs typeface="Times New Roman" panose="02020603050405020304" pitchFamily="18" charset="0"/>
              </a:rPr>
              <a:t>的</a:t>
            </a:r>
            <a:r>
              <a:rPr lang="zh-CN" altLang="en-US" sz="2200" dirty="0" smtClean="0">
                <a:ea typeface="楷体" panose="02010609060101010101" pitchFamily="49" charset="-122"/>
                <a:cs typeface="Times New Roman" panose="02020603050405020304" pitchFamily="18" charset="0"/>
              </a:rPr>
              <a:t>记录：</a:t>
            </a:r>
            <a:endParaRPr lang="zh-CN" altLang="en-US" sz="2200" dirty="0">
              <a:ea typeface="楷体" panose="02010609060101010101" pitchFamily="49" charset="-122"/>
              <a:cs typeface="Times New Roman" panose="02020603050405020304" pitchFamily="18" charset="0"/>
            </a:endParaRPr>
          </a:p>
        </p:txBody>
      </p:sp>
      <p:sp>
        <p:nvSpPr>
          <p:cNvPr id="189544" name="Text Box 104"/>
          <p:cNvSpPr txBox="1">
            <a:spLocks noChangeArrowheads="1"/>
          </p:cNvSpPr>
          <p:nvPr/>
        </p:nvSpPr>
        <p:spPr bwMode="auto">
          <a:xfrm>
            <a:off x="1071539" y="1428736"/>
            <a:ext cx="4000528" cy="1818959"/>
          </a:xfrm>
          <a:prstGeom prst="rect">
            <a:avLst/>
          </a:prstGeom>
          <a:noFill/>
          <a:ln w="28575" algn="ctr">
            <a:noFill/>
            <a:miter lim="800000"/>
          </a:ln>
          <a:effectLst/>
        </p:spPr>
        <p:txBody>
          <a:bodyPr wrap="square">
            <a:spAutoFit/>
          </a:bodyPr>
          <a:lstStyle/>
          <a:p>
            <a:pPr algn="l">
              <a:lnSpc>
                <a:spcPct val="90000"/>
              </a:lnSpc>
              <a:spcBef>
                <a:spcPct val="50000"/>
              </a:spcBef>
            </a:pPr>
            <a:r>
              <a:rPr lang="en-US" altLang="zh-CN" sz="2200" i="1" dirty="0"/>
              <a:t>h</a:t>
            </a:r>
            <a:r>
              <a:rPr lang="en-US" altLang="zh-CN" sz="2200" dirty="0"/>
              <a:t>(29)=29%13=3</a:t>
            </a:r>
            <a:r>
              <a:rPr lang="zh-CN" altLang="en-US" sz="2200" dirty="0"/>
              <a:t>：</a:t>
            </a:r>
            <a:r>
              <a:rPr lang="en-US" altLang="zh-CN" sz="2200" dirty="0"/>
              <a:t>16</a:t>
            </a:r>
            <a:r>
              <a:rPr lang="en-US" altLang="zh-CN" sz="2200" dirty="0">
                <a:latin typeface="+mj-ea"/>
                <a:ea typeface="+mj-ea"/>
              </a:rPr>
              <a:t>≠</a:t>
            </a:r>
            <a:r>
              <a:rPr lang="en-US" altLang="zh-CN" sz="2200" dirty="0">
                <a:solidFill>
                  <a:srgbClr val="FF0000"/>
                </a:solidFill>
              </a:rPr>
              <a:t>29</a:t>
            </a:r>
            <a:r>
              <a:rPr lang="zh-CN" altLang="en-US" sz="2200" dirty="0" smtClean="0"/>
              <a:t>；</a:t>
            </a:r>
            <a:endParaRPr lang="en-US" altLang="zh-CN" sz="2200" dirty="0" smtClean="0"/>
          </a:p>
          <a:p>
            <a:pPr algn="l">
              <a:lnSpc>
                <a:spcPct val="90000"/>
              </a:lnSpc>
              <a:spcBef>
                <a:spcPct val="50000"/>
              </a:spcBef>
            </a:pPr>
            <a:r>
              <a:rPr lang="en-US" altLang="zh-CN" sz="2200" smtClean="0"/>
              <a:t>d</a:t>
            </a:r>
            <a:r>
              <a:rPr lang="en-US" altLang="zh-CN" sz="2200" baseline="-25000" smtClean="0"/>
              <a:t>0</a:t>
            </a:r>
            <a:r>
              <a:rPr lang="en-US" altLang="zh-CN" sz="2200" smtClean="0"/>
              <a:t>=3</a:t>
            </a:r>
            <a:r>
              <a:rPr lang="zh-CN" altLang="en-US" sz="2200" smtClean="0"/>
              <a:t>，</a:t>
            </a:r>
            <a:r>
              <a:rPr lang="en-US" altLang="zh-CN" sz="2200" smtClean="0"/>
              <a:t>d</a:t>
            </a:r>
            <a:r>
              <a:rPr lang="en-US" altLang="zh-CN" sz="2200" baseline="-25000" smtClean="0"/>
              <a:t>1</a:t>
            </a:r>
            <a:r>
              <a:rPr lang="en-US" altLang="zh-CN" sz="2200" dirty="0"/>
              <a:t>=(3+1)=4</a:t>
            </a:r>
            <a:r>
              <a:rPr lang="zh-CN" altLang="en-US" sz="2200" dirty="0"/>
              <a:t>：</a:t>
            </a:r>
            <a:r>
              <a:rPr lang="en-US" altLang="zh-CN" sz="2200" dirty="0"/>
              <a:t>43</a:t>
            </a:r>
            <a:r>
              <a:rPr lang="en-US" altLang="zh-CN" sz="2200" dirty="0">
                <a:latin typeface="+mj-ea"/>
                <a:ea typeface="+mj-ea"/>
              </a:rPr>
              <a:t>≠</a:t>
            </a:r>
            <a:r>
              <a:rPr lang="en-US" altLang="zh-CN" sz="2200" dirty="0">
                <a:solidFill>
                  <a:srgbClr val="FF0000"/>
                </a:solidFill>
              </a:rPr>
              <a:t>29</a:t>
            </a:r>
            <a:r>
              <a:rPr lang="zh-CN" altLang="en-US" sz="2200" dirty="0"/>
              <a:t>；</a:t>
            </a:r>
            <a:endParaRPr lang="zh-CN" altLang="en-US" sz="2200" dirty="0"/>
          </a:p>
          <a:p>
            <a:pPr algn="l">
              <a:lnSpc>
                <a:spcPct val="90000"/>
              </a:lnSpc>
              <a:spcBef>
                <a:spcPct val="50000"/>
              </a:spcBef>
            </a:pPr>
            <a:r>
              <a:rPr lang="en-US" altLang="zh-CN" sz="2200" dirty="0" err="1"/>
              <a:t>d</a:t>
            </a:r>
            <a:r>
              <a:rPr lang="en-US" altLang="zh-CN" sz="2200" baseline="-25000" dirty="0" err="1"/>
              <a:t>2</a:t>
            </a:r>
            <a:r>
              <a:rPr lang="en-US" altLang="zh-CN" sz="2200" dirty="0"/>
              <a:t>=(4+1)=5</a:t>
            </a:r>
            <a:r>
              <a:rPr lang="zh-CN" altLang="en-US" sz="2200" dirty="0"/>
              <a:t>：</a:t>
            </a:r>
            <a:r>
              <a:rPr lang="en-US" altLang="zh-CN" sz="2200" dirty="0"/>
              <a:t>31</a:t>
            </a:r>
            <a:r>
              <a:rPr lang="en-US" altLang="zh-CN" sz="2200" dirty="0">
                <a:latin typeface="+mn-ea"/>
                <a:ea typeface="+mn-ea"/>
              </a:rPr>
              <a:t>≠</a:t>
            </a:r>
            <a:r>
              <a:rPr lang="en-US" altLang="zh-CN" sz="2200" dirty="0">
                <a:solidFill>
                  <a:srgbClr val="FF0000"/>
                </a:solidFill>
              </a:rPr>
              <a:t>29</a:t>
            </a:r>
            <a:r>
              <a:rPr lang="zh-CN" altLang="en-US" sz="2200" dirty="0"/>
              <a:t>； </a:t>
            </a:r>
            <a:endParaRPr lang="en-US" altLang="zh-CN" sz="2200" dirty="0" smtClean="0"/>
          </a:p>
          <a:p>
            <a:pPr algn="l">
              <a:lnSpc>
                <a:spcPct val="90000"/>
              </a:lnSpc>
              <a:spcBef>
                <a:spcPct val="50000"/>
              </a:spcBef>
            </a:pPr>
            <a:r>
              <a:rPr lang="en-US" altLang="zh-CN" sz="2200" dirty="0" err="1" smtClean="0"/>
              <a:t>d</a:t>
            </a:r>
            <a:r>
              <a:rPr lang="en-US" altLang="zh-CN" sz="2200" baseline="-25000" dirty="0" err="1" smtClean="0"/>
              <a:t>3</a:t>
            </a:r>
            <a:r>
              <a:rPr lang="en-US" altLang="zh-CN" sz="2200" dirty="0"/>
              <a:t>=(5+1)=6</a:t>
            </a:r>
            <a:r>
              <a:rPr lang="zh-CN" altLang="en-US" sz="2200" dirty="0"/>
              <a:t>：</a:t>
            </a:r>
            <a:r>
              <a:rPr lang="en-US" altLang="zh-CN" sz="2200" dirty="0"/>
              <a:t>29</a:t>
            </a:r>
            <a:r>
              <a:rPr lang="zh-CN" altLang="en-US" sz="2200" dirty="0"/>
              <a:t>＝</a:t>
            </a:r>
            <a:r>
              <a:rPr lang="en-US" altLang="zh-CN" sz="2200" dirty="0">
                <a:solidFill>
                  <a:srgbClr val="FF0000"/>
                </a:solidFill>
              </a:rPr>
              <a:t>29</a:t>
            </a:r>
            <a:r>
              <a:rPr lang="zh-CN" altLang="en-US" sz="2200" dirty="0" smtClean="0"/>
              <a:t>。</a:t>
            </a:r>
            <a:r>
              <a:rPr lang="zh-CN" altLang="en-US" sz="2200" dirty="0" smtClean="0">
                <a:solidFill>
                  <a:srgbClr val="FF0000"/>
                </a:solidFill>
                <a:latin typeface="楷体" panose="02010609060101010101" pitchFamily="49" charset="-122"/>
                <a:ea typeface="楷体" panose="02010609060101010101" pitchFamily="49" charset="-122"/>
              </a:rPr>
              <a:t>成功！</a:t>
            </a:r>
            <a:endParaRPr lang="en-US" altLang="zh-CN" sz="2200" dirty="0">
              <a:solidFill>
                <a:srgbClr val="FF0000"/>
              </a:solidFill>
              <a:latin typeface="楷体" panose="02010609060101010101" pitchFamily="49" charset="-122"/>
              <a:ea typeface="楷体" panose="02010609060101010101" pitchFamily="49" charset="-122"/>
            </a:endParaRPr>
          </a:p>
        </p:txBody>
      </p:sp>
      <p:graphicFrame>
        <p:nvGraphicFramePr>
          <p:cNvPr id="50" name="Group 230"/>
          <p:cNvGraphicFramePr>
            <a:graphicFrameLocks noGrp="1"/>
          </p:cNvGraphicFramePr>
          <p:nvPr/>
        </p:nvGraphicFramePr>
        <p:xfrm>
          <a:off x="357158" y="3514736"/>
          <a:ext cx="8686800" cy="1557338"/>
        </p:xfrm>
        <a:graphic>
          <a:graphicData uri="http://schemas.openxmlformats.org/drawingml/2006/table">
            <a:tbl>
              <a:tblPr/>
              <a:tblGrid>
                <a:gridCol w="1219200"/>
                <a:gridCol w="609600"/>
                <a:gridCol w="533400"/>
                <a:gridCol w="609600"/>
                <a:gridCol w="609600"/>
                <a:gridCol w="533400"/>
                <a:gridCol w="609600"/>
                <a:gridCol w="609600"/>
                <a:gridCol w="533400"/>
                <a:gridCol w="533400"/>
                <a:gridCol w="533400"/>
                <a:gridCol w="609600"/>
                <a:gridCol w="533400"/>
                <a:gridCol w="609600"/>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下标</a:t>
                      </a:r>
                      <a:endPar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0</a:t>
                      </a:r>
                      <a:endPar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3</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4</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5</a:t>
                      </a:r>
                      <a:endPar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6</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7</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8</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9</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11</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12</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r>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k</a:t>
                      </a:r>
                      <a:endParaRPr kumimoji="0" lang="en-US" altLang="zh-CN" sz="2000" b="1" i="1"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77</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54</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16</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43</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31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29</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46</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60</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74</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88</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90</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探查次数</a:t>
                      </a:r>
                      <a:endParaRPr kumimoji="0" lang="zh-CN" altLang="en-US" sz="2000" b="1" i="0"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1" name="椭圆 50"/>
          <p:cNvSpPr/>
          <p:nvPr/>
        </p:nvSpPr>
        <p:spPr>
          <a:xfrm>
            <a:off x="3390892" y="4000504"/>
            <a:ext cx="500066" cy="642942"/>
          </a:xfrm>
          <a:prstGeom prst="ellipse">
            <a:avLst/>
          </a:prstGeom>
          <a:solidFill>
            <a:schemeClr val="accent1">
              <a:alpha val="0"/>
            </a:schemeClr>
          </a:solid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2" name="椭圆 51"/>
          <p:cNvSpPr/>
          <p:nvPr/>
        </p:nvSpPr>
        <p:spPr>
          <a:xfrm>
            <a:off x="3941758" y="4000504"/>
            <a:ext cx="500066" cy="642942"/>
          </a:xfrm>
          <a:prstGeom prst="ellipse">
            <a:avLst/>
          </a:prstGeom>
          <a:solidFill>
            <a:schemeClr val="accent1">
              <a:alpha val="0"/>
            </a:schemeClr>
          </a:solid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3" name="椭圆 52"/>
          <p:cNvSpPr/>
          <p:nvPr/>
        </p:nvSpPr>
        <p:spPr>
          <a:xfrm>
            <a:off x="4500562" y="4000504"/>
            <a:ext cx="500066" cy="642942"/>
          </a:xfrm>
          <a:prstGeom prst="ellipse">
            <a:avLst/>
          </a:prstGeom>
          <a:solidFill>
            <a:schemeClr val="accent1">
              <a:alpha val="0"/>
            </a:schemeClr>
          </a:solid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4" name="椭圆 53"/>
          <p:cNvSpPr/>
          <p:nvPr/>
        </p:nvSpPr>
        <p:spPr>
          <a:xfrm>
            <a:off x="5122866" y="4000504"/>
            <a:ext cx="500066" cy="642942"/>
          </a:xfrm>
          <a:prstGeom prst="ellipse">
            <a:avLst/>
          </a:prstGeom>
          <a:solidFill>
            <a:schemeClr val="accent1">
              <a:alpha val="0"/>
            </a:schemeClr>
          </a:solid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TextBox 54"/>
          <p:cNvSpPr txBox="1"/>
          <p:nvPr/>
        </p:nvSpPr>
        <p:spPr>
          <a:xfrm>
            <a:off x="4857752" y="2855237"/>
            <a:ext cx="3286148" cy="430887"/>
          </a:xfrm>
          <a:prstGeom prst="rect">
            <a:avLst/>
          </a:prstGeom>
          <a:noFill/>
        </p:spPr>
        <p:txBody>
          <a:bodyPr wrap="square" rtlCol="0">
            <a:spAutoFit/>
          </a:bodyPr>
          <a:lstStyle/>
          <a:p>
            <a:r>
              <a:rPr lang="zh-CN" altLang="en-US" sz="2200" dirty="0" smtClean="0">
                <a:ea typeface="楷体" panose="02010609060101010101" pitchFamily="49" charset="-122"/>
                <a:cs typeface="Times New Roman" panose="02020603050405020304" pitchFamily="18" charset="0"/>
              </a:rPr>
              <a:t>需要</a:t>
            </a:r>
            <a:r>
              <a:rPr lang="en-US" altLang="zh-CN" sz="2200" smtClean="0">
                <a:solidFill>
                  <a:srgbClr val="FF0000"/>
                </a:solidFill>
                <a:ea typeface="楷体" panose="02010609060101010101" pitchFamily="49" charset="-122"/>
                <a:cs typeface="Times New Roman" panose="02020603050405020304" pitchFamily="18" charset="0"/>
              </a:rPr>
              <a:t>4</a:t>
            </a:r>
            <a:r>
              <a:rPr lang="zh-CN" altLang="en-US" sz="2200" smtClean="0">
                <a:ea typeface="楷体" panose="02010609060101010101" pitchFamily="49" charset="-122"/>
                <a:cs typeface="Times New Roman" panose="02020603050405020304" pitchFamily="18" charset="0"/>
              </a:rPr>
              <a:t>次关键字比较</a:t>
            </a:r>
            <a:endParaRPr lang="zh-CN" altLang="en-US" sz="2200"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5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grpId="1" nodeType="afterEffect">
                                  <p:stCondLst>
                                    <p:cond delay="0"/>
                                  </p:stCondLst>
                                  <p:childTnLst>
                                    <p:animEffect transition="out" filter="fade">
                                      <p:cBhvr>
                                        <p:cTn id="13" dur="500" tmFilter="0, 0; .2, .5; .8, .5; 1, 0"/>
                                        <p:tgtEl>
                                          <p:spTgt spid="51"/>
                                        </p:tgtEl>
                                      </p:cBhvr>
                                    </p:animEffect>
                                    <p:animScale>
                                      <p:cBhvr>
                                        <p:cTn id="14" dur="250" autoRev="1" fill="hold"/>
                                        <p:tgtEl>
                                          <p:spTgt spid="51"/>
                                        </p:tgtEl>
                                      </p:cBhvr>
                                      <p:by x="105000" y="105000"/>
                                    </p:animScale>
                                  </p:childTnLst>
                                </p:cTn>
                              </p:par>
                            </p:childTnLst>
                          </p:cTn>
                        </p:par>
                        <p:par>
                          <p:cTn id="15" fill="hold">
                            <p:stCondLst>
                              <p:cond delay="500"/>
                            </p:stCondLst>
                            <p:childTnLst>
                              <p:par>
                                <p:cTn id="16" presetID="22" presetClass="exit" presetSubtype="4" fill="hold" grpId="2" nodeType="afterEffect">
                                  <p:stCondLst>
                                    <p:cond delay="0"/>
                                  </p:stCondLst>
                                  <p:childTnLst>
                                    <p:animEffect transition="out" filter="wipe(down)">
                                      <p:cBhvr>
                                        <p:cTn id="17" dur="500"/>
                                        <p:tgtEl>
                                          <p:spTgt spid="51"/>
                                        </p:tgtEl>
                                      </p:cBhvr>
                                    </p:animEffect>
                                    <p:set>
                                      <p:cBhvr>
                                        <p:cTn id="18" dur="1" fill="hold">
                                          <p:stCondLst>
                                            <p:cond delay="499"/>
                                          </p:stCondLst>
                                        </p:cTn>
                                        <p:tgtEl>
                                          <p:spTgt spid="5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954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par>
                          <p:cTn id="27" fill="hold">
                            <p:stCondLst>
                              <p:cond delay="0"/>
                            </p:stCondLst>
                            <p:childTnLst>
                              <p:par>
                                <p:cTn id="28" presetID="26" presetClass="emph" presetSubtype="0" fill="hold" grpId="1" nodeType="afterEffect">
                                  <p:stCondLst>
                                    <p:cond delay="0"/>
                                  </p:stCondLst>
                                  <p:childTnLst>
                                    <p:animEffect transition="out" filter="fade">
                                      <p:cBhvr>
                                        <p:cTn id="29" dur="500" tmFilter="0, 0; .2, .5; .8, .5; 1, 0"/>
                                        <p:tgtEl>
                                          <p:spTgt spid="52"/>
                                        </p:tgtEl>
                                      </p:cBhvr>
                                    </p:animEffect>
                                    <p:animScale>
                                      <p:cBhvr>
                                        <p:cTn id="30" dur="250" autoRev="1" fill="hold"/>
                                        <p:tgtEl>
                                          <p:spTgt spid="52"/>
                                        </p:tgtEl>
                                      </p:cBhvr>
                                      <p:by x="105000" y="105000"/>
                                    </p:animScale>
                                  </p:childTnLst>
                                </p:cTn>
                              </p:par>
                            </p:childTnLst>
                          </p:cTn>
                        </p:par>
                        <p:par>
                          <p:cTn id="31" fill="hold">
                            <p:stCondLst>
                              <p:cond delay="500"/>
                            </p:stCondLst>
                            <p:childTnLst>
                              <p:par>
                                <p:cTn id="32" presetID="22" presetClass="exit" presetSubtype="4" fill="hold" grpId="2" nodeType="afterEffect">
                                  <p:stCondLst>
                                    <p:cond delay="0"/>
                                  </p:stCondLst>
                                  <p:childTnLst>
                                    <p:animEffect transition="out" filter="wipe(down)">
                                      <p:cBhvr>
                                        <p:cTn id="33" dur="500"/>
                                        <p:tgtEl>
                                          <p:spTgt spid="52"/>
                                        </p:tgtEl>
                                      </p:cBhvr>
                                    </p:animEffect>
                                    <p:set>
                                      <p:cBhvr>
                                        <p:cTn id="34" dur="1" fill="hold">
                                          <p:stCondLst>
                                            <p:cond delay="499"/>
                                          </p:stCondLst>
                                        </p:cTn>
                                        <p:tgtEl>
                                          <p:spTgt spid="5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954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par>
                          <p:cTn id="43" fill="hold">
                            <p:stCondLst>
                              <p:cond delay="0"/>
                            </p:stCondLst>
                            <p:childTnLst>
                              <p:par>
                                <p:cTn id="44" presetID="26" presetClass="emph" presetSubtype="0" fill="hold" grpId="1" nodeType="afterEffect">
                                  <p:stCondLst>
                                    <p:cond delay="0"/>
                                  </p:stCondLst>
                                  <p:childTnLst>
                                    <p:animEffect transition="out" filter="fade">
                                      <p:cBhvr>
                                        <p:cTn id="45" dur="500" tmFilter="0, 0; .2, .5; .8, .5; 1, 0"/>
                                        <p:tgtEl>
                                          <p:spTgt spid="53"/>
                                        </p:tgtEl>
                                      </p:cBhvr>
                                    </p:animEffect>
                                    <p:animScale>
                                      <p:cBhvr>
                                        <p:cTn id="46" dur="250" autoRev="1" fill="hold"/>
                                        <p:tgtEl>
                                          <p:spTgt spid="53"/>
                                        </p:tgtEl>
                                      </p:cBhvr>
                                      <p:by x="105000" y="105000"/>
                                    </p:animScale>
                                  </p:childTnLst>
                                </p:cTn>
                              </p:par>
                            </p:childTnLst>
                          </p:cTn>
                        </p:par>
                        <p:par>
                          <p:cTn id="47" fill="hold">
                            <p:stCondLst>
                              <p:cond delay="500"/>
                            </p:stCondLst>
                            <p:childTnLst>
                              <p:par>
                                <p:cTn id="48" presetID="22" presetClass="exit" presetSubtype="4" fill="hold" grpId="2" nodeType="afterEffect">
                                  <p:stCondLst>
                                    <p:cond delay="0"/>
                                  </p:stCondLst>
                                  <p:childTnLst>
                                    <p:animEffect transition="out" filter="wipe(down)">
                                      <p:cBhvr>
                                        <p:cTn id="49" dur="500"/>
                                        <p:tgtEl>
                                          <p:spTgt spid="53"/>
                                        </p:tgtEl>
                                      </p:cBhvr>
                                    </p:animEffect>
                                    <p:set>
                                      <p:cBhvr>
                                        <p:cTn id="50" dur="1" fill="hold">
                                          <p:stCondLst>
                                            <p:cond delay="499"/>
                                          </p:stCondLst>
                                        </p:cTn>
                                        <p:tgtEl>
                                          <p:spTgt spid="5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9544">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par>
                          <p:cTn id="59" fill="hold">
                            <p:stCondLst>
                              <p:cond delay="0"/>
                            </p:stCondLst>
                            <p:childTnLst>
                              <p:par>
                                <p:cTn id="60" presetID="26" presetClass="emph" presetSubtype="0" fill="hold" grpId="1" nodeType="afterEffect">
                                  <p:stCondLst>
                                    <p:cond delay="0"/>
                                  </p:stCondLst>
                                  <p:childTnLst>
                                    <p:animEffect transition="out" filter="fade">
                                      <p:cBhvr>
                                        <p:cTn id="61" dur="500" tmFilter="0, 0; .2, .5; .8, .5; 1, 0"/>
                                        <p:tgtEl>
                                          <p:spTgt spid="54"/>
                                        </p:tgtEl>
                                      </p:cBhvr>
                                    </p:animEffect>
                                    <p:animScale>
                                      <p:cBhvr>
                                        <p:cTn id="62" dur="250" autoRev="1" fill="hold"/>
                                        <p:tgtEl>
                                          <p:spTgt spid="54"/>
                                        </p:tgtEl>
                                      </p:cBhvr>
                                      <p:by x="105000" y="105000"/>
                                    </p:animScale>
                                  </p:childTnLst>
                                </p:cTn>
                              </p:par>
                            </p:childTnLst>
                          </p:cTn>
                        </p:par>
                        <p:par>
                          <p:cTn id="63" fill="hold">
                            <p:stCondLst>
                              <p:cond delay="500"/>
                            </p:stCondLst>
                            <p:childTnLst>
                              <p:par>
                                <p:cTn id="64" presetID="22" presetClass="exit" presetSubtype="4" fill="hold" grpId="2" nodeType="afterEffect">
                                  <p:stCondLst>
                                    <p:cond delay="0"/>
                                  </p:stCondLst>
                                  <p:childTnLst>
                                    <p:animEffect transition="out" filter="wipe(down)">
                                      <p:cBhvr>
                                        <p:cTn id="65" dur="500"/>
                                        <p:tgtEl>
                                          <p:spTgt spid="54"/>
                                        </p:tgtEl>
                                      </p:cBhvr>
                                    </p:animEffect>
                                    <p:set>
                                      <p:cBhvr>
                                        <p:cTn id="66" dur="1" fill="hold">
                                          <p:stCondLst>
                                            <p:cond delay="499"/>
                                          </p:stCondLst>
                                        </p:cTn>
                                        <p:tgtEl>
                                          <p:spTgt spid="54"/>
                                        </p:tgtEl>
                                        <p:attrNameLst>
                                          <p:attrName>style.visibility</p:attrName>
                                        </p:attrNameLst>
                                      </p:cBhvr>
                                      <p:to>
                                        <p:strVal val="hidden"/>
                                      </p:to>
                                    </p:se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5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89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42" grpId="0" bldLvl="0" animBg="1"/>
      <p:bldP spid="51" grpId="0" bldLvl="0" animBg="1"/>
      <p:bldP spid="51" grpId="1" bldLvl="0" animBg="1"/>
      <p:bldP spid="51" grpId="2" bldLvl="0" animBg="1"/>
      <p:bldP spid="52" grpId="0" bldLvl="0" animBg="1"/>
      <p:bldP spid="52" grpId="1" bldLvl="0" animBg="1"/>
      <p:bldP spid="52" grpId="2" bldLvl="0" animBg="1"/>
      <p:bldP spid="53" grpId="0" bldLvl="0" animBg="1"/>
      <p:bldP spid="53" grpId="1" bldLvl="0" animBg="1"/>
      <p:bldP spid="53" grpId="2" bldLvl="0" animBg="1"/>
      <p:bldP spid="54" grpId="0" bldLvl="0" animBg="1"/>
      <p:bldP spid="54" grpId="1" bldLvl="0" animBg="1"/>
      <p:bldP spid="54" grpId="2" bldLvl="0" animBg="1"/>
      <p:bldP spid="5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886" name="Group 230"/>
          <p:cNvGraphicFramePr>
            <a:graphicFrameLocks noGrp="1"/>
          </p:cNvGraphicFramePr>
          <p:nvPr/>
        </p:nvGraphicFramePr>
        <p:xfrm>
          <a:off x="242918" y="1943100"/>
          <a:ext cx="8686800" cy="1557338"/>
        </p:xfrm>
        <a:graphic>
          <a:graphicData uri="http://schemas.openxmlformats.org/drawingml/2006/table">
            <a:tbl>
              <a:tblPr/>
              <a:tblGrid>
                <a:gridCol w="1219200"/>
                <a:gridCol w="609600"/>
                <a:gridCol w="533400"/>
                <a:gridCol w="609600"/>
                <a:gridCol w="609600"/>
                <a:gridCol w="533400"/>
                <a:gridCol w="609600"/>
                <a:gridCol w="609600"/>
                <a:gridCol w="533400"/>
                <a:gridCol w="533400"/>
                <a:gridCol w="533400"/>
                <a:gridCol w="609600"/>
                <a:gridCol w="533400"/>
                <a:gridCol w="609600"/>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下标</a:t>
                      </a:r>
                      <a:endPar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0</a:t>
                      </a:r>
                      <a:endPar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3</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4</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5</a:t>
                      </a:r>
                      <a:endPar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6</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7</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8</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9</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11</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12</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r>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k</a:t>
                      </a:r>
                      <a:endParaRPr kumimoji="0" lang="en-US" altLang="zh-CN" sz="2000" b="1" i="1"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77</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54</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16</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43</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31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29</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46</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60</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74</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88</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90</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探查次数</a:t>
                      </a:r>
                      <a:endParaRPr kumimoji="0" lang="zh-CN" altLang="en-US" sz="2000" b="1" i="0"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0880" name="Text Box 224"/>
          <p:cNvSpPr txBox="1">
            <a:spLocks noChangeArrowheads="1"/>
          </p:cNvSpPr>
          <p:nvPr/>
        </p:nvSpPr>
        <p:spPr bwMode="auto">
          <a:xfrm>
            <a:off x="3643306" y="1285860"/>
            <a:ext cx="1985946" cy="400110"/>
          </a:xfrm>
          <a:prstGeom prst="rect">
            <a:avLst/>
          </a:prstGeom>
          <a:noFill/>
          <a:ln w="9525">
            <a:noFill/>
            <a:miter lim="800000"/>
          </a:ln>
          <a:effectLst/>
        </p:spPr>
        <p:txBody>
          <a:bodyPr wrap="square">
            <a:spAutoFit/>
          </a:bodyPr>
          <a:lstStyle/>
          <a:p>
            <a:pPr algn="l" fontAlgn="t">
              <a:spcBef>
                <a:spcPct val="50000"/>
              </a:spcBef>
            </a:pPr>
            <a:r>
              <a:rPr kumimoji="1" lang="zh-CN" altLang="en-US" sz="2000" dirty="0">
                <a:ea typeface="楷体" panose="02010609060101010101" pitchFamily="49" charset="-122"/>
                <a:cs typeface="Times New Roman" panose="02020603050405020304" pitchFamily="18" charset="0"/>
              </a:rPr>
              <a:t>哈希表</a:t>
            </a:r>
            <a:r>
              <a:rPr kumimoji="1" lang="en-US" altLang="zh-CN" sz="2000" dirty="0">
                <a:ea typeface="楷体" panose="02010609060101010101" pitchFamily="49" charset="-122"/>
                <a:cs typeface="Times New Roman" panose="02020603050405020304" pitchFamily="18" charset="0"/>
              </a:rPr>
              <a:t>ha[0..12]</a:t>
            </a:r>
            <a:endParaRPr kumimoji="1" lang="en-US" altLang="zh-CN" sz="2000" dirty="0">
              <a:ea typeface="楷体" panose="02010609060101010101" pitchFamily="49" charset="-122"/>
              <a:cs typeface="Times New Roman" panose="02020603050405020304" pitchFamily="18" charset="0"/>
            </a:endParaRPr>
          </a:p>
        </p:txBody>
      </p:sp>
      <p:sp>
        <p:nvSpPr>
          <p:cNvPr id="5" name="TextBox 4"/>
          <p:cNvSpPr txBox="1"/>
          <p:nvPr/>
        </p:nvSpPr>
        <p:spPr>
          <a:xfrm>
            <a:off x="1000100" y="5110475"/>
            <a:ext cx="1857388" cy="461665"/>
          </a:xfrm>
          <a:prstGeom prst="rect">
            <a:avLst/>
          </a:prstGeom>
          <a:noFill/>
        </p:spPr>
        <p:txBody>
          <a:bodyPr wrap="square" rtlCol="0">
            <a:spAutoFit/>
          </a:bodyPr>
          <a:lstStyle/>
          <a:p>
            <a:r>
              <a:rPr lang="en-US" altLang="zh-CN" sz="2400" dirty="0" err="1" smtClean="0">
                <a:ea typeface="楷体" panose="02010609060101010101" pitchFamily="49" charset="-122"/>
                <a:cs typeface="Times New Roman" panose="02020603050405020304" pitchFamily="18" charset="0"/>
              </a:rPr>
              <a:t>ASL</a:t>
            </a:r>
            <a:r>
              <a:rPr lang="zh-CN" altLang="en-US" sz="2400" baseline="-25000" dirty="0" smtClean="0">
                <a:ea typeface="楷体" panose="02010609060101010101" pitchFamily="49" charset="-122"/>
                <a:cs typeface="Times New Roman" panose="02020603050405020304" pitchFamily="18" charset="0"/>
              </a:rPr>
              <a:t>成功</a:t>
            </a:r>
            <a:r>
              <a:rPr lang="en-US" altLang="zh-CN" sz="2400" dirty="0" smtClean="0">
                <a:ea typeface="楷体" panose="02010609060101010101" pitchFamily="49" charset="-122"/>
                <a:cs typeface="Times New Roman" panose="02020603050405020304" pitchFamily="18" charset="0"/>
              </a:rPr>
              <a:t>=</a:t>
            </a:r>
            <a:endParaRPr lang="en-US" altLang="zh-CN" sz="2400" dirty="0" smtClean="0">
              <a:ea typeface="楷体" panose="02010609060101010101" pitchFamily="49" charset="-122"/>
              <a:cs typeface="Times New Roman" panose="02020603050405020304" pitchFamily="18" charset="0"/>
            </a:endParaRPr>
          </a:p>
        </p:txBody>
      </p:sp>
      <p:sp>
        <p:nvSpPr>
          <p:cNvPr id="6" name="TextBox 5"/>
          <p:cNvSpPr txBox="1"/>
          <p:nvPr/>
        </p:nvSpPr>
        <p:spPr>
          <a:xfrm>
            <a:off x="2714612" y="4791686"/>
            <a:ext cx="3786214" cy="461665"/>
          </a:xfrm>
          <a:prstGeom prst="rect">
            <a:avLst/>
          </a:prstGeom>
          <a:noFill/>
        </p:spPr>
        <p:txBody>
          <a:bodyPr wrap="square" rtlCol="0">
            <a:spAutoFit/>
          </a:bodyPr>
          <a:lstStyle/>
          <a:p>
            <a:r>
              <a:rPr lang="en-US" altLang="zh-CN" sz="2400" dirty="0" smtClean="0"/>
              <a:t>2+1+1+1+1+4+1+1+1+1+1</a:t>
            </a:r>
            <a:endParaRPr lang="en-US" altLang="zh-CN" sz="2400" dirty="0" smtClean="0"/>
          </a:p>
        </p:txBody>
      </p:sp>
      <p:cxnSp>
        <p:nvCxnSpPr>
          <p:cNvPr id="8" name="直接连接符 7"/>
          <p:cNvCxnSpPr>
            <a:stCxn id="5" idx="3"/>
          </p:cNvCxnSpPr>
          <p:nvPr/>
        </p:nvCxnSpPr>
        <p:spPr>
          <a:xfrm flipV="1">
            <a:off x="2857488" y="5324789"/>
            <a:ext cx="3571900" cy="1651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43372" y="5324789"/>
            <a:ext cx="1000132" cy="461665"/>
          </a:xfrm>
          <a:prstGeom prst="rect">
            <a:avLst/>
          </a:prstGeom>
          <a:noFill/>
        </p:spPr>
        <p:txBody>
          <a:bodyPr wrap="square" rtlCol="0">
            <a:spAutoFit/>
          </a:bodyPr>
          <a:lstStyle/>
          <a:p>
            <a:r>
              <a:rPr lang="en-US" altLang="zh-CN" sz="2400" dirty="0" smtClean="0"/>
              <a:t>11</a:t>
            </a:r>
            <a:endParaRPr lang="en-US" altLang="zh-CN" sz="2400" dirty="0" smtClean="0"/>
          </a:p>
        </p:txBody>
      </p:sp>
      <p:sp>
        <p:nvSpPr>
          <p:cNvPr id="10" name="TextBox 9"/>
          <p:cNvSpPr txBox="1"/>
          <p:nvPr/>
        </p:nvSpPr>
        <p:spPr>
          <a:xfrm>
            <a:off x="6429388" y="5077438"/>
            <a:ext cx="1285884" cy="461665"/>
          </a:xfrm>
          <a:prstGeom prst="rect">
            <a:avLst/>
          </a:prstGeom>
          <a:noFill/>
        </p:spPr>
        <p:txBody>
          <a:bodyPr wrap="square" rtlCol="0">
            <a:spAutoFit/>
          </a:bodyPr>
          <a:lstStyle/>
          <a:p>
            <a:r>
              <a:rPr lang="en-US" altLang="zh-CN" sz="2400" dirty="0" smtClean="0"/>
              <a:t>=1.364</a:t>
            </a:r>
            <a:endParaRPr lang="en-US" altLang="zh-CN" sz="2400" dirty="0" smtClean="0"/>
          </a:p>
        </p:txBody>
      </p:sp>
      <p:sp>
        <p:nvSpPr>
          <p:cNvPr id="11" name="Text Box 2"/>
          <p:cNvSpPr txBox="1">
            <a:spLocks noChangeArrowheads="1"/>
          </p:cNvSpPr>
          <p:nvPr/>
        </p:nvSpPr>
        <p:spPr bwMode="auto">
          <a:xfrm>
            <a:off x="500034" y="464577"/>
            <a:ext cx="6500858" cy="5355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20000"/>
              </a:lnSpc>
              <a:spcBef>
                <a:spcPct val="50000"/>
              </a:spcBef>
            </a:pPr>
            <a:r>
              <a:rPr kumimoji="1" lang="zh-CN" altLang="en-US"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对于</a:t>
            </a:r>
            <a:r>
              <a:rPr kumimoji="1" lang="zh-CN" altLang="en-US" sz="24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前面构建的哈希表：成功</a:t>
            </a:r>
            <a:r>
              <a:rPr kumimoji="1" lang="zh-CN" altLang="en-US"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查找</a:t>
            </a:r>
            <a:r>
              <a:rPr kumimoji="1" lang="en-US" altLang="zh-CN"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ASL</a:t>
            </a:r>
            <a:r>
              <a:rPr kumimoji="1" lang="zh-CN" altLang="en-US"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计算</a:t>
            </a:r>
            <a:endParaRPr kumimoji="1" lang="zh-CN" altLang="en-US" sz="24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TextBox 14"/>
          <p:cNvSpPr txBox="1"/>
          <p:nvPr/>
        </p:nvSpPr>
        <p:spPr>
          <a:xfrm>
            <a:off x="428596" y="3857628"/>
            <a:ext cx="8215370" cy="430887"/>
          </a:xfrm>
          <a:prstGeom prst="rect">
            <a:avLst/>
          </a:prstGeom>
          <a:noFill/>
        </p:spPr>
        <p:txBody>
          <a:bodyPr wrap="square" rtlCol="0">
            <a:spAutoFit/>
          </a:bodyPr>
          <a:lstStyle/>
          <a:p>
            <a:pPr lvl="0" algn="l"/>
            <a:r>
              <a:rPr lang="zh-CN" altLang="en-US" sz="2200" smtClean="0">
                <a:ea typeface="楷体" panose="02010609060101010101" pitchFamily="49" charset="-122"/>
                <a:cs typeface="Times New Roman" panose="02020603050405020304" pitchFamily="18" charset="0"/>
              </a:rPr>
              <a:t>探查次数恰好等于查找到该记录所需要的关键字比较次数！</a:t>
            </a:r>
            <a:endParaRPr lang="zh-CN" altLang="en-US" sz="2200" smtClean="0">
              <a:ea typeface="楷体" panose="02010609060101010101" pitchFamily="49" charset="-122"/>
              <a:cs typeface="Times New Roman" panose="02020603050405020304" pitchFamily="18" charset="0"/>
            </a:endParaRPr>
          </a:p>
        </p:txBody>
      </p:sp>
      <p:sp>
        <p:nvSpPr>
          <p:cNvPr id="16" name="下箭头 15"/>
          <p:cNvSpPr/>
          <p:nvPr/>
        </p:nvSpPr>
        <p:spPr>
          <a:xfrm>
            <a:off x="4500562" y="4286256"/>
            <a:ext cx="214314" cy="35719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240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571472" y="142852"/>
            <a:ext cx="3071834" cy="50000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0000"/>
              </a:lnSpc>
              <a:spcBef>
                <a:spcPct val="50000"/>
              </a:spcBef>
            </a:pPr>
            <a:r>
              <a:rPr lang="zh-CN" altLang="en-US" sz="2400" smtClean="0">
                <a:solidFill>
                  <a:srgbClr val="FF0000"/>
                </a:solidFill>
                <a:latin typeface="微软雅黑" panose="020B0503020204020204" charset="-122"/>
                <a:ea typeface="微软雅黑" panose="020B0503020204020204" charset="-122"/>
                <a:cs typeface="Times New Roman" panose="02020603050405020304" pitchFamily="18" charset="0"/>
              </a:rPr>
              <a:t>不</a:t>
            </a:r>
            <a:r>
              <a:rPr lang="zh-CN" altLang="en-US" sz="2400" dirty="0" smtClean="0">
                <a:solidFill>
                  <a:srgbClr val="FF0000"/>
                </a:solidFill>
                <a:latin typeface="微软雅黑" panose="020B0503020204020204" charset="-122"/>
                <a:ea typeface="微软雅黑" panose="020B0503020204020204" charset="-122"/>
                <a:cs typeface="Times New Roman" panose="02020603050405020304" pitchFamily="18" charset="0"/>
              </a:rPr>
              <a:t>成功查找</a:t>
            </a:r>
            <a:r>
              <a:rPr lang="zh-CN" altLang="en-US" sz="2400" dirty="0" smtClean="0">
                <a:solidFill>
                  <a:srgbClr val="3333FF"/>
                </a:solidFill>
                <a:latin typeface="微软雅黑" panose="020B0503020204020204" charset="-122"/>
                <a:ea typeface="微软雅黑" panose="020B0503020204020204" charset="-122"/>
                <a:cs typeface="Times New Roman" panose="02020603050405020304" pitchFamily="18" charset="0"/>
              </a:rPr>
              <a:t>的情况</a:t>
            </a:r>
            <a:endParaRPr kumimoji="1" lang="zh-CN" altLang="en-US" sz="2400" dirty="0" smtClean="0">
              <a:solidFill>
                <a:srgbClr val="3333FF"/>
              </a:solidFill>
              <a:latin typeface="微软雅黑" panose="020B0503020204020204" charset="-122"/>
              <a:ea typeface="微软雅黑" panose="020B0503020204020204" charset="-122"/>
              <a:cs typeface="Times New Roman" panose="02020603050405020304" pitchFamily="18" charset="0"/>
            </a:endParaRPr>
          </a:p>
        </p:txBody>
      </p:sp>
      <p:sp>
        <p:nvSpPr>
          <p:cNvPr id="189542" name="Text Box 102"/>
          <p:cNvSpPr txBox="1">
            <a:spLocks noChangeArrowheads="1"/>
          </p:cNvSpPr>
          <p:nvPr/>
        </p:nvSpPr>
        <p:spPr bwMode="auto">
          <a:xfrm>
            <a:off x="3000364" y="5857892"/>
            <a:ext cx="3429024" cy="461665"/>
          </a:xfrm>
          <a:prstGeom prst="rect">
            <a:avLst/>
          </a:prstGeom>
          <a:noFill/>
          <a:ln w="28575" algn="ctr">
            <a:noFill/>
            <a:miter lim="800000"/>
          </a:ln>
          <a:effectLst/>
        </p:spPr>
        <p:txBody>
          <a:bodyPr wrap="square">
            <a:spAutoFit/>
          </a:bodyPr>
          <a:lstStyle/>
          <a:p>
            <a:pPr>
              <a:spcBef>
                <a:spcPct val="50000"/>
              </a:spcBef>
            </a:pPr>
            <a:r>
              <a:rPr lang="zh-CN" altLang="en-US" sz="2400" dirty="0">
                <a:solidFill>
                  <a:srgbClr val="FF00FF"/>
                </a:solidFill>
                <a:ea typeface="楷体" panose="02010609060101010101" pitchFamily="49" charset="-122"/>
                <a:cs typeface="Times New Roman" panose="02020603050405020304" pitchFamily="18" charset="0"/>
              </a:rPr>
              <a:t>哈希</a:t>
            </a:r>
            <a:r>
              <a:rPr lang="zh-CN" altLang="en-US" sz="2400" dirty="0" smtClean="0">
                <a:solidFill>
                  <a:srgbClr val="FF00FF"/>
                </a:solidFill>
                <a:ea typeface="楷体" panose="02010609060101010101" pitchFamily="49" charset="-122"/>
                <a:cs typeface="Times New Roman" panose="02020603050405020304" pitchFamily="18" charset="0"/>
              </a:rPr>
              <a:t>表失败查找</a:t>
            </a:r>
            <a:r>
              <a:rPr lang="zh-CN" altLang="en-US" sz="2400" dirty="0">
                <a:solidFill>
                  <a:srgbClr val="FF00FF"/>
                </a:solidFill>
                <a:ea typeface="楷体" panose="02010609060101010101" pitchFamily="49" charset="-122"/>
                <a:cs typeface="Times New Roman" panose="02020603050405020304" pitchFamily="18" charset="0"/>
              </a:rPr>
              <a:t>完毕</a:t>
            </a:r>
            <a:endParaRPr lang="zh-CN" altLang="en-US" sz="2400" dirty="0">
              <a:solidFill>
                <a:srgbClr val="FF00FF"/>
              </a:solidFill>
              <a:ea typeface="楷体" panose="02010609060101010101" pitchFamily="49" charset="-122"/>
              <a:cs typeface="Times New Roman" panose="02020603050405020304" pitchFamily="18" charset="0"/>
            </a:endParaRPr>
          </a:p>
        </p:txBody>
      </p:sp>
      <p:graphicFrame>
        <p:nvGraphicFramePr>
          <p:cNvPr id="50" name="Group 230"/>
          <p:cNvGraphicFramePr>
            <a:graphicFrameLocks noGrp="1"/>
          </p:cNvGraphicFramePr>
          <p:nvPr/>
        </p:nvGraphicFramePr>
        <p:xfrm>
          <a:off x="357158" y="3514736"/>
          <a:ext cx="8686800" cy="1557338"/>
        </p:xfrm>
        <a:graphic>
          <a:graphicData uri="http://schemas.openxmlformats.org/drawingml/2006/table">
            <a:tbl>
              <a:tblPr/>
              <a:tblGrid>
                <a:gridCol w="1219200"/>
                <a:gridCol w="609600"/>
                <a:gridCol w="533400"/>
                <a:gridCol w="609600"/>
                <a:gridCol w="609600"/>
                <a:gridCol w="533400"/>
                <a:gridCol w="609600"/>
                <a:gridCol w="609600"/>
                <a:gridCol w="533400"/>
                <a:gridCol w="533400"/>
                <a:gridCol w="533400"/>
                <a:gridCol w="609600"/>
                <a:gridCol w="533400"/>
                <a:gridCol w="609600"/>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下标</a:t>
                      </a:r>
                      <a:endPar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0</a:t>
                      </a:r>
                      <a:endPar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3</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4</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5</a:t>
                      </a:r>
                      <a:endPar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6</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7</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8</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9</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11</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12</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r>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k</a:t>
                      </a:r>
                      <a:endParaRPr kumimoji="0" lang="en-US" altLang="zh-CN" sz="2000" b="1" i="1"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77</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54</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16</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43</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31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29</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46</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60</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74</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88</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90</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探查次数</a:t>
                      </a:r>
                      <a:endParaRPr kumimoji="0" lang="zh-CN" altLang="en-US" sz="2000" b="1" i="0"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1" name="椭圆 50"/>
          <p:cNvSpPr/>
          <p:nvPr/>
        </p:nvSpPr>
        <p:spPr>
          <a:xfrm>
            <a:off x="6230950" y="4000504"/>
            <a:ext cx="500066" cy="642942"/>
          </a:xfrm>
          <a:prstGeom prst="ellipse">
            <a:avLst/>
          </a:prstGeom>
          <a:solidFill>
            <a:schemeClr val="accent1">
              <a:alpha val="0"/>
            </a:schemeClr>
          </a:solid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2" name="椭圆 51"/>
          <p:cNvSpPr/>
          <p:nvPr/>
        </p:nvSpPr>
        <p:spPr>
          <a:xfrm>
            <a:off x="6781816" y="4000504"/>
            <a:ext cx="500066" cy="642942"/>
          </a:xfrm>
          <a:prstGeom prst="ellipse">
            <a:avLst/>
          </a:prstGeom>
          <a:solidFill>
            <a:schemeClr val="accent1">
              <a:alpha val="0"/>
            </a:schemeClr>
          </a:solid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3" name="椭圆 52"/>
          <p:cNvSpPr/>
          <p:nvPr/>
        </p:nvSpPr>
        <p:spPr>
          <a:xfrm>
            <a:off x="7340620" y="4000504"/>
            <a:ext cx="500066" cy="642942"/>
          </a:xfrm>
          <a:prstGeom prst="ellipse">
            <a:avLst/>
          </a:prstGeom>
          <a:solidFill>
            <a:schemeClr val="accent1">
              <a:alpha val="0"/>
            </a:schemeClr>
          </a:solid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4" name="椭圆 53"/>
          <p:cNvSpPr/>
          <p:nvPr/>
        </p:nvSpPr>
        <p:spPr>
          <a:xfrm>
            <a:off x="7929586" y="4000504"/>
            <a:ext cx="500066" cy="642942"/>
          </a:xfrm>
          <a:prstGeom prst="ellipse">
            <a:avLst/>
          </a:prstGeom>
          <a:solidFill>
            <a:schemeClr val="accent1">
              <a:alpha val="0"/>
            </a:schemeClr>
          </a:solid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TextBox 54"/>
          <p:cNvSpPr txBox="1"/>
          <p:nvPr/>
        </p:nvSpPr>
        <p:spPr>
          <a:xfrm>
            <a:off x="3286116" y="5286388"/>
            <a:ext cx="2786082" cy="430887"/>
          </a:xfrm>
          <a:prstGeom prst="rect">
            <a:avLst/>
          </a:prstGeom>
          <a:noFill/>
        </p:spPr>
        <p:txBody>
          <a:bodyPr wrap="square" rtlCol="0">
            <a:spAutoFit/>
          </a:bodyPr>
          <a:lstStyle/>
          <a:p>
            <a:pPr algn="l"/>
            <a:r>
              <a:rPr lang="zh-CN" altLang="en-US" sz="2200" dirty="0" smtClean="0">
                <a:ea typeface="楷体" panose="02010609060101010101" pitchFamily="49" charset="-122"/>
                <a:cs typeface="Times New Roman" panose="02020603050405020304" pitchFamily="18" charset="0"/>
              </a:rPr>
              <a:t>需要</a:t>
            </a:r>
            <a:r>
              <a:rPr lang="en-US" altLang="zh-CN" sz="2200" smtClean="0">
                <a:solidFill>
                  <a:srgbClr val="FF0000"/>
                </a:solidFill>
                <a:ea typeface="楷体" panose="02010609060101010101" pitchFamily="49" charset="-122"/>
                <a:cs typeface="Times New Roman" panose="02020603050405020304" pitchFamily="18" charset="0"/>
              </a:rPr>
              <a:t>4</a:t>
            </a:r>
            <a:r>
              <a:rPr lang="zh-CN" altLang="en-US" sz="2200" smtClean="0">
                <a:ea typeface="楷体" panose="02010609060101010101" pitchFamily="49" charset="-122"/>
                <a:cs typeface="Times New Roman" panose="02020603050405020304" pitchFamily="18" charset="0"/>
              </a:rPr>
              <a:t>次关键字比较</a:t>
            </a:r>
            <a:endParaRPr lang="zh-CN" altLang="en-US" sz="2200" dirty="0">
              <a:ea typeface="楷体" panose="02010609060101010101" pitchFamily="49" charset="-122"/>
              <a:cs typeface="Times New Roman" panose="02020603050405020304" pitchFamily="18" charset="0"/>
            </a:endParaRPr>
          </a:p>
        </p:txBody>
      </p:sp>
      <p:sp>
        <p:nvSpPr>
          <p:cNvPr id="12" name="Text Box 105"/>
          <p:cNvSpPr txBox="1">
            <a:spLocks noChangeArrowheads="1"/>
          </p:cNvSpPr>
          <p:nvPr/>
        </p:nvSpPr>
        <p:spPr bwMode="auto">
          <a:xfrm>
            <a:off x="642910" y="714356"/>
            <a:ext cx="4143404" cy="430887"/>
          </a:xfrm>
          <a:prstGeom prst="rect">
            <a:avLst/>
          </a:prstGeom>
          <a:noFill/>
          <a:ln w="28575" algn="ctr">
            <a:noFill/>
            <a:miter lim="800000"/>
          </a:ln>
          <a:effectLst/>
        </p:spPr>
        <p:txBody>
          <a:bodyPr wrap="square">
            <a:spAutoFit/>
          </a:bodyPr>
          <a:lstStyle/>
          <a:p>
            <a:pPr algn="l">
              <a:spcBef>
                <a:spcPct val="50000"/>
              </a:spcBef>
            </a:pPr>
            <a:r>
              <a:rPr lang="zh-CN" altLang="en-US" sz="2200" dirty="0" smtClean="0">
                <a:ea typeface="楷体" panose="02010609060101010101" pitchFamily="49" charset="-122"/>
                <a:cs typeface="Times New Roman" panose="02020603050405020304" pitchFamily="18" charset="0"/>
              </a:rPr>
              <a:t>查找关键字</a:t>
            </a:r>
            <a:r>
              <a:rPr lang="en-US" altLang="zh-CN" sz="2200" i="1" dirty="0" smtClean="0">
                <a:solidFill>
                  <a:srgbClr val="FF0000"/>
                </a:solidFill>
                <a:ea typeface="楷体" panose="02010609060101010101" pitchFamily="49" charset="-122"/>
                <a:cs typeface="Times New Roman" panose="02020603050405020304" pitchFamily="18" charset="0"/>
              </a:rPr>
              <a:t>x</a:t>
            </a:r>
            <a:r>
              <a:rPr lang="en-US" altLang="zh-CN" sz="2200" dirty="0" smtClean="0">
                <a:solidFill>
                  <a:srgbClr val="FF0000"/>
                </a:solidFill>
                <a:ea typeface="楷体" panose="02010609060101010101" pitchFamily="49" charset="-122"/>
                <a:cs typeface="Times New Roman" panose="02020603050405020304" pitchFamily="18" charset="0"/>
              </a:rPr>
              <a:t>=47</a:t>
            </a:r>
            <a:r>
              <a:rPr lang="zh-CN" altLang="en-US" sz="2200" dirty="0" smtClean="0">
                <a:ea typeface="楷体" panose="02010609060101010101" pitchFamily="49" charset="-122"/>
                <a:cs typeface="Times New Roman" panose="02020603050405020304" pitchFamily="18" charset="0"/>
              </a:rPr>
              <a:t>的记录</a:t>
            </a:r>
            <a:endParaRPr lang="zh-CN" altLang="en-US" sz="2200" dirty="0">
              <a:ea typeface="楷体" panose="02010609060101010101" pitchFamily="49" charset="-122"/>
              <a:cs typeface="Times New Roman" panose="02020603050405020304" pitchFamily="18" charset="0"/>
            </a:endParaRPr>
          </a:p>
        </p:txBody>
      </p:sp>
      <p:sp>
        <p:nvSpPr>
          <p:cNvPr id="13" name="Text Box 106"/>
          <p:cNvSpPr txBox="1">
            <a:spLocks noChangeArrowheads="1"/>
          </p:cNvSpPr>
          <p:nvPr/>
        </p:nvSpPr>
        <p:spPr bwMode="auto">
          <a:xfrm>
            <a:off x="857224" y="1285860"/>
            <a:ext cx="2571768" cy="397032"/>
          </a:xfrm>
          <a:prstGeom prst="rect">
            <a:avLst/>
          </a:prstGeom>
          <a:noFill/>
          <a:ln w="28575" algn="ctr">
            <a:noFill/>
            <a:miter lim="800000"/>
          </a:ln>
          <a:effectLst/>
        </p:spPr>
        <p:txBody>
          <a:bodyPr wrap="square">
            <a:spAutoFit/>
          </a:bodyPr>
          <a:lstStyle/>
          <a:p>
            <a:pPr algn="l">
              <a:lnSpc>
                <a:spcPct val="90000"/>
              </a:lnSpc>
              <a:spcBef>
                <a:spcPct val="50000"/>
              </a:spcBef>
            </a:pPr>
            <a:r>
              <a:rPr lang="en-US" altLang="zh-CN" sz="2200" i="1" dirty="0">
                <a:ea typeface="楷体" panose="02010609060101010101" pitchFamily="49" charset="-122"/>
                <a:cs typeface="Times New Roman" panose="02020603050405020304" pitchFamily="18" charset="0"/>
              </a:rPr>
              <a:t>h</a:t>
            </a:r>
            <a:r>
              <a:rPr lang="en-US" altLang="zh-CN" sz="2200" dirty="0">
                <a:ea typeface="楷体" panose="02010609060101010101" pitchFamily="49" charset="-122"/>
                <a:cs typeface="Times New Roman" panose="02020603050405020304" pitchFamily="18" charset="0"/>
              </a:rPr>
              <a:t>(47)=</a:t>
            </a:r>
            <a:r>
              <a:rPr lang="en-US" altLang="zh-CN" sz="2200">
                <a:ea typeface="楷体" panose="02010609060101010101" pitchFamily="49" charset="-122"/>
                <a:cs typeface="Times New Roman" panose="02020603050405020304" pitchFamily="18" charset="0"/>
              </a:rPr>
              <a:t>47%13=8</a:t>
            </a:r>
            <a:r>
              <a:rPr lang="zh-CN" altLang="en-US" sz="2200" smtClean="0">
                <a:ea typeface="楷体" panose="02010609060101010101" pitchFamily="49" charset="-122"/>
                <a:cs typeface="Times New Roman" panose="02020603050405020304" pitchFamily="18" charset="0"/>
              </a:rPr>
              <a:t>：</a:t>
            </a:r>
            <a:endParaRPr lang="en-US" altLang="zh-CN" sz="2200" dirty="0" smtClean="0">
              <a:ea typeface="楷体" panose="02010609060101010101" pitchFamily="49" charset="-122"/>
              <a:cs typeface="Times New Roman" panose="02020603050405020304" pitchFamily="18" charset="0"/>
            </a:endParaRPr>
          </a:p>
        </p:txBody>
      </p:sp>
      <p:sp>
        <p:nvSpPr>
          <p:cNvPr id="14" name="TextBox 13"/>
          <p:cNvSpPr txBox="1"/>
          <p:nvPr/>
        </p:nvSpPr>
        <p:spPr>
          <a:xfrm>
            <a:off x="3571868" y="1232801"/>
            <a:ext cx="1357322" cy="430887"/>
          </a:xfrm>
          <a:prstGeom prst="rect">
            <a:avLst/>
          </a:prstGeom>
          <a:noFill/>
        </p:spPr>
        <p:txBody>
          <a:bodyPr wrap="square" rtlCol="0">
            <a:spAutoFit/>
          </a:bodyPr>
          <a:lstStyle/>
          <a:p>
            <a:pPr algn="l"/>
            <a:r>
              <a:rPr lang="en-US" altLang="zh-CN"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200" smtClean="0">
                <a:ea typeface="楷体" panose="02010609060101010101" pitchFamily="49" charset="-122"/>
                <a:cs typeface="Times New Roman" panose="02020603050405020304" pitchFamily="18" charset="0"/>
                <a:sym typeface="Wingdings" panose="05000000000000000000"/>
              </a:rPr>
              <a:t> </a:t>
            </a:r>
            <a:r>
              <a:rPr lang="en-US" altLang="zh-CN" sz="2200" smtClean="0">
                <a:ea typeface="楷体" panose="02010609060101010101" pitchFamily="49" charset="-122"/>
                <a:cs typeface="Times New Roman" panose="02020603050405020304" pitchFamily="18" charset="0"/>
              </a:rPr>
              <a:t>60</a:t>
            </a:r>
            <a:r>
              <a:rPr lang="en-US" altLang="zh-CN" sz="2200" smtClean="0">
                <a:latin typeface="+mj-ea"/>
                <a:cs typeface="Times New Roman" panose="02020603050405020304" pitchFamily="18" charset="0"/>
              </a:rPr>
              <a:t>≠</a:t>
            </a:r>
            <a:r>
              <a:rPr lang="en-US" altLang="zh-CN" sz="2200" smtClean="0">
                <a:solidFill>
                  <a:srgbClr val="FF0000"/>
                </a:solidFill>
                <a:ea typeface="楷体" panose="02010609060101010101" pitchFamily="49" charset="-122"/>
                <a:cs typeface="Times New Roman" panose="02020603050405020304" pitchFamily="18" charset="0"/>
              </a:rPr>
              <a:t>47</a:t>
            </a:r>
            <a:endParaRPr lang="zh-CN" altLang="en-US" sz="2200">
              <a:solidFill>
                <a:srgbClr val="FF0000"/>
              </a:solidFill>
            </a:endParaRPr>
          </a:p>
        </p:txBody>
      </p:sp>
      <p:sp>
        <p:nvSpPr>
          <p:cNvPr id="15" name="TextBox 14"/>
          <p:cNvSpPr txBox="1"/>
          <p:nvPr/>
        </p:nvSpPr>
        <p:spPr>
          <a:xfrm>
            <a:off x="3571868" y="1732867"/>
            <a:ext cx="1357322" cy="430887"/>
          </a:xfrm>
          <a:prstGeom prst="rect">
            <a:avLst/>
          </a:prstGeom>
          <a:noFill/>
        </p:spPr>
        <p:txBody>
          <a:bodyPr wrap="square" rtlCol="0">
            <a:spAutoFit/>
          </a:bodyPr>
          <a:lstStyle/>
          <a:p>
            <a:pPr algn="l"/>
            <a:r>
              <a:rPr lang="en-US" altLang="zh-CN"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200" smtClean="0">
                <a:ea typeface="楷体" panose="02010609060101010101" pitchFamily="49" charset="-122"/>
                <a:cs typeface="Times New Roman" panose="02020603050405020304" pitchFamily="18" charset="0"/>
                <a:sym typeface="Wingdings" panose="05000000000000000000"/>
              </a:rPr>
              <a:t> 74</a:t>
            </a:r>
            <a:r>
              <a:rPr lang="en-US" altLang="zh-CN" sz="2200" smtClean="0">
                <a:latin typeface="+mj-ea"/>
                <a:cs typeface="Times New Roman" panose="02020603050405020304" pitchFamily="18" charset="0"/>
              </a:rPr>
              <a:t>≠</a:t>
            </a:r>
            <a:r>
              <a:rPr lang="en-US" altLang="zh-CN" sz="2200" smtClean="0">
                <a:solidFill>
                  <a:srgbClr val="FF0000"/>
                </a:solidFill>
                <a:ea typeface="楷体" panose="02010609060101010101" pitchFamily="49" charset="-122"/>
                <a:cs typeface="Times New Roman" panose="02020603050405020304" pitchFamily="18" charset="0"/>
              </a:rPr>
              <a:t>47</a:t>
            </a:r>
            <a:endParaRPr lang="zh-CN" altLang="en-US" sz="2200">
              <a:solidFill>
                <a:srgbClr val="FF0000"/>
              </a:solidFill>
            </a:endParaRPr>
          </a:p>
        </p:txBody>
      </p:sp>
      <p:sp>
        <p:nvSpPr>
          <p:cNvPr id="16" name="TextBox 15"/>
          <p:cNvSpPr txBox="1"/>
          <p:nvPr/>
        </p:nvSpPr>
        <p:spPr>
          <a:xfrm>
            <a:off x="3571868" y="2214554"/>
            <a:ext cx="1357322" cy="430887"/>
          </a:xfrm>
          <a:prstGeom prst="rect">
            <a:avLst/>
          </a:prstGeom>
          <a:noFill/>
        </p:spPr>
        <p:txBody>
          <a:bodyPr wrap="square" rtlCol="0">
            <a:spAutoFit/>
          </a:bodyPr>
          <a:lstStyle/>
          <a:p>
            <a:pPr algn="l"/>
            <a:r>
              <a:rPr lang="en-US" altLang="zh-CN"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200" smtClean="0">
                <a:ea typeface="楷体" panose="02010609060101010101" pitchFamily="49" charset="-122"/>
                <a:cs typeface="Times New Roman" panose="02020603050405020304" pitchFamily="18" charset="0"/>
                <a:sym typeface="Wingdings" panose="05000000000000000000"/>
              </a:rPr>
              <a:t> 88</a:t>
            </a:r>
            <a:r>
              <a:rPr lang="en-US" altLang="zh-CN" sz="2200" smtClean="0">
                <a:latin typeface="+mj-ea"/>
                <a:cs typeface="Times New Roman" panose="02020603050405020304" pitchFamily="18" charset="0"/>
              </a:rPr>
              <a:t>≠</a:t>
            </a:r>
            <a:r>
              <a:rPr lang="en-US" altLang="zh-CN" sz="2200" smtClean="0">
                <a:solidFill>
                  <a:srgbClr val="FF0000"/>
                </a:solidFill>
                <a:ea typeface="楷体" panose="02010609060101010101" pitchFamily="49" charset="-122"/>
                <a:cs typeface="Times New Roman" panose="02020603050405020304" pitchFamily="18" charset="0"/>
              </a:rPr>
              <a:t>47</a:t>
            </a:r>
            <a:endParaRPr lang="zh-CN" altLang="en-US" sz="2200">
              <a:solidFill>
                <a:srgbClr val="FF0000"/>
              </a:solidFill>
            </a:endParaRPr>
          </a:p>
        </p:txBody>
      </p:sp>
      <p:sp>
        <p:nvSpPr>
          <p:cNvPr id="17" name="Text Box 106"/>
          <p:cNvSpPr txBox="1">
            <a:spLocks noChangeArrowheads="1"/>
          </p:cNvSpPr>
          <p:nvPr/>
        </p:nvSpPr>
        <p:spPr bwMode="auto">
          <a:xfrm>
            <a:off x="857224" y="1785926"/>
            <a:ext cx="2857520" cy="397032"/>
          </a:xfrm>
          <a:prstGeom prst="rect">
            <a:avLst/>
          </a:prstGeom>
          <a:noFill/>
          <a:ln w="28575" algn="ctr">
            <a:noFill/>
            <a:miter lim="800000"/>
          </a:ln>
          <a:effectLst/>
        </p:spPr>
        <p:txBody>
          <a:bodyPr wrap="square">
            <a:spAutoFit/>
          </a:bodyPr>
          <a:lstStyle/>
          <a:p>
            <a:pPr algn="l">
              <a:lnSpc>
                <a:spcPct val="90000"/>
              </a:lnSpc>
              <a:spcBef>
                <a:spcPct val="50000"/>
              </a:spcBef>
            </a:pPr>
            <a:r>
              <a:rPr lang="en-US" altLang="zh-CN" sz="2200" smtClean="0">
                <a:ea typeface="楷体" panose="02010609060101010101" pitchFamily="49" charset="-122"/>
                <a:cs typeface="Times New Roman" panose="02020603050405020304" pitchFamily="18" charset="0"/>
              </a:rPr>
              <a:t>d</a:t>
            </a:r>
            <a:r>
              <a:rPr lang="en-US" altLang="zh-CN" sz="2200" baseline="-25000" smtClean="0">
                <a:ea typeface="楷体" panose="02010609060101010101" pitchFamily="49" charset="-122"/>
                <a:cs typeface="Times New Roman" panose="02020603050405020304" pitchFamily="18" charset="0"/>
              </a:rPr>
              <a:t>0</a:t>
            </a:r>
            <a:r>
              <a:rPr lang="en-US" altLang="zh-CN" sz="2200" smtClean="0">
                <a:ea typeface="楷体" panose="02010609060101010101" pitchFamily="49" charset="-122"/>
                <a:cs typeface="Times New Roman" panose="02020603050405020304" pitchFamily="18" charset="0"/>
              </a:rPr>
              <a:t>=8</a:t>
            </a:r>
            <a:r>
              <a:rPr lang="zh-CN" altLang="en-US" sz="2200" smtClean="0">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d</a:t>
            </a:r>
            <a:r>
              <a:rPr lang="en-US" altLang="zh-CN" sz="2200" baseline="-25000" smtClean="0">
                <a:ea typeface="楷体" panose="02010609060101010101" pitchFamily="49" charset="-122"/>
                <a:cs typeface="Times New Roman" panose="02020603050405020304" pitchFamily="18" charset="0"/>
              </a:rPr>
              <a:t>1</a:t>
            </a:r>
            <a:r>
              <a:rPr lang="en-US" altLang="zh-CN" sz="2200" dirty="0">
                <a:ea typeface="楷体" panose="02010609060101010101" pitchFamily="49" charset="-122"/>
                <a:cs typeface="Times New Roman" panose="02020603050405020304" pitchFamily="18" charset="0"/>
              </a:rPr>
              <a:t>=(8+1)=</a:t>
            </a:r>
            <a:r>
              <a:rPr lang="en-US" altLang="zh-CN" sz="2200">
                <a:ea typeface="楷体" panose="02010609060101010101" pitchFamily="49" charset="-122"/>
                <a:cs typeface="Times New Roman" panose="02020603050405020304" pitchFamily="18" charset="0"/>
              </a:rPr>
              <a:t>9</a:t>
            </a:r>
            <a:r>
              <a:rPr lang="zh-CN" altLang="en-US" sz="2200" smtClean="0">
                <a:ea typeface="楷体" panose="02010609060101010101" pitchFamily="49" charset="-122"/>
                <a:cs typeface="Times New Roman" panose="02020603050405020304" pitchFamily="18" charset="0"/>
              </a:rPr>
              <a:t>：</a:t>
            </a:r>
            <a:endParaRPr lang="en-US" altLang="zh-CN" sz="2200" dirty="0">
              <a:ea typeface="楷体" panose="02010609060101010101" pitchFamily="49" charset="-122"/>
              <a:cs typeface="Times New Roman" panose="02020603050405020304" pitchFamily="18" charset="0"/>
            </a:endParaRPr>
          </a:p>
        </p:txBody>
      </p:sp>
      <p:sp>
        <p:nvSpPr>
          <p:cNvPr id="18" name="Text Box 106"/>
          <p:cNvSpPr txBox="1">
            <a:spLocks noChangeArrowheads="1"/>
          </p:cNvSpPr>
          <p:nvPr/>
        </p:nvSpPr>
        <p:spPr bwMode="auto">
          <a:xfrm>
            <a:off x="857224" y="2714620"/>
            <a:ext cx="2143140" cy="397032"/>
          </a:xfrm>
          <a:prstGeom prst="rect">
            <a:avLst/>
          </a:prstGeom>
          <a:noFill/>
          <a:ln w="28575" algn="ctr">
            <a:noFill/>
            <a:miter lim="800000"/>
          </a:ln>
          <a:effectLst/>
        </p:spPr>
        <p:txBody>
          <a:bodyPr wrap="square">
            <a:spAutoFit/>
          </a:bodyPr>
          <a:lstStyle/>
          <a:p>
            <a:pPr algn="l">
              <a:lnSpc>
                <a:spcPct val="90000"/>
              </a:lnSpc>
              <a:spcBef>
                <a:spcPct val="50000"/>
              </a:spcBef>
            </a:pPr>
            <a:r>
              <a:rPr lang="en-US" altLang="zh-CN" sz="2200" smtClean="0">
                <a:ea typeface="楷体" panose="02010609060101010101" pitchFamily="49" charset="-122"/>
                <a:cs typeface="Times New Roman" panose="02020603050405020304" pitchFamily="18" charset="0"/>
              </a:rPr>
              <a:t>d</a:t>
            </a:r>
            <a:r>
              <a:rPr lang="en-US" altLang="zh-CN" sz="2200" baseline="-25000" smtClean="0">
                <a:ea typeface="楷体" panose="02010609060101010101" pitchFamily="49" charset="-122"/>
                <a:cs typeface="Times New Roman" panose="02020603050405020304" pitchFamily="18" charset="0"/>
              </a:rPr>
              <a:t>3</a:t>
            </a:r>
            <a:r>
              <a:rPr lang="en-US" altLang="zh-CN" sz="2200" dirty="0">
                <a:ea typeface="楷体" panose="02010609060101010101" pitchFamily="49" charset="-122"/>
                <a:cs typeface="Times New Roman" panose="02020603050405020304" pitchFamily="18" charset="0"/>
              </a:rPr>
              <a:t>=(10+1)=</a:t>
            </a:r>
            <a:r>
              <a:rPr lang="en-US" altLang="zh-CN" sz="2200">
                <a:ea typeface="楷体" panose="02010609060101010101" pitchFamily="49" charset="-122"/>
                <a:cs typeface="Times New Roman" panose="02020603050405020304" pitchFamily="18" charset="0"/>
              </a:rPr>
              <a:t>11</a:t>
            </a:r>
            <a:r>
              <a:rPr lang="zh-CN" altLang="en-US" sz="2200" smtClean="0">
                <a:ea typeface="楷体" panose="02010609060101010101" pitchFamily="49" charset="-122"/>
                <a:cs typeface="Times New Roman" panose="02020603050405020304" pitchFamily="18" charset="0"/>
              </a:rPr>
              <a:t>：</a:t>
            </a:r>
            <a:endParaRPr lang="zh-CN" altLang="en-US" sz="2200" dirty="0">
              <a:solidFill>
                <a:srgbClr val="FF0000"/>
              </a:solidFill>
              <a:ea typeface="楷体" panose="02010609060101010101" pitchFamily="49" charset="-122"/>
              <a:cs typeface="Times New Roman" panose="02020603050405020304" pitchFamily="18" charset="0"/>
            </a:endParaRPr>
          </a:p>
        </p:txBody>
      </p:sp>
      <p:sp>
        <p:nvSpPr>
          <p:cNvPr id="19" name="Text Box 106"/>
          <p:cNvSpPr txBox="1">
            <a:spLocks noChangeArrowheads="1"/>
          </p:cNvSpPr>
          <p:nvPr/>
        </p:nvSpPr>
        <p:spPr bwMode="auto">
          <a:xfrm>
            <a:off x="857224" y="2246150"/>
            <a:ext cx="3286148" cy="397032"/>
          </a:xfrm>
          <a:prstGeom prst="rect">
            <a:avLst/>
          </a:prstGeom>
          <a:noFill/>
          <a:ln w="28575" algn="ctr">
            <a:noFill/>
            <a:miter lim="800000"/>
          </a:ln>
          <a:effectLst/>
        </p:spPr>
        <p:txBody>
          <a:bodyPr wrap="square">
            <a:spAutoFit/>
          </a:bodyPr>
          <a:lstStyle/>
          <a:p>
            <a:pPr algn="l">
              <a:lnSpc>
                <a:spcPct val="90000"/>
              </a:lnSpc>
              <a:spcBef>
                <a:spcPct val="50000"/>
              </a:spcBef>
            </a:pPr>
            <a:r>
              <a:rPr lang="en-US" altLang="zh-CN" sz="2200" smtClean="0">
                <a:ea typeface="楷体" panose="02010609060101010101" pitchFamily="49" charset="-122"/>
                <a:cs typeface="Times New Roman" panose="02020603050405020304" pitchFamily="18" charset="0"/>
              </a:rPr>
              <a:t>d</a:t>
            </a:r>
            <a:r>
              <a:rPr lang="en-US" altLang="zh-CN" sz="2200" baseline="-25000" smtClean="0">
                <a:ea typeface="楷体" panose="02010609060101010101" pitchFamily="49" charset="-122"/>
                <a:cs typeface="Times New Roman" panose="02020603050405020304" pitchFamily="18" charset="0"/>
              </a:rPr>
              <a:t>2</a:t>
            </a:r>
            <a:r>
              <a:rPr lang="en-US" altLang="zh-CN" sz="2200" dirty="0">
                <a:ea typeface="楷体" panose="02010609060101010101" pitchFamily="49" charset="-122"/>
                <a:cs typeface="Times New Roman" panose="02020603050405020304" pitchFamily="18" charset="0"/>
              </a:rPr>
              <a:t>=(9+1)=</a:t>
            </a:r>
            <a:r>
              <a:rPr lang="en-US" altLang="zh-CN" sz="2200">
                <a:ea typeface="楷体" panose="02010609060101010101" pitchFamily="49" charset="-122"/>
                <a:cs typeface="Times New Roman" panose="02020603050405020304" pitchFamily="18" charset="0"/>
              </a:rPr>
              <a:t>10</a:t>
            </a:r>
            <a:r>
              <a:rPr lang="zh-CN" altLang="en-US" sz="2200" smtClean="0">
                <a:ea typeface="楷体" panose="02010609060101010101" pitchFamily="49" charset="-122"/>
                <a:cs typeface="Times New Roman" panose="02020603050405020304" pitchFamily="18" charset="0"/>
              </a:rPr>
              <a:t>：</a:t>
            </a:r>
            <a:endParaRPr lang="en-US" altLang="zh-CN" sz="2200" dirty="0" smtClean="0">
              <a:ea typeface="楷体" panose="02010609060101010101" pitchFamily="49" charset="-122"/>
              <a:cs typeface="Times New Roman" panose="02020603050405020304" pitchFamily="18" charset="0"/>
            </a:endParaRPr>
          </a:p>
        </p:txBody>
      </p:sp>
      <p:sp>
        <p:nvSpPr>
          <p:cNvPr id="20" name="Text Box 106"/>
          <p:cNvSpPr txBox="1">
            <a:spLocks noChangeArrowheads="1"/>
          </p:cNvSpPr>
          <p:nvPr/>
        </p:nvSpPr>
        <p:spPr bwMode="auto">
          <a:xfrm>
            <a:off x="3571868" y="2765420"/>
            <a:ext cx="2928958" cy="397032"/>
          </a:xfrm>
          <a:prstGeom prst="rect">
            <a:avLst/>
          </a:prstGeom>
          <a:noFill/>
          <a:ln w="28575" algn="ctr">
            <a:noFill/>
            <a:miter lim="800000"/>
          </a:ln>
          <a:effectLst/>
        </p:spPr>
        <p:txBody>
          <a:bodyPr wrap="square">
            <a:spAutoFit/>
          </a:bodyPr>
          <a:lstStyle/>
          <a:p>
            <a:pPr algn="l">
              <a:lnSpc>
                <a:spcPct val="90000"/>
              </a:lnSpc>
              <a:spcBef>
                <a:spcPct val="50000"/>
              </a:spcBef>
            </a:pPr>
            <a:r>
              <a:rPr lang="zh-CN" altLang="en-US" sz="2200" smtClean="0">
                <a:ea typeface="楷体" panose="02010609060101010101" pitchFamily="49" charset="-122"/>
                <a:cs typeface="Times New Roman" panose="02020603050405020304" pitchFamily="18" charset="0"/>
              </a:rPr>
              <a:t>此处</a:t>
            </a:r>
            <a:r>
              <a:rPr lang="zh-CN" altLang="en-US" sz="2200">
                <a:ea typeface="楷体" panose="02010609060101010101" pitchFamily="49" charset="-122"/>
                <a:cs typeface="Times New Roman" panose="02020603050405020304" pitchFamily="18" charset="0"/>
              </a:rPr>
              <a:t>为</a:t>
            </a:r>
            <a:r>
              <a:rPr lang="zh-CN" altLang="en-US" sz="2200" smtClean="0">
                <a:solidFill>
                  <a:srgbClr val="FF00FF"/>
                </a:solidFill>
                <a:ea typeface="楷体" panose="02010609060101010101" pitchFamily="49" charset="-122"/>
                <a:cs typeface="Times New Roman" panose="02020603050405020304" pitchFamily="18" charset="0"/>
              </a:rPr>
              <a:t>空</a:t>
            </a:r>
            <a:r>
              <a:rPr lang="zh-CN" altLang="en-US" sz="2200" smtClean="0">
                <a:ea typeface="楷体" panose="02010609060101010101" pitchFamily="49" charset="-122"/>
                <a:cs typeface="Times New Roman" panose="02020603050405020304" pitchFamily="18" charset="0"/>
              </a:rPr>
              <a:t>，</a:t>
            </a:r>
            <a:r>
              <a:rPr lang="zh-CN" altLang="en-US" sz="2200" smtClean="0">
                <a:solidFill>
                  <a:srgbClr val="FF0000"/>
                </a:solidFill>
                <a:ea typeface="楷体" panose="02010609060101010101" pitchFamily="49" charset="-122"/>
                <a:cs typeface="Times New Roman" panose="02020603050405020304" pitchFamily="18" charset="0"/>
              </a:rPr>
              <a:t>查找</a:t>
            </a:r>
            <a:r>
              <a:rPr lang="zh-CN" altLang="en-US" sz="2200" dirty="0">
                <a:solidFill>
                  <a:srgbClr val="FF0000"/>
                </a:solidFill>
                <a:ea typeface="楷体" panose="02010609060101010101" pitchFamily="49" charset="-122"/>
                <a:cs typeface="Times New Roman" panose="02020603050405020304" pitchFamily="18" charset="0"/>
              </a:rPr>
              <a:t>失败！</a:t>
            </a:r>
            <a:endParaRPr lang="zh-CN" altLang="en-US" sz="2200" dirty="0">
              <a:solidFill>
                <a:srgbClr val="FF0000"/>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grpId="1" nodeType="clickEffect">
                                  <p:stCondLst>
                                    <p:cond delay="0"/>
                                  </p:stCondLst>
                                  <p:childTnLst>
                                    <p:animEffect transition="out" filter="wipe(down)">
                                      <p:cBhvr>
                                        <p:cTn id="17" dur="500"/>
                                        <p:tgtEl>
                                          <p:spTgt spid="51"/>
                                        </p:tgtEl>
                                      </p:cBhvr>
                                    </p:animEffect>
                                    <p:set>
                                      <p:cBhvr>
                                        <p:cTn id="18" dur="1" fill="hold">
                                          <p:stCondLst>
                                            <p:cond delay="499"/>
                                          </p:stCondLst>
                                        </p:cTn>
                                        <p:tgtEl>
                                          <p:spTgt spid="51"/>
                                        </p:tgtEl>
                                        <p:attrNameLst>
                                          <p:attrName>style.visibility</p:attrName>
                                        </p:attrNameLst>
                                      </p:cBhvr>
                                      <p:to>
                                        <p:strVal val="hidden"/>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1" nodeType="clickEffect">
                                  <p:stCondLst>
                                    <p:cond delay="0"/>
                                  </p:stCondLst>
                                  <p:childTnLst>
                                    <p:animEffect transition="out" filter="wipe(down)">
                                      <p:cBhvr>
                                        <p:cTn id="32" dur="500"/>
                                        <p:tgtEl>
                                          <p:spTgt spid="52"/>
                                        </p:tgtEl>
                                      </p:cBhvr>
                                    </p:animEffect>
                                    <p:set>
                                      <p:cBhvr>
                                        <p:cTn id="33" dur="1" fill="hold">
                                          <p:stCondLst>
                                            <p:cond delay="499"/>
                                          </p:stCondLst>
                                        </p:cTn>
                                        <p:tgtEl>
                                          <p:spTgt spid="52"/>
                                        </p:tgtEl>
                                        <p:attrNameLst>
                                          <p:attrName>style.visibility</p:attrName>
                                        </p:attrNameLst>
                                      </p:cBhvr>
                                      <p:to>
                                        <p:strVal val="hidden"/>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xit" presetSubtype="4" fill="hold" grpId="1" nodeType="clickEffect">
                                  <p:stCondLst>
                                    <p:cond delay="0"/>
                                  </p:stCondLst>
                                  <p:childTnLst>
                                    <p:animEffect transition="out" filter="wipe(down)">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4"/>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9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42" grpId="0" bldLvl="0" animBg="1"/>
      <p:bldP spid="51" grpId="0" bldLvl="0" animBg="1"/>
      <p:bldP spid="51" grpId="1" bldLvl="0" animBg="1"/>
      <p:bldP spid="52" grpId="0" bldLvl="0" animBg="1"/>
      <p:bldP spid="52" grpId="1" bldLvl="0" animBg="1"/>
      <p:bldP spid="53" grpId="0" bldLvl="0" animBg="1"/>
      <p:bldP spid="53" grpId="1" bldLvl="0" animBg="1"/>
      <p:bldP spid="54" grpId="0" bldLvl="0" animBg="1"/>
      <p:bldP spid="55" grpId="0"/>
      <p:bldP spid="13" grpId="0" bldLvl="0" animBg="1"/>
      <p:bldP spid="14" grpId="0"/>
      <p:bldP spid="15" grpId="0"/>
      <p:bldP spid="16" grpId="0"/>
      <p:bldP spid="17" grpId="0" bldLvl="0" animBg="1"/>
      <p:bldP spid="18" grpId="0" bldLvl="0" animBg="1"/>
      <p:bldP spid="19" grpId="0" bldLvl="0" animBg="1"/>
      <p:bldP spid="20"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886" name="Group 230"/>
          <p:cNvGraphicFramePr>
            <a:graphicFrameLocks noGrp="1"/>
          </p:cNvGraphicFramePr>
          <p:nvPr/>
        </p:nvGraphicFramePr>
        <p:xfrm>
          <a:off x="314356" y="1728786"/>
          <a:ext cx="8686800" cy="1557338"/>
        </p:xfrm>
        <a:graphic>
          <a:graphicData uri="http://schemas.openxmlformats.org/drawingml/2006/table">
            <a:tbl>
              <a:tblPr/>
              <a:tblGrid>
                <a:gridCol w="1219200"/>
                <a:gridCol w="609600"/>
                <a:gridCol w="533400"/>
                <a:gridCol w="609600"/>
                <a:gridCol w="609600"/>
                <a:gridCol w="533400"/>
                <a:gridCol w="609600"/>
                <a:gridCol w="609600"/>
                <a:gridCol w="533400"/>
                <a:gridCol w="533400"/>
                <a:gridCol w="533400"/>
                <a:gridCol w="609600"/>
                <a:gridCol w="533400"/>
                <a:gridCol w="609600"/>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下标</a:t>
                      </a:r>
                      <a:endPar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0</a:t>
                      </a:r>
                      <a:endPar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3</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4</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5</a:t>
                      </a:r>
                      <a:endPar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6</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7</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8</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9</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11</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12</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r>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k</a:t>
                      </a:r>
                      <a:endParaRPr kumimoji="0" lang="en-US" altLang="zh-CN" sz="2000" b="1" i="1"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77</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54</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16</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43</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31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29</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46</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60</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74</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88</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90</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探查次数</a:t>
                      </a:r>
                      <a:endParaRPr kumimoji="0" lang="zh-CN" altLang="en-US" sz="2000" b="1" i="0"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zh-CN"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9</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8</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6</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5</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3</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zh-CN"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3</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0880" name="Text Box 224"/>
          <p:cNvSpPr txBox="1">
            <a:spLocks noChangeArrowheads="1"/>
          </p:cNvSpPr>
          <p:nvPr/>
        </p:nvSpPr>
        <p:spPr bwMode="auto">
          <a:xfrm>
            <a:off x="3714744" y="1071546"/>
            <a:ext cx="1985946" cy="400110"/>
          </a:xfrm>
          <a:prstGeom prst="rect">
            <a:avLst/>
          </a:prstGeom>
          <a:noFill/>
          <a:ln w="9525">
            <a:noFill/>
            <a:miter lim="800000"/>
          </a:ln>
          <a:effectLst/>
        </p:spPr>
        <p:txBody>
          <a:bodyPr wrap="square">
            <a:spAutoFit/>
          </a:bodyPr>
          <a:lstStyle/>
          <a:p>
            <a:pPr algn="l" fontAlgn="t">
              <a:spcBef>
                <a:spcPct val="50000"/>
              </a:spcBef>
            </a:pPr>
            <a:r>
              <a:rPr kumimoji="1" lang="zh-CN" altLang="en-US" sz="2000" dirty="0">
                <a:ea typeface="楷体" panose="02010609060101010101" pitchFamily="49" charset="-122"/>
                <a:cs typeface="Times New Roman" panose="02020603050405020304" pitchFamily="18" charset="0"/>
              </a:rPr>
              <a:t>哈希表</a:t>
            </a:r>
            <a:r>
              <a:rPr kumimoji="1" lang="en-US" altLang="zh-CN" sz="2000" dirty="0">
                <a:ea typeface="楷体" panose="02010609060101010101" pitchFamily="49" charset="-122"/>
                <a:cs typeface="Times New Roman" panose="02020603050405020304" pitchFamily="18" charset="0"/>
              </a:rPr>
              <a:t>ha[0..12]</a:t>
            </a:r>
            <a:endParaRPr kumimoji="1" lang="en-US" altLang="zh-CN" sz="2000" dirty="0">
              <a:ea typeface="楷体" panose="02010609060101010101" pitchFamily="49" charset="-122"/>
              <a:cs typeface="Times New Roman" panose="02020603050405020304" pitchFamily="18" charset="0"/>
            </a:endParaRPr>
          </a:p>
        </p:txBody>
      </p:sp>
      <p:sp>
        <p:nvSpPr>
          <p:cNvPr id="11" name="Text Box 2"/>
          <p:cNvSpPr txBox="1">
            <a:spLocks noChangeArrowheads="1"/>
          </p:cNvSpPr>
          <p:nvPr/>
        </p:nvSpPr>
        <p:spPr bwMode="auto">
          <a:xfrm>
            <a:off x="500034" y="357166"/>
            <a:ext cx="7000924" cy="5355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20000"/>
              </a:lnSpc>
              <a:spcBef>
                <a:spcPct val="50000"/>
              </a:spcBef>
            </a:pPr>
            <a:r>
              <a:rPr kumimoji="1" lang="zh-CN" altLang="en-US"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对于</a:t>
            </a:r>
            <a:r>
              <a:rPr kumimoji="1" lang="zh-CN" altLang="en-US" sz="24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前面构建</a:t>
            </a:r>
            <a:r>
              <a:rPr kumimoji="1" lang="zh-CN" altLang="en-US"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的哈希表：不</a:t>
            </a:r>
            <a:r>
              <a:rPr kumimoji="1" lang="zh-CN" altLang="en-US" sz="24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成功</a:t>
            </a:r>
            <a:r>
              <a:rPr kumimoji="1" lang="zh-CN" altLang="en-US"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查找</a:t>
            </a:r>
            <a:r>
              <a:rPr kumimoji="1" lang="en-US" altLang="zh-CN"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ASL</a:t>
            </a:r>
            <a:r>
              <a:rPr kumimoji="1" lang="zh-CN" altLang="en-US"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计算</a:t>
            </a:r>
            <a:r>
              <a:rPr kumimoji="1" lang="en-US" altLang="zh-CN" sz="24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4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3" name="组合 12"/>
          <p:cNvGrpSpPr/>
          <p:nvPr/>
        </p:nvGrpSpPr>
        <p:grpSpPr>
          <a:xfrm>
            <a:off x="1285852" y="3358356"/>
            <a:ext cx="7215238" cy="992844"/>
            <a:chOff x="1285852" y="3358356"/>
            <a:chExt cx="7215238" cy="992844"/>
          </a:xfrm>
        </p:grpSpPr>
        <p:cxnSp>
          <p:nvCxnSpPr>
            <p:cNvPr id="16" name="直接箭头连接符 15"/>
            <p:cNvCxnSpPr/>
            <p:nvPr/>
          </p:nvCxnSpPr>
          <p:spPr>
            <a:xfrm rot="5400000" flipH="1" flipV="1">
              <a:off x="1714480" y="3500438"/>
              <a:ext cx="285752"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5852" y="3643314"/>
              <a:ext cx="7215238" cy="707886"/>
            </a:xfrm>
            <a:prstGeom prst="rect">
              <a:avLst/>
            </a:prstGeom>
            <a:noFill/>
          </p:spPr>
          <p:txBody>
            <a:bodyPr wrap="square" rtlCol="0">
              <a:spAutoFit/>
            </a:bodyPr>
            <a:lstStyle/>
            <a:p>
              <a:pPr algn="l"/>
              <a:r>
                <a:rPr lang="zh-CN" altLang="en-US" sz="2000" smtClean="0">
                  <a:latin typeface="楷体" panose="02010609060101010101" pitchFamily="49" charset="-122"/>
                  <a:ea typeface="楷体" panose="02010609060101010101" pitchFamily="49" charset="-122"/>
                </a:rPr>
                <a:t>一个关键字不在有效关键字集合中，但其</a:t>
              </a:r>
              <a:r>
                <a:rPr kumimoji="1" lang="zh-CN" altLang="en-US" sz="2000" smtClean="0">
                  <a:ea typeface="楷体" panose="02010609060101010101" pitchFamily="49" charset="-122"/>
                  <a:cs typeface="Times New Roman" panose="02020603050405020304" pitchFamily="18" charset="0"/>
                </a:rPr>
                <a:t>哈希函数值为</a:t>
              </a:r>
              <a:r>
                <a:rPr kumimoji="1" lang="en-US" altLang="zh-CN" sz="2000" smtClean="0">
                  <a:ea typeface="楷体" panose="02010609060101010101" pitchFamily="49" charset="-122"/>
                  <a:cs typeface="Times New Roman" panose="02020603050405020304" pitchFamily="18" charset="0"/>
                </a:rPr>
                <a:t>0</a:t>
              </a:r>
              <a:r>
                <a:rPr kumimoji="1" lang="zh-CN" altLang="en-US" sz="2000" smtClean="0">
                  <a:ea typeface="楷体" panose="02010609060101010101" pitchFamily="49" charset="-122"/>
                  <a:cs typeface="Times New Roman" panose="02020603050405020304" pitchFamily="18" charset="0"/>
                </a:rPr>
                <a:t>，采用线性探查法找到空位置，需要</a:t>
              </a:r>
              <a:r>
                <a:rPr kumimoji="1" lang="en-US" altLang="zh-CN" sz="2000" smtClean="0">
                  <a:ea typeface="楷体" panose="02010609060101010101" pitchFamily="49" charset="-122"/>
                  <a:cs typeface="Times New Roman" panose="02020603050405020304" pitchFamily="18" charset="0"/>
                </a:rPr>
                <a:t>2</a:t>
              </a:r>
              <a:r>
                <a:rPr kumimoji="1" lang="zh-CN" altLang="en-US" sz="2000" smtClean="0">
                  <a:ea typeface="楷体" panose="02010609060101010101" pitchFamily="49" charset="-122"/>
                  <a:cs typeface="Times New Roman" panose="02020603050405020304" pitchFamily="18" charset="0"/>
                </a:rPr>
                <a:t>次关键字比较</a:t>
              </a:r>
              <a:endParaRPr lang="zh-CN" altLang="en-US" sz="2000">
                <a:latin typeface="楷体" panose="02010609060101010101" pitchFamily="49" charset="-122"/>
                <a:ea typeface="楷体" panose="02010609060101010101" pitchFamily="49" charset="-122"/>
              </a:endParaRPr>
            </a:p>
          </p:txBody>
        </p:sp>
      </p:grpSp>
      <p:grpSp>
        <p:nvGrpSpPr>
          <p:cNvPr id="20" name="组合 19"/>
          <p:cNvGrpSpPr/>
          <p:nvPr/>
        </p:nvGrpSpPr>
        <p:grpSpPr>
          <a:xfrm>
            <a:off x="2285984" y="3357562"/>
            <a:ext cx="5500726" cy="1285884"/>
            <a:chOff x="2285984" y="3357562"/>
            <a:chExt cx="5500726" cy="1285884"/>
          </a:xfrm>
        </p:grpSpPr>
        <p:cxnSp>
          <p:nvCxnSpPr>
            <p:cNvPr id="18" name="直接箭头连接符 17"/>
            <p:cNvCxnSpPr/>
            <p:nvPr/>
          </p:nvCxnSpPr>
          <p:spPr>
            <a:xfrm rot="5400000" flipH="1" flipV="1">
              <a:off x="2857488" y="3499644"/>
              <a:ext cx="285752"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5984" y="3627783"/>
              <a:ext cx="5500726" cy="1015663"/>
            </a:xfrm>
            <a:prstGeom prst="rect">
              <a:avLst/>
            </a:prstGeom>
            <a:noFill/>
          </p:spPr>
          <p:txBody>
            <a:bodyPr wrap="square" rtlCol="0">
              <a:spAutoFit/>
            </a:bodyPr>
            <a:lstStyle/>
            <a:p>
              <a:pPr algn="l"/>
              <a:r>
                <a:rPr lang="zh-CN" altLang="en-US" sz="2000" smtClean="0">
                  <a:latin typeface="楷体" panose="02010609060101010101" pitchFamily="49" charset="-122"/>
                  <a:ea typeface="楷体" panose="02010609060101010101" pitchFamily="49" charset="-122"/>
                </a:rPr>
                <a:t>一个关键字不在有效关键字集合中，但其</a:t>
              </a:r>
              <a:r>
                <a:rPr kumimoji="1" lang="zh-CN" altLang="en-US" sz="2000" smtClean="0">
                  <a:ea typeface="楷体" panose="02010609060101010101" pitchFamily="49" charset="-122"/>
                  <a:cs typeface="Times New Roman" panose="02020603050405020304" pitchFamily="18" charset="0"/>
                </a:rPr>
                <a:t>哈希函数值为</a:t>
              </a:r>
              <a:r>
                <a:rPr kumimoji="1" lang="en-US" altLang="zh-CN" sz="2000" smtClean="0">
                  <a:solidFill>
                    <a:srgbClr val="FF0000"/>
                  </a:solidFill>
                  <a:ea typeface="楷体" panose="02010609060101010101" pitchFamily="49" charset="-122"/>
                  <a:cs typeface="Times New Roman" panose="02020603050405020304" pitchFamily="18" charset="0"/>
                </a:rPr>
                <a:t>2</a:t>
              </a:r>
              <a:r>
                <a:rPr kumimoji="1" lang="zh-CN" altLang="en-US" sz="2000" smtClean="0">
                  <a:ea typeface="楷体" panose="02010609060101010101" pitchFamily="49" charset="-122"/>
                  <a:cs typeface="Times New Roman" panose="02020603050405020304" pitchFamily="18" charset="0"/>
                </a:rPr>
                <a:t>，采用线性探查法找到空位置，需要</a:t>
              </a:r>
              <a:r>
                <a:rPr kumimoji="1" lang="en-US" altLang="zh-CN" sz="2000" smtClean="0">
                  <a:ea typeface="楷体" panose="02010609060101010101" pitchFamily="49" charset="-122"/>
                  <a:cs typeface="Times New Roman" panose="02020603050405020304" pitchFamily="18" charset="0"/>
                </a:rPr>
                <a:t>10</a:t>
              </a:r>
              <a:r>
                <a:rPr kumimoji="1" lang="zh-CN" altLang="en-US" sz="2000" smtClean="0">
                  <a:ea typeface="楷体" panose="02010609060101010101" pitchFamily="49" charset="-122"/>
                  <a:cs typeface="Times New Roman" panose="02020603050405020304" pitchFamily="18" charset="0"/>
                </a:rPr>
                <a:t>次关键字比较</a:t>
              </a:r>
              <a:endParaRPr lang="zh-CN" altLang="en-US" sz="2000">
                <a:latin typeface="楷体" panose="02010609060101010101" pitchFamily="49" charset="-122"/>
                <a:ea typeface="楷体" panose="02010609060101010101" pitchFamily="49" charset="-122"/>
              </a:endParaRPr>
            </a:p>
          </p:txBody>
        </p:sp>
      </p:grpSp>
      <p:grpSp>
        <p:nvGrpSpPr>
          <p:cNvPr id="22" name="组合 21"/>
          <p:cNvGrpSpPr/>
          <p:nvPr/>
        </p:nvGrpSpPr>
        <p:grpSpPr>
          <a:xfrm>
            <a:off x="571472" y="4500570"/>
            <a:ext cx="7929618" cy="1357322"/>
            <a:chOff x="571472" y="4500570"/>
            <a:chExt cx="7929618" cy="1357322"/>
          </a:xfrm>
        </p:grpSpPr>
        <p:sp>
          <p:nvSpPr>
            <p:cNvPr id="5" name="TextBox 4"/>
            <p:cNvSpPr txBox="1"/>
            <p:nvPr/>
          </p:nvSpPr>
          <p:spPr>
            <a:xfrm>
              <a:off x="571472" y="5181913"/>
              <a:ext cx="1857388" cy="461665"/>
            </a:xfrm>
            <a:prstGeom prst="rect">
              <a:avLst/>
            </a:prstGeom>
            <a:noFill/>
          </p:spPr>
          <p:txBody>
            <a:bodyPr wrap="square" rtlCol="0">
              <a:spAutoFit/>
            </a:bodyPr>
            <a:lstStyle/>
            <a:p>
              <a:r>
                <a:rPr lang="en-US" altLang="zh-CN" sz="2400" dirty="0" err="1" smtClean="0">
                  <a:ea typeface="楷体" panose="02010609060101010101" pitchFamily="49" charset="-122"/>
                  <a:cs typeface="Times New Roman" panose="02020603050405020304" pitchFamily="18" charset="0"/>
                </a:rPr>
                <a:t>ASL</a:t>
              </a:r>
              <a:r>
                <a:rPr lang="zh-CN" altLang="en-US" sz="2400" baseline="-25000" dirty="0" smtClean="0">
                  <a:ea typeface="楷体" panose="02010609060101010101" pitchFamily="49" charset="-122"/>
                  <a:cs typeface="Times New Roman" panose="02020603050405020304" pitchFamily="18" charset="0"/>
                </a:rPr>
                <a:t>不成功</a:t>
              </a:r>
              <a:r>
                <a:rPr lang="en-US" altLang="zh-CN" sz="2400" dirty="0" smtClean="0">
                  <a:ea typeface="楷体" panose="02010609060101010101" pitchFamily="49" charset="-122"/>
                  <a:cs typeface="Times New Roman" panose="02020603050405020304" pitchFamily="18" charset="0"/>
                </a:rPr>
                <a:t>=</a:t>
              </a:r>
              <a:endParaRPr lang="en-US" altLang="zh-CN" sz="2400" dirty="0" smtClean="0">
                <a:ea typeface="楷体" panose="02010609060101010101" pitchFamily="49" charset="-122"/>
                <a:cs typeface="Times New Roman" panose="02020603050405020304" pitchFamily="18" charset="0"/>
              </a:endParaRPr>
            </a:p>
          </p:txBody>
        </p:sp>
        <p:sp>
          <p:nvSpPr>
            <p:cNvPr id="6" name="TextBox 5"/>
            <p:cNvSpPr txBox="1"/>
            <p:nvPr/>
          </p:nvSpPr>
          <p:spPr>
            <a:xfrm>
              <a:off x="2285984" y="4863124"/>
              <a:ext cx="5214974" cy="461665"/>
            </a:xfrm>
            <a:prstGeom prst="rect">
              <a:avLst/>
            </a:prstGeom>
            <a:noFill/>
          </p:spPr>
          <p:txBody>
            <a:bodyPr wrap="square" rtlCol="0">
              <a:spAutoFit/>
            </a:bodyPr>
            <a:lstStyle/>
            <a:p>
              <a:r>
                <a:rPr lang="en-US" altLang="zh-CN" sz="2400" dirty="0" smtClean="0"/>
                <a:t>2+1+10+9+8+7+6+5+4+3+2+1+3</a:t>
              </a:r>
              <a:endParaRPr lang="en-US" altLang="zh-CN" sz="2400" dirty="0" smtClean="0"/>
            </a:p>
          </p:txBody>
        </p:sp>
        <p:cxnSp>
          <p:nvCxnSpPr>
            <p:cNvPr id="8" name="直接连接符 7"/>
            <p:cNvCxnSpPr>
              <a:stCxn id="5" idx="3"/>
            </p:cNvCxnSpPr>
            <p:nvPr/>
          </p:nvCxnSpPr>
          <p:spPr>
            <a:xfrm flipV="1">
              <a:off x="2428860" y="5396227"/>
              <a:ext cx="4714908" cy="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000" y="5396227"/>
              <a:ext cx="1000132" cy="461665"/>
            </a:xfrm>
            <a:prstGeom prst="rect">
              <a:avLst/>
            </a:prstGeom>
            <a:noFill/>
          </p:spPr>
          <p:txBody>
            <a:bodyPr wrap="square" rtlCol="0">
              <a:spAutoFit/>
            </a:bodyPr>
            <a:lstStyle/>
            <a:p>
              <a:r>
                <a:rPr lang="en-US" altLang="zh-CN" sz="2400" dirty="0" smtClean="0"/>
                <a:t>13</a:t>
              </a:r>
              <a:endParaRPr lang="en-US" altLang="zh-CN" sz="2400" dirty="0" smtClean="0"/>
            </a:p>
          </p:txBody>
        </p:sp>
        <p:sp>
          <p:nvSpPr>
            <p:cNvPr id="10" name="TextBox 9"/>
            <p:cNvSpPr txBox="1"/>
            <p:nvPr/>
          </p:nvSpPr>
          <p:spPr>
            <a:xfrm>
              <a:off x="7215206" y="5148876"/>
              <a:ext cx="1285884" cy="461665"/>
            </a:xfrm>
            <a:prstGeom prst="rect">
              <a:avLst/>
            </a:prstGeom>
            <a:noFill/>
          </p:spPr>
          <p:txBody>
            <a:bodyPr wrap="square" rtlCol="0">
              <a:spAutoFit/>
            </a:bodyPr>
            <a:lstStyle/>
            <a:p>
              <a:r>
                <a:rPr lang="en-US" altLang="zh-CN" sz="2400" smtClean="0"/>
                <a:t>= 4.692</a:t>
              </a:r>
              <a:endParaRPr lang="en-US" altLang="zh-CN" sz="2400" dirty="0" smtClean="0"/>
            </a:p>
          </p:txBody>
        </p:sp>
        <p:sp>
          <p:nvSpPr>
            <p:cNvPr id="21" name="下箭头 20"/>
            <p:cNvSpPr/>
            <p:nvPr/>
          </p:nvSpPr>
          <p:spPr>
            <a:xfrm>
              <a:off x="4643438" y="4500570"/>
              <a:ext cx="214314" cy="35719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928662" y="928670"/>
            <a:ext cx="7534298" cy="520848"/>
          </a:xfrm>
          <a:prstGeom prst="rect">
            <a:avLst/>
          </a:prstGeom>
          <a:noFill/>
          <a:ln w="9525">
            <a:noFill/>
            <a:miter lim="800000"/>
          </a:ln>
          <a:effectLst/>
        </p:spPr>
        <p:txBody>
          <a:bodyPr wrap="square">
            <a:spAutoFit/>
          </a:bodyPr>
          <a:lstStyle/>
          <a:p>
            <a:pPr algn="just">
              <a:lnSpc>
                <a:spcPct val="130000"/>
              </a:lnSpc>
              <a:spcBef>
                <a:spcPct val="50000"/>
              </a:spcBef>
            </a:pPr>
            <a:r>
              <a:rPr kumimoji="1" lang="zh-CN" altLang="en-US" sz="2400" dirty="0" smtClean="0">
                <a:ea typeface="楷体" panose="02010609060101010101" pitchFamily="49" charset="-122"/>
                <a:cs typeface="Times New Roman" panose="02020603050405020304" pitchFamily="18" charset="0"/>
              </a:rPr>
              <a:t>拉链</a:t>
            </a:r>
            <a:r>
              <a:rPr kumimoji="1" lang="zh-CN" altLang="en-US" sz="2400" dirty="0">
                <a:ea typeface="楷体" panose="02010609060101010101" pitchFamily="49" charset="-122"/>
                <a:cs typeface="Times New Roman" panose="02020603050405020304" pitchFamily="18" charset="0"/>
              </a:rPr>
              <a:t>法是把所有的同义词用单链表链接起来的方法</a:t>
            </a:r>
            <a:r>
              <a:rPr kumimoji="1" lang="zh-CN" altLang="en-US" sz="2400" dirty="0" smtClean="0">
                <a:ea typeface="楷体" panose="02010609060101010101" pitchFamily="49" charset="-122"/>
                <a:cs typeface="Times New Roman" panose="02020603050405020304" pitchFamily="18" charset="0"/>
              </a:rPr>
              <a:t>。</a:t>
            </a:r>
            <a:r>
              <a:rPr kumimoji="1" lang="zh-CN" altLang="en-US" sz="2400" dirty="0">
                <a:ea typeface="楷体" panose="02010609060101010101" pitchFamily="49" charset="-122"/>
                <a:cs typeface="Times New Roman" panose="02020603050405020304" pitchFamily="18" charset="0"/>
              </a:rPr>
              <a:t>　　</a:t>
            </a:r>
            <a:endParaRPr kumimoji="1" lang="zh-CN" altLang="en-US" sz="2400" dirty="0">
              <a:ea typeface="楷体" panose="02010609060101010101" pitchFamily="49" charset="-122"/>
              <a:cs typeface="Times New Roman" panose="02020603050405020304" pitchFamily="18" charset="0"/>
            </a:endParaRPr>
          </a:p>
        </p:txBody>
      </p:sp>
      <p:sp>
        <p:nvSpPr>
          <p:cNvPr id="71683" name="Text Box 3"/>
          <p:cNvSpPr txBox="1">
            <a:spLocks noChangeArrowheads="1"/>
          </p:cNvSpPr>
          <p:nvPr/>
        </p:nvSpPr>
        <p:spPr bwMode="auto">
          <a:xfrm>
            <a:off x="684213" y="285728"/>
            <a:ext cx="1944687" cy="520848"/>
          </a:xfrm>
          <a:prstGeom prst="rect">
            <a:avLst/>
          </a:prstGeom>
          <a:solidFill>
            <a:srgbClr val="CC00CC"/>
          </a:solidFill>
          <a:ln w="9525">
            <a:noFill/>
            <a:miter lim="800000"/>
          </a:ln>
          <a:effectLst/>
        </p:spPr>
        <p:txBody>
          <a:bodyPr>
            <a:spAutoFit/>
          </a:bodyPr>
          <a:lstStyle/>
          <a:p>
            <a:pPr algn="just">
              <a:lnSpc>
                <a:spcPct val="130000"/>
              </a:lnSpc>
              <a:spcBef>
                <a:spcPct val="50000"/>
              </a:spcBef>
            </a:pPr>
            <a:r>
              <a:rPr kumimoji="1" lang="en-US" altLang="zh-CN" sz="2400" dirty="0" smtClean="0">
                <a:solidFill>
                  <a:schemeClr val="bg1"/>
                </a:solidFill>
                <a:latin typeface="微软雅黑" panose="020B0503020204020204" charset="-122"/>
                <a:ea typeface="微软雅黑" panose="020B0503020204020204" charset="-122"/>
                <a:cs typeface="Times New Roman" panose="02020603050405020304" pitchFamily="18" charset="0"/>
              </a:rPr>
              <a:t>2</a:t>
            </a:r>
            <a:r>
              <a:rPr kumimoji="1" lang="zh-CN" altLang="en-US" sz="2400" dirty="0" smtClean="0">
                <a:solidFill>
                  <a:schemeClr val="bg1"/>
                </a:solidFill>
                <a:latin typeface="微软雅黑" panose="020B0503020204020204" charset="-122"/>
                <a:ea typeface="微软雅黑" panose="020B0503020204020204" charset="-122"/>
                <a:cs typeface="Times New Roman" panose="02020603050405020304" pitchFamily="18" charset="0"/>
              </a:rPr>
              <a:t>、拉链</a:t>
            </a:r>
            <a:r>
              <a:rPr kumimoji="1" lang="zh-CN" altLang="en-US" sz="2400" dirty="0">
                <a:solidFill>
                  <a:schemeClr val="bg1"/>
                </a:solidFill>
                <a:latin typeface="微软雅黑" panose="020B0503020204020204" charset="-122"/>
                <a:ea typeface="微软雅黑" panose="020B0503020204020204" charset="-122"/>
                <a:cs typeface="Times New Roman" panose="02020603050405020304" pitchFamily="18" charset="0"/>
              </a:rPr>
              <a:t>法</a:t>
            </a:r>
            <a:endParaRPr kumimoji="1" lang="zh-CN" altLang="en-US" sz="2400" dirty="0">
              <a:solidFill>
                <a:schemeClr val="bg1"/>
              </a:solidFill>
              <a:latin typeface="微软雅黑" panose="020B0503020204020204" charset="-122"/>
              <a:ea typeface="微软雅黑" panose="020B0503020204020204" charset="-122"/>
              <a:cs typeface="Times New Roman" panose="02020603050405020304" pitchFamily="18" charset="0"/>
            </a:endParaRPr>
          </a:p>
        </p:txBody>
      </p:sp>
      <p:grpSp>
        <p:nvGrpSpPr>
          <p:cNvPr id="44" name="组合 43"/>
          <p:cNvGrpSpPr/>
          <p:nvPr/>
        </p:nvGrpSpPr>
        <p:grpSpPr>
          <a:xfrm>
            <a:off x="588978" y="1643050"/>
            <a:ext cx="7197732" cy="4043448"/>
            <a:chOff x="588978" y="1643050"/>
            <a:chExt cx="7197732" cy="4043448"/>
          </a:xfrm>
        </p:grpSpPr>
        <p:grpSp>
          <p:nvGrpSpPr>
            <p:cNvPr id="40" name="组合 39"/>
            <p:cNvGrpSpPr/>
            <p:nvPr/>
          </p:nvGrpSpPr>
          <p:grpSpPr>
            <a:xfrm>
              <a:off x="1500166" y="3614796"/>
              <a:ext cx="6286544" cy="2071702"/>
              <a:chOff x="1500166" y="3857628"/>
              <a:chExt cx="6286544" cy="2071702"/>
            </a:xfrm>
          </p:grpSpPr>
          <p:sp>
            <p:nvSpPr>
              <p:cNvPr id="20" name="矩形 19"/>
              <p:cNvSpPr/>
              <p:nvPr/>
            </p:nvSpPr>
            <p:spPr>
              <a:xfrm>
                <a:off x="2357422" y="4671964"/>
                <a:ext cx="642942"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a:p>
            </p:txBody>
          </p:sp>
          <p:sp>
            <p:nvSpPr>
              <p:cNvPr id="21" name="TextBox 20"/>
              <p:cNvSpPr txBox="1"/>
              <p:nvPr/>
            </p:nvSpPr>
            <p:spPr>
              <a:xfrm>
                <a:off x="1500166" y="4671964"/>
                <a:ext cx="428628" cy="400110"/>
              </a:xfrm>
              <a:prstGeom prst="rect">
                <a:avLst/>
              </a:prstGeom>
              <a:noFill/>
            </p:spPr>
            <p:txBody>
              <a:bodyPr wrap="square" rtlCol="0">
                <a:spAutoFit/>
              </a:bodyPr>
              <a:lstStyle/>
              <a:p>
                <a:r>
                  <a:rPr lang="en-US" altLang="zh-CN" sz="2000" i="1" smtClean="0"/>
                  <a:t>j</a:t>
                </a:r>
                <a:endParaRPr lang="zh-CN" altLang="en-US" sz="2000" i="1"/>
              </a:p>
            </p:txBody>
          </p:sp>
          <p:sp>
            <p:nvSpPr>
              <p:cNvPr id="22" name="矩形 21"/>
              <p:cNvSpPr/>
              <p:nvPr/>
            </p:nvSpPr>
            <p:spPr>
              <a:xfrm>
                <a:off x="3786182" y="4671964"/>
                <a:ext cx="642942" cy="3571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i="1" smtClean="0">
                    <a:solidFill>
                      <a:srgbClr val="3333FF"/>
                    </a:solidFill>
                    <a:latin typeface="Times New Roman" panose="02020603050405020304" pitchFamily="18" charset="0"/>
                    <a:cs typeface="Times New Roman" panose="02020603050405020304" pitchFamily="18" charset="0"/>
                  </a:rPr>
                  <a:t>k</a:t>
                </a:r>
                <a:r>
                  <a:rPr lang="en-US" altLang="zh-CN" sz="2000" i="1" baseline="-25000" smtClean="0">
                    <a:solidFill>
                      <a:srgbClr val="3333FF"/>
                    </a:solidFill>
                    <a:latin typeface="Times New Roman" panose="02020603050405020304" pitchFamily="18" charset="0"/>
                    <a:cs typeface="Times New Roman" panose="02020603050405020304" pitchFamily="18" charset="0"/>
                  </a:rPr>
                  <a:t>s</a:t>
                </a:r>
                <a:endParaRPr lang="zh-CN" altLang="en-US" sz="2000" i="1" baseline="-25000">
                  <a:solidFill>
                    <a:srgbClr val="3333FF"/>
                  </a:solidFill>
                  <a:latin typeface="Times New Roman" panose="02020603050405020304" pitchFamily="18" charset="0"/>
                  <a:cs typeface="Times New Roman" panose="02020603050405020304" pitchFamily="18" charset="0"/>
                </a:endParaRPr>
              </a:p>
            </p:txBody>
          </p:sp>
          <p:sp>
            <p:nvSpPr>
              <p:cNvPr id="23" name="矩形 22"/>
              <p:cNvSpPr/>
              <p:nvPr/>
            </p:nvSpPr>
            <p:spPr>
              <a:xfrm>
                <a:off x="4429124" y="4671964"/>
                <a:ext cx="571504"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a:p>
            </p:txBody>
          </p:sp>
          <p:sp>
            <p:nvSpPr>
              <p:cNvPr id="24" name="矩形 23"/>
              <p:cNvSpPr/>
              <p:nvPr/>
            </p:nvSpPr>
            <p:spPr>
              <a:xfrm>
                <a:off x="5286380" y="4671964"/>
                <a:ext cx="642942" cy="3571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i="1" smtClean="0">
                    <a:solidFill>
                      <a:srgbClr val="3333FF"/>
                    </a:solidFill>
                    <a:latin typeface="Times New Roman" panose="02020603050405020304" pitchFamily="18" charset="0"/>
                    <a:cs typeface="Times New Roman" panose="02020603050405020304" pitchFamily="18" charset="0"/>
                  </a:rPr>
                  <a:t>k</a:t>
                </a:r>
                <a:r>
                  <a:rPr lang="en-US" altLang="zh-CN" sz="2000" i="1" baseline="-25000" smtClean="0">
                    <a:solidFill>
                      <a:srgbClr val="3333FF"/>
                    </a:solidFill>
                    <a:latin typeface="Times New Roman" panose="02020603050405020304" pitchFamily="18" charset="0"/>
                    <a:cs typeface="Times New Roman" panose="02020603050405020304" pitchFamily="18" charset="0"/>
                  </a:rPr>
                  <a:t>t</a:t>
                </a:r>
                <a:endParaRPr lang="zh-CN" altLang="en-US" sz="2000" i="1" baseline="-25000">
                  <a:solidFill>
                    <a:srgbClr val="3333FF"/>
                  </a:solidFill>
                  <a:latin typeface="Times New Roman" panose="02020603050405020304" pitchFamily="18" charset="0"/>
                  <a:cs typeface="Times New Roman" panose="02020603050405020304" pitchFamily="18" charset="0"/>
                </a:endParaRPr>
              </a:p>
            </p:txBody>
          </p:sp>
          <p:sp>
            <p:nvSpPr>
              <p:cNvPr id="25" name="矩形 24"/>
              <p:cNvSpPr/>
              <p:nvPr/>
            </p:nvSpPr>
            <p:spPr>
              <a:xfrm>
                <a:off x="5929322" y="4671964"/>
                <a:ext cx="571504"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a:p>
            </p:txBody>
          </p:sp>
          <p:cxnSp>
            <p:nvCxnSpPr>
              <p:cNvPr id="26" name="直接箭头连接符 25"/>
              <p:cNvCxnSpPr>
                <a:endCxn id="24" idx="1"/>
              </p:cNvCxnSpPr>
              <p:nvPr/>
            </p:nvCxnSpPr>
            <p:spPr>
              <a:xfrm flipV="1">
                <a:off x="4714876" y="4850559"/>
                <a:ext cx="571504"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6286512" y="4848178"/>
                <a:ext cx="571504"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00892" y="4529088"/>
                <a:ext cx="785818" cy="461665"/>
              </a:xfrm>
              <a:prstGeom prst="rect">
                <a:avLst/>
              </a:prstGeom>
              <a:noFill/>
            </p:spPr>
            <p:txBody>
              <a:bodyPr wrap="square" rtlCol="0">
                <a:spAutoFit/>
              </a:bodyPr>
              <a:lstStyle/>
              <a:p>
                <a:r>
                  <a:rPr lang="zh-CN" altLang="en-US" sz="2400" smtClean="0">
                    <a:sym typeface="Symbol" panose="05050102010706020507"/>
                  </a:rPr>
                  <a:t></a:t>
                </a:r>
                <a:endParaRPr lang="zh-CN" altLang="en-US" sz="2400" smtClean="0">
                  <a:sym typeface="Symbol" panose="05050102010706020507"/>
                </a:endParaRPr>
              </a:p>
            </p:txBody>
          </p:sp>
          <p:cxnSp>
            <p:nvCxnSpPr>
              <p:cNvPr id="29" name="直接箭头连接符 28"/>
              <p:cNvCxnSpPr>
                <a:endCxn id="22" idx="1"/>
              </p:cNvCxnSpPr>
              <p:nvPr/>
            </p:nvCxnSpPr>
            <p:spPr>
              <a:xfrm>
                <a:off x="2714612" y="4848178"/>
                <a:ext cx="107157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0" name="左大括号 29"/>
              <p:cNvSpPr/>
              <p:nvPr/>
            </p:nvSpPr>
            <p:spPr>
              <a:xfrm rot="16200000">
                <a:off x="5572132" y="3643315"/>
                <a:ext cx="285752" cy="3286148"/>
              </a:xfrm>
              <a:prstGeom prst="leftBrace">
                <a:avLst/>
              </a:prstGeom>
              <a:ln w="28575">
                <a:solidFill>
                  <a:srgbClr val="CC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31" name="TextBox 30"/>
              <p:cNvSpPr txBox="1"/>
              <p:nvPr/>
            </p:nvSpPr>
            <p:spPr>
              <a:xfrm>
                <a:off x="4500562" y="5529220"/>
                <a:ext cx="2357454" cy="400110"/>
              </a:xfrm>
              <a:prstGeom prst="rect">
                <a:avLst/>
              </a:prstGeom>
              <a:noFill/>
            </p:spPr>
            <p:txBody>
              <a:bodyPr wrap="square" rtlCol="0">
                <a:spAutoFit/>
              </a:bodyPr>
              <a:lstStyle/>
              <a:p>
                <a:pPr algn="l"/>
                <a:r>
                  <a:rPr lang="en-US" altLang="zh-CN" sz="2000" i="1" smtClean="0"/>
                  <a:t>h</a:t>
                </a:r>
                <a:r>
                  <a:rPr lang="en-US" altLang="zh-CN" sz="2000" smtClean="0"/>
                  <a:t>(</a:t>
                </a:r>
                <a:r>
                  <a:rPr lang="en-US" altLang="zh-CN" sz="2000" i="1" smtClean="0"/>
                  <a:t>k</a:t>
                </a:r>
                <a:r>
                  <a:rPr lang="en-US" altLang="zh-CN" sz="2000" i="1" baseline="-25000" smtClean="0"/>
                  <a:t>s</a:t>
                </a:r>
                <a:r>
                  <a:rPr lang="en-US" altLang="zh-CN" sz="2000" smtClean="0"/>
                  <a:t>)=</a:t>
                </a:r>
                <a:r>
                  <a:rPr lang="en-US" altLang="zh-CN" sz="2000" i="1" smtClean="0"/>
                  <a:t>h</a:t>
                </a:r>
                <a:r>
                  <a:rPr lang="en-US" altLang="zh-CN" sz="2000" smtClean="0"/>
                  <a:t>(</a:t>
                </a:r>
                <a:r>
                  <a:rPr lang="en-US" altLang="zh-CN" sz="2000" i="1" smtClean="0"/>
                  <a:t>k</a:t>
                </a:r>
                <a:r>
                  <a:rPr lang="en-US" altLang="zh-CN" sz="2000" i="1" baseline="-25000" smtClean="0"/>
                  <a:t>t</a:t>
                </a:r>
                <a:r>
                  <a:rPr lang="en-US" altLang="zh-CN" sz="2000" smtClean="0"/>
                  <a:t>)= </a:t>
                </a:r>
                <a:r>
                  <a:rPr lang="en-US" altLang="zh-CN" sz="2000" smtClean="0">
                    <a:latin typeface="宋体" panose="02010600030101010101" pitchFamily="2" charset="-122"/>
                    <a:ea typeface="宋体" panose="02010600030101010101" pitchFamily="2" charset="-122"/>
                  </a:rPr>
                  <a:t>…</a:t>
                </a:r>
                <a:r>
                  <a:rPr lang="en-US" altLang="zh-CN" sz="2000" smtClean="0">
                    <a:latin typeface="+mj-ea"/>
                    <a:ea typeface="+mj-ea"/>
                    <a:sym typeface="Symbol" panose="05050102010706020507"/>
                  </a:rPr>
                  <a:t> </a:t>
                </a:r>
                <a:r>
                  <a:rPr lang="en-US" altLang="zh-CN" sz="2000" smtClean="0">
                    <a:sym typeface="Symbol" panose="05050102010706020507"/>
                  </a:rPr>
                  <a:t>= </a:t>
                </a:r>
                <a:r>
                  <a:rPr lang="en-US" altLang="zh-CN" sz="2000" i="1" smtClean="0">
                    <a:sym typeface="Symbol" panose="05050102010706020507"/>
                  </a:rPr>
                  <a:t>j</a:t>
                </a:r>
                <a:endParaRPr lang="zh-CN" altLang="en-US" sz="2000" i="1"/>
              </a:p>
            </p:txBody>
          </p:sp>
          <p:sp>
            <p:nvSpPr>
              <p:cNvPr id="34" name="TextBox 33"/>
              <p:cNvSpPr txBox="1"/>
              <p:nvPr/>
            </p:nvSpPr>
            <p:spPr>
              <a:xfrm>
                <a:off x="2285984" y="3857628"/>
                <a:ext cx="785818" cy="461665"/>
              </a:xfrm>
              <a:prstGeom prst="rect">
                <a:avLst/>
              </a:prstGeom>
              <a:noFill/>
            </p:spPr>
            <p:txBody>
              <a:bodyPr wrap="square" rtlCol="0">
                <a:spAutoFit/>
              </a:bodyPr>
              <a:lstStyle/>
              <a:p>
                <a:r>
                  <a:rPr lang="en-US" altLang="zh-CN" sz="2400" smtClean="0">
                    <a:latin typeface="宋体" panose="02010600030101010101" pitchFamily="2" charset="-122"/>
                    <a:ea typeface="宋体" panose="02010600030101010101" pitchFamily="2" charset="-122"/>
                    <a:sym typeface="Symbol" panose="05050102010706020507"/>
                  </a:rPr>
                  <a:t>…</a:t>
                </a:r>
                <a:endParaRPr lang="en-US" altLang="zh-CN" sz="2400" smtClean="0">
                  <a:latin typeface="宋体" panose="02010600030101010101" pitchFamily="2" charset="-122"/>
                  <a:ea typeface="宋体" panose="02010600030101010101" pitchFamily="2" charset="-122"/>
                  <a:sym typeface="Symbol" panose="05050102010706020507"/>
                </a:endParaRPr>
              </a:p>
            </p:txBody>
          </p:sp>
          <p:sp>
            <p:nvSpPr>
              <p:cNvPr id="35" name="TextBox 34"/>
              <p:cNvSpPr txBox="1"/>
              <p:nvPr/>
            </p:nvSpPr>
            <p:spPr>
              <a:xfrm>
                <a:off x="2285984" y="5429264"/>
                <a:ext cx="785818" cy="461665"/>
              </a:xfrm>
              <a:prstGeom prst="rect">
                <a:avLst/>
              </a:prstGeom>
              <a:noFill/>
            </p:spPr>
            <p:txBody>
              <a:bodyPr wrap="square" rtlCol="0">
                <a:spAutoFit/>
              </a:bodyPr>
              <a:lstStyle/>
              <a:p>
                <a:r>
                  <a:rPr lang="en-US" altLang="zh-CN" sz="2400" smtClean="0">
                    <a:latin typeface="宋体" panose="02010600030101010101" pitchFamily="2" charset="-122"/>
                    <a:ea typeface="宋体" panose="02010600030101010101" pitchFamily="2" charset="-122"/>
                    <a:sym typeface="Symbol" panose="05050102010706020507"/>
                  </a:rPr>
                  <a:t>…</a:t>
                </a:r>
                <a:endParaRPr lang="en-US" altLang="zh-CN" sz="2400" smtClean="0">
                  <a:latin typeface="宋体" panose="02010600030101010101" pitchFamily="2" charset="-122"/>
                  <a:ea typeface="宋体" panose="02010600030101010101" pitchFamily="2" charset="-122"/>
                  <a:sym typeface="Symbol" panose="05050102010706020507"/>
                </a:endParaRPr>
              </a:p>
            </p:txBody>
          </p:sp>
        </p:grpSp>
        <p:grpSp>
          <p:nvGrpSpPr>
            <p:cNvPr id="39" name="组合 38"/>
            <p:cNvGrpSpPr/>
            <p:nvPr/>
          </p:nvGrpSpPr>
          <p:grpSpPr>
            <a:xfrm>
              <a:off x="1285852" y="1643050"/>
              <a:ext cx="6500858" cy="1728914"/>
              <a:chOff x="1285852" y="1885882"/>
              <a:chExt cx="6500858" cy="1728914"/>
            </a:xfrm>
          </p:grpSpPr>
          <p:sp>
            <p:nvSpPr>
              <p:cNvPr id="4" name="矩形 3"/>
              <p:cNvSpPr/>
              <p:nvPr/>
            </p:nvSpPr>
            <p:spPr>
              <a:xfrm>
                <a:off x="2357422" y="3214686"/>
                <a:ext cx="642942"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a:p>
            </p:txBody>
          </p:sp>
          <p:sp>
            <p:nvSpPr>
              <p:cNvPr id="5" name="TextBox 4"/>
              <p:cNvSpPr txBox="1"/>
              <p:nvPr/>
            </p:nvSpPr>
            <p:spPr>
              <a:xfrm>
                <a:off x="1428728" y="3214686"/>
                <a:ext cx="500066" cy="400110"/>
              </a:xfrm>
              <a:prstGeom prst="rect">
                <a:avLst/>
              </a:prstGeom>
              <a:noFill/>
            </p:spPr>
            <p:txBody>
              <a:bodyPr wrap="square" rtlCol="0">
                <a:spAutoFit/>
              </a:bodyPr>
              <a:lstStyle/>
              <a:p>
                <a:r>
                  <a:rPr lang="en-US" altLang="zh-CN" sz="2000" i="1" smtClean="0"/>
                  <a:t>i</a:t>
                </a:r>
                <a:endParaRPr lang="zh-CN" altLang="en-US" sz="2000" i="1"/>
              </a:p>
            </p:txBody>
          </p:sp>
          <p:sp>
            <p:nvSpPr>
              <p:cNvPr id="6" name="矩形 5"/>
              <p:cNvSpPr/>
              <p:nvPr/>
            </p:nvSpPr>
            <p:spPr>
              <a:xfrm>
                <a:off x="3786182" y="3214686"/>
                <a:ext cx="642942" cy="3571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i="1" smtClean="0">
                    <a:solidFill>
                      <a:srgbClr val="3333FF"/>
                    </a:solidFill>
                    <a:latin typeface="Times New Roman" panose="02020603050405020304" pitchFamily="18" charset="0"/>
                    <a:cs typeface="Times New Roman" panose="02020603050405020304" pitchFamily="18" charset="0"/>
                  </a:rPr>
                  <a:t>k</a:t>
                </a:r>
                <a:r>
                  <a:rPr lang="en-US" altLang="zh-CN" sz="2000" i="1" baseline="-25000" smtClean="0">
                    <a:solidFill>
                      <a:srgbClr val="3333FF"/>
                    </a:solidFill>
                    <a:latin typeface="Times New Roman" panose="02020603050405020304" pitchFamily="18" charset="0"/>
                    <a:cs typeface="Times New Roman" panose="02020603050405020304" pitchFamily="18" charset="0"/>
                  </a:rPr>
                  <a:t>x</a:t>
                </a:r>
                <a:endParaRPr lang="zh-CN" altLang="en-US" sz="2000" i="1" baseline="-25000">
                  <a:solidFill>
                    <a:srgbClr val="3333FF"/>
                  </a:solidFill>
                  <a:latin typeface="Times New Roman" panose="02020603050405020304" pitchFamily="18" charset="0"/>
                  <a:cs typeface="Times New Roman" panose="02020603050405020304" pitchFamily="18" charset="0"/>
                </a:endParaRPr>
              </a:p>
            </p:txBody>
          </p:sp>
          <p:sp>
            <p:nvSpPr>
              <p:cNvPr id="7" name="矩形 6"/>
              <p:cNvSpPr/>
              <p:nvPr/>
            </p:nvSpPr>
            <p:spPr>
              <a:xfrm>
                <a:off x="4429124" y="3214686"/>
                <a:ext cx="571504"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a:p>
            </p:txBody>
          </p:sp>
          <p:sp>
            <p:nvSpPr>
              <p:cNvPr id="8" name="矩形 7"/>
              <p:cNvSpPr/>
              <p:nvPr/>
            </p:nvSpPr>
            <p:spPr>
              <a:xfrm>
                <a:off x="5286380" y="3214686"/>
                <a:ext cx="642942" cy="3571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i="1" smtClean="0">
                    <a:solidFill>
                      <a:srgbClr val="3333FF"/>
                    </a:solidFill>
                    <a:latin typeface="Times New Roman" panose="02020603050405020304" pitchFamily="18" charset="0"/>
                    <a:cs typeface="Times New Roman" panose="02020603050405020304" pitchFamily="18" charset="0"/>
                  </a:rPr>
                  <a:t>k</a:t>
                </a:r>
                <a:r>
                  <a:rPr lang="en-US" altLang="zh-CN" sz="2000" i="1" baseline="-25000" smtClean="0">
                    <a:solidFill>
                      <a:srgbClr val="3333FF"/>
                    </a:solidFill>
                    <a:latin typeface="Times New Roman" panose="02020603050405020304" pitchFamily="18" charset="0"/>
                    <a:cs typeface="Times New Roman" panose="02020603050405020304" pitchFamily="18" charset="0"/>
                  </a:rPr>
                  <a:t>y</a:t>
                </a:r>
                <a:endParaRPr lang="zh-CN" altLang="en-US" sz="2000" i="1" baseline="-25000">
                  <a:solidFill>
                    <a:srgbClr val="3333FF"/>
                  </a:solidFill>
                  <a:latin typeface="Times New Roman" panose="02020603050405020304" pitchFamily="18" charset="0"/>
                  <a:cs typeface="Times New Roman" panose="02020603050405020304" pitchFamily="18" charset="0"/>
                </a:endParaRPr>
              </a:p>
            </p:txBody>
          </p:sp>
          <p:sp>
            <p:nvSpPr>
              <p:cNvPr id="9" name="矩形 8"/>
              <p:cNvSpPr/>
              <p:nvPr/>
            </p:nvSpPr>
            <p:spPr>
              <a:xfrm>
                <a:off x="5929322" y="3214686"/>
                <a:ext cx="571504" cy="3571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a:p>
            </p:txBody>
          </p:sp>
          <p:cxnSp>
            <p:nvCxnSpPr>
              <p:cNvPr id="11" name="直接箭头连接符 10"/>
              <p:cNvCxnSpPr>
                <a:endCxn id="8" idx="1"/>
              </p:cNvCxnSpPr>
              <p:nvPr/>
            </p:nvCxnSpPr>
            <p:spPr>
              <a:xfrm flipV="1">
                <a:off x="4714876" y="3393281"/>
                <a:ext cx="571504"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86512" y="3390900"/>
                <a:ext cx="571504"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00892" y="3071810"/>
                <a:ext cx="785818" cy="461665"/>
              </a:xfrm>
              <a:prstGeom prst="rect">
                <a:avLst/>
              </a:prstGeom>
              <a:noFill/>
            </p:spPr>
            <p:txBody>
              <a:bodyPr wrap="square" rtlCol="0">
                <a:spAutoFit/>
              </a:bodyPr>
              <a:lstStyle/>
              <a:p>
                <a:r>
                  <a:rPr lang="zh-CN" altLang="en-US" sz="2400" smtClean="0">
                    <a:sym typeface="Symbol" panose="05050102010706020507"/>
                  </a:rPr>
                  <a:t></a:t>
                </a:r>
                <a:endParaRPr lang="zh-CN" altLang="en-US" sz="2400" smtClean="0">
                  <a:sym typeface="Symbol" panose="05050102010706020507"/>
                </a:endParaRPr>
              </a:p>
            </p:txBody>
          </p:sp>
          <p:cxnSp>
            <p:nvCxnSpPr>
              <p:cNvPr id="14" name="直接箭头连接符 13"/>
              <p:cNvCxnSpPr>
                <a:endCxn id="6" idx="1"/>
              </p:cNvCxnSpPr>
              <p:nvPr/>
            </p:nvCxnSpPr>
            <p:spPr>
              <a:xfrm>
                <a:off x="2714612" y="3390900"/>
                <a:ext cx="107157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6" name="左大括号 15"/>
              <p:cNvSpPr/>
              <p:nvPr/>
            </p:nvSpPr>
            <p:spPr>
              <a:xfrm rot="5400000">
                <a:off x="5572132" y="1357298"/>
                <a:ext cx="285752" cy="3286148"/>
              </a:xfrm>
              <a:prstGeom prst="leftBrace">
                <a:avLst/>
              </a:prstGeom>
              <a:ln w="28575">
                <a:solidFill>
                  <a:srgbClr val="CC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17" name="TextBox 16"/>
              <p:cNvSpPr txBox="1"/>
              <p:nvPr/>
            </p:nvSpPr>
            <p:spPr>
              <a:xfrm>
                <a:off x="4643438" y="2357430"/>
                <a:ext cx="2357454" cy="400110"/>
              </a:xfrm>
              <a:prstGeom prst="rect">
                <a:avLst/>
              </a:prstGeom>
              <a:noFill/>
            </p:spPr>
            <p:txBody>
              <a:bodyPr wrap="square" rtlCol="0">
                <a:spAutoFit/>
              </a:bodyPr>
              <a:lstStyle/>
              <a:p>
                <a:pPr algn="l"/>
                <a:r>
                  <a:rPr lang="en-US" altLang="zh-CN" sz="2000" i="1" smtClean="0"/>
                  <a:t>h</a:t>
                </a:r>
                <a:r>
                  <a:rPr lang="en-US" altLang="zh-CN" sz="2000" smtClean="0"/>
                  <a:t>(</a:t>
                </a:r>
                <a:r>
                  <a:rPr lang="en-US" altLang="zh-CN" sz="2000" i="1" smtClean="0"/>
                  <a:t>k</a:t>
                </a:r>
                <a:r>
                  <a:rPr lang="en-US" altLang="zh-CN" sz="2000" i="1" baseline="-25000" smtClean="0"/>
                  <a:t>x</a:t>
                </a:r>
                <a:r>
                  <a:rPr lang="en-US" altLang="zh-CN" sz="2000" smtClean="0"/>
                  <a:t>)=</a:t>
                </a:r>
                <a:r>
                  <a:rPr lang="en-US" altLang="zh-CN" sz="2000" i="1" smtClean="0"/>
                  <a:t>h</a:t>
                </a:r>
                <a:r>
                  <a:rPr lang="en-US" altLang="zh-CN" sz="2000" smtClean="0"/>
                  <a:t>(</a:t>
                </a:r>
                <a:r>
                  <a:rPr lang="en-US" altLang="zh-CN" sz="2000" i="1" smtClean="0"/>
                  <a:t>k</a:t>
                </a:r>
                <a:r>
                  <a:rPr lang="en-US" altLang="zh-CN" sz="2000" i="1" baseline="-25000" smtClean="0"/>
                  <a:t>y</a:t>
                </a:r>
                <a:r>
                  <a:rPr lang="en-US" altLang="zh-CN" sz="2000" smtClean="0"/>
                  <a:t>)=  </a:t>
                </a:r>
                <a:r>
                  <a:rPr lang="en-US" altLang="zh-CN" sz="2000" smtClean="0">
                    <a:latin typeface="宋体" panose="02010600030101010101" pitchFamily="2" charset="-122"/>
                    <a:ea typeface="宋体" panose="02010600030101010101" pitchFamily="2" charset="-122"/>
                  </a:rPr>
                  <a:t>…</a:t>
                </a:r>
                <a:r>
                  <a:rPr lang="en-US" altLang="zh-CN" sz="2000" smtClean="0">
                    <a:latin typeface="+mj-ea"/>
                    <a:ea typeface="+mj-ea"/>
                    <a:sym typeface="Symbol" panose="05050102010706020507"/>
                  </a:rPr>
                  <a:t> </a:t>
                </a:r>
                <a:r>
                  <a:rPr lang="en-US" altLang="zh-CN" sz="2000" smtClean="0">
                    <a:sym typeface="Symbol" panose="05050102010706020507"/>
                  </a:rPr>
                  <a:t>= </a:t>
                </a:r>
                <a:r>
                  <a:rPr lang="en-US" altLang="zh-CN" sz="2000" i="1" smtClean="0">
                    <a:sym typeface="Symbol" panose="05050102010706020507"/>
                  </a:rPr>
                  <a:t>i</a:t>
                </a:r>
                <a:endParaRPr lang="zh-CN" altLang="en-US" sz="2000" i="1"/>
              </a:p>
            </p:txBody>
          </p:sp>
          <p:sp>
            <p:nvSpPr>
              <p:cNvPr id="18" name="TextBox 17"/>
              <p:cNvSpPr txBox="1"/>
              <p:nvPr/>
            </p:nvSpPr>
            <p:spPr>
              <a:xfrm>
                <a:off x="1285852" y="1885882"/>
                <a:ext cx="857256" cy="400110"/>
              </a:xfrm>
              <a:prstGeom prst="rect">
                <a:avLst/>
              </a:prstGeom>
              <a:noFill/>
            </p:spPr>
            <p:txBody>
              <a:bodyPr wrap="square" rtlCol="0">
                <a:spAutoFit/>
              </a:bodyPr>
              <a:lstStyle/>
              <a:p>
                <a:r>
                  <a:rPr lang="zh-CN" altLang="en-US" sz="2000" smtClean="0">
                    <a:solidFill>
                      <a:srgbClr val="FF00FF"/>
                    </a:solidFill>
                    <a:latin typeface="楷体" panose="02010609060101010101" pitchFamily="49" charset="-122"/>
                    <a:ea typeface="楷体" panose="02010609060101010101" pitchFamily="49" charset="-122"/>
                  </a:rPr>
                  <a:t>地址</a:t>
                </a:r>
                <a:endParaRPr lang="zh-CN" altLang="en-US" sz="2000">
                  <a:solidFill>
                    <a:srgbClr val="FF00FF"/>
                  </a:solidFill>
                  <a:latin typeface="楷体" panose="02010609060101010101" pitchFamily="49" charset="-122"/>
                  <a:ea typeface="楷体" panose="02010609060101010101" pitchFamily="49" charset="-122"/>
                </a:endParaRPr>
              </a:p>
            </p:txBody>
          </p:sp>
          <p:sp>
            <p:nvSpPr>
              <p:cNvPr id="19" name="TextBox 18"/>
              <p:cNvSpPr txBox="1"/>
              <p:nvPr/>
            </p:nvSpPr>
            <p:spPr>
              <a:xfrm>
                <a:off x="2071670" y="1885882"/>
                <a:ext cx="1143008" cy="400110"/>
              </a:xfrm>
              <a:prstGeom prst="rect">
                <a:avLst/>
              </a:prstGeom>
              <a:noFill/>
            </p:spPr>
            <p:txBody>
              <a:bodyPr wrap="square" rtlCol="0">
                <a:spAutoFit/>
              </a:bodyPr>
              <a:lstStyle/>
              <a:p>
                <a:r>
                  <a:rPr lang="zh-CN" altLang="en-US" sz="2000" smtClean="0">
                    <a:solidFill>
                      <a:srgbClr val="FF00FF"/>
                    </a:solidFill>
                    <a:latin typeface="楷体" panose="02010609060101010101" pitchFamily="49" charset="-122"/>
                    <a:ea typeface="楷体" panose="02010609060101010101" pitchFamily="49" charset="-122"/>
                  </a:rPr>
                  <a:t>头结点</a:t>
                </a:r>
                <a:endParaRPr lang="zh-CN" altLang="en-US" sz="2000">
                  <a:solidFill>
                    <a:srgbClr val="FF00FF"/>
                  </a:solidFill>
                  <a:latin typeface="楷体" panose="02010609060101010101" pitchFamily="49" charset="-122"/>
                  <a:ea typeface="楷体" panose="02010609060101010101" pitchFamily="49" charset="-122"/>
                </a:endParaRPr>
              </a:p>
            </p:txBody>
          </p:sp>
          <p:sp>
            <p:nvSpPr>
              <p:cNvPr id="36" name="TextBox 35"/>
              <p:cNvSpPr txBox="1"/>
              <p:nvPr/>
            </p:nvSpPr>
            <p:spPr>
              <a:xfrm>
                <a:off x="2285984" y="2285992"/>
                <a:ext cx="785818" cy="461665"/>
              </a:xfrm>
              <a:prstGeom prst="rect">
                <a:avLst/>
              </a:prstGeom>
              <a:noFill/>
            </p:spPr>
            <p:txBody>
              <a:bodyPr wrap="square" rtlCol="0">
                <a:spAutoFit/>
              </a:bodyPr>
              <a:lstStyle/>
              <a:p>
                <a:r>
                  <a:rPr lang="en-US" altLang="zh-CN" sz="2400" smtClean="0">
                    <a:latin typeface="宋体" panose="02010600030101010101" pitchFamily="2" charset="-122"/>
                    <a:ea typeface="宋体" panose="02010600030101010101" pitchFamily="2" charset="-122"/>
                    <a:sym typeface="Symbol" panose="05050102010706020507"/>
                  </a:rPr>
                  <a:t>…</a:t>
                </a:r>
                <a:endParaRPr lang="en-US" altLang="zh-CN" sz="2400" smtClean="0">
                  <a:latin typeface="宋体" panose="02010600030101010101" pitchFamily="2" charset="-122"/>
                  <a:ea typeface="宋体" panose="02010600030101010101" pitchFamily="2" charset="-122"/>
                  <a:sym typeface="Symbol" panose="05050102010706020507"/>
                </a:endParaRPr>
              </a:p>
            </p:txBody>
          </p:sp>
        </p:grpSp>
        <p:grpSp>
          <p:nvGrpSpPr>
            <p:cNvPr id="41" name="组合 40"/>
            <p:cNvGrpSpPr/>
            <p:nvPr/>
          </p:nvGrpSpPr>
          <p:grpSpPr>
            <a:xfrm>
              <a:off x="588978" y="2114598"/>
              <a:ext cx="839750" cy="3500462"/>
              <a:chOff x="588978" y="2357430"/>
              <a:chExt cx="839750" cy="3500462"/>
            </a:xfrm>
          </p:grpSpPr>
          <p:sp>
            <p:nvSpPr>
              <p:cNvPr id="37" name="左大括号 36"/>
              <p:cNvSpPr/>
              <p:nvPr/>
            </p:nvSpPr>
            <p:spPr>
              <a:xfrm>
                <a:off x="1285852" y="2357430"/>
                <a:ext cx="142876" cy="350046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38" name="TextBox 37"/>
              <p:cNvSpPr txBox="1"/>
              <p:nvPr/>
            </p:nvSpPr>
            <p:spPr>
              <a:xfrm>
                <a:off x="588978" y="2928934"/>
                <a:ext cx="553998" cy="2428892"/>
              </a:xfrm>
              <a:prstGeom prst="rect">
                <a:avLst/>
              </a:prstGeom>
              <a:noFill/>
            </p:spPr>
            <p:txBody>
              <a:bodyPr vert="eaVert" wrap="square" rtlCol="0">
                <a:spAutoFit/>
              </a:bodyPr>
              <a:lstStyle/>
              <a:p>
                <a:r>
                  <a:rPr kumimoji="1" lang="zh-CN" altLang="en-US" sz="2400" smtClean="0">
                    <a:ea typeface="楷体" panose="02010609060101010101" pitchFamily="49" charset="-122"/>
                    <a:cs typeface="Times New Roman" panose="02020603050405020304" pitchFamily="18" charset="0"/>
                  </a:rPr>
                  <a:t>哈希表地址空间</a:t>
                </a:r>
                <a:endParaRPr kumimoji="1" lang="zh-CN" altLang="en-US" sz="2400" smtClean="0">
                  <a:ea typeface="楷体" panose="02010609060101010101" pitchFamily="49"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142844" y="71414"/>
            <a:ext cx="8858312" cy="892552"/>
          </a:xfrm>
          <a:prstGeom prst="rect">
            <a:avLst/>
          </a:prstGeom>
          <a:noFill/>
          <a:ln w="9525">
            <a:noFill/>
            <a:miter lim="800000"/>
          </a:ln>
          <a:effectLst/>
        </p:spPr>
        <p:txBody>
          <a:bodyPr wrap="square">
            <a:spAutoFit/>
          </a:bodyPr>
          <a:lstStyle/>
          <a:p>
            <a:pPr algn="just">
              <a:spcBef>
                <a:spcPct val="50000"/>
              </a:spcBef>
            </a:pPr>
            <a:r>
              <a:rPr kumimoji="1" lang="en-US" altLang="zh-CN" sz="2400" smtClean="0">
                <a:solidFill>
                  <a:srgbClr val="FF0000"/>
                </a:solidFill>
                <a:ea typeface="楷体" panose="02010609060101010101" pitchFamily="49" charset="-122"/>
                <a:cs typeface="Times New Roman" panose="02020603050405020304" pitchFamily="18" charset="0"/>
              </a:rPr>
              <a:t>     </a:t>
            </a:r>
            <a:r>
              <a:rPr kumimoji="1" lang="en-US" altLang="zh-CN" sz="2800" smtClean="0">
                <a:solidFill>
                  <a:srgbClr val="FF0000"/>
                </a:solidFill>
                <a:ea typeface="楷体" panose="02010609060101010101" pitchFamily="49" charset="-122"/>
                <a:cs typeface="Times New Roman" panose="02020603050405020304" pitchFamily="18" charset="0"/>
              </a:rPr>
              <a:t>【</a:t>
            </a:r>
            <a:r>
              <a:rPr kumimoji="1" lang="zh-CN" altLang="en-US" sz="2800" smtClean="0">
                <a:solidFill>
                  <a:srgbClr val="FF0000"/>
                </a:solidFill>
                <a:ea typeface="楷体" panose="02010609060101010101" pitchFamily="49" charset="-122"/>
                <a:cs typeface="Times New Roman" panose="02020603050405020304" pitchFamily="18" charset="0"/>
              </a:rPr>
              <a:t>例（补充）</a:t>
            </a:r>
            <a:r>
              <a:rPr kumimoji="1" lang="en-US" altLang="zh-CN" sz="2800" smtClean="0">
                <a:solidFill>
                  <a:srgbClr val="FF0000"/>
                </a:solidFill>
                <a:ea typeface="楷体" panose="02010609060101010101" pitchFamily="49" charset="-122"/>
                <a:cs typeface="Times New Roman" panose="02020603050405020304" pitchFamily="18" charset="0"/>
              </a:rPr>
              <a:t>】</a:t>
            </a:r>
            <a:r>
              <a:rPr kumimoji="1" lang="en-US" altLang="zh-CN" sz="2800" smtClean="0">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对</a:t>
            </a:r>
            <a:r>
              <a:rPr kumimoji="1" lang="zh-CN" altLang="en-US" sz="2400">
                <a:ea typeface="楷体" panose="02010609060101010101" pitchFamily="49" charset="-122"/>
                <a:cs typeface="Times New Roman" panose="02020603050405020304" pitchFamily="18" charset="0"/>
              </a:rPr>
              <a:t>例</a:t>
            </a:r>
            <a:r>
              <a:rPr kumimoji="1" lang="en-US" altLang="zh-CN" sz="2400" smtClean="0">
                <a:ea typeface="楷体" panose="02010609060101010101" pitchFamily="49" charset="-122"/>
                <a:cs typeface="Times New Roman" panose="02020603050405020304" pitchFamily="18" charset="0"/>
              </a:rPr>
              <a:t>9-9</a:t>
            </a:r>
            <a:r>
              <a:rPr kumimoji="1" lang="zh-CN" altLang="en-US" sz="2400" smtClean="0">
                <a:ea typeface="楷体" panose="02010609060101010101" pitchFamily="49" charset="-122"/>
                <a:cs typeface="Times New Roman" panose="02020603050405020304" pitchFamily="18" charset="0"/>
              </a:rPr>
              <a:t>的关键字序列，构造采用</a:t>
            </a:r>
            <a:r>
              <a:rPr kumimoji="1" lang="zh-CN" altLang="en-US" sz="2400" dirty="0">
                <a:solidFill>
                  <a:srgbClr val="FF00FF"/>
                </a:solidFill>
                <a:ea typeface="楷体" panose="02010609060101010101" pitchFamily="49" charset="-122"/>
                <a:cs typeface="Times New Roman" panose="02020603050405020304" pitchFamily="18" charset="0"/>
              </a:rPr>
              <a:t>拉链法</a:t>
            </a:r>
            <a:r>
              <a:rPr kumimoji="1" lang="zh-CN" altLang="en-US" sz="2400">
                <a:ea typeface="楷体" panose="02010609060101010101" pitchFamily="49" charset="-122"/>
                <a:cs typeface="Times New Roman" panose="02020603050405020304" pitchFamily="18" charset="0"/>
              </a:rPr>
              <a:t>解决</a:t>
            </a:r>
            <a:r>
              <a:rPr kumimoji="1" lang="zh-CN" altLang="en-US" sz="2400" smtClean="0">
                <a:ea typeface="楷体" panose="02010609060101010101" pitchFamily="49" charset="-122"/>
                <a:cs typeface="Times New Roman" panose="02020603050405020304" pitchFamily="18" charset="0"/>
              </a:rPr>
              <a:t>冲突的哈希表。</a:t>
            </a:r>
            <a:endParaRPr kumimoji="1" lang="zh-CN" altLang="en-US" sz="2400" dirty="0" smtClean="0">
              <a:ea typeface="楷体" panose="02010609060101010101" pitchFamily="49" charset="-122"/>
              <a:cs typeface="Times New Roman" panose="02020603050405020304" pitchFamily="18" charset="0"/>
            </a:endParaRPr>
          </a:p>
        </p:txBody>
      </p:sp>
      <p:sp>
        <p:nvSpPr>
          <p:cNvPr id="101" name="TextBox 100"/>
          <p:cNvSpPr txBox="1"/>
          <p:nvPr/>
        </p:nvSpPr>
        <p:spPr>
          <a:xfrm>
            <a:off x="1977078" y="1571612"/>
            <a:ext cx="523220" cy="4714908"/>
          </a:xfrm>
          <a:prstGeom prst="rect">
            <a:avLst/>
          </a:prstGeom>
          <a:noFill/>
        </p:spPr>
        <p:txBody>
          <a:bodyPr vert="eaVert" wrap="square" rtlCol="0">
            <a:spAutoFit/>
          </a:bodyPr>
          <a:lstStyle/>
          <a:p>
            <a:r>
              <a:rPr kumimoji="1" lang="zh-CN" altLang="en-US" sz="2200" dirty="0" smtClean="0">
                <a:ea typeface="楷体" panose="02010609060101010101" pitchFamily="49" charset="-122"/>
                <a:cs typeface="Times New Roman" panose="02020603050405020304" pitchFamily="18" charset="0"/>
              </a:rPr>
              <a:t>采用拉链法构造的</a:t>
            </a:r>
            <a:r>
              <a:rPr lang="zh-CN" altLang="en-US" sz="2200" dirty="0" smtClean="0">
                <a:ea typeface="楷体" panose="02010609060101010101" pitchFamily="49" charset="-122"/>
                <a:cs typeface="Times New Roman" panose="02020603050405020304" pitchFamily="18" charset="0"/>
              </a:rPr>
              <a:t>哈希表</a:t>
            </a:r>
            <a:r>
              <a:rPr lang="en-US" altLang="zh-CN" sz="2200" dirty="0" smtClean="0">
                <a:ea typeface="楷体" panose="02010609060101010101" pitchFamily="49" charset="-122"/>
                <a:cs typeface="Times New Roman" panose="02020603050405020304" pitchFamily="18" charset="0"/>
              </a:rPr>
              <a:t>ha[0..12]</a:t>
            </a:r>
            <a:endParaRPr lang="zh-CN" altLang="en-US" sz="2200" dirty="0">
              <a:ea typeface="楷体" panose="02010609060101010101" pitchFamily="49" charset="-122"/>
              <a:cs typeface="Times New Roman" panose="02020603050405020304" pitchFamily="18" charset="0"/>
            </a:endParaRPr>
          </a:p>
        </p:txBody>
      </p:sp>
      <p:grpSp>
        <p:nvGrpSpPr>
          <p:cNvPr id="103" name="组合 102"/>
          <p:cNvGrpSpPr/>
          <p:nvPr/>
        </p:nvGrpSpPr>
        <p:grpSpPr>
          <a:xfrm>
            <a:off x="2857488" y="928670"/>
            <a:ext cx="4572032" cy="5578908"/>
            <a:chOff x="2857488" y="928670"/>
            <a:chExt cx="4572032" cy="5578908"/>
          </a:xfrm>
        </p:grpSpPr>
        <p:sp>
          <p:nvSpPr>
            <p:cNvPr id="39" name="矩形 38"/>
            <p:cNvSpPr/>
            <p:nvPr/>
          </p:nvSpPr>
          <p:spPr>
            <a:xfrm>
              <a:off x="4143372" y="9286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3643306" y="1000108"/>
              <a:ext cx="428628"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sp>
          <p:nvSpPr>
            <p:cNvPr id="43" name="矩形 42"/>
            <p:cNvSpPr/>
            <p:nvPr/>
          </p:nvSpPr>
          <p:spPr>
            <a:xfrm>
              <a:off x="5072066" y="181132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54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4" name="矩形 43"/>
            <p:cNvSpPr/>
            <p:nvPr/>
          </p:nvSpPr>
          <p:spPr>
            <a:xfrm>
              <a:off x="5572132" y="181132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5" name="矩形 44"/>
            <p:cNvSpPr/>
            <p:nvPr/>
          </p:nvSpPr>
          <p:spPr>
            <a:xfrm>
              <a:off x="4143372" y="135729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6" name="TextBox 45"/>
            <p:cNvSpPr txBox="1"/>
            <p:nvPr/>
          </p:nvSpPr>
          <p:spPr>
            <a:xfrm>
              <a:off x="3643306" y="1428736"/>
              <a:ext cx="428628"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47" name="矩形 46"/>
            <p:cNvSpPr/>
            <p:nvPr/>
          </p:nvSpPr>
          <p:spPr>
            <a:xfrm>
              <a:off x="4143372" y="178592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8" name="TextBox 47"/>
            <p:cNvSpPr txBox="1"/>
            <p:nvPr/>
          </p:nvSpPr>
          <p:spPr>
            <a:xfrm>
              <a:off x="3643306" y="1857364"/>
              <a:ext cx="428628"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sp>
          <p:nvSpPr>
            <p:cNvPr id="49" name="矩形 48"/>
            <p:cNvSpPr/>
            <p:nvPr/>
          </p:nvSpPr>
          <p:spPr>
            <a:xfrm>
              <a:off x="4143372" y="221455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0" name="TextBox 49"/>
            <p:cNvSpPr txBox="1"/>
            <p:nvPr/>
          </p:nvSpPr>
          <p:spPr>
            <a:xfrm>
              <a:off x="3643306" y="2285992"/>
              <a:ext cx="428628"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sp>
          <p:nvSpPr>
            <p:cNvPr id="51" name="矩形 50"/>
            <p:cNvSpPr/>
            <p:nvPr/>
          </p:nvSpPr>
          <p:spPr>
            <a:xfrm>
              <a:off x="4143372" y="264318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2" name="TextBox 51"/>
            <p:cNvSpPr txBox="1"/>
            <p:nvPr/>
          </p:nvSpPr>
          <p:spPr>
            <a:xfrm>
              <a:off x="3643306" y="2714620"/>
              <a:ext cx="428628" cy="307777"/>
            </a:xfrm>
            <a:prstGeom prst="rect">
              <a:avLst/>
            </a:prstGeom>
            <a:noFill/>
          </p:spPr>
          <p:txBody>
            <a:bodyPr wrap="square" lIns="0" tIns="0" rIns="0" bIns="0" rtlCol="0">
              <a:spAutoFit/>
            </a:bodyPr>
            <a:lstStyle/>
            <a:p>
              <a:r>
                <a:rPr lang="en-US" altLang="zh-CN" sz="2000" dirty="0" smtClean="0"/>
                <a:t>4</a:t>
              </a:r>
              <a:endParaRPr lang="zh-CN" altLang="en-US" sz="2000" dirty="0"/>
            </a:p>
          </p:txBody>
        </p:sp>
        <p:sp>
          <p:nvSpPr>
            <p:cNvPr id="53" name="矩形 52"/>
            <p:cNvSpPr/>
            <p:nvPr/>
          </p:nvSpPr>
          <p:spPr>
            <a:xfrm>
              <a:off x="4143372" y="307181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4" name="TextBox 53"/>
            <p:cNvSpPr txBox="1"/>
            <p:nvPr/>
          </p:nvSpPr>
          <p:spPr>
            <a:xfrm>
              <a:off x="3643306" y="3143248"/>
              <a:ext cx="428628" cy="307777"/>
            </a:xfrm>
            <a:prstGeom prst="rect">
              <a:avLst/>
            </a:prstGeom>
            <a:noFill/>
          </p:spPr>
          <p:txBody>
            <a:bodyPr wrap="square" lIns="0" tIns="0" rIns="0" bIns="0" rtlCol="0">
              <a:spAutoFit/>
            </a:bodyPr>
            <a:lstStyle/>
            <a:p>
              <a:r>
                <a:rPr lang="en-US" altLang="zh-CN" sz="2000" dirty="0" smtClean="0"/>
                <a:t>5</a:t>
              </a:r>
              <a:endParaRPr lang="zh-CN" altLang="en-US" sz="2000" dirty="0"/>
            </a:p>
          </p:txBody>
        </p:sp>
        <p:sp>
          <p:nvSpPr>
            <p:cNvPr id="55" name="矩形 54"/>
            <p:cNvSpPr/>
            <p:nvPr/>
          </p:nvSpPr>
          <p:spPr>
            <a:xfrm>
              <a:off x="4143372" y="350043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6" name="TextBox 55"/>
            <p:cNvSpPr txBox="1"/>
            <p:nvPr/>
          </p:nvSpPr>
          <p:spPr>
            <a:xfrm>
              <a:off x="3643306" y="3571876"/>
              <a:ext cx="428628" cy="307777"/>
            </a:xfrm>
            <a:prstGeom prst="rect">
              <a:avLst/>
            </a:prstGeom>
            <a:noFill/>
          </p:spPr>
          <p:txBody>
            <a:bodyPr wrap="square" lIns="0" tIns="0" rIns="0" bIns="0" rtlCol="0">
              <a:spAutoFit/>
            </a:bodyPr>
            <a:lstStyle/>
            <a:p>
              <a:r>
                <a:rPr lang="en-US" altLang="zh-CN" sz="2000" dirty="0" smtClean="0"/>
                <a:t>6</a:t>
              </a:r>
              <a:endParaRPr lang="zh-CN" altLang="en-US" sz="2000" dirty="0"/>
            </a:p>
          </p:txBody>
        </p:sp>
        <p:sp>
          <p:nvSpPr>
            <p:cNvPr id="57" name="矩形 56"/>
            <p:cNvSpPr/>
            <p:nvPr/>
          </p:nvSpPr>
          <p:spPr>
            <a:xfrm>
              <a:off x="4143372" y="392906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8" name="TextBox 57"/>
            <p:cNvSpPr txBox="1"/>
            <p:nvPr/>
          </p:nvSpPr>
          <p:spPr>
            <a:xfrm>
              <a:off x="3643306" y="4000504"/>
              <a:ext cx="428628" cy="307777"/>
            </a:xfrm>
            <a:prstGeom prst="rect">
              <a:avLst/>
            </a:prstGeom>
            <a:noFill/>
          </p:spPr>
          <p:txBody>
            <a:bodyPr wrap="square" lIns="0" tIns="0" rIns="0" bIns="0" rtlCol="0">
              <a:spAutoFit/>
            </a:bodyPr>
            <a:lstStyle/>
            <a:p>
              <a:r>
                <a:rPr lang="en-US" altLang="zh-CN" sz="2000" dirty="0" smtClean="0"/>
                <a:t>7</a:t>
              </a:r>
              <a:endParaRPr lang="zh-CN" altLang="en-US" sz="2000" dirty="0"/>
            </a:p>
          </p:txBody>
        </p:sp>
        <p:sp>
          <p:nvSpPr>
            <p:cNvPr id="59" name="矩形 58"/>
            <p:cNvSpPr/>
            <p:nvPr/>
          </p:nvSpPr>
          <p:spPr>
            <a:xfrm>
              <a:off x="4143372" y="436106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0" name="TextBox 59"/>
            <p:cNvSpPr txBox="1"/>
            <p:nvPr/>
          </p:nvSpPr>
          <p:spPr>
            <a:xfrm>
              <a:off x="3643306" y="4432504"/>
              <a:ext cx="428628" cy="307777"/>
            </a:xfrm>
            <a:prstGeom prst="rect">
              <a:avLst/>
            </a:prstGeom>
            <a:noFill/>
          </p:spPr>
          <p:txBody>
            <a:bodyPr wrap="square" lIns="0" tIns="0" rIns="0" bIns="0" rtlCol="0">
              <a:spAutoFit/>
            </a:bodyPr>
            <a:lstStyle/>
            <a:p>
              <a:r>
                <a:rPr lang="en-US" altLang="zh-CN" sz="2000" dirty="0" smtClean="0"/>
                <a:t>8</a:t>
              </a:r>
              <a:endParaRPr lang="zh-CN" altLang="en-US" sz="2000" dirty="0"/>
            </a:p>
          </p:txBody>
        </p:sp>
        <p:sp>
          <p:nvSpPr>
            <p:cNvPr id="61" name="矩形 60"/>
            <p:cNvSpPr/>
            <p:nvPr/>
          </p:nvSpPr>
          <p:spPr>
            <a:xfrm>
              <a:off x="4143372" y="478969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2" name="TextBox 61"/>
            <p:cNvSpPr txBox="1"/>
            <p:nvPr/>
          </p:nvSpPr>
          <p:spPr>
            <a:xfrm>
              <a:off x="3643306" y="4861132"/>
              <a:ext cx="428628" cy="307777"/>
            </a:xfrm>
            <a:prstGeom prst="rect">
              <a:avLst/>
            </a:prstGeom>
            <a:noFill/>
          </p:spPr>
          <p:txBody>
            <a:bodyPr wrap="square" lIns="0" tIns="0" rIns="0" bIns="0" rtlCol="0">
              <a:spAutoFit/>
            </a:bodyPr>
            <a:lstStyle/>
            <a:p>
              <a:r>
                <a:rPr lang="en-US" altLang="zh-CN" sz="2000" dirty="0" smtClean="0"/>
                <a:t>9</a:t>
              </a:r>
              <a:endParaRPr lang="zh-CN" altLang="en-US" sz="2000" dirty="0"/>
            </a:p>
          </p:txBody>
        </p:sp>
        <p:sp>
          <p:nvSpPr>
            <p:cNvPr id="63" name="矩形 62"/>
            <p:cNvSpPr/>
            <p:nvPr/>
          </p:nvSpPr>
          <p:spPr>
            <a:xfrm>
              <a:off x="4143372" y="521832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3643306" y="5289760"/>
              <a:ext cx="428628" cy="307777"/>
            </a:xfrm>
            <a:prstGeom prst="rect">
              <a:avLst/>
            </a:prstGeom>
            <a:noFill/>
          </p:spPr>
          <p:txBody>
            <a:bodyPr wrap="square" lIns="0" tIns="0" rIns="0" bIns="0" rtlCol="0">
              <a:spAutoFit/>
            </a:bodyPr>
            <a:lstStyle/>
            <a:p>
              <a:r>
                <a:rPr lang="en-US" altLang="zh-CN" sz="2000" dirty="0" smtClean="0"/>
                <a:t>10</a:t>
              </a:r>
              <a:endParaRPr lang="zh-CN" altLang="en-US" sz="2000" dirty="0"/>
            </a:p>
          </p:txBody>
        </p:sp>
        <p:sp>
          <p:nvSpPr>
            <p:cNvPr id="65" name="矩形 64"/>
            <p:cNvSpPr/>
            <p:nvPr/>
          </p:nvSpPr>
          <p:spPr>
            <a:xfrm>
              <a:off x="4143372" y="564695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6" name="TextBox 65"/>
            <p:cNvSpPr txBox="1"/>
            <p:nvPr/>
          </p:nvSpPr>
          <p:spPr>
            <a:xfrm>
              <a:off x="3643306" y="5718388"/>
              <a:ext cx="428628" cy="307777"/>
            </a:xfrm>
            <a:prstGeom prst="rect">
              <a:avLst/>
            </a:prstGeom>
            <a:noFill/>
          </p:spPr>
          <p:txBody>
            <a:bodyPr wrap="square" lIns="0" tIns="0" rIns="0" bIns="0" rtlCol="0">
              <a:spAutoFit/>
            </a:bodyPr>
            <a:lstStyle/>
            <a:p>
              <a:r>
                <a:rPr lang="en-US" altLang="zh-CN" sz="2000" dirty="0" smtClean="0"/>
                <a:t>11</a:t>
              </a:r>
              <a:endParaRPr lang="zh-CN" altLang="en-US" sz="2000" dirty="0"/>
            </a:p>
          </p:txBody>
        </p:sp>
        <p:sp>
          <p:nvSpPr>
            <p:cNvPr id="67" name="矩形 66"/>
            <p:cNvSpPr/>
            <p:nvPr/>
          </p:nvSpPr>
          <p:spPr>
            <a:xfrm>
              <a:off x="4143372" y="607557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8" name="TextBox 67"/>
            <p:cNvSpPr txBox="1"/>
            <p:nvPr/>
          </p:nvSpPr>
          <p:spPr>
            <a:xfrm>
              <a:off x="3643306" y="6147016"/>
              <a:ext cx="428628" cy="307777"/>
            </a:xfrm>
            <a:prstGeom prst="rect">
              <a:avLst/>
            </a:prstGeom>
            <a:noFill/>
          </p:spPr>
          <p:txBody>
            <a:bodyPr wrap="square" lIns="0" tIns="0" rIns="0" bIns="0" rtlCol="0">
              <a:spAutoFit/>
            </a:bodyPr>
            <a:lstStyle/>
            <a:p>
              <a:r>
                <a:rPr lang="en-US" altLang="zh-CN" sz="2000" dirty="0" smtClean="0"/>
                <a:t>12</a:t>
              </a:r>
              <a:endParaRPr lang="zh-CN" altLang="en-US" sz="2000" dirty="0"/>
            </a:p>
          </p:txBody>
        </p:sp>
        <p:cxnSp>
          <p:nvCxnSpPr>
            <p:cNvPr id="70" name="直接箭头连接符 69"/>
            <p:cNvCxnSpPr>
              <a:endCxn id="43" idx="1"/>
            </p:cNvCxnSpPr>
            <p:nvPr/>
          </p:nvCxnSpPr>
          <p:spPr>
            <a:xfrm flipV="1">
              <a:off x="4429124" y="198992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072066" y="22732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29</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2" name="矩形 71"/>
            <p:cNvSpPr/>
            <p:nvPr/>
          </p:nvSpPr>
          <p:spPr>
            <a:xfrm>
              <a:off x="5572132" y="22732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73" name="直接箭头连接符 72"/>
            <p:cNvCxnSpPr>
              <a:endCxn id="71" idx="1"/>
            </p:cNvCxnSpPr>
            <p:nvPr/>
          </p:nvCxnSpPr>
          <p:spPr>
            <a:xfrm flipV="1">
              <a:off x="4429124" y="2451887"/>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6429388" y="22859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16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5" name="矩形 74"/>
            <p:cNvSpPr/>
            <p:nvPr/>
          </p:nvSpPr>
          <p:spPr>
            <a:xfrm>
              <a:off x="6929454" y="22859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76" name="直接箭头连接符 75"/>
            <p:cNvCxnSpPr>
              <a:endCxn id="74" idx="1"/>
            </p:cNvCxnSpPr>
            <p:nvPr/>
          </p:nvCxnSpPr>
          <p:spPr>
            <a:xfrm flipV="1">
              <a:off x="5786446" y="2464587"/>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072066" y="613094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77</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8" name="矩形 77"/>
            <p:cNvSpPr/>
            <p:nvPr/>
          </p:nvSpPr>
          <p:spPr>
            <a:xfrm>
              <a:off x="5572132" y="613094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79" name="直接箭头连接符 78"/>
            <p:cNvCxnSpPr>
              <a:endCxn id="77" idx="1"/>
            </p:cNvCxnSpPr>
            <p:nvPr/>
          </p:nvCxnSpPr>
          <p:spPr>
            <a:xfrm flipV="1">
              <a:off x="4429124" y="630953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6429388" y="614364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90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1" name="矩形 80"/>
            <p:cNvSpPr/>
            <p:nvPr/>
          </p:nvSpPr>
          <p:spPr>
            <a:xfrm>
              <a:off x="6929454" y="614364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2" name="直接箭头连接符 81"/>
            <p:cNvCxnSpPr>
              <a:endCxn id="80" idx="1"/>
            </p:cNvCxnSpPr>
            <p:nvPr/>
          </p:nvCxnSpPr>
          <p:spPr>
            <a:xfrm flipV="1">
              <a:off x="5786446" y="632223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5072066" y="271462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43</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4" name="矩形 83"/>
            <p:cNvSpPr/>
            <p:nvPr/>
          </p:nvSpPr>
          <p:spPr>
            <a:xfrm>
              <a:off x="5572132" y="271462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5" name="直接箭头连接符 84"/>
            <p:cNvCxnSpPr>
              <a:endCxn id="83" idx="1"/>
            </p:cNvCxnSpPr>
            <p:nvPr/>
          </p:nvCxnSpPr>
          <p:spPr>
            <a:xfrm flipV="1">
              <a:off x="4429124" y="289321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5072066" y="315118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31</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7" name="矩形 86"/>
            <p:cNvSpPr/>
            <p:nvPr/>
          </p:nvSpPr>
          <p:spPr>
            <a:xfrm>
              <a:off x="5572132" y="315118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8" name="直接箭头连接符 87"/>
            <p:cNvCxnSpPr>
              <a:endCxn id="86" idx="1"/>
            </p:cNvCxnSpPr>
            <p:nvPr/>
          </p:nvCxnSpPr>
          <p:spPr>
            <a:xfrm flipV="1">
              <a:off x="4429124" y="332978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5072066" y="400050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46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0" name="矩形 89"/>
            <p:cNvSpPr/>
            <p:nvPr/>
          </p:nvSpPr>
          <p:spPr>
            <a:xfrm>
              <a:off x="5572132" y="400050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91" name="直接箭头连接符 90"/>
            <p:cNvCxnSpPr>
              <a:endCxn id="89" idx="1"/>
            </p:cNvCxnSpPr>
            <p:nvPr/>
          </p:nvCxnSpPr>
          <p:spPr>
            <a:xfrm flipV="1">
              <a:off x="4429124" y="417909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072066" y="442913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60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3" name="矩形 92"/>
            <p:cNvSpPr/>
            <p:nvPr/>
          </p:nvSpPr>
          <p:spPr>
            <a:xfrm>
              <a:off x="5572132" y="442913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94" name="直接箭头连接符 93"/>
            <p:cNvCxnSpPr>
              <a:endCxn id="92" idx="1"/>
            </p:cNvCxnSpPr>
            <p:nvPr/>
          </p:nvCxnSpPr>
          <p:spPr>
            <a:xfrm flipV="1">
              <a:off x="4429124" y="4607727"/>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5072066" y="485776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74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6" name="矩形 95"/>
            <p:cNvSpPr/>
            <p:nvPr/>
          </p:nvSpPr>
          <p:spPr>
            <a:xfrm>
              <a:off x="5572132" y="485776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97" name="直接箭头连接符 96"/>
            <p:cNvCxnSpPr>
              <a:endCxn id="95" idx="1"/>
            </p:cNvCxnSpPr>
            <p:nvPr/>
          </p:nvCxnSpPr>
          <p:spPr>
            <a:xfrm flipV="1">
              <a:off x="4429124" y="503635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5072066" y="528638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88</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9" name="矩形 98"/>
            <p:cNvSpPr/>
            <p:nvPr/>
          </p:nvSpPr>
          <p:spPr>
            <a:xfrm>
              <a:off x="5572132" y="528638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100" name="直接箭头连接符 99"/>
            <p:cNvCxnSpPr>
              <a:endCxn id="98" idx="1"/>
            </p:cNvCxnSpPr>
            <p:nvPr/>
          </p:nvCxnSpPr>
          <p:spPr>
            <a:xfrm flipV="1">
              <a:off x="4429124" y="546498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2" name="右箭头 101"/>
            <p:cNvSpPr/>
            <p:nvPr/>
          </p:nvSpPr>
          <p:spPr>
            <a:xfrm>
              <a:off x="2857488" y="3500438"/>
              <a:ext cx="642942" cy="35719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400"/>
            </a:p>
          </p:txBody>
        </p:sp>
      </p:grpSp>
      <p:sp>
        <p:nvSpPr>
          <p:cNvPr id="69" name="TextBox 68"/>
          <p:cNvSpPr txBox="1"/>
          <p:nvPr/>
        </p:nvSpPr>
        <p:spPr>
          <a:xfrm>
            <a:off x="214282" y="918504"/>
            <a:ext cx="1643074" cy="2400657"/>
          </a:xfrm>
          <a:prstGeom prst="rect">
            <a:avLst/>
          </a:prstGeom>
          <a:noFill/>
        </p:spPr>
        <p:txBody>
          <a:bodyPr wrap="square" rtlCol="0">
            <a:spAutoFit/>
          </a:bodyPr>
          <a:lstStyle/>
          <a:p>
            <a:pPr algn="l">
              <a:lnSpc>
                <a:spcPct val="150000"/>
              </a:lnSpc>
              <a:spcBef>
                <a:spcPct val="50000"/>
              </a:spcBef>
            </a:pPr>
            <a:r>
              <a:rPr kumimoji="1" lang="zh-CN" altLang="en-US" sz="2000" smtClean="0">
                <a:ea typeface="楷体" panose="02010609060101010101" pitchFamily="49" charset="-122"/>
                <a:cs typeface="Times New Roman" panose="02020603050405020304" pitchFamily="18" charset="0"/>
              </a:rPr>
              <a:t>关键字集合：</a:t>
            </a:r>
            <a:r>
              <a:rPr kumimoji="1" lang="en-US" altLang="zh-CN" sz="2000" smtClean="0">
                <a:ea typeface="楷体" panose="02010609060101010101" pitchFamily="49" charset="-122"/>
                <a:cs typeface="Times New Roman" panose="02020603050405020304" pitchFamily="18" charset="0"/>
              </a:rPr>
              <a:t>                   (16</a:t>
            </a:r>
            <a:r>
              <a:rPr kumimoji="1" lang="zh-CN" altLang="en-US" sz="2000" smtClean="0">
                <a:ea typeface="楷体" panose="02010609060101010101" pitchFamily="49" charset="-122"/>
                <a:cs typeface="Times New Roman" panose="02020603050405020304" pitchFamily="18" charset="0"/>
              </a:rPr>
              <a:t>，</a:t>
            </a:r>
            <a:r>
              <a:rPr kumimoji="1" lang="en-US" altLang="zh-CN" sz="2000" smtClean="0">
                <a:ea typeface="楷体" panose="02010609060101010101" pitchFamily="49" charset="-122"/>
                <a:cs typeface="Times New Roman" panose="02020603050405020304" pitchFamily="18" charset="0"/>
              </a:rPr>
              <a:t>74</a:t>
            </a:r>
            <a:r>
              <a:rPr kumimoji="1" lang="zh-CN" altLang="en-US" sz="2000" smtClean="0">
                <a:ea typeface="楷体" panose="02010609060101010101" pitchFamily="49" charset="-122"/>
                <a:cs typeface="Times New Roman" panose="02020603050405020304" pitchFamily="18" charset="0"/>
              </a:rPr>
              <a:t>，</a:t>
            </a:r>
            <a:r>
              <a:rPr kumimoji="1" lang="en-US" altLang="zh-CN" sz="2000" smtClean="0">
                <a:ea typeface="楷体" panose="02010609060101010101" pitchFamily="49" charset="-122"/>
                <a:cs typeface="Times New Roman" panose="02020603050405020304" pitchFamily="18" charset="0"/>
              </a:rPr>
              <a:t>60</a:t>
            </a:r>
            <a:r>
              <a:rPr kumimoji="1" lang="zh-CN" altLang="en-US" sz="2000" smtClean="0">
                <a:ea typeface="楷体" panose="02010609060101010101" pitchFamily="49" charset="-122"/>
                <a:cs typeface="Times New Roman" panose="02020603050405020304" pitchFamily="18" charset="0"/>
              </a:rPr>
              <a:t>，</a:t>
            </a:r>
            <a:r>
              <a:rPr kumimoji="1" lang="en-US" altLang="zh-CN" sz="2000" smtClean="0">
                <a:ea typeface="楷体" panose="02010609060101010101" pitchFamily="49" charset="-122"/>
                <a:cs typeface="Times New Roman" panose="02020603050405020304" pitchFamily="18" charset="0"/>
              </a:rPr>
              <a:t>43</a:t>
            </a:r>
            <a:r>
              <a:rPr kumimoji="1" lang="zh-CN" altLang="en-US" sz="2000" smtClean="0">
                <a:ea typeface="楷体" panose="02010609060101010101" pitchFamily="49" charset="-122"/>
                <a:cs typeface="Times New Roman" panose="02020603050405020304" pitchFamily="18" charset="0"/>
              </a:rPr>
              <a:t>，</a:t>
            </a:r>
            <a:r>
              <a:rPr kumimoji="1" lang="en-US" altLang="zh-CN" sz="2000" smtClean="0">
                <a:ea typeface="楷体" panose="02010609060101010101" pitchFamily="49" charset="-122"/>
                <a:cs typeface="Times New Roman" panose="02020603050405020304" pitchFamily="18" charset="0"/>
              </a:rPr>
              <a:t>54</a:t>
            </a:r>
            <a:r>
              <a:rPr kumimoji="1" lang="zh-CN" altLang="en-US" sz="2000" smtClean="0">
                <a:ea typeface="楷体" panose="02010609060101010101" pitchFamily="49" charset="-122"/>
                <a:cs typeface="Times New Roman" panose="02020603050405020304" pitchFamily="18" charset="0"/>
              </a:rPr>
              <a:t>，</a:t>
            </a:r>
            <a:r>
              <a:rPr kumimoji="1" lang="en-US" altLang="zh-CN" sz="2000" smtClean="0">
                <a:ea typeface="楷体" panose="02010609060101010101" pitchFamily="49" charset="-122"/>
                <a:cs typeface="Times New Roman" panose="02020603050405020304" pitchFamily="18" charset="0"/>
              </a:rPr>
              <a:t>90</a:t>
            </a:r>
            <a:r>
              <a:rPr kumimoji="1" lang="zh-CN" altLang="en-US" sz="2000" smtClean="0">
                <a:ea typeface="楷体" panose="02010609060101010101" pitchFamily="49" charset="-122"/>
                <a:cs typeface="Times New Roman" panose="02020603050405020304" pitchFamily="18" charset="0"/>
              </a:rPr>
              <a:t>，</a:t>
            </a:r>
            <a:r>
              <a:rPr kumimoji="1" lang="en-US" altLang="zh-CN" sz="2000" smtClean="0">
                <a:ea typeface="楷体" panose="02010609060101010101" pitchFamily="49" charset="-122"/>
                <a:cs typeface="Times New Roman" panose="02020603050405020304" pitchFamily="18" charset="0"/>
              </a:rPr>
              <a:t>46</a:t>
            </a:r>
            <a:r>
              <a:rPr kumimoji="1" lang="zh-CN" altLang="en-US" sz="2000" smtClean="0">
                <a:ea typeface="楷体" panose="02010609060101010101" pitchFamily="49" charset="-122"/>
                <a:cs typeface="Times New Roman" panose="02020603050405020304" pitchFamily="18" charset="0"/>
              </a:rPr>
              <a:t>，</a:t>
            </a:r>
            <a:r>
              <a:rPr kumimoji="1" lang="en-US" altLang="zh-CN" sz="2000" smtClean="0">
                <a:ea typeface="楷体" panose="02010609060101010101" pitchFamily="49" charset="-122"/>
                <a:cs typeface="Times New Roman" panose="02020603050405020304" pitchFamily="18" charset="0"/>
              </a:rPr>
              <a:t>31</a:t>
            </a:r>
            <a:r>
              <a:rPr kumimoji="1" lang="zh-CN" altLang="en-US" sz="2000" smtClean="0">
                <a:ea typeface="楷体" panose="02010609060101010101" pitchFamily="49" charset="-122"/>
                <a:cs typeface="Times New Roman" panose="02020603050405020304" pitchFamily="18" charset="0"/>
              </a:rPr>
              <a:t>，</a:t>
            </a:r>
            <a:r>
              <a:rPr kumimoji="1" lang="en-US" altLang="zh-CN" sz="2000" smtClean="0">
                <a:ea typeface="楷体" panose="02010609060101010101" pitchFamily="49" charset="-122"/>
                <a:cs typeface="Times New Roman" panose="02020603050405020304" pitchFamily="18" charset="0"/>
              </a:rPr>
              <a:t>29</a:t>
            </a:r>
            <a:r>
              <a:rPr kumimoji="1" lang="zh-CN" altLang="en-US" sz="2000" smtClean="0">
                <a:ea typeface="楷体" panose="02010609060101010101" pitchFamily="49" charset="-122"/>
                <a:cs typeface="Times New Roman" panose="02020603050405020304" pitchFamily="18" charset="0"/>
              </a:rPr>
              <a:t>，</a:t>
            </a:r>
            <a:r>
              <a:rPr kumimoji="1" lang="en-US" altLang="zh-CN" sz="2000" smtClean="0">
                <a:ea typeface="楷体" panose="02010609060101010101" pitchFamily="49" charset="-122"/>
                <a:cs typeface="Times New Roman" panose="02020603050405020304" pitchFamily="18" charset="0"/>
              </a:rPr>
              <a:t>88</a:t>
            </a:r>
            <a:r>
              <a:rPr kumimoji="1" lang="zh-CN" altLang="en-US" sz="2000" smtClean="0">
                <a:ea typeface="楷体" panose="02010609060101010101" pitchFamily="49" charset="-122"/>
                <a:cs typeface="Times New Roman" panose="02020603050405020304" pitchFamily="18" charset="0"/>
              </a:rPr>
              <a:t>，</a:t>
            </a:r>
            <a:r>
              <a:rPr kumimoji="1" lang="en-US" altLang="zh-CN" sz="2000" smtClean="0">
                <a:ea typeface="楷体" panose="02010609060101010101" pitchFamily="49" charset="-122"/>
                <a:cs typeface="Times New Roman" panose="02020603050405020304" pitchFamily="18" charset="0"/>
              </a:rPr>
              <a:t>77)</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rot="174738">
            <a:off x="539750" y="836613"/>
            <a:ext cx="4968875" cy="457200"/>
          </a:xfrm>
          <a:prstGeom prst="rect">
            <a:avLst/>
          </a:prstGeom>
          <a:noFill/>
          <a:ln w="28575" algn="ctr">
            <a:noFill/>
            <a:miter lim="800000"/>
          </a:ln>
          <a:effectLst/>
          <a:scene3d>
            <a:camera prst="perspectiveRight"/>
            <a:lightRig rig="threePt" dir="t"/>
          </a:scene3d>
        </p:spPr>
        <p:txBody>
          <a:bodyPr>
            <a:spAutoFit/>
          </a:bodyPr>
          <a:lstStyle/>
          <a:p>
            <a:pPr algn="l">
              <a:spcBef>
                <a:spcPct val="50000"/>
              </a:spcBef>
            </a:pPr>
            <a:r>
              <a:rPr lang="zh-CN" altLang="en-US" sz="2400" dirty="0">
                <a:ea typeface="楷体" panose="02010609060101010101" pitchFamily="49" charset="-122"/>
                <a:cs typeface="Times New Roman" panose="02020603050405020304" pitchFamily="18" charset="0"/>
              </a:rPr>
              <a:t>拉链法哈希表查找</a:t>
            </a:r>
            <a:r>
              <a:rPr lang="en-US" altLang="zh-CN" sz="2400" i="1" dirty="0">
                <a:ea typeface="楷体" panose="02010609060101010101" pitchFamily="49" charset="-122"/>
                <a:cs typeface="Times New Roman" panose="02020603050405020304" pitchFamily="18" charset="0"/>
              </a:rPr>
              <a:t>k</a:t>
            </a:r>
            <a:r>
              <a:rPr lang="zh-CN" altLang="en-US" sz="2400" dirty="0">
                <a:ea typeface="楷体" panose="02010609060101010101" pitchFamily="49" charset="-122"/>
                <a:cs typeface="Times New Roman" panose="02020603050405020304" pitchFamily="18" charset="0"/>
              </a:rPr>
              <a:t>过程：</a:t>
            </a:r>
            <a:endParaRPr lang="zh-CN" altLang="en-US" sz="2400" dirty="0">
              <a:ea typeface="楷体" panose="02010609060101010101" pitchFamily="49" charset="-122"/>
              <a:cs typeface="Times New Roman" panose="02020603050405020304" pitchFamily="18" charset="0"/>
            </a:endParaRPr>
          </a:p>
        </p:txBody>
      </p:sp>
      <p:sp>
        <p:nvSpPr>
          <p:cNvPr id="187395" name="Text Box 3"/>
          <p:cNvSpPr txBox="1">
            <a:spLocks noChangeArrowheads="1"/>
          </p:cNvSpPr>
          <p:nvPr/>
        </p:nvSpPr>
        <p:spPr bwMode="auto">
          <a:xfrm>
            <a:off x="611188" y="1628775"/>
            <a:ext cx="5329237" cy="3757540"/>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lIns="216000" tIns="108000" rIns="216000" bIns="108000">
            <a:spAutoFit/>
          </a:bodyPr>
          <a:lstStyle/>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d=h(k);</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p=ha[d];</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while (p!=NULL &amp;&amp; p-&gt;key!=k)</a:t>
            </a:r>
            <a:endPar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p=p-&gt;</a:t>
            </a:r>
            <a:r>
              <a:rPr lang="en-US" altLang="zh-CN"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next</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ha[d]</a:t>
            </a:r>
            <a:r>
              <a:rPr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的单链表中查找</a:t>
            </a:r>
            <a:endPar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if (p==NULL)</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失败标记</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p</a:t>
            </a:r>
            <a:r>
              <a:rPr lang="zh-CN" altLang="en-US" sz="20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所</a:t>
            </a:r>
            <a:r>
              <a:rPr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指结点</a:t>
            </a:r>
            <a:r>
              <a:rPr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739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73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39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73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572132" y="63617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5072066" y="707612"/>
            <a:ext cx="428628"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sp>
        <p:nvSpPr>
          <p:cNvPr id="42" name="矩形 41"/>
          <p:cNvSpPr/>
          <p:nvPr/>
        </p:nvSpPr>
        <p:spPr>
          <a:xfrm>
            <a:off x="6500826" y="151883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54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3" name="矩形 42"/>
          <p:cNvSpPr/>
          <p:nvPr/>
        </p:nvSpPr>
        <p:spPr>
          <a:xfrm>
            <a:off x="7000892" y="151883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4" name="矩形 43"/>
          <p:cNvSpPr/>
          <p:nvPr/>
        </p:nvSpPr>
        <p:spPr>
          <a:xfrm>
            <a:off x="5572132" y="106480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5072066" y="1136240"/>
            <a:ext cx="428628"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46" name="矩形 45"/>
          <p:cNvSpPr/>
          <p:nvPr/>
        </p:nvSpPr>
        <p:spPr>
          <a:xfrm>
            <a:off x="5572132" y="149343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7" name="TextBox 46"/>
          <p:cNvSpPr txBox="1"/>
          <p:nvPr/>
        </p:nvSpPr>
        <p:spPr>
          <a:xfrm>
            <a:off x="5072066" y="1564868"/>
            <a:ext cx="428628"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sp>
        <p:nvSpPr>
          <p:cNvPr id="48" name="矩形 47"/>
          <p:cNvSpPr/>
          <p:nvPr/>
        </p:nvSpPr>
        <p:spPr>
          <a:xfrm>
            <a:off x="5572132" y="192205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9" name="TextBox 48"/>
          <p:cNvSpPr txBox="1"/>
          <p:nvPr/>
        </p:nvSpPr>
        <p:spPr>
          <a:xfrm>
            <a:off x="5072066" y="1993496"/>
            <a:ext cx="428628"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sp>
        <p:nvSpPr>
          <p:cNvPr id="50" name="矩形 49"/>
          <p:cNvSpPr/>
          <p:nvPr/>
        </p:nvSpPr>
        <p:spPr>
          <a:xfrm>
            <a:off x="5572132" y="235068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1" name="TextBox 50"/>
          <p:cNvSpPr txBox="1"/>
          <p:nvPr/>
        </p:nvSpPr>
        <p:spPr>
          <a:xfrm>
            <a:off x="5072066" y="2422124"/>
            <a:ext cx="428628" cy="307777"/>
          </a:xfrm>
          <a:prstGeom prst="rect">
            <a:avLst/>
          </a:prstGeom>
          <a:noFill/>
        </p:spPr>
        <p:txBody>
          <a:bodyPr wrap="square" lIns="0" tIns="0" rIns="0" bIns="0" rtlCol="0">
            <a:spAutoFit/>
          </a:bodyPr>
          <a:lstStyle/>
          <a:p>
            <a:r>
              <a:rPr lang="en-US" altLang="zh-CN" sz="2000" dirty="0" smtClean="0"/>
              <a:t>4</a:t>
            </a:r>
            <a:endParaRPr lang="zh-CN" altLang="en-US" sz="2000" dirty="0"/>
          </a:p>
        </p:txBody>
      </p:sp>
      <p:sp>
        <p:nvSpPr>
          <p:cNvPr id="52" name="矩形 51"/>
          <p:cNvSpPr/>
          <p:nvPr/>
        </p:nvSpPr>
        <p:spPr>
          <a:xfrm>
            <a:off x="5572132" y="277931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3" name="TextBox 52"/>
          <p:cNvSpPr txBox="1"/>
          <p:nvPr/>
        </p:nvSpPr>
        <p:spPr>
          <a:xfrm>
            <a:off x="5072066" y="2850752"/>
            <a:ext cx="428628" cy="307777"/>
          </a:xfrm>
          <a:prstGeom prst="rect">
            <a:avLst/>
          </a:prstGeom>
          <a:noFill/>
        </p:spPr>
        <p:txBody>
          <a:bodyPr wrap="square" lIns="0" tIns="0" rIns="0" bIns="0" rtlCol="0">
            <a:spAutoFit/>
          </a:bodyPr>
          <a:lstStyle/>
          <a:p>
            <a:r>
              <a:rPr lang="en-US" altLang="zh-CN" sz="2000" dirty="0" smtClean="0"/>
              <a:t>5</a:t>
            </a:r>
            <a:endParaRPr lang="zh-CN" altLang="en-US" sz="2000" dirty="0"/>
          </a:p>
        </p:txBody>
      </p:sp>
      <p:sp>
        <p:nvSpPr>
          <p:cNvPr id="54" name="矩形 53"/>
          <p:cNvSpPr/>
          <p:nvPr/>
        </p:nvSpPr>
        <p:spPr>
          <a:xfrm>
            <a:off x="5572132" y="320794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5" name="TextBox 54"/>
          <p:cNvSpPr txBox="1"/>
          <p:nvPr/>
        </p:nvSpPr>
        <p:spPr>
          <a:xfrm>
            <a:off x="5072066" y="3279380"/>
            <a:ext cx="428628" cy="307777"/>
          </a:xfrm>
          <a:prstGeom prst="rect">
            <a:avLst/>
          </a:prstGeom>
          <a:noFill/>
        </p:spPr>
        <p:txBody>
          <a:bodyPr wrap="square" lIns="0" tIns="0" rIns="0" bIns="0" rtlCol="0">
            <a:spAutoFit/>
          </a:bodyPr>
          <a:lstStyle/>
          <a:p>
            <a:r>
              <a:rPr lang="en-US" altLang="zh-CN" sz="2000" dirty="0" smtClean="0"/>
              <a:t>6</a:t>
            </a:r>
            <a:endParaRPr lang="zh-CN" altLang="en-US" sz="2000" dirty="0"/>
          </a:p>
        </p:txBody>
      </p:sp>
      <p:sp>
        <p:nvSpPr>
          <p:cNvPr id="56" name="矩形 55"/>
          <p:cNvSpPr/>
          <p:nvPr/>
        </p:nvSpPr>
        <p:spPr>
          <a:xfrm>
            <a:off x="5572132" y="36365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7" name="TextBox 56"/>
          <p:cNvSpPr txBox="1"/>
          <p:nvPr/>
        </p:nvSpPr>
        <p:spPr>
          <a:xfrm>
            <a:off x="5072066" y="3708008"/>
            <a:ext cx="428628" cy="307777"/>
          </a:xfrm>
          <a:prstGeom prst="rect">
            <a:avLst/>
          </a:prstGeom>
          <a:noFill/>
        </p:spPr>
        <p:txBody>
          <a:bodyPr wrap="square" lIns="0" tIns="0" rIns="0" bIns="0" rtlCol="0">
            <a:spAutoFit/>
          </a:bodyPr>
          <a:lstStyle/>
          <a:p>
            <a:r>
              <a:rPr lang="en-US" altLang="zh-CN" sz="2000" dirty="0" smtClean="0"/>
              <a:t>7</a:t>
            </a:r>
            <a:endParaRPr lang="zh-CN" altLang="en-US" sz="2000" dirty="0"/>
          </a:p>
        </p:txBody>
      </p:sp>
      <p:sp>
        <p:nvSpPr>
          <p:cNvPr id="58" name="矩形 57"/>
          <p:cNvSpPr/>
          <p:nvPr/>
        </p:nvSpPr>
        <p:spPr>
          <a:xfrm>
            <a:off x="5572132" y="40685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9" name="TextBox 58"/>
          <p:cNvSpPr txBox="1"/>
          <p:nvPr/>
        </p:nvSpPr>
        <p:spPr>
          <a:xfrm>
            <a:off x="5072066" y="4140008"/>
            <a:ext cx="428628" cy="307777"/>
          </a:xfrm>
          <a:prstGeom prst="rect">
            <a:avLst/>
          </a:prstGeom>
          <a:noFill/>
        </p:spPr>
        <p:txBody>
          <a:bodyPr wrap="square" lIns="0" tIns="0" rIns="0" bIns="0" rtlCol="0">
            <a:spAutoFit/>
          </a:bodyPr>
          <a:lstStyle/>
          <a:p>
            <a:r>
              <a:rPr lang="en-US" altLang="zh-CN" sz="2000" dirty="0" smtClean="0"/>
              <a:t>8</a:t>
            </a:r>
            <a:endParaRPr lang="zh-CN" altLang="en-US" sz="2000" dirty="0"/>
          </a:p>
        </p:txBody>
      </p:sp>
      <p:sp>
        <p:nvSpPr>
          <p:cNvPr id="60" name="矩形 59"/>
          <p:cNvSpPr/>
          <p:nvPr/>
        </p:nvSpPr>
        <p:spPr>
          <a:xfrm>
            <a:off x="5572132" y="449719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1" name="TextBox 60"/>
          <p:cNvSpPr txBox="1"/>
          <p:nvPr/>
        </p:nvSpPr>
        <p:spPr>
          <a:xfrm>
            <a:off x="5072066" y="4568636"/>
            <a:ext cx="428628" cy="307777"/>
          </a:xfrm>
          <a:prstGeom prst="rect">
            <a:avLst/>
          </a:prstGeom>
          <a:noFill/>
        </p:spPr>
        <p:txBody>
          <a:bodyPr wrap="square" lIns="0" tIns="0" rIns="0" bIns="0" rtlCol="0">
            <a:spAutoFit/>
          </a:bodyPr>
          <a:lstStyle/>
          <a:p>
            <a:r>
              <a:rPr lang="en-US" altLang="zh-CN" sz="2000" dirty="0" smtClean="0"/>
              <a:t>9</a:t>
            </a:r>
            <a:endParaRPr lang="zh-CN" altLang="en-US" sz="2000" dirty="0"/>
          </a:p>
        </p:txBody>
      </p:sp>
      <p:sp>
        <p:nvSpPr>
          <p:cNvPr id="62" name="矩形 61"/>
          <p:cNvSpPr/>
          <p:nvPr/>
        </p:nvSpPr>
        <p:spPr>
          <a:xfrm>
            <a:off x="5572132" y="492582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5072066" y="4997264"/>
            <a:ext cx="428628" cy="307777"/>
          </a:xfrm>
          <a:prstGeom prst="rect">
            <a:avLst/>
          </a:prstGeom>
          <a:noFill/>
        </p:spPr>
        <p:txBody>
          <a:bodyPr wrap="square" lIns="0" tIns="0" rIns="0" bIns="0" rtlCol="0">
            <a:spAutoFit/>
          </a:bodyPr>
          <a:lstStyle/>
          <a:p>
            <a:r>
              <a:rPr lang="en-US" altLang="zh-CN" sz="2000" dirty="0" smtClean="0"/>
              <a:t>10</a:t>
            </a:r>
            <a:endParaRPr lang="zh-CN" altLang="en-US" sz="2000" dirty="0"/>
          </a:p>
        </p:txBody>
      </p:sp>
      <p:sp>
        <p:nvSpPr>
          <p:cNvPr id="64" name="矩形 63"/>
          <p:cNvSpPr/>
          <p:nvPr/>
        </p:nvSpPr>
        <p:spPr>
          <a:xfrm>
            <a:off x="5572132" y="535445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5" name="TextBox 64"/>
          <p:cNvSpPr txBox="1"/>
          <p:nvPr/>
        </p:nvSpPr>
        <p:spPr>
          <a:xfrm>
            <a:off x="5072066" y="5425892"/>
            <a:ext cx="428628" cy="307777"/>
          </a:xfrm>
          <a:prstGeom prst="rect">
            <a:avLst/>
          </a:prstGeom>
          <a:noFill/>
        </p:spPr>
        <p:txBody>
          <a:bodyPr wrap="square" lIns="0" tIns="0" rIns="0" bIns="0" rtlCol="0">
            <a:spAutoFit/>
          </a:bodyPr>
          <a:lstStyle/>
          <a:p>
            <a:r>
              <a:rPr lang="en-US" altLang="zh-CN" sz="2000" dirty="0" smtClean="0"/>
              <a:t>11</a:t>
            </a:r>
            <a:endParaRPr lang="zh-CN" altLang="en-US" sz="2000" dirty="0"/>
          </a:p>
        </p:txBody>
      </p:sp>
      <p:sp>
        <p:nvSpPr>
          <p:cNvPr id="66" name="矩形 65"/>
          <p:cNvSpPr/>
          <p:nvPr/>
        </p:nvSpPr>
        <p:spPr>
          <a:xfrm>
            <a:off x="5572132" y="578308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7" name="TextBox 66"/>
          <p:cNvSpPr txBox="1"/>
          <p:nvPr/>
        </p:nvSpPr>
        <p:spPr>
          <a:xfrm>
            <a:off x="5072066" y="5854520"/>
            <a:ext cx="428628" cy="307777"/>
          </a:xfrm>
          <a:prstGeom prst="rect">
            <a:avLst/>
          </a:prstGeom>
          <a:noFill/>
        </p:spPr>
        <p:txBody>
          <a:bodyPr wrap="square" lIns="0" tIns="0" rIns="0" bIns="0" rtlCol="0">
            <a:spAutoFit/>
          </a:bodyPr>
          <a:lstStyle/>
          <a:p>
            <a:r>
              <a:rPr lang="en-US" altLang="zh-CN" sz="2000" dirty="0" smtClean="0"/>
              <a:t>12</a:t>
            </a:r>
            <a:endParaRPr lang="zh-CN" altLang="en-US" sz="2000" dirty="0"/>
          </a:p>
        </p:txBody>
      </p:sp>
      <p:cxnSp>
        <p:nvCxnSpPr>
          <p:cNvPr id="68" name="直接箭头连接符 67"/>
          <p:cNvCxnSpPr>
            <a:endCxn id="42" idx="1"/>
          </p:cNvCxnSpPr>
          <p:nvPr/>
        </p:nvCxnSpPr>
        <p:spPr>
          <a:xfrm flipV="1">
            <a:off x="5857884" y="169742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6500826" y="1980796"/>
            <a:ext cx="1000132" cy="357190"/>
            <a:chOff x="6215074" y="1980796"/>
            <a:chExt cx="1000132" cy="357190"/>
          </a:xfrm>
        </p:grpSpPr>
        <p:sp>
          <p:nvSpPr>
            <p:cNvPr id="69" name="矩形 68"/>
            <p:cNvSpPr/>
            <p:nvPr/>
          </p:nvSpPr>
          <p:spPr>
            <a:xfrm>
              <a:off x="6215074" y="19807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29</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0" name="矩形 69"/>
            <p:cNvSpPr/>
            <p:nvPr/>
          </p:nvSpPr>
          <p:spPr>
            <a:xfrm>
              <a:off x="6715140" y="19807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grpSp>
      <p:cxnSp>
        <p:nvCxnSpPr>
          <p:cNvPr id="71" name="直接箭头连接符 70"/>
          <p:cNvCxnSpPr/>
          <p:nvPr/>
        </p:nvCxnSpPr>
        <p:spPr>
          <a:xfrm flipV="1">
            <a:off x="5857884" y="215939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105" name="组合 104"/>
          <p:cNvGrpSpPr/>
          <p:nvPr/>
        </p:nvGrpSpPr>
        <p:grpSpPr>
          <a:xfrm>
            <a:off x="7858148" y="1993496"/>
            <a:ext cx="1000132" cy="357190"/>
            <a:chOff x="7858148" y="1993496"/>
            <a:chExt cx="1000132" cy="357190"/>
          </a:xfrm>
        </p:grpSpPr>
        <p:sp>
          <p:nvSpPr>
            <p:cNvPr id="72" name="矩形 71"/>
            <p:cNvSpPr/>
            <p:nvPr/>
          </p:nvSpPr>
          <p:spPr>
            <a:xfrm>
              <a:off x="7858148" y="19934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16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3" name="矩形 72"/>
            <p:cNvSpPr/>
            <p:nvPr/>
          </p:nvSpPr>
          <p:spPr>
            <a:xfrm>
              <a:off x="8358214" y="19934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grpSp>
      <p:cxnSp>
        <p:nvCxnSpPr>
          <p:cNvPr id="74" name="直接箭头连接符 73"/>
          <p:cNvCxnSpPr>
            <a:endCxn id="72" idx="1"/>
          </p:cNvCxnSpPr>
          <p:nvPr/>
        </p:nvCxnSpPr>
        <p:spPr>
          <a:xfrm flipV="1">
            <a:off x="7215206" y="217209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6500826" y="58384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77</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6" name="矩形 75"/>
          <p:cNvSpPr/>
          <p:nvPr/>
        </p:nvSpPr>
        <p:spPr>
          <a:xfrm>
            <a:off x="7000892" y="58384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77" name="直接箭头连接符 76"/>
          <p:cNvCxnSpPr>
            <a:endCxn id="75" idx="1"/>
          </p:cNvCxnSpPr>
          <p:nvPr/>
        </p:nvCxnSpPr>
        <p:spPr>
          <a:xfrm flipV="1">
            <a:off x="5857884" y="601704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7858148" y="58511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90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9" name="矩形 78"/>
          <p:cNvSpPr/>
          <p:nvPr/>
        </p:nvSpPr>
        <p:spPr>
          <a:xfrm>
            <a:off x="8358214" y="58511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0" name="直接箭头连接符 79"/>
          <p:cNvCxnSpPr>
            <a:endCxn id="78" idx="1"/>
          </p:cNvCxnSpPr>
          <p:nvPr/>
        </p:nvCxnSpPr>
        <p:spPr>
          <a:xfrm flipV="1">
            <a:off x="7215206" y="602974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6500826" y="242212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43</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2" name="矩形 81"/>
          <p:cNvSpPr/>
          <p:nvPr/>
        </p:nvSpPr>
        <p:spPr>
          <a:xfrm>
            <a:off x="7000892" y="242212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3" name="直接箭头连接符 82"/>
          <p:cNvCxnSpPr>
            <a:endCxn id="81" idx="1"/>
          </p:cNvCxnSpPr>
          <p:nvPr/>
        </p:nvCxnSpPr>
        <p:spPr>
          <a:xfrm flipV="1">
            <a:off x="5857884" y="260071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6500826" y="285869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31</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5" name="矩形 84"/>
          <p:cNvSpPr/>
          <p:nvPr/>
        </p:nvSpPr>
        <p:spPr>
          <a:xfrm>
            <a:off x="7000892" y="285869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6" name="直接箭头连接符 85"/>
          <p:cNvCxnSpPr>
            <a:endCxn id="84" idx="1"/>
          </p:cNvCxnSpPr>
          <p:nvPr/>
        </p:nvCxnSpPr>
        <p:spPr>
          <a:xfrm flipV="1">
            <a:off x="5857884" y="303728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6500826" y="370800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46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8" name="矩形 87"/>
          <p:cNvSpPr/>
          <p:nvPr/>
        </p:nvSpPr>
        <p:spPr>
          <a:xfrm>
            <a:off x="7000892" y="370800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9" name="直接箭头连接符 88"/>
          <p:cNvCxnSpPr>
            <a:endCxn id="87" idx="1"/>
          </p:cNvCxnSpPr>
          <p:nvPr/>
        </p:nvCxnSpPr>
        <p:spPr>
          <a:xfrm flipV="1">
            <a:off x="5857884" y="388660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6500826" y="413663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60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1" name="矩形 90"/>
          <p:cNvSpPr/>
          <p:nvPr/>
        </p:nvSpPr>
        <p:spPr>
          <a:xfrm>
            <a:off x="7000892" y="413663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92" name="直接箭头连接符 91"/>
          <p:cNvCxnSpPr>
            <a:endCxn id="90" idx="1"/>
          </p:cNvCxnSpPr>
          <p:nvPr/>
        </p:nvCxnSpPr>
        <p:spPr>
          <a:xfrm flipV="1">
            <a:off x="5857884" y="431523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6500826" y="456526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74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4" name="矩形 93"/>
          <p:cNvSpPr/>
          <p:nvPr/>
        </p:nvSpPr>
        <p:spPr>
          <a:xfrm>
            <a:off x="7000892" y="456526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95" name="直接箭头连接符 94"/>
          <p:cNvCxnSpPr>
            <a:endCxn id="93" idx="1"/>
          </p:cNvCxnSpPr>
          <p:nvPr/>
        </p:nvCxnSpPr>
        <p:spPr>
          <a:xfrm flipV="1">
            <a:off x="5857884" y="474385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6500826" y="49938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88</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7" name="矩形 96"/>
          <p:cNvSpPr/>
          <p:nvPr/>
        </p:nvSpPr>
        <p:spPr>
          <a:xfrm>
            <a:off x="7000892" y="49938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98" name="直接箭头连接符 97"/>
          <p:cNvCxnSpPr>
            <a:endCxn id="96" idx="1"/>
          </p:cNvCxnSpPr>
          <p:nvPr/>
        </p:nvCxnSpPr>
        <p:spPr>
          <a:xfrm flipV="1">
            <a:off x="5857884" y="5172487"/>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57158" y="428604"/>
            <a:ext cx="271464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dirty="0" smtClean="0">
                <a:solidFill>
                  <a:srgbClr val="FF0000"/>
                </a:solidFill>
                <a:latin typeface="微软雅黑" panose="020B0503020204020204" charset="-122"/>
                <a:ea typeface="微软雅黑" panose="020B0503020204020204" charset="-122"/>
              </a:rPr>
              <a:t>成功查找</a:t>
            </a:r>
            <a:r>
              <a:rPr lang="zh-CN" altLang="en-US" sz="2400" dirty="0" smtClean="0">
                <a:solidFill>
                  <a:srgbClr val="3333FF"/>
                </a:solidFill>
                <a:latin typeface="微软雅黑" panose="020B0503020204020204" charset="-122"/>
                <a:ea typeface="微软雅黑" panose="020B0503020204020204" charset="-122"/>
              </a:rPr>
              <a:t>的情况</a:t>
            </a:r>
            <a:endParaRPr lang="zh-CN" altLang="en-US" sz="2400" dirty="0" smtClean="0">
              <a:solidFill>
                <a:srgbClr val="3333FF"/>
              </a:solidFill>
              <a:latin typeface="微软雅黑" panose="020B0503020204020204" charset="-122"/>
              <a:ea typeface="微软雅黑" panose="020B0503020204020204" charset="-122"/>
            </a:endParaRPr>
          </a:p>
        </p:txBody>
      </p:sp>
      <p:sp>
        <p:nvSpPr>
          <p:cNvPr id="101" name="Text Box 102"/>
          <p:cNvSpPr txBox="1">
            <a:spLocks noChangeArrowheads="1"/>
          </p:cNvSpPr>
          <p:nvPr/>
        </p:nvSpPr>
        <p:spPr bwMode="auto">
          <a:xfrm>
            <a:off x="857224" y="4500570"/>
            <a:ext cx="3357586" cy="457200"/>
          </a:xfrm>
          <a:prstGeom prst="rect">
            <a:avLst/>
          </a:prstGeom>
          <a:noFill/>
          <a:ln w="28575" algn="ctr">
            <a:noFill/>
            <a:miter lim="800000"/>
          </a:ln>
          <a:effectLst/>
        </p:spPr>
        <p:txBody>
          <a:bodyPr wrap="square">
            <a:spAutoFit/>
          </a:bodyPr>
          <a:lstStyle/>
          <a:p>
            <a:pPr>
              <a:spcBef>
                <a:spcPct val="50000"/>
              </a:spcBef>
            </a:pPr>
            <a:r>
              <a:rPr lang="zh-CN" altLang="en-US" sz="2400" dirty="0">
                <a:solidFill>
                  <a:srgbClr val="FF00FF"/>
                </a:solidFill>
                <a:ea typeface="楷体" panose="02010609060101010101" pitchFamily="49" charset="-122"/>
                <a:cs typeface="Times New Roman" panose="02020603050405020304" pitchFamily="18" charset="0"/>
              </a:rPr>
              <a:t>哈希</a:t>
            </a:r>
            <a:r>
              <a:rPr lang="zh-CN" altLang="en-US" sz="2400" dirty="0" smtClean="0">
                <a:solidFill>
                  <a:srgbClr val="FF00FF"/>
                </a:solidFill>
                <a:ea typeface="楷体" panose="02010609060101010101" pitchFamily="49" charset="-122"/>
                <a:cs typeface="Times New Roman" panose="02020603050405020304" pitchFamily="18" charset="0"/>
              </a:rPr>
              <a:t>表成功查找</a:t>
            </a:r>
            <a:r>
              <a:rPr lang="zh-CN" altLang="en-US" sz="2400" dirty="0">
                <a:solidFill>
                  <a:srgbClr val="FF00FF"/>
                </a:solidFill>
                <a:ea typeface="楷体" panose="02010609060101010101" pitchFamily="49" charset="-122"/>
                <a:cs typeface="Times New Roman" panose="02020603050405020304" pitchFamily="18" charset="0"/>
              </a:rPr>
              <a:t>完毕</a:t>
            </a:r>
            <a:endParaRPr lang="zh-CN" altLang="en-US" sz="2400" dirty="0">
              <a:solidFill>
                <a:srgbClr val="FF00FF"/>
              </a:solidFill>
              <a:ea typeface="楷体" panose="02010609060101010101" pitchFamily="49" charset="-122"/>
              <a:cs typeface="Times New Roman" panose="02020603050405020304" pitchFamily="18" charset="0"/>
            </a:endParaRPr>
          </a:p>
        </p:txBody>
      </p:sp>
      <p:sp>
        <p:nvSpPr>
          <p:cNvPr id="102" name="Text Box 103"/>
          <p:cNvSpPr txBox="1">
            <a:spLocks noChangeArrowheads="1"/>
          </p:cNvSpPr>
          <p:nvPr/>
        </p:nvSpPr>
        <p:spPr bwMode="auto">
          <a:xfrm>
            <a:off x="428596" y="1069287"/>
            <a:ext cx="3714776" cy="430887"/>
          </a:xfrm>
          <a:prstGeom prst="rect">
            <a:avLst/>
          </a:prstGeom>
          <a:noFill/>
          <a:ln w="28575" algn="ctr">
            <a:noFill/>
            <a:miter lim="800000"/>
          </a:ln>
          <a:effectLst/>
        </p:spPr>
        <p:txBody>
          <a:bodyPr wrap="square">
            <a:spAutoFit/>
          </a:bodyPr>
          <a:lstStyle/>
          <a:p>
            <a:pPr algn="l">
              <a:spcBef>
                <a:spcPct val="50000"/>
              </a:spcBef>
            </a:pPr>
            <a:r>
              <a:rPr lang="zh-CN" altLang="en-US" sz="2200" dirty="0">
                <a:ea typeface="楷体" panose="02010609060101010101" pitchFamily="49" charset="-122"/>
                <a:cs typeface="Times New Roman" panose="02020603050405020304" pitchFamily="18" charset="0"/>
              </a:rPr>
              <a:t>查找关键字</a:t>
            </a:r>
            <a:r>
              <a:rPr lang="zh-CN" altLang="en-US" sz="2200" dirty="0" smtClean="0">
                <a:ea typeface="楷体" panose="02010609060101010101" pitchFamily="49" charset="-122"/>
                <a:cs typeface="Times New Roman" panose="02020603050405020304" pitchFamily="18" charset="0"/>
              </a:rPr>
              <a:t>为</a:t>
            </a:r>
            <a:r>
              <a:rPr lang="en-US" altLang="zh-CN" sz="2200" dirty="0" smtClean="0">
                <a:solidFill>
                  <a:srgbClr val="FF0000"/>
                </a:solidFill>
                <a:ea typeface="楷体" panose="02010609060101010101" pitchFamily="49" charset="-122"/>
                <a:cs typeface="Times New Roman" panose="02020603050405020304" pitchFamily="18" charset="0"/>
              </a:rPr>
              <a:t>16</a:t>
            </a:r>
            <a:r>
              <a:rPr lang="zh-CN" altLang="en-US" sz="2200" dirty="0" smtClean="0">
                <a:ea typeface="楷体" panose="02010609060101010101" pitchFamily="49" charset="-122"/>
                <a:cs typeface="Times New Roman" panose="02020603050405020304" pitchFamily="18" charset="0"/>
              </a:rPr>
              <a:t>的记录：</a:t>
            </a:r>
            <a:endParaRPr lang="zh-CN" altLang="en-US" sz="2200" dirty="0">
              <a:ea typeface="楷体" panose="02010609060101010101" pitchFamily="49" charset="-122"/>
              <a:cs typeface="Times New Roman" panose="02020603050405020304" pitchFamily="18" charset="0"/>
            </a:endParaRPr>
          </a:p>
        </p:txBody>
      </p:sp>
      <p:sp>
        <p:nvSpPr>
          <p:cNvPr id="103" name="Text Box 104"/>
          <p:cNvSpPr txBox="1">
            <a:spLocks noChangeArrowheads="1"/>
          </p:cNvSpPr>
          <p:nvPr/>
        </p:nvSpPr>
        <p:spPr bwMode="auto">
          <a:xfrm>
            <a:off x="500034" y="1785926"/>
            <a:ext cx="4357718" cy="1649682"/>
          </a:xfrm>
          <a:prstGeom prst="rect">
            <a:avLst/>
          </a:prstGeom>
          <a:noFill/>
          <a:ln w="28575" algn="ctr">
            <a:noFill/>
            <a:miter lim="800000"/>
          </a:ln>
          <a:effectLst/>
        </p:spPr>
        <p:txBody>
          <a:bodyPr wrap="square">
            <a:spAutoFit/>
          </a:bodyPr>
          <a:lstStyle/>
          <a:p>
            <a:pPr algn="l">
              <a:lnSpc>
                <a:spcPct val="90000"/>
              </a:lnSpc>
              <a:spcBef>
                <a:spcPct val="50000"/>
              </a:spcBef>
            </a:pPr>
            <a:r>
              <a:rPr lang="en-US" altLang="zh-CN" sz="2200" i="1" dirty="0" smtClean="0">
                <a:ea typeface="楷体" panose="02010609060101010101" pitchFamily="49" charset="-122"/>
                <a:cs typeface="Times New Roman" panose="02020603050405020304" pitchFamily="18" charset="0"/>
              </a:rPr>
              <a:t>h</a:t>
            </a:r>
            <a:r>
              <a:rPr lang="en-US" altLang="zh-CN" sz="2200" dirty="0" smtClean="0">
                <a:ea typeface="楷体" panose="02010609060101010101" pitchFamily="49" charset="-122"/>
                <a:cs typeface="Times New Roman" panose="02020603050405020304" pitchFamily="18" charset="0"/>
              </a:rPr>
              <a:t>(16)=16%13=3</a:t>
            </a:r>
            <a:endParaRPr lang="en-US" altLang="zh-CN" sz="2200" dirty="0" smtClean="0">
              <a:ea typeface="楷体" panose="02010609060101010101" pitchFamily="49" charset="-122"/>
              <a:cs typeface="Times New Roman" panose="02020603050405020304" pitchFamily="18" charset="0"/>
            </a:endParaRPr>
          </a:p>
          <a:p>
            <a:pPr algn="l">
              <a:lnSpc>
                <a:spcPct val="90000"/>
              </a:lnSpc>
              <a:spcBef>
                <a:spcPct val="50000"/>
              </a:spcBef>
            </a:pPr>
            <a:r>
              <a:rPr lang="en-US" altLang="zh-CN" sz="2200" dirty="0" smtClean="0">
                <a:ea typeface="楷体" panose="02010609060101010101" pitchFamily="49" charset="-122"/>
                <a:cs typeface="Times New Roman" panose="02020603050405020304" pitchFamily="18" charset="0"/>
              </a:rPr>
              <a:t>p</a:t>
            </a:r>
            <a:r>
              <a:rPr lang="zh-CN" altLang="en-US" sz="2200" dirty="0" smtClean="0">
                <a:ea typeface="楷体" panose="02010609060101010101" pitchFamily="49" charset="-122"/>
                <a:cs typeface="Times New Roman" panose="02020603050405020304" pitchFamily="18" charset="0"/>
              </a:rPr>
              <a:t>指向</a:t>
            </a:r>
            <a:r>
              <a:rPr lang="en-US" altLang="zh-CN" sz="2200" dirty="0" smtClean="0">
                <a:ea typeface="楷体" panose="02010609060101010101" pitchFamily="49" charset="-122"/>
                <a:cs typeface="Times New Roman" panose="02020603050405020304" pitchFamily="18" charset="0"/>
              </a:rPr>
              <a:t>ha[3]</a:t>
            </a:r>
            <a:r>
              <a:rPr lang="zh-CN" altLang="en-US" sz="2200" dirty="0" smtClean="0">
                <a:ea typeface="楷体" panose="02010609060101010101" pitchFamily="49" charset="-122"/>
                <a:cs typeface="Times New Roman" panose="02020603050405020304" pitchFamily="18" charset="0"/>
              </a:rPr>
              <a:t>的第</a:t>
            </a:r>
            <a:r>
              <a:rPr lang="en-US" altLang="zh-CN" sz="2200" smtClean="0">
                <a:ea typeface="楷体" panose="02010609060101010101" pitchFamily="49" charset="-122"/>
                <a:cs typeface="Times New Roman" panose="02020603050405020304" pitchFamily="18" charset="0"/>
              </a:rPr>
              <a:t>1</a:t>
            </a:r>
            <a:r>
              <a:rPr lang="zh-CN" altLang="en-US" sz="2200" smtClean="0">
                <a:ea typeface="楷体" panose="02010609060101010101" pitchFamily="49" charset="-122"/>
                <a:cs typeface="Times New Roman" panose="02020603050405020304" pitchFamily="18" charset="0"/>
              </a:rPr>
              <a:t>个结点，</a:t>
            </a:r>
            <a:r>
              <a:rPr lang="en-US" altLang="zh-CN" sz="2200" smtClean="0">
                <a:ea typeface="楷体" panose="02010609060101010101" pitchFamily="49" charset="-122"/>
                <a:cs typeface="Times New Roman" panose="02020603050405020304" pitchFamily="18" charset="0"/>
              </a:rPr>
              <a:t>29</a:t>
            </a:r>
            <a:r>
              <a:rPr lang="en-US" altLang="zh-CN" sz="2200" smtClean="0">
                <a:latin typeface="+mj-ea"/>
                <a:ea typeface="+mj-ea"/>
                <a:cs typeface="Times New Roman" panose="02020603050405020304" pitchFamily="18" charset="0"/>
              </a:rPr>
              <a:t>≠</a:t>
            </a:r>
            <a:r>
              <a:rPr lang="en-US" altLang="zh-CN" sz="2200" smtClean="0">
                <a:solidFill>
                  <a:srgbClr val="FF0000"/>
                </a:solidFill>
                <a:ea typeface="楷体" panose="02010609060101010101" pitchFamily="49" charset="-122"/>
                <a:cs typeface="Times New Roman" panose="02020603050405020304" pitchFamily="18" charset="0"/>
              </a:rPr>
              <a:t>16</a:t>
            </a:r>
            <a:r>
              <a:rPr lang="zh-CN" altLang="en-US" sz="2200" smtClean="0">
                <a:ea typeface="楷体" panose="02010609060101010101" pitchFamily="49" charset="-122"/>
                <a:cs typeface="Times New Roman" panose="02020603050405020304" pitchFamily="18" charset="0"/>
              </a:rPr>
              <a:t>；</a:t>
            </a:r>
            <a:endParaRPr lang="en-US" altLang="zh-CN" sz="2200" dirty="0" smtClean="0">
              <a:ea typeface="楷体" panose="02010609060101010101" pitchFamily="49" charset="-122"/>
              <a:cs typeface="Times New Roman" panose="02020603050405020304" pitchFamily="18" charset="0"/>
            </a:endParaRPr>
          </a:p>
          <a:p>
            <a:pPr algn="l">
              <a:lnSpc>
                <a:spcPct val="90000"/>
              </a:lnSpc>
              <a:spcBef>
                <a:spcPct val="50000"/>
              </a:spcBef>
            </a:pPr>
            <a:r>
              <a:rPr lang="en-US" altLang="zh-CN" sz="2200" dirty="0" smtClean="0">
                <a:ea typeface="楷体" panose="02010609060101010101" pitchFamily="49" charset="-122"/>
                <a:cs typeface="Times New Roman" panose="02020603050405020304" pitchFamily="18" charset="0"/>
              </a:rPr>
              <a:t>p</a:t>
            </a:r>
            <a:r>
              <a:rPr lang="zh-CN" altLang="en-US" sz="2200" dirty="0" smtClean="0">
                <a:ea typeface="楷体" panose="02010609060101010101" pitchFamily="49" charset="-122"/>
                <a:cs typeface="Times New Roman" panose="02020603050405020304" pitchFamily="18" charset="0"/>
              </a:rPr>
              <a:t>指向</a:t>
            </a:r>
            <a:r>
              <a:rPr lang="en-US" altLang="zh-CN" sz="2200" dirty="0" smtClean="0">
                <a:ea typeface="楷体" panose="02010609060101010101" pitchFamily="49" charset="-122"/>
                <a:cs typeface="Times New Roman" panose="02020603050405020304" pitchFamily="18" charset="0"/>
              </a:rPr>
              <a:t>ha[3]</a:t>
            </a:r>
            <a:r>
              <a:rPr lang="zh-CN" altLang="en-US" sz="2200" dirty="0" smtClean="0">
                <a:ea typeface="楷体" panose="02010609060101010101" pitchFamily="49" charset="-122"/>
                <a:cs typeface="Times New Roman" panose="02020603050405020304" pitchFamily="18" charset="0"/>
              </a:rPr>
              <a:t>的第</a:t>
            </a:r>
            <a:r>
              <a:rPr lang="en-US" altLang="zh-CN" sz="2200" smtClean="0">
                <a:ea typeface="楷体" panose="02010609060101010101" pitchFamily="49" charset="-122"/>
                <a:cs typeface="Times New Roman" panose="02020603050405020304" pitchFamily="18" charset="0"/>
              </a:rPr>
              <a:t>2</a:t>
            </a:r>
            <a:r>
              <a:rPr lang="zh-CN" altLang="en-US" sz="2200" smtClean="0">
                <a:ea typeface="楷体" panose="02010609060101010101" pitchFamily="49" charset="-122"/>
                <a:cs typeface="Times New Roman" panose="02020603050405020304" pitchFamily="18" charset="0"/>
              </a:rPr>
              <a:t>个结点， </a:t>
            </a:r>
            <a:r>
              <a:rPr lang="en-US" altLang="zh-CN" sz="2200" dirty="0" smtClean="0">
                <a:ea typeface="楷体" panose="02010609060101010101" pitchFamily="49" charset="-122"/>
                <a:cs typeface="Times New Roman" panose="02020603050405020304" pitchFamily="18" charset="0"/>
              </a:rPr>
              <a:t>16</a:t>
            </a:r>
            <a:r>
              <a:rPr lang="zh-CN" altLang="en-US" sz="2200" dirty="0" smtClean="0">
                <a:ea typeface="楷体" panose="02010609060101010101" pitchFamily="49" charset="-122"/>
                <a:cs typeface="Times New Roman" panose="02020603050405020304" pitchFamily="18" charset="0"/>
              </a:rPr>
              <a:t>＝</a:t>
            </a:r>
            <a:r>
              <a:rPr lang="en-US" altLang="zh-CN" sz="2200" dirty="0" smtClean="0">
                <a:solidFill>
                  <a:srgbClr val="FF0000"/>
                </a:solidFill>
                <a:ea typeface="楷体" panose="02010609060101010101" pitchFamily="49" charset="-122"/>
                <a:cs typeface="Times New Roman" panose="02020603050405020304" pitchFamily="18" charset="0"/>
              </a:rPr>
              <a:t>16</a:t>
            </a:r>
            <a:r>
              <a:rPr lang="zh-CN" altLang="en-US" sz="2200" dirty="0" smtClean="0">
                <a:ea typeface="楷体" panose="02010609060101010101" pitchFamily="49" charset="-122"/>
                <a:cs typeface="Times New Roman" panose="02020603050405020304" pitchFamily="18" charset="0"/>
              </a:rPr>
              <a:t>。</a:t>
            </a:r>
            <a:r>
              <a:rPr lang="zh-CN" altLang="en-US" sz="2200" dirty="0" smtClean="0">
                <a:solidFill>
                  <a:srgbClr val="FF0000"/>
                </a:solidFill>
                <a:ea typeface="楷体" panose="02010609060101010101" pitchFamily="49" charset="-122"/>
                <a:cs typeface="Times New Roman" panose="02020603050405020304" pitchFamily="18" charset="0"/>
              </a:rPr>
              <a:t>成功！</a:t>
            </a:r>
            <a:endParaRPr lang="en-US" altLang="zh-CN" sz="2200" dirty="0">
              <a:solidFill>
                <a:srgbClr val="FF0000"/>
              </a:solidFill>
              <a:ea typeface="楷体" panose="02010609060101010101" pitchFamily="49" charset="-122"/>
              <a:cs typeface="Times New Roman" panose="02020603050405020304" pitchFamily="18" charset="0"/>
            </a:endParaRPr>
          </a:p>
        </p:txBody>
      </p:sp>
      <p:sp>
        <p:nvSpPr>
          <p:cNvPr id="106" name="TextBox 105"/>
          <p:cNvSpPr txBox="1"/>
          <p:nvPr/>
        </p:nvSpPr>
        <p:spPr>
          <a:xfrm>
            <a:off x="1214414" y="3643314"/>
            <a:ext cx="2571768" cy="430887"/>
          </a:xfrm>
          <a:prstGeom prst="rect">
            <a:avLst/>
          </a:prstGeom>
          <a:noFill/>
        </p:spPr>
        <p:txBody>
          <a:bodyPr wrap="square" rtlCol="0">
            <a:spAutoFit/>
          </a:bodyPr>
          <a:lstStyle/>
          <a:p>
            <a:r>
              <a:rPr lang="en-US" altLang="zh-CN" sz="2200" dirty="0" smtClean="0">
                <a:ea typeface="楷体" panose="02010609060101010101" pitchFamily="49" charset="-122"/>
                <a:cs typeface="Times New Roman" panose="02020603050405020304" pitchFamily="18" charset="0"/>
              </a:rPr>
              <a:t>2</a:t>
            </a:r>
            <a:r>
              <a:rPr lang="zh-CN" altLang="en-US" sz="2200" dirty="0" smtClean="0">
                <a:ea typeface="楷体" panose="02010609060101010101" pitchFamily="49" charset="-122"/>
                <a:cs typeface="Times New Roman" panose="02020603050405020304" pitchFamily="18" charset="0"/>
              </a:rPr>
              <a:t>次关键字比较</a:t>
            </a:r>
            <a:endParaRPr lang="zh-CN" altLang="en-US" sz="2200"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nodeType="afterEffect">
                                  <p:stCondLst>
                                    <p:cond delay="0"/>
                                  </p:stCondLst>
                                  <p:childTnLst>
                                    <p:animEffect transition="out" filter="fade">
                                      <p:cBhvr>
                                        <p:cTn id="13" dur="1000" tmFilter="0, 0; .2, .5; .8, .5; 1, 0"/>
                                        <p:tgtEl>
                                          <p:spTgt spid="104"/>
                                        </p:tgtEl>
                                      </p:cBhvr>
                                    </p:animEffect>
                                    <p:animScale>
                                      <p:cBhvr>
                                        <p:cTn id="14" dur="500" autoRev="1" fill="hold"/>
                                        <p:tgtEl>
                                          <p:spTgt spid="104"/>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
                                            <p:txEl>
                                              <p:pRg st="2" end="2"/>
                                            </p:txEl>
                                          </p:spTgt>
                                        </p:tgtEl>
                                        <p:attrNameLst>
                                          <p:attrName>style.visibility</p:attrName>
                                        </p:attrNameLst>
                                      </p:cBhvr>
                                      <p:to>
                                        <p:strVal val="visible"/>
                                      </p:to>
                                    </p:set>
                                  </p:childTnLst>
                                </p:cTn>
                              </p:par>
                            </p:childTnLst>
                          </p:cTn>
                        </p:par>
                        <p:par>
                          <p:cTn id="19" fill="hold">
                            <p:stCondLst>
                              <p:cond delay="0"/>
                            </p:stCondLst>
                            <p:childTnLst>
                              <p:par>
                                <p:cTn id="20" presetID="26" presetClass="emph" presetSubtype="0" fill="hold" nodeType="afterEffect">
                                  <p:stCondLst>
                                    <p:cond delay="0"/>
                                  </p:stCondLst>
                                  <p:childTnLst>
                                    <p:animEffect transition="out" filter="fade">
                                      <p:cBhvr>
                                        <p:cTn id="21" dur="1000" tmFilter="0, 0; .2, .5; .8, .5; 1, 0"/>
                                        <p:tgtEl>
                                          <p:spTgt spid="105"/>
                                        </p:tgtEl>
                                      </p:cBhvr>
                                    </p:animEffect>
                                    <p:animScale>
                                      <p:cBhvr>
                                        <p:cTn id="22" dur="500" autoRev="1" fill="hold"/>
                                        <p:tgtEl>
                                          <p:spTgt spid="105"/>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bldLvl="0" animBg="1"/>
      <p:bldP spid="10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428728" y="63617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928662" y="707612"/>
            <a:ext cx="428628"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sp>
        <p:nvSpPr>
          <p:cNvPr id="42" name="矩形 41"/>
          <p:cNvSpPr/>
          <p:nvPr/>
        </p:nvSpPr>
        <p:spPr>
          <a:xfrm>
            <a:off x="2357422" y="151883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54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3" name="矩形 42"/>
          <p:cNvSpPr/>
          <p:nvPr/>
        </p:nvSpPr>
        <p:spPr>
          <a:xfrm>
            <a:off x="2857488" y="151883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4" name="矩形 43"/>
          <p:cNvSpPr/>
          <p:nvPr/>
        </p:nvSpPr>
        <p:spPr>
          <a:xfrm>
            <a:off x="1428728" y="106480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928662" y="1136240"/>
            <a:ext cx="428628"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46" name="矩形 45"/>
          <p:cNvSpPr/>
          <p:nvPr/>
        </p:nvSpPr>
        <p:spPr>
          <a:xfrm>
            <a:off x="1428728" y="149343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7" name="TextBox 46"/>
          <p:cNvSpPr txBox="1"/>
          <p:nvPr/>
        </p:nvSpPr>
        <p:spPr>
          <a:xfrm>
            <a:off x="928662" y="1564868"/>
            <a:ext cx="428628"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sp>
        <p:nvSpPr>
          <p:cNvPr id="48" name="矩形 47"/>
          <p:cNvSpPr/>
          <p:nvPr/>
        </p:nvSpPr>
        <p:spPr>
          <a:xfrm>
            <a:off x="1428728" y="192205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9" name="TextBox 48"/>
          <p:cNvSpPr txBox="1"/>
          <p:nvPr/>
        </p:nvSpPr>
        <p:spPr>
          <a:xfrm>
            <a:off x="928662" y="1993496"/>
            <a:ext cx="428628"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sp>
        <p:nvSpPr>
          <p:cNvPr id="50" name="矩形 49"/>
          <p:cNvSpPr/>
          <p:nvPr/>
        </p:nvSpPr>
        <p:spPr>
          <a:xfrm>
            <a:off x="1428728" y="235068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1" name="TextBox 50"/>
          <p:cNvSpPr txBox="1"/>
          <p:nvPr/>
        </p:nvSpPr>
        <p:spPr>
          <a:xfrm>
            <a:off x="928662" y="2422124"/>
            <a:ext cx="428628" cy="307777"/>
          </a:xfrm>
          <a:prstGeom prst="rect">
            <a:avLst/>
          </a:prstGeom>
          <a:noFill/>
        </p:spPr>
        <p:txBody>
          <a:bodyPr wrap="square" lIns="0" tIns="0" rIns="0" bIns="0" rtlCol="0">
            <a:spAutoFit/>
          </a:bodyPr>
          <a:lstStyle/>
          <a:p>
            <a:r>
              <a:rPr lang="en-US" altLang="zh-CN" sz="2000" dirty="0" smtClean="0"/>
              <a:t>4</a:t>
            </a:r>
            <a:endParaRPr lang="zh-CN" altLang="en-US" sz="2000" dirty="0"/>
          </a:p>
        </p:txBody>
      </p:sp>
      <p:sp>
        <p:nvSpPr>
          <p:cNvPr id="52" name="矩形 51"/>
          <p:cNvSpPr/>
          <p:nvPr/>
        </p:nvSpPr>
        <p:spPr>
          <a:xfrm>
            <a:off x="1428728" y="277931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3" name="TextBox 52"/>
          <p:cNvSpPr txBox="1"/>
          <p:nvPr/>
        </p:nvSpPr>
        <p:spPr>
          <a:xfrm>
            <a:off x="928662" y="2850752"/>
            <a:ext cx="428628" cy="307777"/>
          </a:xfrm>
          <a:prstGeom prst="rect">
            <a:avLst/>
          </a:prstGeom>
          <a:noFill/>
        </p:spPr>
        <p:txBody>
          <a:bodyPr wrap="square" lIns="0" tIns="0" rIns="0" bIns="0" rtlCol="0">
            <a:spAutoFit/>
          </a:bodyPr>
          <a:lstStyle/>
          <a:p>
            <a:r>
              <a:rPr lang="en-US" altLang="zh-CN" sz="2000" dirty="0" smtClean="0"/>
              <a:t>5</a:t>
            </a:r>
            <a:endParaRPr lang="zh-CN" altLang="en-US" sz="2000" dirty="0"/>
          </a:p>
        </p:txBody>
      </p:sp>
      <p:sp>
        <p:nvSpPr>
          <p:cNvPr id="54" name="矩形 53"/>
          <p:cNvSpPr/>
          <p:nvPr/>
        </p:nvSpPr>
        <p:spPr>
          <a:xfrm>
            <a:off x="1428728" y="320794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5" name="TextBox 54"/>
          <p:cNvSpPr txBox="1"/>
          <p:nvPr/>
        </p:nvSpPr>
        <p:spPr>
          <a:xfrm>
            <a:off x="928662" y="3279380"/>
            <a:ext cx="428628" cy="307777"/>
          </a:xfrm>
          <a:prstGeom prst="rect">
            <a:avLst/>
          </a:prstGeom>
          <a:noFill/>
        </p:spPr>
        <p:txBody>
          <a:bodyPr wrap="square" lIns="0" tIns="0" rIns="0" bIns="0" rtlCol="0">
            <a:spAutoFit/>
          </a:bodyPr>
          <a:lstStyle/>
          <a:p>
            <a:r>
              <a:rPr lang="en-US" altLang="zh-CN" sz="2000" dirty="0" smtClean="0"/>
              <a:t>6</a:t>
            </a:r>
            <a:endParaRPr lang="zh-CN" altLang="en-US" sz="2000" dirty="0"/>
          </a:p>
        </p:txBody>
      </p:sp>
      <p:sp>
        <p:nvSpPr>
          <p:cNvPr id="56" name="矩形 55"/>
          <p:cNvSpPr/>
          <p:nvPr/>
        </p:nvSpPr>
        <p:spPr>
          <a:xfrm>
            <a:off x="1428728" y="36365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7" name="TextBox 56"/>
          <p:cNvSpPr txBox="1"/>
          <p:nvPr/>
        </p:nvSpPr>
        <p:spPr>
          <a:xfrm>
            <a:off x="928662" y="3708008"/>
            <a:ext cx="428628" cy="307777"/>
          </a:xfrm>
          <a:prstGeom prst="rect">
            <a:avLst/>
          </a:prstGeom>
          <a:noFill/>
        </p:spPr>
        <p:txBody>
          <a:bodyPr wrap="square" lIns="0" tIns="0" rIns="0" bIns="0" rtlCol="0">
            <a:spAutoFit/>
          </a:bodyPr>
          <a:lstStyle/>
          <a:p>
            <a:r>
              <a:rPr lang="en-US" altLang="zh-CN" sz="2000" dirty="0" smtClean="0"/>
              <a:t>7</a:t>
            </a:r>
            <a:endParaRPr lang="zh-CN" altLang="en-US" sz="2000" dirty="0"/>
          </a:p>
        </p:txBody>
      </p:sp>
      <p:sp>
        <p:nvSpPr>
          <p:cNvPr id="58" name="矩形 57"/>
          <p:cNvSpPr/>
          <p:nvPr/>
        </p:nvSpPr>
        <p:spPr>
          <a:xfrm>
            <a:off x="1428728" y="40685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9" name="TextBox 58"/>
          <p:cNvSpPr txBox="1"/>
          <p:nvPr/>
        </p:nvSpPr>
        <p:spPr>
          <a:xfrm>
            <a:off x="928662" y="4140008"/>
            <a:ext cx="428628" cy="307777"/>
          </a:xfrm>
          <a:prstGeom prst="rect">
            <a:avLst/>
          </a:prstGeom>
          <a:noFill/>
        </p:spPr>
        <p:txBody>
          <a:bodyPr wrap="square" lIns="0" tIns="0" rIns="0" bIns="0" rtlCol="0">
            <a:spAutoFit/>
          </a:bodyPr>
          <a:lstStyle/>
          <a:p>
            <a:r>
              <a:rPr lang="en-US" altLang="zh-CN" sz="2000" dirty="0" smtClean="0"/>
              <a:t>8</a:t>
            </a:r>
            <a:endParaRPr lang="zh-CN" altLang="en-US" sz="2000" dirty="0"/>
          </a:p>
        </p:txBody>
      </p:sp>
      <p:sp>
        <p:nvSpPr>
          <p:cNvPr id="60" name="矩形 59"/>
          <p:cNvSpPr/>
          <p:nvPr/>
        </p:nvSpPr>
        <p:spPr>
          <a:xfrm>
            <a:off x="1428728" y="449719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1" name="TextBox 60"/>
          <p:cNvSpPr txBox="1"/>
          <p:nvPr/>
        </p:nvSpPr>
        <p:spPr>
          <a:xfrm>
            <a:off x="928662" y="4568636"/>
            <a:ext cx="428628" cy="307777"/>
          </a:xfrm>
          <a:prstGeom prst="rect">
            <a:avLst/>
          </a:prstGeom>
          <a:noFill/>
        </p:spPr>
        <p:txBody>
          <a:bodyPr wrap="square" lIns="0" tIns="0" rIns="0" bIns="0" rtlCol="0">
            <a:spAutoFit/>
          </a:bodyPr>
          <a:lstStyle/>
          <a:p>
            <a:r>
              <a:rPr lang="en-US" altLang="zh-CN" sz="2000" dirty="0" smtClean="0"/>
              <a:t>9</a:t>
            </a:r>
            <a:endParaRPr lang="zh-CN" altLang="en-US" sz="2000" dirty="0"/>
          </a:p>
        </p:txBody>
      </p:sp>
      <p:sp>
        <p:nvSpPr>
          <p:cNvPr id="62" name="矩形 61"/>
          <p:cNvSpPr/>
          <p:nvPr/>
        </p:nvSpPr>
        <p:spPr>
          <a:xfrm>
            <a:off x="1428728" y="492582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28662" y="4997264"/>
            <a:ext cx="428628" cy="307777"/>
          </a:xfrm>
          <a:prstGeom prst="rect">
            <a:avLst/>
          </a:prstGeom>
          <a:noFill/>
        </p:spPr>
        <p:txBody>
          <a:bodyPr wrap="square" lIns="0" tIns="0" rIns="0" bIns="0" rtlCol="0">
            <a:spAutoFit/>
          </a:bodyPr>
          <a:lstStyle/>
          <a:p>
            <a:r>
              <a:rPr lang="en-US" altLang="zh-CN" sz="2000" dirty="0" smtClean="0"/>
              <a:t>10</a:t>
            </a:r>
            <a:endParaRPr lang="zh-CN" altLang="en-US" sz="2000" dirty="0"/>
          </a:p>
        </p:txBody>
      </p:sp>
      <p:sp>
        <p:nvSpPr>
          <p:cNvPr id="64" name="矩形 63"/>
          <p:cNvSpPr/>
          <p:nvPr/>
        </p:nvSpPr>
        <p:spPr>
          <a:xfrm>
            <a:off x="1428728" y="535445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5" name="TextBox 64"/>
          <p:cNvSpPr txBox="1"/>
          <p:nvPr/>
        </p:nvSpPr>
        <p:spPr>
          <a:xfrm>
            <a:off x="928662" y="5425892"/>
            <a:ext cx="428628" cy="307777"/>
          </a:xfrm>
          <a:prstGeom prst="rect">
            <a:avLst/>
          </a:prstGeom>
          <a:noFill/>
        </p:spPr>
        <p:txBody>
          <a:bodyPr wrap="square" lIns="0" tIns="0" rIns="0" bIns="0" rtlCol="0">
            <a:spAutoFit/>
          </a:bodyPr>
          <a:lstStyle/>
          <a:p>
            <a:r>
              <a:rPr lang="en-US" altLang="zh-CN" sz="2000" dirty="0" smtClean="0"/>
              <a:t>11</a:t>
            </a:r>
            <a:endParaRPr lang="zh-CN" altLang="en-US" sz="2000" dirty="0"/>
          </a:p>
        </p:txBody>
      </p:sp>
      <p:sp>
        <p:nvSpPr>
          <p:cNvPr id="66" name="矩形 65"/>
          <p:cNvSpPr/>
          <p:nvPr/>
        </p:nvSpPr>
        <p:spPr>
          <a:xfrm>
            <a:off x="1428728" y="578308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7" name="TextBox 66"/>
          <p:cNvSpPr txBox="1"/>
          <p:nvPr/>
        </p:nvSpPr>
        <p:spPr>
          <a:xfrm>
            <a:off x="928662" y="5854520"/>
            <a:ext cx="428628" cy="307777"/>
          </a:xfrm>
          <a:prstGeom prst="rect">
            <a:avLst/>
          </a:prstGeom>
          <a:noFill/>
        </p:spPr>
        <p:txBody>
          <a:bodyPr wrap="square" lIns="0" tIns="0" rIns="0" bIns="0" rtlCol="0">
            <a:spAutoFit/>
          </a:bodyPr>
          <a:lstStyle/>
          <a:p>
            <a:r>
              <a:rPr lang="en-US" altLang="zh-CN" sz="2000" dirty="0" smtClean="0"/>
              <a:t>12</a:t>
            </a:r>
            <a:endParaRPr lang="zh-CN" altLang="en-US" sz="2000" dirty="0"/>
          </a:p>
        </p:txBody>
      </p:sp>
      <p:cxnSp>
        <p:nvCxnSpPr>
          <p:cNvPr id="68" name="直接箭头连接符 67"/>
          <p:cNvCxnSpPr>
            <a:endCxn id="42" idx="1"/>
          </p:cNvCxnSpPr>
          <p:nvPr/>
        </p:nvCxnSpPr>
        <p:spPr>
          <a:xfrm flipV="1">
            <a:off x="1714480" y="169742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2" name="组合 103"/>
          <p:cNvGrpSpPr/>
          <p:nvPr/>
        </p:nvGrpSpPr>
        <p:grpSpPr>
          <a:xfrm>
            <a:off x="2357422" y="1980796"/>
            <a:ext cx="1000132" cy="357190"/>
            <a:chOff x="6215074" y="1980796"/>
            <a:chExt cx="1000132" cy="357190"/>
          </a:xfrm>
        </p:grpSpPr>
        <p:sp>
          <p:nvSpPr>
            <p:cNvPr id="69" name="矩形 68"/>
            <p:cNvSpPr/>
            <p:nvPr/>
          </p:nvSpPr>
          <p:spPr>
            <a:xfrm>
              <a:off x="6215074" y="19807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29</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0" name="矩形 69"/>
            <p:cNvSpPr/>
            <p:nvPr/>
          </p:nvSpPr>
          <p:spPr>
            <a:xfrm>
              <a:off x="6715140" y="19807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grpSp>
      <p:cxnSp>
        <p:nvCxnSpPr>
          <p:cNvPr id="71" name="直接箭头连接符 70"/>
          <p:cNvCxnSpPr/>
          <p:nvPr/>
        </p:nvCxnSpPr>
        <p:spPr>
          <a:xfrm flipV="1">
            <a:off x="1714480" y="215939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3" name="组合 104"/>
          <p:cNvGrpSpPr/>
          <p:nvPr/>
        </p:nvGrpSpPr>
        <p:grpSpPr>
          <a:xfrm>
            <a:off x="3714744" y="1993496"/>
            <a:ext cx="1000132" cy="357190"/>
            <a:chOff x="7858148" y="1993496"/>
            <a:chExt cx="1000132" cy="357190"/>
          </a:xfrm>
        </p:grpSpPr>
        <p:sp>
          <p:nvSpPr>
            <p:cNvPr id="72" name="矩形 71"/>
            <p:cNvSpPr/>
            <p:nvPr/>
          </p:nvSpPr>
          <p:spPr>
            <a:xfrm>
              <a:off x="7858148" y="19934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16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3" name="矩形 72"/>
            <p:cNvSpPr/>
            <p:nvPr/>
          </p:nvSpPr>
          <p:spPr>
            <a:xfrm>
              <a:off x="8358214" y="19934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grpSp>
      <p:cxnSp>
        <p:nvCxnSpPr>
          <p:cNvPr id="74" name="直接箭头连接符 73"/>
          <p:cNvCxnSpPr/>
          <p:nvPr/>
        </p:nvCxnSpPr>
        <p:spPr>
          <a:xfrm flipV="1">
            <a:off x="3071802" y="217209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2357422" y="58384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77</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6" name="矩形 75"/>
          <p:cNvSpPr/>
          <p:nvPr/>
        </p:nvSpPr>
        <p:spPr>
          <a:xfrm>
            <a:off x="2857488" y="58384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77" name="直接箭头连接符 76"/>
          <p:cNvCxnSpPr>
            <a:endCxn id="75" idx="1"/>
          </p:cNvCxnSpPr>
          <p:nvPr/>
        </p:nvCxnSpPr>
        <p:spPr>
          <a:xfrm flipV="1">
            <a:off x="1714480" y="601704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3714744" y="58511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90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9" name="矩形 78"/>
          <p:cNvSpPr/>
          <p:nvPr/>
        </p:nvSpPr>
        <p:spPr>
          <a:xfrm>
            <a:off x="4214810" y="58511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0" name="直接箭头连接符 79"/>
          <p:cNvCxnSpPr>
            <a:endCxn id="78" idx="1"/>
          </p:cNvCxnSpPr>
          <p:nvPr/>
        </p:nvCxnSpPr>
        <p:spPr>
          <a:xfrm flipV="1">
            <a:off x="3071802" y="602974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2357422" y="242212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43</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2" name="矩形 81"/>
          <p:cNvSpPr/>
          <p:nvPr/>
        </p:nvSpPr>
        <p:spPr>
          <a:xfrm>
            <a:off x="2857488" y="242212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3" name="直接箭头连接符 82"/>
          <p:cNvCxnSpPr>
            <a:endCxn id="81" idx="1"/>
          </p:cNvCxnSpPr>
          <p:nvPr/>
        </p:nvCxnSpPr>
        <p:spPr>
          <a:xfrm flipV="1">
            <a:off x="1714480" y="260071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2357422" y="285869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31</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5" name="矩形 84"/>
          <p:cNvSpPr/>
          <p:nvPr/>
        </p:nvSpPr>
        <p:spPr>
          <a:xfrm>
            <a:off x="2857488" y="285869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6" name="直接箭头连接符 85"/>
          <p:cNvCxnSpPr>
            <a:endCxn id="84" idx="1"/>
          </p:cNvCxnSpPr>
          <p:nvPr/>
        </p:nvCxnSpPr>
        <p:spPr>
          <a:xfrm flipV="1">
            <a:off x="1714480" y="303728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2357422" y="370800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46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8" name="矩形 87"/>
          <p:cNvSpPr/>
          <p:nvPr/>
        </p:nvSpPr>
        <p:spPr>
          <a:xfrm>
            <a:off x="2857488" y="370800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9" name="直接箭头连接符 88"/>
          <p:cNvCxnSpPr>
            <a:endCxn id="87" idx="1"/>
          </p:cNvCxnSpPr>
          <p:nvPr/>
        </p:nvCxnSpPr>
        <p:spPr>
          <a:xfrm flipV="1">
            <a:off x="1714480" y="388660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2357422" y="413663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60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1" name="矩形 90"/>
          <p:cNvSpPr/>
          <p:nvPr/>
        </p:nvSpPr>
        <p:spPr>
          <a:xfrm>
            <a:off x="2857488" y="413663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92" name="直接箭头连接符 91"/>
          <p:cNvCxnSpPr>
            <a:endCxn id="90" idx="1"/>
          </p:cNvCxnSpPr>
          <p:nvPr/>
        </p:nvCxnSpPr>
        <p:spPr>
          <a:xfrm flipV="1">
            <a:off x="1714480" y="431523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2357422" y="456526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74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4" name="矩形 93"/>
          <p:cNvSpPr/>
          <p:nvPr/>
        </p:nvSpPr>
        <p:spPr>
          <a:xfrm>
            <a:off x="2857488" y="456526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95" name="直接箭头连接符 94"/>
          <p:cNvCxnSpPr>
            <a:endCxn id="93" idx="1"/>
          </p:cNvCxnSpPr>
          <p:nvPr/>
        </p:nvCxnSpPr>
        <p:spPr>
          <a:xfrm flipV="1">
            <a:off x="1714480" y="474385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2357422" y="49938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88</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7" name="矩形 96"/>
          <p:cNvSpPr/>
          <p:nvPr/>
        </p:nvSpPr>
        <p:spPr>
          <a:xfrm>
            <a:off x="2857488" y="49938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98" name="直接箭头连接符 97"/>
          <p:cNvCxnSpPr>
            <a:endCxn id="96" idx="1"/>
          </p:cNvCxnSpPr>
          <p:nvPr/>
        </p:nvCxnSpPr>
        <p:spPr>
          <a:xfrm flipV="1">
            <a:off x="1714480" y="5172487"/>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428860" y="285728"/>
            <a:ext cx="478634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zh-CN" altLang="en-US" sz="2400" smtClean="0">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400" smtClean="0">
                <a:solidFill>
                  <a:srgbClr val="3333FF"/>
                </a:solidFill>
                <a:ea typeface="楷体" panose="02010609060101010101" pitchFamily="49" charset="-122"/>
                <a:cs typeface="Times New Roman" panose="02020603050405020304" pitchFamily="18" charset="0"/>
              </a:rPr>
              <a:t>拉链法中</a:t>
            </a:r>
            <a:r>
              <a:rPr lang="zh-CN" altLang="en-US" sz="2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成功查找</a:t>
            </a:r>
            <a:r>
              <a:rPr lang="zh-CN" altLang="en-US" sz="24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24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ASL</a:t>
            </a:r>
            <a:r>
              <a:rPr lang="zh-CN" altLang="en-US" sz="24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计算</a:t>
            </a:r>
            <a:endParaRPr lang="zh-CN" altLang="en-US" sz="24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11" name="组合 110"/>
          <p:cNvGrpSpPr/>
          <p:nvPr/>
        </p:nvGrpSpPr>
        <p:grpSpPr>
          <a:xfrm>
            <a:off x="2855899" y="857232"/>
            <a:ext cx="5430877" cy="5572958"/>
            <a:chOff x="2855899" y="857232"/>
            <a:chExt cx="5430877" cy="5572958"/>
          </a:xfrm>
        </p:grpSpPr>
        <p:cxnSp>
          <p:nvCxnSpPr>
            <p:cNvPr id="102" name="直接箭头连接符 101"/>
            <p:cNvCxnSpPr/>
            <p:nvPr/>
          </p:nvCxnSpPr>
          <p:spPr>
            <a:xfrm rot="5400000">
              <a:off x="213487" y="3786190"/>
              <a:ext cx="5286412" cy="1588"/>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643306" y="857232"/>
              <a:ext cx="4643470" cy="769441"/>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成功找到第</a:t>
              </a:r>
              <a:r>
                <a:rPr lang="en-US" altLang="zh-CN" sz="2200" smtClean="0">
                  <a:ea typeface="楷体" panose="02010609060101010101" pitchFamily="49" charset="-122"/>
                  <a:cs typeface="Times New Roman" panose="02020603050405020304" pitchFamily="18" charset="0"/>
                </a:rPr>
                <a:t>1</a:t>
              </a:r>
              <a:r>
                <a:rPr lang="zh-CN" altLang="en-US" sz="2200" smtClean="0">
                  <a:ea typeface="楷体" panose="02010609060101010101" pitchFamily="49" charset="-122"/>
                  <a:cs typeface="Times New Roman" panose="02020603050405020304" pitchFamily="18" charset="0"/>
                </a:rPr>
                <a:t>层的结点，均需要</a:t>
              </a:r>
              <a:r>
                <a:rPr lang="en-US" altLang="zh-CN" sz="2200" smtClean="0">
                  <a:ea typeface="楷体" panose="02010609060101010101" pitchFamily="49" charset="-122"/>
                  <a:cs typeface="Times New Roman" panose="02020603050405020304" pitchFamily="18" charset="0"/>
                </a:rPr>
                <a:t>1</a:t>
              </a:r>
              <a:r>
                <a:rPr lang="zh-CN" altLang="en-US" sz="2200" smtClean="0">
                  <a:ea typeface="楷体" panose="02010609060101010101" pitchFamily="49" charset="-122"/>
                  <a:cs typeface="Times New Roman" panose="02020603050405020304" pitchFamily="18" charset="0"/>
                </a:rPr>
                <a:t>次关键字比较，共</a:t>
              </a:r>
              <a:r>
                <a:rPr lang="en-US" altLang="zh-CN" sz="2200" smtClean="0">
                  <a:ea typeface="楷体" panose="02010609060101010101" pitchFamily="49" charset="-122"/>
                  <a:cs typeface="Times New Roman" panose="02020603050405020304" pitchFamily="18" charset="0"/>
                </a:rPr>
                <a:t>9</a:t>
              </a:r>
              <a:r>
                <a:rPr lang="zh-CN" altLang="en-US" sz="2200" smtClean="0">
                  <a:ea typeface="楷体" panose="02010609060101010101" pitchFamily="49" charset="-122"/>
                  <a:cs typeface="Times New Roman" panose="02020603050405020304" pitchFamily="18" charset="0"/>
                </a:rPr>
                <a:t>个结点</a:t>
              </a:r>
              <a:endParaRPr lang="zh-CN" altLang="en-US" sz="2200">
                <a:ea typeface="楷体" panose="02010609060101010101" pitchFamily="49" charset="-122"/>
                <a:cs typeface="Times New Roman" panose="02020603050405020304" pitchFamily="18" charset="0"/>
              </a:endParaRPr>
            </a:p>
          </p:txBody>
        </p:sp>
        <p:cxnSp>
          <p:nvCxnSpPr>
            <p:cNvPr id="110" name="直接箭头连接符 109"/>
            <p:cNvCxnSpPr/>
            <p:nvPr/>
          </p:nvCxnSpPr>
          <p:spPr>
            <a:xfrm rot="10800000" flipV="1">
              <a:off x="2857488" y="1258328"/>
              <a:ext cx="785818"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18" name="组合 117"/>
          <p:cNvGrpSpPr/>
          <p:nvPr/>
        </p:nvGrpSpPr>
        <p:grpSpPr>
          <a:xfrm>
            <a:off x="4214810" y="1499380"/>
            <a:ext cx="4714908" cy="4966546"/>
            <a:chOff x="4214810" y="1499380"/>
            <a:chExt cx="4714908" cy="4966546"/>
          </a:xfrm>
        </p:grpSpPr>
        <p:cxnSp>
          <p:nvCxnSpPr>
            <p:cNvPr id="113" name="直接箭头连接符 112"/>
            <p:cNvCxnSpPr/>
            <p:nvPr/>
          </p:nvCxnSpPr>
          <p:spPr>
            <a:xfrm rot="5400000">
              <a:off x="1875604" y="4125132"/>
              <a:ext cx="4680000" cy="1588"/>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5002217" y="1499380"/>
              <a:ext cx="3927501" cy="769441"/>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成功找到第</a:t>
              </a:r>
              <a:r>
                <a:rPr lang="en-US" altLang="zh-CN" sz="2200" smtClean="0">
                  <a:ea typeface="楷体" panose="02010609060101010101" pitchFamily="49" charset="-122"/>
                  <a:cs typeface="Times New Roman" panose="02020603050405020304" pitchFamily="18" charset="0"/>
                </a:rPr>
                <a:t>2</a:t>
              </a:r>
              <a:r>
                <a:rPr lang="zh-CN" altLang="en-US" sz="2200" smtClean="0">
                  <a:ea typeface="楷体" panose="02010609060101010101" pitchFamily="49" charset="-122"/>
                  <a:cs typeface="Times New Roman" panose="02020603050405020304" pitchFamily="18" charset="0"/>
                </a:rPr>
                <a:t>层的结点，均需要</a:t>
              </a:r>
              <a:r>
                <a:rPr lang="en-US" altLang="zh-CN" sz="2200" smtClean="0">
                  <a:ea typeface="楷体" panose="02010609060101010101" pitchFamily="49" charset="-122"/>
                  <a:cs typeface="Times New Roman" panose="02020603050405020304" pitchFamily="18" charset="0"/>
                </a:rPr>
                <a:t>2</a:t>
              </a:r>
              <a:r>
                <a:rPr lang="zh-CN" altLang="en-US" sz="2200" smtClean="0">
                  <a:ea typeface="楷体" panose="02010609060101010101" pitchFamily="49" charset="-122"/>
                  <a:cs typeface="Times New Roman" panose="02020603050405020304" pitchFamily="18" charset="0"/>
                </a:rPr>
                <a:t>次关键字比较，共</a:t>
              </a:r>
              <a:r>
                <a:rPr lang="en-US" altLang="zh-CN" sz="2200" smtClean="0">
                  <a:ea typeface="楷体" panose="02010609060101010101" pitchFamily="49" charset="-122"/>
                  <a:cs typeface="Times New Roman" panose="02020603050405020304" pitchFamily="18" charset="0"/>
                </a:rPr>
                <a:t>2</a:t>
              </a:r>
              <a:r>
                <a:rPr lang="zh-CN" altLang="en-US" sz="2200" smtClean="0">
                  <a:ea typeface="楷体" panose="02010609060101010101" pitchFamily="49" charset="-122"/>
                  <a:cs typeface="Times New Roman" panose="02020603050405020304" pitchFamily="18" charset="0"/>
                </a:rPr>
                <a:t>个结点</a:t>
              </a:r>
              <a:endParaRPr lang="zh-CN" altLang="en-US" sz="2200">
                <a:ea typeface="楷体" panose="02010609060101010101" pitchFamily="49" charset="-122"/>
                <a:cs typeface="Times New Roman" panose="02020603050405020304" pitchFamily="18" charset="0"/>
              </a:endParaRPr>
            </a:p>
          </p:txBody>
        </p:sp>
        <p:cxnSp>
          <p:nvCxnSpPr>
            <p:cNvPr id="115" name="直接箭头连接符 114"/>
            <p:cNvCxnSpPr/>
            <p:nvPr/>
          </p:nvCxnSpPr>
          <p:spPr>
            <a:xfrm rot="10800000" flipV="1">
              <a:off x="4216399" y="1900476"/>
              <a:ext cx="785818"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4643438" y="2786058"/>
            <a:ext cx="4214842" cy="1604673"/>
            <a:chOff x="4500562" y="3500438"/>
            <a:chExt cx="4214842" cy="1604673"/>
          </a:xfrm>
        </p:grpSpPr>
        <p:sp>
          <p:nvSpPr>
            <p:cNvPr id="99" name="TextBox 98"/>
            <p:cNvSpPr txBox="1"/>
            <p:nvPr/>
          </p:nvSpPr>
          <p:spPr>
            <a:xfrm>
              <a:off x="4500562" y="4286256"/>
              <a:ext cx="1500198" cy="461665"/>
            </a:xfrm>
            <a:prstGeom prst="rect">
              <a:avLst/>
            </a:prstGeom>
            <a:noFill/>
          </p:spPr>
          <p:txBody>
            <a:bodyPr wrap="square" rtlCol="0">
              <a:spAutoFit/>
            </a:bodyPr>
            <a:lstStyle/>
            <a:p>
              <a:pPr algn="l"/>
              <a:r>
                <a:rPr lang="en-US" altLang="zh-CN" sz="2400" dirty="0" err="1" smtClean="0">
                  <a:ea typeface="楷体" panose="02010609060101010101" pitchFamily="49" charset="-122"/>
                  <a:cs typeface="Times New Roman" panose="02020603050405020304" pitchFamily="18" charset="0"/>
                </a:rPr>
                <a:t>ASL</a:t>
              </a:r>
              <a:r>
                <a:rPr lang="zh-CN" altLang="en-US" sz="2400" baseline="-25000" dirty="0" smtClean="0">
                  <a:ea typeface="楷体" panose="02010609060101010101" pitchFamily="49" charset="-122"/>
                  <a:cs typeface="Times New Roman" panose="02020603050405020304" pitchFamily="18" charset="0"/>
                </a:rPr>
                <a:t>成功</a:t>
              </a:r>
              <a:r>
                <a:rPr lang="en-US" altLang="zh-CN" sz="2400" dirty="0" smtClean="0">
                  <a:ea typeface="楷体" panose="02010609060101010101" pitchFamily="49" charset="-122"/>
                  <a:cs typeface="Times New Roman" panose="02020603050405020304" pitchFamily="18" charset="0"/>
                </a:rPr>
                <a:t>=</a:t>
              </a:r>
              <a:endParaRPr lang="en-US" altLang="zh-CN" sz="2400" dirty="0" smtClean="0">
                <a:ea typeface="楷体" panose="02010609060101010101" pitchFamily="49" charset="-122"/>
                <a:cs typeface="Times New Roman" panose="02020603050405020304" pitchFamily="18" charset="0"/>
              </a:endParaRPr>
            </a:p>
          </p:txBody>
        </p:sp>
        <p:sp>
          <p:nvSpPr>
            <p:cNvPr id="104" name="TextBox 103"/>
            <p:cNvSpPr txBox="1"/>
            <p:nvPr/>
          </p:nvSpPr>
          <p:spPr>
            <a:xfrm>
              <a:off x="7500958" y="4319293"/>
              <a:ext cx="1214446" cy="461665"/>
            </a:xfrm>
            <a:prstGeom prst="rect">
              <a:avLst/>
            </a:prstGeom>
            <a:noFill/>
          </p:spPr>
          <p:txBody>
            <a:bodyPr wrap="square" rtlCol="0">
              <a:spAutoFit/>
            </a:bodyPr>
            <a:lstStyle/>
            <a:p>
              <a:pPr algn="l"/>
              <a:r>
                <a:rPr lang="en-US" altLang="zh-CN" sz="2400" dirty="0" smtClean="0"/>
                <a:t>=1.182</a:t>
              </a:r>
              <a:endParaRPr lang="en-US" altLang="zh-CN" sz="2400" dirty="0" smtClean="0"/>
            </a:p>
          </p:txBody>
        </p:sp>
        <p:sp>
          <p:nvSpPr>
            <p:cNvPr id="105" name="TextBox 104"/>
            <p:cNvSpPr txBox="1"/>
            <p:nvPr/>
          </p:nvSpPr>
          <p:spPr>
            <a:xfrm>
              <a:off x="5857884" y="4071942"/>
              <a:ext cx="1857388" cy="461665"/>
            </a:xfrm>
            <a:prstGeom prst="rect">
              <a:avLst/>
            </a:prstGeom>
            <a:noFill/>
          </p:spPr>
          <p:txBody>
            <a:bodyPr wrap="square" rtlCol="0">
              <a:spAutoFit/>
            </a:bodyPr>
            <a:lstStyle/>
            <a:p>
              <a:pPr algn="l"/>
              <a:r>
                <a:rPr lang="en-US" altLang="zh-CN" sz="2400" dirty="0" smtClean="0"/>
                <a:t>1×9+2×2</a:t>
              </a:r>
              <a:endParaRPr lang="en-US" altLang="zh-CN" sz="2400" dirty="0" smtClean="0"/>
            </a:p>
          </p:txBody>
        </p:sp>
        <p:cxnSp>
          <p:nvCxnSpPr>
            <p:cNvPr id="108" name="直接连接符 107"/>
            <p:cNvCxnSpPr/>
            <p:nvPr/>
          </p:nvCxnSpPr>
          <p:spPr>
            <a:xfrm flipV="1">
              <a:off x="5929322" y="4555489"/>
              <a:ext cx="1500198" cy="1651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286512" y="4643446"/>
              <a:ext cx="714380" cy="461665"/>
            </a:xfrm>
            <a:prstGeom prst="rect">
              <a:avLst/>
            </a:prstGeom>
            <a:noFill/>
          </p:spPr>
          <p:txBody>
            <a:bodyPr wrap="square" rtlCol="0">
              <a:spAutoFit/>
            </a:bodyPr>
            <a:lstStyle/>
            <a:p>
              <a:r>
                <a:rPr lang="en-US" altLang="zh-CN" sz="2400" dirty="0" smtClean="0"/>
                <a:t>11</a:t>
              </a:r>
              <a:endParaRPr lang="en-US" altLang="zh-CN" sz="2400" dirty="0" smtClean="0"/>
            </a:p>
          </p:txBody>
        </p:sp>
        <p:sp>
          <p:nvSpPr>
            <p:cNvPr id="116" name="下箭头 115"/>
            <p:cNvSpPr/>
            <p:nvPr/>
          </p:nvSpPr>
          <p:spPr>
            <a:xfrm>
              <a:off x="6429388" y="3500438"/>
              <a:ext cx="214314" cy="35719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111"/>
                                        </p:tgtEl>
                                      </p:cBhvr>
                                    </p:animEffect>
                                    <p:set>
                                      <p:cBhvr>
                                        <p:cTn id="11" dur="1" fill="hold">
                                          <p:stCondLst>
                                            <p:cond delay="499"/>
                                          </p:stCondLst>
                                        </p:cTn>
                                        <p:tgtEl>
                                          <p:spTgt spid="111"/>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文本框 15361"/>
          <p:cNvSpPr txBox="1"/>
          <p:nvPr/>
        </p:nvSpPr>
        <p:spPr>
          <a:xfrm>
            <a:off x="323850" y="1917700"/>
            <a:ext cx="8285163" cy="3119438"/>
          </a:xfrm>
          <a:prstGeom prst="rect">
            <a:avLst/>
          </a:prstGeom>
          <a:noFill/>
          <a:ln w="9525">
            <a:noFill/>
          </a:ln>
        </p:spPr>
        <p:txBody>
          <a:bodyPr>
            <a:spAutoFit/>
          </a:bodyPr>
          <a:p>
            <a:pPr>
              <a:spcBef>
                <a:spcPct val="50000"/>
              </a:spcBef>
            </a:pPr>
            <a:r>
              <a:rPr lang="en-US" altLang="zh-CN" sz="2800" b="1" dirty="0">
                <a:solidFill>
                  <a:srgbClr val="000000"/>
                </a:solidFill>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 </a:t>
            </a:r>
            <a:r>
              <a:rPr lang="zh-CN" altLang="en-US" sz="2800" b="1" dirty="0">
                <a:solidFill>
                  <a:srgbClr val="0000FF"/>
                </a:solidFill>
                <a:latin typeface="Times New Roman" panose="02020603050405020304" pitchFamily="18" charset="0"/>
                <a:ea typeface="楷体_GB2312" pitchFamily="49" charset="-122"/>
              </a:rPr>
              <a:t>顺序查找</a:t>
            </a:r>
            <a:r>
              <a:rPr lang="zh-CN" altLang="en-US" sz="2800" b="1" dirty="0">
                <a:latin typeface="Times New Roman" panose="02020603050405020304" pitchFamily="18" charset="0"/>
                <a:ea typeface="楷体_GB2312" pitchFamily="49" charset="-122"/>
              </a:rPr>
              <a:t>是一种最简单的查找方法。</a:t>
            </a:r>
            <a:endParaRPr lang="zh-CN" altLang="en-US" sz="2800" b="1" dirty="0">
              <a:latin typeface="Times New Roman" panose="02020603050405020304" pitchFamily="18" charset="0"/>
              <a:ea typeface="楷体_GB2312" pitchFamily="49" charset="-122"/>
            </a:endParaRPr>
          </a:p>
          <a:p>
            <a:pPr algn="just">
              <a:lnSpc>
                <a:spcPct val="140000"/>
              </a:lnSpc>
              <a:spcBef>
                <a:spcPct val="50000"/>
              </a:spcBef>
            </a:pPr>
            <a:r>
              <a:rPr lang="zh-CN" altLang="en-US" sz="2800" b="1" dirty="0">
                <a:latin typeface="Times New Roman" panose="02020603050405020304" pitchFamily="18" charset="0"/>
                <a:ea typeface="楷体_GB2312" pitchFamily="49" charset="-122"/>
              </a:rPr>
              <a:t>       它的基本思路是：从表的一端开始</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顺序扫描线性表</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依次将扫描到的关键字和给定值</a:t>
            </a:r>
            <a:r>
              <a:rPr lang="en-US" altLang="zh-CN" sz="2800" b="1" dirty="0">
                <a:latin typeface="Times New Roman" panose="02020603050405020304" pitchFamily="18" charset="0"/>
                <a:ea typeface="楷体_GB2312" pitchFamily="49" charset="-122"/>
              </a:rPr>
              <a:t>k</a:t>
            </a:r>
            <a:r>
              <a:rPr lang="zh-CN" altLang="en-US" sz="2800" b="1" dirty="0">
                <a:latin typeface="Times New Roman" panose="02020603050405020304" pitchFamily="18" charset="0"/>
                <a:ea typeface="楷体_GB2312" pitchFamily="49" charset="-122"/>
              </a:rPr>
              <a:t>相比较</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若当前扫描到的关键字与</a:t>
            </a:r>
            <a:r>
              <a:rPr lang="en-US" altLang="zh-CN" sz="2800" b="1" dirty="0">
                <a:latin typeface="Times New Roman" panose="02020603050405020304" pitchFamily="18" charset="0"/>
                <a:ea typeface="楷体_GB2312" pitchFamily="49" charset="-122"/>
              </a:rPr>
              <a:t>k</a:t>
            </a:r>
            <a:r>
              <a:rPr lang="zh-CN" altLang="en-US" sz="2800" b="1" dirty="0">
                <a:latin typeface="Times New Roman" panose="02020603050405020304" pitchFamily="18" charset="0"/>
                <a:ea typeface="楷体_GB2312" pitchFamily="49" charset="-122"/>
              </a:rPr>
              <a:t>相等</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则查找成功；若扫描结束后</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仍未找到关键字等于</a:t>
            </a:r>
            <a:r>
              <a:rPr lang="en-US" altLang="zh-CN" sz="2800" b="1" dirty="0">
                <a:latin typeface="Times New Roman" panose="02020603050405020304" pitchFamily="18" charset="0"/>
                <a:ea typeface="楷体_GB2312" pitchFamily="49" charset="-122"/>
              </a:rPr>
              <a:t>k</a:t>
            </a:r>
            <a:r>
              <a:rPr lang="zh-CN" altLang="en-US" sz="2800" b="1" dirty="0">
                <a:latin typeface="Times New Roman" panose="02020603050405020304" pitchFamily="18" charset="0"/>
                <a:ea typeface="楷体_GB2312" pitchFamily="49" charset="-122"/>
              </a:rPr>
              <a:t>的记录</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则查找失败。</a:t>
            </a:r>
            <a:endParaRPr lang="zh-CN" altLang="en-US" sz="2800" b="1" dirty="0">
              <a:latin typeface="Times New Roman" panose="02020603050405020304" pitchFamily="18" charset="0"/>
              <a:ea typeface="楷体_GB2312" pitchFamily="49" charset="-122"/>
            </a:endParaRPr>
          </a:p>
        </p:txBody>
      </p:sp>
      <p:sp>
        <p:nvSpPr>
          <p:cNvPr id="11267" name="标题 291841"/>
          <p:cNvSpPr>
            <a:spLocks noGrp="1"/>
          </p:cNvSpPr>
          <p:nvPr>
            <p:ph type="title"/>
          </p:nvPr>
        </p:nvSpPr>
        <p:spPr>
          <a:ln/>
        </p:spPr>
        <p:txBody>
          <a:bodyPr vert="horz" wrap="square" lIns="91440" tIns="45720" rIns="91440" bIns="45720" anchor="b"/>
          <a:p>
            <a:r>
              <a:rPr lang="zh-CN" altLang="en-US" dirty="0">
                <a:sym typeface="Arial" panose="020B0604020202020204" pitchFamily="34" charset="0"/>
              </a:rPr>
              <a:t>一</a:t>
            </a:r>
            <a:r>
              <a:rPr lang="en-US" altLang="zh-CN" dirty="0">
                <a:solidFill>
                  <a:srgbClr val="FF0000"/>
                </a:solidFill>
                <a:latin typeface="隶书" panose="02010509060101010101" pitchFamily="49" charset="-122"/>
                <a:ea typeface="隶书" panose="02010509060101010101" pitchFamily="49" charset="-122"/>
                <a:sym typeface="Arial" panose="020B0604020202020204" pitchFamily="34" charset="0"/>
              </a:rPr>
              <a:t>  </a:t>
            </a:r>
            <a:r>
              <a:rPr lang="zh-CN" altLang="en-US" dirty="0">
                <a:sym typeface="Arial" panose="020B0604020202020204" pitchFamily="34" charset="0"/>
              </a:rPr>
              <a:t>顺序查找</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572132" y="63617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5072066" y="707612"/>
            <a:ext cx="428628"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sp>
        <p:nvSpPr>
          <p:cNvPr id="42" name="矩形 41"/>
          <p:cNvSpPr/>
          <p:nvPr/>
        </p:nvSpPr>
        <p:spPr>
          <a:xfrm>
            <a:off x="6500826" y="151883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54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3" name="矩形 42"/>
          <p:cNvSpPr/>
          <p:nvPr/>
        </p:nvSpPr>
        <p:spPr>
          <a:xfrm>
            <a:off x="7000892" y="151883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4" name="矩形 43"/>
          <p:cNvSpPr/>
          <p:nvPr/>
        </p:nvSpPr>
        <p:spPr>
          <a:xfrm>
            <a:off x="5572132" y="106480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5072066" y="1136240"/>
            <a:ext cx="428628"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46" name="矩形 45"/>
          <p:cNvSpPr/>
          <p:nvPr/>
        </p:nvSpPr>
        <p:spPr>
          <a:xfrm>
            <a:off x="5572132" y="149343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7" name="TextBox 46"/>
          <p:cNvSpPr txBox="1"/>
          <p:nvPr/>
        </p:nvSpPr>
        <p:spPr>
          <a:xfrm>
            <a:off x="5072066" y="1564868"/>
            <a:ext cx="428628"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sp>
        <p:nvSpPr>
          <p:cNvPr id="48" name="矩形 47"/>
          <p:cNvSpPr/>
          <p:nvPr/>
        </p:nvSpPr>
        <p:spPr>
          <a:xfrm>
            <a:off x="5572132" y="192205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9" name="TextBox 48"/>
          <p:cNvSpPr txBox="1"/>
          <p:nvPr/>
        </p:nvSpPr>
        <p:spPr>
          <a:xfrm>
            <a:off x="5072066" y="1993496"/>
            <a:ext cx="428628"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sp>
        <p:nvSpPr>
          <p:cNvPr id="50" name="矩形 49"/>
          <p:cNvSpPr/>
          <p:nvPr/>
        </p:nvSpPr>
        <p:spPr>
          <a:xfrm>
            <a:off x="5572132" y="235068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1" name="TextBox 50"/>
          <p:cNvSpPr txBox="1"/>
          <p:nvPr/>
        </p:nvSpPr>
        <p:spPr>
          <a:xfrm>
            <a:off x="5072066" y="2422124"/>
            <a:ext cx="428628" cy="307777"/>
          </a:xfrm>
          <a:prstGeom prst="rect">
            <a:avLst/>
          </a:prstGeom>
          <a:noFill/>
        </p:spPr>
        <p:txBody>
          <a:bodyPr wrap="square" lIns="0" tIns="0" rIns="0" bIns="0" rtlCol="0">
            <a:spAutoFit/>
          </a:bodyPr>
          <a:lstStyle/>
          <a:p>
            <a:r>
              <a:rPr lang="en-US" altLang="zh-CN" sz="2000" dirty="0" smtClean="0"/>
              <a:t>4</a:t>
            </a:r>
            <a:endParaRPr lang="zh-CN" altLang="en-US" sz="2000" dirty="0"/>
          </a:p>
        </p:txBody>
      </p:sp>
      <p:sp>
        <p:nvSpPr>
          <p:cNvPr id="52" name="矩形 51"/>
          <p:cNvSpPr/>
          <p:nvPr/>
        </p:nvSpPr>
        <p:spPr>
          <a:xfrm>
            <a:off x="5572132" y="277931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3" name="TextBox 52"/>
          <p:cNvSpPr txBox="1"/>
          <p:nvPr/>
        </p:nvSpPr>
        <p:spPr>
          <a:xfrm>
            <a:off x="5072066" y="2850752"/>
            <a:ext cx="428628" cy="307777"/>
          </a:xfrm>
          <a:prstGeom prst="rect">
            <a:avLst/>
          </a:prstGeom>
          <a:noFill/>
        </p:spPr>
        <p:txBody>
          <a:bodyPr wrap="square" lIns="0" tIns="0" rIns="0" bIns="0" rtlCol="0">
            <a:spAutoFit/>
          </a:bodyPr>
          <a:lstStyle/>
          <a:p>
            <a:r>
              <a:rPr lang="en-US" altLang="zh-CN" sz="2000" dirty="0" smtClean="0"/>
              <a:t>5</a:t>
            </a:r>
            <a:endParaRPr lang="zh-CN" altLang="en-US" sz="2000" dirty="0"/>
          </a:p>
        </p:txBody>
      </p:sp>
      <p:sp>
        <p:nvSpPr>
          <p:cNvPr id="54" name="矩形 53"/>
          <p:cNvSpPr/>
          <p:nvPr/>
        </p:nvSpPr>
        <p:spPr>
          <a:xfrm>
            <a:off x="5572132" y="320794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5" name="TextBox 54"/>
          <p:cNvSpPr txBox="1"/>
          <p:nvPr/>
        </p:nvSpPr>
        <p:spPr>
          <a:xfrm>
            <a:off x="5072066" y="3279380"/>
            <a:ext cx="428628" cy="307777"/>
          </a:xfrm>
          <a:prstGeom prst="rect">
            <a:avLst/>
          </a:prstGeom>
          <a:noFill/>
        </p:spPr>
        <p:txBody>
          <a:bodyPr wrap="square" lIns="0" tIns="0" rIns="0" bIns="0" rtlCol="0">
            <a:spAutoFit/>
          </a:bodyPr>
          <a:lstStyle/>
          <a:p>
            <a:r>
              <a:rPr lang="en-US" altLang="zh-CN" sz="2000" dirty="0" smtClean="0"/>
              <a:t>6</a:t>
            </a:r>
            <a:endParaRPr lang="zh-CN" altLang="en-US" sz="2000" dirty="0"/>
          </a:p>
        </p:txBody>
      </p:sp>
      <p:sp>
        <p:nvSpPr>
          <p:cNvPr id="56" name="矩形 55"/>
          <p:cNvSpPr/>
          <p:nvPr/>
        </p:nvSpPr>
        <p:spPr>
          <a:xfrm>
            <a:off x="5572132" y="36365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7" name="TextBox 56"/>
          <p:cNvSpPr txBox="1"/>
          <p:nvPr/>
        </p:nvSpPr>
        <p:spPr>
          <a:xfrm>
            <a:off x="5072066" y="3708008"/>
            <a:ext cx="428628" cy="307777"/>
          </a:xfrm>
          <a:prstGeom prst="rect">
            <a:avLst/>
          </a:prstGeom>
          <a:noFill/>
        </p:spPr>
        <p:txBody>
          <a:bodyPr wrap="square" lIns="0" tIns="0" rIns="0" bIns="0" rtlCol="0">
            <a:spAutoFit/>
          </a:bodyPr>
          <a:lstStyle/>
          <a:p>
            <a:r>
              <a:rPr lang="en-US" altLang="zh-CN" sz="2000" dirty="0" smtClean="0"/>
              <a:t>7</a:t>
            </a:r>
            <a:endParaRPr lang="zh-CN" altLang="en-US" sz="2000" dirty="0"/>
          </a:p>
        </p:txBody>
      </p:sp>
      <p:sp>
        <p:nvSpPr>
          <p:cNvPr id="58" name="矩形 57"/>
          <p:cNvSpPr/>
          <p:nvPr/>
        </p:nvSpPr>
        <p:spPr>
          <a:xfrm>
            <a:off x="5572132" y="40685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9" name="TextBox 58"/>
          <p:cNvSpPr txBox="1"/>
          <p:nvPr/>
        </p:nvSpPr>
        <p:spPr>
          <a:xfrm>
            <a:off x="5072066" y="4140008"/>
            <a:ext cx="428628" cy="307777"/>
          </a:xfrm>
          <a:prstGeom prst="rect">
            <a:avLst/>
          </a:prstGeom>
          <a:noFill/>
        </p:spPr>
        <p:txBody>
          <a:bodyPr wrap="square" lIns="0" tIns="0" rIns="0" bIns="0" rtlCol="0">
            <a:spAutoFit/>
          </a:bodyPr>
          <a:lstStyle/>
          <a:p>
            <a:r>
              <a:rPr lang="en-US" altLang="zh-CN" sz="2000" dirty="0" smtClean="0"/>
              <a:t>8</a:t>
            </a:r>
            <a:endParaRPr lang="zh-CN" altLang="en-US" sz="2000" dirty="0"/>
          </a:p>
        </p:txBody>
      </p:sp>
      <p:sp>
        <p:nvSpPr>
          <p:cNvPr id="60" name="矩形 59"/>
          <p:cNvSpPr/>
          <p:nvPr/>
        </p:nvSpPr>
        <p:spPr>
          <a:xfrm>
            <a:off x="5572132" y="449719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1" name="TextBox 60"/>
          <p:cNvSpPr txBox="1"/>
          <p:nvPr/>
        </p:nvSpPr>
        <p:spPr>
          <a:xfrm>
            <a:off x="5072066" y="4568636"/>
            <a:ext cx="428628" cy="307777"/>
          </a:xfrm>
          <a:prstGeom prst="rect">
            <a:avLst/>
          </a:prstGeom>
          <a:noFill/>
        </p:spPr>
        <p:txBody>
          <a:bodyPr wrap="square" lIns="0" tIns="0" rIns="0" bIns="0" rtlCol="0">
            <a:spAutoFit/>
          </a:bodyPr>
          <a:lstStyle/>
          <a:p>
            <a:r>
              <a:rPr lang="en-US" altLang="zh-CN" sz="2000" dirty="0" smtClean="0"/>
              <a:t>9</a:t>
            </a:r>
            <a:endParaRPr lang="zh-CN" altLang="en-US" sz="2000" dirty="0"/>
          </a:p>
        </p:txBody>
      </p:sp>
      <p:sp>
        <p:nvSpPr>
          <p:cNvPr id="62" name="矩形 61"/>
          <p:cNvSpPr/>
          <p:nvPr/>
        </p:nvSpPr>
        <p:spPr>
          <a:xfrm>
            <a:off x="5572132" y="492582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5072066" y="4997264"/>
            <a:ext cx="428628" cy="307777"/>
          </a:xfrm>
          <a:prstGeom prst="rect">
            <a:avLst/>
          </a:prstGeom>
          <a:noFill/>
        </p:spPr>
        <p:txBody>
          <a:bodyPr wrap="square" lIns="0" tIns="0" rIns="0" bIns="0" rtlCol="0">
            <a:spAutoFit/>
          </a:bodyPr>
          <a:lstStyle/>
          <a:p>
            <a:r>
              <a:rPr lang="en-US" altLang="zh-CN" sz="2000" dirty="0" smtClean="0"/>
              <a:t>10</a:t>
            </a:r>
            <a:endParaRPr lang="zh-CN" altLang="en-US" sz="2000" dirty="0"/>
          </a:p>
        </p:txBody>
      </p:sp>
      <p:sp>
        <p:nvSpPr>
          <p:cNvPr id="64" name="矩形 63"/>
          <p:cNvSpPr/>
          <p:nvPr/>
        </p:nvSpPr>
        <p:spPr>
          <a:xfrm>
            <a:off x="5572132" y="535445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5" name="TextBox 64"/>
          <p:cNvSpPr txBox="1"/>
          <p:nvPr/>
        </p:nvSpPr>
        <p:spPr>
          <a:xfrm>
            <a:off x="5072066" y="5425892"/>
            <a:ext cx="428628" cy="307777"/>
          </a:xfrm>
          <a:prstGeom prst="rect">
            <a:avLst/>
          </a:prstGeom>
          <a:noFill/>
        </p:spPr>
        <p:txBody>
          <a:bodyPr wrap="square" lIns="0" tIns="0" rIns="0" bIns="0" rtlCol="0">
            <a:spAutoFit/>
          </a:bodyPr>
          <a:lstStyle/>
          <a:p>
            <a:r>
              <a:rPr lang="en-US" altLang="zh-CN" sz="2000" dirty="0" smtClean="0"/>
              <a:t>11</a:t>
            </a:r>
            <a:endParaRPr lang="zh-CN" altLang="en-US" sz="2000" dirty="0"/>
          </a:p>
        </p:txBody>
      </p:sp>
      <p:sp>
        <p:nvSpPr>
          <p:cNvPr id="66" name="矩形 65"/>
          <p:cNvSpPr/>
          <p:nvPr/>
        </p:nvSpPr>
        <p:spPr>
          <a:xfrm>
            <a:off x="5572132" y="578308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7" name="TextBox 66"/>
          <p:cNvSpPr txBox="1"/>
          <p:nvPr/>
        </p:nvSpPr>
        <p:spPr>
          <a:xfrm>
            <a:off x="5072066" y="5854520"/>
            <a:ext cx="428628" cy="307777"/>
          </a:xfrm>
          <a:prstGeom prst="rect">
            <a:avLst/>
          </a:prstGeom>
          <a:noFill/>
        </p:spPr>
        <p:txBody>
          <a:bodyPr wrap="square" lIns="0" tIns="0" rIns="0" bIns="0" rtlCol="0">
            <a:spAutoFit/>
          </a:bodyPr>
          <a:lstStyle/>
          <a:p>
            <a:r>
              <a:rPr lang="en-US" altLang="zh-CN" sz="2000" dirty="0" smtClean="0"/>
              <a:t>12</a:t>
            </a:r>
            <a:endParaRPr lang="zh-CN" altLang="en-US" sz="2000" dirty="0"/>
          </a:p>
        </p:txBody>
      </p:sp>
      <p:cxnSp>
        <p:nvCxnSpPr>
          <p:cNvPr id="68" name="直接箭头连接符 67"/>
          <p:cNvCxnSpPr>
            <a:endCxn id="42" idx="1"/>
          </p:cNvCxnSpPr>
          <p:nvPr/>
        </p:nvCxnSpPr>
        <p:spPr>
          <a:xfrm flipV="1">
            <a:off x="5857884" y="169742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2" name="组合 103"/>
          <p:cNvGrpSpPr/>
          <p:nvPr/>
        </p:nvGrpSpPr>
        <p:grpSpPr>
          <a:xfrm>
            <a:off x="6500826" y="1980796"/>
            <a:ext cx="1000132" cy="357190"/>
            <a:chOff x="6215074" y="1980796"/>
            <a:chExt cx="1000132" cy="357190"/>
          </a:xfrm>
        </p:grpSpPr>
        <p:sp>
          <p:nvSpPr>
            <p:cNvPr id="69" name="矩形 68"/>
            <p:cNvSpPr/>
            <p:nvPr/>
          </p:nvSpPr>
          <p:spPr>
            <a:xfrm>
              <a:off x="6215074" y="19807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29</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0" name="矩形 69"/>
            <p:cNvSpPr/>
            <p:nvPr/>
          </p:nvSpPr>
          <p:spPr>
            <a:xfrm>
              <a:off x="6715140" y="19807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grpSp>
      <p:cxnSp>
        <p:nvCxnSpPr>
          <p:cNvPr id="71" name="直接箭头连接符 70"/>
          <p:cNvCxnSpPr/>
          <p:nvPr/>
        </p:nvCxnSpPr>
        <p:spPr>
          <a:xfrm flipV="1">
            <a:off x="5857884" y="215939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3" name="组合 104"/>
          <p:cNvGrpSpPr/>
          <p:nvPr/>
        </p:nvGrpSpPr>
        <p:grpSpPr>
          <a:xfrm>
            <a:off x="7858148" y="1993496"/>
            <a:ext cx="1000132" cy="357190"/>
            <a:chOff x="7858148" y="1993496"/>
            <a:chExt cx="1000132" cy="357190"/>
          </a:xfrm>
        </p:grpSpPr>
        <p:sp>
          <p:nvSpPr>
            <p:cNvPr id="72" name="矩形 71"/>
            <p:cNvSpPr/>
            <p:nvPr/>
          </p:nvSpPr>
          <p:spPr>
            <a:xfrm>
              <a:off x="7858148" y="19934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16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3" name="矩形 72"/>
            <p:cNvSpPr/>
            <p:nvPr/>
          </p:nvSpPr>
          <p:spPr>
            <a:xfrm>
              <a:off x="8358214" y="19934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grpSp>
      <p:cxnSp>
        <p:nvCxnSpPr>
          <p:cNvPr id="74" name="直接箭头连接符 73"/>
          <p:cNvCxnSpPr>
            <a:endCxn id="72" idx="1"/>
          </p:cNvCxnSpPr>
          <p:nvPr/>
        </p:nvCxnSpPr>
        <p:spPr>
          <a:xfrm flipV="1">
            <a:off x="7215206" y="217209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6500826" y="58384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77</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6" name="矩形 75"/>
          <p:cNvSpPr/>
          <p:nvPr/>
        </p:nvSpPr>
        <p:spPr>
          <a:xfrm>
            <a:off x="7000892" y="58384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77" name="直接箭头连接符 76"/>
          <p:cNvCxnSpPr>
            <a:endCxn id="75" idx="1"/>
          </p:cNvCxnSpPr>
          <p:nvPr/>
        </p:nvCxnSpPr>
        <p:spPr>
          <a:xfrm flipV="1">
            <a:off x="5857884" y="601704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7858148" y="58511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90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9" name="矩形 78"/>
          <p:cNvSpPr/>
          <p:nvPr/>
        </p:nvSpPr>
        <p:spPr>
          <a:xfrm>
            <a:off x="8358214" y="58511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0" name="直接箭头连接符 79"/>
          <p:cNvCxnSpPr>
            <a:endCxn id="78" idx="1"/>
          </p:cNvCxnSpPr>
          <p:nvPr/>
        </p:nvCxnSpPr>
        <p:spPr>
          <a:xfrm flipV="1">
            <a:off x="7215206" y="602974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6500826" y="242212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43</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2" name="矩形 81"/>
          <p:cNvSpPr/>
          <p:nvPr/>
        </p:nvSpPr>
        <p:spPr>
          <a:xfrm>
            <a:off x="7000892" y="242212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3" name="直接箭头连接符 82"/>
          <p:cNvCxnSpPr>
            <a:endCxn id="81" idx="1"/>
          </p:cNvCxnSpPr>
          <p:nvPr/>
        </p:nvCxnSpPr>
        <p:spPr>
          <a:xfrm flipV="1">
            <a:off x="5857884" y="260071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6500826" y="285869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31</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5" name="矩形 84"/>
          <p:cNvSpPr/>
          <p:nvPr/>
        </p:nvSpPr>
        <p:spPr>
          <a:xfrm>
            <a:off x="7000892" y="285869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6" name="直接箭头连接符 85"/>
          <p:cNvCxnSpPr>
            <a:endCxn id="84" idx="1"/>
          </p:cNvCxnSpPr>
          <p:nvPr/>
        </p:nvCxnSpPr>
        <p:spPr>
          <a:xfrm flipV="1">
            <a:off x="5857884" y="303728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6500826" y="370800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46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8" name="矩形 87"/>
          <p:cNvSpPr/>
          <p:nvPr/>
        </p:nvSpPr>
        <p:spPr>
          <a:xfrm>
            <a:off x="7000892" y="370800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9" name="直接箭头连接符 88"/>
          <p:cNvCxnSpPr>
            <a:endCxn id="87" idx="1"/>
          </p:cNvCxnSpPr>
          <p:nvPr/>
        </p:nvCxnSpPr>
        <p:spPr>
          <a:xfrm flipV="1">
            <a:off x="5857884" y="388660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6500826" y="4136636"/>
            <a:ext cx="1000132" cy="357190"/>
            <a:chOff x="6500826" y="4136636"/>
            <a:chExt cx="1000132" cy="357190"/>
          </a:xfrm>
        </p:grpSpPr>
        <p:sp>
          <p:nvSpPr>
            <p:cNvPr id="90" name="矩形 89"/>
            <p:cNvSpPr/>
            <p:nvPr/>
          </p:nvSpPr>
          <p:spPr>
            <a:xfrm>
              <a:off x="6500826" y="413663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60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1" name="矩形 90"/>
            <p:cNvSpPr/>
            <p:nvPr/>
          </p:nvSpPr>
          <p:spPr>
            <a:xfrm>
              <a:off x="7000892" y="413663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grpSp>
      <p:cxnSp>
        <p:nvCxnSpPr>
          <p:cNvPr id="92" name="直接箭头连接符 91"/>
          <p:cNvCxnSpPr>
            <a:endCxn id="90" idx="1"/>
          </p:cNvCxnSpPr>
          <p:nvPr/>
        </p:nvCxnSpPr>
        <p:spPr>
          <a:xfrm flipV="1">
            <a:off x="5857884" y="431523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6500826" y="456526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74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4" name="矩形 93"/>
          <p:cNvSpPr/>
          <p:nvPr/>
        </p:nvSpPr>
        <p:spPr>
          <a:xfrm>
            <a:off x="7000892" y="456526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95" name="直接箭头连接符 94"/>
          <p:cNvCxnSpPr>
            <a:endCxn id="93" idx="1"/>
          </p:cNvCxnSpPr>
          <p:nvPr/>
        </p:nvCxnSpPr>
        <p:spPr>
          <a:xfrm flipV="1">
            <a:off x="5857884" y="474385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6500826" y="49938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88</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7" name="矩形 96"/>
          <p:cNvSpPr/>
          <p:nvPr/>
        </p:nvSpPr>
        <p:spPr>
          <a:xfrm>
            <a:off x="7000892" y="49938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98" name="直接箭头连接符 97"/>
          <p:cNvCxnSpPr>
            <a:endCxn id="96" idx="1"/>
          </p:cNvCxnSpPr>
          <p:nvPr/>
        </p:nvCxnSpPr>
        <p:spPr>
          <a:xfrm flipV="1">
            <a:off x="5857884" y="5172487"/>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57158" y="428604"/>
            <a:ext cx="292895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dirty="0" smtClean="0">
                <a:solidFill>
                  <a:srgbClr val="FF0000"/>
                </a:solidFill>
                <a:latin typeface="微软雅黑" panose="020B0503020204020204" charset="-122"/>
                <a:ea typeface="微软雅黑" panose="020B0503020204020204" charset="-122"/>
              </a:rPr>
              <a:t>不成功查找</a:t>
            </a:r>
            <a:r>
              <a:rPr lang="zh-CN" altLang="en-US" sz="2400" dirty="0" smtClean="0">
                <a:solidFill>
                  <a:srgbClr val="3333FF"/>
                </a:solidFill>
                <a:latin typeface="微软雅黑" panose="020B0503020204020204" charset="-122"/>
                <a:ea typeface="微软雅黑" panose="020B0503020204020204" charset="-122"/>
              </a:rPr>
              <a:t>的情况</a:t>
            </a:r>
            <a:endParaRPr lang="zh-CN" altLang="en-US" sz="2400" dirty="0" smtClean="0">
              <a:solidFill>
                <a:srgbClr val="3333FF"/>
              </a:solidFill>
              <a:latin typeface="微软雅黑" panose="020B0503020204020204" charset="-122"/>
              <a:ea typeface="微软雅黑" panose="020B0503020204020204" charset="-122"/>
            </a:endParaRPr>
          </a:p>
        </p:txBody>
      </p:sp>
      <p:sp>
        <p:nvSpPr>
          <p:cNvPr id="101" name="Text Box 102"/>
          <p:cNvSpPr txBox="1">
            <a:spLocks noChangeArrowheads="1"/>
          </p:cNvSpPr>
          <p:nvPr/>
        </p:nvSpPr>
        <p:spPr bwMode="auto">
          <a:xfrm>
            <a:off x="857224" y="4500570"/>
            <a:ext cx="3357586" cy="457200"/>
          </a:xfrm>
          <a:prstGeom prst="rect">
            <a:avLst/>
          </a:prstGeom>
          <a:noFill/>
          <a:ln w="28575" algn="ctr">
            <a:noFill/>
            <a:miter lim="800000"/>
          </a:ln>
          <a:effectLst/>
        </p:spPr>
        <p:txBody>
          <a:bodyPr wrap="square">
            <a:spAutoFit/>
          </a:bodyPr>
          <a:lstStyle/>
          <a:p>
            <a:pPr>
              <a:spcBef>
                <a:spcPct val="50000"/>
              </a:spcBef>
            </a:pPr>
            <a:r>
              <a:rPr lang="zh-CN" altLang="en-US" sz="2400" dirty="0">
                <a:solidFill>
                  <a:srgbClr val="FF00FF"/>
                </a:solidFill>
                <a:ea typeface="楷体" panose="02010609060101010101" pitchFamily="49" charset="-122"/>
                <a:cs typeface="Times New Roman" panose="02020603050405020304" pitchFamily="18" charset="0"/>
              </a:rPr>
              <a:t>哈希</a:t>
            </a:r>
            <a:r>
              <a:rPr lang="zh-CN" altLang="en-US" sz="2400" dirty="0" smtClean="0">
                <a:solidFill>
                  <a:srgbClr val="FF00FF"/>
                </a:solidFill>
                <a:ea typeface="楷体" panose="02010609060101010101" pitchFamily="49" charset="-122"/>
                <a:cs typeface="Times New Roman" panose="02020603050405020304" pitchFamily="18" charset="0"/>
              </a:rPr>
              <a:t>表不成功查找</a:t>
            </a:r>
            <a:r>
              <a:rPr lang="zh-CN" altLang="en-US" sz="2400" dirty="0">
                <a:solidFill>
                  <a:srgbClr val="FF00FF"/>
                </a:solidFill>
                <a:ea typeface="楷体" panose="02010609060101010101" pitchFamily="49" charset="-122"/>
                <a:cs typeface="Times New Roman" panose="02020603050405020304" pitchFamily="18" charset="0"/>
              </a:rPr>
              <a:t>完毕</a:t>
            </a:r>
            <a:endParaRPr lang="zh-CN" altLang="en-US" sz="2400" dirty="0">
              <a:solidFill>
                <a:srgbClr val="FF00FF"/>
              </a:solidFill>
              <a:ea typeface="楷体" panose="02010609060101010101" pitchFamily="49" charset="-122"/>
              <a:cs typeface="Times New Roman" panose="02020603050405020304" pitchFamily="18" charset="0"/>
            </a:endParaRPr>
          </a:p>
        </p:txBody>
      </p:sp>
      <p:sp>
        <p:nvSpPr>
          <p:cNvPr id="102" name="Text Box 103"/>
          <p:cNvSpPr txBox="1">
            <a:spLocks noChangeArrowheads="1"/>
          </p:cNvSpPr>
          <p:nvPr/>
        </p:nvSpPr>
        <p:spPr bwMode="auto">
          <a:xfrm>
            <a:off x="428596" y="1069287"/>
            <a:ext cx="3714776" cy="430887"/>
          </a:xfrm>
          <a:prstGeom prst="rect">
            <a:avLst/>
          </a:prstGeom>
          <a:noFill/>
          <a:ln w="28575" algn="ctr">
            <a:noFill/>
            <a:miter lim="800000"/>
          </a:ln>
          <a:effectLst/>
        </p:spPr>
        <p:txBody>
          <a:bodyPr wrap="square">
            <a:spAutoFit/>
          </a:bodyPr>
          <a:lstStyle/>
          <a:p>
            <a:pPr algn="l">
              <a:spcBef>
                <a:spcPct val="50000"/>
              </a:spcBef>
            </a:pPr>
            <a:r>
              <a:rPr lang="zh-CN" altLang="en-US" sz="2200" dirty="0">
                <a:ea typeface="楷体" panose="02010609060101010101" pitchFamily="49" charset="-122"/>
                <a:cs typeface="Times New Roman" panose="02020603050405020304" pitchFamily="18" charset="0"/>
              </a:rPr>
              <a:t>查找关键字</a:t>
            </a:r>
            <a:r>
              <a:rPr lang="zh-CN" altLang="en-US" sz="2200" dirty="0" smtClean="0">
                <a:ea typeface="楷体" panose="02010609060101010101" pitchFamily="49" charset="-122"/>
                <a:cs typeface="Times New Roman" panose="02020603050405020304" pitchFamily="18" charset="0"/>
              </a:rPr>
              <a:t>为</a:t>
            </a:r>
            <a:r>
              <a:rPr lang="en-US" altLang="zh-CN" sz="2200" dirty="0" smtClean="0">
                <a:solidFill>
                  <a:srgbClr val="FF0000"/>
                </a:solidFill>
                <a:ea typeface="楷体" panose="02010609060101010101" pitchFamily="49" charset="-122"/>
                <a:cs typeface="Times New Roman" panose="02020603050405020304" pitchFamily="18" charset="0"/>
              </a:rPr>
              <a:t>47</a:t>
            </a:r>
            <a:r>
              <a:rPr lang="zh-CN" altLang="en-US" sz="2200" dirty="0" smtClean="0">
                <a:ea typeface="楷体" panose="02010609060101010101" pitchFamily="49" charset="-122"/>
                <a:cs typeface="Times New Roman" panose="02020603050405020304" pitchFamily="18" charset="0"/>
              </a:rPr>
              <a:t>的记录：</a:t>
            </a:r>
            <a:endParaRPr lang="zh-CN" altLang="en-US" sz="2200" dirty="0">
              <a:ea typeface="楷体" panose="02010609060101010101" pitchFamily="49" charset="-122"/>
              <a:cs typeface="Times New Roman" panose="02020603050405020304" pitchFamily="18" charset="0"/>
            </a:endParaRPr>
          </a:p>
        </p:txBody>
      </p:sp>
      <p:sp>
        <p:nvSpPr>
          <p:cNvPr id="103" name="Text Box 104"/>
          <p:cNvSpPr txBox="1">
            <a:spLocks noChangeArrowheads="1"/>
          </p:cNvSpPr>
          <p:nvPr/>
        </p:nvSpPr>
        <p:spPr bwMode="auto">
          <a:xfrm>
            <a:off x="500034" y="1785926"/>
            <a:ext cx="4357718" cy="1344984"/>
          </a:xfrm>
          <a:prstGeom prst="rect">
            <a:avLst/>
          </a:prstGeom>
          <a:noFill/>
          <a:ln w="28575" algn="ctr">
            <a:noFill/>
            <a:miter lim="800000"/>
          </a:ln>
          <a:effectLst/>
        </p:spPr>
        <p:txBody>
          <a:bodyPr wrap="square">
            <a:spAutoFit/>
          </a:bodyPr>
          <a:lstStyle/>
          <a:p>
            <a:pPr algn="l">
              <a:lnSpc>
                <a:spcPct val="90000"/>
              </a:lnSpc>
              <a:spcBef>
                <a:spcPct val="50000"/>
              </a:spcBef>
            </a:pPr>
            <a:r>
              <a:rPr lang="en-US" altLang="zh-CN" sz="2200" i="1" dirty="0" smtClean="0">
                <a:ea typeface="楷体" panose="02010609060101010101" pitchFamily="49" charset="-122"/>
                <a:cs typeface="Times New Roman" panose="02020603050405020304" pitchFamily="18" charset="0"/>
              </a:rPr>
              <a:t>h</a:t>
            </a:r>
            <a:r>
              <a:rPr lang="en-US" altLang="zh-CN" sz="2200" dirty="0" smtClean="0">
                <a:ea typeface="楷体" panose="02010609060101010101" pitchFamily="49" charset="-122"/>
                <a:cs typeface="Times New Roman" panose="02020603050405020304" pitchFamily="18" charset="0"/>
              </a:rPr>
              <a:t>(47)=47%13=8</a:t>
            </a:r>
            <a:endParaRPr lang="en-US" altLang="zh-CN" sz="2200" dirty="0" smtClean="0">
              <a:ea typeface="楷体" panose="02010609060101010101" pitchFamily="49" charset="-122"/>
              <a:cs typeface="Times New Roman" panose="02020603050405020304" pitchFamily="18" charset="0"/>
            </a:endParaRPr>
          </a:p>
          <a:p>
            <a:pPr algn="l">
              <a:lnSpc>
                <a:spcPct val="90000"/>
              </a:lnSpc>
              <a:spcBef>
                <a:spcPct val="50000"/>
              </a:spcBef>
            </a:pPr>
            <a:r>
              <a:rPr lang="en-US" altLang="zh-CN" sz="2200" dirty="0" smtClean="0">
                <a:ea typeface="楷体" panose="02010609060101010101" pitchFamily="49" charset="-122"/>
                <a:cs typeface="Times New Roman" panose="02020603050405020304" pitchFamily="18" charset="0"/>
              </a:rPr>
              <a:t>p</a:t>
            </a:r>
            <a:r>
              <a:rPr lang="zh-CN" altLang="en-US" sz="2200" dirty="0" smtClean="0">
                <a:ea typeface="楷体" panose="02010609060101010101" pitchFamily="49" charset="-122"/>
                <a:cs typeface="Times New Roman" panose="02020603050405020304" pitchFamily="18" charset="0"/>
              </a:rPr>
              <a:t>指向</a:t>
            </a:r>
            <a:r>
              <a:rPr lang="en-US" altLang="zh-CN" sz="2200" dirty="0" smtClean="0">
                <a:ea typeface="楷体" panose="02010609060101010101" pitchFamily="49" charset="-122"/>
                <a:cs typeface="Times New Roman" panose="02020603050405020304" pitchFamily="18" charset="0"/>
              </a:rPr>
              <a:t>ha[8]</a:t>
            </a:r>
            <a:r>
              <a:rPr lang="zh-CN" altLang="en-US" sz="2200" dirty="0" smtClean="0">
                <a:ea typeface="楷体" panose="02010609060101010101" pitchFamily="49" charset="-122"/>
                <a:cs typeface="Times New Roman" panose="02020603050405020304" pitchFamily="18" charset="0"/>
              </a:rPr>
              <a:t>的第</a:t>
            </a:r>
            <a:r>
              <a:rPr lang="en-US" altLang="zh-CN" sz="2200" smtClean="0">
                <a:ea typeface="楷体" panose="02010609060101010101" pitchFamily="49" charset="-122"/>
                <a:cs typeface="Times New Roman" panose="02020603050405020304" pitchFamily="18" charset="0"/>
              </a:rPr>
              <a:t>1</a:t>
            </a:r>
            <a:r>
              <a:rPr lang="zh-CN" altLang="en-US" sz="2200" smtClean="0">
                <a:ea typeface="楷体" panose="02010609060101010101" pitchFamily="49" charset="-122"/>
                <a:cs typeface="Times New Roman" panose="02020603050405020304" pitchFamily="18" charset="0"/>
              </a:rPr>
              <a:t>个结点，</a:t>
            </a:r>
            <a:r>
              <a:rPr lang="en-US" altLang="zh-CN" sz="2200" smtClean="0">
                <a:ea typeface="楷体" panose="02010609060101010101" pitchFamily="49" charset="-122"/>
                <a:cs typeface="Times New Roman" panose="02020603050405020304" pitchFamily="18" charset="0"/>
              </a:rPr>
              <a:t>60</a:t>
            </a:r>
            <a:r>
              <a:rPr lang="en-US" altLang="zh-CN" sz="2200" dirty="0" smtClean="0">
                <a:latin typeface="+mj-ea"/>
                <a:ea typeface="+mj-ea"/>
                <a:cs typeface="Times New Roman" panose="02020603050405020304" pitchFamily="18" charset="0"/>
              </a:rPr>
              <a:t>≠</a:t>
            </a:r>
            <a:r>
              <a:rPr lang="en-US" altLang="zh-CN" sz="2200" dirty="0" smtClean="0">
                <a:solidFill>
                  <a:srgbClr val="FF0000"/>
                </a:solidFill>
                <a:ea typeface="楷体" panose="02010609060101010101" pitchFamily="49" charset="-122"/>
                <a:cs typeface="Times New Roman" panose="02020603050405020304" pitchFamily="18" charset="0"/>
              </a:rPr>
              <a:t>47</a:t>
            </a:r>
            <a:r>
              <a:rPr lang="zh-CN" altLang="en-US" sz="2200" dirty="0" smtClean="0">
                <a:ea typeface="楷体" panose="02010609060101010101" pitchFamily="49" charset="-122"/>
                <a:cs typeface="Times New Roman" panose="02020603050405020304" pitchFamily="18" charset="0"/>
              </a:rPr>
              <a:t>；</a:t>
            </a:r>
            <a:endParaRPr lang="en-US" altLang="zh-CN" sz="2200" dirty="0" smtClean="0">
              <a:ea typeface="楷体" panose="02010609060101010101" pitchFamily="49" charset="-122"/>
              <a:cs typeface="Times New Roman" panose="02020603050405020304" pitchFamily="18" charset="0"/>
            </a:endParaRPr>
          </a:p>
          <a:p>
            <a:pPr algn="l">
              <a:lnSpc>
                <a:spcPct val="90000"/>
              </a:lnSpc>
              <a:spcBef>
                <a:spcPct val="50000"/>
              </a:spcBef>
            </a:pPr>
            <a:r>
              <a:rPr lang="en-US" altLang="zh-CN" sz="2200" dirty="0" smtClean="0">
                <a:ea typeface="楷体" panose="02010609060101010101" pitchFamily="49" charset="-122"/>
                <a:cs typeface="Times New Roman" panose="02020603050405020304" pitchFamily="18" charset="0"/>
              </a:rPr>
              <a:t>p=NULL</a:t>
            </a:r>
            <a:r>
              <a:rPr lang="zh-CN" altLang="en-US" sz="2200" dirty="0" smtClean="0">
                <a:ea typeface="楷体" panose="02010609060101010101" pitchFamily="49" charset="-122"/>
                <a:cs typeface="Times New Roman" panose="02020603050405020304" pitchFamily="18" charset="0"/>
              </a:rPr>
              <a:t>。</a:t>
            </a:r>
            <a:r>
              <a:rPr lang="zh-CN" altLang="en-US" sz="2200" dirty="0" smtClean="0">
                <a:solidFill>
                  <a:srgbClr val="FF0000"/>
                </a:solidFill>
                <a:ea typeface="楷体" panose="02010609060101010101" pitchFamily="49" charset="-122"/>
                <a:cs typeface="Times New Roman" panose="02020603050405020304" pitchFamily="18" charset="0"/>
              </a:rPr>
              <a:t>失败！</a:t>
            </a:r>
            <a:endParaRPr lang="en-US" altLang="zh-CN" sz="2200" dirty="0">
              <a:solidFill>
                <a:srgbClr val="FF0000"/>
              </a:solidFill>
              <a:ea typeface="楷体" panose="02010609060101010101" pitchFamily="49" charset="-122"/>
              <a:cs typeface="Times New Roman" panose="02020603050405020304" pitchFamily="18" charset="0"/>
            </a:endParaRPr>
          </a:p>
        </p:txBody>
      </p:sp>
      <p:sp>
        <p:nvSpPr>
          <p:cNvPr id="106" name="TextBox 105"/>
          <p:cNvSpPr txBox="1"/>
          <p:nvPr/>
        </p:nvSpPr>
        <p:spPr>
          <a:xfrm>
            <a:off x="1214414" y="3643314"/>
            <a:ext cx="2571768" cy="430887"/>
          </a:xfrm>
          <a:prstGeom prst="rect">
            <a:avLst/>
          </a:prstGeom>
          <a:noFill/>
        </p:spPr>
        <p:txBody>
          <a:bodyPr wrap="square" rtlCol="0">
            <a:spAutoFit/>
          </a:bodyPr>
          <a:lstStyle/>
          <a:p>
            <a:r>
              <a:rPr lang="en-US" altLang="zh-CN" sz="2200" dirty="0" smtClean="0">
                <a:ea typeface="楷体" panose="02010609060101010101" pitchFamily="49" charset="-122"/>
                <a:cs typeface="Times New Roman" panose="02020603050405020304" pitchFamily="18" charset="0"/>
              </a:rPr>
              <a:t>1</a:t>
            </a:r>
            <a:r>
              <a:rPr lang="zh-CN" altLang="en-US" sz="2200" dirty="0" smtClean="0">
                <a:ea typeface="楷体" panose="02010609060101010101" pitchFamily="49" charset="-122"/>
                <a:cs typeface="Times New Roman" panose="02020603050405020304" pitchFamily="18" charset="0"/>
              </a:rPr>
              <a:t>次关键字比较</a:t>
            </a:r>
            <a:endParaRPr lang="zh-CN" altLang="en-US" sz="2200"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99"/>
                                        </p:tgtEl>
                                      </p:cBhvr>
                                    </p:animEffect>
                                    <p:animScale>
                                      <p:cBhvr>
                                        <p:cTn id="15" dur="250" autoRev="1" fill="hold"/>
                                        <p:tgtEl>
                                          <p:spTgt spid="99"/>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3">
                                            <p:txEl>
                                              <p:pRg st="2" end="2"/>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bldLvl="0" animBg="1"/>
      <p:bldP spid="10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428728" y="63617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928662" y="707612"/>
            <a:ext cx="428628"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sp>
        <p:nvSpPr>
          <p:cNvPr id="42" name="矩形 41"/>
          <p:cNvSpPr/>
          <p:nvPr/>
        </p:nvSpPr>
        <p:spPr>
          <a:xfrm>
            <a:off x="2357422" y="151883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54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3" name="矩形 42"/>
          <p:cNvSpPr/>
          <p:nvPr/>
        </p:nvSpPr>
        <p:spPr>
          <a:xfrm>
            <a:off x="2857488" y="151883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4" name="矩形 43"/>
          <p:cNvSpPr/>
          <p:nvPr/>
        </p:nvSpPr>
        <p:spPr>
          <a:xfrm>
            <a:off x="1428728" y="106480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928662" y="1136240"/>
            <a:ext cx="428628"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46" name="矩形 45"/>
          <p:cNvSpPr/>
          <p:nvPr/>
        </p:nvSpPr>
        <p:spPr>
          <a:xfrm>
            <a:off x="1428728" y="149343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7" name="TextBox 46"/>
          <p:cNvSpPr txBox="1"/>
          <p:nvPr/>
        </p:nvSpPr>
        <p:spPr>
          <a:xfrm>
            <a:off x="928662" y="1564868"/>
            <a:ext cx="428628"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sp>
        <p:nvSpPr>
          <p:cNvPr id="48" name="矩形 47"/>
          <p:cNvSpPr/>
          <p:nvPr/>
        </p:nvSpPr>
        <p:spPr>
          <a:xfrm>
            <a:off x="1428728" y="192205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49" name="TextBox 48"/>
          <p:cNvSpPr txBox="1"/>
          <p:nvPr/>
        </p:nvSpPr>
        <p:spPr>
          <a:xfrm>
            <a:off x="928662" y="1993496"/>
            <a:ext cx="428628"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sp>
        <p:nvSpPr>
          <p:cNvPr id="50" name="矩形 49"/>
          <p:cNvSpPr/>
          <p:nvPr/>
        </p:nvSpPr>
        <p:spPr>
          <a:xfrm>
            <a:off x="1428728" y="235068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1" name="TextBox 50"/>
          <p:cNvSpPr txBox="1"/>
          <p:nvPr/>
        </p:nvSpPr>
        <p:spPr>
          <a:xfrm>
            <a:off x="928662" y="2422124"/>
            <a:ext cx="428628" cy="307777"/>
          </a:xfrm>
          <a:prstGeom prst="rect">
            <a:avLst/>
          </a:prstGeom>
          <a:noFill/>
        </p:spPr>
        <p:txBody>
          <a:bodyPr wrap="square" lIns="0" tIns="0" rIns="0" bIns="0" rtlCol="0">
            <a:spAutoFit/>
          </a:bodyPr>
          <a:lstStyle/>
          <a:p>
            <a:r>
              <a:rPr lang="en-US" altLang="zh-CN" sz="2000" dirty="0" smtClean="0"/>
              <a:t>4</a:t>
            </a:r>
            <a:endParaRPr lang="zh-CN" altLang="en-US" sz="2000" dirty="0"/>
          </a:p>
        </p:txBody>
      </p:sp>
      <p:sp>
        <p:nvSpPr>
          <p:cNvPr id="52" name="矩形 51"/>
          <p:cNvSpPr/>
          <p:nvPr/>
        </p:nvSpPr>
        <p:spPr>
          <a:xfrm>
            <a:off x="1428728" y="277931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3" name="TextBox 52"/>
          <p:cNvSpPr txBox="1"/>
          <p:nvPr/>
        </p:nvSpPr>
        <p:spPr>
          <a:xfrm>
            <a:off x="928662" y="2850752"/>
            <a:ext cx="428628" cy="307777"/>
          </a:xfrm>
          <a:prstGeom prst="rect">
            <a:avLst/>
          </a:prstGeom>
          <a:noFill/>
        </p:spPr>
        <p:txBody>
          <a:bodyPr wrap="square" lIns="0" tIns="0" rIns="0" bIns="0" rtlCol="0">
            <a:spAutoFit/>
          </a:bodyPr>
          <a:lstStyle/>
          <a:p>
            <a:r>
              <a:rPr lang="en-US" altLang="zh-CN" sz="2000" dirty="0" smtClean="0"/>
              <a:t>5</a:t>
            </a:r>
            <a:endParaRPr lang="zh-CN" altLang="en-US" sz="2000" dirty="0"/>
          </a:p>
        </p:txBody>
      </p:sp>
      <p:sp>
        <p:nvSpPr>
          <p:cNvPr id="54" name="矩形 53"/>
          <p:cNvSpPr/>
          <p:nvPr/>
        </p:nvSpPr>
        <p:spPr>
          <a:xfrm>
            <a:off x="1428728" y="320794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5" name="TextBox 54"/>
          <p:cNvSpPr txBox="1"/>
          <p:nvPr/>
        </p:nvSpPr>
        <p:spPr>
          <a:xfrm>
            <a:off x="928662" y="3279380"/>
            <a:ext cx="428628" cy="307777"/>
          </a:xfrm>
          <a:prstGeom prst="rect">
            <a:avLst/>
          </a:prstGeom>
          <a:noFill/>
        </p:spPr>
        <p:txBody>
          <a:bodyPr wrap="square" lIns="0" tIns="0" rIns="0" bIns="0" rtlCol="0">
            <a:spAutoFit/>
          </a:bodyPr>
          <a:lstStyle/>
          <a:p>
            <a:r>
              <a:rPr lang="en-US" altLang="zh-CN" sz="2000" dirty="0" smtClean="0"/>
              <a:t>6</a:t>
            </a:r>
            <a:endParaRPr lang="zh-CN" altLang="en-US" sz="2000" dirty="0"/>
          </a:p>
        </p:txBody>
      </p:sp>
      <p:sp>
        <p:nvSpPr>
          <p:cNvPr id="56" name="矩形 55"/>
          <p:cNvSpPr/>
          <p:nvPr/>
        </p:nvSpPr>
        <p:spPr>
          <a:xfrm>
            <a:off x="1428728" y="36365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7" name="TextBox 56"/>
          <p:cNvSpPr txBox="1"/>
          <p:nvPr/>
        </p:nvSpPr>
        <p:spPr>
          <a:xfrm>
            <a:off x="928662" y="3708008"/>
            <a:ext cx="428628" cy="307777"/>
          </a:xfrm>
          <a:prstGeom prst="rect">
            <a:avLst/>
          </a:prstGeom>
          <a:noFill/>
        </p:spPr>
        <p:txBody>
          <a:bodyPr wrap="square" lIns="0" tIns="0" rIns="0" bIns="0" rtlCol="0">
            <a:spAutoFit/>
          </a:bodyPr>
          <a:lstStyle/>
          <a:p>
            <a:r>
              <a:rPr lang="en-US" altLang="zh-CN" sz="2000" dirty="0" smtClean="0"/>
              <a:t>7</a:t>
            </a:r>
            <a:endParaRPr lang="zh-CN" altLang="en-US" sz="2000" dirty="0"/>
          </a:p>
        </p:txBody>
      </p:sp>
      <p:sp>
        <p:nvSpPr>
          <p:cNvPr id="58" name="矩形 57"/>
          <p:cNvSpPr/>
          <p:nvPr/>
        </p:nvSpPr>
        <p:spPr>
          <a:xfrm>
            <a:off x="1428728" y="4068570"/>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59" name="TextBox 58"/>
          <p:cNvSpPr txBox="1"/>
          <p:nvPr/>
        </p:nvSpPr>
        <p:spPr>
          <a:xfrm>
            <a:off x="928662" y="4140008"/>
            <a:ext cx="428628" cy="307777"/>
          </a:xfrm>
          <a:prstGeom prst="rect">
            <a:avLst/>
          </a:prstGeom>
          <a:noFill/>
        </p:spPr>
        <p:txBody>
          <a:bodyPr wrap="square" lIns="0" tIns="0" rIns="0" bIns="0" rtlCol="0">
            <a:spAutoFit/>
          </a:bodyPr>
          <a:lstStyle/>
          <a:p>
            <a:r>
              <a:rPr lang="en-US" altLang="zh-CN" sz="2000" dirty="0" smtClean="0"/>
              <a:t>8</a:t>
            </a:r>
            <a:endParaRPr lang="zh-CN" altLang="en-US" sz="2000" dirty="0"/>
          </a:p>
        </p:txBody>
      </p:sp>
      <p:sp>
        <p:nvSpPr>
          <p:cNvPr id="60" name="矩形 59"/>
          <p:cNvSpPr/>
          <p:nvPr/>
        </p:nvSpPr>
        <p:spPr>
          <a:xfrm>
            <a:off x="1428728" y="4497198"/>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1" name="TextBox 60"/>
          <p:cNvSpPr txBox="1"/>
          <p:nvPr/>
        </p:nvSpPr>
        <p:spPr>
          <a:xfrm>
            <a:off x="928662" y="4568636"/>
            <a:ext cx="428628" cy="307777"/>
          </a:xfrm>
          <a:prstGeom prst="rect">
            <a:avLst/>
          </a:prstGeom>
          <a:noFill/>
        </p:spPr>
        <p:txBody>
          <a:bodyPr wrap="square" lIns="0" tIns="0" rIns="0" bIns="0" rtlCol="0">
            <a:spAutoFit/>
          </a:bodyPr>
          <a:lstStyle/>
          <a:p>
            <a:r>
              <a:rPr lang="en-US" altLang="zh-CN" sz="2000" dirty="0" smtClean="0"/>
              <a:t>9</a:t>
            </a:r>
            <a:endParaRPr lang="zh-CN" altLang="en-US" sz="2000" dirty="0"/>
          </a:p>
        </p:txBody>
      </p:sp>
      <p:sp>
        <p:nvSpPr>
          <p:cNvPr id="62" name="矩形 61"/>
          <p:cNvSpPr/>
          <p:nvPr/>
        </p:nvSpPr>
        <p:spPr>
          <a:xfrm>
            <a:off x="1428728" y="4925826"/>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28662" y="4997264"/>
            <a:ext cx="428628" cy="307777"/>
          </a:xfrm>
          <a:prstGeom prst="rect">
            <a:avLst/>
          </a:prstGeom>
          <a:noFill/>
        </p:spPr>
        <p:txBody>
          <a:bodyPr wrap="square" lIns="0" tIns="0" rIns="0" bIns="0" rtlCol="0">
            <a:spAutoFit/>
          </a:bodyPr>
          <a:lstStyle/>
          <a:p>
            <a:r>
              <a:rPr lang="en-US" altLang="zh-CN" sz="2000" dirty="0" smtClean="0"/>
              <a:t>10</a:t>
            </a:r>
            <a:endParaRPr lang="zh-CN" altLang="en-US" sz="2000" dirty="0"/>
          </a:p>
        </p:txBody>
      </p:sp>
      <p:sp>
        <p:nvSpPr>
          <p:cNvPr id="64" name="矩形 63"/>
          <p:cNvSpPr/>
          <p:nvPr/>
        </p:nvSpPr>
        <p:spPr>
          <a:xfrm>
            <a:off x="1428728" y="5354454"/>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5" name="TextBox 64"/>
          <p:cNvSpPr txBox="1"/>
          <p:nvPr/>
        </p:nvSpPr>
        <p:spPr>
          <a:xfrm>
            <a:off x="928662" y="5425892"/>
            <a:ext cx="428628" cy="307777"/>
          </a:xfrm>
          <a:prstGeom prst="rect">
            <a:avLst/>
          </a:prstGeom>
          <a:noFill/>
        </p:spPr>
        <p:txBody>
          <a:bodyPr wrap="square" lIns="0" tIns="0" rIns="0" bIns="0" rtlCol="0">
            <a:spAutoFit/>
          </a:bodyPr>
          <a:lstStyle/>
          <a:p>
            <a:r>
              <a:rPr lang="en-US" altLang="zh-CN" sz="2000" dirty="0" smtClean="0"/>
              <a:t>11</a:t>
            </a:r>
            <a:endParaRPr lang="zh-CN" altLang="en-US" sz="2000" dirty="0"/>
          </a:p>
        </p:txBody>
      </p:sp>
      <p:sp>
        <p:nvSpPr>
          <p:cNvPr id="66" name="矩形 65"/>
          <p:cNvSpPr/>
          <p:nvPr/>
        </p:nvSpPr>
        <p:spPr>
          <a:xfrm>
            <a:off x="1428728" y="5783082"/>
            <a:ext cx="500066"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67" name="TextBox 66"/>
          <p:cNvSpPr txBox="1"/>
          <p:nvPr/>
        </p:nvSpPr>
        <p:spPr>
          <a:xfrm>
            <a:off x="928662" y="5854520"/>
            <a:ext cx="428628" cy="307777"/>
          </a:xfrm>
          <a:prstGeom prst="rect">
            <a:avLst/>
          </a:prstGeom>
          <a:noFill/>
        </p:spPr>
        <p:txBody>
          <a:bodyPr wrap="square" lIns="0" tIns="0" rIns="0" bIns="0" rtlCol="0">
            <a:spAutoFit/>
          </a:bodyPr>
          <a:lstStyle/>
          <a:p>
            <a:r>
              <a:rPr lang="en-US" altLang="zh-CN" sz="2000" dirty="0" smtClean="0"/>
              <a:t>12</a:t>
            </a:r>
            <a:endParaRPr lang="zh-CN" altLang="en-US" sz="2000" dirty="0"/>
          </a:p>
        </p:txBody>
      </p:sp>
      <p:cxnSp>
        <p:nvCxnSpPr>
          <p:cNvPr id="68" name="直接箭头连接符 67"/>
          <p:cNvCxnSpPr>
            <a:endCxn id="42" idx="1"/>
          </p:cNvCxnSpPr>
          <p:nvPr/>
        </p:nvCxnSpPr>
        <p:spPr>
          <a:xfrm flipV="1">
            <a:off x="1714480" y="169742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2" name="组合 103"/>
          <p:cNvGrpSpPr/>
          <p:nvPr/>
        </p:nvGrpSpPr>
        <p:grpSpPr>
          <a:xfrm>
            <a:off x="2357422" y="1980796"/>
            <a:ext cx="1000132" cy="357190"/>
            <a:chOff x="6215074" y="1980796"/>
            <a:chExt cx="1000132" cy="357190"/>
          </a:xfrm>
        </p:grpSpPr>
        <p:sp>
          <p:nvSpPr>
            <p:cNvPr id="69" name="矩形 68"/>
            <p:cNvSpPr/>
            <p:nvPr/>
          </p:nvSpPr>
          <p:spPr>
            <a:xfrm>
              <a:off x="6215074" y="19807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29</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0" name="矩形 69"/>
            <p:cNvSpPr/>
            <p:nvPr/>
          </p:nvSpPr>
          <p:spPr>
            <a:xfrm>
              <a:off x="6715140" y="19807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grpSp>
      <p:cxnSp>
        <p:nvCxnSpPr>
          <p:cNvPr id="71" name="直接箭头连接符 70"/>
          <p:cNvCxnSpPr/>
          <p:nvPr/>
        </p:nvCxnSpPr>
        <p:spPr>
          <a:xfrm flipV="1">
            <a:off x="1714480" y="215939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3" name="组合 104"/>
          <p:cNvGrpSpPr/>
          <p:nvPr/>
        </p:nvGrpSpPr>
        <p:grpSpPr>
          <a:xfrm>
            <a:off x="3714744" y="1993496"/>
            <a:ext cx="1000132" cy="357190"/>
            <a:chOff x="7858148" y="1993496"/>
            <a:chExt cx="1000132" cy="357190"/>
          </a:xfrm>
        </p:grpSpPr>
        <p:sp>
          <p:nvSpPr>
            <p:cNvPr id="72" name="矩形 71"/>
            <p:cNvSpPr/>
            <p:nvPr/>
          </p:nvSpPr>
          <p:spPr>
            <a:xfrm>
              <a:off x="7858148" y="19934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16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3" name="矩形 72"/>
            <p:cNvSpPr/>
            <p:nvPr/>
          </p:nvSpPr>
          <p:spPr>
            <a:xfrm>
              <a:off x="8358214" y="199349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grpSp>
      <p:cxnSp>
        <p:nvCxnSpPr>
          <p:cNvPr id="74" name="直接箭头连接符 73"/>
          <p:cNvCxnSpPr/>
          <p:nvPr/>
        </p:nvCxnSpPr>
        <p:spPr>
          <a:xfrm flipV="1">
            <a:off x="3071802" y="217209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2357422" y="58384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77</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6" name="矩形 75"/>
          <p:cNvSpPr/>
          <p:nvPr/>
        </p:nvSpPr>
        <p:spPr>
          <a:xfrm>
            <a:off x="2857488" y="58384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77" name="直接箭头连接符 76"/>
          <p:cNvCxnSpPr>
            <a:endCxn id="75" idx="1"/>
          </p:cNvCxnSpPr>
          <p:nvPr/>
        </p:nvCxnSpPr>
        <p:spPr>
          <a:xfrm flipV="1">
            <a:off x="1714480" y="601704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3714744" y="58511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90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79" name="矩形 78"/>
          <p:cNvSpPr/>
          <p:nvPr/>
        </p:nvSpPr>
        <p:spPr>
          <a:xfrm>
            <a:off x="4214810" y="585114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0" name="直接箭头连接符 79"/>
          <p:cNvCxnSpPr>
            <a:endCxn id="78" idx="1"/>
          </p:cNvCxnSpPr>
          <p:nvPr/>
        </p:nvCxnSpPr>
        <p:spPr>
          <a:xfrm flipV="1">
            <a:off x="3071802" y="602974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2357422" y="242212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43</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2" name="矩形 81"/>
          <p:cNvSpPr/>
          <p:nvPr/>
        </p:nvSpPr>
        <p:spPr>
          <a:xfrm>
            <a:off x="2857488" y="242212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3" name="直接箭头连接符 82"/>
          <p:cNvCxnSpPr>
            <a:endCxn id="81" idx="1"/>
          </p:cNvCxnSpPr>
          <p:nvPr/>
        </p:nvCxnSpPr>
        <p:spPr>
          <a:xfrm flipV="1">
            <a:off x="1714480" y="260071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2357422" y="285869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31</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5" name="矩形 84"/>
          <p:cNvSpPr/>
          <p:nvPr/>
        </p:nvSpPr>
        <p:spPr>
          <a:xfrm>
            <a:off x="2857488" y="285869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6" name="直接箭头连接符 85"/>
          <p:cNvCxnSpPr>
            <a:endCxn id="84" idx="1"/>
          </p:cNvCxnSpPr>
          <p:nvPr/>
        </p:nvCxnSpPr>
        <p:spPr>
          <a:xfrm flipV="1">
            <a:off x="1714480" y="3037285"/>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2357422" y="370800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46</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88" name="矩形 87"/>
          <p:cNvSpPr/>
          <p:nvPr/>
        </p:nvSpPr>
        <p:spPr>
          <a:xfrm>
            <a:off x="2857488" y="3708008"/>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89" name="直接箭头连接符 88"/>
          <p:cNvCxnSpPr>
            <a:endCxn id="87" idx="1"/>
          </p:cNvCxnSpPr>
          <p:nvPr/>
        </p:nvCxnSpPr>
        <p:spPr>
          <a:xfrm flipV="1">
            <a:off x="1714480" y="3886603"/>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2357422" y="413663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60</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1" name="矩形 90"/>
          <p:cNvSpPr/>
          <p:nvPr/>
        </p:nvSpPr>
        <p:spPr>
          <a:xfrm>
            <a:off x="2857488" y="4136636"/>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92" name="直接箭头连接符 91"/>
          <p:cNvCxnSpPr>
            <a:endCxn id="90" idx="1"/>
          </p:cNvCxnSpPr>
          <p:nvPr/>
        </p:nvCxnSpPr>
        <p:spPr>
          <a:xfrm flipV="1">
            <a:off x="1714480" y="4315231"/>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2357422" y="456526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74</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4" name="矩形 93"/>
          <p:cNvSpPr/>
          <p:nvPr/>
        </p:nvSpPr>
        <p:spPr>
          <a:xfrm>
            <a:off x="2857488" y="456526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95" name="直接箭头连接符 94"/>
          <p:cNvCxnSpPr>
            <a:endCxn id="93" idx="1"/>
          </p:cNvCxnSpPr>
          <p:nvPr/>
        </p:nvCxnSpPr>
        <p:spPr>
          <a:xfrm flipV="1">
            <a:off x="1714480" y="4743859"/>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2357422" y="49938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dirty="0" smtClean="0">
                <a:solidFill>
                  <a:srgbClr val="3333FF"/>
                </a:solidFill>
                <a:latin typeface="Times New Roman" panose="02020603050405020304" pitchFamily="18" charset="0"/>
                <a:cs typeface="Times New Roman" panose="02020603050405020304" pitchFamily="18" charset="0"/>
              </a:rPr>
              <a:t>88</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sp>
        <p:nvSpPr>
          <p:cNvPr id="97" name="矩形 96"/>
          <p:cNvSpPr/>
          <p:nvPr/>
        </p:nvSpPr>
        <p:spPr>
          <a:xfrm>
            <a:off x="2857488" y="4993892"/>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800" dirty="0" smtClean="0">
                <a:solidFill>
                  <a:srgbClr val="3333FF"/>
                </a:solidFill>
                <a:latin typeface="Times New Roman" panose="02020603050405020304" pitchFamily="18" charset="0"/>
                <a:cs typeface="Times New Roman" panose="02020603050405020304" pitchFamily="18" charset="0"/>
              </a:rPr>
              <a:t>∧</a:t>
            </a:r>
            <a:endParaRPr lang="zh-CN" altLang="en-US" sz="1800" dirty="0">
              <a:solidFill>
                <a:srgbClr val="3333FF"/>
              </a:solidFill>
              <a:latin typeface="Times New Roman" panose="02020603050405020304" pitchFamily="18" charset="0"/>
              <a:cs typeface="Times New Roman" panose="02020603050405020304" pitchFamily="18" charset="0"/>
            </a:endParaRPr>
          </a:p>
        </p:txBody>
      </p:sp>
      <p:cxnSp>
        <p:nvCxnSpPr>
          <p:cNvPr id="98" name="直接箭头连接符 97"/>
          <p:cNvCxnSpPr>
            <a:endCxn id="96" idx="1"/>
          </p:cNvCxnSpPr>
          <p:nvPr/>
        </p:nvCxnSpPr>
        <p:spPr>
          <a:xfrm flipV="1">
            <a:off x="1714480" y="5172487"/>
            <a:ext cx="642942"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428860" y="285728"/>
            <a:ext cx="471490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zh-CN" altLang="en-US" sz="2400" smtClean="0">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400" smtClean="0">
                <a:solidFill>
                  <a:srgbClr val="3333FF"/>
                </a:solidFill>
                <a:ea typeface="楷体" panose="02010609060101010101" pitchFamily="49" charset="-122"/>
                <a:cs typeface="Times New Roman" panose="02020603050405020304" pitchFamily="18" charset="0"/>
              </a:rPr>
              <a:t>拉链法</a:t>
            </a:r>
            <a:r>
              <a:rPr lang="zh-CN" altLang="en-US" sz="2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不</a:t>
            </a:r>
            <a:r>
              <a:rPr lang="zh-CN" altLang="en-US"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成功</a:t>
            </a:r>
            <a:r>
              <a:rPr lang="zh-CN" altLang="en-US" sz="24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查找</a:t>
            </a:r>
            <a:r>
              <a:rPr lang="zh-CN" altLang="en-US" sz="24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24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ASL</a:t>
            </a:r>
            <a:r>
              <a:rPr lang="zh-CN" altLang="en-US" sz="24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计算</a:t>
            </a:r>
            <a:endParaRPr lang="zh-CN" altLang="en-US" sz="24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13" name="组合 112"/>
          <p:cNvGrpSpPr/>
          <p:nvPr/>
        </p:nvGrpSpPr>
        <p:grpSpPr>
          <a:xfrm>
            <a:off x="3428992" y="1142984"/>
            <a:ext cx="5286412" cy="1107996"/>
            <a:chOff x="3428992" y="1142984"/>
            <a:chExt cx="5286412" cy="1107996"/>
          </a:xfrm>
        </p:grpSpPr>
        <p:sp>
          <p:nvSpPr>
            <p:cNvPr id="102" name="TextBox 101"/>
            <p:cNvSpPr txBox="1"/>
            <p:nvPr/>
          </p:nvSpPr>
          <p:spPr>
            <a:xfrm>
              <a:off x="5000628" y="1142984"/>
              <a:ext cx="3714776" cy="1107996"/>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有</a:t>
              </a:r>
              <a:r>
                <a:rPr lang="en-US" altLang="zh-CN" sz="2200" smtClean="0">
                  <a:ea typeface="楷体" panose="02010609060101010101" pitchFamily="49" charset="-122"/>
                  <a:cs typeface="Times New Roman" panose="02020603050405020304" pitchFamily="18" charset="0"/>
                </a:rPr>
                <a:t>1</a:t>
              </a:r>
              <a:r>
                <a:rPr lang="zh-CN" altLang="en-US" sz="2200" smtClean="0">
                  <a:ea typeface="楷体" panose="02010609060101010101" pitchFamily="49" charset="-122"/>
                  <a:cs typeface="Times New Roman" panose="02020603050405020304" pitchFamily="18" charset="0"/>
                </a:rPr>
                <a:t>个结点的单链表，不成功查找需要</a:t>
              </a:r>
              <a:r>
                <a:rPr lang="en-US" altLang="zh-CN" sz="2200" smtClean="0">
                  <a:ea typeface="楷体" panose="02010609060101010101" pitchFamily="49" charset="-122"/>
                  <a:cs typeface="Times New Roman" panose="02020603050405020304" pitchFamily="18" charset="0"/>
                </a:rPr>
                <a:t>1</a:t>
              </a:r>
              <a:r>
                <a:rPr lang="zh-CN" altLang="en-US" sz="2200" smtClean="0">
                  <a:ea typeface="楷体" panose="02010609060101010101" pitchFamily="49" charset="-122"/>
                  <a:cs typeface="Times New Roman" panose="02020603050405020304" pitchFamily="18" charset="0"/>
                </a:rPr>
                <a:t>次关键字比较，共有</a:t>
              </a:r>
              <a:r>
                <a:rPr lang="en-US" altLang="zh-CN" sz="2200" smtClean="0">
                  <a:ea typeface="楷体" panose="02010609060101010101" pitchFamily="49" charset="-122"/>
                  <a:cs typeface="Times New Roman" panose="02020603050405020304" pitchFamily="18" charset="0"/>
                </a:rPr>
                <a:t>7</a:t>
              </a:r>
              <a:r>
                <a:rPr lang="zh-CN" altLang="en-US" sz="2200" smtClean="0">
                  <a:ea typeface="楷体" panose="02010609060101010101" pitchFamily="49" charset="-122"/>
                  <a:cs typeface="Times New Roman" panose="02020603050405020304" pitchFamily="18" charset="0"/>
                </a:rPr>
                <a:t>个这样的单链表</a:t>
              </a:r>
              <a:endParaRPr lang="zh-CN" altLang="en-US" sz="2200"/>
            </a:p>
          </p:txBody>
        </p:sp>
        <p:cxnSp>
          <p:nvCxnSpPr>
            <p:cNvPr id="107" name="直接箭头连接符 106"/>
            <p:cNvCxnSpPr>
              <a:stCxn id="102" idx="1"/>
            </p:cNvCxnSpPr>
            <p:nvPr/>
          </p:nvCxnSpPr>
          <p:spPr>
            <a:xfrm rot="10800000" flipV="1">
              <a:off x="3428992" y="1714488"/>
              <a:ext cx="1571636"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4787900" y="2109458"/>
            <a:ext cx="4070063" cy="1107996"/>
            <a:chOff x="4716779" y="2214554"/>
            <a:chExt cx="4070063" cy="1107996"/>
          </a:xfrm>
        </p:grpSpPr>
        <p:sp>
          <p:nvSpPr>
            <p:cNvPr id="110" name="TextBox 109"/>
            <p:cNvSpPr txBox="1"/>
            <p:nvPr/>
          </p:nvSpPr>
          <p:spPr>
            <a:xfrm>
              <a:off x="5072066" y="2214554"/>
              <a:ext cx="3714776" cy="1107996"/>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有</a:t>
              </a:r>
              <a:r>
                <a:rPr lang="en-US" altLang="zh-CN" sz="2200" smtClean="0">
                  <a:ea typeface="楷体" panose="02010609060101010101" pitchFamily="49" charset="-122"/>
                  <a:cs typeface="Times New Roman" panose="02020603050405020304" pitchFamily="18" charset="0"/>
                </a:rPr>
                <a:t>2</a:t>
              </a:r>
              <a:r>
                <a:rPr lang="zh-CN" altLang="en-US" sz="2200" smtClean="0">
                  <a:ea typeface="楷体" panose="02010609060101010101" pitchFamily="49" charset="-122"/>
                  <a:cs typeface="Times New Roman" panose="02020603050405020304" pitchFamily="18" charset="0"/>
                </a:rPr>
                <a:t>个结点的单链表，不成功查找需要</a:t>
              </a:r>
              <a:r>
                <a:rPr lang="en-US" altLang="zh-CN" sz="2200" smtClean="0">
                  <a:ea typeface="楷体" panose="02010609060101010101" pitchFamily="49" charset="-122"/>
                  <a:cs typeface="Times New Roman" panose="02020603050405020304" pitchFamily="18" charset="0"/>
                </a:rPr>
                <a:t>2</a:t>
              </a:r>
              <a:r>
                <a:rPr lang="zh-CN" altLang="en-US" sz="2200" smtClean="0">
                  <a:ea typeface="楷体" panose="02010609060101010101" pitchFamily="49" charset="-122"/>
                  <a:cs typeface="Times New Roman" panose="02020603050405020304" pitchFamily="18" charset="0"/>
                </a:rPr>
                <a:t>次关键字比较，共有</a:t>
              </a:r>
              <a:r>
                <a:rPr lang="en-US" altLang="zh-CN" sz="2200" smtClean="0">
                  <a:ea typeface="楷体" panose="02010609060101010101" pitchFamily="49" charset="-122"/>
                  <a:cs typeface="Times New Roman" panose="02020603050405020304" pitchFamily="18" charset="0"/>
                </a:rPr>
                <a:t>2</a:t>
              </a:r>
              <a:r>
                <a:rPr lang="zh-CN" altLang="en-US" sz="2200" smtClean="0">
                  <a:ea typeface="楷体" panose="02010609060101010101" pitchFamily="49" charset="-122"/>
                  <a:cs typeface="Times New Roman" panose="02020603050405020304" pitchFamily="18" charset="0"/>
                </a:rPr>
                <a:t>个这样的单链表</a:t>
              </a:r>
              <a:endParaRPr lang="zh-CN" altLang="en-US" sz="2200"/>
            </a:p>
          </p:txBody>
        </p:sp>
        <p:cxnSp>
          <p:nvCxnSpPr>
            <p:cNvPr id="111" name="直接箭头连接符 110"/>
            <p:cNvCxnSpPr/>
            <p:nvPr/>
          </p:nvCxnSpPr>
          <p:spPr>
            <a:xfrm flipH="1" flipV="1">
              <a:off x="4716779" y="2453961"/>
              <a:ext cx="355600" cy="26225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16" name="组合 115"/>
          <p:cNvGrpSpPr/>
          <p:nvPr/>
        </p:nvGrpSpPr>
        <p:grpSpPr>
          <a:xfrm>
            <a:off x="4429124" y="3143248"/>
            <a:ext cx="4429156" cy="2143140"/>
            <a:chOff x="4429124" y="3143248"/>
            <a:chExt cx="4429156" cy="2143140"/>
          </a:xfrm>
        </p:grpSpPr>
        <p:sp>
          <p:nvSpPr>
            <p:cNvPr id="99" name="TextBox 98"/>
            <p:cNvSpPr txBox="1"/>
            <p:nvPr/>
          </p:nvSpPr>
          <p:spPr>
            <a:xfrm>
              <a:off x="4429124" y="3934430"/>
              <a:ext cx="1714512" cy="461665"/>
            </a:xfrm>
            <a:prstGeom prst="rect">
              <a:avLst/>
            </a:prstGeom>
            <a:noFill/>
          </p:spPr>
          <p:txBody>
            <a:bodyPr wrap="square" rtlCol="0">
              <a:spAutoFit/>
            </a:bodyPr>
            <a:lstStyle/>
            <a:p>
              <a:pPr algn="l"/>
              <a:r>
                <a:rPr lang="en-US" altLang="zh-CN" sz="2400" dirty="0" err="1" smtClean="0">
                  <a:ea typeface="楷体" panose="02010609060101010101" pitchFamily="49" charset="-122"/>
                  <a:cs typeface="Times New Roman" panose="02020603050405020304" pitchFamily="18" charset="0"/>
                </a:rPr>
                <a:t>ASL</a:t>
              </a:r>
              <a:r>
                <a:rPr lang="zh-CN" altLang="en-US" sz="2400" baseline="-25000" dirty="0" smtClean="0">
                  <a:ea typeface="楷体" panose="02010609060101010101" pitchFamily="49" charset="-122"/>
                  <a:cs typeface="Times New Roman" panose="02020603050405020304" pitchFamily="18" charset="0"/>
                </a:rPr>
                <a:t>不成功</a:t>
              </a:r>
              <a:r>
                <a:rPr lang="en-US" altLang="zh-CN" sz="2400" dirty="0" smtClean="0">
                  <a:ea typeface="楷体" panose="02010609060101010101" pitchFamily="49" charset="-122"/>
                  <a:cs typeface="Times New Roman" panose="02020603050405020304" pitchFamily="18" charset="0"/>
                </a:rPr>
                <a:t>=</a:t>
              </a:r>
              <a:endParaRPr lang="en-US" altLang="zh-CN" sz="2400" dirty="0" smtClean="0">
                <a:ea typeface="楷体" panose="02010609060101010101" pitchFamily="49" charset="-122"/>
                <a:cs typeface="Times New Roman" panose="02020603050405020304" pitchFamily="18" charset="0"/>
              </a:endParaRPr>
            </a:p>
          </p:txBody>
        </p:sp>
        <p:sp>
          <p:nvSpPr>
            <p:cNvPr id="104" name="TextBox 103"/>
            <p:cNvSpPr txBox="1"/>
            <p:nvPr/>
          </p:nvSpPr>
          <p:spPr>
            <a:xfrm>
              <a:off x="7643834" y="3967467"/>
              <a:ext cx="1214446" cy="461665"/>
            </a:xfrm>
            <a:prstGeom prst="rect">
              <a:avLst/>
            </a:prstGeom>
            <a:noFill/>
          </p:spPr>
          <p:txBody>
            <a:bodyPr wrap="square" rtlCol="0">
              <a:spAutoFit/>
            </a:bodyPr>
            <a:lstStyle/>
            <a:p>
              <a:pPr algn="l"/>
              <a:r>
                <a:rPr lang="en-US" altLang="zh-CN" sz="2400" dirty="0" smtClean="0"/>
                <a:t>=0.846</a:t>
              </a:r>
              <a:endParaRPr lang="en-US" altLang="zh-CN" sz="2400" dirty="0" smtClean="0"/>
            </a:p>
          </p:txBody>
        </p:sp>
        <p:sp>
          <p:nvSpPr>
            <p:cNvPr id="105" name="TextBox 104"/>
            <p:cNvSpPr txBox="1"/>
            <p:nvPr/>
          </p:nvSpPr>
          <p:spPr>
            <a:xfrm>
              <a:off x="6000760" y="3720116"/>
              <a:ext cx="1857388" cy="461665"/>
            </a:xfrm>
            <a:prstGeom prst="rect">
              <a:avLst/>
            </a:prstGeom>
            <a:noFill/>
          </p:spPr>
          <p:txBody>
            <a:bodyPr wrap="square" rtlCol="0">
              <a:spAutoFit/>
            </a:bodyPr>
            <a:lstStyle/>
            <a:p>
              <a:pPr algn="l"/>
              <a:r>
                <a:rPr lang="en-US" altLang="zh-CN" sz="2400" dirty="0" smtClean="0"/>
                <a:t>1×7+2×2</a:t>
              </a:r>
              <a:endParaRPr lang="en-US" altLang="zh-CN" sz="2400" dirty="0" smtClean="0"/>
            </a:p>
          </p:txBody>
        </p:sp>
        <p:cxnSp>
          <p:nvCxnSpPr>
            <p:cNvPr id="108" name="直接连接符 107"/>
            <p:cNvCxnSpPr/>
            <p:nvPr/>
          </p:nvCxnSpPr>
          <p:spPr>
            <a:xfrm flipV="1">
              <a:off x="6072198" y="4203663"/>
              <a:ext cx="1500198" cy="1651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429388" y="4291620"/>
              <a:ext cx="714380" cy="461665"/>
            </a:xfrm>
            <a:prstGeom prst="rect">
              <a:avLst/>
            </a:prstGeom>
            <a:noFill/>
          </p:spPr>
          <p:txBody>
            <a:bodyPr wrap="square" rtlCol="0">
              <a:spAutoFit/>
            </a:bodyPr>
            <a:lstStyle/>
            <a:p>
              <a:r>
                <a:rPr lang="en-US" altLang="zh-CN" sz="2400" dirty="0" smtClean="0"/>
                <a:t>13</a:t>
              </a:r>
              <a:endParaRPr lang="en-US" altLang="zh-CN" sz="2400" dirty="0" smtClean="0"/>
            </a:p>
          </p:txBody>
        </p:sp>
        <p:sp>
          <p:nvSpPr>
            <p:cNvPr id="100" name="TextBox 99"/>
            <p:cNvSpPr txBox="1"/>
            <p:nvPr/>
          </p:nvSpPr>
          <p:spPr>
            <a:xfrm>
              <a:off x="6000760" y="4824723"/>
              <a:ext cx="1428760" cy="461665"/>
            </a:xfrm>
            <a:prstGeom prst="rect">
              <a:avLst/>
            </a:prstGeom>
            <a:noFill/>
          </p:spPr>
          <p:txBody>
            <a:bodyPr wrap="square" rtlCol="0">
              <a:spAutoFit/>
            </a:bodyPr>
            <a:lstStyle/>
            <a:p>
              <a:r>
                <a:rPr lang="el-GR" altLang="zh-CN" sz="2400" dirty="0" smtClean="0">
                  <a:solidFill>
                    <a:srgbClr val="CC00CC"/>
                  </a:solidFill>
                  <a:ea typeface="楷体" panose="02010609060101010101" pitchFamily="49" charset="-122"/>
                  <a:cs typeface="Times New Roman" panose="02020603050405020304" pitchFamily="18" charset="0"/>
                </a:rPr>
                <a:t>α</a:t>
              </a:r>
              <a:r>
                <a:rPr lang="en-US" altLang="zh-CN" sz="2400" dirty="0" smtClean="0">
                  <a:solidFill>
                    <a:srgbClr val="CC00CC"/>
                  </a:solidFill>
                  <a:ea typeface="楷体" panose="02010609060101010101" pitchFamily="49" charset="-122"/>
                  <a:cs typeface="Times New Roman" panose="02020603050405020304" pitchFamily="18" charset="0"/>
                </a:rPr>
                <a:t>=</a:t>
              </a:r>
              <a:r>
                <a:rPr lang="en-US" altLang="zh-CN" sz="2400" i="1" dirty="0" smtClean="0">
                  <a:solidFill>
                    <a:srgbClr val="CC00CC"/>
                  </a:solidFill>
                  <a:ea typeface="楷体" panose="02010609060101010101" pitchFamily="49" charset="-122"/>
                  <a:cs typeface="Times New Roman" panose="02020603050405020304" pitchFamily="18" charset="0"/>
                </a:rPr>
                <a:t>n</a:t>
              </a:r>
              <a:r>
                <a:rPr lang="en-US" altLang="zh-CN" sz="2400" dirty="0" smtClean="0">
                  <a:solidFill>
                    <a:srgbClr val="CC00CC"/>
                  </a:solidFill>
                  <a:ea typeface="楷体" panose="02010609060101010101" pitchFamily="49" charset="-122"/>
                  <a:cs typeface="Times New Roman" panose="02020603050405020304" pitchFamily="18" charset="0"/>
                </a:rPr>
                <a:t>/</a:t>
              </a:r>
              <a:r>
                <a:rPr lang="en-US" altLang="zh-CN" sz="2400" i="1" dirty="0" smtClean="0">
                  <a:solidFill>
                    <a:srgbClr val="CC00CC"/>
                  </a:solidFill>
                  <a:ea typeface="楷体" panose="02010609060101010101" pitchFamily="49" charset="-122"/>
                  <a:cs typeface="Times New Roman" panose="02020603050405020304" pitchFamily="18" charset="0"/>
                </a:rPr>
                <a:t>m</a:t>
              </a:r>
              <a:endParaRPr lang="en-US" altLang="zh-CN" sz="2400" i="1" dirty="0" smtClean="0">
                <a:solidFill>
                  <a:srgbClr val="CC00CC"/>
                </a:solidFill>
                <a:ea typeface="楷体" panose="02010609060101010101" pitchFamily="49" charset="-122"/>
                <a:cs typeface="Times New Roman" panose="02020603050405020304" pitchFamily="18" charset="0"/>
              </a:endParaRPr>
            </a:p>
          </p:txBody>
        </p:sp>
        <p:sp>
          <p:nvSpPr>
            <p:cNvPr id="115" name="下箭头 114"/>
            <p:cNvSpPr/>
            <p:nvPr/>
          </p:nvSpPr>
          <p:spPr>
            <a:xfrm>
              <a:off x="6572264" y="3143248"/>
              <a:ext cx="214314" cy="35719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2400"/>
            </a:p>
          </p:txBody>
        </p:sp>
      </p:grpSp>
      <p:sp>
        <p:nvSpPr>
          <p:cNvPr id="112" name="灯片编号占位符 111"/>
          <p:cNvSpPr>
            <a:spLocks noGrp="1"/>
          </p:cNvSpPr>
          <p:nvPr>
            <p:ph type="sldNum" sz="quarter" idx="12"/>
          </p:nvPr>
        </p:nvSpPr>
        <p:spPr/>
        <p:txBody>
          <a:bodyPr/>
          <a:lstStyle/>
          <a:p>
            <a:fld id="{216B4EAB-AF76-4CCC-B2BB-91B2CA8F47F6}" type="slidenum">
              <a:rPr lang="en-US" altLang="zh-CN" smtClean="0"/>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113"/>
                                        </p:tgtEl>
                                      </p:cBhvr>
                                    </p:animEffect>
                                    <p:set>
                                      <p:cBhvr>
                                        <p:cTn id="11" dur="1" fill="hold">
                                          <p:stCondLst>
                                            <p:cond delay="499"/>
                                          </p:stCondLst>
                                        </p:cTn>
                                        <p:tgtEl>
                                          <p:spTgt spid="11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37217"/>
          <p:cNvSpPr>
            <a:spLocks noGrp="1"/>
          </p:cNvSpPr>
          <p:nvPr>
            <p:ph type="title"/>
          </p:nvPr>
        </p:nvSpPr>
        <p:spPr>
          <a:xfrm>
            <a:off x="323850" y="117475"/>
            <a:ext cx="8572500" cy="1531938"/>
          </a:xfrm>
          <a:solidFill>
            <a:schemeClr val="bg1">
              <a:alpha val="100000"/>
            </a:schemeClr>
          </a:solidFill>
          <a:ln/>
        </p:spPr>
        <p:txBody>
          <a:bodyPr vert="horz" wrap="square" lIns="91440" tIns="45720" rIns="91440" bIns="45720" anchor="ctr"/>
          <a:p>
            <a:pPr algn="just"/>
            <a:r>
              <a:rPr lang="zh-CN" altLang="en-US" sz="2400" dirty="0">
                <a:solidFill>
                  <a:schemeClr val="tx1"/>
                </a:solidFill>
              </a:rPr>
              <a:t>例</a:t>
            </a:r>
            <a:r>
              <a:rPr lang="en-US" altLang="zh-CN" sz="2400" dirty="0">
                <a:solidFill>
                  <a:schemeClr val="tx1"/>
                </a:solidFill>
              </a:rPr>
              <a:t>1:</a:t>
            </a:r>
            <a:r>
              <a:rPr lang="zh-CN" altLang="en-US" sz="2400" dirty="0">
                <a:solidFill>
                  <a:schemeClr val="tx1"/>
                </a:solidFill>
              </a:rPr>
              <a:t>已知一组关键字为</a:t>
            </a:r>
            <a:r>
              <a:rPr lang="zh-CN" altLang="en-US" sz="2400" dirty="0">
                <a:solidFill>
                  <a:srgbClr val="0000FF"/>
                </a:solidFill>
              </a:rPr>
              <a:t>（</a:t>
            </a:r>
            <a:r>
              <a:rPr lang="en-US" altLang="zh-CN" sz="2400" dirty="0">
                <a:solidFill>
                  <a:srgbClr val="0000FF"/>
                </a:solidFill>
              </a:rPr>
              <a:t>26</a:t>
            </a:r>
            <a:r>
              <a:rPr lang="zh-CN" altLang="en-US" sz="2400" dirty="0">
                <a:solidFill>
                  <a:srgbClr val="0000FF"/>
                </a:solidFill>
              </a:rPr>
              <a:t>，</a:t>
            </a:r>
            <a:r>
              <a:rPr lang="en-US" altLang="zh-CN" sz="2400" dirty="0">
                <a:solidFill>
                  <a:srgbClr val="0000FF"/>
                </a:solidFill>
              </a:rPr>
              <a:t>36</a:t>
            </a:r>
            <a:r>
              <a:rPr lang="zh-CN" altLang="en-US" sz="2400" dirty="0">
                <a:solidFill>
                  <a:srgbClr val="0000FF"/>
                </a:solidFill>
              </a:rPr>
              <a:t>，</a:t>
            </a:r>
            <a:r>
              <a:rPr lang="en-US" altLang="zh-CN" sz="2400" dirty="0">
                <a:solidFill>
                  <a:srgbClr val="0000FF"/>
                </a:solidFill>
              </a:rPr>
              <a:t>41</a:t>
            </a:r>
            <a:r>
              <a:rPr lang="zh-CN" altLang="en-US" sz="2400" dirty="0">
                <a:solidFill>
                  <a:srgbClr val="0000FF"/>
                </a:solidFill>
              </a:rPr>
              <a:t>，</a:t>
            </a:r>
            <a:r>
              <a:rPr lang="en-US" altLang="zh-CN" sz="2400" dirty="0">
                <a:solidFill>
                  <a:srgbClr val="0000FF"/>
                </a:solidFill>
              </a:rPr>
              <a:t>38</a:t>
            </a:r>
            <a:r>
              <a:rPr lang="zh-CN" altLang="en-US" sz="2400" dirty="0">
                <a:solidFill>
                  <a:srgbClr val="0000FF"/>
                </a:solidFill>
              </a:rPr>
              <a:t>，</a:t>
            </a:r>
            <a:r>
              <a:rPr lang="en-US" altLang="zh-CN" sz="2400" dirty="0">
                <a:solidFill>
                  <a:srgbClr val="0000FF"/>
                </a:solidFill>
              </a:rPr>
              <a:t>44</a:t>
            </a:r>
            <a:r>
              <a:rPr lang="zh-CN" altLang="en-US" sz="2400" dirty="0">
                <a:solidFill>
                  <a:srgbClr val="0000FF"/>
                </a:solidFill>
              </a:rPr>
              <a:t>，</a:t>
            </a:r>
            <a:r>
              <a:rPr lang="en-US" altLang="zh-CN" sz="2400" dirty="0">
                <a:solidFill>
                  <a:srgbClr val="0000FF"/>
                </a:solidFill>
              </a:rPr>
              <a:t>15</a:t>
            </a:r>
            <a:r>
              <a:rPr lang="zh-CN" altLang="en-US" sz="2400" dirty="0">
                <a:solidFill>
                  <a:srgbClr val="0000FF"/>
                </a:solidFill>
              </a:rPr>
              <a:t>，</a:t>
            </a:r>
            <a:r>
              <a:rPr lang="en-US" altLang="zh-CN" sz="2400" dirty="0">
                <a:solidFill>
                  <a:srgbClr val="0000FF"/>
                </a:solidFill>
              </a:rPr>
              <a:t>68</a:t>
            </a:r>
            <a:r>
              <a:rPr lang="zh-CN" altLang="en-US" sz="2400" dirty="0">
                <a:solidFill>
                  <a:srgbClr val="0000FF"/>
                </a:solidFill>
              </a:rPr>
              <a:t>，</a:t>
            </a:r>
            <a:r>
              <a:rPr lang="en-US" altLang="zh-CN" sz="2400" dirty="0">
                <a:solidFill>
                  <a:srgbClr val="0000FF"/>
                </a:solidFill>
              </a:rPr>
              <a:t>12</a:t>
            </a:r>
            <a:r>
              <a:rPr lang="zh-CN" altLang="en-US" sz="2400" dirty="0">
                <a:solidFill>
                  <a:srgbClr val="0000FF"/>
                </a:solidFill>
              </a:rPr>
              <a:t>，</a:t>
            </a:r>
            <a:r>
              <a:rPr lang="en-US" altLang="zh-CN" sz="2400" dirty="0">
                <a:solidFill>
                  <a:srgbClr val="0000FF"/>
                </a:solidFill>
              </a:rPr>
              <a:t>06</a:t>
            </a:r>
            <a:r>
              <a:rPr lang="zh-CN" altLang="en-US" sz="2400" dirty="0">
                <a:solidFill>
                  <a:srgbClr val="0000FF"/>
                </a:solidFill>
              </a:rPr>
              <a:t>，</a:t>
            </a:r>
            <a:r>
              <a:rPr lang="en-US" altLang="zh-CN" sz="2400" dirty="0">
                <a:solidFill>
                  <a:srgbClr val="0000FF"/>
                </a:solidFill>
              </a:rPr>
              <a:t>51</a:t>
            </a:r>
            <a:r>
              <a:rPr lang="zh-CN" altLang="en-US" sz="2400" dirty="0">
                <a:solidFill>
                  <a:srgbClr val="0000FF"/>
                </a:solidFill>
              </a:rPr>
              <a:t>，</a:t>
            </a:r>
            <a:r>
              <a:rPr lang="en-US" altLang="zh-CN" sz="2400" dirty="0">
                <a:solidFill>
                  <a:srgbClr val="0000FF"/>
                </a:solidFill>
              </a:rPr>
              <a:t>25</a:t>
            </a:r>
            <a:r>
              <a:rPr lang="zh-CN" altLang="en-US" sz="2400" dirty="0">
                <a:solidFill>
                  <a:srgbClr val="0000FF"/>
                </a:solidFill>
              </a:rPr>
              <a:t>）</a:t>
            </a:r>
            <a:r>
              <a:rPr lang="zh-CN" altLang="en-US" sz="2400" dirty="0">
                <a:solidFill>
                  <a:schemeClr val="tx1"/>
                </a:solidFill>
              </a:rPr>
              <a:t>，用线性探查法解决冲突构造这组关键字的哈希表。</a:t>
            </a:r>
            <a:r>
              <a:rPr lang="zh-CN" altLang="en-US" sz="2400" dirty="0">
                <a:solidFill>
                  <a:srgbClr val="0000FF"/>
                </a:solidFill>
              </a:rPr>
              <a:t>表长取</a:t>
            </a:r>
            <a:r>
              <a:rPr lang="en-US" altLang="zh-CN" sz="2400" dirty="0">
                <a:solidFill>
                  <a:srgbClr val="0000FF"/>
                </a:solidFill>
              </a:rPr>
              <a:t>15</a:t>
            </a:r>
            <a:r>
              <a:rPr lang="zh-CN" altLang="en-US" sz="2400" dirty="0">
                <a:solidFill>
                  <a:srgbClr val="0000FF"/>
                </a:solidFill>
              </a:rPr>
              <a:t>，哈希函数</a:t>
            </a:r>
            <a:r>
              <a:rPr lang="en-US" altLang="zh-CN" sz="2400" dirty="0">
                <a:solidFill>
                  <a:srgbClr val="0000FF"/>
                </a:solidFill>
              </a:rPr>
              <a:t>H(key)=key MOD 13</a:t>
            </a:r>
            <a:r>
              <a:rPr lang="zh-CN" altLang="en-US" sz="2400" dirty="0">
                <a:solidFill>
                  <a:srgbClr val="0000FF"/>
                </a:solidFill>
              </a:rPr>
              <a:t>。</a:t>
            </a:r>
            <a:r>
              <a:rPr lang="zh-CN" altLang="en-US" sz="2400" dirty="0">
                <a:solidFill>
                  <a:schemeClr val="tx1"/>
                </a:solidFill>
              </a:rPr>
              <a:t>并求出等概率情况下查找成功的平均查找长度</a:t>
            </a:r>
            <a:r>
              <a:rPr lang="en-US" altLang="zh-CN" sz="2400" dirty="0">
                <a:solidFill>
                  <a:schemeClr val="tx1"/>
                </a:solidFill>
              </a:rPr>
              <a:t>ASL. </a:t>
            </a:r>
            <a:endParaRPr lang="en-US" altLang="zh-CN" sz="2400" dirty="0">
              <a:solidFill>
                <a:schemeClr val="tx1"/>
              </a:solidFill>
            </a:endParaRPr>
          </a:p>
        </p:txBody>
      </p:sp>
      <p:graphicFrame>
        <p:nvGraphicFramePr>
          <p:cNvPr id="81923" name="内容占位符 81922"/>
          <p:cNvGraphicFramePr/>
          <p:nvPr>
            <p:ph/>
          </p:nvPr>
        </p:nvGraphicFramePr>
        <p:xfrm>
          <a:off x="468313" y="2063750"/>
          <a:ext cx="8102600" cy="1401763"/>
        </p:xfrm>
        <a:graphic>
          <a:graphicData uri="http://schemas.openxmlformats.org/drawingml/2006/table">
            <a:tbl>
              <a:tblPr/>
              <a:tblGrid>
                <a:gridCol w="506413"/>
                <a:gridCol w="506412"/>
                <a:gridCol w="506413"/>
                <a:gridCol w="506412"/>
                <a:gridCol w="506413"/>
                <a:gridCol w="506412"/>
                <a:gridCol w="506413"/>
                <a:gridCol w="506412"/>
                <a:gridCol w="506413"/>
                <a:gridCol w="506412"/>
                <a:gridCol w="506413"/>
                <a:gridCol w="506412"/>
                <a:gridCol w="506413"/>
                <a:gridCol w="506412"/>
                <a:gridCol w="506413"/>
                <a:gridCol w="506412"/>
              </a:tblGrid>
              <a:tr h="5794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r>
                        <a:rPr lang="zh-CN" altLang="en-US" sz="1600" b="1" dirty="0">
                          <a:latin typeface="Arial" panose="020B0604020202020204" pitchFamily="34" charset="0"/>
                          <a:cs typeface="Times New Roman" panose="02020603050405020304" pitchFamily="18" charset="0"/>
                        </a:rPr>
                        <a:t>地址</a:t>
                      </a: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r>
                        <a:rPr lang="en-US" altLang="zh-CN" b="1" dirty="0">
                          <a:latin typeface="Arial" panose="020B0604020202020204" pitchFamily="34" charset="0"/>
                          <a:cs typeface="Times New Roman" panose="02020603050405020304" pitchFamily="18" charset="0"/>
                        </a:rPr>
                        <a:t>0</a:t>
                      </a:r>
                      <a:endParaRPr lang="en-US" altLang="zh-CN"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r>
                        <a:rPr lang="en-US" altLang="zh-CN" b="1" dirty="0">
                          <a:latin typeface="Arial" panose="020B0604020202020204" pitchFamily="34" charset="0"/>
                          <a:cs typeface="Times New Roman" panose="02020603050405020304" pitchFamily="18" charset="0"/>
                        </a:rPr>
                        <a:t>1</a:t>
                      </a:r>
                      <a:endParaRPr lang="en-US" altLang="zh-CN"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r>
                        <a:rPr lang="en-US" altLang="zh-CN" b="1" dirty="0">
                          <a:latin typeface="Arial" panose="020B0604020202020204" pitchFamily="34" charset="0"/>
                          <a:cs typeface="Times New Roman" panose="02020603050405020304" pitchFamily="18" charset="0"/>
                        </a:rPr>
                        <a:t>2</a:t>
                      </a:r>
                      <a:endParaRPr lang="en-US" altLang="zh-CN"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r>
                        <a:rPr lang="en-US" altLang="zh-CN" b="1" dirty="0">
                          <a:latin typeface="Arial" panose="020B0604020202020204" pitchFamily="34" charset="0"/>
                          <a:cs typeface="Times New Roman" panose="02020603050405020304" pitchFamily="18" charset="0"/>
                        </a:rPr>
                        <a:t>3</a:t>
                      </a:r>
                      <a:endParaRPr lang="en-US" altLang="zh-CN"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r>
                        <a:rPr lang="en-US" altLang="zh-CN" b="1" dirty="0">
                          <a:latin typeface="Arial" panose="020B0604020202020204" pitchFamily="34" charset="0"/>
                          <a:cs typeface="Times New Roman" panose="02020603050405020304" pitchFamily="18" charset="0"/>
                        </a:rPr>
                        <a:t>4</a:t>
                      </a:r>
                      <a:endParaRPr lang="en-US" altLang="zh-CN"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r>
                        <a:rPr lang="en-US" altLang="zh-CN" b="1" dirty="0">
                          <a:latin typeface="Arial" panose="020B0604020202020204" pitchFamily="34" charset="0"/>
                          <a:cs typeface="Times New Roman" panose="02020603050405020304" pitchFamily="18" charset="0"/>
                        </a:rPr>
                        <a:t>5</a:t>
                      </a:r>
                      <a:endParaRPr lang="en-US" altLang="zh-CN"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r>
                        <a:rPr lang="en-US" altLang="zh-CN" b="1" dirty="0">
                          <a:latin typeface="Arial" panose="020B0604020202020204" pitchFamily="34" charset="0"/>
                          <a:cs typeface="Times New Roman" panose="02020603050405020304" pitchFamily="18" charset="0"/>
                        </a:rPr>
                        <a:t>6</a:t>
                      </a:r>
                      <a:endParaRPr lang="en-US" altLang="zh-CN"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r>
                        <a:rPr lang="en-US" altLang="zh-CN" b="1" dirty="0">
                          <a:latin typeface="Arial" panose="020B0604020202020204" pitchFamily="34" charset="0"/>
                          <a:cs typeface="Times New Roman" panose="02020603050405020304" pitchFamily="18" charset="0"/>
                        </a:rPr>
                        <a:t>7</a:t>
                      </a:r>
                      <a:endParaRPr lang="en-US" altLang="zh-CN"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r>
                        <a:rPr lang="en-US" altLang="zh-CN" b="1" dirty="0">
                          <a:latin typeface="Arial" panose="020B0604020202020204" pitchFamily="34" charset="0"/>
                          <a:cs typeface="Times New Roman" panose="02020603050405020304" pitchFamily="18" charset="0"/>
                        </a:rPr>
                        <a:t>8</a:t>
                      </a:r>
                      <a:endParaRPr lang="en-US" altLang="zh-CN"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r>
                        <a:rPr lang="en-US" altLang="zh-CN" b="1" dirty="0">
                          <a:latin typeface="Arial" panose="020B0604020202020204" pitchFamily="34" charset="0"/>
                          <a:cs typeface="Times New Roman" panose="02020603050405020304" pitchFamily="18" charset="0"/>
                        </a:rPr>
                        <a:t>9</a:t>
                      </a:r>
                      <a:endParaRPr lang="en-US" altLang="zh-CN"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fontAlgn="t" hangingPunct="0">
                        <a:buNone/>
                      </a:pPr>
                      <a:r>
                        <a:rPr lang="en-US" altLang="zh-CN" b="1" baseline="-1000" dirty="0">
                          <a:latin typeface="Arial" panose="020B0604020202020204" pitchFamily="34" charset="0"/>
                          <a:cs typeface="Times New Roman" panose="02020603050405020304" pitchFamily="18" charset="0"/>
                        </a:rPr>
                        <a:t>10</a:t>
                      </a:r>
                      <a:endParaRPr lang="en-US" altLang="zh-CN" b="1" baseline="-1000"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fontAlgn="t" hangingPunct="0">
                        <a:buNone/>
                      </a:pPr>
                      <a:r>
                        <a:rPr lang="en-US" altLang="zh-CN" b="1" baseline="-1000" dirty="0">
                          <a:latin typeface="Arial" panose="020B0604020202020204" pitchFamily="34" charset="0"/>
                          <a:cs typeface="Times New Roman" panose="02020603050405020304" pitchFamily="18" charset="0"/>
                        </a:rPr>
                        <a:t>11</a:t>
                      </a:r>
                      <a:endParaRPr lang="en-US" altLang="zh-CN" b="1" baseline="-1000"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fontAlgn="t" hangingPunct="0">
                        <a:buNone/>
                      </a:pPr>
                      <a:r>
                        <a:rPr lang="en-US" altLang="zh-CN" b="1" baseline="-1000" dirty="0">
                          <a:latin typeface="Arial" panose="020B0604020202020204" pitchFamily="34" charset="0"/>
                          <a:cs typeface="Times New Roman" panose="02020603050405020304" pitchFamily="18" charset="0"/>
                        </a:rPr>
                        <a:t>12</a:t>
                      </a:r>
                      <a:endParaRPr lang="en-US" altLang="zh-CN" b="1" baseline="-1000"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fontAlgn="t" hangingPunct="0">
                        <a:buNone/>
                      </a:pPr>
                      <a:r>
                        <a:rPr lang="en-US" altLang="zh-CN" b="1" baseline="-1000" dirty="0">
                          <a:latin typeface="Arial" panose="020B0604020202020204" pitchFamily="34" charset="0"/>
                          <a:cs typeface="Times New Roman" panose="02020603050405020304" pitchFamily="18" charset="0"/>
                        </a:rPr>
                        <a:t>13</a:t>
                      </a:r>
                      <a:endParaRPr lang="en-US" altLang="zh-CN" b="1" baseline="-1000"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fontAlgn="t" hangingPunct="0">
                        <a:buNone/>
                      </a:pPr>
                      <a:r>
                        <a:rPr lang="en-US" altLang="zh-CN" b="1" baseline="-1000" dirty="0">
                          <a:latin typeface="Arial" panose="020B0604020202020204" pitchFamily="34" charset="0"/>
                          <a:cs typeface="Times New Roman" panose="02020603050405020304" pitchFamily="18" charset="0"/>
                        </a:rPr>
                        <a:t>14</a:t>
                      </a:r>
                      <a:endParaRPr lang="en-US" altLang="zh-CN" b="1" baseline="-1000"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223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r>
                        <a:rPr lang="zh-CN" altLang="en-US" sz="1600" b="1" dirty="0">
                          <a:latin typeface="Arial" panose="020B0604020202020204" pitchFamily="34" charset="0"/>
                          <a:cs typeface="Times New Roman" panose="02020603050405020304" pitchFamily="18" charset="0"/>
                        </a:rPr>
                        <a:t>关键字</a:t>
                      </a: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0" hangingPunct="0">
                        <a:buNone/>
                      </a:pPr>
                      <a:endParaRPr lang="zh-CN" altLang="en-US" sz="1600" b="1" dirty="0">
                        <a:latin typeface="Arial" panose="020B0604020202020204" pitchFamily="34" charset="0"/>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37272" name="文本框 137271"/>
          <p:cNvSpPr txBox="1"/>
          <p:nvPr/>
        </p:nvSpPr>
        <p:spPr>
          <a:xfrm>
            <a:off x="971550" y="2854325"/>
            <a:ext cx="581025" cy="519113"/>
          </a:xfrm>
          <a:prstGeom prst="rect">
            <a:avLst/>
          </a:prstGeom>
          <a:noFill/>
          <a:ln w="9525">
            <a:noFill/>
          </a:ln>
        </p:spPr>
        <p:txBody>
          <a:bodyPr>
            <a:spAutoFit/>
          </a:bodyPr>
          <a:p>
            <a:pPr algn="ctr"/>
            <a:r>
              <a:rPr lang="en-US" altLang="zh-CN" sz="2800" dirty="0">
                <a:latin typeface="Arial" panose="020B0604020202020204" pitchFamily="34" charset="0"/>
              </a:rPr>
              <a:t>26</a:t>
            </a:r>
            <a:endParaRPr lang="en-US" altLang="zh-CN" sz="2800" dirty="0">
              <a:latin typeface="Arial" panose="020B0604020202020204" pitchFamily="34" charset="0"/>
            </a:endParaRPr>
          </a:p>
        </p:txBody>
      </p:sp>
      <p:sp>
        <p:nvSpPr>
          <p:cNvPr id="137273" name="文本框 137272"/>
          <p:cNvSpPr txBox="1"/>
          <p:nvPr/>
        </p:nvSpPr>
        <p:spPr>
          <a:xfrm>
            <a:off x="5940425" y="2781300"/>
            <a:ext cx="649288" cy="457200"/>
          </a:xfrm>
          <a:prstGeom prst="rect">
            <a:avLst/>
          </a:prstGeom>
          <a:noFill/>
          <a:ln w="9525">
            <a:noFill/>
          </a:ln>
        </p:spPr>
        <p:txBody>
          <a:bodyPr>
            <a:spAutoFit/>
          </a:bodyPr>
          <a:p>
            <a:pPr algn="ctr"/>
            <a:r>
              <a:rPr lang="en-US" altLang="zh-CN" sz="2400" dirty="0">
                <a:latin typeface="Arial" panose="020B0604020202020204" pitchFamily="34" charset="0"/>
              </a:rPr>
              <a:t>36</a:t>
            </a:r>
            <a:endParaRPr lang="en-US" altLang="zh-CN" sz="2400" dirty="0">
              <a:latin typeface="Arial" panose="020B0604020202020204" pitchFamily="34" charset="0"/>
            </a:endParaRPr>
          </a:p>
        </p:txBody>
      </p:sp>
      <p:sp>
        <p:nvSpPr>
          <p:cNvPr id="137274" name="文本框 137273"/>
          <p:cNvSpPr txBox="1"/>
          <p:nvPr/>
        </p:nvSpPr>
        <p:spPr>
          <a:xfrm>
            <a:off x="1908175" y="2854325"/>
            <a:ext cx="581025" cy="519113"/>
          </a:xfrm>
          <a:prstGeom prst="rect">
            <a:avLst/>
          </a:prstGeom>
          <a:noFill/>
          <a:ln w="9525">
            <a:noFill/>
          </a:ln>
        </p:spPr>
        <p:txBody>
          <a:bodyPr>
            <a:spAutoFit/>
          </a:bodyPr>
          <a:p>
            <a:pPr algn="ctr"/>
            <a:r>
              <a:rPr lang="en-US" altLang="zh-CN" sz="2800" dirty="0">
                <a:latin typeface="Arial" panose="020B0604020202020204" pitchFamily="34" charset="0"/>
              </a:rPr>
              <a:t>41</a:t>
            </a:r>
            <a:endParaRPr lang="en-US" altLang="zh-CN" sz="2800" dirty="0">
              <a:latin typeface="Arial" panose="020B0604020202020204" pitchFamily="34" charset="0"/>
            </a:endParaRPr>
          </a:p>
        </p:txBody>
      </p:sp>
      <p:sp>
        <p:nvSpPr>
          <p:cNvPr id="137275" name="文本框 137274"/>
          <p:cNvSpPr txBox="1"/>
          <p:nvPr/>
        </p:nvSpPr>
        <p:spPr>
          <a:xfrm>
            <a:off x="7019925" y="2854325"/>
            <a:ext cx="581025" cy="457200"/>
          </a:xfrm>
          <a:prstGeom prst="rect">
            <a:avLst/>
          </a:prstGeom>
          <a:noFill/>
          <a:ln w="9525">
            <a:noFill/>
          </a:ln>
        </p:spPr>
        <p:txBody>
          <a:bodyPr>
            <a:spAutoFit/>
          </a:bodyPr>
          <a:p>
            <a:pPr algn="ctr"/>
            <a:r>
              <a:rPr lang="en-US" altLang="zh-CN" sz="2400" dirty="0">
                <a:latin typeface="Arial" panose="020B0604020202020204" pitchFamily="34" charset="0"/>
              </a:rPr>
              <a:t>38</a:t>
            </a:r>
            <a:endParaRPr lang="en-US" altLang="zh-CN" sz="2400" dirty="0">
              <a:latin typeface="Arial" panose="020B0604020202020204" pitchFamily="34" charset="0"/>
            </a:endParaRPr>
          </a:p>
        </p:txBody>
      </p:sp>
      <p:sp>
        <p:nvSpPr>
          <p:cNvPr id="137276" name="文本框 137275"/>
          <p:cNvSpPr txBox="1"/>
          <p:nvPr/>
        </p:nvSpPr>
        <p:spPr>
          <a:xfrm>
            <a:off x="3419475" y="2854325"/>
            <a:ext cx="581025" cy="519113"/>
          </a:xfrm>
          <a:prstGeom prst="rect">
            <a:avLst/>
          </a:prstGeom>
          <a:noFill/>
          <a:ln w="9525">
            <a:noFill/>
          </a:ln>
        </p:spPr>
        <p:txBody>
          <a:bodyPr>
            <a:spAutoFit/>
          </a:bodyPr>
          <a:p>
            <a:pPr algn="ctr"/>
            <a:r>
              <a:rPr lang="en-US" altLang="zh-CN" sz="2800" dirty="0">
                <a:latin typeface="Arial" panose="020B0604020202020204" pitchFamily="34" charset="0"/>
              </a:rPr>
              <a:t>44</a:t>
            </a:r>
            <a:endParaRPr lang="en-US" altLang="zh-CN" sz="2800" dirty="0">
              <a:latin typeface="Arial" panose="020B0604020202020204" pitchFamily="34" charset="0"/>
            </a:endParaRPr>
          </a:p>
        </p:txBody>
      </p:sp>
      <p:sp>
        <p:nvSpPr>
          <p:cNvPr id="137277" name="文本框 137276"/>
          <p:cNvSpPr txBox="1"/>
          <p:nvPr/>
        </p:nvSpPr>
        <p:spPr>
          <a:xfrm>
            <a:off x="2484438" y="2781300"/>
            <a:ext cx="581025" cy="519113"/>
          </a:xfrm>
          <a:prstGeom prst="rect">
            <a:avLst/>
          </a:prstGeom>
          <a:noFill/>
          <a:ln w="9525">
            <a:noFill/>
          </a:ln>
        </p:spPr>
        <p:txBody>
          <a:bodyPr>
            <a:spAutoFit/>
          </a:bodyPr>
          <a:p>
            <a:pPr algn="ctr"/>
            <a:r>
              <a:rPr lang="en-US" altLang="zh-CN" sz="2800" dirty="0">
                <a:latin typeface="Arial" panose="020B0604020202020204" pitchFamily="34" charset="0"/>
              </a:rPr>
              <a:t>15</a:t>
            </a:r>
            <a:endParaRPr lang="en-US" altLang="zh-CN" sz="2800" dirty="0">
              <a:latin typeface="Arial" panose="020B0604020202020204" pitchFamily="34" charset="0"/>
            </a:endParaRPr>
          </a:p>
        </p:txBody>
      </p:sp>
      <p:sp>
        <p:nvSpPr>
          <p:cNvPr id="137278" name="文本框 137277"/>
          <p:cNvSpPr txBox="1"/>
          <p:nvPr/>
        </p:nvSpPr>
        <p:spPr>
          <a:xfrm>
            <a:off x="2987675" y="2854325"/>
            <a:ext cx="581025" cy="519113"/>
          </a:xfrm>
          <a:prstGeom prst="rect">
            <a:avLst/>
          </a:prstGeom>
          <a:noFill/>
          <a:ln w="9525">
            <a:noFill/>
          </a:ln>
        </p:spPr>
        <p:txBody>
          <a:bodyPr>
            <a:spAutoFit/>
          </a:bodyPr>
          <a:p>
            <a:pPr algn="ctr"/>
            <a:r>
              <a:rPr lang="en-US" altLang="zh-CN" sz="2800" dirty="0">
                <a:latin typeface="Arial" panose="020B0604020202020204" pitchFamily="34" charset="0"/>
              </a:rPr>
              <a:t>68</a:t>
            </a:r>
            <a:endParaRPr lang="en-US" altLang="zh-CN" sz="2800" dirty="0">
              <a:latin typeface="Arial" panose="020B0604020202020204" pitchFamily="34" charset="0"/>
            </a:endParaRPr>
          </a:p>
        </p:txBody>
      </p:sp>
      <p:sp>
        <p:nvSpPr>
          <p:cNvPr id="137279" name="文本框 137278"/>
          <p:cNvSpPr txBox="1"/>
          <p:nvPr/>
        </p:nvSpPr>
        <p:spPr>
          <a:xfrm>
            <a:off x="7524750" y="2854325"/>
            <a:ext cx="581025" cy="519113"/>
          </a:xfrm>
          <a:prstGeom prst="rect">
            <a:avLst/>
          </a:prstGeom>
          <a:noFill/>
          <a:ln w="9525">
            <a:noFill/>
          </a:ln>
        </p:spPr>
        <p:txBody>
          <a:bodyPr>
            <a:spAutoFit/>
          </a:bodyPr>
          <a:p>
            <a:pPr algn="ctr"/>
            <a:r>
              <a:rPr lang="en-US" altLang="zh-CN" sz="2800" dirty="0">
                <a:latin typeface="Arial" panose="020B0604020202020204" pitchFamily="34" charset="0"/>
              </a:rPr>
              <a:t>12</a:t>
            </a:r>
            <a:endParaRPr lang="en-US" altLang="zh-CN" sz="2800" dirty="0">
              <a:latin typeface="Arial" panose="020B0604020202020204" pitchFamily="34" charset="0"/>
            </a:endParaRPr>
          </a:p>
        </p:txBody>
      </p:sp>
      <p:sp>
        <p:nvSpPr>
          <p:cNvPr id="137280" name="文本框 137279"/>
          <p:cNvSpPr txBox="1"/>
          <p:nvPr/>
        </p:nvSpPr>
        <p:spPr>
          <a:xfrm>
            <a:off x="3924300" y="2781300"/>
            <a:ext cx="581025" cy="519113"/>
          </a:xfrm>
          <a:prstGeom prst="rect">
            <a:avLst/>
          </a:prstGeom>
          <a:noFill/>
          <a:ln w="9525">
            <a:noFill/>
          </a:ln>
        </p:spPr>
        <p:txBody>
          <a:bodyPr>
            <a:spAutoFit/>
          </a:bodyPr>
          <a:p>
            <a:pPr algn="ctr"/>
            <a:r>
              <a:rPr lang="en-US" altLang="zh-CN" sz="2800" dirty="0">
                <a:latin typeface="Arial" panose="020B0604020202020204" pitchFamily="34" charset="0"/>
              </a:rPr>
              <a:t>06</a:t>
            </a:r>
            <a:endParaRPr lang="en-US" altLang="zh-CN" sz="2800" dirty="0">
              <a:latin typeface="Arial" panose="020B0604020202020204" pitchFamily="34" charset="0"/>
            </a:endParaRPr>
          </a:p>
        </p:txBody>
      </p:sp>
      <p:sp>
        <p:nvSpPr>
          <p:cNvPr id="137281" name="文本框 137280"/>
          <p:cNvSpPr txBox="1"/>
          <p:nvPr/>
        </p:nvSpPr>
        <p:spPr>
          <a:xfrm>
            <a:off x="8027988" y="2900363"/>
            <a:ext cx="581025" cy="457200"/>
          </a:xfrm>
          <a:prstGeom prst="rect">
            <a:avLst/>
          </a:prstGeom>
          <a:noFill/>
          <a:ln w="9525">
            <a:noFill/>
          </a:ln>
        </p:spPr>
        <p:txBody>
          <a:bodyPr>
            <a:spAutoFit/>
          </a:bodyPr>
          <a:p>
            <a:pPr algn="ctr"/>
            <a:r>
              <a:rPr lang="en-US" altLang="zh-CN" sz="2400" dirty="0">
                <a:latin typeface="Arial" panose="020B0604020202020204" pitchFamily="34" charset="0"/>
              </a:rPr>
              <a:t>51</a:t>
            </a:r>
            <a:endParaRPr lang="en-US" altLang="zh-CN" sz="2400" dirty="0">
              <a:latin typeface="Arial" panose="020B0604020202020204" pitchFamily="34" charset="0"/>
            </a:endParaRPr>
          </a:p>
        </p:txBody>
      </p:sp>
      <p:sp>
        <p:nvSpPr>
          <p:cNvPr id="137282" name="文本框 137281"/>
          <p:cNvSpPr txBox="1"/>
          <p:nvPr/>
        </p:nvSpPr>
        <p:spPr>
          <a:xfrm>
            <a:off x="1403350" y="2854325"/>
            <a:ext cx="581025" cy="519113"/>
          </a:xfrm>
          <a:prstGeom prst="rect">
            <a:avLst/>
          </a:prstGeom>
          <a:noFill/>
          <a:ln w="9525">
            <a:noFill/>
          </a:ln>
        </p:spPr>
        <p:txBody>
          <a:bodyPr>
            <a:spAutoFit/>
          </a:bodyPr>
          <a:p>
            <a:pPr algn="ctr"/>
            <a:r>
              <a:rPr lang="en-US" altLang="zh-CN" sz="2800" dirty="0">
                <a:latin typeface="Arial" panose="020B0604020202020204" pitchFamily="34" charset="0"/>
              </a:rPr>
              <a:t>25</a:t>
            </a:r>
            <a:endParaRPr lang="en-US" altLang="zh-CN" sz="2800" dirty="0">
              <a:latin typeface="Arial" panose="020B0604020202020204" pitchFamily="34" charset="0"/>
            </a:endParaRPr>
          </a:p>
        </p:txBody>
      </p:sp>
      <p:sp>
        <p:nvSpPr>
          <p:cNvPr id="81987" name="文本框 137284"/>
          <p:cNvSpPr txBox="1"/>
          <p:nvPr/>
        </p:nvSpPr>
        <p:spPr>
          <a:xfrm>
            <a:off x="266700" y="3502025"/>
            <a:ext cx="8712200" cy="3306763"/>
          </a:xfrm>
          <a:prstGeom prst="rect">
            <a:avLst/>
          </a:prstGeom>
          <a:noFill/>
          <a:ln w="9525">
            <a:noFill/>
          </a:ln>
        </p:spPr>
        <p:txBody>
          <a:bodyPr>
            <a:spAutoFit/>
          </a:bodyPr>
          <a:p>
            <a:pPr>
              <a:lnSpc>
                <a:spcPct val="110000"/>
              </a:lnSpc>
            </a:pPr>
            <a:r>
              <a:rPr lang="en-US" altLang="zh-CN" sz="2400" b="1" dirty="0">
                <a:latin typeface="楷体_GB2312" pitchFamily="49" charset="-122"/>
                <a:ea typeface="楷体_GB2312" pitchFamily="49" charset="-122"/>
              </a:rPr>
              <a:t>26%13=0  36%13=10  41%13=2 38%13=12</a:t>
            </a:r>
            <a:endParaRPr lang="en-US" altLang="zh-CN" sz="24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44%13=5  15%13=2 </a:t>
            </a:r>
            <a:r>
              <a:rPr lang="zh-CN" altLang="en-US" sz="2400" b="1" dirty="0">
                <a:latin typeface="楷体_GB2312" pitchFamily="49" charset="-122"/>
                <a:ea typeface="楷体_GB2312" pitchFamily="49" charset="-122"/>
              </a:rPr>
              <a:t>冲突</a:t>
            </a:r>
            <a:r>
              <a:rPr lang="en-US" altLang="zh-CN" sz="2400" b="1" dirty="0">
                <a:latin typeface="楷体_GB2312" pitchFamily="49" charset="-122"/>
                <a:ea typeface="楷体_GB2312" pitchFamily="49" charset="-122"/>
              </a:rPr>
              <a:t>(2+1)%15=3-〉</a:t>
            </a:r>
            <a:r>
              <a:rPr lang="zh-CN" altLang="en-US" sz="2400" b="1" dirty="0">
                <a:latin typeface="楷体_GB2312" pitchFamily="49" charset="-122"/>
                <a:ea typeface="楷体_GB2312" pitchFamily="49" charset="-122"/>
              </a:rPr>
              <a:t>计算两次</a:t>
            </a:r>
            <a:endParaRPr lang="zh-CN" altLang="en-US" sz="24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68%13=3</a:t>
            </a:r>
            <a:r>
              <a:rPr lang="zh-CN" altLang="en-US" sz="2400" b="1" dirty="0">
                <a:latin typeface="楷体_GB2312" pitchFamily="49" charset="-122"/>
                <a:ea typeface="楷体_GB2312" pitchFamily="49" charset="-122"/>
              </a:rPr>
              <a:t>（冲突）</a:t>
            </a:r>
            <a:r>
              <a:rPr lang="en-US" altLang="zh-CN" sz="2400" b="1" dirty="0">
                <a:latin typeface="楷体_GB2312" pitchFamily="49" charset="-122"/>
                <a:ea typeface="楷体_GB2312" pitchFamily="49" charset="-122"/>
              </a:rPr>
              <a:t>(3+1)%15=4</a:t>
            </a:r>
            <a:r>
              <a:rPr lang="zh-CN" altLang="en-US" sz="2400" b="1" dirty="0">
                <a:latin typeface="楷体_GB2312" pitchFamily="49" charset="-122"/>
                <a:ea typeface="楷体_GB2312" pitchFamily="49" charset="-122"/>
              </a:rPr>
              <a:t>不冲突</a:t>
            </a:r>
            <a:endParaRPr lang="zh-CN" altLang="en-US" sz="24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12%13=12</a:t>
            </a:r>
            <a:r>
              <a:rPr lang="zh-CN" altLang="en-US" sz="2400" b="1" dirty="0">
                <a:latin typeface="楷体_GB2312" pitchFamily="49" charset="-122"/>
                <a:ea typeface="楷体_GB2312" pitchFamily="49" charset="-122"/>
              </a:rPr>
              <a:t>（冲突）（</a:t>
            </a:r>
            <a:r>
              <a:rPr lang="en-US" altLang="zh-CN" sz="2400" b="1" dirty="0">
                <a:latin typeface="楷体_GB2312" pitchFamily="49" charset="-122"/>
                <a:ea typeface="楷体_GB2312" pitchFamily="49" charset="-122"/>
              </a:rPr>
              <a:t>12+1</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sym typeface="宋体" panose="02010600030101010101" pitchFamily="2" charset="-122"/>
              </a:rPr>
              <a:t>%15=13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不冲突</a:t>
            </a:r>
            <a:endParaRPr lang="zh-CN" altLang="en-US" sz="2400" b="1" dirty="0">
              <a:latin typeface="楷体_GB2312" pitchFamily="49" charset="-122"/>
              <a:ea typeface="楷体_GB2312" pitchFamily="49" charset="-122"/>
            </a:endParaRPr>
          </a:p>
          <a:p>
            <a:pPr>
              <a:lnSpc>
                <a:spcPct val="110000"/>
              </a:lnSpc>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06%13=6 </a:t>
            </a: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51%13=12</a:t>
            </a:r>
            <a:r>
              <a:rPr lang="zh-CN" altLang="en-US" sz="2400" b="1" dirty="0">
                <a:latin typeface="楷体_GB2312" pitchFamily="49" charset="-122"/>
                <a:ea typeface="楷体_GB2312" pitchFamily="49" charset="-122"/>
              </a:rPr>
              <a:t>（冲突）</a:t>
            </a:r>
            <a:r>
              <a:rPr lang="zh-CN" altLang="en-US" sz="2400" b="1" dirty="0">
                <a:latin typeface="楷体_GB2312" pitchFamily="49" charset="-122"/>
                <a:ea typeface="楷体_GB2312" pitchFamily="49" charset="-122"/>
                <a:sym typeface="宋体" panose="02010600030101010101" pitchFamily="2" charset="-122"/>
              </a:rPr>
              <a:t>（</a:t>
            </a:r>
            <a:r>
              <a:rPr lang="en-US" altLang="zh-CN" sz="2400" b="1" dirty="0">
                <a:latin typeface="楷体_GB2312" pitchFamily="49" charset="-122"/>
                <a:ea typeface="楷体_GB2312" pitchFamily="49" charset="-122"/>
                <a:sym typeface="宋体" panose="02010600030101010101" pitchFamily="2" charset="-122"/>
              </a:rPr>
              <a:t>12+1</a:t>
            </a:r>
            <a:r>
              <a:rPr lang="zh-CN" altLang="en-US" sz="2400" b="1" dirty="0">
                <a:latin typeface="楷体_GB2312" pitchFamily="49" charset="-122"/>
                <a:ea typeface="楷体_GB2312" pitchFamily="49" charset="-122"/>
                <a:sym typeface="宋体" panose="02010600030101010101" pitchFamily="2" charset="-122"/>
              </a:rPr>
              <a:t>）</a:t>
            </a:r>
            <a:r>
              <a:rPr lang="en-US" altLang="zh-CN" sz="2400" b="1" dirty="0">
                <a:latin typeface="楷体_GB2312" pitchFamily="49" charset="-122"/>
                <a:ea typeface="楷体_GB2312" pitchFamily="49" charset="-122"/>
                <a:sym typeface="宋体" panose="02010600030101010101" pitchFamily="2" charset="-122"/>
              </a:rPr>
              <a:t>%15=13</a:t>
            </a:r>
            <a:r>
              <a:rPr lang="zh-CN" altLang="en-US" sz="2400" b="1" dirty="0">
                <a:latin typeface="楷体_GB2312" pitchFamily="49" charset="-122"/>
                <a:ea typeface="楷体_GB2312" pitchFamily="49" charset="-122"/>
              </a:rPr>
              <a:t>（冲突）</a:t>
            </a:r>
            <a:endParaRPr lang="zh-CN" altLang="en-US" sz="2400" b="1" dirty="0">
              <a:latin typeface="楷体_GB2312" pitchFamily="49" charset="-122"/>
              <a:ea typeface="楷体_GB2312" pitchFamily="49" charset="-122"/>
            </a:endParaRPr>
          </a:p>
          <a:p>
            <a:pPr>
              <a:lnSpc>
                <a:spcPct val="110000"/>
              </a:lnSpc>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12+2</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sym typeface="宋体" panose="02010600030101010101" pitchFamily="2" charset="-122"/>
              </a:rPr>
              <a:t>%15=14</a:t>
            </a:r>
            <a:r>
              <a:rPr lang="zh-CN" altLang="en-US" sz="2400" b="1" dirty="0">
                <a:latin typeface="楷体_GB2312" pitchFamily="49" charset="-122"/>
                <a:ea typeface="楷体_GB2312" pitchFamily="49" charset="-122"/>
              </a:rPr>
              <a:t>（不冲突）</a:t>
            </a:r>
            <a:endParaRPr lang="zh-CN" altLang="en-US" sz="24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25%13=12</a:t>
            </a:r>
            <a:r>
              <a:rPr lang="zh-CN" altLang="en-US" sz="2400" b="1" dirty="0">
                <a:latin typeface="楷体_GB2312" pitchFamily="49" charset="-122"/>
                <a:ea typeface="楷体_GB2312" pitchFamily="49" charset="-122"/>
                <a:sym typeface="宋体" panose="02010600030101010101" pitchFamily="2" charset="-122"/>
              </a:rPr>
              <a:t>（冲突）</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sym typeface="宋体" panose="02010600030101010101" pitchFamily="2" charset="-122"/>
              </a:rPr>
              <a:t>（</a:t>
            </a:r>
            <a:r>
              <a:rPr lang="en-US" altLang="zh-CN" sz="2400" b="1" dirty="0">
                <a:latin typeface="楷体_GB2312" pitchFamily="49" charset="-122"/>
                <a:ea typeface="楷体_GB2312" pitchFamily="49" charset="-122"/>
                <a:sym typeface="宋体" panose="02010600030101010101" pitchFamily="2" charset="-122"/>
              </a:rPr>
              <a:t>12+1</a:t>
            </a:r>
            <a:r>
              <a:rPr lang="zh-CN" altLang="en-US" sz="2400" b="1" dirty="0">
                <a:latin typeface="楷体_GB2312" pitchFamily="49" charset="-122"/>
                <a:ea typeface="楷体_GB2312" pitchFamily="49" charset="-122"/>
                <a:sym typeface="宋体" panose="02010600030101010101" pitchFamily="2" charset="-122"/>
              </a:rPr>
              <a:t>）</a:t>
            </a:r>
            <a:r>
              <a:rPr lang="en-US" altLang="zh-CN" sz="2400" b="1" dirty="0">
                <a:latin typeface="楷体_GB2312" pitchFamily="49" charset="-122"/>
                <a:ea typeface="楷体_GB2312" pitchFamily="49" charset="-122"/>
                <a:sym typeface="宋体" panose="02010600030101010101" pitchFamily="2" charset="-122"/>
              </a:rPr>
              <a:t>%15=13</a:t>
            </a:r>
            <a:r>
              <a:rPr lang="zh-CN" altLang="en-US" sz="2400" b="1" dirty="0">
                <a:latin typeface="楷体_GB2312" pitchFamily="49" charset="-122"/>
                <a:ea typeface="楷体_GB2312" pitchFamily="49" charset="-122"/>
              </a:rPr>
              <a:t>（冲突）</a:t>
            </a:r>
            <a:r>
              <a:rPr lang="zh-CN" altLang="en-US" sz="2400" b="1" dirty="0">
                <a:latin typeface="楷体_GB2312" pitchFamily="49" charset="-122"/>
                <a:ea typeface="楷体_GB2312" pitchFamily="49" charset="-122"/>
                <a:sym typeface="宋体" panose="02010600030101010101" pitchFamily="2" charset="-122"/>
              </a:rPr>
              <a:t>（</a:t>
            </a:r>
            <a:r>
              <a:rPr lang="en-US" altLang="zh-CN" sz="2400" b="1" dirty="0">
                <a:latin typeface="楷体_GB2312" pitchFamily="49" charset="-122"/>
                <a:ea typeface="楷体_GB2312" pitchFamily="49" charset="-122"/>
                <a:sym typeface="宋体" panose="02010600030101010101" pitchFamily="2" charset="-122"/>
              </a:rPr>
              <a:t>12+2</a:t>
            </a:r>
            <a:r>
              <a:rPr lang="zh-CN" altLang="en-US" sz="2400" b="1" dirty="0">
                <a:latin typeface="楷体_GB2312" pitchFamily="49" charset="-122"/>
                <a:ea typeface="楷体_GB2312" pitchFamily="49" charset="-122"/>
                <a:sym typeface="宋体" panose="02010600030101010101" pitchFamily="2" charset="-122"/>
              </a:rPr>
              <a:t>）</a:t>
            </a:r>
            <a:r>
              <a:rPr lang="en-US" altLang="zh-CN" sz="2400" b="1" dirty="0">
                <a:latin typeface="楷体_GB2312" pitchFamily="49" charset="-122"/>
                <a:ea typeface="楷体_GB2312" pitchFamily="49" charset="-122"/>
                <a:sym typeface="宋体" panose="02010600030101010101" pitchFamily="2" charset="-122"/>
              </a:rPr>
              <a:t>%15=14</a:t>
            </a:r>
            <a:r>
              <a:rPr lang="zh-CN" altLang="en-US" sz="2400" b="1" dirty="0">
                <a:latin typeface="楷体_GB2312" pitchFamily="49" charset="-122"/>
                <a:ea typeface="楷体_GB2312" pitchFamily="49" charset="-122"/>
                <a:sym typeface="宋体" panose="02010600030101010101" pitchFamily="2" charset="-122"/>
              </a:rPr>
              <a:t>（冲突）</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12+3</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%15=0</a:t>
            </a:r>
            <a:r>
              <a:rPr lang="zh-CN" altLang="en-US" sz="2400" b="1" dirty="0">
                <a:latin typeface="楷体_GB2312" pitchFamily="49" charset="-122"/>
                <a:ea typeface="楷体_GB2312" pitchFamily="49" charset="-122"/>
                <a:sym typeface="宋体" panose="02010600030101010101" pitchFamily="2" charset="-122"/>
              </a:rPr>
              <a:t>（冲突）</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12+4</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%15=1</a:t>
            </a:r>
            <a:r>
              <a:rPr lang="zh-CN" altLang="en-US" sz="2400" b="1" dirty="0">
                <a:latin typeface="楷体_GB2312" pitchFamily="49" charset="-122"/>
                <a:ea typeface="楷体_GB2312" pitchFamily="49" charset="-122"/>
              </a:rPr>
              <a:t>（不冲突）</a:t>
            </a:r>
            <a:r>
              <a:rPr lang="zh-CN" altLang="en-US" sz="2000" b="1" dirty="0">
                <a:latin typeface="楷体_GB2312" pitchFamily="49" charset="-122"/>
                <a:ea typeface="楷体_GB2312" pitchFamily="49" charset="-122"/>
              </a:rPr>
              <a:t> </a:t>
            </a:r>
            <a:endParaRPr lang="zh-CN" altLang="en-US" sz="2000" b="1" dirty="0">
              <a:latin typeface="楷体_GB2312" pitchFamily="49" charset="-122"/>
              <a:ea typeface="楷体_GB2312" pitchFamily="49" charset="-122"/>
            </a:endParaRPr>
          </a:p>
        </p:txBody>
      </p:sp>
      <p:sp>
        <p:nvSpPr>
          <p:cNvPr id="137291" name="文本框 137290"/>
          <p:cNvSpPr txBox="1"/>
          <p:nvPr/>
        </p:nvSpPr>
        <p:spPr>
          <a:xfrm>
            <a:off x="468630" y="1649730"/>
            <a:ext cx="7199630" cy="386080"/>
          </a:xfrm>
          <a:prstGeom prst="rect">
            <a:avLst/>
          </a:prstGeom>
          <a:solidFill>
            <a:srgbClr val="000000"/>
          </a:solidFill>
          <a:ln w="9525">
            <a:noFill/>
          </a:ln>
        </p:spPr>
        <p:txBody>
          <a:bodyPr wrap="square">
            <a:spAutoFit/>
          </a:bodyPr>
          <a:p>
            <a:pPr>
              <a:lnSpc>
                <a:spcPct val="80000"/>
              </a:lnSpc>
              <a:spcBef>
                <a:spcPct val="50000"/>
              </a:spcBef>
            </a:pPr>
            <a:r>
              <a:rPr lang="en-US" altLang="zh-CN" sz="2400" b="1" dirty="0">
                <a:solidFill>
                  <a:schemeClr val="bg1"/>
                </a:solidFill>
                <a:latin typeface="楷体_GB2312" pitchFamily="49" charset="-122"/>
                <a:ea typeface="楷体_GB2312" pitchFamily="49" charset="-122"/>
              </a:rPr>
              <a:t>ASL=</a:t>
            </a:r>
            <a:r>
              <a:rPr lang="zh-CN" altLang="en-US" sz="2400" b="1" dirty="0">
                <a:solidFill>
                  <a:schemeClr val="bg1"/>
                </a:solidFill>
                <a:latin typeface="楷体_GB2312" pitchFamily="49" charset="-122"/>
                <a:ea typeface="楷体_GB2312" pitchFamily="49" charset="-122"/>
              </a:rPr>
              <a:t>（</a:t>
            </a:r>
            <a:r>
              <a:rPr lang="en-US" altLang="zh-CN" sz="2400" b="1" dirty="0">
                <a:solidFill>
                  <a:schemeClr val="bg1"/>
                </a:solidFill>
                <a:latin typeface="楷体_GB2312" pitchFamily="49" charset="-122"/>
                <a:ea typeface="楷体_GB2312" pitchFamily="49" charset="-122"/>
              </a:rPr>
              <a:t>1+1+1+1+1+1+2+2+2+3+5</a:t>
            </a:r>
            <a:r>
              <a:rPr lang="zh-CN" altLang="en-US" sz="2400" b="1" dirty="0">
                <a:solidFill>
                  <a:schemeClr val="bg1"/>
                </a:solidFill>
                <a:latin typeface="楷体_GB2312" pitchFamily="49" charset="-122"/>
                <a:ea typeface="楷体_GB2312" pitchFamily="49" charset="-122"/>
              </a:rPr>
              <a:t>）</a:t>
            </a:r>
            <a:r>
              <a:rPr lang="en-US" altLang="zh-CN" sz="2400" b="1" dirty="0">
                <a:solidFill>
                  <a:schemeClr val="bg1"/>
                </a:solidFill>
                <a:latin typeface="楷体_GB2312" pitchFamily="49" charset="-122"/>
                <a:ea typeface="楷体_GB2312" pitchFamily="49" charset="-122"/>
              </a:rPr>
              <a:t>/11=20/11</a:t>
            </a:r>
            <a:endParaRPr lang="en-US" altLang="zh-CN" sz="2400" b="1" dirty="0">
              <a:solidFill>
                <a:schemeClr val="bg1"/>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23"/>
                                        </p:tgtEl>
                                        <p:attrNameLst>
                                          <p:attrName>style.visibility</p:attrName>
                                        </p:attrNameLst>
                                      </p:cBhvr>
                                      <p:to>
                                        <p:strVal val="visible"/>
                                      </p:to>
                                    </p:set>
                                    <p:animEffect transition="in" filter="wipe(left)">
                                      <p:cBhvr>
                                        <p:cTn id="7" dur="500"/>
                                        <p:tgtEl>
                                          <p:spTgt spid="8192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7272"/>
                                        </p:tgtEl>
                                        <p:attrNameLst>
                                          <p:attrName>style.visibility</p:attrName>
                                        </p:attrNameLst>
                                      </p:cBhvr>
                                      <p:to>
                                        <p:strVal val="visible"/>
                                      </p:to>
                                    </p:set>
                                    <p:animEffect transition="in" filter="checkerboard(across)">
                                      <p:cBhvr>
                                        <p:cTn id="12" dur="500"/>
                                        <p:tgtEl>
                                          <p:spTgt spid="13727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7273"/>
                                        </p:tgtEl>
                                        <p:attrNameLst>
                                          <p:attrName>style.visibility</p:attrName>
                                        </p:attrNameLst>
                                      </p:cBhvr>
                                      <p:to>
                                        <p:strVal val="visible"/>
                                      </p:to>
                                    </p:set>
                                    <p:animEffect transition="in" filter="checkerboard(across)">
                                      <p:cBhvr>
                                        <p:cTn id="17" dur="500"/>
                                        <p:tgtEl>
                                          <p:spTgt spid="13727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7274"/>
                                        </p:tgtEl>
                                        <p:attrNameLst>
                                          <p:attrName>style.visibility</p:attrName>
                                        </p:attrNameLst>
                                      </p:cBhvr>
                                      <p:to>
                                        <p:strVal val="visible"/>
                                      </p:to>
                                    </p:set>
                                    <p:animEffect transition="in" filter="checkerboard(across)">
                                      <p:cBhvr>
                                        <p:cTn id="22" dur="500"/>
                                        <p:tgtEl>
                                          <p:spTgt spid="13727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37275"/>
                                        </p:tgtEl>
                                        <p:attrNameLst>
                                          <p:attrName>style.visibility</p:attrName>
                                        </p:attrNameLst>
                                      </p:cBhvr>
                                      <p:to>
                                        <p:strVal val="visible"/>
                                      </p:to>
                                    </p:set>
                                    <p:animEffect transition="in" filter="checkerboard(across)">
                                      <p:cBhvr>
                                        <p:cTn id="27" dur="500"/>
                                        <p:tgtEl>
                                          <p:spTgt spid="13727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37276"/>
                                        </p:tgtEl>
                                        <p:attrNameLst>
                                          <p:attrName>style.visibility</p:attrName>
                                        </p:attrNameLst>
                                      </p:cBhvr>
                                      <p:to>
                                        <p:strVal val="visible"/>
                                      </p:to>
                                    </p:set>
                                    <p:animEffect transition="in" filter="checkerboard(across)">
                                      <p:cBhvr>
                                        <p:cTn id="32" dur="500"/>
                                        <p:tgtEl>
                                          <p:spTgt spid="137276"/>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37277"/>
                                        </p:tgtEl>
                                        <p:attrNameLst>
                                          <p:attrName>style.visibility</p:attrName>
                                        </p:attrNameLst>
                                      </p:cBhvr>
                                      <p:to>
                                        <p:strVal val="visible"/>
                                      </p:to>
                                    </p:set>
                                    <p:animEffect transition="in" filter="checkerboard(across)">
                                      <p:cBhvr>
                                        <p:cTn id="37" dur="500"/>
                                        <p:tgtEl>
                                          <p:spTgt spid="13727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37278"/>
                                        </p:tgtEl>
                                        <p:attrNameLst>
                                          <p:attrName>style.visibility</p:attrName>
                                        </p:attrNameLst>
                                      </p:cBhvr>
                                      <p:to>
                                        <p:strVal val="visible"/>
                                      </p:to>
                                    </p:set>
                                    <p:animEffect transition="in" filter="checkerboard(across)">
                                      <p:cBhvr>
                                        <p:cTn id="42" dur="500"/>
                                        <p:tgtEl>
                                          <p:spTgt spid="137278"/>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37279"/>
                                        </p:tgtEl>
                                        <p:attrNameLst>
                                          <p:attrName>style.visibility</p:attrName>
                                        </p:attrNameLst>
                                      </p:cBhvr>
                                      <p:to>
                                        <p:strVal val="visible"/>
                                      </p:to>
                                    </p:set>
                                    <p:animEffect transition="in" filter="checkerboard(across)">
                                      <p:cBhvr>
                                        <p:cTn id="47" dur="500"/>
                                        <p:tgtEl>
                                          <p:spTgt spid="137279"/>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37280"/>
                                        </p:tgtEl>
                                        <p:attrNameLst>
                                          <p:attrName>style.visibility</p:attrName>
                                        </p:attrNameLst>
                                      </p:cBhvr>
                                      <p:to>
                                        <p:strVal val="visible"/>
                                      </p:to>
                                    </p:set>
                                    <p:animEffect transition="in" filter="checkerboard(across)">
                                      <p:cBhvr>
                                        <p:cTn id="52" dur="500"/>
                                        <p:tgtEl>
                                          <p:spTgt spid="137280"/>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37281"/>
                                        </p:tgtEl>
                                        <p:attrNameLst>
                                          <p:attrName>style.visibility</p:attrName>
                                        </p:attrNameLst>
                                      </p:cBhvr>
                                      <p:to>
                                        <p:strVal val="visible"/>
                                      </p:to>
                                    </p:set>
                                    <p:animEffect transition="in" filter="checkerboard(across)">
                                      <p:cBhvr>
                                        <p:cTn id="57" dur="500"/>
                                        <p:tgtEl>
                                          <p:spTgt spid="137281"/>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37282"/>
                                        </p:tgtEl>
                                        <p:attrNameLst>
                                          <p:attrName>style.visibility</p:attrName>
                                        </p:attrNameLst>
                                      </p:cBhvr>
                                      <p:to>
                                        <p:strVal val="visible"/>
                                      </p:to>
                                    </p:set>
                                    <p:animEffect transition="in" filter="checkerboard(across)">
                                      <p:cBhvr>
                                        <p:cTn id="62" dur="500"/>
                                        <p:tgtEl>
                                          <p:spTgt spid="137282"/>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7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72" grpId="0"/>
      <p:bldP spid="137273" grpId="0"/>
      <p:bldP spid="137274" grpId="0"/>
      <p:bldP spid="137275" grpId="0"/>
      <p:bldP spid="137276" grpId="0"/>
      <p:bldP spid="137277" grpId="0"/>
      <p:bldP spid="137278" grpId="0"/>
      <p:bldP spid="137279" grpId="0"/>
      <p:bldP spid="137280" grpId="0"/>
      <p:bldP spid="137281" grpId="0"/>
      <p:bldP spid="137282" grpId="0"/>
      <p:bldP spid="137291" grpId="0" bldLvl="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38241"/>
          <p:cNvSpPr>
            <a:spLocks noGrp="1"/>
          </p:cNvSpPr>
          <p:nvPr>
            <p:ph type="title"/>
          </p:nvPr>
        </p:nvSpPr>
        <p:spPr>
          <a:xfrm>
            <a:off x="36513" y="117475"/>
            <a:ext cx="9036050" cy="1382713"/>
          </a:xfrm>
          <a:solidFill>
            <a:schemeClr val="bg1">
              <a:alpha val="100000"/>
            </a:schemeClr>
          </a:solidFill>
          <a:ln/>
        </p:spPr>
        <p:txBody>
          <a:bodyPr vert="horz" wrap="square" lIns="91440" tIns="45720" rIns="91440" bIns="45720" anchor="ctr"/>
          <a:p>
            <a:r>
              <a:rPr lang="zh-CN" altLang="en-US" sz="2400" dirty="0">
                <a:solidFill>
                  <a:schemeClr val="tx1"/>
                </a:solidFill>
              </a:rPr>
              <a:t>例</a:t>
            </a:r>
            <a:r>
              <a:rPr lang="en-US" altLang="zh-CN" sz="2400" dirty="0">
                <a:solidFill>
                  <a:schemeClr val="tx1"/>
                </a:solidFill>
              </a:rPr>
              <a:t>2:</a:t>
            </a:r>
            <a:r>
              <a:rPr lang="zh-CN" altLang="en-US" sz="2400" dirty="0">
                <a:solidFill>
                  <a:schemeClr val="tx1"/>
                </a:solidFill>
              </a:rPr>
              <a:t>已知一组关键字为</a:t>
            </a:r>
            <a:r>
              <a:rPr lang="zh-CN" altLang="en-US" sz="2400" dirty="0">
                <a:solidFill>
                  <a:srgbClr val="0000FF"/>
                </a:solidFill>
              </a:rPr>
              <a:t>（</a:t>
            </a:r>
            <a:r>
              <a:rPr lang="en-US" altLang="zh-CN" sz="2400" dirty="0">
                <a:solidFill>
                  <a:srgbClr val="0000FF"/>
                </a:solidFill>
              </a:rPr>
              <a:t>19</a:t>
            </a:r>
            <a:r>
              <a:rPr lang="zh-CN" altLang="en-US" sz="2400" dirty="0">
                <a:solidFill>
                  <a:srgbClr val="0000FF"/>
                </a:solidFill>
              </a:rPr>
              <a:t>，</a:t>
            </a:r>
            <a:r>
              <a:rPr lang="en-US" altLang="zh-CN" sz="2400" dirty="0">
                <a:solidFill>
                  <a:srgbClr val="0000FF"/>
                </a:solidFill>
              </a:rPr>
              <a:t>14</a:t>
            </a:r>
            <a:r>
              <a:rPr lang="zh-CN" altLang="en-US" sz="2400" dirty="0">
                <a:solidFill>
                  <a:srgbClr val="0000FF"/>
                </a:solidFill>
              </a:rPr>
              <a:t>，</a:t>
            </a:r>
            <a:r>
              <a:rPr lang="en-US" altLang="zh-CN" sz="2400" dirty="0">
                <a:solidFill>
                  <a:srgbClr val="0000FF"/>
                </a:solidFill>
              </a:rPr>
              <a:t>23</a:t>
            </a:r>
            <a:r>
              <a:rPr lang="zh-CN" altLang="en-US" sz="2400" dirty="0">
                <a:solidFill>
                  <a:srgbClr val="0000FF"/>
                </a:solidFill>
              </a:rPr>
              <a:t>，</a:t>
            </a:r>
            <a:r>
              <a:rPr lang="en-US" altLang="zh-CN" sz="2400" dirty="0">
                <a:solidFill>
                  <a:srgbClr val="0000FF"/>
                </a:solidFill>
              </a:rPr>
              <a:t>01</a:t>
            </a:r>
            <a:r>
              <a:rPr lang="zh-CN" altLang="en-US" sz="2400" dirty="0">
                <a:solidFill>
                  <a:srgbClr val="0000FF"/>
                </a:solidFill>
              </a:rPr>
              <a:t>，</a:t>
            </a:r>
            <a:r>
              <a:rPr lang="en-US" altLang="zh-CN" sz="2400" dirty="0">
                <a:solidFill>
                  <a:srgbClr val="0000FF"/>
                </a:solidFill>
              </a:rPr>
              <a:t>68</a:t>
            </a:r>
            <a:r>
              <a:rPr lang="zh-CN" altLang="en-US" sz="2400" dirty="0">
                <a:solidFill>
                  <a:srgbClr val="0000FF"/>
                </a:solidFill>
              </a:rPr>
              <a:t>，</a:t>
            </a:r>
            <a:r>
              <a:rPr lang="en-US" altLang="zh-CN" sz="2400" dirty="0">
                <a:solidFill>
                  <a:srgbClr val="0000FF"/>
                </a:solidFill>
              </a:rPr>
              <a:t>20</a:t>
            </a:r>
            <a:r>
              <a:rPr lang="zh-CN" altLang="en-US" sz="2400" dirty="0">
                <a:solidFill>
                  <a:srgbClr val="0000FF"/>
                </a:solidFill>
              </a:rPr>
              <a:t>，</a:t>
            </a:r>
            <a:r>
              <a:rPr lang="en-US" altLang="zh-CN" sz="2400" dirty="0">
                <a:solidFill>
                  <a:srgbClr val="0000FF"/>
                </a:solidFill>
              </a:rPr>
              <a:t>84</a:t>
            </a:r>
            <a:r>
              <a:rPr lang="zh-CN" altLang="en-US" sz="2400" dirty="0">
                <a:solidFill>
                  <a:srgbClr val="0000FF"/>
                </a:solidFill>
              </a:rPr>
              <a:t>，</a:t>
            </a:r>
            <a:r>
              <a:rPr lang="en-US" altLang="zh-CN" sz="2400" dirty="0">
                <a:solidFill>
                  <a:srgbClr val="0000FF"/>
                </a:solidFill>
              </a:rPr>
              <a:t>27</a:t>
            </a:r>
            <a:r>
              <a:rPr lang="zh-CN" altLang="en-US" sz="2400" dirty="0">
                <a:solidFill>
                  <a:srgbClr val="0000FF"/>
                </a:solidFill>
              </a:rPr>
              <a:t>，</a:t>
            </a:r>
            <a:r>
              <a:rPr lang="en-US" altLang="zh-CN" sz="2400" dirty="0">
                <a:solidFill>
                  <a:srgbClr val="0000FF"/>
                </a:solidFill>
              </a:rPr>
              <a:t>55</a:t>
            </a:r>
            <a:r>
              <a:rPr lang="zh-CN" altLang="en-US" sz="2400" dirty="0">
                <a:solidFill>
                  <a:srgbClr val="0000FF"/>
                </a:solidFill>
              </a:rPr>
              <a:t>，</a:t>
            </a:r>
            <a:r>
              <a:rPr lang="en-US" altLang="zh-CN" sz="2400" dirty="0">
                <a:solidFill>
                  <a:srgbClr val="0000FF"/>
                </a:solidFill>
              </a:rPr>
              <a:t>11,10</a:t>
            </a:r>
            <a:r>
              <a:rPr lang="zh-CN" altLang="en-US" sz="2400" dirty="0">
                <a:solidFill>
                  <a:srgbClr val="0000FF"/>
                </a:solidFill>
              </a:rPr>
              <a:t>，</a:t>
            </a:r>
            <a:r>
              <a:rPr lang="en-US" altLang="zh-CN" sz="2400" dirty="0">
                <a:solidFill>
                  <a:srgbClr val="0000FF"/>
                </a:solidFill>
              </a:rPr>
              <a:t>79</a:t>
            </a:r>
            <a:r>
              <a:rPr lang="zh-CN" altLang="en-US" sz="2400" dirty="0">
                <a:solidFill>
                  <a:srgbClr val="0000FF"/>
                </a:solidFill>
              </a:rPr>
              <a:t>）</a:t>
            </a:r>
            <a:r>
              <a:rPr lang="zh-CN" altLang="en-US" sz="2400" dirty="0">
                <a:solidFill>
                  <a:schemeClr val="tx1"/>
                </a:solidFill>
              </a:rPr>
              <a:t>，则按哈希函数</a:t>
            </a:r>
            <a:r>
              <a:rPr lang="en-US" altLang="zh-CN" sz="2400" dirty="0">
                <a:solidFill>
                  <a:srgbClr val="0000FF"/>
                </a:solidFill>
              </a:rPr>
              <a:t>H(key)=key MOD 13</a:t>
            </a:r>
            <a:r>
              <a:rPr lang="zh-CN" altLang="en-US" sz="2400" dirty="0">
                <a:solidFill>
                  <a:schemeClr val="tx1"/>
                </a:solidFill>
              </a:rPr>
              <a:t>和链地址法解决冲突构造这组关键字的哈希表。 </a:t>
            </a:r>
            <a:endParaRPr lang="zh-CN" altLang="en-US" sz="2400" dirty="0">
              <a:solidFill>
                <a:schemeClr val="tx1"/>
              </a:solidFill>
            </a:endParaRPr>
          </a:p>
        </p:txBody>
      </p:sp>
      <p:sp>
        <p:nvSpPr>
          <p:cNvPr id="82947" name="矩形 138242"/>
          <p:cNvSpPr/>
          <p:nvPr/>
        </p:nvSpPr>
        <p:spPr>
          <a:xfrm>
            <a:off x="0" y="1020763"/>
            <a:ext cx="9144000" cy="0"/>
          </a:xfrm>
          <a:prstGeom prst="rect">
            <a:avLst/>
          </a:prstGeom>
          <a:noFill/>
          <a:ln w="9525">
            <a:noFill/>
          </a:ln>
        </p:spPr>
        <p:txBody>
          <a:bodyPr/>
          <a:p>
            <a:endParaRPr lang="zh-CN" altLang="en-US" dirty="0">
              <a:latin typeface="Arial" panose="020B0604020202020204" pitchFamily="34" charset="0"/>
              <a:ea typeface="Arial" panose="020B0604020202020204" pitchFamily="34" charset="0"/>
            </a:endParaRPr>
          </a:p>
        </p:txBody>
      </p:sp>
      <p:graphicFrame>
        <p:nvGraphicFramePr>
          <p:cNvPr id="138327" name="表格 138326"/>
          <p:cNvGraphicFramePr/>
          <p:nvPr/>
        </p:nvGraphicFramePr>
        <p:xfrm>
          <a:off x="250825" y="2133600"/>
          <a:ext cx="912813" cy="4502150"/>
        </p:xfrm>
        <a:graphic>
          <a:graphicData uri="http://schemas.openxmlformats.org/drawingml/2006/table">
            <a:tbl>
              <a:tblPr/>
              <a:tblGrid>
                <a:gridCol w="509588"/>
                <a:gridCol w="403225"/>
              </a:tblGrid>
              <a:tr h="346075">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0</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r>
              <a:tr h="346075">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1</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buNone/>
                      </a:pPr>
                      <a:endParaRPr lang="zh-CN" altLang="en-US" sz="1600" b="1" dirty="0">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r>
              <a:tr h="346075">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2</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r>
              <a:tr h="346075">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3</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buNone/>
                      </a:pPr>
                      <a:endParaRPr lang="zh-CN" altLang="en-US" sz="1600" b="1" dirty="0">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r>
              <a:tr h="346075">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4</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r>
              <a:tr h="344488">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5</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r>
              <a:tr h="346075">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6</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buNone/>
                      </a:pPr>
                      <a:endParaRPr lang="zh-CN" altLang="en-US" sz="1600" b="1" dirty="0">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r>
              <a:tr h="346075">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7</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buNone/>
                      </a:pPr>
                      <a:endParaRPr lang="zh-CN" altLang="en-US" sz="1600" b="1" dirty="0">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r>
              <a:tr h="346075">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8</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r>
              <a:tr h="346075">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9</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r>
              <a:tr h="349250">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10</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buNone/>
                      </a:pPr>
                      <a:endParaRPr lang="zh-CN" altLang="en-US" sz="1600" b="1" dirty="0">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r>
              <a:tr h="347662">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11</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buNone/>
                      </a:pPr>
                      <a:endParaRPr lang="zh-CN" altLang="en-US" sz="1600" b="1" dirty="0">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r>
              <a:tr h="346075">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12</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c>
                  <a:txBody>
                    <a:bodyPr/>
                    <a:lstStyle>
                      <a:lvl1pPr marL="342900" lvl="0" indent="-34290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zh-CN" sz="1600" b="1">
                          <a:solidFill>
                            <a:schemeClr val="bg1"/>
                          </a:solidFill>
                          <a:ea typeface="Times New Roman" panose="02020603050405020304" pitchFamily="18" charset="0"/>
                        </a:rPr>
                        <a:t>^</a:t>
                      </a:r>
                      <a:endParaRPr lang="en-US" altLang="zh-CN" sz="1600" b="1">
                        <a:solidFill>
                          <a:schemeClr val="bg1"/>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8080"/>
                    </a:solidFill>
                  </a:tcPr>
                </a:tc>
              </a:tr>
            </a:tbl>
          </a:graphicData>
        </a:graphic>
      </p:graphicFrame>
      <p:sp>
        <p:nvSpPr>
          <p:cNvPr id="138328" name="文本框 138327"/>
          <p:cNvSpPr txBox="1"/>
          <p:nvPr/>
        </p:nvSpPr>
        <p:spPr>
          <a:xfrm>
            <a:off x="250825" y="1484313"/>
            <a:ext cx="1403350" cy="457200"/>
          </a:xfrm>
          <a:prstGeom prst="rect">
            <a:avLst/>
          </a:prstGeom>
          <a:noFill/>
          <a:ln w="9525">
            <a:noFill/>
          </a:ln>
        </p:spPr>
        <p:txBody>
          <a:bodyPr>
            <a:spAutoFit/>
          </a:bodyPr>
          <a:p>
            <a:pPr>
              <a:spcBef>
                <a:spcPct val="50000"/>
              </a:spcBef>
            </a:pPr>
            <a:r>
              <a:rPr lang="en-US" altLang="zh-CN" sz="2400" b="1" dirty="0">
                <a:latin typeface="楷体_GB2312" pitchFamily="49" charset="-122"/>
                <a:ea typeface="楷体_GB2312" pitchFamily="49" charset="-122"/>
              </a:rPr>
              <a:t>19%13=6</a:t>
            </a:r>
            <a:endParaRPr lang="en-US" altLang="zh-CN" sz="2400" b="1" dirty="0">
              <a:latin typeface="楷体_GB2312" pitchFamily="49" charset="-122"/>
              <a:ea typeface="楷体_GB2312" pitchFamily="49" charset="-122"/>
            </a:endParaRPr>
          </a:p>
        </p:txBody>
      </p:sp>
      <p:sp>
        <p:nvSpPr>
          <p:cNvPr id="138330" name="文本框 138329"/>
          <p:cNvSpPr txBox="1"/>
          <p:nvPr/>
        </p:nvSpPr>
        <p:spPr>
          <a:xfrm>
            <a:off x="1547813" y="1484313"/>
            <a:ext cx="1295400" cy="457200"/>
          </a:xfrm>
          <a:prstGeom prst="rect">
            <a:avLst/>
          </a:prstGeom>
          <a:noFill/>
          <a:ln w="9525">
            <a:noFill/>
          </a:ln>
        </p:spPr>
        <p:txBody>
          <a:bodyPr>
            <a:spAutoFit/>
          </a:bodyPr>
          <a:p>
            <a:pPr>
              <a:spcBef>
                <a:spcPct val="50000"/>
              </a:spcBef>
            </a:pPr>
            <a:r>
              <a:rPr lang="en-US" altLang="zh-CN" sz="2400" b="1" dirty="0">
                <a:latin typeface="楷体_GB2312" pitchFamily="49" charset="-122"/>
                <a:ea typeface="楷体_GB2312" pitchFamily="49" charset="-122"/>
              </a:rPr>
              <a:t>14%13=1</a:t>
            </a:r>
            <a:endParaRPr lang="en-US" altLang="zh-CN" sz="2400" b="1" dirty="0">
              <a:latin typeface="楷体_GB2312" pitchFamily="49" charset="-122"/>
              <a:ea typeface="楷体_GB2312" pitchFamily="49" charset="-122"/>
            </a:endParaRPr>
          </a:p>
        </p:txBody>
      </p:sp>
      <p:grpSp>
        <p:nvGrpSpPr>
          <p:cNvPr id="138331" name="组合 138330"/>
          <p:cNvGrpSpPr/>
          <p:nvPr/>
        </p:nvGrpSpPr>
        <p:grpSpPr>
          <a:xfrm>
            <a:off x="971550" y="2492375"/>
            <a:ext cx="1146175" cy="382588"/>
            <a:chOff x="612" y="1616"/>
            <a:chExt cx="722" cy="241"/>
          </a:xfrm>
        </p:grpSpPr>
        <p:sp>
          <p:nvSpPr>
            <p:cNvPr id="83045" name="文本框 138245"/>
            <p:cNvSpPr txBox="1"/>
            <p:nvPr/>
          </p:nvSpPr>
          <p:spPr>
            <a:xfrm>
              <a:off x="930" y="1616"/>
              <a:ext cx="404" cy="241"/>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sz="2000" b="1" dirty="0">
                  <a:solidFill>
                    <a:srgbClr val="CC3300"/>
                  </a:solidFill>
                  <a:latin typeface="Arial" panose="020B0604020202020204" pitchFamily="34" charset="0"/>
                  <a:cs typeface="Times New Roman" panose="02020603050405020304" pitchFamily="18" charset="0"/>
                </a:rPr>
                <a:t>14  </a:t>
              </a:r>
              <a:endParaRPr lang="en-US" altLang="zh-CN" sz="2000" b="1" dirty="0">
                <a:solidFill>
                  <a:srgbClr val="CC3300"/>
                </a:solidFill>
                <a:latin typeface="Arial" panose="020B0604020202020204" pitchFamily="34" charset="0"/>
              </a:endParaRPr>
            </a:p>
          </p:txBody>
        </p:sp>
        <p:sp>
          <p:nvSpPr>
            <p:cNvPr id="83046" name="直接连接符 138249"/>
            <p:cNvSpPr/>
            <p:nvPr/>
          </p:nvSpPr>
          <p:spPr>
            <a:xfrm>
              <a:off x="1202" y="1616"/>
              <a:ext cx="0" cy="241"/>
            </a:xfrm>
            <a:prstGeom prst="line">
              <a:avLst/>
            </a:prstGeom>
            <a:ln w="9525" cap="flat" cmpd="sng">
              <a:solidFill>
                <a:srgbClr val="000000"/>
              </a:solidFill>
              <a:prstDash val="solid"/>
              <a:headEnd type="none" w="med" len="med"/>
              <a:tailEnd type="none" w="med" len="med"/>
            </a:ln>
          </p:spPr>
        </p:sp>
        <p:sp>
          <p:nvSpPr>
            <p:cNvPr id="83047" name="直接连接符 138244"/>
            <p:cNvSpPr/>
            <p:nvPr/>
          </p:nvSpPr>
          <p:spPr>
            <a:xfrm>
              <a:off x="612" y="1752"/>
              <a:ext cx="403" cy="0"/>
            </a:xfrm>
            <a:prstGeom prst="line">
              <a:avLst/>
            </a:prstGeom>
            <a:ln w="9525" cap="flat" cmpd="sng">
              <a:solidFill>
                <a:srgbClr val="000000"/>
              </a:solidFill>
              <a:prstDash val="solid"/>
              <a:headEnd type="none" w="med" len="med"/>
              <a:tailEnd type="triangle" w="med" len="med"/>
            </a:ln>
          </p:spPr>
        </p:sp>
      </p:grpSp>
      <p:sp>
        <p:nvSpPr>
          <p:cNvPr id="138332" name="文本框 138331"/>
          <p:cNvSpPr txBox="1"/>
          <p:nvPr/>
        </p:nvSpPr>
        <p:spPr>
          <a:xfrm>
            <a:off x="2987675" y="1484313"/>
            <a:ext cx="1512888" cy="457200"/>
          </a:xfrm>
          <a:prstGeom prst="rect">
            <a:avLst/>
          </a:prstGeom>
          <a:noFill/>
          <a:ln w="9525">
            <a:noFill/>
          </a:ln>
        </p:spPr>
        <p:txBody>
          <a:bodyPr>
            <a:spAutoFit/>
          </a:bodyPr>
          <a:p>
            <a:pPr>
              <a:spcBef>
                <a:spcPct val="50000"/>
              </a:spcBef>
            </a:pPr>
            <a:r>
              <a:rPr lang="en-US" altLang="zh-CN" sz="2400" b="1" dirty="0">
                <a:latin typeface="楷体_GB2312" pitchFamily="49" charset="-122"/>
                <a:ea typeface="楷体_GB2312" pitchFamily="49" charset="-122"/>
              </a:rPr>
              <a:t>23%13=10</a:t>
            </a:r>
            <a:endParaRPr lang="en-US" altLang="zh-CN" sz="2400" b="1" dirty="0">
              <a:latin typeface="楷体_GB2312" pitchFamily="49" charset="-122"/>
              <a:ea typeface="楷体_GB2312" pitchFamily="49" charset="-122"/>
            </a:endParaRPr>
          </a:p>
        </p:txBody>
      </p:sp>
      <p:sp>
        <p:nvSpPr>
          <p:cNvPr id="138334" name="文本框 138333"/>
          <p:cNvSpPr txBox="1"/>
          <p:nvPr/>
        </p:nvSpPr>
        <p:spPr>
          <a:xfrm>
            <a:off x="4572000" y="1484313"/>
            <a:ext cx="1249363" cy="457200"/>
          </a:xfrm>
          <a:prstGeom prst="rect">
            <a:avLst/>
          </a:prstGeom>
          <a:noFill/>
          <a:ln w="9525">
            <a:noFill/>
          </a:ln>
        </p:spPr>
        <p:txBody>
          <a:bodyPr wrap="none">
            <a:spAutoFit/>
          </a:bodyPr>
          <a:p>
            <a:r>
              <a:rPr lang="en-US" altLang="zh-CN" sz="2400" b="1" dirty="0">
                <a:latin typeface="楷体_GB2312" pitchFamily="49" charset="-122"/>
                <a:ea typeface="楷体_GB2312" pitchFamily="49" charset="-122"/>
              </a:rPr>
              <a:t>01%13=1</a:t>
            </a:r>
            <a:endParaRPr lang="en-US" altLang="zh-CN" sz="2400" b="1" dirty="0">
              <a:latin typeface="楷体_GB2312" pitchFamily="49" charset="-122"/>
              <a:ea typeface="楷体_GB2312" pitchFamily="49" charset="-122"/>
            </a:endParaRPr>
          </a:p>
        </p:txBody>
      </p:sp>
      <p:grpSp>
        <p:nvGrpSpPr>
          <p:cNvPr id="138339" name="组合 138338"/>
          <p:cNvGrpSpPr/>
          <p:nvPr/>
        </p:nvGrpSpPr>
        <p:grpSpPr>
          <a:xfrm>
            <a:off x="1979613" y="2565400"/>
            <a:ext cx="3600450" cy="390525"/>
            <a:chOff x="1247" y="1616"/>
            <a:chExt cx="2268" cy="246"/>
          </a:xfrm>
        </p:grpSpPr>
        <p:grpSp>
          <p:nvGrpSpPr>
            <p:cNvPr id="83035" name="组合 138334"/>
            <p:cNvGrpSpPr/>
            <p:nvPr/>
          </p:nvGrpSpPr>
          <p:grpSpPr>
            <a:xfrm>
              <a:off x="1247" y="1616"/>
              <a:ext cx="2268" cy="246"/>
              <a:chOff x="2426" y="1933"/>
              <a:chExt cx="2268" cy="246"/>
            </a:xfrm>
          </p:grpSpPr>
          <p:sp>
            <p:nvSpPr>
              <p:cNvPr id="83038" name="文本框 138246"/>
              <p:cNvSpPr txBox="1"/>
              <p:nvPr/>
            </p:nvSpPr>
            <p:spPr>
              <a:xfrm>
                <a:off x="2749" y="1933"/>
                <a:ext cx="403" cy="241"/>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sz="2000" b="1" dirty="0">
                    <a:solidFill>
                      <a:srgbClr val="CC3300"/>
                    </a:solidFill>
                    <a:latin typeface="Arial" panose="020B0604020202020204" pitchFamily="34" charset="0"/>
                    <a:cs typeface="Times New Roman" panose="02020603050405020304" pitchFamily="18" charset="0"/>
                  </a:rPr>
                  <a:t>1</a:t>
                </a:r>
                <a:endParaRPr lang="en-US" altLang="zh-CN" sz="2000" b="1" dirty="0">
                  <a:solidFill>
                    <a:srgbClr val="CC3300"/>
                  </a:solidFill>
                  <a:latin typeface="Arial" panose="020B0604020202020204" pitchFamily="34" charset="0"/>
                </a:endParaRPr>
              </a:p>
            </p:txBody>
          </p:sp>
          <p:sp>
            <p:nvSpPr>
              <p:cNvPr id="83039" name="文本框 138247"/>
              <p:cNvSpPr txBox="1"/>
              <p:nvPr/>
            </p:nvSpPr>
            <p:spPr>
              <a:xfrm>
                <a:off x="3478" y="1938"/>
                <a:ext cx="404" cy="241"/>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sz="2000" b="1" dirty="0">
                    <a:solidFill>
                      <a:srgbClr val="CC3300"/>
                    </a:solidFill>
                    <a:latin typeface="Arial" panose="020B0604020202020204" pitchFamily="34" charset="0"/>
                    <a:cs typeface="Times New Roman" panose="02020603050405020304" pitchFamily="18" charset="0"/>
                  </a:rPr>
                  <a:t>27</a:t>
                </a:r>
                <a:endParaRPr lang="en-US" altLang="zh-CN" sz="2000" b="1" dirty="0">
                  <a:solidFill>
                    <a:srgbClr val="CC3300"/>
                  </a:solidFill>
                  <a:latin typeface="Arial" panose="020B0604020202020204" pitchFamily="34" charset="0"/>
                </a:endParaRPr>
              </a:p>
            </p:txBody>
          </p:sp>
          <p:sp>
            <p:nvSpPr>
              <p:cNvPr id="83040" name="文本框 138248"/>
              <p:cNvSpPr txBox="1"/>
              <p:nvPr/>
            </p:nvSpPr>
            <p:spPr>
              <a:xfrm>
                <a:off x="4201" y="1933"/>
                <a:ext cx="493" cy="241"/>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sz="2000" b="1" dirty="0">
                    <a:solidFill>
                      <a:srgbClr val="CC3300"/>
                    </a:solidFill>
                    <a:latin typeface="Arial" panose="020B0604020202020204" pitchFamily="34" charset="0"/>
                    <a:cs typeface="Times New Roman" panose="02020603050405020304" pitchFamily="18" charset="0"/>
                  </a:rPr>
                  <a:t>79  ^</a:t>
                </a:r>
                <a:endParaRPr lang="en-US" altLang="zh-CN" sz="2000" b="1" dirty="0">
                  <a:solidFill>
                    <a:srgbClr val="CC3300"/>
                  </a:solidFill>
                  <a:latin typeface="Arial" panose="020B0604020202020204" pitchFamily="34" charset="0"/>
                </a:endParaRPr>
              </a:p>
            </p:txBody>
          </p:sp>
          <p:sp>
            <p:nvSpPr>
              <p:cNvPr id="83041" name="直接连接符 138252"/>
              <p:cNvSpPr/>
              <p:nvPr/>
            </p:nvSpPr>
            <p:spPr>
              <a:xfrm>
                <a:off x="4443" y="1933"/>
                <a:ext cx="0" cy="241"/>
              </a:xfrm>
              <a:prstGeom prst="line">
                <a:avLst/>
              </a:prstGeom>
              <a:ln w="9525" cap="flat" cmpd="sng">
                <a:solidFill>
                  <a:srgbClr val="000000"/>
                </a:solidFill>
                <a:prstDash val="solid"/>
                <a:headEnd type="none" w="med" len="med"/>
                <a:tailEnd type="none" w="med" len="med"/>
              </a:ln>
            </p:spPr>
          </p:sp>
          <p:sp>
            <p:nvSpPr>
              <p:cNvPr id="83042" name="直接连接符 138253"/>
              <p:cNvSpPr/>
              <p:nvPr/>
            </p:nvSpPr>
            <p:spPr>
              <a:xfrm>
                <a:off x="2426" y="2013"/>
                <a:ext cx="323" cy="0"/>
              </a:xfrm>
              <a:prstGeom prst="line">
                <a:avLst/>
              </a:prstGeom>
              <a:ln w="9525" cap="flat" cmpd="sng">
                <a:solidFill>
                  <a:srgbClr val="000000"/>
                </a:solidFill>
                <a:prstDash val="solid"/>
                <a:headEnd type="none" w="med" len="med"/>
                <a:tailEnd type="triangle" w="med" len="med"/>
              </a:ln>
            </p:spPr>
          </p:sp>
          <p:sp>
            <p:nvSpPr>
              <p:cNvPr id="83043" name="直接连接符 138254"/>
              <p:cNvSpPr/>
              <p:nvPr/>
            </p:nvSpPr>
            <p:spPr>
              <a:xfrm>
                <a:off x="3107" y="2024"/>
                <a:ext cx="404" cy="0"/>
              </a:xfrm>
              <a:prstGeom prst="line">
                <a:avLst/>
              </a:prstGeom>
              <a:ln w="9525" cap="flat" cmpd="sng">
                <a:solidFill>
                  <a:srgbClr val="000000"/>
                </a:solidFill>
                <a:prstDash val="solid"/>
                <a:headEnd type="none" w="med" len="med"/>
                <a:tailEnd type="triangle" w="med" len="med"/>
              </a:ln>
            </p:spPr>
          </p:sp>
          <p:sp>
            <p:nvSpPr>
              <p:cNvPr id="83044" name="直接连接符 138255"/>
              <p:cNvSpPr/>
              <p:nvPr/>
            </p:nvSpPr>
            <p:spPr>
              <a:xfrm>
                <a:off x="3797" y="2013"/>
                <a:ext cx="404" cy="0"/>
              </a:xfrm>
              <a:prstGeom prst="line">
                <a:avLst/>
              </a:prstGeom>
              <a:ln w="9525" cap="flat" cmpd="sng">
                <a:solidFill>
                  <a:srgbClr val="000000"/>
                </a:solidFill>
                <a:prstDash val="solid"/>
                <a:headEnd type="none" w="med" len="med"/>
                <a:tailEnd type="triangle" w="med" len="med"/>
              </a:ln>
            </p:spPr>
          </p:sp>
        </p:grpSp>
        <p:sp>
          <p:nvSpPr>
            <p:cNvPr id="83036" name="直接连接符 138251"/>
            <p:cNvSpPr/>
            <p:nvPr/>
          </p:nvSpPr>
          <p:spPr>
            <a:xfrm>
              <a:off x="2608" y="1616"/>
              <a:ext cx="0" cy="241"/>
            </a:xfrm>
            <a:prstGeom prst="line">
              <a:avLst/>
            </a:prstGeom>
            <a:ln w="9525" cap="flat" cmpd="sng">
              <a:solidFill>
                <a:srgbClr val="000000"/>
              </a:solidFill>
              <a:prstDash val="solid"/>
              <a:headEnd type="none" w="med" len="med"/>
              <a:tailEnd type="none" w="med" len="med"/>
            </a:ln>
          </p:spPr>
        </p:sp>
        <p:sp>
          <p:nvSpPr>
            <p:cNvPr id="83037" name="直接连接符 138250"/>
            <p:cNvSpPr/>
            <p:nvPr/>
          </p:nvSpPr>
          <p:spPr>
            <a:xfrm>
              <a:off x="1837" y="1616"/>
              <a:ext cx="0" cy="241"/>
            </a:xfrm>
            <a:prstGeom prst="line">
              <a:avLst/>
            </a:prstGeom>
            <a:ln w="9525" cap="flat" cmpd="sng">
              <a:solidFill>
                <a:srgbClr val="000000"/>
              </a:solidFill>
              <a:prstDash val="solid"/>
              <a:headEnd type="none" w="med" len="med"/>
              <a:tailEnd type="none" w="med" len="med"/>
            </a:ln>
          </p:spPr>
        </p:sp>
      </p:grpSp>
      <p:grpSp>
        <p:nvGrpSpPr>
          <p:cNvPr id="138345" name="组合 138344"/>
          <p:cNvGrpSpPr/>
          <p:nvPr/>
        </p:nvGrpSpPr>
        <p:grpSpPr>
          <a:xfrm>
            <a:off x="971550" y="4652963"/>
            <a:ext cx="1449388" cy="381000"/>
            <a:chOff x="612" y="2931"/>
            <a:chExt cx="913" cy="240"/>
          </a:xfrm>
        </p:grpSpPr>
        <p:grpSp>
          <p:nvGrpSpPr>
            <p:cNvPr id="83031" name="组合 138266"/>
            <p:cNvGrpSpPr/>
            <p:nvPr/>
          </p:nvGrpSpPr>
          <p:grpSpPr>
            <a:xfrm>
              <a:off x="1020" y="2931"/>
              <a:ext cx="505" cy="240"/>
              <a:chOff x="3060" y="10176"/>
              <a:chExt cx="900" cy="468"/>
            </a:xfrm>
          </p:grpSpPr>
          <p:sp>
            <p:nvSpPr>
              <p:cNvPr id="83033" name="文本框 138267"/>
              <p:cNvSpPr txBox="1"/>
              <p:nvPr/>
            </p:nvSpPr>
            <p:spPr>
              <a:xfrm>
                <a:off x="3060" y="10176"/>
                <a:ext cx="900" cy="468"/>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sz="2000" b="1" dirty="0">
                    <a:solidFill>
                      <a:srgbClr val="CC3300"/>
                    </a:solidFill>
                    <a:latin typeface="Arial" panose="020B0604020202020204" pitchFamily="34" charset="0"/>
                    <a:cs typeface="Times New Roman" panose="02020603050405020304" pitchFamily="18" charset="0"/>
                  </a:rPr>
                  <a:t>20  ^</a:t>
                </a:r>
                <a:endParaRPr lang="en-US" altLang="zh-CN" sz="2000" b="1" dirty="0">
                  <a:solidFill>
                    <a:srgbClr val="CC3300"/>
                  </a:solidFill>
                  <a:latin typeface="Arial" panose="020B0604020202020204" pitchFamily="34" charset="0"/>
                </a:endParaRPr>
              </a:p>
            </p:txBody>
          </p:sp>
          <p:sp>
            <p:nvSpPr>
              <p:cNvPr id="83034" name="直接连接符 138268"/>
              <p:cNvSpPr/>
              <p:nvPr/>
            </p:nvSpPr>
            <p:spPr>
              <a:xfrm>
                <a:off x="3600" y="10176"/>
                <a:ext cx="0" cy="468"/>
              </a:xfrm>
              <a:prstGeom prst="line">
                <a:avLst/>
              </a:prstGeom>
              <a:ln w="9525" cap="flat" cmpd="sng">
                <a:solidFill>
                  <a:srgbClr val="000000"/>
                </a:solidFill>
                <a:prstDash val="solid"/>
                <a:headEnd type="none" w="med" len="med"/>
                <a:tailEnd type="none" w="med" len="med"/>
              </a:ln>
            </p:spPr>
          </p:sp>
        </p:grpSp>
        <p:sp>
          <p:nvSpPr>
            <p:cNvPr id="83032" name="直接连接符 138279"/>
            <p:cNvSpPr/>
            <p:nvPr/>
          </p:nvSpPr>
          <p:spPr>
            <a:xfrm>
              <a:off x="612" y="3022"/>
              <a:ext cx="408" cy="0"/>
            </a:xfrm>
            <a:prstGeom prst="line">
              <a:avLst/>
            </a:prstGeom>
            <a:ln w="9525" cap="flat" cmpd="sng">
              <a:solidFill>
                <a:srgbClr val="000000"/>
              </a:solidFill>
              <a:prstDash val="solid"/>
              <a:headEnd type="none" w="med" len="med"/>
              <a:tailEnd type="triangle" w="med" len="med"/>
            </a:ln>
          </p:spPr>
        </p:sp>
      </p:grpSp>
      <p:grpSp>
        <p:nvGrpSpPr>
          <p:cNvPr id="138346" name="组合 138345"/>
          <p:cNvGrpSpPr/>
          <p:nvPr/>
        </p:nvGrpSpPr>
        <p:grpSpPr>
          <a:xfrm>
            <a:off x="900113" y="6070600"/>
            <a:ext cx="1477962" cy="382588"/>
            <a:chOff x="567" y="3824"/>
            <a:chExt cx="931" cy="241"/>
          </a:xfrm>
        </p:grpSpPr>
        <p:grpSp>
          <p:nvGrpSpPr>
            <p:cNvPr id="83027" name="组合 138274"/>
            <p:cNvGrpSpPr/>
            <p:nvPr/>
          </p:nvGrpSpPr>
          <p:grpSpPr>
            <a:xfrm>
              <a:off x="884" y="3824"/>
              <a:ext cx="614" cy="241"/>
              <a:chOff x="3060" y="10176"/>
              <a:chExt cx="900" cy="468"/>
            </a:xfrm>
          </p:grpSpPr>
          <p:sp>
            <p:nvSpPr>
              <p:cNvPr id="83029" name="文本框 138275"/>
              <p:cNvSpPr txBox="1"/>
              <p:nvPr/>
            </p:nvSpPr>
            <p:spPr>
              <a:xfrm>
                <a:off x="3060" y="10176"/>
                <a:ext cx="900" cy="468"/>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sz="2000" b="1" dirty="0">
                    <a:solidFill>
                      <a:srgbClr val="CC3300"/>
                    </a:solidFill>
                    <a:latin typeface="Arial" panose="020B0604020202020204" pitchFamily="34" charset="0"/>
                    <a:cs typeface="Times New Roman" panose="02020603050405020304" pitchFamily="18" charset="0"/>
                  </a:rPr>
                  <a:t>11   ^</a:t>
                </a:r>
                <a:endParaRPr lang="en-US" altLang="zh-CN" sz="2000" b="1" dirty="0">
                  <a:solidFill>
                    <a:srgbClr val="CC3300"/>
                  </a:solidFill>
                  <a:latin typeface="Arial" panose="020B0604020202020204" pitchFamily="34" charset="0"/>
                </a:endParaRPr>
              </a:p>
            </p:txBody>
          </p:sp>
          <p:sp>
            <p:nvSpPr>
              <p:cNvPr id="83030" name="直接连接符 138276"/>
              <p:cNvSpPr/>
              <p:nvPr/>
            </p:nvSpPr>
            <p:spPr>
              <a:xfrm>
                <a:off x="3600" y="10176"/>
                <a:ext cx="0" cy="468"/>
              </a:xfrm>
              <a:prstGeom prst="line">
                <a:avLst/>
              </a:prstGeom>
              <a:ln w="9525" cap="flat" cmpd="sng">
                <a:solidFill>
                  <a:srgbClr val="000000"/>
                </a:solidFill>
                <a:prstDash val="solid"/>
                <a:headEnd type="none" w="med" len="med"/>
                <a:tailEnd type="none" w="med" len="med"/>
              </a:ln>
            </p:spPr>
          </p:sp>
        </p:grpSp>
        <p:sp>
          <p:nvSpPr>
            <p:cNvPr id="83028" name="直接连接符 138281"/>
            <p:cNvSpPr/>
            <p:nvPr/>
          </p:nvSpPr>
          <p:spPr>
            <a:xfrm>
              <a:off x="567" y="3929"/>
              <a:ext cx="318" cy="0"/>
            </a:xfrm>
            <a:prstGeom prst="line">
              <a:avLst/>
            </a:prstGeom>
            <a:ln w="9525" cap="flat" cmpd="sng">
              <a:solidFill>
                <a:srgbClr val="000000"/>
              </a:solidFill>
              <a:prstDash val="solid"/>
              <a:headEnd type="none" w="med" len="med"/>
              <a:tailEnd type="triangle" w="med" len="med"/>
            </a:ln>
          </p:spPr>
        </p:sp>
      </p:grpSp>
      <p:grpSp>
        <p:nvGrpSpPr>
          <p:cNvPr id="138337" name="组合 138336"/>
          <p:cNvGrpSpPr/>
          <p:nvPr/>
        </p:nvGrpSpPr>
        <p:grpSpPr>
          <a:xfrm>
            <a:off x="971550" y="3141663"/>
            <a:ext cx="2520950" cy="387350"/>
            <a:chOff x="1791" y="2248"/>
            <a:chExt cx="1588" cy="244"/>
          </a:xfrm>
        </p:grpSpPr>
        <p:sp>
          <p:nvSpPr>
            <p:cNvPr id="83021" name="文本框 138256"/>
            <p:cNvSpPr txBox="1"/>
            <p:nvPr/>
          </p:nvSpPr>
          <p:spPr>
            <a:xfrm>
              <a:off x="2109" y="2251"/>
              <a:ext cx="404" cy="241"/>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b="1" dirty="0">
                  <a:solidFill>
                    <a:srgbClr val="CC3300"/>
                  </a:solidFill>
                  <a:latin typeface="楷体_GB2312" pitchFamily="49" charset="-122"/>
                  <a:ea typeface="楷体_GB2312" pitchFamily="49" charset="-122"/>
                </a:rPr>
                <a:t>68</a:t>
              </a:r>
              <a:endParaRPr lang="en-US" altLang="zh-CN" b="1" dirty="0">
                <a:solidFill>
                  <a:srgbClr val="CC3300"/>
                </a:solidFill>
                <a:latin typeface="Arial" panose="020B0604020202020204" pitchFamily="34" charset="0"/>
                <a:ea typeface="Times New Roman" panose="02020603050405020304" pitchFamily="18" charset="0"/>
              </a:endParaRPr>
            </a:p>
          </p:txBody>
        </p:sp>
        <p:sp>
          <p:nvSpPr>
            <p:cNvPr id="83022" name="文本框 138257"/>
            <p:cNvSpPr txBox="1"/>
            <p:nvPr/>
          </p:nvSpPr>
          <p:spPr>
            <a:xfrm>
              <a:off x="2835" y="2251"/>
              <a:ext cx="544" cy="241"/>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sz="2000" b="1" dirty="0">
                  <a:solidFill>
                    <a:srgbClr val="CC3300"/>
                  </a:solidFill>
                  <a:latin typeface="Arial" panose="020B0604020202020204" pitchFamily="34" charset="0"/>
                  <a:cs typeface="Times New Roman" panose="02020603050405020304" pitchFamily="18" charset="0"/>
                </a:rPr>
                <a:t>55   ^</a:t>
              </a:r>
              <a:endParaRPr lang="en-US" altLang="zh-CN" sz="2000" b="1" dirty="0">
                <a:solidFill>
                  <a:srgbClr val="CC3300"/>
                </a:solidFill>
                <a:latin typeface="Arial" panose="020B0604020202020204" pitchFamily="34" charset="0"/>
              </a:endParaRPr>
            </a:p>
          </p:txBody>
        </p:sp>
        <p:sp>
          <p:nvSpPr>
            <p:cNvPr id="83023" name="直接连接符 138258"/>
            <p:cNvSpPr/>
            <p:nvPr/>
          </p:nvSpPr>
          <p:spPr>
            <a:xfrm>
              <a:off x="2342" y="2248"/>
              <a:ext cx="0" cy="241"/>
            </a:xfrm>
            <a:prstGeom prst="line">
              <a:avLst/>
            </a:prstGeom>
            <a:ln w="9525" cap="flat" cmpd="sng">
              <a:solidFill>
                <a:srgbClr val="000000"/>
              </a:solidFill>
              <a:prstDash val="solid"/>
              <a:headEnd type="none" w="med" len="med"/>
              <a:tailEnd type="none" w="med" len="med"/>
            </a:ln>
          </p:spPr>
        </p:sp>
        <p:sp>
          <p:nvSpPr>
            <p:cNvPr id="83024" name="直接连接符 138259"/>
            <p:cNvSpPr/>
            <p:nvPr/>
          </p:nvSpPr>
          <p:spPr>
            <a:xfrm>
              <a:off x="3198" y="2251"/>
              <a:ext cx="0" cy="241"/>
            </a:xfrm>
            <a:prstGeom prst="line">
              <a:avLst/>
            </a:prstGeom>
            <a:ln w="9525" cap="flat" cmpd="sng">
              <a:solidFill>
                <a:srgbClr val="000000"/>
              </a:solidFill>
              <a:prstDash val="solid"/>
              <a:headEnd type="none" w="med" len="med"/>
              <a:tailEnd type="none" w="med" len="med"/>
            </a:ln>
          </p:spPr>
        </p:sp>
        <p:sp>
          <p:nvSpPr>
            <p:cNvPr id="83025" name="直接连接符 138260"/>
            <p:cNvSpPr/>
            <p:nvPr/>
          </p:nvSpPr>
          <p:spPr>
            <a:xfrm>
              <a:off x="2426" y="2387"/>
              <a:ext cx="404" cy="0"/>
            </a:xfrm>
            <a:prstGeom prst="line">
              <a:avLst/>
            </a:prstGeom>
            <a:ln w="9525" cap="flat" cmpd="sng">
              <a:solidFill>
                <a:srgbClr val="000000"/>
              </a:solidFill>
              <a:prstDash val="solid"/>
              <a:headEnd type="none" w="med" len="med"/>
              <a:tailEnd type="triangle" w="med" len="med"/>
            </a:ln>
          </p:spPr>
        </p:sp>
        <p:sp>
          <p:nvSpPr>
            <p:cNvPr id="83026" name="直接连接符 138277"/>
            <p:cNvSpPr/>
            <p:nvPr/>
          </p:nvSpPr>
          <p:spPr>
            <a:xfrm>
              <a:off x="1791" y="2387"/>
              <a:ext cx="322" cy="0"/>
            </a:xfrm>
            <a:prstGeom prst="line">
              <a:avLst/>
            </a:prstGeom>
            <a:ln w="9525" cap="flat" cmpd="sng">
              <a:solidFill>
                <a:srgbClr val="000000"/>
              </a:solidFill>
              <a:prstDash val="solid"/>
              <a:headEnd type="none" w="med" len="med"/>
              <a:tailEnd type="triangle" w="med" len="med"/>
            </a:ln>
          </p:spPr>
        </p:sp>
      </p:grpSp>
      <p:grpSp>
        <p:nvGrpSpPr>
          <p:cNvPr id="138347" name="组合 138346"/>
          <p:cNvGrpSpPr/>
          <p:nvPr/>
        </p:nvGrpSpPr>
        <p:grpSpPr>
          <a:xfrm>
            <a:off x="1116013" y="4149725"/>
            <a:ext cx="2462212" cy="382588"/>
            <a:chOff x="703" y="2614"/>
            <a:chExt cx="1551" cy="241"/>
          </a:xfrm>
        </p:grpSpPr>
        <p:grpSp>
          <p:nvGrpSpPr>
            <p:cNvPr id="83013" name="组合 138337"/>
            <p:cNvGrpSpPr/>
            <p:nvPr/>
          </p:nvGrpSpPr>
          <p:grpSpPr>
            <a:xfrm>
              <a:off x="1338" y="2614"/>
              <a:ext cx="916" cy="241"/>
              <a:chOff x="1383" y="2704"/>
              <a:chExt cx="916" cy="241"/>
            </a:xfrm>
          </p:grpSpPr>
          <p:sp>
            <p:nvSpPr>
              <p:cNvPr id="83018" name="文本框 138262"/>
              <p:cNvSpPr txBox="1"/>
              <p:nvPr/>
            </p:nvSpPr>
            <p:spPr>
              <a:xfrm>
                <a:off x="1791" y="2704"/>
                <a:ext cx="508" cy="241"/>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sz="2000" b="1" dirty="0">
                    <a:solidFill>
                      <a:srgbClr val="CC3300"/>
                    </a:solidFill>
                    <a:latin typeface="Arial" panose="020B0604020202020204" pitchFamily="34" charset="0"/>
                    <a:cs typeface="Times New Roman" panose="02020603050405020304" pitchFamily="18" charset="0"/>
                  </a:rPr>
                  <a:t>84  ^</a:t>
                </a:r>
                <a:endParaRPr lang="en-US" altLang="zh-CN" sz="2000" b="1" dirty="0">
                  <a:solidFill>
                    <a:srgbClr val="CC3300"/>
                  </a:solidFill>
                  <a:latin typeface="Arial" panose="020B0604020202020204" pitchFamily="34" charset="0"/>
                </a:endParaRPr>
              </a:p>
            </p:txBody>
          </p:sp>
          <p:sp>
            <p:nvSpPr>
              <p:cNvPr id="83019" name="直接连接符 138264"/>
              <p:cNvSpPr/>
              <p:nvPr/>
            </p:nvSpPr>
            <p:spPr>
              <a:xfrm>
                <a:off x="2109" y="2704"/>
                <a:ext cx="0" cy="241"/>
              </a:xfrm>
              <a:prstGeom prst="line">
                <a:avLst/>
              </a:prstGeom>
              <a:ln w="9525" cap="flat" cmpd="sng">
                <a:solidFill>
                  <a:srgbClr val="000000"/>
                </a:solidFill>
                <a:prstDash val="solid"/>
                <a:headEnd type="none" w="med" len="med"/>
                <a:tailEnd type="none" w="med" len="med"/>
              </a:ln>
            </p:spPr>
          </p:sp>
          <p:sp>
            <p:nvSpPr>
              <p:cNvPr id="83020" name="直接连接符 138265"/>
              <p:cNvSpPr/>
              <p:nvPr/>
            </p:nvSpPr>
            <p:spPr>
              <a:xfrm>
                <a:off x="1383" y="2840"/>
                <a:ext cx="404" cy="0"/>
              </a:xfrm>
              <a:prstGeom prst="line">
                <a:avLst/>
              </a:prstGeom>
              <a:ln w="9525" cap="flat" cmpd="sng">
                <a:solidFill>
                  <a:srgbClr val="000000"/>
                </a:solidFill>
                <a:prstDash val="solid"/>
                <a:headEnd type="none" w="med" len="med"/>
                <a:tailEnd type="triangle" w="med" len="med"/>
              </a:ln>
            </p:spPr>
          </p:sp>
        </p:grpSp>
        <p:grpSp>
          <p:nvGrpSpPr>
            <p:cNvPr id="83014" name="组合 138328"/>
            <p:cNvGrpSpPr/>
            <p:nvPr/>
          </p:nvGrpSpPr>
          <p:grpSpPr>
            <a:xfrm>
              <a:off x="703" y="2614"/>
              <a:ext cx="767" cy="241"/>
              <a:chOff x="703" y="2704"/>
              <a:chExt cx="767" cy="241"/>
            </a:xfrm>
          </p:grpSpPr>
          <p:sp>
            <p:nvSpPr>
              <p:cNvPr id="83015" name="文本框 138261"/>
              <p:cNvSpPr txBox="1"/>
              <p:nvPr/>
            </p:nvSpPr>
            <p:spPr>
              <a:xfrm>
                <a:off x="1066" y="2704"/>
                <a:ext cx="404" cy="241"/>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sz="2000" b="1" dirty="0">
                    <a:solidFill>
                      <a:srgbClr val="CC3300"/>
                    </a:solidFill>
                    <a:latin typeface="Arial" panose="020B0604020202020204" pitchFamily="34" charset="0"/>
                    <a:cs typeface="Times New Roman" panose="02020603050405020304" pitchFamily="18" charset="0"/>
                  </a:rPr>
                  <a:t>19</a:t>
                </a:r>
                <a:endParaRPr lang="en-US" altLang="zh-CN" sz="2000" b="1" dirty="0">
                  <a:solidFill>
                    <a:srgbClr val="CC3300"/>
                  </a:solidFill>
                  <a:latin typeface="Arial" panose="020B0604020202020204" pitchFamily="34" charset="0"/>
                </a:endParaRPr>
              </a:p>
            </p:txBody>
          </p:sp>
          <p:sp>
            <p:nvSpPr>
              <p:cNvPr id="83016" name="直接连接符 138263"/>
              <p:cNvSpPr/>
              <p:nvPr/>
            </p:nvSpPr>
            <p:spPr>
              <a:xfrm>
                <a:off x="1338" y="2704"/>
                <a:ext cx="0" cy="241"/>
              </a:xfrm>
              <a:prstGeom prst="line">
                <a:avLst/>
              </a:prstGeom>
              <a:ln w="9525" cap="flat" cmpd="sng">
                <a:solidFill>
                  <a:srgbClr val="000000"/>
                </a:solidFill>
                <a:prstDash val="solid"/>
                <a:headEnd type="none" w="med" len="med"/>
                <a:tailEnd type="none" w="med" len="med"/>
              </a:ln>
            </p:spPr>
          </p:sp>
          <p:sp>
            <p:nvSpPr>
              <p:cNvPr id="83017" name="直接连接符 138278"/>
              <p:cNvSpPr/>
              <p:nvPr/>
            </p:nvSpPr>
            <p:spPr>
              <a:xfrm>
                <a:off x="703" y="2840"/>
                <a:ext cx="322" cy="0"/>
              </a:xfrm>
              <a:prstGeom prst="line">
                <a:avLst/>
              </a:prstGeom>
              <a:ln w="9525" cap="flat" cmpd="sng">
                <a:solidFill>
                  <a:srgbClr val="000000"/>
                </a:solidFill>
                <a:prstDash val="solid"/>
                <a:headEnd type="none" w="med" len="med"/>
                <a:tailEnd type="triangle" w="med" len="med"/>
              </a:ln>
            </p:spPr>
          </p:sp>
        </p:grpSp>
      </p:grpSp>
      <p:sp>
        <p:nvSpPr>
          <p:cNvPr id="83002" name="直接连接符 138340"/>
          <p:cNvSpPr/>
          <p:nvPr/>
        </p:nvSpPr>
        <p:spPr>
          <a:xfrm>
            <a:off x="3132138" y="5589588"/>
            <a:ext cx="0" cy="360362"/>
          </a:xfrm>
          <a:prstGeom prst="line">
            <a:avLst/>
          </a:prstGeom>
          <a:ln w="9525">
            <a:noFill/>
          </a:ln>
        </p:spPr>
      </p:sp>
      <p:sp>
        <p:nvSpPr>
          <p:cNvPr id="83003" name="直接连接符 138341"/>
          <p:cNvSpPr/>
          <p:nvPr/>
        </p:nvSpPr>
        <p:spPr>
          <a:xfrm>
            <a:off x="3132138" y="5589588"/>
            <a:ext cx="0" cy="360362"/>
          </a:xfrm>
          <a:prstGeom prst="line">
            <a:avLst/>
          </a:prstGeom>
          <a:ln w="9525">
            <a:noFill/>
          </a:ln>
        </p:spPr>
      </p:sp>
      <p:grpSp>
        <p:nvGrpSpPr>
          <p:cNvPr id="138344" name="组合 138343"/>
          <p:cNvGrpSpPr/>
          <p:nvPr/>
        </p:nvGrpSpPr>
        <p:grpSpPr>
          <a:xfrm>
            <a:off x="900113" y="5516563"/>
            <a:ext cx="2663825" cy="454025"/>
            <a:chOff x="3107" y="2931"/>
            <a:chExt cx="1678" cy="286"/>
          </a:xfrm>
        </p:grpSpPr>
        <p:grpSp>
          <p:nvGrpSpPr>
            <p:cNvPr id="83005" name="组合 138339"/>
            <p:cNvGrpSpPr/>
            <p:nvPr/>
          </p:nvGrpSpPr>
          <p:grpSpPr>
            <a:xfrm>
              <a:off x="3107" y="2976"/>
              <a:ext cx="1678" cy="241"/>
              <a:chOff x="567" y="3521"/>
              <a:chExt cx="1678" cy="241"/>
            </a:xfrm>
          </p:grpSpPr>
          <p:sp>
            <p:nvSpPr>
              <p:cNvPr id="83007" name="文本框 138269"/>
              <p:cNvSpPr txBox="1"/>
              <p:nvPr/>
            </p:nvSpPr>
            <p:spPr>
              <a:xfrm>
                <a:off x="1655" y="3521"/>
                <a:ext cx="590" cy="241"/>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sz="2000" b="1" dirty="0">
                    <a:solidFill>
                      <a:srgbClr val="CC3300"/>
                    </a:solidFill>
                    <a:latin typeface="Arial" panose="020B0604020202020204" pitchFamily="34" charset="0"/>
                    <a:cs typeface="Times New Roman" panose="02020603050405020304" pitchFamily="18" charset="0"/>
                  </a:rPr>
                  <a:t>10   </a:t>
                </a:r>
                <a:r>
                  <a:rPr lang="en-US" altLang="zh-CN" sz="2800" b="1" dirty="0">
                    <a:solidFill>
                      <a:srgbClr val="CC3300"/>
                    </a:solidFill>
                    <a:latin typeface="楷体_GB2312" pitchFamily="49" charset="-122"/>
                    <a:ea typeface="楷体_GB2312" pitchFamily="49" charset="-122"/>
                  </a:rPr>
                  <a:t>^</a:t>
                </a:r>
                <a:endParaRPr lang="en-US" altLang="zh-CN" sz="2800" b="1" dirty="0">
                  <a:solidFill>
                    <a:srgbClr val="CC3300"/>
                  </a:solidFill>
                  <a:latin typeface="楷体_GB2312" pitchFamily="49" charset="-122"/>
                  <a:ea typeface="楷体_GB2312" pitchFamily="49" charset="-122"/>
                </a:endParaRPr>
              </a:p>
            </p:txBody>
          </p:sp>
          <p:grpSp>
            <p:nvGrpSpPr>
              <p:cNvPr id="83008" name="组合 138332"/>
              <p:cNvGrpSpPr/>
              <p:nvPr/>
            </p:nvGrpSpPr>
            <p:grpSpPr>
              <a:xfrm>
                <a:off x="567" y="3521"/>
                <a:ext cx="816" cy="241"/>
                <a:chOff x="567" y="3566"/>
                <a:chExt cx="816" cy="241"/>
              </a:xfrm>
            </p:grpSpPr>
            <p:sp>
              <p:nvSpPr>
                <p:cNvPr id="83010" name="文本框 138270"/>
                <p:cNvSpPr txBox="1"/>
                <p:nvPr/>
              </p:nvSpPr>
              <p:spPr>
                <a:xfrm>
                  <a:off x="884" y="3566"/>
                  <a:ext cx="499" cy="241"/>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sz="2000" b="1" dirty="0">
                      <a:solidFill>
                        <a:srgbClr val="CC3300"/>
                      </a:solidFill>
                      <a:latin typeface="Arial" panose="020B0604020202020204" pitchFamily="34" charset="0"/>
                      <a:cs typeface="Times New Roman" panose="02020603050405020304" pitchFamily="18" charset="0"/>
                    </a:rPr>
                    <a:t>23   </a:t>
                  </a:r>
                  <a:endParaRPr lang="en-US" altLang="zh-CN" sz="2000" b="1" dirty="0">
                    <a:solidFill>
                      <a:srgbClr val="CC3300"/>
                    </a:solidFill>
                    <a:latin typeface="Arial" panose="020B0604020202020204" pitchFamily="34" charset="0"/>
                  </a:endParaRPr>
                </a:p>
              </p:txBody>
            </p:sp>
            <p:sp>
              <p:nvSpPr>
                <p:cNvPr id="83011" name="直接连接符 138272"/>
                <p:cNvSpPr/>
                <p:nvPr/>
              </p:nvSpPr>
              <p:spPr>
                <a:xfrm>
                  <a:off x="1156" y="3566"/>
                  <a:ext cx="0" cy="241"/>
                </a:xfrm>
                <a:prstGeom prst="line">
                  <a:avLst/>
                </a:prstGeom>
                <a:ln w="9525" cap="flat" cmpd="sng">
                  <a:solidFill>
                    <a:srgbClr val="000000"/>
                  </a:solidFill>
                  <a:prstDash val="solid"/>
                  <a:headEnd type="none" w="med" len="med"/>
                  <a:tailEnd type="none" w="med" len="med"/>
                </a:ln>
              </p:spPr>
            </p:sp>
            <p:sp>
              <p:nvSpPr>
                <p:cNvPr id="83012" name="直接连接符 138280"/>
                <p:cNvSpPr/>
                <p:nvPr/>
              </p:nvSpPr>
              <p:spPr>
                <a:xfrm>
                  <a:off x="567" y="3657"/>
                  <a:ext cx="322" cy="0"/>
                </a:xfrm>
                <a:prstGeom prst="line">
                  <a:avLst/>
                </a:prstGeom>
                <a:ln w="9525" cap="flat" cmpd="sng">
                  <a:solidFill>
                    <a:srgbClr val="000000"/>
                  </a:solidFill>
                  <a:prstDash val="solid"/>
                  <a:headEnd type="none" w="med" len="med"/>
                  <a:tailEnd type="triangle" w="med" len="med"/>
                </a:ln>
              </p:spPr>
            </p:sp>
          </p:grpSp>
          <p:sp>
            <p:nvSpPr>
              <p:cNvPr id="83009" name="直接连接符 138273"/>
              <p:cNvSpPr/>
              <p:nvPr/>
            </p:nvSpPr>
            <p:spPr>
              <a:xfrm>
                <a:off x="1292" y="3657"/>
                <a:ext cx="404" cy="0"/>
              </a:xfrm>
              <a:prstGeom prst="line">
                <a:avLst/>
              </a:prstGeom>
              <a:ln w="9525" cap="flat" cmpd="sng">
                <a:solidFill>
                  <a:srgbClr val="000000"/>
                </a:solidFill>
                <a:prstDash val="solid"/>
                <a:headEnd type="none" w="med" len="med"/>
                <a:tailEnd type="triangle" w="med" len="med"/>
              </a:ln>
            </p:spPr>
          </p:sp>
        </p:grpSp>
        <p:sp>
          <p:nvSpPr>
            <p:cNvPr id="83006" name="直接连接符 138342"/>
            <p:cNvSpPr/>
            <p:nvPr/>
          </p:nvSpPr>
          <p:spPr>
            <a:xfrm>
              <a:off x="4468" y="2931"/>
              <a:ext cx="0" cy="273"/>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3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5" fill="hold" nodeType="clickEffect">
                                  <p:stCondLst>
                                    <p:cond delay="0"/>
                                  </p:stCondLst>
                                  <p:childTnLst>
                                    <p:set>
                                      <p:cBhvr>
                                        <p:cTn id="10" dur="1" fill="hold">
                                          <p:stCondLst>
                                            <p:cond delay="0"/>
                                          </p:stCondLst>
                                        </p:cTn>
                                        <p:tgtEl>
                                          <p:spTgt spid="138327"/>
                                        </p:tgtEl>
                                        <p:attrNameLst>
                                          <p:attrName>style.visibility</p:attrName>
                                        </p:attrNameLst>
                                      </p:cBhvr>
                                      <p:to>
                                        <p:strVal val="visible"/>
                                      </p:to>
                                    </p:set>
                                    <p:animEffect transition="in" filter="checkerboard(down)">
                                      <p:cBhvr>
                                        <p:cTn id="11" dur="500"/>
                                        <p:tgtEl>
                                          <p:spTgt spid="13832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833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834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833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3833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83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3834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833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3833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3833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834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38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328" grpId="0"/>
      <p:bldP spid="138330" grpId="0"/>
      <p:bldP spid="138332" grpId="0"/>
      <p:bldP spid="13833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140305"/>
          <p:cNvSpPr>
            <a:spLocks noGrp="1"/>
          </p:cNvSpPr>
          <p:nvPr>
            <p:ph type="title"/>
          </p:nvPr>
        </p:nvSpPr>
        <p:spPr>
          <a:xfrm>
            <a:off x="1116013" y="333375"/>
            <a:ext cx="7793037" cy="693738"/>
          </a:xfrm>
          <a:ln/>
        </p:spPr>
        <p:txBody>
          <a:bodyPr vert="horz" wrap="square" lIns="91440" tIns="45720" rIns="91440" bIns="45720" anchor="ctr"/>
          <a:p>
            <a:r>
              <a:rPr lang="zh-CN" altLang="en-US" sz="3600" dirty="0"/>
              <a:t>哈希表的查找及其分析</a:t>
            </a:r>
            <a:endParaRPr lang="zh-CN" altLang="en-US" sz="3600" dirty="0"/>
          </a:p>
        </p:txBody>
      </p:sp>
      <p:sp>
        <p:nvSpPr>
          <p:cNvPr id="83971" name="文本占位符 140289"/>
          <p:cNvSpPr>
            <a:spLocks noGrp="1"/>
          </p:cNvSpPr>
          <p:nvPr>
            <p:ph type="body" sz="half" idx="1"/>
          </p:nvPr>
        </p:nvSpPr>
        <p:spPr>
          <a:xfrm>
            <a:off x="612775" y="1924050"/>
            <a:ext cx="7391400" cy="2682875"/>
          </a:xfrm>
          <a:ln/>
        </p:spPr>
        <p:txBody>
          <a:bodyPr vert="horz" wrap="square" lIns="91440" tIns="45720" rIns="91440" bIns="45720" anchor="t"/>
          <a:p>
            <a:pPr marL="0" indent="0">
              <a:buNone/>
            </a:pPr>
            <a:r>
              <a:rPr lang="en-US" altLang="zh-CN" sz="2400"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平均查找长度与哈希表的装填因子的关系</a:t>
            </a:r>
            <a:r>
              <a:rPr lang="en-US" altLang="zh-CN" sz="2400" dirty="0">
                <a:solidFill>
                  <a:srgbClr val="0000FF"/>
                </a:solidFill>
                <a:latin typeface="楷体_GB2312" pitchFamily="49" charset="-122"/>
                <a:ea typeface="楷体_GB2312" pitchFamily="49" charset="-122"/>
              </a:rPr>
              <a:t>]</a:t>
            </a:r>
            <a:endParaRPr lang="en-US" altLang="zh-CN" sz="2400" dirty="0">
              <a:solidFill>
                <a:srgbClr val="0000FF"/>
              </a:solidFill>
              <a:latin typeface="楷体_GB2312" pitchFamily="49" charset="-122"/>
              <a:ea typeface="楷体_GB2312" pitchFamily="49" charset="-122"/>
            </a:endParaRPr>
          </a:p>
          <a:p>
            <a:pPr marL="0" indent="0">
              <a:buNone/>
            </a:pPr>
            <a:endParaRPr lang="en-US" altLang="zh-CN" sz="2400" dirty="0">
              <a:solidFill>
                <a:srgbClr val="0000FF"/>
              </a:solidFill>
              <a:latin typeface="楷体_GB2312" pitchFamily="49" charset="-122"/>
              <a:ea typeface="楷体_GB2312" pitchFamily="49" charset="-122"/>
            </a:endParaRPr>
          </a:p>
          <a:p>
            <a:pPr marL="0" indent="0">
              <a:buNone/>
            </a:pPr>
            <a:endParaRPr lang="en-US" altLang="zh-CN" sz="2400" dirty="0">
              <a:solidFill>
                <a:srgbClr val="0000FF"/>
              </a:solidFill>
              <a:latin typeface="楷体_GB2312" pitchFamily="49" charset="-122"/>
              <a:ea typeface="楷体_GB2312" pitchFamily="49" charset="-122"/>
            </a:endParaRPr>
          </a:p>
          <a:p>
            <a:pPr marL="0" indent="0">
              <a:buNone/>
            </a:pPr>
            <a:endParaRPr lang="en-US" altLang="zh-CN" sz="2400" dirty="0">
              <a:solidFill>
                <a:srgbClr val="0000FF"/>
              </a:solidFill>
              <a:latin typeface="楷体_GB2312" pitchFamily="49" charset="-122"/>
              <a:ea typeface="楷体_GB2312" pitchFamily="49" charset="-122"/>
            </a:endParaRPr>
          </a:p>
          <a:p>
            <a:pPr marL="0" indent="0">
              <a:buNone/>
            </a:pPr>
            <a:r>
              <a:rPr lang="zh-CN" altLang="en-US" sz="2400" dirty="0">
                <a:latin typeface="楷体_GB2312" pitchFamily="49" charset="-122"/>
                <a:ea typeface="楷体_GB2312" pitchFamily="49" charset="-122"/>
              </a:rPr>
              <a:t>在一般情况下，</a:t>
            </a:r>
            <a:r>
              <a:rPr lang="zh-CN" altLang="en-US" sz="2400" dirty="0">
                <a:latin typeface="楷体_GB2312" pitchFamily="49" charset="-122"/>
                <a:ea typeface="楷体_GB2312" pitchFamily="49" charset="-122"/>
                <a:sym typeface="Symbol" panose="05050102010706020507" pitchFamily="18" charset="2"/>
              </a:rPr>
              <a:t>，冲突的可能性，</a:t>
            </a:r>
            <a:r>
              <a:rPr lang="en-US" altLang="zh-CN" sz="2400" dirty="0">
                <a:latin typeface="楷体_GB2312" pitchFamily="49" charset="-122"/>
                <a:ea typeface="楷体_GB2312" pitchFamily="49" charset="-122"/>
                <a:sym typeface="Symbol" panose="05050102010706020507" pitchFamily="18" charset="2"/>
              </a:rPr>
              <a:t>ASL</a:t>
            </a:r>
            <a:r>
              <a:rPr lang="zh-CN" altLang="en-US" sz="2400" dirty="0">
                <a:latin typeface="楷体_GB2312" pitchFamily="49" charset="-122"/>
                <a:ea typeface="楷体_GB2312" pitchFamily="49" charset="-122"/>
                <a:sym typeface="Symbol" panose="05050102010706020507" pitchFamily="18" charset="2"/>
              </a:rPr>
              <a:t>，但空间的浪费。</a:t>
            </a:r>
            <a:endParaRPr lang="zh-CN" altLang="en-US" dirty="0">
              <a:latin typeface="楷体_GB2312" pitchFamily="49" charset="-122"/>
              <a:ea typeface="楷体_GB2312" pitchFamily="49" charset="-122"/>
              <a:sym typeface="Symbol" panose="05050102010706020507" pitchFamily="18" charset="2"/>
            </a:endParaRPr>
          </a:p>
          <a:p>
            <a:pPr marL="0" indent="0">
              <a:buNone/>
            </a:pPr>
            <a:endParaRPr lang="zh-CN" altLang="en-US" dirty="0">
              <a:latin typeface="楷体_GB2312" pitchFamily="49" charset="-122"/>
              <a:ea typeface="楷体_GB2312" pitchFamily="49" charset="-122"/>
              <a:sym typeface="Symbol" panose="05050102010706020507" pitchFamily="18" charset="2"/>
            </a:endParaRPr>
          </a:p>
        </p:txBody>
      </p:sp>
      <p:graphicFrame>
        <p:nvGraphicFramePr>
          <p:cNvPr id="83972" name="对象 140290"/>
          <p:cNvGraphicFramePr/>
          <p:nvPr/>
        </p:nvGraphicFramePr>
        <p:xfrm>
          <a:off x="2482850" y="2641600"/>
          <a:ext cx="3225800" cy="873125"/>
        </p:xfrm>
        <a:graphic>
          <a:graphicData uri="http://schemas.openxmlformats.org/presentationml/2006/ole">
            <mc:AlternateContent xmlns:mc="http://schemas.openxmlformats.org/markup-compatibility/2006">
              <mc:Choice xmlns:v="urn:schemas-microsoft-com:vml" Requires="v">
                <p:oleObj spid="_x0000_s3092" name="" r:id="rId1" imgW="1536700" imgH="419100" progId="Equation.3">
                  <p:embed/>
                </p:oleObj>
              </mc:Choice>
              <mc:Fallback>
                <p:oleObj name="" r:id="rId1" imgW="1536700" imgH="419100" progId="Equation.3">
                  <p:embed/>
                  <p:pic>
                    <p:nvPicPr>
                      <p:cNvPr id="0" name="图片 3091"/>
                      <p:cNvPicPr/>
                      <p:nvPr/>
                    </p:nvPicPr>
                    <p:blipFill>
                      <a:blip r:embed="rId2"/>
                      <a:stretch>
                        <a:fillRect/>
                      </a:stretch>
                    </p:blipFill>
                    <p:spPr>
                      <a:xfrm>
                        <a:off x="2482850" y="2641600"/>
                        <a:ext cx="3225800" cy="873125"/>
                      </a:xfrm>
                      <a:prstGeom prst="rect">
                        <a:avLst/>
                      </a:prstGeom>
                      <a:noFill/>
                      <a:ln w="38100">
                        <a:noFill/>
                        <a:miter/>
                      </a:ln>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文本框 5125"/>
          <p:cNvSpPr txBox="1"/>
          <p:nvPr/>
        </p:nvSpPr>
        <p:spPr>
          <a:xfrm>
            <a:off x="1547813" y="2420938"/>
            <a:ext cx="5903912" cy="914400"/>
          </a:xfrm>
          <a:prstGeom prst="rect">
            <a:avLst/>
          </a:prstGeom>
          <a:noFill/>
          <a:ln w="9525">
            <a:noFill/>
          </a:ln>
        </p:spPr>
        <p:txBody>
          <a:bodyPr>
            <a:spAutoFit/>
          </a:bodyPr>
          <a:p>
            <a:pPr algn="ctr"/>
            <a:r>
              <a:rPr lang="zh-CN" altLang="en-US" sz="5400" b="1" dirty="0">
                <a:solidFill>
                  <a:schemeClr val="folHlink"/>
                </a:solidFill>
                <a:latin typeface="Tahoma" panose="020B0604030504040204" pitchFamily="34" charset="0"/>
                <a:ea typeface="楷体_GB2312" pitchFamily="49" charset="-122"/>
              </a:rPr>
              <a:t>谢谢大家！</a:t>
            </a:r>
            <a:endParaRPr lang="zh-CN" altLang="en-US" sz="5400" b="1" dirty="0">
              <a:solidFill>
                <a:schemeClr val="folHlink"/>
              </a:solidFill>
              <a:latin typeface="Tahoma" panose="020B0604030504040204" pitchFamily="34" charset="0"/>
              <a:ea typeface="楷体_GB2312" pitchFamily="49" charset="-122"/>
            </a:endParaRPr>
          </a:p>
        </p:txBody>
      </p:sp>
    </p:spTree>
  </p:cSld>
  <p:clrMapOvr>
    <a:masterClrMapping/>
  </p:clrMapOvr>
  <p:transition>
    <p:cover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文本框 4098"/>
          <p:cNvSpPr txBox="1"/>
          <p:nvPr/>
        </p:nvSpPr>
        <p:spPr>
          <a:xfrm>
            <a:off x="457200" y="1765300"/>
            <a:ext cx="8077200" cy="2551113"/>
          </a:xfrm>
          <a:prstGeom prst="rect">
            <a:avLst/>
          </a:prstGeom>
          <a:noFill/>
          <a:ln w="9525">
            <a:noFill/>
          </a:ln>
        </p:spPr>
        <p:txBody>
          <a:bodyPr>
            <a:spAutoFit/>
          </a:bodyPr>
          <a:p>
            <a:pPr algn="just">
              <a:lnSpc>
                <a:spcPct val="160000"/>
              </a:lnSpc>
              <a:spcBef>
                <a:spcPct val="50000"/>
              </a:spcBef>
            </a:pPr>
            <a:r>
              <a:rPr lang="en-US" altLang="zh-CN" sz="3600" b="1" dirty="0">
                <a:solidFill>
                  <a:srgbClr val="FF3300"/>
                </a:solidFill>
                <a:latin typeface="楷体_GB2312" pitchFamily="49" charset="-122"/>
                <a:ea typeface="楷体_GB2312" pitchFamily="49" charset="-122"/>
              </a:rPr>
              <a:t>  </a:t>
            </a:r>
            <a:r>
              <a:rPr lang="zh-CN" altLang="en-US" sz="2800" b="1" dirty="0">
                <a:latin typeface="Times New Roman" panose="02020603050405020304" pitchFamily="18" charset="0"/>
                <a:ea typeface="楷体_GB2312" pitchFamily="49" charset="-122"/>
              </a:rPr>
              <a:t>例如</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在关键字序列为</a:t>
            </a:r>
            <a:r>
              <a:rPr lang="en-US" altLang="zh-CN" sz="2800" b="1" dirty="0">
                <a:latin typeface="Times New Roman" panose="02020603050405020304" pitchFamily="18" charset="0"/>
                <a:ea typeface="楷体_GB2312" pitchFamily="49" charset="-122"/>
              </a:rPr>
              <a:t>{3,9,1,5,8,10,6,7,2,4}</a:t>
            </a:r>
            <a:r>
              <a:rPr lang="zh-CN" altLang="en-US" sz="2800" b="1" dirty="0">
                <a:latin typeface="Times New Roman" panose="02020603050405020304" pitchFamily="18" charset="0"/>
                <a:ea typeface="楷体_GB2312" pitchFamily="49" charset="-122"/>
              </a:rPr>
              <a:t>的线性表查找关键字为</a:t>
            </a:r>
            <a:r>
              <a:rPr lang="en-US" altLang="zh-CN" sz="2800" b="1" dirty="0">
                <a:latin typeface="Times New Roman" panose="02020603050405020304" pitchFamily="18" charset="0"/>
                <a:ea typeface="楷体_GB2312" pitchFamily="49" charset="-122"/>
              </a:rPr>
              <a:t>6</a:t>
            </a:r>
            <a:r>
              <a:rPr lang="zh-CN" altLang="en-US" sz="2800" b="1" dirty="0">
                <a:latin typeface="Times New Roman" panose="02020603050405020304" pitchFamily="18" charset="0"/>
                <a:ea typeface="楷体_GB2312" pitchFamily="49" charset="-122"/>
              </a:rPr>
              <a:t>的元素。  </a:t>
            </a:r>
            <a:endParaRPr lang="zh-CN" altLang="en-US" sz="2800" b="1" dirty="0">
              <a:latin typeface="Times New Roman" panose="02020603050405020304" pitchFamily="18" charset="0"/>
              <a:ea typeface="楷体_GB2312" pitchFamily="49" charset="-122"/>
            </a:endParaRPr>
          </a:p>
          <a:p>
            <a:pPr algn="just">
              <a:lnSpc>
                <a:spcPct val="160000"/>
              </a:lnSpc>
              <a:spcBef>
                <a:spcPct val="50000"/>
              </a:spcBef>
            </a:pPr>
            <a:r>
              <a:rPr lang="zh-CN" altLang="en-US" sz="2800" b="1" dirty="0">
                <a:latin typeface="Times New Roman" panose="02020603050405020304" pitchFamily="18" charset="0"/>
                <a:ea typeface="楷体_GB2312" pitchFamily="49" charset="-122"/>
              </a:rPr>
              <a:t>	顺序查找过程如下：</a:t>
            </a:r>
            <a:endParaRPr lang="zh-CN" altLang="en-US" sz="2800" b="1" dirty="0">
              <a:latin typeface="Times New Roman" panose="02020603050405020304" pitchFamily="18" charset="0"/>
              <a:ea typeface="楷体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5121"/>
          <p:cNvSpPr txBox="1"/>
          <p:nvPr/>
        </p:nvSpPr>
        <p:spPr>
          <a:xfrm>
            <a:off x="1403350" y="333375"/>
            <a:ext cx="5791200" cy="6070600"/>
          </a:xfrm>
          <a:prstGeom prst="rect">
            <a:avLst/>
          </a:prstGeom>
          <a:solidFill>
            <a:schemeClr val="bg1"/>
          </a:solidFill>
          <a:ln w="9525">
            <a:noFill/>
          </a:ln>
        </p:spPr>
        <p:txBody>
          <a:bodyPr>
            <a:spAutoFit/>
          </a:bodyPr>
          <a:p>
            <a:pPr algn="just">
              <a:lnSpc>
                <a:spcPct val="90000"/>
              </a:lnSpc>
              <a:spcBef>
                <a:spcPct val="50000"/>
              </a:spcBef>
            </a:pPr>
            <a:r>
              <a:rPr lang="en-US" altLang="zh-CN" sz="3200" b="1" dirty="0">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开始</a:t>
            </a:r>
            <a:r>
              <a:rPr lang="en-US" altLang="zh-CN" sz="2800" b="1" dirty="0">
                <a:latin typeface="Times New Roman" panose="02020603050405020304" pitchFamily="18" charset="0"/>
                <a:ea typeface="楷体_GB2312" pitchFamily="49" charset="-122"/>
              </a:rPr>
              <a:t>:  3  9  1  5  8  10  6  7  2  4</a:t>
            </a:r>
            <a:endParaRPr lang="en-US" altLang="zh-CN" sz="2800" b="1" dirty="0">
              <a:latin typeface="Times New Roman" panose="02020603050405020304" pitchFamily="18" charset="0"/>
              <a:ea typeface="楷体_GB2312" pitchFamily="49" charset="-122"/>
            </a:endParaRPr>
          </a:p>
          <a:p>
            <a:pPr algn="just">
              <a:lnSpc>
                <a:spcPct val="50000"/>
              </a:lnSpc>
              <a:spcBef>
                <a:spcPct val="50000"/>
              </a:spcBef>
            </a:pPr>
            <a:r>
              <a:rPr lang="en-US" altLang="zh-CN" sz="28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第</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次比较</a:t>
            </a:r>
            <a:r>
              <a:rPr lang="en-US" altLang="zh-CN" sz="2400" b="1" dirty="0">
                <a:latin typeface="Times New Roman" panose="02020603050405020304" pitchFamily="18" charset="0"/>
                <a:ea typeface="楷体_GB2312" pitchFamily="49" charset="-122"/>
              </a:rPr>
              <a:t>:  </a:t>
            </a:r>
            <a:r>
              <a:rPr lang="en-US" altLang="zh-CN" sz="2400" b="1" dirty="0">
                <a:solidFill>
                  <a:srgbClr val="FF0000"/>
                </a:solidFill>
                <a:latin typeface="Times New Roman" panose="02020603050405020304" pitchFamily="18" charset="0"/>
                <a:ea typeface="楷体_GB2312" pitchFamily="49" charset="-122"/>
              </a:rPr>
              <a:t>3</a:t>
            </a:r>
            <a:r>
              <a:rPr lang="en-US" altLang="zh-CN" sz="2400" b="1" dirty="0">
                <a:latin typeface="Times New Roman" panose="02020603050405020304" pitchFamily="18" charset="0"/>
                <a:ea typeface="楷体_GB2312" pitchFamily="49" charset="-122"/>
              </a:rPr>
              <a:t>  9  1  5  8  10  6  7  2  4</a:t>
            </a:r>
            <a:endParaRPr lang="en-US" altLang="zh-CN" sz="2400" b="1" dirty="0">
              <a:latin typeface="Times New Roman" panose="02020603050405020304" pitchFamily="18" charset="0"/>
              <a:ea typeface="楷体_GB2312" pitchFamily="49" charset="-122"/>
            </a:endParaRPr>
          </a:p>
          <a:p>
            <a:pPr algn="just">
              <a:lnSpc>
                <a:spcPct val="50000"/>
              </a:lnSpc>
              <a:spcBef>
                <a:spcPct val="50000"/>
              </a:spcBef>
            </a:pPr>
            <a:r>
              <a:rPr lang="en-US" altLang="zh-CN" sz="2400" b="1" dirty="0">
                <a:latin typeface="Times New Roman" panose="02020603050405020304" pitchFamily="18" charset="0"/>
                <a:ea typeface="楷体_GB2312" pitchFamily="49" charset="-122"/>
              </a:rPr>
              <a:t>                              </a:t>
            </a:r>
            <a:r>
              <a:rPr lang="en-US" altLang="zh-CN" sz="2400" b="1" dirty="0">
                <a:solidFill>
                  <a:srgbClr val="FF0000"/>
                </a:solidFill>
                <a:latin typeface="Times New Roman" panose="02020603050405020304" pitchFamily="18" charset="0"/>
                <a:ea typeface="楷体_GB2312" pitchFamily="49" charset="-122"/>
              </a:rPr>
              <a:t>i=0</a:t>
            </a:r>
            <a:endParaRPr lang="en-US" altLang="zh-CN" sz="2400" b="1" dirty="0">
              <a:solidFill>
                <a:srgbClr val="FF0000"/>
              </a:solidFill>
              <a:latin typeface="Times New Roman" panose="02020603050405020304" pitchFamily="18" charset="0"/>
              <a:ea typeface="楷体_GB2312" pitchFamily="49" charset="-122"/>
            </a:endParaRPr>
          </a:p>
          <a:p>
            <a:pPr algn="just">
              <a:lnSpc>
                <a:spcPct val="50000"/>
              </a:lnSpc>
              <a:spcBef>
                <a:spcPct val="50000"/>
              </a:spcBef>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第</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次比较</a:t>
            </a:r>
            <a:r>
              <a:rPr lang="en-US" altLang="zh-CN" sz="2400" b="1" dirty="0">
                <a:latin typeface="Times New Roman" panose="02020603050405020304" pitchFamily="18" charset="0"/>
                <a:ea typeface="楷体_GB2312" pitchFamily="49" charset="-122"/>
              </a:rPr>
              <a:t>:  3  </a:t>
            </a:r>
            <a:r>
              <a:rPr lang="en-US" altLang="zh-CN" sz="2400" b="1" dirty="0">
                <a:solidFill>
                  <a:srgbClr val="FF0000"/>
                </a:solidFill>
                <a:latin typeface="Times New Roman" panose="02020603050405020304" pitchFamily="18" charset="0"/>
                <a:ea typeface="楷体_GB2312" pitchFamily="49" charset="-122"/>
              </a:rPr>
              <a:t>9</a:t>
            </a:r>
            <a:r>
              <a:rPr lang="en-US" altLang="zh-CN" sz="2400" b="1" dirty="0">
                <a:latin typeface="Times New Roman" panose="02020603050405020304" pitchFamily="18" charset="0"/>
                <a:ea typeface="楷体_GB2312" pitchFamily="49" charset="-122"/>
              </a:rPr>
              <a:t>  1  5  8  10  6  7  2  4</a:t>
            </a:r>
            <a:endParaRPr lang="en-US" altLang="zh-CN" sz="2400" b="1" dirty="0">
              <a:latin typeface="Times New Roman" panose="02020603050405020304" pitchFamily="18" charset="0"/>
              <a:ea typeface="楷体_GB2312" pitchFamily="49" charset="-122"/>
            </a:endParaRPr>
          </a:p>
          <a:p>
            <a:pPr algn="just">
              <a:lnSpc>
                <a:spcPct val="50000"/>
              </a:lnSpc>
              <a:spcBef>
                <a:spcPct val="50000"/>
              </a:spcBef>
            </a:pPr>
            <a:r>
              <a:rPr lang="en-US" altLang="zh-CN" sz="2400" b="1" dirty="0">
                <a:latin typeface="Times New Roman" panose="02020603050405020304" pitchFamily="18" charset="0"/>
                <a:ea typeface="楷体_GB2312" pitchFamily="49" charset="-122"/>
              </a:rPr>
              <a:t>                                  </a:t>
            </a:r>
            <a:r>
              <a:rPr lang="en-US" altLang="zh-CN" sz="2400" b="1" dirty="0">
                <a:solidFill>
                  <a:srgbClr val="FF0000"/>
                </a:solidFill>
                <a:latin typeface="Times New Roman" panose="02020603050405020304" pitchFamily="18" charset="0"/>
                <a:ea typeface="楷体_GB2312" pitchFamily="49" charset="-122"/>
              </a:rPr>
              <a:t>i=1</a:t>
            </a:r>
            <a:endParaRPr lang="en-US" altLang="zh-CN" sz="2400" b="1" dirty="0">
              <a:solidFill>
                <a:srgbClr val="FF0000"/>
              </a:solidFill>
              <a:latin typeface="Times New Roman" panose="02020603050405020304" pitchFamily="18" charset="0"/>
              <a:ea typeface="楷体_GB2312" pitchFamily="49" charset="-122"/>
            </a:endParaRPr>
          </a:p>
          <a:p>
            <a:pPr algn="just">
              <a:lnSpc>
                <a:spcPct val="50000"/>
              </a:lnSpc>
              <a:spcBef>
                <a:spcPct val="50000"/>
              </a:spcBef>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第</a:t>
            </a:r>
            <a:r>
              <a:rPr lang="en-US" altLang="zh-CN" sz="2400" b="1" dirty="0">
                <a:latin typeface="Times New Roman" panose="02020603050405020304" pitchFamily="18" charset="0"/>
                <a:ea typeface="楷体_GB2312" pitchFamily="49" charset="-122"/>
              </a:rPr>
              <a:t>3</a:t>
            </a:r>
            <a:r>
              <a:rPr lang="zh-CN" altLang="en-US" sz="2400" b="1" dirty="0">
                <a:latin typeface="Times New Roman" panose="02020603050405020304" pitchFamily="18" charset="0"/>
                <a:ea typeface="楷体_GB2312" pitchFamily="49" charset="-122"/>
              </a:rPr>
              <a:t>次比较</a:t>
            </a:r>
            <a:r>
              <a:rPr lang="en-US" altLang="zh-CN" sz="2400" b="1" dirty="0">
                <a:latin typeface="Times New Roman" panose="02020603050405020304" pitchFamily="18" charset="0"/>
                <a:ea typeface="楷体_GB2312" pitchFamily="49" charset="-122"/>
              </a:rPr>
              <a:t>:  3  9  </a:t>
            </a:r>
            <a:r>
              <a:rPr lang="en-US" altLang="zh-CN" sz="2400" b="1" dirty="0">
                <a:solidFill>
                  <a:srgbClr val="FF0000"/>
                </a:solidFill>
                <a:latin typeface="Times New Roman" panose="02020603050405020304" pitchFamily="18" charset="0"/>
                <a:ea typeface="楷体_GB2312" pitchFamily="49" charset="-122"/>
              </a:rPr>
              <a:t>1</a:t>
            </a:r>
            <a:r>
              <a:rPr lang="en-US" altLang="zh-CN" sz="2400" b="1" dirty="0">
                <a:latin typeface="Times New Roman" panose="02020603050405020304" pitchFamily="18" charset="0"/>
                <a:ea typeface="楷体_GB2312" pitchFamily="49" charset="-122"/>
              </a:rPr>
              <a:t>  5  8  10  6  7  2  4</a:t>
            </a:r>
            <a:endParaRPr lang="en-US" altLang="zh-CN" sz="2400" b="1" dirty="0">
              <a:latin typeface="Times New Roman" panose="02020603050405020304" pitchFamily="18" charset="0"/>
              <a:ea typeface="楷体_GB2312" pitchFamily="49" charset="-122"/>
            </a:endParaRPr>
          </a:p>
          <a:p>
            <a:pPr algn="just">
              <a:lnSpc>
                <a:spcPct val="50000"/>
              </a:lnSpc>
              <a:spcBef>
                <a:spcPct val="50000"/>
              </a:spcBef>
            </a:pPr>
            <a:r>
              <a:rPr lang="en-US" altLang="zh-CN" sz="2400" b="1" dirty="0">
                <a:latin typeface="Times New Roman" panose="02020603050405020304" pitchFamily="18" charset="0"/>
                <a:ea typeface="楷体_GB2312" pitchFamily="49" charset="-122"/>
              </a:rPr>
              <a:t>                                      </a:t>
            </a:r>
            <a:r>
              <a:rPr lang="en-US" altLang="zh-CN" sz="2400" b="1" dirty="0">
                <a:solidFill>
                  <a:srgbClr val="FF0000"/>
                </a:solidFill>
                <a:latin typeface="Times New Roman" panose="02020603050405020304" pitchFamily="18" charset="0"/>
                <a:ea typeface="楷体_GB2312" pitchFamily="49" charset="-122"/>
              </a:rPr>
              <a:t>i=2</a:t>
            </a:r>
            <a:endParaRPr lang="en-US" altLang="zh-CN" sz="2400" b="1" dirty="0">
              <a:solidFill>
                <a:srgbClr val="FF0000"/>
              </a:solidFill>
              <a:latin typeface="Times New Roman" panose="02020603050405020304" pitchFamily="18" charset="0"/>
              <a:ea typeface="楷体_GB2312" pitchFamily="49" charset="-122"/>
            </a:endParaRPr>
          </a:p>
          <a:p>
            <a:pPr algn="just">
              <a:lnSpc>
                <a:spcPct val="50000"/>
              </a:lnSpc>
              <a:spcBef>
                <a:spcPct val="50000"/>
              </a:spcBef>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第</a:t>
            </a:r>
            <a:r>
              <a:rPr lang="en-US" altLang="zh-CN" sz="2400" b="1" dirty="0">
                <a:latin typeface="Times New Roman" panose="02020603050405020304" pitchFamily="18" charset="0"/>
                <a:ea typeface="楷体_GB2312" pitchFamily="49" charset="-122"/>
              </a:rPr>
              <a:t>4</a:t>
            </a:r>
            <a:r>
              <a:rPr lang="zh-CN" altLang="en-US" sz="2400" b="1" dirty="0">
                <a:latin typeface="Times New Roman" panose="02020603050405020304" pitchFamily="18" charset="0"/>
                <a:ea typeface="楷体_GB2312" pitchFamily="49" charset="-122"/>
              </a:rPr>
              <a:t>次比较</a:t>
            </a:r>
            <a:r>
              <a:rPr lang="en-US" altLang="zh-CN" sz="2400" b="1" dirty="0">
                <a:latin typeface="Times New Roman" panose="02020603050405020304" pitchFamily="18" charset="0"/>
                <a:ea typeface="楷体_GB2312" pitchFamily="49" charset="-122"/>
              </a:rPr>
              <a:t>:  3  9  1  </a:t>
            </a:r>
            <a:r>
              <a:rPr lang="en-US" altLang="zh-CN" sz="2400" b="1" dirty="0">
                <a:solidFill>
                  <a:srgbClr val="FF0000"/>
                </a:solidFill>
                <a:latin typeface="Times New Roman" panose="02020603050405020304" pitchFamily="18" charset="0"/>
                <a:ea typeface="楷体_GB2312" pitchFamily="49" charset="-122"/>
              </a:rPr>
              <a:t>5</a:t>
            </a:r>
            <a:r>
              <a:rPr lang="en-US" altLang="zh-CN" sz="2400" b="1" dirty="0">
                <a:latin typeface="Times New Roman" panose="02020603050405020304" pitchFamily="18" charset="0"/>
                <a:ea typeface="楷体_GB2312" pitchFamily="49" charset="-122"/>
              </a:rPr>
              <a:t>  8  10  6  7  2  4</a:t>
            </a:r>
            <a:endParaRPr lang="en-US" altLang="zh-CN" sz="2400" b="1" dirty="0">
              <a:latin typeface="Times New Roman" panose="02020603050405020304" pitchFamily="18" charset="0"/>
              <a:ea typeface="楷体_GB2312" pitchFamily="49" charset="-122"/>
            </a:endParaRPr>
          </a:p>
          <a:p>
            <a:pPr algn="just">
              <a:lnSpc>
                <a:spcPct val="50000"/>
              </a:lnSpc>
              <a:spcBef>
                <a:spcPct val="50000"/>
              </a:spcBef>
            </a:pPr>
            <a:r>
              <a:rPr lang="en-US" altLang="zh-CN" sz="2400" b="1" dirty="0">
                <a:latin typeface="Times New Roman" panose="02020603050405020304" pitchFamily="18" charset="0"/>
                <a:ea typeface="楷体_GB2312" pitchFamily="49" charset="-122"/>
              </a:rPr>
              <a:t>                                          </a:t>
            </a:r>
            <a:r>
              <a:rPr lang="en-US" altLang="zh-CN" sz="2400" b="1" dirty="0">
                <a:solidFill>
                  <a:srgbClr val="FF0000"/>
                </a:solidFill>
                <a:latin typeface="Times New Roman" panose="02020603050405020304" pitchFamily="18" charset="0"/>
                <a:ea typeface="楷体_GB2312" pitchFamily="49" charset="-122"/>
              </a:rPr>
              <a:t>i=3</a:t>
            </a:r>
            <a:endParaRPr lang="en-US" altLang="zh-CN" sz="2400" b="1" dirty="0">
              <a:solidFill>
                <a:srgbClr val="FF0000"/>
              </a:solidFill>
              <a:latin typeface="Times New Roman" panose="02020603050405020304" pitchFamily="18" charset="0"/>
              <a:ea typeface="楷体_GB2312" pitchFamily="49" charset="-122"/>
            </a:endParaRPr>
          </a:p>
          <a:p>
            <a:pPr algn="just">
              <a:lnSpc>
                <a:spcPct val="50000"/>
              </a:lnSpc>
              <a:spcBef>
                <a:spcPct val="50000"/>
              </a:spcBef>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第</a:t>
            </a:r>
            <a:r>
              <a:rPr lang="en-US" altLang="zh-CN" sz="2400" b="1" dirty="0">
                <a:latin typeface="Times New Roman" panose="02020603050405020304" pitchFamily="18" charset="0"/>
                <a:ea typeface="楷体_GB2312" pitchFamily="49" charset="-122"/>
              </a:rPr>
              <a:t>5</a:t>
            </a:r>
            <a:r>
              <a:rPr lang="zh-CN" altLang="en-US" sz="2400" b="1" dirty="0">
                <a:latin typeface="Times New Roman" panose="02020603050405020304" pitchFamily="18" charset="0"/>
                <a:ea typeface="楷体_GB2312" pitchFamily="49" charset="-122"/>
              </a:rPr>
              <a:t>次比较</a:t>
            </a:r>
            <a:r>
              <a:rPr lang="en-US" altLang="zh-CN" sz="2400" b="1" dirty="0">
                <a:latin typeface="Times New Roman" panose="02020603050405020304" pitchFamily="18" charset="0"/>
                <a:ea typeface="楷体_GB2312" pitchFamily="49" charset="-122"/>
              </a:rPr>
              <a:t>:  3  9  1  5  </a:t>
            </a:r>
            <a:r>
              <a:rPr lang="en-US" altLang="zh-CN" sz="2400" b="1" dirty="0">
                <a:solidFill>
                  <a:srgbClr val="FF0000"/>
                </a:solidFill>
                <a:latin typeface="Times New Roman" panose="02020603050405020304" pitchFamily="18" charset="0"/>
                <a:ea typeface="楷体_GB2312" pitchFamily="49" charset="-122"/>
              </a:rPr>
              <a:t>8</a:t>
            </a:r>
            <a:r>
              <a:rPr lang="en-US" altLang="zh-CN" sz="2400" b="1" dirty="0">
                <a:latin typeface="Times New Roman" panose="02020603050405020304" pitchFamily="18" charset="0"/>
                <a:ea typeface="楷体_GB2312" pitchFamily="49" charset="-122"/>
              </a:rPr>
              <a:t>  10  6  7  2  4</a:t>
            </a:r>
            <a:endParaRPr lang="en-US" altLang="zh-CN" sz="2400" b="1" dirty="0">
              <a:latin typeface="Times New Roman" panose="02020603050405020304" pitchFamily="18" charset="0"/>
              <a:ea typeface="楷体_GB2312" pitchFamily="49" charset="-122"/>
            </a:endParaRPr>
          </a:p>
          <a:p>
            <a:pPr algn="just">
              <a:lnSpc>
                <a:spcPct val="50000"/>
              </a:lnSpc>
              <a:spcBef>
                <a:spcPct val="50000"/>
              </a:spcBef>
            </a:pPr>
            <a:r>
              <a:rPr lang="en-US" altLang="zh-CN" sz="2400" b="1" dirty="0">
                <a:latin typeface="Times New Roman" panose="02020603050405020304" pitchFamily="18" charset="0"/>
                <a:ea typeface="楷体_GB2312" pitchFamily="49" charset="-122"/>
              </a:rPr>
              <a:t>                                              </a:t>
            </a:r>
            <a:r>
              <a:rPr lang="en-US" altLang="zh-CN" sz="2400" b="1" dirty="0">
                <a:solidFill>
                  <a:srgbClr val="FF0000"/>
                </a:solidFill>
                <a:latin typeface="Times New Roman" panose="02020603050405020304" pitchFamily="18" charset="0"/>
                <a:ea typeface="楷体_GB2312" pitchFamily="49" charset="-122"/>
              </a:rPr>
              <a:t>i=4</a:t>
            </a:r>
            <a:endParaRPr lang="en-US" altLang="zh-CN" sz="2400" b="1" dirty="0">
              <a:solidFill>
                <a:srgbClr val="FF0000"/>
              </a:solidFill>
              <a:latin typeface="Times New Roman" panose="02020603050405020304" pitchFamily="18" charset="0"/>
              <a:ea typeface="楷体_GB2312" pitchFamily="49" charset="-122"/>
            </a:endParaRPr>
          </a:p>
          <a:p>
            <a:pPr algn="just">
              <a:lnSpc>
                <a:spcPct val="50000"/>
              </a:lnSpc>
              <a:spcBef>
                <a:spcPct val="50000"/>
              </a:spcBef>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第</a:t>
            </a:r>
            <a:r>
              <a:rPr lang="en-US" altLang="zh-CN" sz="2400" b="1" dirty="0">
                <a:latin typeface="Times New Roman" panose="02020603050405020304" pitchFamily="18" charset="0"/>
                <a:ea typeface="楷体_GB2312" pitchFamily="49" charset="-122"/>
              </a:rPr>
              <a:t>6</a:t>
            </a:r>
            <a:r>
              <a:rPr lang="zh-CN" altLang="en-US" sz="2400" b="1" dirty="0">
                <a:latin typeface="Times New Roman" panose="02020603050405020304" pitchFamily="18" charset="0"/>
                <a:ea typeface="楷体_GB2312" pitchFamily="49" charset="-122"/>
              </a:rPr>
              <a:t>次比较</a:t>
            </a:r>
            <a:r>
              <a:rPr lang="en-US" altLang="zh-CN" sz="2400" b="1" dirty="0">
                <a:latin typeface="Times New Roman" panose="02020603050405020304" pitchFamily="18" charset="0"/>
                <a:ea typeface="楷体_GB2312" pitchFamily="49" charset="-122"/>
              </a:rPr>
              <a:t>:  3  9  1  5  8  </a:t>
            </a:r>
            <a:r>
              <a:rPr lang="en-US" altLang="zh-CN" sz="2400" b="1" dirty="0">
                <a:solidFill>
                  <a:srgbClr val="FF0000"/>
                </a:solidFill>
                <a:latin typeface="Times New Roman" panose="02020603050405020304" pitchFamily="18" charset="0"/>
                <a:ea typeface="楷体_GB2312" pitchFamily="49" charset="-122"/>
              </a:rPr>
              <a:t>10</a:t>
            </a:r>
            <a:r>
              <a:rPr lang="en-US" altLang="zh-CN" sz="2400" b="1" dirty="0">
                <a:latin typeface="Times New Roman" panose="02020603050405020304" pitchFamily="18" charset="0"/>
                <a:ea typeface="楷体_GB2312" pitchFamily="49" charset="-122"/>
              </a:rPr>
              <a:t>  6  7  2  4</a:t>
            </a:r>
            <a:endParaRPr lang="en-US" altLang="zh-CN" sz="2400" b="1" dirty="0">
              <a:latin typeface="Times New Roman" panose="02020603050405020304" pitchFamily="18" charset="0"/>
              <a:ea typeface="楷体_GB2312" pitchFamily="49" charset="-122"/>
            </a:endParaRPr>
          </a:p>
          <a:p>
            <a:pPr algn="just">
              <a:lnSpc>
                <a:spcPct val="50000"/>
              </a:lnSpc>
              <a:spcBef>
                <a:spcPct val="50000"/>
              </a:spcBef>
            </a:pPr>
            <a:r>
              <a:rPr lang="en-US" altLang="zh-CN" sz="2400" b="1" dirty="0">
                <a:latin typeface="Times New Roman" panose="02020603050405020304" pitchFamily="18" charset="0"/>
                <a:ea typeface="楷体_GB2312" pitchFamily="49" charset="-122"/>
              </a:rPr>
              <a:t>                                                   </a:t>
            </a:r>
            <a:r>
              <a:rPr lang="en-US" altLang="zh-CN" sz="2400" b="1" dirty="0">
                <a:solidFill>
                  <a:srgbClr val="FF0000"/>
                </a:solidFill>
                <a:latin typeface="Times New Roman" panose="02020603050405020304" pitchFamily="18" charset="0"/>
                <a:ea typeface="楷体_GB2312" pitchFamily="49" charset="-122"/>
              </a:rPr>
              <a:t>i=5</a:t>
            </a:r>
            <a:endParaRPr lang="en-US" altLang="zh-CN" sz="2400" b="1" dirty="0">
              <a:solidFill>
                <a:srgbClr val="FF0000"/>
              </a:solidFill>
              <a:latin typeface="Times New Roman" panose="02020603050405020304" pitchFamily="18" charset="0"/>
              <a:ea typeface="楷体_GB2312" pitchFamily="49" charset="-122"/>
            </a:endParaRPr>
          </a:p>
          <a:p>
            <a:pPr algn="just">
              <a:lnSpc>
                <a:spcPct val="50000"/>
              </a:lnSpc>
              <a:spcBef>
                <a:spcPct val="50000"/>
              </a:spcBef>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第</a:t>
            </a:r>
            <a:r>
              <a:rPr lang="en-US" altLang="zh-CN" sz="2400" b="1" dirty="0">
                <a:latin typeface="Times New Roman" panose="02020603050405020304" pitchFamily="18" charset="0"/>
                <a:ea typeface="楷体_GB2312" pitchFamily="49" charset="-122"/>
              </a:rPr>
              <a:t>7</a:t>
            </a:r>
            <a:r>
              <a:rPr lang="zh-CN" altLang="en-US" sz="2400" b="1" dirty="0">
                <a:latin typeface="Times New Roman" panose="02020603050405020304" pitchFamily="18" charset="0"/>
                <a:ea typeface="楷体_GB2312" pitchFamily="49" charset="-122"/>
              </a:rPr>
              <a:t>次比较</a:t>
            </a:r>
            <a:r>
              <a:rPr lang="en-US" altLang="zh-CN" sz="2400" b="1" dirty="0">
                <a:latin typeface="Times New Roman" panose="02020603050405020304" pitchFamily="18" charset="0"/>
                <a:ea typeface="楷体_GB2312" pitchFamily="49" charset="-122"/>
              </a:rPr>
              <a:t>:  3  9  1  5  8  10  6  7  2  4</a:t>
            </a:r>
            <a:endParaRPr lang="en-US" altLang="zh-CN" sz="2400" b="1" dirty="0">
              <a:latin typeface="Times New Roman" panose="02020603050405020304" pitchFamily="18" charset="0"/>
              <a:ea typeface="楷体_GB2312" pitchFamily="49" charset="-122"/>
            </a:endParaRPr>
          </a:p>
          <a:p>
            <a:pPr algn="just">
              <a:lnSpc>
                <a:spcPct val="50000"/>
              </a:lnSpc>
              <a:spcBef>
                <a:spcPct val="50000"/>
              </a:spcBef>
            </a:pPr>
            <a:r>
              <a:rPr lang="en-US" altLang="zh-CN" sz="2400" b="1" dirty="0">
                <a:latin typeface="Times New Roman" panose="02020603050405020304" pitchFamily="18" charset="0"/>
                <a:ea typeface="楷体_GB2312" pitchFamily="49" charset="-122"/>
              </a:rPr>
              <a:t>                                                        </a:t>
            </a:r>
            <a:r>
              <a:rPr lang="en-US" altLang="zh-CN" sz="2400" b="1" dirty="0">
                <a:solidFill>
                  <a:srgbClr val="FF0000"/>
                </a:solidFill>
                <a:latin typeface="Times New Roman" panose="02020603050405020304" pitchFamily="18" charset="0"/>
                <a:ea typeface="楷体_GB2312" pitchFamily="49" charset="-122"/>
              </a:rPr>
              <a:t>i=6</a:t>
            </a:r>
            <a:endParaRPr lang="en-US" altLang="zh-CN" sz="2400" b="1" dirty="0">
              <a:solidFill>
                <a:srgbClr val="FF0000"/>
              </a:solidFill>
              <a:latin typeface="Times New Roman" panose="02020603050405020304" pitchFamily="18" charset="0"/>
              <a:ea typeface="楷体_GB2312" pitchFamily="49" charset="-122"/>
            </a:endParaRPr>
          </a:p>
          <a:p>
            <a:pPr algn="just">
              <a:lnSpc>
                <a:spcPct val="50000"/>
              </a:lnSpc>
              <a:spcBef>
                <a:spcPct val="50000"/>
              </a:spcBef>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查找成功</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返回序号</a:t>
            </a:r>
            <a:r>
              <a:rPr lang="en-US" altLang="zh-CN" sz="2400" b="1" dirty="0">
                <a:latin typeface="Times New Roman" panose="02020603050405020304" pitchFamily="18" charset="0"/>
                <a:ea typeface="楷体_GB2312" pitchFamily="49" charset="-122"/>
              </a:rPr>
              <a:t>6</a:t>
            </a:r>
            <a:endParaRPr lang="en-US" altLang="zh-CN" sz="2400" b="1" dirty="0">
              <a:latin typeface="Times New Roman" panose="02020603050405020304" pitchFamily="18" charset="0"/>
              <a:ea typeface="楷体_GB2312"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6145"/>
          <p:cNvSpPr txBox="1"/>
          <p:nvPr/>
        </p:nvSpPr>
        <p:spPr>
          <a:xfrm>
            <a:off x="152400" y="304800"/>
            <a:ext cx="8610600" cy="6016625"/>
          </a:xfrm>
          <a:prstGeom prst="rect">
            <a:avLst/>
          </a:prstGeom>
          <a:solidFill>
            <a:schemeClr val="bg1"/>
          </a:solidFill>
          <a:ln w="9525">
            <a:noFill/>
          </a:ln>
        </p:spPr>
        <p:txBody>
          <a:bodyPr>
            <a:spAutoFit/>
          </a:bodyPr>
          <a:p>
            <a:pPr algn="just">
              <a:lnSpc>
                <a:spcPct val="120000"/>
              </a:lnSpc>
              <a:spcBef>
                <a:spcPct val="50000"/>
              </a:spcBef>
            </a:pPr>
            <a:r>
              <a:rPr lang="en-US" altLang="zh-CN" sz="2800" b="1" dirty="0">
                <a:solidFill>
                  <a:srgbClr val="000000"/>
                </a:solidFill>
                <a:latin typeface="楷体_GB2312" pitchFamily="49" charset="-122"/>
                <a:ea typeface="楷体_GB2312" pitchFamily="49" charset="-122"/>
              </a:rPr>
              <a:t>   </a:t>
            </a:r>
            <a:r>
              <a:rPr lang="zh-CN" altLang="en-US" sz="2800" b="1" dirty="0">
                <a:latin typeface="楷体_GB2312" pitchFamily="49" charset="-122"/>
                <a:ea typeface="楷体_GB2312" pitchFamily="49" charset="-122"/>
              </a:rPr>
              <a:t>顺序查找的算法如下</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在顺序表</a:t>
            </a:r>
            <a:r>
              <a:rPr lang="en-US" altLang="zh-CN" sz="2800" b="1" dirty="0">
                <a:latin typeface="楷体_GB2312" pitchFamily="49" charset="-122"/>
                <a:ea typeface="楷体_GB2312" pitchFamily="49" charset="-122"/>
              </a:rPr>
              <a:t>R[0..n-1]</a:t>
            </a:r>
            <a:r>
              <a:rPr lang="zh-CN" altLang="en-US" sz="2800" b="1" dirty="0">
                <a:latin typeface="楷体_GB2312" pitchFamily="49" charset="-122"/>
                <a:ea typeface="楷体_GB2312" pitchFamily="49" charset="-122"/>
              </a:rPr>
              <a:t>中查找关键字为</a:t>
            </a:r>
            <a:r>
              <a:rPr lang="en-US" altLang="zh-CN" sz="2800" b="1" dirty="0">
                <a:latin typeface="楷体_GB2312" pitchFamily="49" charset="-122"/>
                <a:ea typeface="楷体_GB2312" pitchFamily="49" charset="-122"/>
              </a:rPr>
              <a:t>k</a:t>
            </a:r>
            <a:r>
              <a:rPr lang="zh-CN" altLang="en-US" sz="2800" b="1" dirty="0">
                <a:latin typeface="楷体_GB2312" pitchFamily="49" charset="-122"/>
                <a:ea typeface="楷体_GB2312" pitchFamily="49" charset="-122"/>
              </a:rPr>
              <a:t>的记录</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成功时返回找到的记录位置</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失败时返回</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a:p>
            <a:pPr algn="just">
              <a:spcBef>
                <a:spcPct val="50000"/>
              </a:spcBef>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int SeqSearch(SeqList R,int n,KeyType k)</a:t>
            </a:r>
            <a:endParaRPr lang="en-US" altLang="zh-CN" sz="2400" b="1" dirty="0">
              <a:latin typeface="Times New Roman" panose="02020603050405020304" pitchFamily="18" charset="0"/>
              <a:ea typeface="楷体_GB2312" pitchFamily="49" charset="-122"/>
            </a:endParaRPr>
          </a:p>
          <a:p>
            <a:pPr algn="just">
              <a:spcBef>
                <a:spcPct val="50000"/>
              </a:spcBef>
            </a:pPr>
            <a:r>
              <a:rPr lang="en-US" altLang="zh-CN" sz="2400" b="1" dirty="0">
                <a:latin typeface="Times New Roman" panose="02020603050405020304" pitchFamily="18" charset="0"/>
                <a:ea typeface="楷体_GB2312" pitchFamily="49" charset="-122"/>
              </a:rPr>
              <a:t>   {    int i=0;</a:t>
            </a:r>
            <a:endParaRPr lang="en-US" altLang="zh-CN" sz="2400" b="1" dirty="0">
              <a:latin typeface="Times New Roman" panose="02020603050405020304" pitchFamily="18" charset="0"/>
              <a:ea typeface="楷体_GB2312" pitchFamily="49" charset="-122"/>
            </a:endParaRPr>
          </a:p>
          <a:p>
            <a:pPr algn="just">
              <a:spcBef>
                <a:spcPct val="50000"/>
              </a:spcBef>
            </a:pPr>
            <a:r>
              <a:rPr lang="en-US" altLang="zh-CN" sz="2400" b="1" dirty="0">
                <a:latin typeface="Times New Roman" panose="02020603050405020304" pitchFamily="18" charset="0"/>
                <a:ea typeface="楷体_GB2312" pitchFamily="49" charset="-122"/>
              </a:rPr>
              <a:t>        while (i&lt;n &amp;&amp; R[i].key!=k) i++;   /*</a:t>
            </a:r>
            <a:r>
              <a:rPr lang="zh-CN" altLang="en-US" sz="2400" b="1" dirty="0">
                <a:latin typeface="Times New Roman" panose="02020603050405020304" pitchFamily="18" charset="0"/>
                <a:ea typeface="楷体_GB2312" pitchFamily="49" charset="-122"/>
              </a:rPr>
              <a:t>从表头往后找</a:t>
            </a:r>
            <a:r>
              <a:rPr lang="en-US" altLang="zh-CN"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a:p>
            <a:pPr algn="just">
              <a:spcBef>
                <a:spcPct val="50000"/>
              </a:spcBef>
            </a:pPr>
            <a:r>
              <a:rPr lang="en-US" altLang="zh-CN" sz="2400" b="1" dirty="0">
                <a:latin typeface="Times New Roman" panose="02020603050405020304" pitchFamily="18" charset="0"/>
                <a:ea typeface="楷体_GB2312" pitchFamily="49" charset="-122"/>
              </a:rPr>
              <a:t>        if (i&gt;=n) </a:t>
            </a:r>
            <a:endParaRPr lang="en-US" altLang="zh-CN" sz="2400" b="1" dirty="0">
              <a:latin typeface="Times New Roman" panose="02020603050405020304" pitchFamily="18" charset="0"/>
              <a:ea typeface="楷体_GB2312" pitchFamily="49" charset="-122"/>
            </a:endParaRPr>
          </a:p>
          <a:p>
            <a:pPr algn="just">
              <a:spcBef>
                <a:spcPct val="50000"/>
              </a:spcBef>
            </a:pPr>
            <a:r>
              <a:rPr lang="en-US" altLang="zh-CN" sz="2400" b="1" dirty="0">
                <a:latin typeface="Times New Roman" panose="02020603050405020304" pitchFamily="18" charset="0"/>
                <a:ea typeface="楷体_GB2312" pitchFamily="49" charset="-122"/>
              </a:rPr>
              <a:t>             return 0;</a:t>
            </a:r>
            <a:endParaRPr lang="en-US" altLang="zh-CN" sz="2400" b="1" dirty="0">
              <a:latin typeface="Times New Roman" panose="02020603050405020304" pitchFamily="18" charset="0"/>
              <a:ea typeface="楷体_GB2312" pitchFamily="49" charset="-122"/>
            </a:endParaRPr>
          </a:p>
          <a:p>
            <a:pPr algn="just">
              <a:spcBef>
                <a:spcPct val="50000"/>
              </a:spcBef>
            </a:pPr>
            <a:r>
              <a:rPr lang="en-US" altLang="zh-CN" sz="2400" b="1" dirty="0">
                <a:latin typeface="Times New Roman" panose="02020603050405020304" pitchFamily="18" charset="0"/>
                <a:ea typeface="楷体_GB2312" pitchFamily="49" charset="-122"/>
              </a:rPr>
              <a:t>        else </a:t>
            </a:r>
            <a:endParaRPr lang="en-US" altLang="zh-CN" sz="2400" b="1" dirty="0">
              <a:latin typeface="Times New Roman" panose="02020603050405020304" pitchFamily="18" charset="0"/>
              <a:ea typeface="楷体_GB2312" pitchFamily="49" charset="-122"/>
            </a:endParaRPr>
          </a:p>
          <a:p>
            <a:pPr algn="just">
              <a:spcBef>
                <a:spcPct val="50000"/>
              </a:spcBef>
            </a:pPr>
            <a:r>
              <a:rPr lang="en-US" altLang="zh-CN" sz="2400" b="1" dirty="0">
                <a:latin typeface="Times New Roman" panose="02020603050405020304" pitchFamily="18" charset="0"/>
                <a:ea typeface="楷体_GB2312" pitchFamily="49" charset="-122"/>
              </a:rPr>
              <a:t>            return i+1;    </a:t>
            </a:r>
            <a:r>
              <a:rPr lang="en-US" altLang="zh-CN" sz="2400" b="1" dirty="0">
                <a:latin typeface="Times New Roman" panose="02020603050405020304" pitchFamily="18" charset="0"/>
                <a:ea typeface="楷体_GB2312" pitchFamily="49" charset="-122"/>
                <a:sym typeface="Arial" panose="020B0604020202020204" pitchFamily="34" charset="0"/>
              </a:rPr>
              <a:t>/*</a:t>
            </a:r>
            <a:r>
              <a:rPr lang="zh-CN" altLang="en-US" sz="2400" b="1" dirty="0">
                <a:latin typeface="Times New Roman" panose="02020603050405020304" pitchFamily="18" charset="0"/>
                <a:ea typeface="楷体_GB2312" pitchFamily="49" charset="-122"/>
                <a:sym typeface="Arial" panose="020B0604020202020204" pitchFamily="34" charset="0"/>
              </a:rPr>
              <a:t>返回逻辑序号</a:t>
            </a:r>
            <a:r>
              <a:rPr lang="en-US" altLang="zh-CN" sz="2400" b="1" dirty="0">
                <a:latin typeface="Times New Roman" panose="02020603050405020304" pitchFamily="18" charset="0"/>
                <a:ea typeface="楷体_GB2312" pitchFamily="49" charset="-122"/>
                <a:sym typeface="Arial" panose="020B0604020202020204" pitchFamily="34" charset="0"/>
              </a:rPr>
              <a:t>*/</a:t>
            </a:r>
            <a:endParaRPr lang="en-US" altLang="zh-CN" sz="2400" b="1" dirty="0">
              <a:latin typeface="Times New Roman" panose="02020603050405020304" pitchFamily="18" charset="0"/>
              <a:ea typeface="楷体_GB2312" pitchFamily="49" charset="-122"/>
            </a:endParaRPr>
          </a:p>
          <a:p>
            <a:pPr algn="just">
              <a:spcBef>
                <a:spcPct val="50000"/>
              </a:spcBef>
            </a:pPr>
            <a:r>
              <a:rPr lang="en-US" altLang="zh-CN" sz="2400" b="1" dirty="0">
                <a:latin typeface="Times New Roman" panose="02020603050405020304" pitchFamily="18" charset="0"/>
                <a:ea typeface="楷体_GB2312" pitchFamily="49" charset="-122"/>
              </a:rPr>
              <a:t>  }</a:t>
            </a:r>
            <a:endParaRPr lang="en-US" altLang="zh-CN" sz="2400" b="1" dirty="0">
              <a:latin typeface="Times New Roman" panose="02020603050405020304" pitchFamily="18" charset="0"/>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17761"/>
          <p:cNvSpPr>
            <a:spLocks noGrp="1"/>
          </p:cNvSpPr>
          <p:nvPr>
            <p:ph type="title"/>
          </p:nvPr>
        </p:nvSpPr>
        <p:spPr>
          <a:xfrm>
            <a:off x="533400" y="955675"/>
            <a:ext cx="7772400" cy="838200"/>
          </a:xfrm>
          <a:ln/>
        </p:spPr>
        <p:txBody>
          <a:bodyPr vert="horz" wrap="square" lIns="91440" tIns="45720" rIns="91440" bIns="45720" anchor="b"/>
          <a:p>
            <a:r>
              <a:rPr lang="zh-CN" altLang="en-US" dirty="0">
                <a:solidFill>
                  <a:srgbClr val="FF030F"/>
                </a:solidFill>
              </a:rPr>
              <a:t>例：</a:t>
            </a:r>
            <a:endParaRPr lang="zh-CN" altLang="en-US" dirty="0">
              <a:solidFill>
                <a:srgbClr val="FF030F"/>
              </a:solidFill>
            </a:endParaRPr>
          </a:p>
        </p:txBody>
      </p:sp>
      <p:grpSp>
        <p:nvGrpSpPr>
          <p:cNvPr id="117764" name="组合 117763"/>
          <p:cNvGrpSpPr/>
          <p:nvPr/>
        </p:nvGrpSpPr>
        <p:grpSpPr>
          <a:xfrm>
            <a:off x="341313" y="4940300"/>
            <a:ext cx="8610600" cy="925513"/>
            <a:chOff x="144" y="915"/>
            <a:chExt cx="5424" cy="583"/>
          </a:xfrm>
        </p:grpSpPr>
        <p:sp>
          <p:nvSpPr>
            <p:cNvPr id="15399" name="文本框 117764"/>
            <p:cNvSpPr txBox="1"/>
            <p:nvPr/>
          </p:nvSpPr>
          <p:spPr>
            <a:xfrm>
              <a:off x="144" y="915"/>
              <a:ext cx="5424" cy="386"/>
            </a:xfrm>
            <a:prstGeom prst="rect">
              <a:avLst/>
            </a:prstGeom>
            <a:solidFill>
              <a:srgbClr val="FFFFCC"/>
            </a:solidFill>
            <a:ln w="9525" cap="flat" cmpd="sng">
              <a:solidFill>
                <a:srgbClr val="0000FF"/>
              </a:solidFill>
              <a:prstDash val="solid"/>
              <a:miter/>
              <a:headEnd type="none" w="med" len="med"/>
              <a:tailEnd type="none" w="med" len="med"/>
            </a:ln>
          </p:spPr>
          <p:txBody>
            <a:bodyPr>
              <a:spAutoFit/>
            </a:bodyPr>
            <a:p>
              <a:pPr>
                <a:lnSpc>
                  <a:spcPct val="105000"/>
                </a:lnSpc>
              </a:pPr>
              <a:r>
                <a:rPr lang="en-US" altLang="zh-CN" sz="3200" b="1" dirty="0">
                  <a:solidFill>
                    <a:srgbClr val="A50021"/>
                  </a:solidFill>
                  <a:latin typeface="宋体" panose="02010600030101010101" pitchFamily="2" charset="-122"/>
                </a:rPr>
                <a:t>   21 37 88 19 92 </a:t>
              </a:r>
              <a:r>
                <a:rPr lang="en-US" altLang="zh-CN" sz="1600" b="1" dirty="0">
                  <a:solidFill>
                    <a:srgbClr val="A50021"/>
                  </a:solidFill>
                  <a:latin typeface="宋体" panose="02010600030101010101" pitchFamily="2" charset="-122"/>
                </a:rPr>
                <a:t> </a:t>
              </a:r>
              <a:r>
                <a:rPr lang="en-US" altLang="zh-CN" sz="3200" b="1" dirty="0">
                  <a:solidFill>
                    <a:srgbClr val="A50021"/>
                  </a:solidFill>
                  <a:latin typeface="宋体" panose="02010600030101010101" pitchFamily="2" charset="-122"/>
                </a:rPr>
                <a:t>5</a:t>
              </a:r>
              <a:r>
                <a:rPr lang="en-US" altLang="zh-CN" sz="1600" b="1" dirty="0">
                  <a:solidFill>
                    <a:srgbClr val="A50021"/>
                  </a:solidFill>
                  <a:latin typeface="宋体" panose="02010600030101010101" pitchFamily="2" charset="-122"/>
                </a:rPr>
                <a:t> </a:t>
              </a:r>
              <a:r>
                <a:rPr lang="en-US" altLang="zh-CN" sz="3200" b="1" dirty="0">
                  <a:solidFill>
                    <a:srgbClr val="A50021"/>
                  </a:solidFill>
                  <a:latin typeface="宋体" panose="02010600030101010101" pitchFamily="2" charset="-122"/>
                </a:rPr>
                <a:t> 64 56 80 75 13 … </a:t>
              </a:r>
              <a:r>
                <a:rPr lang="en-US" altLang="zh-CN" sz="1600" b="1" dirty="0">
                  <a:solidFill>
                    <a:srgbClr val="A50021"/>
                  </a:solidFill>
                  <a:latin typeface="宋体" panose="02010600030101010101" pitchFamily="2" charset="-122"/>
                </a:rPr>
                <a:t> </a:t>
              </a:r>
              <a:r>
                <a:rPr lang="en-US" altLang="zh-CN" sz="3200" b="1" dirty="0">
                  <a:solidFill>
                    <a:srgbClr val="A50021"/>
                  </a:solidFill>
                  <a:latin typeface="宋体" panose="02010600030101010101" pitchFamily="2" charset="-122"/>
                </a:rPr>
                <a:t>9</a:t>
              </a:r>
              <a:endParaRPr lang="en-US" altLang="zh-CN" sz="3200" b="1" dirty="0">
                <a:solidFill>
                  <a:srgbClr val="A50021"/>
                </a:solidFill>
                <a:latin typeface="宋体" panose="02010600030101010101" pitchFamily="2" charset="-122"/>
              </a:endParaRPr>
            </a:p>
          </p:txBody>
        </p:sp>
        <p:sp>
          <p:nvSpPr>
            <p:cNvPr id="15400" name="直接连接符 117765"/>
            <p:cNvSpPr/>
            <p:nvPr/>
          </p:nvSpPr>
          <p:spPr>
            <a:xfrm>
              <a:off x="527" y="922"/>
              <a:ext cx="1" cy="378"/>
            </a:xfrm>
            <a:prstGeom prst="line">
              <a:avLst/>
            </a:prstGeom>
            <a:ln w="0" cap="flat" cmpd="sng">
              <a:solidFill>
                <a:srgbClr val="0000FF"/>
              </a:solidFill>
              <a:prstDash val="solid"/>
              <a:headEnd type="none" w="med" len="med"/>
              <a:tailEnd type="none" w="med" len="med"/>
            </a:ln>
          </p:spPr>
        </p:sp>
        <p:sp>
          <p:nvSpPr>
            <p:cNvPr id="15401" name="直接连接符 117766"/>
            <p:cNvSpPr/>
            <p:nvPr/>
          </p:nvSpPr>
          <p:spPr>
            <a:xfrm>
              <a:off x="1287" y="922"/>
              <a:ext cx="1" cy="378"/>
            </a:xfrm>
            <a:prstGeom prst="line">
              <a:avLst/>
            </a:prstGeom>
            <a:ln w="0" cap="flat" cmpd="sng">
              <a:solidFill>
                <a:srgbClr val="0000FF"/>
              </a:solidFill>
              <a:prstDash val="solid"/>
              <a:headEnd type="none" w="med" len="med"/>
              <a:tailEnd type="none" w="med" len="med"/>
            </a:ln>
          </p:spPr>
        </p:sp>
        <p:sp>
          <p:nvSpPr>
            <p:cNvPr id="15402" name="直接连接符 117767"/>
            <p:cNvSpPr/>
            <p:nvPr/>
          </p:nvSpPr>
          <p:spPr>
            <a:xfrm>
              <a:off x="1680" y="922"/>
              <a:ext cx="1" cy="378"/>
            </a:xfrm>
            <a:prstGeom prst="line">
              <a:avLst/>
            </a:prstGeom>
            <a:ln w="0" cap="flat" cmpd="sng">
              <a:solidFill>
                <a:srgbClr val="0000FF"/>
              </a:solidFill>
              <a:prstDash val="solid"/>
              <a:headEnd type="none" w="med" len="med"/>
              <a:tailEnd type="none" w="med" len="med"/>
            </a:ln>
          </p:spPr>
        </p:sp>
        <p:sp>
          <p:nvSpPr>
            <p:cNvPr id="15403" name="直接连接符 117768"/>
            <p:cNvSpPr/>
            <p:nvPr/>
          </p:nvSpPr>
          <p:spPr>
            <a:xfrm>
              <a:off x="2834" y="922"/>
              <a:ext cx="1" cy="378"/>
            </a:xfrm>
            <a:prstGeom prst="line">
              <a:avLst/>
            </a:prstGeom>
            <a:ln w="0" cap="flat" cmpd="sng">
              <a:solidFill>
                <a:srgbClr val="0000FF"/>
              </a:solidFill>
              <a:prstDash val="solid"/>
              <a:headEnd type="none" w="med" len="med"/>
              <a:tailEnd type="none" w="med" len="med"/>
            </a:ln>
          </p:spPr>
        </p:sp>
        <p:sp>
          <p:nvSpPr>
            <p:cNvPr id="15404" name="直接连接符 117769"/>
            <p:cNvSpPr/>
            <p:nvPr/>
          </p:nvSpPr>
          <p:spPr>
            <a:xfrm>
              <a:off x="3236" y="922"/>
              <a:ext cx="1" cy="378"/>
            </a:xfrm>
            <a:prstGeom prst="line">
              <a:avLst/>
            </a:prstGeom>
            <a:ln w="0" cap="flat" cmpd="sng">
              <a:solidFill>
                <a:srgbClr val="0000FF"/>
              </a:solidFill>
              <a:prstDash val="solid"/>
              <a:headEnd type="none" w="med" len="med"/>
              <a:tailEnd type="none" w="med" len="med"/>
            </a:ln>
          </p:spPr>
        </p:sp>
        <p:sp>
          <p:nvSpPr>
            <p:cNvPr id="15405" name="直接连接符 117770"/>
            <p:cNvSpPr/>
            <p:nvPr/>
          </p:nvSpPr>
          <p:spPr>
            <a:xfrm>
              <a:off x="3620" y="922"/>
              <a:ext cx="1" cy="378"/>
            </a:xfrm>
            <a:prstGeom prst="line">
              <a:avLst/>
            </a:prstGeom>
            <a:ln w="0" cap="flat" cmpd="sng">
              <a:solidFill>
                <a:srgbClr val="0000FF"/>
              </a:solidFill>
              <a:prstDash val="solid"/>
              <a:headEnd type="none" w="med" len="med"/>
              <a:tailEnd type="none" w="med" len="med"/>
            </a:ln>
          </p:spPr>
        </p:sp>
        <p:sp>
          <p:nvSpPr>
            <p:cNvPr id="15406" name="直接连接符 117771"/>
            <p:cNvSpPr/>
            <p:nvPr/>
          </p:nvSpPr>
          <p:spPr>
            <a:xfrm>
              <a:off x="4397" y="922"/>
              <a:ext cx="1" cy="378"/>
            </a:xfrm>
            <a:prstGeom prst="line">
              <a:avLst/>
            </a:prstGeom>
            <a:ln w="0" cap="flat" cmpd="sng">
              <a:solidFill>
                <a:srgbClr val="0000FF"/>
              </a:solidFill>
              <a:prstDash val="solid"/>
              <a:headEnd type="none" w="med" len="med"/>
              <a:tailEnd type="none" w="med" len="med"/>
            </a:ln>
          </p:spPr>
        </p:sp>
        <p:sp>
          <p:nvSpPr>
            <p:cNvPr id="15407" name="直接连接符 117772"/>
            <p:cNvSpPr/>
            <p:nvPr/>
          </p:nvSpPr>
          <p:spPr>
            <a:xfrm>
              <a:off x="4790" y="922"/>
              <a:ext cx="1" cy="378"/>
            </a:xfrm>
            <a:prstGeom prst="line">
              <a:avLst/>
            </a:prstGeom>
            <a:ln w="0" cap="flat" cmpd="sng">
              <a:solidFill>
                <a:srgbClr val="0000FF"/>
              </a:solidFill>
              <a:prstDash val="solid"/>
              <a:headEnd type="none" w="med" len="med"/>
              <a:tailEnd type="none" w="med" len="med"/>
            </a:ln>
          </p:spPr>
        </p:sp>
        <p:sp>
          <p:nvSpPr>
            <p:cNvPr id="15408" name="直接连接符 117773"/>
            <p:cNvSpPr/>
            <p:nvPr/>
          </p:nvSpPr>
          <p:spPr>
            <a:xfrm>
              <a:off x="5184" y="922"/>
              <a:ext cx="1" cy="378"/>
            </a:xfrm>
            <a:prstGeom prst="line">
              <a:avLst/>
            </a:prstGeom>
            <a:ln w="0" cap="flat" cmpd="sng">
              <a:solidFill>
                <a:srgbClr val="0000FF"/>
              </a:solidFill>
              <a:prstDash val="solid"/>
              <a:headEnd type="none" w="med" len="med"/>
              <a:tailEnd type="none" w="med" len="med"/>
            </a:ln>
          </p:spPr>
        </p:sp>
        <p:sp>
          <p:nvSpPr>
            <p:cNvPr id="15409" name="矩形 117774"/>
            <p:cNvSpPr/>
            <p:nvPr/>
          </p:nvSpPr>
          <p:spPr>
            <a:xfrm>
              <a:off x="268" y="1306"/>
              <a:ext cx="5192" cy="192"/>
            </a:xfrm>
            <a:prstGeom prst="rect">
              <a:avLst/>
            </a:prstGeom>
            <a:noFill/>
            <a:ln w="9525">
              <a:noFill/>
            </a:ln>
          </p:spPr>
          <p:txBody>
            <a:bodyPr wrap="none" lIns="0" tIns="0" rIns="0" bIns="0">
              <a:spAutoFit/>
            </a:bodyPr>
            <a:p>
              <a:r>
                <a:rPr lang="en-US" altLang="zh-CN" b="1" dirty="0">
                  <a:solidFill>
                    <a:srgbClr val="3333CC"/>
                  </a:solidFill>
                  <a:latin typeface="宋体" panose="02010600030101010101" pitchFamily="2" charset="-122"/>
                </a:rPr>
                <a:t>0     1    2     3    4     5    6    7     8    9    10   11        </a:t>
              </a:r>
              <a:r>
                <a:rPr lang="en-US" altLang="zh-CN" sz="2000" b="1" dirty="0">
                  <a:solidFill>
                    <a:srgbClr val="3333CC"/>
                  </a:solidFill>
                  <a:latin typeface="宋体" panose="02010600030101010101" pitchFamily="2" charset="-122"/>
                </a:rPr>
                <a:t> </a:t>
              </a:r>
              <a:r>
                <a:rPr lang="en-US" altLang="zh-CN" b="1" dirty="0">
                  <a:solidFill>
                    <a:srgbClr val="3333CC"/>
                  </a:solidFill>
                  <a:latin typeface="宋体" panose="02010600030101010101" pitchFamily="2" charset="-122"/>
                </a:rPr>
                <a:t> n</a:t>
              </a:r>
              <a:endParaRPr lang="en-US" altLang="zh-CN" b="1" dirty="0">
                <a:solidFill>
                  <a:srgbClr val="3333CC"/>
                </a:solidFill>
                <a:latin typeface="宋体" panose="02010600030101010101" pitchFamily="2" charset="-122"/>
              </a:endParaRPr>
            </a:p>
          </p:txBody>
        </p:sp>
        <p:sp>
          <p:nvSpPr>
            <p:cNvPr id="15410" name="直接连接符 117775"/>
            <p:cNvSpPr/>
            <p:nvPr/>
          </p:nvSpPr>
          <p:spPr>
            <a:xfrm>
              <a:off x="4004" y="922"/>
              <a:ext cx="1" cy="378"/>
            </a:xfrm>
            <a:prstGeom prst="line">
              <a:avLst/>
            </a:prstGeom>
            <a:ln w="0" cap="flat" cmpd="sng">
              <a:solidFill>
                <a:srgbClr val="0000FF"/>
              </a:solidFill>
              <a:prstDash val="solid"/>
              <a:headEnd type="none" w="med" len="med"/>
              <a:tailEnd type="none" w="med" len="med"/>
            </a:ln>
          </p:spPr>
        </p:sp>
        <p:sp>
          <p:nvSpPr>
            <p:cNvPr id="15411" name="直接连接符 117776"/>
            <p:cNvSpPr/>
            <p:nvPr/>
          </p:nvSpPr>
          <p:spPr>
            <a:xfrm>
              <a:off x="911" y="922"/>
              <a:ext cx="1" cy="378"/>
            </a:xfrm>
            <a:prstGeom prst="line">
              <a:avLst/>
            </a:prstGeom>
            <a:ln w="0" cap="flat" cmpd="sng">
              <a:solidFill>
                <a:srgbClr val="0000FF"/>
              </a:solidFill>
              <a:prstDash val="solid"/>
              <a:headEnd type="none" w="med" len="med"/>
              <a:tailEnd type="none" w="med" len="med"/>
            </a:ln>
          </p:spPr>
        </p:sp>
        <p:sp>
          <p:nvSpPr>
            <p:cNvPr id="15412" name="直接连接符 117777"/>
            <p:cNvSpPr/>
            <p:nvPr/>
          </p:nvSpPr>
          <p:spPr>
            <a:xfrm>
              <a:off x="2066" y="922"/>
              <a:ext cx="1" cy="378"/>
            </a:xfrm>
            <a:prstGeom prst="line">
              <a:avLst/>
            </a:prstGeom>
            <a:ln w="0" cap="flat" cmpd="sng">
              <a:solidFill>
                <a:srgbClr val="0000FF"/>
              </a:solidFill>
              <a:prstDash val="solid"/>
              <a:headEnd type="none" w="med" len="med"/>
              <a:tailEnd type="none" w="med" len="med"/>
            </a:ln>
          </p:spPr>
        </p:sp>
        <p:sp>
          <p:nvSpPr>
            <p:cNvPr id="15413" name="直接连接符 117778"/>
            <p:cNvSpPr/>
            <p:nvPr/>
          </p:nvSpPr>
          <p:spPr>
            <a:xfrm>
              <a:off x="2475" y="922"/>
              <a:ext cx="1" cy="378"/>
            </a:xfrm>
            <a:prstGeom prst="line">
              <a:avLst/>
            </a:prstGeom>
            <a:ln w="0" cap="flat" cmpd="sng">
              <a:solidFill>
                <a:srgbClr val="0000FF"/>
              </a:solidFill>
              <a:prstDash val="solid"/>
              <a:headEnd type="none" w="med" len="med"/>
              <a:tailEnd type="none" w="med" len="med"/>
            </a:ln>
          </p:spPr>
        </p:sp>
      </p:grpSp>
      <p:grpSp>
        <p:nvGrpSpPr>
          <p:cNvPr id="117780" name="组合 117779"/>
          <p:cNvGrpSpPr/>
          <p:nvPr/>
        </p:nvGrpSpPr>
        <p:grpSpPr>
          <a:xfrm>
            <a:off x="8647113" y="1203325"/>
            <a:ext cx="420687" cy="914400"/>
            <a:chOff x="5422" y="912"/>
            <a:chExt cx="265" cy="576"/>
          </a:xfrm>
        </p:grpSpPr>
        <p:sp>
          <p:nvSpPr>
            <p:cNvPr id="15397" name="直接连接符 117780"/>
            <p:cNvSpPr/>
            <p:nvPr/>
          </p:nvSpPr>
          <p:spPr>
            <a:xfrm>
              <a:off x="5422" y="1104"/>
              <a:ext cx="0" cy="384"/>
            </a:xfrm>
            <a:prstGeom prst="line">
              <a:avLst/>
            </a:prstGeom>
            <a:ln w="28575" cap="flat" cmpd="sng">
              <a:solidFill>
                <a:srgbClr val="990000"/>
              </a:solidFill>
              <a:prstDash val="solid"/>
              <a:headEnd type="none" w="med" len="med"/>
              <a:tailEnd type="stealth" w="med" len="lg"/>
            </a:ln>
          </p:spPr>
        </p:sp>
        <p:sp>
          <p:nvSpPr>
            <p:cNvPr id="15398" name="矩形 117781"/>
            <p:cNvSpPr/>
            <p:nvPr/>
          </p:nvSpPr>
          <p:spPr>
            <a:xfrm>
              <a:off x="5482" y="912"/>
              <a:ext cx="205" cy="442"/>
            </a:xfrm>
            <a:prstGeom prst="rect">
              <a:avLst/>
            </a:prstGeom>
            <a:noFill/>
            <a:ln w="9525">
              <a:noFill/>
            </a:ln>
          </p:spPr>
          <p:txBody>
            <a:bodyPr wrap="none">
              <a:spAutoFit/>
            </a:bodyPr>
            <a:p>
              <a:r>
                <a:rPr lang="en-US" altLang="zh-CN" sz="4000" b="1" dirty="0">
                  <a:solidFill>
                    <a:srgbClr val="FF00FF"/>
                  </a:solidFill>
                  <a:latin typeface="Times New Roman" panose="02020603050405020304" pitchFamily="18" charset="0"/>
                  <a:ea typeface="楷体_GB2312" pitchFamily="49" charset="-122"/>
                </a:rPr>
                <a:t>i</a:t>
              </a:r>
              <a:endParaRPr lang="en-US" altLang="zh-CN" sz="4000" b="1" dirty="0">
                <a:solidFill>
                  <a:srgbClr val="FF00FF"/>
                </a:solidFill>
                <a:latin typeface="Times New Roman" panose="02020603050405020304" pitchFamily="18" charset="0"/>
                <a:ea typeface="楷体_GB2312" pitchFamily="49" charset="-122"/>
              </a:endParaRPr>
            </a:p>
          </p:txBody>
        </p:sp>
      </p:grpSp>
      <p:grpSp>
        <p:nvGrpSpPr>
          <p:cNvPr id="117783" name="组合 117782"/>
          <p:cNvGrpSpPr/>
          <p:nvPr/>
        </p:nvGrpSpPr>
        <p:grpSpPr>
          <a:xfrm>
            <a:off x="5502275" y="1111250"/>
            <a:ext cx="401638" cy="1006475"/>
            <a:chOff x="3406" y="854"/>
            <a:chExt cx="253" cy="634"/>
          </a:xfrm>
        </p:grpSpPr>
        <p:sp>
          <p:nvSpPr>
            <p:cNvPr id="15395" name="直接连接符 117783"/>
            <p:cNvSpPr/>
            <p:nvPr/>
          </p:nvSpPr>
          <p:spPr>
            <a:xfrm>
              <a:off x="3406" y="1056"/>
              <a:ext cx="0" cy="432"/>
            </a:xfrm>
            <a:prstGeom prst="line">
              <a:avLst/>
            </a:prstGeom>
            <a:ln w="28575" cap="flat" cmpd="sng">
              <a:solidFill>
                <a:srgbClr val="990000"/>
              </a:solidFill>
              <a:prstDash val="solid"/>
              <a:headEnd type="none" w="med" len="med"/>
              <a:tailEnd type="stealth" w="med" len="lg"/>
            </a:ln>
          </p:spPr>
        </p:sp>
        <p:sp>
          <p:nvSpPr>
            <p:cNvPr id="15396" name="矩形 117784"/>
            <p:cNvSpPr/>
            <p:nvPr/>
          </p:nvSpPr>
          <p:spPr>
            <a:xfrm>
              <a:off x="3454" y="854"/>
              <a:ext cx="205" cy="442"/>
            </a:xfrm>
            <a:prstGeom prst="rect">
              <a:avLst/>
            </a:prstGeom>
            <a:noFill/>
            <a:ln w="9525">
              <a:noFill/>
            </a:ln>
          </p:spPr>
          <p:txBody>
            <a:bodyPr wrap="none">
              <a:spAutoFit/>
            </a:bodyPr>
            <a:p>
              <a:r>
                <a:rPr lang="en-US" altLang="zh-CN" sz="4000" b="1" dirty="0">
                  <a:solidFill>
                    <a:srgbClr val="FF00FF"/>
                  </a:solidFill>
                  <a:latin typeface="Times New Roman" panose="02020603050405020304" pitchFamily="18" charset="0"/>
                  <a:ea typeface="楷体_GB2312" pitchFamily="49" charset="-122"/>
                </a:rPr>
                <a:t>i</a:t>
              </a:r>
              <a:endParaRPr lang="en-US" altLang="zh-CN" sz="4000" b="1" dirty="0">
                <a:solidFill>
                  <a:srgbClr val="FF00FF"/>
                </a:solidFill>
                <a:latin typeface="Times New Roman" panose="02020603050405020304" pitchFamily="18" charset="0"/>
                <a:ea typeface="楷体_GB2312" pitchFamily="49" charset="-122"/>
              </a:endParaRPr>
            </a:p>
          </p:txBody>
        </p:sp>
      </p:grpSp>
      <p:sp>
        <p:nvSpPr>
          <p:cNvPr id="117786" name="文本框 117785"/>
          <p:cNvSpPr txBox="1"/>
          <p:nvPr/>
        </p:nvSpPr>
        <p:spPr>
          <a:xfrm>
            <a:off x="2017713" y="1214438"/>
            <a:ext cx="1047750" cy="579437"/>
          </a:xfrm>
          <a:prstGeom prst="rect">
            <a:avLst/>
          </a:prstGeom>
          <a:noFill/>
          <a:ln w="9525">
            <a:noFill/>
          </a:ln>
        </p:spPr>
        <p:txBody>
          <a:bodyPr wrap="none">
            <a:spAutoFit/>
          </a:bodyPr>
          <a:p>
            <a:r>
              <a:rPr lang="en-US" altLang="zh-CN" sz="3200" b="1" dirty="0">
                <a:solidFill>
                  <a:srgbClr val="0000FF"/>
                </a:solidFill>
                <a:latin typeface="Times New Roman" panose="02020603050405020304" pitchFamily="18" charset="0"/>
              </a:rPr>
              <a:t>k=56</a:t>
            </a:r>
            <a:endParaRPr lang="en-US" altLang="zh-CN" sz="3200" b="1" dirty="0">
              <a:solidFill>
                <a:srgbClr val="0000FF"/>
              </a:solidFill>
              <a:latin typeface="Times New Roman" panose="02020603050405020304" pitchFamily="18" charset="0"/>
            </a:endParaRPr>
          </a:p>
        </p:txBody>
      </p:sp>
      <p:grpSp>
        <p:nvGrpSpPr>
          <p:cNvPr id="117787" name="组合 117786"/>
          <p:cNvGrpSpPr/>
          <p:nvPr/>
        </p:nvGrpSpPr>
        <p:grpSpPr>
          <a:xfrm>
            <a:off x="341313" y="2106613"/>
            <a:ext cx="8610600" cy="925512"/>
            <a:chOff x="144" y="915"/>
            <a:chExt cx="5424" cy="583"/>
          </a:xfrm>
        </p:grpSpPr>
        <p:sp>
          <p:nvSpPr>
            <p:cNvPr id="15380" name="文本框 117787"/>
            <p:cNvSpPr txBox="1"/>
            <p:nvPr/>
          </p:nvSpPr>
          <p:spPr>
            <a:xfrm>
              <a:off x="144" y="915"/>
              <a:ext cx="5424" cy="386"/>
            </a:xfrm>
            <a:prstGeom prst="rect">
              <a:avLst/>
            </a:prstGeom>
            <a:solidFill>
              <a:srgbClr val="FFFFCC"/>
            </a:solidFill>
            <a:ln w="9525" cap="flat" cmpd="sng">
              <a:solidFill>
                <a:srgbClr val="0000FF"/>
              </a:solidFill>
              <a:prstDash val="solid"/>
              <a:miter/>
              <a:headEnd type="none" w="med" len="med"/>
              <a:tailEnd type="none" w="med" len="med"/>
            </a:ln>
          </p:spPr>
          <p:txBody>
            <a:bodyPr>
              <a:spAutoFit/>
            </a:bodyPr>
            <a:p>
              <a:pPr>
                <a:lnSpc>
                  <a:spcPct val="105000"/>
                </a:lnSpc>
              </a:pPr>
              <a:r>
                <a:rPr lang="en-US" altLang="zh-CN" sz="3200" b="1" dirty="0">
                  <a:solidFill>
                    <a:srgbClr val="A50021"/>
                  </a:solidFill>
                  <a:latin typeface="宋体" panose="02010600030101010101" pitchFamily="2" charset="-122"/>
                </a:rPr>
                <a:t>   21 37 88 19 92 </a:t>
              </a:r>
              <a:r>
                <a:rPr lang="en-US" altLang="zh-CN" sz="1600" b="1" dirty="0">
                  <a:solidFill>
                    <a:srgbClr val="A50021"/>
                  </a:solidFill>
                  <a:latin typeface="宋体" panose="02010600030101010101" pitchFamily="2" charset="-122"/>
                </a:rPr>
                <a:t> </a:t>
              </a:r>
              <a:r>
                <a:rPr lang="en-US" altLang="zh-CN" sz="3200" b="1" dirty="0">
                  <a:solidFill>
                    <a:srgbClr val="A50021"/>
                  </a:solidFill>
                  <a:latin typeface="宋体" panose="02010600030101010101" pitchFamily="2" charset="-122"/>
                </a:rPr>
                <a:t>5</a:t>
              </a:r>
              <a:r>
                <a:rPr lang="en-US" altLang="zh-CN" sz="1600" b="1" dirty="0">
                  <a:solidFill>
                    <a:srgbClr val="A50021"/>
                  </a:solidFill>
                  <a:latin typeface="宋体" panose="02010600030101010101" pitchFamily="2" charset="-122"/>
                </a:rPr>
                <a:t> </a:t>
              </a:r>
              <a:r>
                <a:rPr lang="en-US" altLang="zh-CN" sz="3200" b="1" dirty="0">
                  <a:solidFill>
                    <a:srgbClr val="A50021"/>
                  </a:solidFill>
                  <a:latin typeface="宋体" panose="02010600030101010101" pitchFamily="2" charset="-122"/>
                </a:rPr>
                <a:t> 64 56 80 75 13 … </a:t>
              </a:r>
              <a:r>
                <a:rPr lang="en-US" altLang="zh-CN" sz="1600" b="1" dirty="0">
                  <a:solidFill>
                    <a:srgbClr val="A50021"/>
                  </a:solidFill>
                  <a:latin typeface="宋体" panose="02010600030101010101" pitchFamily="2" charset="-122"/>
                </a:rPr>
                <a:t> </a:t>
              </a:r>
              <a:r>
                <a:rPr lang="en-US" altLang="zh-CN" sz="3200" b="1" dirty="0">
                  <a:solidFill>
                    <a:srgbClr val="A50021"/>
                  </a:solidFill>
                  <a:latin typeface="宋体" panose="02010600030101010101" pitchFamily="2" charset="-122"/>
                </a:rPr>
                <a:t>9</a:t>
              </a:r>
              <a:endParaRPr lang="en-US" altLang="zh-CN" sz="3200" b="1" dirty="0">
                <a:solidFill>
                  <a:srgbClr val="A50021"/>
                </a:solidFill>
                <a:latin typeface="宋体" panose="02010600030101010101" pitchFamily="2" charset="-122"/>
              </a:endParaRPr>
            </a:p>
          </p:txBody>
        </p:sp>
        <p:sp>
          <p:nvSpPr>
            <p:cNvPr id="15381" name="直接连接符 117788"/>
            <p:cNvSpPr/>
            <p:nvPr/>
          </p:nvSpPr>
          <p:spPr>
            <a:xfrm>
              <a:off x="527" y="922"/>
              <a:ext cx="1" cy="378"/>
            </a:xfrm>
            <a:prstGeom prst="line">
              <a:avLst/>
            </a:prstGeom>
            <a:ln w="0" cap="flat" cmpd="sng">
              <a:solidFill>
                <a:srgbClr val="0000FF"/>
              </a:solidFill>
              <a:prstDash val="solid"/>
              <a:headEnd type="none" w="med" len="med"/>
              <a:tailEnd type="none" w="med" len="med"/>
            </a:ln>
          </p:spPr>
        </p:sp>
        <p:sp>
          <p:nvSpPr>
            <p:cNvPr id="15382" name="直接连接符 117789"/>
            <p:cNvSpPr/>
            <p:nvPr/>
          </p:nvSpPr>
          <p:spPr>
            <a:xfrm>
              <a:off x="1287" y="922"/>
              <a:ext cx="1" cy="378"/>
            </a:xfrm>
            <a:prstGeom prst="line">
              <a:avLst/>
            </a:prstGeom>
            <a:ln w="0" cap="flat" cmpd="sng">
              <a:solidFill>
                <a:srgbClr val="0000FF"/>
              </a:solidFill>
              <a:prstDash val="solid"/>
              <a:headEnd type="none" w="med" len="med"/>
              <a:tailEnd type="none" w="med" len="med"/>
            </a:ln>
          </p:spPr>
        </p:sp>
        <p:sp>
          <p:nvSpPr>
            <p:cNvPr id="15383" name="直接连接符 117790"/>
            <p:cNvSpPr/>
            <p:nvPr/>
          </p:nvSpPr>
          <p:spPr>
            <a:xfrm>
              <a:off x="1680" y="922"/>
              <a:ext cx="1" cy="378"/>
            </a:xfrm>
            <a:prstGeom prst="line">
              <a:avLst/>
            </a:prstGeom>
            <a:ln w="0" cap="flat" cmpd="sng">
              <a:solidFill>
                <a:srgbClr val="0000FF"/>
              </a:solidFill>
              <a:prstDash val="solid"/>
              <a:headEnd type="none" w="med" len="med"/>
              <a:tailEnd type="none" w="med" len="med"/>
            </a:ln>
          </p:spPr>
        </p:sp>
        <p:sp>
          <p:nvSpPr>
            <p:cNvPr id="15384" name="直接连接符 117791"/>
            <p:cNvSpPr/>
            <p:nvPr/>
          </p:nvSpPr>
          <p:spPr>
            <a:xfrm>
              <a:off x="2834" y="922"/>
              <a:ext cx="1" cy="378"/>
            </a:xfrm>
            <a:prstGeom prst="line">
              <a:avLst/>
            </a:prstGeom>
            <a:ln w="0" cap="flat" cmpd="sng">
              <a:solidFill>
                <a:srgbClr val="0000FF"/>
              </a:solidFill>
              <a:prstDash val="solid"/>
              <a:headEnd type="none" w="med" len="med"/>
              <a:tailEnd type="none" w="med" len="med"/>
            </a:ln>
          </p:spPr>
        </p:sp>
        <p:sp>
          <p:nvSpPr>
            <p:cNvPr id="15385" name="直接连接符 117792"/>
            <p:cNvSpPr/>
            <p:nvPr/>
          </p:nvSpPr>
          <p:spPr>
            <a:xfrm>
              <a:off x="3236" y="922"/>
              <a:ext cx="1" cy="378"/>
            </a:xfrm>
            <a:prstGeom prst="line">
              <a:avLst/>
            </a:prstGeom>
            <a:ln w="0" cap="flat" cmpd="sng">
              <a:solidFill>
                <a:srgbClr val="0000FF"/>
              </a:solidFill>
              <a:prstDash val="solid"/>
              <a:headEnd type="none" w="med" len="med"/>
              <a:tailEnd type="none" w="med" len="med"/>
            </a:ln>
          </p:spPr>
        </p:sp>
        <p:sp>
          <p:nvSpPr>
            <p:cNvPr id="15386" name="直接连接符 117793"/>
            <p:cNvSpPr/>
            <p:nvPr/>
          </p:nvSpPr>
          <p:spPr>
            <a:xfrm>
              <a:off x="3620" y="922"/>
              <a:ext cx="1" cy="378"/>
            </a:xfrm>
            <a:prstGeom prst="line">
              <a:avLst/>
            </a:prstGeom>
            <a:ln w="0" cap="flat" cmpd="sng">
              <a:solidFill>
                <a:srgbClr val="0000FF"/>
              </a:solidFill>
              <a:prstDash val="solid"/>
              <a:headEnd type="none" w="med" len="med"/>
              <a:tailEnd type="none" w="med" len="med"/>
            </a:ln>
          </p:spPr>
        </p:sp>
        <p:sp>
          <p:nvSpPr>
            <p:cNvPr id="15387" name="直接连接符 117794"/>
            <p:cNvSpPr/>
            <p:nvPr/>
          </p:nvSpPr>
          <p:spPr>
            <a:xfrm>
              <a:off x="4397" y="922"/>
              <a:ext cx="1" cy="378"/>
            </a:xfrm>
            <a:prstGeom prst="line">
              <a:avLst/>
            </a:prstGeom>
            <a:ln w="0" cap="flat" cmpd="sng">
              <a:solidFill>
                <a:srgbClr val="0000FF"/>
              </a:solidFill>
              <a:prstDash val="solid"/>
              <a:headEnd type="none" w="med" len="med"/>
              <a:tailEnd type="none" w="med" len="med"/>
            </a:ln>
          </p:spPr>
        </p:sp>
        <p:sp>
          <p:nvSpPr>
            <p:cNvPr id="15388" name="直接连接符 117795"/>
            <p:cNvSpPr/>
            <p:nvPr/>
          </p:nvSpPr>
          <p:spPr>
            <a:xfrm>
              <a:off x="4790" y="922"/>
              <a:ext cx="1" cy="378"/>
            </a:xfrm>
            <a:prstGeom prst="line">
              <a:avLst/>
            </a:prstGeom>
            <a:ln w="0" cap="flat" cmpd="sng">
              <a:solidFill>
                <a:srgbClr val="0000FF"/>
              </a:solidFill>
              <a:prstDash val="solid"/>
              <a:headEnd type="none" w="med" len="med"/>
              <a:tailEnd type="none" w="med" len="med"/>
            </a:ln>
          </p:spPr>
        </p:sp>
        <p:sp>
          <p:nvSpPr>
            <p:cNvPr id="15389" name="直接连接符 117796"/>
            <p:cNvSpPr/>
            <p:nvPr/>
          </p:nvSpPr>
          <p:spPr>
            <a:xfrm>
              <a:off x="5184" y="922"/>
              <a:ext cx="1" cy="378"/>
            </a:xfrm>
            <a:prstGeom prst="line">
              <a:avLst/>
            </a:prstGeom>
            <a:ln w="0" cap="flat" cmpd="sng">
              <a:solidFill>
                <a:srgbClr val="0000FF"/>
              </a:solidFill>
              <a:prstDash val="solid"/>
              <a:headEnd type="none" w="med" len="med"/>
              <a:tailEnd type="none" w="med" len="med"/>
            </a:ln>
          </p:spPr>
        </p:sp>
        <p:sp>
          <p:nvSpPr>
            <p:cNvPr id="15390" name="矩形 117797"/>
            <p:cNvSpPr/>
            <p:nvPr/>
          </p:nvSpPr>
          <p:spPr>
            <a:xfrm>
              <a:off x="268" y="1306"/>
              <a:ext cx="5120" cy="192"/>
            </a:xfrm>
            <a:prstGeom prst="rect">
              <a:avLst/>
            </a:prstGeom>
            <a:noFill/>
            <a:ln w="9525">
              <a:noFill/>
            </a:ln>
          </p:spPr>
          <p:txBody>
            <a:bodyPr wrap="none" lIns="0" tIns="0" rIns="0" bIns="0">
              <a:spAutoFit/>
            </a:bodyPr>
            <a:p>
              <a:r>
                <a:rPr lang="en-US" altLang="zh-CN" b="1" dirty="0">
                  <a:solidFill>
                    <a:srgbClr val="3333CC"/>
                  </a:solidFill>
                  <a:latin typeface="宋体" panose="02010600030101010101" pitchFamily="2" charset="-122"/>
                </a:rPr>
                <a:t>0     1    2     3    4     5    6    7     8    9    10    11      </a:t>
              </a:r>
              <a:r>
                <a:rPr lang="en-US" altLang="zh-CN" sz="2000" b="1" dirty="0">
                  <a:solidFill>
                    <a:srgbClr val="3333CC"/>
                  </a:solidFill>
                  <a:latin typeface="宋体" panose="02010600030101010101" pitchFamily="2" charset="-122"/>
                </a:rPr>
                <a:t> </a:t>
              </a:r>
              <a:r>
                <a:rPr lang="en-US" altLang="zh-CN" b="1" dirty="0">
                  <a:solidFill>
                    <a:srgbClr val="3333CC"/>
                  </a:solidFill>
                  <a:latin typeface="宋体" panose="02010600030101010101" pitchFamily="2" charset="-122"/>
                </a:rPr>
                <a:t> n</a:t>
              </a:r>
              <a:endParaRPr lang="en-US" altLang="zh-CN" b="1" dirty="0">
                <a:solidFill>
                  <a:srgbClr val="3333CC"/>
                </a:solidFill>
                <a:latin typeface="宋体" panose="02010600030101010101" pitchFamily="2" charset="-122"/>
              </a:endParaRPr>
            </a:p>
          </p:txBody>
        </p:sp>
        <p:sp>
          <p:nvSpPr>
            <p:cNvPr id="15391" name="直接连接符 117798"/>
            <p:cNvSpPr/>
            <p:nvPr/>
          </p:nvSpPr>
          <p:spPr>
            <a:xfrm>
              <a:off x="4004" y="922"/>
              <a:ext cx="1" cy="378"/>
            </a:xfrm>
            <a:prstGeom prst="line">
              <a:avLst/>
            </a:prstGeom>
            <a:ln w="0" cap="flat" cmpd="sng">
              <a:solidFill>
                <a:srgbClr val="0000FF"/>
              </a:solidFill>
              <a:prstDash val="solid"/>
              <a:headEnd type="none" w="med" len="med"/>
              <a:tailEnd type="none" w="med" len="med"/>
            </a:ln>
          </p:spPr>
        </p:sp>
        <p:sp>
          <p:nvSpPr>
            <p:cNvPr id="15392" name="直接连接符 117799"/>
            <p:cNvSpPr/>
            <p:nvPr/>
          </p:nvSpPr>
          <p:spPr>
            <a:xfrm>
              <a:off x="911" y="922"/>
              <a:ext cx="1" cy="378"/>
            </a:xfrm>
            <a:prstGeom prst="line">
              <a:avLst/>
            </a:prstGeom>
            <a:ln w="0" cap="flat" cmpd="sng">
              <a:solidFill>
                <a:srgbClr val="0000FF"/>
              </a:solidFill>
              <a:prstDash val="solid"/>
              <a:headEnd type="none" w="med" len="med"/>
              <a:tailEnd type="none" w="med" len="med"/>
            </a:ln>
          </p:spPr>
        </p:sp>
        <p:sp>
          <p:nvSpPr>
            <p:cNvPr id="15393" name="直接连接符 117800"/>
            <p:cNvSpPr/>
            <p:nvPr/>
          </p:nvSpPr>
          <p:spPr>
            <a:xfrm>
              <a:off x="2066" y="922"/>
              <a:ext cx="1" cy="378"/>
            </a:xfrm>
            <a:prstGeom prst="line">
              <a:avLst/>
            </a:prstGeom>
            <a:ln w="0" cap="flat" cmpd="sng">
              <a:solidFill>
                <a:srgbClr val="0000FF"/>
              </a:solidFill>
              <a:prstDash val="solid"/>
              <a:headEnd type="none" w="med" len="med"/>
              <a:tailEnd type="none" w="med" len="med"/>
            </a:ln>
          </p:spPr>
        </p:sp>
        <p:sp>
          <p:nvSpPr>
            <p:cNvPr id="15394" name="直接连接符 117801"/>
            <p:cNvSpPr/>
            <p:nvPr/>
          </p:nvSpPr>
          <p:spPr>
            <a:xfrm>
              <a:off x="2475" y="922"/>
              <a:ext cx="1" cy="378"/>
            </a:xfrm>
            <a:prstGeom prst="line">
              <a:avLst/>
            </a:prstGeom>
            <a:ln w="0" cap="flat" cmpd="sng">
              <a:solidFill>
                <a:srgbClr val="0000FF"/>
              </a:solidFill>
              <a:prstDash val="solid"/>
              <a:headEnd type="none" w="med" len="med"/>
              <a:tailEnd type="none" w="med" len="med"/>
            </a:ln>
          </p:spPr>
        </p:sp>
      </p:grpSp>
      <p:sp>
        <p:nvSpPr>
          <p:cNvPr id="117803" name="文本框 117802"/>
          <p:cNvSpPr txBox="1"/>
          <p:nvPr/>
        </p:nvSpPr>
        <p:spPr>
          <a:xfrm>
            <a:off x="341313" y="2101850"/>
            <a:ext cx="609600" cy="579438"/>
          </a:xfrm>
          <a:prstGeom prst="rect">
            <a:avLst/>
          </a:prstGeom>
          <a:noFill/>
          <a:ln w="9525">
            <a:noFill/>
          </a:ln>
        </p:spPr>
        <p:txBody>
          <a:bodyPr>
            <a:spAutoFit/>
          </a:bodyPr>
          <a:p>
            <a:r>
              <a:rPr lang="en-US" altLang="zh-CN" sz="3200" b="1" dirty="0">
                <a:solidFill>
                  <a:srgbClr val="6600CC"/>
                </a:solidFill>
                <a:latin typeface="宋体" panose="02010600030101010101" pitchFamily="2" charset="-122"/>
              </a:rPr>
              <a:t>56</a:t>
            </a:r>
            <a:endParaRPr lang="en-US" altLang="zh-CN" sz="3200" b="1" dirty="0">
              <a:solidFill>
                <a:srgbClr val="6600CC"/>
              </a:solidFill>
              <a:latin typeface="宋体" panose="02010600030101010101" pitchFamily="2" charset="-122"/>
            </a:endParaRPr>
          </a:p>
        </p:txBody>
      </p:sp>
      <p:sp>
        <p:nvSpPr>
          <p:cNvPr id="117804" name="文本框 117803"/>
          <p:cNvSpPr txBox="1"/>
          <p:nvPr/>
        </p:nvSpPr>
        <p:spPr>
          <a:xfrm>
            <a:off x="2814638" y="3092450"/>
            <a:ext cx="2444750" cy="854075"/>
          </a:xfrm>
          <a:prstGeom prst="rect">
            <a:avLst/>
          </a:prstGeom>
          <a:noFill/>
          <a:ln w="9525">
            <a:noFill/>
          </a:ln>
        </p:spPr>
        <p:txBody>
          <a:bodyPr wrap="none">
            <a:spAutoFit/>
          </a:bodyPr>
          <a:p>
            <a:pPr>
              <a:lnSpc>
                <a:spcPct val="125000"/>
              </a:lnSpc>
            </a:pPr>
            <a:r>
              <a:rPr lang="zh-CN" altLang="en-US" sz="4000" b="1" dirty="0">
                <a:solidFill>
                  <a:srgbClr val="FF0000"/>
                </a:solidFill>
                <a:latin typeface="Times New Roman" panose="02020603050405020304" pitchFamily="18" charset="0"/>
                <a:ea typeface="楷体_GB2312" pitchFamily="49" charset="-122"/>
              </a:rPr>
              <a:t>结果</a:t>
            </a:r>
            <a:r>
              <a:rPr lang="en-US" altLang="zh-CN" sz="4000" b="1" dirty="0">
                <a:solidFill>
                  <a:srgbClr val="FF0000"/>
                </a:solidFill>
                <a:latin typeface="Times New Roman" panose="02020603050405020304" pitchFamily="18" charset="0"/>
                <a:ea typeface="楷体_GB2312" pitchFamily="49" charset="-122"/>
              </a:rPr>
              <a:t>: i = 8</a:t>
            </a:r>
            <a:endParaRPr lang="en-US" altLang="zh-CN" sz="4000" b="1" dirty="0">
              <a:solidFill>
                <a:srgbClr val="FF0000"/>
              </a:solidFill>
              <a:latin typeface="Times New Roman" panose="02020603050405020304" pitchFamily="18" charset="0"/>
              <a:ea typeface="楷体_GB2312" pitchFamily="49" charset="-122"/>
            </a:endParaRPr>
          </a:p>
        </p:txBody>
      </p:sp>
      <p:grpSp>
        <p:nvGrpSpPr>
          <p:cNvPr id="117805" name="组合 117804"/>
          <p:cNvGrpSpPr/>
          <p:nvPr/>
        </p:nvGrpSpPr>
        <p:grpSpPr>
          <a:xfrm>
            <a:off x="8647113" y="4021138"/>
            <a:ext cx="420687" cy="914400"/>
            <a:chOff x="5422" y="912"/>
            <a:chExt cx="265" cy="576"/>
          </a:xfrm>
        </p:grpSpPr>
        <p:sp>
          <p:nvSpPr>
            <p:cNvPr id="15378" name="直接连接符 117805"/>
            <p:cNvSpPr/>
            <p:nvPr/>
          </p:nvSpPr>
          <p:spPr>
            <a:xfrm>
              <a:off x="5422" y="1104"/>
              <a:ext cx="0" cy="384"/>
            </a:xfrm>
            <a:prstGeom prst="line">
              <a:avLst/>
            </a:prstGeom>
            <a:ln w="28575" cap="flat" cmpd="sng">
              <a:solidFill>
                <a:srgbClr val="990000"/>
              </a:solidFill>
              <a:prstDash val="solid"/>
              <a:headEnd type="none" w="med" len="med"/>
              <a:tailEnd type="stealth" w="med" len="lg"/>
            </a:ln>
          </p:spPr>
        </p:sp>
        <p:sp>
          <p:nvSpPr>
            <p:cNvPr id="15379" name="矩形 117806"/>
            <p:cNvSpPr/>
            <p:nvPr/>
          </p:nvSpPr>
          <p:spPr>
            <a:xfrm>
              <a:off x="5482" y="912"/>
              <a:ext cx="205" cy="442"/>
            </a:xfrm>
            <a:prstGeom prst="rect">
              <a:avLst/>
            </a:prstGeom>
            <a:noFill/>
            <a:ln w="9525">
              <a:noFill/>
            </a:ln>
          </p:spPr>
          <p:txBody>
            <a:bodyPr wrap="none">
              <a:spAutoFit/>
            </a:bodyPr>
            <a:p>
              <a:r>
                <a:rPr lang="en-US" altLang="zh-CN" sz="4000" b="1" dirty="0">
                  <a:solidFill>
                    <a:srgbClr val="FF00FF"/>
                  </a:solidFill>
                  <a:latin typeface="Times New Roman" panose="02020603050405020304" pitchFamily="18" charset="0"/>
                  <a:ea typeface="楷体_GB2312" pitchFamily="49" charset="-122"/>
                </a:rPr>
                <a:t>i</a:t>
              </a:r>
              <a:endParaRPr lang="en-US" altLang="zh-CN" sz="4000" b="1" dirty="0">
                <a:solidFill>
                  <a:srgbClr val="FF00FF"/>
                </a:solidFill>
                <a:latin typeface="Times New Roman" panose="02020603050405020304" pitchFamily="18" charset="0"/>
                <a:ea typeface="楷体_GB2312" pitchFamily="49" charset="-122"/>
              </a:endParaRPr>
            </a:p>
          </p:txBody>
        </p:sp>
      </p:grpSp>
      <p:grpSp>
        <p:nvGrpSpPr>
          <p:cNvPr id="117808" name="组合 117807"/>
          <p:cNvGrpSpPr/>
          <p:nvPr/>
        </p:nvGrpSpPr>
        <p:grpSpPr>
          <a:xfrm>
            <a:off x="646113" y="3929063"/>
            <a:ext cx="401637" cy="1006475"/>
            <a:chOff x="3406" y="854"/>
            <a:chExt cx="253" cy="634"/>
          </a:xfrm>
        </p:grpSpPr>
        <p:sp>
          <p:nvSpPr>
            <p:cNvPr id="15376" name="直接连接符 117808"/>
            <p:cNvSpPr/>
            <p:nvPr/>
          </p:nvSpPr>
          <p:spPr>
            <a:xfrm>
              <a:off x="3406" y="1056"/>
              <a:ext cx="0" cy="432"/>
            </a:xfrm>
            <a:prstGeom prst="line">
              <a:avLst/>
            </a:prstGeom>
            <a:ln w="28575" cap="flat" cmpd="sng">
              <a:solidFill>
                <a:srgbClr val="990000"/>
              </a:solidFill>
              <a:prstDash val="solid"/>
              <a:headEnd type="none" w="med" len="med"/>
              <a:tailEnd type="stealth" w="med" len="lg"/>
            </a:ln>
          </p:spPr>
        </p:sp>
        <p:sp>
          <p:nvSpPr>
            <p:cNvPr id="15377" name="矩形 117809"/>
            <p:cNvSpPr/>
            <p:nvPr/>
          </p:nvSpPr>
          <p:spPr>
            <a:xfrm>
              <a:off x="3454" y="854"/>
              <a:ext cx="205" cy="442"/>
            </a:xfrm>
            <a:prstGeom prst="rect">
              <a:avLst/>
            </a:prstGeom>
            <a:noFill/>
            <a:ln w="9525">
              <a:noFill/>
            </a:ln>
          </p:spPr>
          <p:txBody>
            <a:bodyPr wrap="none">
              <a:spAutoFit/>
            </a:bodyPr>
            <a:p>
              <a:r>
                <a:rPr lang="en-US" altLang="zh-CN" sz="4000" b="1" dirty="0">
                  <a:solidFill>
                    <a:srgbClr val="FF00FF"/>
                  </a:solidFill>
                  <a:latin typeface="Times New Roman" panose="02020603050405020304" pitchFamily="18" charset="0"/>
                  <a:ea typeface="楷体_GB2312" pitchFamily="49" charset="-122"/>
                </a:rPr>
                <a:t>i</a:t>
              </a:r>
              <a:endParaRPr lang="en-US" altLang="zh-CN" sz="4000" b="1" dirty="0">
                <a:solidFill>
                  <a:srgbClr val="FF00FF"/>
                </a:solidFill>
                <a:latin typeface="Times New Roman" panose="02020603050405020304" pitchFamily="18" charset="0"/>
                <a:ea typeface="楷体_GB2312" pitchFamily="49" charset="-122"/>
              </a:endParaRPr>
            </a:p>
          </p:txBody>
        </p:sp>
      </p:grpSp>
      <p:sp>
        <p:nvSpPr>
          <p:cNvPr id="117811" name="文本框 117810"/>
          <p:cNvSpPr txBox="1"/>
          <p:nvPr/>
        </p:nvSpPr>
        <p:spPr>
          <a:xfrm>
            <a:off x="2017713" y="4046538"/>
            <a:ext cx="1047750" cy="579437"/>
          </a:xfrm>
          <a:prstGeom prst="rect">
            <a:avLst/>
          </a:prstGeom>
          <a:noFill/>
          <a:ln w="9525">
            <a:noFill/>
          </a:ln>
        </p:spPr>
        <p:txBody>
          <a:bodyPr wrap="none">
            <a:spAutoFit/>
          </a:bodyPr>
          <a:p>
            <a:r>
              <a:rPr lang="en-US" altLang="zh-CN" sz="3200" b="1" dirty="0">
                <a:solidFill>
                  <a:srgbClr val="0000FF"/>
                </a:solidFill>
                <a:latin typeface="Times New Roman" panose="02020603050405020304" pitchFamily="18" charset="0"/>
              </a:rPr>
              <a:t>k=60</a:t>
            </a:r>
            <a:endParaRPr lang="en-US" altLang="zh-CN" sz="3200" b="1" dirty="0">
              <a:solidFill>
                <a:srgbClr val="0000FF"/>
              </a:solidFill>
              <a:latin typeface="Times New Roman" panose="02020603050405020304" pitchFamily="18" charset="0"/>
            </a:endParaRPr>
          </a:p>
        </p:txBody>
      </p:sp>
      <p:sp>
        <p:nvSpPr>
          <p:cNvPr id="117812" name="文本框 117811"/>
          <p:cNvSpPr txBox="1"/>
          <p:nvPr/>
        </p:nvSpPr>
        <p:spPr>
          <a:xfrm>
            <a:off x="341313" y="4960938"/>
            <a:ext cx="609600" cy="579437"/>
          </a:xfrm>
          <a:prstGeom prst="rect">
            <a:avLst/>
          </a:prstGeom>
          <a:noFill/>
          <a:ln w="9525">
            <a:noFill/>
          </a:ln>
        </p:spPr>
        <p:txBody>
          <a:bodyPr>
            <a:spAutoFit/>
          </a:bodyPr>
          <a:p>
            <a:r>
              <a:rPr lang="en-US" altLang="zh-CN" sz="3200" b="1" dirty="0">
                <a:solidFill>
                  <a:srgbClr val="6600CC"/>
                </a:solidFill>
                <a:latin typeface="宋体" panose="02010600030101010101" pitchFamily="2" charset="-122"/>
              </a:rPr>
              <a:t>60</a:t>
            </a:r>
            <a:endParaRPr lang="en-US" altLang="zh-CN" sz="3200" b="1" dirty="0">
              <a:solidFill>
                <a:srgbClr val="6600CC"/>
              </a:solidFill>
              <a:latin typeface="宋体" panose="02010600030101010101" pitchFamily="2" charset="-122"/>
            </a:endParaRPr>
          </a:p>
        </p:txBody>
      </p:sp>
      <p:sp>
        <p:nvSpPr>
          <p:cNvPr id="117813" name="文本框 117812"/>
          <p:cNvSpPr txBox="1"/>
          <p:nvPr/>
        </p:nvSpPr>
        <p:spPr>
          <a:xfrm>
            <a:off x="2814638" y="5910263"/>
            <a:ext cx="2444750" cy="854075"/>
          </a:xfrm>
          <a:prstGeom prst="rect">
            <a:avLst/>
          </a:prstGeom>
          <a:noFill/>
          <a:ln w="9525">
            <a:noFill/>
          </a:ln>
        </p:spPr>
        <p:txBody>
          <a:bodyPr wrap="none">
            <a:spAutoFit/>
          </a:bodyPr>
          <a:p>
            <a:pPr>
              <a:lnSpc>
                <a:spcPct val="125000"/>
              </a:lnSpc>
            </a:pPr>
            <a:r>
              <a:rPr lang="zh-CN" altLang="en-US" sz="4000" b="1" dirty="0">
                <a:solidFill>
                  <a:srgbClr val="FF0000"/>
                </a:solidFill>
                <a:latin typeface="Times New Roman" panose="02020603050405020304" pitchFamily="18" charset="0"/>
                <a:ea typeface="楷体_GB2312" pitchFamily="49" charset="-122"/>
              </a:rPr>
              <a:t>结果</a:t>
            </a:r>
            <a:r>
              <a:rPr lang="en-US" altLang="zh-CN" sz="4000" b="1" dirty="0">
                <a:solidFill>
                  <a:srgbClr val="FF0000"/>
                </a:solidFill>
                <a:latin typeface="Times New Roman" panose="02020603050405020304" pitchFamily="18" charset="0"/>
                <a:ea typeface="楷体_GB2312" pitchFamily="49" charset="-122"/>
              </a:rPr>
              <a:t>: i = 0</a:t>
            </a:r>
            <a:endParaRPr lang="en-US" altLang="zh-CN" sz="4000" b="1" dirty="0">
              <a:solidFill>
                <a:srgbClr val="FF0000"/>
              </a:solidFill>
              <a:latin typeface="Times New Roman" panose="02020603050405020304" pitchFamily="18" charset="0"/>
              <a:ea typeface="楷体_GB2312" pitchFamily="49" charset="-122"/>
            </a:endParaRPr>
          </a:p>
        </p:txBody>
      </p:sp>
      <p:sp>
        <p:nvSpPr>
          <p:cNvPr id="401412" name="矩形 401411"/>
          <p:cNvSpPr/>
          <p:nvPr/>
        </p:nvSpPr>
        <p:spPr>
          <a:xfrm>
            <a:off x="466725" y="260350"/>
            <a:ext cx="8153400" cy="822325"/>
          </a:xfrm>
          <a:prstGeom prst="rect">
            <a:avLst/>
          </a:prstGeom>
          <a:solidFill>
            <a:schemeClr val="bg1"/>
          </a:solidFill>
          <a:ln w="9525">
            <a:noFill/>
          </a:ln>
        </p:spPr>
        <p:txBody>
          <a:bodyPr>
            <a:spAutoFit/>
          </a:bodyPr>
          <a:p>
            <a:r>
              <a:rPr lang="zh-CN" altLang="en-US" sz="2400" b="1" dirty="0">
                <a:solidFill>
                  <a:schemeClr val="folHlink"/>
                </a:solidFill>
                <a:latin typeface="Times New Roman" panose="02020603050405020304" pitchFamily="18" charset="0"/>
                <a:ea typeface="黑体" panose="02010609060101010101" pitchFamily="49" charset="-122"/>
              </a:rPr>
              <a:t>技巧：</a:t>
            </a:r>
            <a:r>
              <a:rPr lang="zh-CN" altLang="en-US" sz="2400" b="1" dirty="0">
                <a:latin typeface="楷体_GB2312" pitchFamily="49" charset="-122"/>
                <a:ea typeface="楷体_GB2312" pitchFamily="49" charset="-122"/>
              </a:rPr>
              <a:t>把待查关键字</a:t>
            </a:r>
            <a:r>
              <a:rPr lang="en-US" altLang="zh-CN" sz="2400" b="1" dirty="0">
                <a:solidFill>
                  <a:schemeClr val="folHlink"/>
                </a:solidFill>
                <a:latin typeface="Times New Roman" panose="02020603050405020304" pitchFamily="18" charset="0"/>
                <a:ea typeface="黑体" panose="02010609060101010101" pitchFamily="49" charset="-122"/>
              </a:rPr>
              <a:t>key</a:t>
            </a:r>
            <a:r>
              <a:rPr lang="zh-CN" altLang="en-US" sz="2400" b="1" dirty="0">
                <a:latin typeface="楷体_GB2312" pitchFamily="49" charset="-122"/>
                <a:ea typeface="楷体_GB2312" pitchFamily="49" charset="-122"/>
              </a:rPr>
              <a:t>存入表头或表尾（俗称“哨兵”），这样可以加快执行速度。</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01412"/>
                                        </p:tgtEl>
                                        <p:attrNameLst>
                                          <p:attrName>style.visibility</p:attrName>
                                        </p:attrNameLst>
                                      </p:cBhvr>
                                      <p:to>
                                        <p:strVal val="visible"/>
                                      </p:to>
                                    </p:set>
                                    <p:anim calcmode="lin" valueType="num">
                                      <p:cBhvr>
                                        <p:cTn id="7" dur="500" fill="hold"/>
                                        <p:tgtEl>
                                          <p:spTgt spid="401412"/>
                                        </p:tgtEl>
                                        <p:attrNameLst>
                                          <p:attrName>ppt_w</p:attrName>
                                        </p:attrNameLst>
                                      </p:cBhvr>
                                      <p:tavLst>
                                        <p:tav tm="0">
                                          <p:val>
                                            <p:fltVal val="0.000000"/>
                                          </p:val>
                                        </p:tav>
                                        <p:tav tm="100000">
                                          <p:val>
                                            <p:strVal val="#ppt_w"/>
                                          </p:val>
                                        </p:tav>
                                      </p:tavLst>
                                    </p:anim>
                                    <p:anim calcmode="lin" valueType="num">
                                      <p:cBhvr>
                                        <p:cTn id="8" dur="500" fill="hold"/>
                                        <p:tgtEl>
                                          <p:spTgt spid="401412"/>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457"/>
                                        </p:tgtEl>
                                        <p:attrNameLst>
                                          <p:attrName>style.visibility</p:attrName>
                                        </p:attrNameLst>
                                      </p:cBhvr>
                                      <p:to>
                                        <p:strVal val="visible"/>
                                      </p:to>
                                    </p:set>
                                    <p:animEffect transition="in" filter="wipe(left)">
                                      <p:cBhvr>
                                        <p:cTn id="12" dur="500"/>
                                        <p:tgtEl>
                                          <p:spTgt spid="19457"/>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17787"/>
                                        </p:tgtEl>
                                        <p:attrNameLst>
                                          <p:attrName>style.visibility</p:attrName>
                                        </p:attrNameLst>
                                      </p:cBhvr>
                                      <p:to>
                                        <p:strVal val="visible"/>
                                      </p:to>
                                    </p:set>
                                    <p:animEffect transition="in" filter="wipe(left)">
                                      <p:cBhvr>
                                        <p:cTn id="16" dur="500"/>
                                        <p:tgtEl>
                                          <p:spTgt spid="11778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7786"/>
                                        </p:tgtEl>
                                        <p:attrNameLst>
                                          <p:attrName>style.visibility</p:attrName>
                                        </p:attrNameLst>
                                      </p:cBhvr>
                                      <p:to>
                                        <p:strVal val="visible"/>
                                      </p:to>
                                    </p:set>
                                    <p:animEffect transition="in" filter="wipe(left)">
                                      <p:cBhvr>
                                        <p:cTn id="21" dur="500"/>
                                        <p:tgtEl>
                                          <p:spTgt spid="11778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17803"/>
                                        </p:tgtEl>
                                        <p:attrNameLst>
                                          <p:attrName>style.visibility</p:attrName>
                                        </p:attrNameLst>
                                      </p:cBhvr>
                                      <p:to>
                                        <p:strVal val="visible"/>
                                      </p:to>
                                    </p:set>
                                    <p:animEffect transition="in" filter="wipe(up)">
                                      <p:cBhvr>
                                        <p:cTn id="26" dur="500"/>
                                        <p:tgtEl>
                                          <p:spTgt spid="11780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17780"/>
                                        </p:tgtEl>
                                        <p:attrNameLst>
                                          <p:attrName>style.visibility</p:attrName>
                                        </p:attrNameLst>
                                      </p:cBhvr>
                                      <p:to>
                                        <p:strVal val="visible"/>
                                      </p:to>
                                    </p:set>
                                    <p:animEffect transition="in" filter="wipe(right)">
                                      <p:cBhvr>
                                        <p:cTn id="31" dur="500"/>
                                        <p:tgtEl>
                                          <p:spTgt spid="117780"/>
                                        </p:tgtEl>
                                      </p:cBhvr>
                                    </p:animEffect>
                                  </p:childTnLst>
                                  <p:subTnLst>
                                    <p:set>
                                      <p:cBhvr override="childStyle">
                                        <p:cTn dur="1" fill="hold" display="0" masterRel="nextClick" afterEffect="1"/>
                                        <p:tgtEl>
                                          <p:spTgt spid="117780"/>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117783"/>
                                        </p:tgtEl>
                                        <p:attrNameLst>
                                          <p:attrName>style.visibility</p:attrName>
                                        </p:attrNameLst>
                                      </p:cBhvr>
                                      <p:to>
                                        <p:strVal val="visible"/>
                                      </p:to>
                                    </p:set>
                                    <p:anim calcmode="lin" valueType="num">
                                      <p:cBhvr>
                                        <p:cTn id="36" dur="500" fill="hold"/>
                                        <p:tgtEl>
                                          <p:spTgt spid="117783"/>
                                        </p:tgtEl>
                                        <p:attrNameLst>
                                          <p:attrName>ppt_x</p:attrName>
                                        </p:attrNameLst>
                                      </p:cBhvr>
                                      <p:tavLst>
                                        <p:tav tm="0">
                                          <p:val>
                                            <p:strVal val="1+#ppt_w/2"/>
                                          </p:val>
                                        </p:tav>
                                        <p:tav tm="100000">
                                          <p:val>
                                            <p:strVal val="#ppt_x"/>
                                          </p:val>
                                        </p:tav>
                                      </p:tavLst>
                                    </p:anim>
                                    <p:anim calcmode="lin" valueType="num">
                                      <p:cBhvr>
                                        <p:cTn id="37" dur="500" fill="hold"/>
                                        <p:tgtEl>
                                          <p:spTgt spid="117783"/>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7804"/>
                                        </p:tgtEl>
                                        <p:attrNameLst>
                                          <p:attrName>style.visibility</p:attrName>
                                        </p:attrNameLst>
                                      </p:cBhvr>
                                      <p:to>
                                        <p:strVal val="visible"/>
                                      </p:to>
                                    </p:set>
                                    <p:animEffect transition="in" filter="wipe(left)">
                                      <p:cBhvr>
                                        <p:cTn id="42" dur="500"/>
                                        <p:tgtEl>
                                          <p:spTgt spid="1178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7764"/>
                                        </p:tgtEl>
                                        <p:attrNameLst>
                                          <p:attrName>style.visibility</p:attrName>
                                        </p:attrNameLst>
                                      </p:cBhvr>
                                      <p:to>
                                        <p:strVal val="visible"/>
                                      </p:to>
                                    </p:set>
                                    <p:animEffect transition="in" filter="wipe(left)">
                                      <p:cBhvr>
                                        <p:cTn id="47" dur="500"/>
                                        <p:tgtEl>
                                          <p:spTgt spid="11776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7811"/>
                                        </p:tgtEl>
                                        <p:attrNameLst>
                                          <p:attrName>style.visibility</p:attrName>
                                        </p:attrNameLst>
                                      </p:cBhvr>
                                      <p:to>
                                        <p:strVal val="visible"/>
                                      </p:to>
                                    </p:set>
                                    <p:animEffect transition="in" filter="wipe(left)">
                                      <p:cBhvr>
                                        <p:cTn id="52" dur="500"/>
                                        <p:tgtEl>
                                          <p:spTgt spid="1178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17812"/>
                                        </p:tgtEl>
                                        <p:attrNameLst>
                                          <p:attrName>style.visibility</p:attrName>
                                        </p:attrNameLst>
                                      </p:cBhvr>
                                      <p:to>
                                        <p:strVal val="visible"/>
                                      </p:to>
                                    </p:set>
                                    <p:animEffect transition="in" filter="wipe(up)">
                                      <p:cBhvr>
                                        <p:cTn id="57" dur="500"/>
                                        <p:tgtEl>
                                          <p:spTgt spid="1178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117805"/>
                                        </p:tgtEl>
                                        <p:attrNameLst>
                                          <p:attrName>style.visibility</p:attrName>
                                        </p:attrNameLst>
                                      </p:cBhvr>
                                      <p:to>
                                        <p:strVal val="visible"/>
                                      </p:to>
                                    </p:set>
                                    <p:animEffect transition="in" filter="wipe(right)">
                                      <p:cBhvr>
                                        <p:cTn id="62" dur="500"/>
                                        <p:tgtEl>
                                          <p:spTgt spid="117805"/>
                                        </p:tgtEl>
                                      </p:cBhvr>
                                    </p:animEffect>
                                  </p:childTnLst>
                                  <p:subTnLst>
                                    <p:set>
                                      <p:cBhvr override="childStyle">
                                        <p:cTn dur="1" fill="hold" display="0" masterRel="nextClick" afterEffect="1"/>
                                        <p:tgtEl>
                                          <p:spTgt spid="117805"/>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117808"/>
                                        </p:tgtEl>
                                        <p:attrNameLst>
                                          <p:attrName>style.visibility</p:attrName>
                                        </p:attrNameLst>
                                      </p:cBhvr>
                                      <p:to>
                                        <p:strVal val="visible"/>
                                      </p:to>
                                    </p:set>
                                    <p:anim calcmode="lin" valueType="num">
                                      <p:cBhvr>
                                        <p:cTn id="67" dur="500" fill="hold"/>
                                        <p:tgtEl>
                                          <p:spTgt spid="117808"/>
                                        </p:tgtEl>
                                        <p:attrNameLst>
                                          <p:attrName>ppt_x</p:attrName>
                                        </p:attrNameLst>
                                      </p:cBhvr>
                                      <p:tavLst>
                                        <p:tav tm="0">
                                          <p:val>
                                            <p:strVal val="1+#ppt_w/2"/>
                                          </p:val>
                                        </p:tav>
                                        <p:tav tm="100000">
                                          <p:val>
                                            <p:strVal val="#ppt_x"/>
                                          </p:val>
                                        </p:tav>
                                      </p:tavLst>
                                    </p:anim>
                                    <p:anim calcmode="lin" valueType="num">
                                      <p:cBhvr>
                                        <p:cTn id="68" dur="500" fill="hold"/>
                                        <p:tgtEl>
                                          <p:spTgt spid="11780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17813"/>
                                        </p:tgtEl>
                                        <p:attrNameLst>
                                          <p:attrName>style.visibility</p:attrName>
                                        </p:attrNameLst>
                                      </p:cBhvr>
                                      <p:to>
                                        <p:strVal val="visible"/>
                                      </p:to>
                                    </p:set>
                                    <p:animEffect transition="in" filter="wipe(left)">
                                      <p:cBhvr>
                                        <p:cTn id="73" dur="500"/>
                                        <p:tgtEl>
                                          <p:spTgt spid="117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p:bldP spid="117786" grpId="0"/>
      <p:bldP spid="117803" grpId="0"/>
      <p:bldP spid="117804" grpId="0"/>
      <p:bldP spid="117811" grpId="0"/>
      <p:bldP spid="117812" grpId="0"/>
      <p:bldP spid="117813" grpId="0"/>
      <p:bldP spid="40141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403457"/>
          <p:cNvSpPr>
            <a:spLocks noGrp="1"/>
          </p:cNvSpPr>
          <p:nvPr>
            <p:ph type="title"/>
          </p:nvPr>
        </p:nvSpPr>
        <p:spPr>
          <a:ln/>
        </p:spPr>
        <p:txBody>
          <a:bodyPr vert="horz" wrap="square" lIns="91440" tIns="45720" rIns="91440" bIns="45720" anchor="b"/>
          <a:p>
            <a:r>
              <a:rPr lang="zh-CN" altLang="en-US" dirty="0">
                <a:latin typeface="黑体" panose="02010609060101010101" pitchFamily="49" charset="-122"/>
              </a:rPr>
              <a:t>顺序表的查找时间性能分析</a:t>
            </a:r>
            <a:endParaRPr lang="zh-CN" altLang="en-US" dirty="0">
              <a:latin typeface="黑体" panose="02010609060101010101" pitchFamily="49" charset="-122"/>
            </a:endParaRPr>
          </a:p>
        </p:txBody>
      </p:sp>
      <p:sp>
        <p:nvSpPr>
          <p:cNvPr id="16387" name="文本占位符 403458"/>
          <p:cNvSpPr>
            <a:spLocks noGrp="1"/>
          </p:cNvSpPr>
          <p:nvPr>
            <p:ph idx="1"/>
          </p:nvPr>
        </p:nvSpPr>
        <p:spPr>
          <a:ln/>
        </p:spPr>
        <p:txBody>
          <a:bodyPr vert="horz" wrap="square" lIns="91440" tIns="45720" rIns="91440" bIns="45720" anchor="t"/>
          <a:p>
            <a:pPr>
              <a:lnSpc>
                <a:spcPct val="90000"/>
              </a:lnSpc>
              <a:buNone/>
            </a:pPr>
            <a:r>
              <a:rPr lang="zh-CN" altLang="en-US" dirty="0">
                <a:solidFill>
                  <a:srgbClr val="009900"/>
                </a:solidFill>
                <a:latin typeface="Times New Roman" panose="02020603050405020304" pitchFamily="18" charset="0"/>
                <a:ea typeface="黑体" panose="02010609060101010101" pitchFamily="49" charset="-122"/>
                <a:sym typeface="Symbol" panose="05050102010706020507" pitchFamily="18" charset="2"/>
              </a:rPr>
              <a:t>查找不成功的情况：</a:t>
            </a:r>
            <a:endParaRPr lang="zh-CN" altLang="en-US" dirty="0">
              <a:solidFill>
                <a:srgbClr val="009900"/>
              </a:solidFill>
              <a:latin typeface="Times New Roman" panose="02020603050405020304" pitchFamily="18" charset="0"/>
              <a:ea typeface="黑体" panose="02010609060101010101" pitchFamily="49" charset="-122"/>
              <a:sym typeface="Symbol" panose="05050102010706020507" pitchFamily="18" charset="2"/>
            </a:endParaRPr>
          </a:p>
          <a:p>
            <a:pPr>
              <a:lnSpc>
                <a:spcPct val="90000"/>
              </a:lnSpc>
              <a:spcBef>
                <a:spcPct val="0"/>
              </a:spcBef>
              <a:buClrTx/>
              <a:buNone/>
            </a:pPr>
            <a:r>
              <a:rPr lang="zh-CN" altLang="en-US" sz="2000" dirty="0">
                <a:solidFill>
                  <a:srgbClr val="009900"/>
                </a:solidFill>
                <a:latin typeface="楷体_GB2312" pitchFamily="49" charset="-122"/>
                <a:ea typeface="楷体_GB2312" pitchFamily="49" charset="-122"/>
                <a:sym typeface="Symbol" panose="05050102010706020507" pitchFamily="18" charset="2"/>
              </a:rPr>
              <a:t>          </a:t>
            </a:r>
            <a:r>
              <a:rPr lang="zh-CN" altLang="en-US" sz="2800" dirty="0">
                <a:latin typeface="楷体_GB2312" pitchFamily="49" charset="-122"/>
                <a:ea typeface="楷体_GB2312" pitchFamily="49" charset="-122"/>
                <a:sym typeface="Symbol" panose="05050102010706020507" pitchFamily="18" charset="2"/>
              </a:rPr>
              <a:t>查找哨兵所需的比较次数为</a:t>
            </a:r>
            <a:r>
              <a:rPr lang="en-US" altLang="zh-CN" sz="2800" dirty="0">
                <a:latin typeface="楷体_GB2312" pitchFamily="49" charset="-122"/>
                <a:ea typeface="楷体_GB2312" pitchFamily="49" charset="-122"/>
                <a:sym typeface="Symbol" panose="05050102010706020507" pitchFamily="18" charset="2"/>
              </a:rPr>
              <a:t>n+1。</a:t>
            </a:r>
            <a:endParaRPr lang="en-US" altLang="zh-CN" sz="2800" dirty="0">
              <a:latin typeface="楷体_GB2312" pitchFamily="49" charset="-122"/>
              <a:ea typeface="楷体_GB2312" pitchFamily="49" charset="-122"/>
              <a:sym typeface="Symbol" panose="05050102010706020507" pitchFamily="18" charset="2"/>
            </a:endParaRPr>
          </a:p>
          <a:p>
            <a:pPr>
              <a:lnSpc>
                <a:spcPct val="90000"/>
              </a:lnSpc>
              <a:spcBef>
                <a:spcPct val="0"/>
              </a:spcBef>
              <a:buClrTx/>
              <a:buNone/>
            </a:pPr>
            <a:endParaRPr lang="en-US" altLang="zh-CN" sz="2800" dirty="0">
              <a:latin typeface="楷体_GB2312" pitchFamily="49" charset="-122"/>
              <a:ea typeface="楷体_GB2312" pitchFamily="49" charset="-122"/>
              <a:sym typeface="Symbol" panose="05050102010706020507" pitchFamily="18" charset="2"/>
            </a:endParaRPr>
          </a:p>
          <a:p>
            <a:pPr>
              <a:lnSpc>
                <a:spcPct val="90000"/>
              </a:lnSpc>
              <a:buNone/>
            </a:pPr>
            <a:r>
              <a:rPr lang="zh-CN" altLang="en-US" dirty="0">
                <a:solidFill>
                  <a:schemeClr val="folHlink"/>
                </a:solidFill>
                <a:ea typeface="黑体" panose="02010609060101010101" pitchFamily="49" charset="-122"/>
              </a:rPr>
              <a:t>通过分析，</a:t>
            </a:r>
            <a:r>
              <a:rPr lang="zh-CN" altLang="en-US" dirty="0">
                <a:latin typeface="楷体_GB2312" pitchFamily="49" charset="-122"/>
                <a:ea typeface="黑体" panose="02010609060101010101" pitchFamily="49" charset="-122"/>
              </a:rPr>
              <a:t>查找成功时，最少比较次数</a:t>
            </a:r>
            <a:r>
              <a:rPr lang="en-US" altLang="zh-CN" u="sng" dirty="0">
                <a:solidFill>
                  <a:schemeClr val="hlink"/>
                </a:solidFill>
                <a:latin typeface="楷体_GB2312" pitchFamily="49" charset="-122"/>
                <a:ea typeface="黑体" panose="02010609060101010101" pitchFamily="49" charset="-122"/>
              </a:rPr>
              <a:t>1</a:t>
            </a:r>
            <a:r>
              <a:rPr lang="zh-CN" altLang="en-US" dirty="0">
                <a:latin typeface="楷体_GB2312" pitchFamily="49" charset="-122"/>
                <a:ea typeface="黑体" panose="02010609060101010101" pitchFamily="49" charset="-122"/>
              </a:rPr>
              <a:t>；最多比较次数</a:t>
            </a:r>
            <a:r>
              <a:rPr lang="en-US" altLang="zh-CN" u="sng" dirty="0">
                <a:solidFill>
                  <a:schemeClr val="hlink"/>
                </a:solidFill>
                <a:latin typeface="楷体_GB2312" pitchFamily="49" charset="-122"/>
                <a:ea typeface="黑体" panose="02010609060101010101" pitchFamily="49" charset="-122"/>
              </a:rPr>
              <a:t>n</a:t>
            </a:r>
            <a:r>
              <a:rPr lang="zh-CN" altLang="en-US" dirty="0">
                <a:latin typeface="楷体_GB2312" pitchFamily="49" charset="-122"/>
                <a:ea typeface="黑体" panose="02010609060101010101" pitchFamily="49" charset="-122"/>
              </a:rPr>
              <a:t>；平均比较次数</a:t>
            </a:r>
            <a:r>
              <a:rPr lang="en-US" altLang="zh-CN" u="sng" dirty="0">
                <a:solidFill>
                  <a:schemeClr val="hlink"/>
                </a:solidFill>
                <a:latin typeface="楷体_GB2312" pitchFamily="49" charset="-122"/>
                <a:ea typeface="黑体" panose="02010609060101010101" pitchFamily="49" charset="-122"/>
              </a:rPr>
              <a:t>(n+1)/2</a:t>
            </a:r>
            <a:r>
              <a:rPr lang="zh-CN" altLang="en-US" dirty="0">
                <a:latin typeface="楷体_GB2312" pitchFamily="49" charset="-122"/>
                <a:ea typeface="黑体" panose="02010609060101010101" pitchFamily="49" charset="-122"/>
              </a:rPr>
              <a:t>。</a:t>
            </a:r>
            <a:endParaRPr lang="zh-CN" altLang="en-US" dirty="0">
              <a:latin typeface="楷体_GB2312" pitchFamily="49" charset="-122"/>
              <a:ea typeface="黑体" panose="02010609060101010101" pitchFamily="49" charset="-122"/>
            </a:endParaRPr>
          </a:p>
          <a:p>
            <a:pPr>
              <a:lnSpc>
                <a:spcPct val="90000"/>
              </a:lnSpc>
              <a:buNone/>
            </a:pPr>
            <a:r>
              <a:rPr lang="en-US" altLang="zh-CN" dirty="0">
                <a:latin typeface="楷体_GB2312" pitchFamily="49" charset="-122"/>
                <a:ea typeface="黑体" panose="02010609060101010101" pitchFamily="49" charset="-122"/>
              </a:rPr>
              <a:t> </a:t>
            </a:r>
            <a:r>
              <a:rPr lang="zh-CN" altLang="en-US" dirty="0">
                <a:latin typeface="楷体_GB2312" pitchFamily="49" charset="-122"/>
                <a:ea typeface="黑体" panose="02010609060101010101" pitchFamily="49" charset="-122"/>
              </a:rPr>
              <a:t>查找失败时，最少比较次数</a:t>
            </a:r>
            <a:r>
              <a:rPr lang="en-US" altLang="zh-CN" u="sng" dirty="0">
                <a:solidFill>
                  <a:schemeClr val="hlink"/>
                </a:solidFill>
                <a:latin typeface="楷体_GB2312" pitchFamily="49" charset="-122"/>
                <a:ea typeface="黑体" panose="02010609060101010101" pitchFamily="49" charset="-122"/>
              </a:rPr>
              <a:t>n+1</a:t>
            </a:r>
            <a:r>
              <a:rPr lang="zh-CN" altLang="en-US" dirty="0">
                <a:latin typeface="楷体_GB2312" pitchFamily="49" charset="-122"/>
                <a:ea typeface="黑体" panose="02010609060101010101" pitchFamily="49" charset="-122"/>
              </a:rPr>
              <a:t>；最多比较次数</a:t>
            </a:r>
            <a:r>
              <a:rPr lang="en-US" altLang="zh-CN" u="sng" dirty="0">
                <a:solidFill>
                  <a:schemeClr val="hlink"/>
                </a:solidFill>
                <a:latin typeface="楷体_GB2312" pitchFamily="49" charset="-122"/>
                <a:ea typeface="黑体" panose="02010609060101010101" pitchFamily="49" charset="-122"/>
              </a:rPr>
              <a:t>n+1</a:t>
            </a:r>
            <a:r>
              <a:rPr lang="zh-CN" altLang="en-US" dirty="0">
                <a:latin typeface="楷体_GB2312" pitchFamily="49" charset="-122"/>
                <a:ea typeface="黑体" panose="02010609060101010101" pitchFamily="49" charset="-122"/>
              </a:rPr>
              <a:t>；平均比较次数</a:t>
            </a:r>
            <a:r>
              <a:rPr lang="en-US" altLang="zh-CN" u="sng" dirty="0">
                <a:solidFill>
                  <a:schemeClr val="hlink"/>
                </a:solidFill>
                <a:latin typeface="楷体_GB2312" pitchFamily="49" charset="-122"/>
                <a:ea typeface="黑体" panose="02010609060101010101" pitchFamily="49" charset="-122"/>
              </a:rPr>
              <a:t>n+1</a:t>
            </a:r>
            <a:r>
              <a:rPr lang="zh-CN" altLang="en-US" dirty="0">
                <a:latin typeface="楷体_GB2312" pitchFamily="49" charset="-122"/>
                <a:ea typeface="黑体" panose="02010609060101010101" pitchFamily="49" charset="-122"/>
              </a:rPr>
              <a:t>。</a:t>
            </a:r>
            <a:endParaRPr lang="zh-CN" altLang="en-US" dirty="0">
              <a:latin typeface="楷体_GB2312" pitchFamily="49" charset="-122"/>
              <a:ea typeface="黑体" panose="02010609060101010101" pitchFamily="49" charset="-122"/>
            </a:endParaRPr>
          </a:p>
          <a:p>
            <a:pPr>
              <a:lnSpc>
                <a:spcPct val="90000"/>
              </a:lnSpc>
              <a:buNone/>
            </a:pPr>
            <a:endParaRPr lang="zh-CN" altLang="en-US" dirty="0">
              <a:latin typeface="楷体_GB2312" pitchFamily="49" charset="-122"/>
              <a:ea typeface="黑体" panose="02010609060101010101" pitchFamily="49" charset="-122"/>
            </a:endParaRPr>
          </a:p>
          <a:p>
            <a:pPr>
              <a:lnSpc>
                <a:spcPct val="90000"/>
              </a:lnSpc>
              <a:spcBef>
                <a:spcPct val="0"/>
              </a:spcBef>
              <a:buClrTx/>
              <a:buNone/>
            </a:pPr>
            <a:r>
              <a:rPr lang="zh-CN" altLang="en-US" sz="2800" dirty="0"/>
              <a:t>查找成功和不成功的时间效率均为 </a:t>
            </a:r>
            <a:r>
              <a:rPr lang="en-US" altLang="zh-CN" sz="2800" dirty="0">
                <a:solidFill>
                  <a:schemeClr val="folHlink"/>
                </a:solidFill>
              </a:rPr>
              <a:t>O(n)。</a:t>
            </a:r>
            <a:endParaRPr lang="zh-CN"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18785"/>
          <p:cNvSpPr>
            <a:spLocks noGrp="1"/>
          </p:cNvSpPr>
          <p:nvPr>
            <p:ph type="title"/>
          </p:nvPr>
        </p:nvSpPr>
        <p:spPr>
          <a:xfrm>
            <a:off x="457200" y="304800"/>
            <a:ext cx="7772400" cy="838200"/>
          </a:xfrm>
          <a:solidFill>
            <a:schemeClr val="bg1">
              <a:alpha val="100000"/>
            </a:schemeClr>
          </a:solidFill>
          <a:ln/>
        </p:spPr>
        <p:txBody>
          <a:bodyPr vert="horz" wrap="square" lIns="91440" tIns="45720" rIns="91440" bIns="45720" anchor="b"/>
          <a:p>
            <a:r>
              <a:rPr lang="zh-CN" altLang="en-US" dirty="0">
                <a:solidFill>
                  <a:schemeClr val="tx1"/>
                </a:solidFill>
              </a:rPr>
              <a:t>顺序查找的时间复杂度分析</a:t>
            </a:r>
            <a:endParaRPr lang="zh-CN" altLang="en-US" dirty="0">
              <a:solidFill>
                <a:schemeClr val="tx1"/>
              </a:solidFill>
            </a:endParaRPr>
          </a:p>
        </p:txBody>
      </p:sp>
      <p:grpSp>
        <p:nvGrpSpPr>
          <p:cNvPr id="118804" name="组合 118803"/>
          <p:cNvGrpSpPr/>
          <p:nvPr/>
        </p:nvGrpSpPr>
        <p:grpSpPr>
          <a:xfrm>
            <a:off x="1004888" y="990600"/>
            <a:ext cx="4633912" cy="1103313"/>
            <a:chOff x="404" y="720"/>
            <a:chExt cx="2919" cy="695"/>
          </a:xfrm>
        </p:grpSpPr>
        <p:grpSp>
          <p:nvGrpSpPr>
            <p:cNvPr id="17419" name="组合 118787"/>
            <p:cNvGrpSpPr/>
            <p:nvPr/>
          </p:nvGrpSpPr>
          <p:grpSpPr>
            <a:xfrm>
              <a:off x="1872" y="720"/>
              <a:ext cx="1451" cy="695"/>
              <a:chOff x="1993" y="2208"/>
              <a:chExt cx="1333" cy="695"/>
            </a:xfrm>
          </p:grpSpPr>
          <p:sp>
            <p:nvSpPr>
              <p:cNvPr id="17421" name="矩形 118788"/>
              <p:cNvSpPr/>
              <p:nvPr/>
            </p:nvSpPr>
            <p:spPr>
              <a:xfrm>
                <a:off x="2651" y="2231"/>
                <a:ext cx="246" cy="564"/>
              </a:xfrm>
              <a:prstGeom prst="rect">
                <a:avLst/>
              </a:prstGeom>
              <a:noFill/>
              <a:ln w="9525">
                <a:noFill/>
              </a:ln>
            </p:spPr>
            <p:txBody>
              <a:bodyPr wrap="none" lIns="0" tIns="0" rIns="0" bIns="0">
                <a:spAutoFit/>
              </a:bodyPr>
              <a:p>
                <a:pPr>
                  <a:lnSpc>
                    <a:spcPct val="125000"/>
                  </a:lnSpc>
                </a:pPr>
                <a:r>
                  <a:rPr lang="en-US" altLang="zh-CN" sz="4700" b="1" dirty="0">
                    <a:solidFill>
                      <a:srgbClr val="3333CC"/>
                    </a:solidFill>
                    <a:latin typeface="Symbol" panose="05050102010706020507" pitchFamily="18" charset="2"/>
                    <a:ea typeface="楷体_GB2312" pitchFamily="49" charset="-122"/>
                  </a:rPr>
                  <a:t>å</a:t>
                </a:r>
                <a:endParaRPr lang="en-US" altLang="zh-CN" b="1" dirty="0">
                  <a:solidFill>
                    <a:srgbClr val="3333CC"/>
                  </a:solidFill>
                  <a:latin typeface="Times New Roman" panose="02020603050405020304" pitchFamily="18" charset="0"/>
                  <a:ea typeface="楷体_GB2312" pitchFamily="49" charset="-122"/>
                </a:endParaRPr>
              </a:p>
            </p:txBody>
          </p:sp>
          <p:sp>
            <p:nvSpPr>
              <p:cNvPr id="17422" name="矩形 118789"/>
              <p:cNvSpPr/>
              <p:nvPr/>
            </p:nvSpPr>
            <p:spPr>
              <a:xfrm>
                <a:off x="2677" y="2663"/>
                <a:ext cx="198" cy="240"/>
              </a:xfrm>
              <a:prstGeom prst="rect">
                <a:avLst/>
              </a:prstGeom>
              <a:noFill/>
              <a:ln w="9525">
                <a:noFill/>
              </a:ln>
            </p:spPr>
            <p:txBody>
              <a:bodyPr wrap="none" lIns="0" tIns="0" rIns="0" bIns="0">
                <a:spAutoFit/>
              </a:bodyPr>
              <a:p>
                <a:pPr>
                  <a:lnSpc>
                    <a:spcPct val="125000"/>
                  </a:lnSpc>
                </a:pPr>
                <a:r>
                  <a:rPr lang="en-US" altLang="zh-CN" sz="2000" b="1" dirty="0">
                    <a:solidFill>
                      <a:srgbClr val="3333CC"/>
                    </a:solidFill>
                    <a:latin typeface="Times New Roman" panose="02020603050405020304" pitchFamily="18" charset="0"/>
                    <a:ea typeface="楷体_GB2312" pitchFamily="49" charset="-122"/>
                  </a:rPr>
                  <a:t>i=1</a:t>
                </a:r>
                <a:endParaRPr lang="en-US" altLang="zh-CN" sz="2000" b="1" dirty="0">
                  <a:solidFill>
                    <a:srgbClr val="3333CC"/>
                  </a:solidFill>
                  <a:latin typeface="Times New Roman" panose="02020603050405020304" pitchFamily="18" charset="0"/>
                  <a:ea typeface="楷体_GB2312" pitchFamily="49" charset="-122"/>
                </a:endParaRPr>
              </a:p>
            </p:txBody>
          </p:sp>
          <p:sp>
            <p:nvSpPr>
              <p:cNvPr id="17423" name="矩形 118790"/>
              <p:cNvSpPr/>
              <p:nvPr/>
            </p:nvSpPr>
            <p:spPr>
              <a:xfrm>
                <a:off x="2939" y="2327"/>
                <a:ext cx="387" cy="384"/>
              </a:xfrm>
              <a:prstGeom prst="rect">
                <a:avLst/>
              </a:prstGeom>
              <a:noFill/>
              <a:ln w="9525">
                <a:noFill/>
              </a:ln>
            </p:spPr>
            <p:txBody>
              <a:bodyPr wrap="none" lIns="0" tIns="0" rIns="0" bIns="0">
                <a:spAutoFit/>
              </a:bodyPr>
              <a:p>
                <a:pPr>
                  <a:lnSpc>
                    <a:spcPct val="125000"/>
                  </a:lnSpc>
                </a:pPr>
                <a:r>
                  <a:rPr lang="en-US" altLang="zh-CN" sz="3200" b="1" i="1" dirty="0">
                    <a:solidFill>
                      <a:srgbClr val="3333CC"/>
                    </a:solidFill>
                    <a:latin typeface="Times New Roman" panose="02020603050405020304" pitchFamily="18" charset="0"/>
                    <a:ea typeface="楷体_GB2312" pitchFamily="49" charset="-122"/>
                  </a:rPr>
                  <a:t>P</a:t>
                </a:r>
                <a:r>
                  <a:rPr lang="en-US" altLang="zh-CN" sz="3200" b="1" i="1" baseline="-20000" dirty="0">
                    <a:solidFill>
                      <a:srgbClr val="3333CC"/>
                    </a:solidFill>
                    <a:latin typeface="Times New Roman" panose="02020603050405020304" pitchFamily="18" charset="0"/>
                    <a:ea typeface="楷体_GB2312" pitchFamily="49" charset="-122"/>
                  </a:rPr>
                  <a:t>i</a:t>
                </a:r>
                <a:r>
                  <a:rPr lang="en-US" altLang="zh-CN" sz="3200" b="1" i="1" dirty="0">
                    <a:solidFill>
                      <a:srgbClr val="3333CC"/>
                    </a:solidFill>
                    <a:latin typeface="Times New Roman" panose="02020603050405020304" pitchFamily="18" charset="0"/>
                    <a:ea typeface="楷体_GB2312" pitchFamily="49" charset="-122"/>
                  </a:rPr>
                  <a:t>C</a:t>
                </a:r>
                <a:r>
                  <a:rPr lang="en-US" altLang="zh-CN" sz="3200" b="1" i="1" baseline="-20000" dirty="0">
                    <a:solidFill>
                      <a:srgbClr val="3333CC"/>
                    </a:solidFill>
                    <a:latin typeface="Times New Roman" panose="02020603050405020304" pitchFamily="18" charset="0"/>
                    <a:ea typeface="楷体_GB2312" pitchFamily="49" charset="-122"/>
                  </a:rPr>
                  <a:t>i</a:t>
                </a:r>
                <a:endParaRPr lang="en-US" altLang="zh-CN" b="1" dirty="0">
                  <a:solidFill>
                    <a:srgbClr val="3333CC"/>
                  </a:solidFill>
                  <a:latin typeface="Times New Roman" panose="02020603050405020304" pitchFamily="18" charset="0"/>
                  <a:ea typeface="楷体_GB2312" pitchFamily="49" charset="-122"/>
                </a:endParaRPr>
              </a:p>
            </p:txBody>
          </p:sp>
          <p:sp>
            <p:nvSpPr>
              <p:cNvPr id="17424" name="矩形 118791"/>
              <p:cNvSpPr/>
              <p:nvPr/>
            </p:nvSpPr>
            <p:spPr>
              <a:xfrm>
                <a:off x="1993" y="2338"/>
                <a:ext cx="624" cy="384"/>
              </a:xfrm>
              <a:prstGeom prst="rect">
                <a:avLst/>
              </a:prstGeom>
              <a:noFill/>
              <a:ln w="9525">
                <a:noFill/>
              </a:ln>
            </p:spPr>
            <p:txBody>
              <a:bodyPr wrap="none" lIns="0" tIns="0" rIns="0" bIns="0">
                <a:spAutoFit/>
              </a:bodyPr>
              <a:p>
                <a:pPr>
                  <a:lnSpc>
                    <a:spcPct val="125000"/>
                  </a:lnSpc>
                </a:pPr>
                <a:r>
                  <a:rPr lang="en-US" altLang="zh-CN" sz="3200" b="1" i="1" dirty="0">
                    <a:solidFill>
                      <a:srgbClr val="3333CC"/>
                    </a:solidFill>
                    <a:latin typeface="Times New Roman" panose="02020603050405020304" pitchFamily="18" charset="0"/>
                    <a:ea typeface="楷体_GB2312" pitchFamily="49" charset="-122"/>
                  </a:rPr>
                  <a:t> ASL=</a:t>
                </a:r>
                <a:endParaRPr lang="en-US" altLang="zh-CN" b="1" dirty="0">
                  <a:solidFill>
                    <a:srgbClr val="3333CC"/>
                  </a:solidFill>
                  <a:latin typeface="Times New Roman" panose="02020603050405020304" pitchFamily="18" charset="0"/>
                  <a:ea typeface="楷体_GB2312" pitchFamily="49" charset="-122"/>
                </a:endParaRPr>
              </a:p>
            </p:txBody>
          </p:sp>
          <p:sp>
            <p:nvSpPr>
              <p:cNvPr id="17425" name="矩形 118792"/>
              <p:cNvSpPr/>
              <p:nvPr/>
            </p:nvSpPr>
            <p:spPr>
              <a:xfrm>
                <a:off x="2771" y="2208"/>
                <a:ext cx="74" cy="216"/>
              </a:xfrm>
              <a:prstGeom prst="rect">
                <a:avLst/>
              </a:prstGeom>
              <a:noFill/>
              <a:ln w="9525">
                <a:noFill/>
              </a:ln>
            </p:spPr>
            <p:txBody>
              <a:bodyPr wrap="none" lIns="0" tIns="0" rIns="0" bIns="0">
                <a:spAutoFit/>
              </a:bodyPr>
              <a:p>
                <a:pPr>
                  <a:lnSpc>
                    <a:spcPct val="125000"/>
                  </a:lnSpc>
                </a:pPr>
                <a:r>
                  <a:rPr lang="en-US" altLang="zh-CN" b="1" i="1" dirty="0">
                    <a:solidFill>
                      <a:srgbClr val="3333CC"/>
                    </a:solidFill>
                    <a:latin typeface="Times New Roman" panose="02020603050405020304" pitchFamily="18" charset="0"/>
                    <a:ea typeface="楷体_GB2312" pitchFamily="49" charset="-122"/>
                  </a:rPr>
                  <a:t>n</a:t>
                </a:r>
                <a:endParaRPr lang="en-US" altLang="zh-CN" b="1" dirty="0">
                  <a:solidFill>
                    <a:srgbClr val="3333CC"/>
                  </a:solidFill>
                  <a:latin typeface="Times New Roman" panose="02020603050405020304" pitchFamily="18" charset="0"/>
                  <a:ea typeface="楷体_GB2312" pitchFamily="49" charset="-122"/>
                </a:endParaRPr>
              </a:p>
            </p:txBody>
          </p:sp>
        </p:grpSp>
        <p:sp>
          <p:nvSpPr>
            <p:cNvPr id="17420" name="矩形 118793"/>
            <p:cNvSpPr/>
            <p:nvPr/>
          </p:nvSpPr>
          <p:spPr>
            <a:xfrm>
              <a:off x="404" y="892"/>
              <a:ext cx="1165" cy="404"/>
            </a:xfrm>
            <a:prstGeom prst="rect">
              <a:avLst/>
            </a:prstGeom>
            <a:noFill/>
            <a:ln w="9525">
              <a:noFill/>
            </a:ln>
          </p:spPr>
          <p:txBody>
            <a:bodyPr>
              <a:spAutoFit/>
            </a:bodyPr>
            <a:p>
              <a:r>
                <a:rPr lang="en-US" altLang="zh-CN" sz="3600" b="1" dirty="0">
                  <a:solidFill>
                    <a:srgbClr val="3333CC"/>
                  </a:solidFill>
                  <a:latin typeface="Times New Roman" panose="02020603050405020304" pitchFamily="18" charset="0"/>
                  <a:ea typeface="楷体_GB2312" pitchFamily="49" charset="-122"/>
                </a:rPr>
                <a:t> </a:t>
              </a:r>
              <a:r>
                <a:rPr lang="zh-CN" altLang="en-US" sz="3600" b="1" dirty="0">
                  <a:solidFill>
                    <a:srgbClr val="3333CC"/>
                  </a:solidFill>
                  <a:latin typeface="Times New Roman" panose="02020603050405020304" pitchFamily="18" charset="0"/>
                  <a:ea typeface="楷体_GB2312" pitchFamily="49" charset="-122"/>
                </a:rPr>
                <a:t>因为：</a:t>
              </a:r>
              <a:endParaRPr lang="zh-CN" altLang="en-US" sz="3600" b="1" dirty="0">
                <a:solidFill>
                  <a:srgbClr val="3333CC"/>
                </a:solidFill>
                <a:latin typeface="Times New Roman" panose="02020603050405020304" pitchFamily="18" charset="0"/>
                <a:ea typeface="楷体_GB2312" pitchFamily="49" charset="-122"/>
              </a:endParaRPr>
            </a:p>
          </p:txBody>
        </p:sp>
      </p:grpSp>
      <p:sp>
        <p:nvSpPr>
          <p:cNvPr id="118796" name="文本框 118795"/>
          <p:cNvSpPr txBox="1"/>
          <p:nvPr/>
        </p:nvSpPr>
        <p:spPr>
          <a:xfrm>
            <a:off x="1004888" y="2819400"/>
            <a:ext cx="6157912" cy="579438"/>
          </a:xfrm>
          <a:prstGeom prst="rect">
            <a:avLst/>
          </a:prstGeom>
          <a:noFill/>
          <a:ln w="9525">
            <a:noFill/>
          </a:ln>
        </p:spPr>
        <p:txBody>
          <a:bodyPr>
            <a:spAutoFit/>
          </a:bodyPr>
          <a:p>
            <a:r>
              <a:rPr lang="zh-CN" altLang="en-US" sz="3200" b="1" dirty="0">
                <a:latin typeface="Times New Roman" panose="02020603050405020304" pitchFamily="18" charset="0"/>
                <a:ea typeface="楷体_GB2312" pitchFamily="49" charset="-122"/>
              </a:rPr>
              <a:t>对顺序表而言：</a:t>
            </a:r>
            <a:r>
              <a:rPr lang="en-US" altLang="zh-CN" sz="3200" b="1" i="1" dirty="0">
                <a:latin typeface="Times New Roman" panose="02020603050405020304" pitchFamily="18" charset="0"/>
                <a:ea typeface="楷体_GB2312" pitchFamily="49" charset="-122"/>
              </a:rPr>
              <a:t>Ci = n-i+1</a:t>
            </a:r>
            <a:endParaRPr lang="en-US" altLang="zh-CN" sz="3200" b="1" i="1" baseline="-25000" dirty="0">
              <a:latin typeface="Times New Roman" panose="02020603050405020304" pitchFamily="18" charset="0"/>
              <a:ea typeface="楷体_GB2312" pitchFamily="49" charset="-122"/>
            </a:endParaRPr>
          </a:p>
        </p:txBody>
      </p:sp>
      <p:sp>
        <p:nvSpPr>
          <p:cNvPr id="118798" name="文本框 118797"/>
          <p:cNvSpPr txBox="1"/>
          <p:nvPr/>
        </p:nvSpPr>
        <p:spPr>
          <a:xfrm>
            <a:off x="990600" y="2087563"/>
            <a:ext cx="4689475" cy="579437"/>
          </a:xfrm>
          <a:prstGeom prst="rect">
            <a:avLst/>
          </a:prstGeom>
          <a:noFill/>
          <a:ln w="9525">
            <a:noFill/>
          </a:ln>
        </p:spPr>
        <p:txBody>
          <a:bodyPr>
            <a:spAutoFit/>
          </a:bodyPr>
          <a:p>
            <a:r>
              <a:rPr lang="zh-CN" altLang="en-US" sz="3200" b="1" dirty="0">
                <a:latin typeface="Times New Roman" panose="02020603050405020304" pitchFamily="18" charset="0"/>
                <a:ea typeface="楷体_GB2312" pitchFamily="49" charset="-122"/>
              </a:rPr>
              <a:t>在等概率查找的情况下：</a:t>
            </a:r>
            <a:endParaRPr lang="zh-CN" altLang="en-US" sz="3200" b="1" dirty="0">
              <a:latin typeface="Times New Roman" panose="02020603050405020304" pitchFamily="18" charset="0"/>
              <a:ea typeface="楷体_GB2312" pitchFamily="49" charset="-122"/>
            </a:endParaRPr>
          </a:p>
        </p:txBody>
      </p:sp>
      <p:graphicFrame>
        <p:nvGraphicFramePr>
          <p:cNvPr id="118799" name="对象 118798"/>
          <p:cNvGraphicFramePr/>
          <p:nvPr/>
        </p:nvGraphicFramePr>
        <p:xfrm>
          <a:off x="5791200" y="1828800"/>
          <a:ext cx="1219200" cy="1141413"/>
        </p:xfrm>
        <a:graphic>
          <a:graphicData uri="http://schemas.openxmlformats.org/presentationml/2006/ole">
            <mc:AlternateContent xmlns:mc="http://schemas.openxmlformats.org/markup-compatibility/2006">
              <mc:Choice xmlns:v="urn:schemas-microsoft-com:vml" Requires="v">
                <p:oleObj spid="_x0000_s3076" name="" r:id="rId1" imgW="421640" imgH="396240" progId="Equation.3">
                  <p:embed/>
                </p:oleObj>
              </mc:Choice>
              <mc:Fallback>
                <p:oleObj name="" r:id="rId1" imgW="421640" imgH="396240" progId="Equation.3">
                  <p:embed/>
                  <p:pic>
                    <p:nvPicPr>
                      <p:cNvPr id="0" name="图片 3075"/>
                      <p:cNvPicPr/>
                      <p:nvPr/>
                    </p:nvPicPr>
                    <p:blipFill>
                      <a:blip r:embed="rId2"/>
                      <a:stretch>
                        <a:fillRect/>
                      </a:stretch>
                    </p:blipFill>
                    <p:spPr>
                      <a:xfrm>
                        <a:off x="5791200" y="1828800"/>
                        <a:ext cx="1219200" cy="1141413"/>
                      </a:xfrm>
                      <a:prstGeom prst="rect">
                        <a:avLst/>
                      </a:prstGeom>
                      <a:noFill/>
                      <a:ln w="38100">
                        <a:noFill/>
                        <a:miter/>
                      </a:ln>
                    </p:spPr>
                  </p:pic>
                </p:oleObj>
              </mc:Fallback>
            </mc:AlternateContent>
          </a:graphicData>
        </a:graphic>
      </p:graphicFrame>
      <p:graphicFrame>
        <p:nvGraphicFramePr>
          <p:cNvPr id="118800" name="对象 118799"/>
          <p:cNvGraphicFramePr/>
          <p:nvPr/>
        </p:nvGraphicFramePr>
        <p:xfrm>
          <a:off x="1004888" y="3886200"/>
          <a:ext cx="5715000" cy="1066800"/>
        </p:xfrm>
        <a:graphic>
          <a:graphicData uri="http://schemas.openxmlformats.org/presentationml/2006/ole">
            <mc:AlternateContent xmlns:mc="http://schemas.openxmlformats.org/markup-compatibility/2006">
              <mc:Choice xmlns:v="urn:schemas-microsoft-com:vml" Requires="v">
                <p:oleObj spid="_x0000_s3077" name="" r:id="rId3" imgW="1879600" imgH="431800" progId="Equation.3">
                  <p:embed/>
                </p:oleObj>
              </mc:Choice>
              <mc:Fallback>
                <p:oleObj name="" r:id="rId3" imgW="1879600" imgH="431800" progId="Equation.3">
                  <p:embed/>
                  <p:pic>
                    <p:nvPicPr>
                      <p:cNvPr id="0" name="图片 3076"/>
                      <p:cNvPicPr/>
                      <p:nvPr/>
                    </p:nvPicPr>
                    <p:blipFill>
                      <a:blip r:embed="rId4"/>
                      <a:stretch>
                        <a:fillRect/>
                      </a:stretch>
                    </p:blipFill>
                    <p:spPr>
                      <a:xfrm>
                        <a:off x="1004888" y="3886200"/>
                        <a:ext cx="5715000" cy="1066800"/>
                      </a:xfrm>
                      <a:prstGeom prst="rect">
                        <a:avLst/>
                      </a:prstGeom>
                      <a:noFill/>
                      <a:ln w="38100">
                        <a:noFill/>
                        <a:miter/>
                      </a:ln>
                    </p:spPr>
                  </p:pic>
                </p:oleObj>
              </mc:Fallback>
            </mc:AlternateContent>
          </a:graphicData>
        </a:graphic>
      </p:graphicFrame>
      <p:sp>
        <p:nvSpPr>
          <p:cNvPr id="118801" name="矩形 118800"/>
          <p:cNvSpPr/>
          <p:nvPr/>
        </p:nvSpPr>
        <p:spPr>
          <a:xfrm>
            <a:off x="1004888" y="3382963"/>
            <a:ext cx="6737350" cy="579437"/>
          </a:xfrm>
          <a:prstGeom prst="rect">
            <a:avLst/>
          </a:prstGeom>
          <a:noFill/>
          <a:ln w="9525">
            <a:noFill/>
          </a:ln>
        </p:spPr>
        <p:txBody>
          <a:bodyPr wrap="none">
            <a:spAutoFit/>
          </a:bodyPr>
          <a:p>
            <a:r>
              <a:rPr lang="zh-CN" altLang="en-US" sz="3200" b="1" dirty="0">
                <a:solidFill>
                  <a:srgbClr val="0000FF"/>
                </a:solidFill>
                <a:latin typeface="Times New Roman" panose="02020603050405020304" pitchFamily="18" charset="0"/>
                <a:ea typeface="楷体_GB2312" pitchFamily="49" charset="-122"/>
              </a:rPr>
              <a:t>顺序表查找成功的平均查找长度</a:t>
            </a:r>
            <a:r>
              <a:rPr lang="zh-CN" altLang="en-US" sz="3200" b="1" dirty="0">
                <a:latin typeface="Times New Roman" panose="02020603050405020304" pitchFamily="18" charset="0"/>
                <a:ea typeface="楷体_GB2312" pitchFamily="49" charset="-122"/>
              </a:rPr>
              <a:t>为：</a:t>
            </a:r>
            <a:endParaRPr lang="zh-CN" altLang="en-US" sz="3200" b="1" dirty="0">
              <a:latin typeface="Times New Roman" panose="02020603050405020304" pitchFamily="18" charset="0"/>
              <a:ea typeface="楷体_GB2312" pitchFamily="49" charset="-122"/>
            </a:endParaRPr>
          </a:p>
        </p:txBody>
      </p:sp>
      <p:sp>
        <p:nvSpPr>
          <p:cNvPr id="118802" name="矩形 118801"/>
          <p:cNvSpPr/>
          <p:nvPr/>
        </p:nvSpPr>
        <p:spPr>
          <a:xfrm>
            <a:off x="1004888" y="4953000"/>
            <a:ext cx="7146925" cy="1066800"/>
          </a:xfrm>
          <a:prstGeom prst="rect">
            <a:avLst/>
          </a:prstGeom>
          <a:noFill/>
          <a:ln w="9525">
            <a:noFill/>
          </a:ln>
        </p:spPr>
        <p:txBody>
          <a:bodyPr wrap="none">
            <a:spAutoFit/>
          </a:bodyPr>
          <a:p>
            <a:r>
              <a:rPr lang="zh-CN" altLang="en-US" sz="3200" b="1" dirty="0">
                <a:solidFill>
                  <a:srgbClr val="0000FF"/>
                </a:solidFill>
                <a:latin typeface="Times New Roman" panose="02020603050405020304" pitchFamily="18" charset="0"/>
                <a:ea typeface="楷体_GB2312" pitchFamily="49" charset="-122"/>
              </a:rPr>
              <a:t>顺序表查找不成功的平均查找长度</a:t>
            </a:r>
            <a:r>
              <a:rPr lang="zh-CN" altLang="en-US" sz="3200" b="1" dirty="0">
                <a:latin typeface="Times New Roman" panose="02020603050405020304" pitchFamily="18" charset="0"/>
                <a:ea typeface="楷体_GB2312" pitchFamily="49" charset="-122"/>
              </a:rPr>
              <a:t>为：</a:t>
            </a:r>
            <a:endParaRPr lang="zh-CN" altLang="en-US" sz="3200" b="1" dirty="0">
              <a:latin typeface="Times New Roman" panose="02020603050405020304" pitchFamily="18" charset="0"/>
              <a:ea typeface="楷体_GB2312" pitchFamily="49" charset="-122"/>
            </a:endParaRPr>
          </a:p>
          <a:p>
            <a:r>
              <a:rPr lang="zh-CN" altLang="en-US" sz="3200" b="1" dirty="0">
                <a:latin typeface="Times New Roman" panose="02020603050405020304" pitchFamily="18" charset="0"/>
                <a:ea typeface="楷体_GB2312" pitchFamily="49" charset="-122"/>
              </a:rPr>
              <a:t>          </a:t>
            </a:r>
            <a:r>
              <a:rPr lang="en-US" altLang="zh-CN" sz="3200" i="1" dirty="0">
                <a:latin typeface="Times New Roman" panose="02020603050405020304" pitchFamily="18" charset="0"/>
                <a:ea typeface="楷体_GB2312" pitchFamily="49" charset="-122"/>
              </a:rPr>
              <a:t>ASL</a:t>
            </a:r>
            <a:r>
              <a:rPr lang="en-US" altLang="zh-CN" sz="3200" i="1" baseline="-25000" dirty="0">
                <a:latin typeface="Times New Roman" panose="02020603050405020304" pitchFamily="18" charset="0"/>
                <a:ea typeface="楷体_GB2312" pitchFamily="49" charset="-122"/>
              </a:rPr>
              <a:t>SS</a:t>
            </a:r>
            <a:r>
              <a:rPr lang="en-US" altLang="zh-CN" sz="3200" i="1" dirty="0">
                <a:latin typeface="Times New Roman" panose="02020603050405020304" pitchFamily="18" charset="0"/>
                <a:ea typeface="楷体_GB2312" pitchFamily="49" charset="-122"/>
              </a:rPr>
              <a:t>=n+1</a:t>
            </a:r>
            <a:endParaRPr lang="en-US" altLang="zh-CN" sz="3200" i="1" dirty="0">
              <a:latin typeface="Times New Roman" panose="02020603050405020304" pitchFamily="18" charset="0"/>
              <a:ea typeface="楷体_GB2312" pitchFamily="49" charset="-122"/>
            </a:endParaRPr>
          </a:p>
        </p:txBody>
      </p:sp>
      <p:sp>
        <p:nvSpPr>
          <p:cNvPr id="118803" name="文本框 118802"/>
          <p:cNvSpPr txBox="1"/>
          <p:nvPr/>
        </p:nvSpPr>
        <p:spPr>
          <a:xfrm>
            <a:off x="395288" y="5949950"/>
            <a:ext cx="8382000" cy="723900"/>
          </a:xfrm>
          <a:prstGeom prst="rect">
            <a:avLst/>
          </a:prstGeom>
          <a:noFill/>
          <a:ln w="9525">
            <a:noFill/>
          </a:ln>
        </p:spPr>
        <p:txBody>
          <a:bodyPr>
            <a:spAutoFit/>
          </a:bodyPr>
          <a:p>
            <a:pPr>
              <a:lnSpc>
                <a:spcPct val="115000"/>
              </a:lnSpc>
            </a:pPr>
            <a:r>
              <a:rPr lang="zh-CN" altLang="en-US" sz="3600" b="1" dirty="0">
                <a:solidFill>
                  <a:srgbClr val="0000FF"/>
                </a:solidFill>
                <a:latin typeface="楷体_GB2312" pitchFamily="49" charset="-122"/>
                <a:ea typeface="楷体_GB2312" pitchFamily="49" charset="-122"/>
              </a:rPr>
              <a:t>所以，顺序表查找的时间复杂度为</a:t>
            </a:r>
            <a:r>
              <a:rPr lang="en-US" altLang="zh-CN" sz="3600" b="1" dirty="0">
                <a:solidFill>
                  <a:srgbClr val="0000FF"/>
                </a:solidFill>
                <a:latin typeface="楷体_GB2312" pitchFamily="49" charset="-122"/>
                <a:ea typeface="楷体_GB2312" pitchFamily="49" charset="-122"/>
              </a:rPr>
              <a:t>:</a:t>
            </a:r>
            <a:r>
              <a:rPr lang="en-US" altLang="en-US" sz="3600" b="1" dirty="0">
                <a:solidFill>
                  <a:srgbClr val="0000FF"/>
                </a:solidFill>
                <a:latin typeface="Times New Roman" panose="02020603050405020304" pitchFamily="18" charset="0"/>
                <a:ea typeface="楷体_GB2312" pitchFamily="49" charset="-122"/>
              </a:rPr>
              <a:t>O(n)</a:t>
            </a:r>
            <a:endParaRPr lang="en-US" altLang="en-US" sz="3600" b="1" dirty="0">
              <a:solidFill>
                <a:srgbClr val="0000FF"/>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8804"/>
                                        </p:tgtEl>
                                        <p:attrNameLst>
                                          <p:attrName>style.visibility</p:attrName>
                                        </p:attrNameLst>
                                      </p:cBhvr>
                                      <p:to>
                                        <p:strVal val="visible"/>
                                      </p:to>
                                    </p:set>
                                    <p:anim calcmode="lin" valueType="num">
                                      <p:cBhvr>
                                        <p:cTn id="7" dur="500" fill="hold"/>
                                        <p:tgtEl>
                                          <p:spTgt spid="118804"/>
                                        </p:tgtEl>
                                        <p:attrNameLst>
                                          <p:attrName>ppt_x</p:attrName>
                                        </p:attrNameLst>
                                      </p:cBhvr>
                                      <p:tavLst>
                                        <p:tav tm="0">
                                          <p:val>
                                            <p:strVal val="0-#ppt_w/2"/>
                                          </p:val>
                                        </p:tav>
                                        <p:tav tm="100000">
                                          <p:val>
                                            <p:strVal val="#ppt_x"/>
                                          </p:val>
                                        </p:tav>
                                      </p:tavLst>
                                    </p:anim>
                                    <p:anim calcmode="lin" valueType="num">
                                      <p:cBhvr>
                                        <p:cTn id="8" dur="500" fill="hold"/>
                                        <p:tgtEl>
                                          <p:spTgt spid="1188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8798"/>
                                        </p:tgtEl>
                                        <p:attrNameLst>
                                          <p:attrName>style.visibility</p:attrName>
                                        </p:attrNameLst>
                                      </p:cBhvr>
                                      <p:to>
                                        <p:strVal val="visible"/>
                                      </p:to>
                                    </p:set>
                                    <p:animEffect transition="in" filter="wipe(left)">
                                      <p:cBhvr>
                                        <p:cTn id="13" dur="500"/>
                                        <p:tgtEl>
                                          <p:spTgt spid="118798"/>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1187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8796"/>
                                        </p:tgtEl>
                                        <p:attrNameLst>
                                          <p:attrName>style.visibility</p:attrName>
                                        </p:attrNameLst>
                                      </p:cBhvr>
                                      <p:to>
                                        <p:strVal val="visible"/>
                                      </p:to>
                                    </p:set>
                                    <p:animEffect transition="in" filter="strips(downRight)">
                                      <p:cBhvr>
                                        <p:cTn id="21" dur="500"/>
                                        <p:tgtEl>
                                          <p:spTgt spid="11879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18801"/>
                                        </p:tgtEl>
                                        <p:attrNameLst>
                                          <p:attrName>style.visibility</p:attrName>
                                        </p:attrNameLst>
                                      </p:cBhvr>
                                      <p:to>
                                        <p:strVal val="visible"/>
                                      </p:to>
                                    </p:set>
                                    <p:anim calcmode="lin" valueType="num">
                                      <p:cBhvr>
                                        <p:cTn id="26" dur="500" fill="hold"/>
                                        <p:tgtEl>
                                          <p:spTgt spid="118801"/>
                                        </p:tgtEl>
                                        <p:attrNameLst>
                                          <p:attrName>ppt_x</p:attrName>
                                        </p:attrNameLst>
                                      </p:cBhvr>
                                      <p:tavLst>
                                        <p:tav tm="0">
                                          <p:val>
                                            <p:strVal val="0-#ppt_w/2"/>
                                          </p:val>
                                        </p:tav>
                                        <p:tav tm="100000">
                                          <p:val>
                                            <p:strVal val="#ppt_x"/>
                                          </p:val>
                                        </p:tav>
                                      </p:tavLst>
                                    </p:anim>
                                    <p:anim calcmode="lin" valueType="num">
                                      <p:cBhvr>
                                        <p:cTn id="27" dur="500" fill="hold"/>
                                        <p:tgtEl>
                                          <p:spTgt spid="118801"/>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1188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18802"/>
                                        </p:tgtEl>
                                        <p:attrNameLst>
                                          <p:attrName>style.visibility</p:attrName>
                                        </p:attrNameLst>
                                      </p:cBhvr>
                                      <p:to>
                                        <p:strVal val="visible"/>
                                      </p:to>
                                    </p:set>
                                    <p:anim calcmode="lin" valueType="num">
                                      <p:cBhvr>
                                        <p:cTn id="35" dur="500" fill="hold"/>
                                        <p:tgtEl>
                                          <p:spTgt spid="118802"/>
                                        </p:tgtEl>
                                        <p:attrNameLst>
                                          <p:attrName>ppt_x</p:attrName>
                                        </p:attrNameLst>
                                      </p:cBhvr>
                                      <p:tavLst>
                                        <p:tav tm="0">
                                          <p:val>
                                            <p:strVal val="0-#ppt_w/2"/>
                                          </p:val>
                                        </p:tav>
                                        <p:tav tm="100000">
                                          <p:val>
                                            <p:strVal val="#ppt_x"/>
                                          </p:val>
                                        </p:tav>
                                      </p:tavLst>
                                    </p:anim>
                                    <p:anim calcmode="lin" valueType="num">
                                      <p:cBhvr>
                                        <p:cTn id="36" dur="500" fill="hold"/>
                                        <p:tgtEl>
                                          <p:spTgt spid="11880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8803"/>
                                        </p:tgtEl>
                                        <p:attrNameLst>
                                          <p:attrName>style.visibility</p:attrName>
                                        </p:attrNameLst>
                                      </p:cBhvr>
                                      <p:to>
                                        <p:strVal val="visible"/>
                                      </p:to>
                                    </p:set>
                                    <p:anim calcmode="lin" valueType="num">
                                      <p:cBhvr>
                                        <p:cTn id="41" dur="500" fill="hold"/>
                                        <p:tgtEl>
                                          <p:spTgt spid="118803"/>
                                        </p:tgtEl>
                                        <p:attrNameLst>
                                          <p:attrName>ppt_x</p:attrName>
                                        </p:attrNameLst>
                                      </p:cBhvr>
                                      <p:tavLst>
                                        <p:tav tm="0">
                                          <p:val>
                                            <p:strVal val="#ppt_x"/>
                                          </p:val>
                                        </p:tav>
                                        <p:tav tm="100000">
                                          <p:val>
                                            <p:strVal val="#ppt_x"/>
                                          </p:val>
                                        </p:tav>
                                      </p:tavLst>
                                    </p:anim>
                                    <p:anim calcmode="lin" valueType="num">
                                      <p:cBhvr>
                                        <p:cTn id="42" dur="500" fill="hold"/>
                                        <p:tgtEl>
                                          <p:spTgt spid="1188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6" grpId="0"/>
      <p:bldP spid="118798" grpId="0"/>
      <p:bldP spid="118801" grpId="0"/>
      <p:bldP spid="118802" grpId="0"/>
      <p:bldP spid="1188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404481"/>
          <p:cNvSpPr>
            <a:spLocks noGrp="1"/>
          </p:cNvSpPr>
          <p:nvPr>
            <p:ph type="title"/>
          </p:nvPr>
        </p:nvSpPr>
        <p:spPr>
          <a:ln/>
        </p:spPr>
        <p:txBody>
          <a:bodyPr vert="horz" wrap="square" lIns="91440" tIns="45720" rIns="91440" bIns="45720" anchor="b"/>
          <a:p>
            <a:r>
              <a:rPr lang="zh-CN" altLang="en-US" dirty="0">
                <a:solidFill>
                  <a:srgbClr val="3333CC"/>
                </a:solidFill>
                <a:latin typeface="黑体" panose="02010609060101010101" pitchFamily="49" charset="-122"/>
              </a:rPr>
              <a:t>顺序查找的特点：</a:t>
            </a:r>
            <a:endParaRPr lang="zh-CN" altLang="en-US" dirty="0">
              <a:solidFill>
                <a:srgbClr val="3333CC"/>
              </a:solidFill>
              <a:latin typeface="黑体" panose="02010609060101010101" pitchFamily="49" charset="-122"/>
            </a:endParaRPr>
          </a:p>
        </p:txBody>
      </p:sp>
      <p:sp>
        <p:nvSpPr>
          <p:cNvPr id="18435" name="文本占位符 404482"/>
          <p:cNvSpPr>
            <a:spLocks noGrp="1"/>
          </p:cNvSpPr>
          <p:nvPr>
            <p:ph idx="1"/>
          </p:nvPr>
        </p:nvSpPr>
        <p:spPr>
          <a:xfrm>
            <a:off x="914400" y="1981200"/>
            <a:ext cx="7543800" cy="3514725"/>
          </a:xfrm>
          <a:ln/>
        </p:spPr>
        <p:txBody>
          <a:bodyPr vert="horz" wrap="square" lIns="91440" tIns="45720" rIns="91440" bIns="45720" anchor="t"/>
          <a:p>
            <a:pPr>
              <a:spcBef>
                <a:spcPct val="0"/>
              </a:spcBef>
              <a:buClrTx/>
              <a:buNone/>
            </a:pPr>
            <a:r>
              <a:rPr lang="zh-CN" altLang="en-US" dirty="0">
                <a:solidFill>
                  <a:srgbClr val="009900"/>
                </a:solidFill>
                <a:latin typeface="黑体" panose="02010609060101010101" pitchFamily="49" charset="-122"/>
                <a:ea typeface="黑体" panose="02010609060101010101" pitchFamily="49" charset="-122"/>
                <a:sym typeface="Symbol" panose="05050102010706020507" pitchFamily="18" charset="2"/>
              </a:rPr>
              <a:t>优点：</a:t>
            </a:r>
            <a:r>
              <a:rPr lang="zh-CN" altLang="en-US" dirty="0">
                <a:latin typeface="黑体" panose="02010609060101010101" pitchFamily="49" charset="-122"/>
                <a:ea typeface="黑体" panose="02010609060101010101" pitchFamily="49" charset="-122"/>
                <a:sym typeface="Symbol" panose="05050102010706020507" pitchFamily="18" charset="2"/>
              </a:rPr>
              <a:t>算法简单，对顺序结构或链表结构均适用。</a:t>
            </a:r>
            <a:endParaRPr lang="zh-CN" altLang="en-US" dirty="0">
              <a:latin typeface="黑体" panose="02010609060101010101" pitchFamily="49" charset="-122"/>
              <a:ea typeface="黑体" panose="02010609060101010101" pitchFamily="49" charset="-122"/>
              <a:sym typeface="Symbol" panose="05050102010706020507" pitchFamily="18" charset="2"/>
            </a:endParaRPr>
          </a:p>
          <a:p>
            <a:pPr>
              <a:spcBef>
                <a:spcPct val="0"/>
              </a:spcBef>
              <a:buClrTx/>
              <a:buNone/>
            </a:pPr>
            <a:r>
              <a:rPr lang="zh-CN" altLang="en-US" dirty="0">
                <a:solidFill>
                  <a:srgbClr val="009900"/>
                </a:solidFill>
                <a:latin typeface="黑体" panose="02010609060101010101" pitchFamily="49" charset="-122"/>
                <a:ea typeface="黑体" panose="02010609060101010101" pitchFamily="49" charset="-122"/>
                <a:sym typeface="Symbol" panose="05050102010706020507" pitchFamily="18" charset="2"/>
              </a:rPr>
              <a:t>缺点：</a:t>
            </a:r>
            <a:r>
              <a:rPr lang="zh-CN" altLang="en-US" dirty="0">
                <a:latin typeface="黑体" panose="02010609060101010101" pitchFamily="49" charset="-122"/>
                <a:ea typeface="黑体" panose="02010609060101010101" pitchFamily="49" charset="-122"/>
                <a:sym typeface="Symbol" panose="05050102010706020507" pitchFamily="18" charset="2"/>
              </a:rPr>
              <a:t> </a:t>
            </a:r>
            <a:r>
              <a:rPr lang="en-US" altLang="zh-CN" dirty="0">
                <a:latin typeface="黑体" panose="02010609060101010101" pitchFamily="49" charset="-122"/>
                <a:ea typeface="黑体" panose="02010609060101010101" pitchFamily="49" charset="-122"/>
                <a:sym typeface="Wingdings" panose="05000000000000000000" pitchFamily="2" charset="2"/>
              </a:rPr>
              <a:t>ASL </a:t>
            </a:r>
            <a:r>
              <a:rPr lang="zh-CN" altLang="en-US" dirty="0">
                <a:latin typeface="黑体" panose="02010609060101010101" pitchFamily="49" charset="-122"/>
                <a:ea typeface="黑体" panose="02010609060101010101" pitchFamily="49" charset="-122"/>
                <a:sym typeface="Wingdings" panose="05000000000000000000" pitchFamily="2" charset="2"/>
              </a:rPr>
              <a:t>长，时间效率低。</a:t>
            </a:r>
            <a:endParaRPr lang="zh-CN" altLang="en-US" dirty="0">
              <a:latin typeface="黑体" panose="02010609060101010101" pitchFamily="49" charset="-122"/>
              <a:ea typeface="黑体" panose="02010609060101010101" pitchFamily="49" charset="-122"/>
              <a:sym typeface="Wingdings" panose="05000000000000000000" pitchFamily="2" charset="2"/>
            </a:endParaRPr>
          </a:p>
          <a:p>
            <a:pPr>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405505"/>
          <p:cNvSpPr>
            <a:spLocks noGrp="1"/>
          </p:cNvSpPr>
          <p:nvPr>
            <p:ph type="title"/>
          </p:nvPr>
        </p:nvSpPr>
        <p:spPr>
          <a:ln/>
        </p:spPr>
        <p:txBody>
          <a:bodyPr vert="horz" wrap="square" lIns="91440" tIns="45720" rIns="91440" bIns="45720" anchor="b"/>
          <a:p>
            <a:r>
              <a:rPr lang="zh-CN" altLang="en-US" sz="3600" dirty="0">
                <a:solidFill>
                  <a:schemeClr val="tx1"/>
                </a:solidFill>
              </a:rPr>
              <a:t>二、折半查找（又称二分查找）</a:t>
            </a:r>
            <a:endParaRPr lang="zh-CN" altLang="en-US" sz="3600" dirty="0">
              <a:solidFill>
                <a:schemeClr val="tx1"/>
              </a:solidFill>
            </a:endParaRPr>
          </a:p>
        </p:txBody>
      </p:sp>
      <p:sp>
        <p:nvSpPr>
          <p:cNvPr id="19459" name="文本占位符 405506"/>
          <p:cNvSpPr>
            <a:spLocks noGrp="1"/>
          </p:cNvSpPr>
          <p:nvPr>
            <p:ph idx="1"/>
          </p:nvPr>
        </p:nvSpPr>
        <p:spPr>
          <a:xfrm>
            <a:off x="395288" y="1844675"/>
            <a:ext cx="8345487" cy="3306763"/>
          </a:xfrm>
          <a:ln/>
        </p:spPr>
        <p:txBody>
          <a:bodyPr vert="horz" wrap="square" lIns="91440" tIns="45720" rIns="91440" bIns="45720" anchor="t"/>
          <a:p>
            <a:pPr>
              <a:lnSpc>
                <a:spcPct val="130000"/>
              </a:lnSpc>
              <a:spcBef>
                <a:spcPct val="0"/>
              </a:spcBef>
              <a:buNone/>
            </a:pPr>
            <a:r>
              <a:rPr lang="zh-CN" altLang="en-US" dirty="0">
                <a:solidFill>
                  <a:schemeClr val="folHlink"/>
                </a:solidFill>
              </a:rPr>
              <a:t>适用条件：</a:t>
            </a:r>
            <a:endParaRPr lang="zh-CN" altLang="en-US" dirty="0">
              <a:solidFill>
                <a:schemeClr val="folHlink"/>
              </a:solidFill>
            </a:endParaRPr>
          </a:p>
          <a:p>
            <a:pPr>
              <a:lnSpc>
                <a:spcPct val="130000"/>
              </a:lnSpc>
              <a:spcBef>
                <a:spcPct val="0"/>
              </a:spcBef>
              <a:buNone/>
            </a:pPr>
            <a:r>
              <a:rPr lang="zh-CN" altLang="en-US" dirty="0"/>
              <a:t>          要求查找表用</a:t>
            </a:r>
            <a:r>
              <a:rPr lang="zh-CN" altLang="en-US" dirty="0">
                <a:solidFill>
                  <a:schemeClr val="folHlink"/>
                </a:solidFill>
              </a:rPr>
              <a:t>顺序存储</a:t>
            </a:r>
            <a:r>
              <a:rPr lang="zh-CN" altLang="en-US" dirty="0"/>
              <a:t>结构存放且各数据元素按</a:t>
            </a:r>
            <a:r>
              <a:rPr lang="zh-CN" altLang="en-US" dirty="0">
                <a:solidFill>
                  <a:schemeClr val="folHlink"/>
                </a:solidFill>
              </a:rPr>
              <a:t>关键字有序</a:t>
            </a:r>
            <a:r>
              <a:rPr lang="zh-CN" altLang="en-US" dirty="0"/>
              <a:t>（升序或隆序）排列，也就是说折半查找只适用于对</a:t>
            </a:r>
            <a:r>
              <a:rPr lang="zh-CN" altLang="en-US" dirty="0">
                <a:solidFill>
                  <a:schemeClr val="folHlink"/>
                </a:solidFill>
              </a:rPr>
              <a:t>有序顺序表</a:t>
            </a:r>
            <a:r>
              <a:rPr lang="zh-CN" altLang="en-US" dirty="0"/>
              <a:t>进行查找。</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291841"/>
          <p:cNvSpPr>
            <a:spLocks noGrp="1"/>
          </p:cNvSpPr>
          <p:nvPr>
            <p:ph type="title"/>
          </p:nvPr>
        </p:nvSpPr>
        <p:spPr>
          <a:ln/>
        </p:spPr>
        <p:txBody>
          <a:bodyPr vert="horz" wrap="square" lIns="91440" tIns="45720" rIns="91440" bIns="45720" anchor="b"/>
          <a:p>
            <a:r>
              <a:rPr lang="zh-CN" altLang="en-US" dirty="0"/>
              <a:t>第9章    查找</a:t>
            </a:r>
            <a:endParaRPr lang="zh-CN" altLang="en-US" dirty="0"/>
          </a:p>
        </p:txBody>
      </p:sp>
      <p:sp>
        <p:nvSpPr>
          <p:cNvPr id="4099" name="文本占位符 291842"/>
          <p:cNvSpPr>
            <a:spLocks noGrp="1"/>
          </p:cNvSpPr>
          <p:nvPr>
            <p:ph idx="1"/>
          </p:nvPr>
        </p:nvSpPr>
        <p:spPr>
          <a:xfrm>
            <a:off x="755650" y="1558925"/>
            <a:ext cx="7613650" cy="3609975"/>
          </a:xfrm>
          <a:ln/>
        </p:spPr>
        <p:txBody>
          <a:bodyPr vert="horz" wrap="square" lIns="91440" tIns="45720" rIns="91440" bIns="45720" anchor="t"/>
          <a:p>
            <a:pPr>
              <a:buNone/>
            </a:pPr>
            <a:r>
              <a:rPr lang="zh-CN" altLang="en-US" sz="3600" dirty="0">
                <a:solidFill>
                  <a:srgbClr val="000099"/>
                </a:solidFill>
              </a:rPr>
              <a:t>教学内容：</a:t>
            </a:r>
            <a:endParaRPr lang="zh-CN" altLang="en-US" sz="3600" dirty="0">
              <a:solidFill>
                <a:srgbClr val="000099"/>
              </a:solidFill>
            </a:endParaRPr>
          </a:p>
          <a:p>
            <a:pPr>
              <a:buNone/>
            </a:pPr>
            <a:r>
              <a:rPr lang="en-US" altLang="zh-CN" dirty="0"/>
              <a:t>1</a:t>
            </a:r>
            <a:r>
              <a:rPr lang="zh-CN" altLang="en-US" dirty="0"/>
              <a:t>、静态查找表（线性表）的查找；</a:t>
            </a:r>
            <a:endParaRPr lang="zh-CN" altLang="en-US" dirty="0"/>
          </a:p>
          <a:p>
            <a:pPr>
              <a:spcBef>
                <a:spcPct val="50000"/>
              </a:spcBef>
              <a:buClrTx/>
              <a:buNone/>
            </a:pPr>
            <a:r>
              <a:rPr lang="zh-CN" altLang="en-US" dirty="0"/>
              <a:t>2、动态查找表（树表）的查找；</a:t>
            </a:r>
            <a:endParaRPr lang="zh-CN" altLang="en-US" dirty="0"/>
          </a:p>
          <a:p>
            <a:pPr>
              <a:spcBef>
                <a:spcPct val="50000"/>
              </a:spcBef>
              <a:buClrTx/>
              <a:buNone/>
            </a:pPr>
            <a:r>
              <a:rPr lang="zh-CN" altLang="en-US" dirty="0"/>
              <a:t>3、哈希表查找。</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406529"/>
          <p:cNvSpPr>
            <a:spLocks noGrp="1"/>
          </p:cNvSpPr>
          <p:nvPr>
            <p:ph type="title"/>
          </p:nvPr>
        </p:nvSpPr>
        <p:spPr>
          <a:ln/>
        </p:spPr>
        <p:txBody>
          <a:bodyPr vert="horz" wrap="square" lIns="91440" tIns="45720" rIns="91440" bIns="45720" anchor="b"/>
          <a:p>
            <a:r>
              <a:rPr lang="zh-CN" altLang="en-US" dirty="0"/>
              <a:t>折半查找的基本思想：</a:t>
            </a:r>
            <a:endParaRPr lang="zh-CN" altLang="en-US" dirty="0"/>
          </a:p>
        </p:txBody>
      </p:sp>
      <p:sp>
        <p:nvSpPr>
          <p:cNvPr id="20483" name="文本占位符 406530"/>
          <p:cNvSpPr>
            <a:spLocks noGrp="1"/>
          </p:cNvSpPr>
          <p:nvPr>
            <p:ph idx="1"/>
          </p:nvPr>
        </p:nvSpPr>
        <p:spPr>
          <a:xfrm>
            <a:off x="180975" y="1268413"/>
            <a:ext cx="8550275" cy="4864100"/>
          </a:xfrm>
          <a:ln/>
        </p:spPr>
        <p:txBody>
          <a:bodyPr vert="horz" wrap="square" lIns="91440" tIns="45720" rIns="91440" bIns="45720" anchor="t"/>
          <a:p>
            <a:pPr indent="0" algn="just">
              <a:lnSpc>
                <a:spcPct val="120000"/>
              </a:lnSpc>
              <a:spcBef>
                <a:spcPct val="0"/>
              </a:spcBef>
              <a:buClrTx/>
              <a:buNone/>
            </a:pPr>
            <a:r>
              <a:rPr lang="zh-CN" altLang="en-US" sz="2800" dirty="0">
                <a:ea typeface="楷体" panose="02010609060101010101" pitchFamily="49" charset="-122"/>
              </a:rPr>
              <a:t>折半查找时, 先求位于查找区间正中的对象的下标</a:t>
            </a:r>
            <a:r>
              <a:rPr lang="en-US" altLang="zh-CN" sz="2800" dirty="0">
                <a:solidFill>
                  <a:srgbClr val="FF0000"/>
                </a:solidFill>
                <a:ea typeface="楷体" panose="02010609060101010101" pitchFamily="49" charset="-122"/>
              </a:rPr>
              <a:t>mid</a:t>
            </a:r>
            <a:r>
              <a:rPr lang="en-US" altLang="zh-CN" sz="2800" dirty="0">
                <a:ea typeface="楷体" panose="02010609060101010101" pitchFamily="49" charset="-122"/>
              </a:rPr>
              <a:t>，</a:t>
            </a:r>
            <a:r>
              <a:rPr lang="zh-CN" altLang="en-US" sz="2800" dirty="0">
                <a:ea typeface="楷体" panose="02010609060101010101" pitchFamily="49" charset="-122"/>
              </a:rPr>
              <a:t>用其关键码与</a:t>
            </a:r>
            <a:r>
              <a:rPr lang="zh-CN" altLang="en-US" sz="2800" dirty="0">
                <a:solidFill>
                  <a:srgbClr val="0000FF"/>
                </a:solidFill>
                <a:ea typeface="楷体" panose="02010609060101010101" pitchFamily="49" charset="-122"/>
              </a:rPr>
              <a:t>给定值</a:t>
            </a:r>
            <a:r>
              <a:rPr lang="en-US" altLang="zh-CN" sz="2800" dirty="0">
                <a:solidFill>
                  <a:srgbClr val="0000FF"/>
                </a:solidFill>
                <a:ea typeface="楷体" panose="02010609060101010101" pitchFamily="49" charset="-122"/>
              </a:rPr>
              <a:t>x</a:t>
            </a:r>
            <a:r>
              <a:rPr lang="zh-CN" altLang="en-US" sz="2800" dirty="0">
                <a:ea typeface="楷体" panose="02010609060101010101" pitchFamily="49" charset="-122"/>
              </a:rPr>
              <a:t>比较:</a:t>
            </a:r>
            <a:endParaRPr lang="zh-CN" altLang="en-US" sz="2800" dirty="0">
              <a:ea typeface="楷体" panose="02010609060101010101" pitchFamily="49" charset="-122"/>
            </a:endParaRPr>
          </a:p>
          <a:p>
            <a:pPr lvl="1" indent="0" algn="just">
              <a:lnSpc>
                <a:spcPct val="120000"/>
              </a:lnSpc>
              <a:spcBef>
                <a:spcPct val="0"/>
              </a:spcBef>
              <a:buClrTx/>
              <a:buNone/>
            </a:pPr>
            <a:r>
              <a:rPr lang="zh-CN" altLang="en-US" dirty="0">
                <a:ea typeface="楷体" panose="02010609060101010101" pitchFamily="49" charset="-122"/>
              </a:rPr>
              <a:t> </a:t>
            </a:r>
            <a:r>
              <a:rPr lang="en-US" altLang="zh-CN" dirty="0">
                <a:solidFill>
                  <a:srgbClr val="0000FF"/>
                </a:solidFill>
                <a:ea typeface="楷体" panose="02010609060101010101" pitchFamily="49" charset="-122"/>
              </a:rPr>
              <a:t>Element[mid].key </a:t>
            </a:r>
            <a:r>
              <a:rPr lang="en-US" altLang="zh-CN" i="1" dirty="0">
                <a:solidFill>
                  <a:srgbClr val="0000FF"/>
                </a:solidFill>
                <a:ea typeface="楷体" panose="02010609060101010101" pitchFamily="49" charset="-122"/>
              </a:rPr>
              <a:t>==</a:t>
            </a:r>
            <a:r>
              <a:rPr lang="en-US" altLang="zh-CN" dirty="0">
                <a:solidFill>
                  <a:srgbClr val="0000FF"/>
                </a:solidFill>
                <a:ea typeface="楷体" panose="02010609060101010101" pitchFamily="49" charset="-122"/>
              </a:rPr>
              <a:t> x</a:t>
            </a:r>
            <a:r>
              <a:rPr lang="en-US" altLang="zh-CN" dirty="0">
                <a:ea typeface="楷体" panose="02010609060101010101" pitchFamily="49" charset="-122"/>
              </a:rPr>
              <a:t>，</a:t>
            </a:r>
            <a:r>
              <a:rPr lang="zh-CN" altLang="en-US" dirty="0">
                <a:ea typeface="楷体" panose="02010609060101010101" pitchFamily="49" charset="-122"/>
              </a:rPr>
              <a:t>查找成功；</a:t>
            </a:r>
            <a:endParaRPr lang="zh-CN" altLang="en-US" dirty="0">
              <a:ea typeface="楷体" panose="02010609060101010101" pitchFamily="49" charset="-122"/>
            </a:endParaRPr>
          </a:p>
          <a:p>
            <a:pPr lvl="1" indent="0" algn="just">
              <a:lnSpc>
                <a:spcPct val="120000"/>
              </a:lnSpc>
              <a:spcBef>
                <a:spcPct val="0"/>
              </a:spcBef>
              <a:buClrTx/>
              <a:buNone/>
            </a:pPr>
            <a:r>
              <a:rPr lang="zh-CN" altLang="en-US" dirty="0">
                <a:ea typeface="楷体" panose="02010609060101010101" pitchFamily="49" charset="-122"/>
              </a:rPr>
              <a:t> </a:t>
            </a:r>
            <a:r>
              <a:rPr lang="en-US" altLang="zh-CN" dirty="0">
                <a:solidFill>
                  <a:srgbClr val="0000FF"/>
                </a:solidFill>
                <a:ea typeface="楷体" panose="02010609060101010101" pitchFamily="49" charset="-122"/>
              </a:rPr>
              <a:t>Element[mid].key &gt; x</a:t>
            </a:r>
            <a:r>
              <a:rPr lang="en-US" altLang="zh-CN" dirty="0">
                <a:ea typeface="楷体" panose="02010609060101010101" pitchFamily="49" charset="-122"/>
              </a:rPr>
              <a:t>，</a:t>
            </a:r>
            <a:r>
              <a:rPr lang="zh-CN" altLang="en-US" dirty="0">
                <a:ea typeface="楷体" panose="02010609060101010101" pitchFamily="49" charset="-122"/>
              </a:rPr>
              <a:t>把查找区间缩小到表的</a:t>
            </a:r>
            <a:r>
              <a:rPr lang="zh-CN" altLang="en-US" u="sng" dirty="0">
                <a:solidFill>
                  <a:srgbClr val="0000FF"/>
                </a:solidFill>
                <a:ea typeface="楷体" panose="02010609060101010101" pitchFamily="49" charset="-122"/>
              </a:rPr>
              <a:t>前半部分</a:t>
            </a:r>
            <a:r>
              <a:rPr lang="zh-CN" altLang="en-US" dirty="0">
                <a:ea typeface="楷体" panose="02010609060101010101" pitchFamily="49" charset="-122"/>
              </a:rPr>
              <a:t>，继续折半查找；</a:t>
            </a:r>
            <a:endParaRPr lang="zh-CN" altLang="en-US" dirty="0">
              <a:ea typeface="楷体" panose="02010609060101010101" pitchFamily="49" charset="-122"/>
            </a:endParaRPr>
          </a:p>
          <a:p>
            <a:pPr lvl="1" indent="0" algn="just">
              <a:lnSpc>
                <a:spcPct val="120000"/>
              </a:lnSpc>
              <a:spcBef>
                <a:spcPct val="0"/>
              </a:spcBef>
              <a:buClrTx/>
              <a:buNone/>
            </a:pPr>
            <a:r>
              <a:rPr lang="zh-CN" altLang="en-US" dirty="0">
                <a:ea typeface="楷体" panose="02010609060101010101" pitchFamily="49" charset="-122"/>
              </a:rPr>
              <a:t> </a:t>
            </a:r>
            <a:r>
              <a:rPr lang="en-US" altLang="zh-CN" dirty="0">
                <a:solidFill>
                  <a:srgbClr val="0000FF"/>
                </a:solidFill>
                <a:ea typeface="楷体" panose="02010609060101010101" pitchFamily="49" charset="-122"/>
              </a:rPr>
              <a:t>Element[mid].key &lt; x</a:t>
            </a:r>
            <a:r>
              <a:rPr lang="en-US" altLang="zh-CN" dirty="0">
                <a:ea typeface="楷体" panose="02010609060101010101" pitchFamily="49" charset="-122"/>
              </a:rPr>
              <a:t>，</a:t>
            </a:r>
            <a:r>
              <a:rPr lang="zh-CN" altLang="en-US" dirty="0">
                <a:ea typeface="楷体" panose="02010609060101010101" pitchFamily="49" charset="-122"/>
              </a:rPr>
              <a:t>把查找区间缩小到表的</a:t>
            </a:r>
            <a:r>
              <a:rPr lang="zh-CN" altLang="en-US" u="sng" dirty="0">
                <a:solidFill>
                  <a:srgbClr val="0000FF"/>
                </a:solidFill>
                <a:ea typeface="楷体" panose="02010609060101010101" pitchFamily="49" charset="-122"/>
              </a:rPr>
              <a:t>后半部分</a:t>
            </a:r>
            <a:r>
              <a:rPr lang="zh-CN" altLang="en-US" dirty="0">
                <a:ea typeface="楷体" panose="02010609060101010101" pitchFamily="49" charset="-122"/>
              </a:rPr>
              <a:t>，继续折半查找。</a:t>
            </a:r>
            <a:endParaRPr lang="zh-CN" altLang="en-US" dirty="0">
              <a:ea typeface="楷体" panose="02010609060101010101" pitchFamily="49" charset="-122"/>
            </a:endParaRPr>
          </a:p>
          <a:p>
            <a:pPr indent="0" algn="just">
              <a:lnSpc>
                <a:spcPct val="120000"/>
              </a:lnSpc>
              <a:spcBef>
                <a:spcPct val="0"/>
              </a:spcBef>
              <a:buClrTx/>
              <a:buNone/>
            </a:pPr>
            <a:r>
              <a:rPr lang="zh-CN" altLang="en-US" sz="2800" dirty="0">
                <a:ea typeface="楷体" panose="02010609060101010101" pitchFamily="49" charset="-122"/>
              </a:rPr>
              <a:t>如果查找区间已缩小到一个对象，仍未找到想要查找的对象，则查找失败。</a:t>
            </a:r>
            <a:endParaRPr lang="zh-CN" altLang="en-US" sz="2800" dirty="0">
              <a:ea typeface="楷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2"/>
          <p:cNvSpPr txBox="1">
            <a:spLocks noChangeArrowheads="1"/>
          </p:cNvSpPr>
          <p:nvPr/>
        </p:nvSpPr>
        <p:spPr bwMode="auto">
          <a:xfrm>
            <a:off x="285720" y="1410046"/>
            <a:ext cx="8534400" cy="1383665"/>
          </a:xfrm>
          <a:prstGeom prst="rect">
            <a:avLst/>
          </a:prstGeom>
          <a:noFill/>
          <a:ln w="9525">
            <a:noFill/>
            <a:miter lim="800000"/>
          </a:ln>
          <a:effectLst/>
        </p:spPr>
        <p:txBody>
          <a:bodyPr>
            <a:spAutoFit/>
          </a:bodyPr>
          <a:p>
            <a:pPr algn="just">
              <a:lnSpc>
                <a:spcPct val="120000"/>
              </a:lnSpc>
              <a:spcBef>
                <a:spcPct val="50000"/>
              </a:spcBef>
            </a:pPr>
            <a:r>
              <a:rPr kumimoji="1" lang="zh-CN" altLang="en-US" sz="2000" dirty="0">
                <a:ea typeface="楷体" panose="02010609060101010101" pitchFamily="49" charset="-122"/>
                <a:cs typeface="Times New Roman" panose="02020603050405020304" pitchFamily="18" charset="0"/>
              </a:rPr>
              <a:t>　　折半查找也称为二分查找，要求线性表中的记录必须己按关键字值有序（</a:t>
            </a:r>
            <a:r>
              <a:rPr kumimoji="1" lang="zh-CN" altLang="en-US" sz="2000" dirty="0">
                <a:solidFill>
                  <a:srgbClr val="CC00CC"/>
                </a:solidFill>
                <a:ea typeface="楷体" panose="02010609060101010101" pitchFamily="49" charset="-122"/>
                <a:cs typeface="Times New Roman" panose="02020603050405020304" pitchFamily="18" charset="0"/>
              </a:rPr>
              <a:t>递增</a:t>
            </a:r>
            <a:r>
              <a:rPr kumimoji="1" lang="zh-CN" altLang="en-US" sz="2000" dirty="0">
                <a:ea typeface="楷体" panose="02010609060101010101" pitchFamily="49" charset="-122"/>
                <a:cs typeface="Times New Roman" panose="02020603050405020304" pitchFamily="18" charset="0"/>
              </a:rPr>
              <a:t>或递减）排列。</a:t>
            </a:r>
            <a:endParaRPr kumimoji="1" lang="zh-CN" altLang="en-US" sz="2000" dirty="0">
              <a:ea typeface="楷体" panose="02010609060101010101" pitchFamily="49" charset="-122"/>
              <a:cs typeface="Times New Roman" panose="02020603050405020304" pitchFamily="18" charset="0"/>
            </a:endParaRPr>
          </a:p>
          <a:p>
            <a:pPr algn="just">
              <a:lnSpc>
                <a:spcPct val="130000"/>
              </a:lnSpc>
              <a:spcBef>
                <a:spcPct val="50000"/>
              </a:spcBef>
            </a:pPr>
            <a:r>
              <a:rPr kumimoji="1" lang="zh-CN" altLang="en-US" sz="2000" dirty="0">
                <a:ea typeface="楷体" panose="02010609060101010101" pitchFamily="49" charset="-122"/>
                <a:cs typeface="Times New Roman" panose="02020603050405020304" pitchFamily="18" charset="0"/>
              </a:rPr>
              <a:t>　　</a:t>
            </a:r>
            <a:r>
              <a:rPr kumimoji="1" lang="zh-CN" altLang="en-US" sz="2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思路</a:t>
            </a:r>
            <a:r>
              <a:rPr kumimoji="1" lang="zh-CN" altLang="en-US" sz="20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endParaRPr kumimoji="1" lang="zh-CN" altLang="en-US" sz="2000" dirty="0">
              <a:ea typeface="楷体" panose="02010609060101010101" pitchFamily="49" charset="-122"/>
              <a:cs typeface="Times New Roman" panose="02020603050405020304" pitchFamily="18" charset="0"/>
            </a:endParaRPr>
          </a:p>
        </p:txBody>
      </p:sp>
      <p:sp>
        <p:nvSpPr>
          <p:cNvPr id="4" name="矩形 3"/>
          <p:cNvSpPr/>
          <p:nvPr/>
        </p:nvSpPr>
        <p:spPr>
          <a:xfrm>
            <a:off x="2571736" y="3430585"/>
            <a:ext cx="4000528"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2000" i="1" dirty="0" smtClean="0">
                <a:solidFill>
                  <a:srgbClr val="3333FF"/>
                </a:solidFill>
                <a:latin typeface="Times New Roman" panose="02020603050405020304" pitchFamily="18" charset="0"/>
                <a:cs typeface="Times New Roman" panose="02020603050405020304" pitchFamily="18" charset="0"/>
              </a:rPr>
              <a:t>R</a:t>
            </a:r>
            <a:r>
              <a:rPr lang="en-US" altLang="zh-CN" sz="2000" dirty="0" smtClean="0">
                <a:solidFill>
                  <a:srgbClr val="3333FF"/>
                </a:solidFill>
                <a:latin typeface="Times New Roman" panose="02020603050405020304" pitchFamily="18" charset="0"/>
                <a:cs typeface="Times New Roman" panose="02020603050405020304" pitchFamily="18" charset="0"/>
              </a:rPr>
              <a:t>[mid]</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 name="矩形 4"/>
          <p:cNvSpPr/>
          <p:nvPr/>
        </p:nvSpPr>
        <p:spPr>
          <a:xfrm>
            <a:off x="1071538" y="4902265"/>
            <a:ext cx="1857388"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2000" smtClean="0">
                <a:solidFill>
                  <a:srgbClr val="FF33CC"/>
                </a:solidFill>
                <a:latin typeface="楷体" panose="02010609060101010101" pitchFamily="49" charset="-122"/>
                <a:ea typeface="楷体" panose="02010609060101010101" pitchFamily="49" charset="-122"/>
              </a:rPr>
              <a:t>左区间</a:t>
            </a:r>
            <a:endParaRPr lang="zh-CN" altLang="en-US" sz="2000" smtClean="0">
              <a:solidFill>
                <a:srgbClr val="FF33CC"/>
              </a:solidFill>
              <a:latin typeface="楷体" panose="02010609060101010101" pitchFamily="49" charset="-122"/>
              <a:ea typeface="楷体" panose="02010609060101010101" pitchFamily="49" charset="-122"/>
            </a:endParaRPr>
          </a:p>
        </p:txBody>
      </p:sp>
      <p:sp>
        <p:nvSpPr>
          <p:cNvPr id="6" name="矩形 5"/>
          <p:cNvSpPr/>
          <p:nvPr/>
        </p:nvSpPr>
        <p:spPr>
          <a:xfrm>
            <a:off x="6143636" y="4902265"/>
            <a:ext cx="1785950"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2000" smtClean="0">
                <a:solidFill>
                  <a:srgbClr val="FF33CC"/>
                </a:solidFill>
                <a:latin typeface="楷体" panose="02010609060101010101" pitchFamily="49" charset="-122"/>
                <a:ea typeface="楷体" panose="02010609060101010101" pitchFamily="49" charset="-122"/>
              </a:rPr>
              <a:t>右区间</a:t>
            </a:r>
            <a:endParaRPr lang="zh-CN" altLang="en-US" sz="2000" smtClean="0">
              <a:solidFill>
                <a:srgbClr val="FF33CC"/>
              </a:solidFill>
              <a:latin typeface="楷体" panose="02010609060101010101" pitchFamily="49" charset="-122"/>
              <a:ea typeface="楷体" panose="02010609060101010101" pitchFamily="49" charset="-122"/>
            </a:endParaRPr>
          </a:p>
        </p:txBody>
      </p:sp>
      <p:cxnSp>
        <p:nvCxnSpPr>
          <p:cNvPr id="9" name="直接箭头连接符 8"/>
          <p:cNvCxnSpPr/>
          <p:nvPr/>
        </p:nvCxnSpPr>
        <p:spPr>
          <a:xfrm rot="10800000" flipV="1">
            <a:off x="2357422" y="3859213"/>
            <a:ext cx="1143008" cy="100013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71538" y="4144965"/>
            <a:ext cx="1785950" cy="398780"/>
          </a:xfrm>
          <a:prstGeom prst="rect">
            <a:avLst/>
          </a:prstGeom>
          <a:noFill/>
        </p:spPr>
        <p:txBody>
          <a:bodyPr wrap="square" rtlCol="0">
            <a:spAutoFit/>
          </a:bodyPr>
          <a:p>
            <a:r>
              <a:rPr lang="en-US" altLang="zh-CN" sz="2000" i="1" dirty="0" smtClean="0"/>
              <a:t>k</a:t>
            </a:r>
            <a:r>
              <a:rPr lang="en-US" altLang="zh-CN" sz="2000" dirty="0" smtClean="0"/>
              <a:t>&lt;</a:t>
            </a:r>
            <a:r>
              <a:rPr lang="en-US" altLang="zh-CN" sz="2000" i="1" dirty="0" smtClean="0"/>
              <a:t>R</a:t>
            </a:r>
            <a:r>
              <a:rPr lang="en-US" altLang="zh-CN" sz="2000" dirty="0" smtClean="0"/>
              <a:t>[mid].key</a:t>
            </a:r>
            <a:endParaRPr lang="zh-CN" altLang="en-US" sz="2000" dirty="0"/>
          </a:p>
        </p:txBody>
      </p:sp>
      <p:sp>
        <p:nvSpPr>
          <p:cNvPr id="11" name="TextBox 10"/>
          <p:cNvSpPr txBox="1"/>
          <p:nvPr/>
        </p:nvSpPr>
        <p:spPr>
          <a:xfrm>
            <a:off x="3500430" y="2959037"/>
            <a:ext cx="2571768" cy="398780"/>
          </a:xfrm>
          <a:prstGeom prst="rect">
            <a:avLst/>
          </a:prstGeom>
          <a:noFill/>
        </p:spPr>
        <p:txBody>
          <a:bodyPr wrap="square" rtlCol="0">
            <a:spAutoFit/>
          </a:bodyPr>
          <a:p>
            <a:r>
              <a:rPr lang="en-US" altLang="zh-CN" sz="2000" i="1" dirty="0" smtClean="0">
                <a:ea typeface="楷体" panose="02010609060101010101" pitchFamily="49" charset="-122"/>
                <a:cs typeface="Times New Roman" panose="02020603050405020304" pitchFamily="18" charset="0"/>
              </a:rPr>
              <a:t>k</a:t>
            </a:r>
            <a:r>
              <a:rPr lang="zh-CN" altLang="en-US" sz="2000" dirty="0" smtClean="0">
                <a:ea typeface="楷体" panose="02010609060101010101" pitchFamily="49" charset="-122"/>
                <a:cs typeface="Times New Roman" panose="02020603050405020304" pitchFamily="18" charset="0"/>
              </a:rPr>
              <a:t>和</a:t>
            </a:r>
            <a:r>
              <a:rPr lang="en-US" altLang="zh-CN" sz="2000" i="1" dirty="0" smtClean="0">
                <a:ea typeface="楷体" panose="02010609060101010101" pitchFamily="49" charset="-122"/>
                <a:cs typeface="Times New Roman" panose="02020603050405020304" pitchFamily="18" charset="0"/>
              </a:rPr>
              <a:t>R</a:t>
            </a:r>
            <a:r>
              <a:rPr lang="en-US" altLang="zh-CN" sz="2000" dirty="0" smtClean="0">
                <a:ea typeface="楷体" panose="02010609060101010101" pitchFamily="49" charset="-122"/>
                <a:cs typeface="Times New Roman" panose="02020603050405020304" pitchFamily="18" charset="0"/>
              </a:rPr>
              <a:t>[mid].key</a:t>
            </a:r>
            <a:r>
              <a:rPr lang="zh-CN" altLang="en-US" sz="2000" dirty="0" smtClean="0">
                <a:ea typeface="楷体" panose="02010609060101010101" pitchFamily="49" charset="-122"/>
                <a:cs typeface="Times New Roman" panose="02020603050405020304" pitchFamily="18" charset="0"/>
              </a:rPr>
              <a:t>比较</a:t>
            </a:r>
            <a:endParaRPr lang="zh-CN" altLang="en-US" sz="2000" dirty="0">
              <a:ea typeface="楷体" panose="02010609060101010101" pitchFamily="49" charset="-122"/>
              <a:cs typeface="Times New Roman" panose="02020603050405020304" pitchFamily="18" charset="0"/>
            </a:endParaRPr>
          </a:p>
        </p:txBody>
      </p:sp>
      <p:cxnSp>
        <p:nvCxnSpPr>
          <p:cNvPr id="15" name="直接箭头连接符 14"/>
          <p:cNvCxnSpPr/>
          <p:nvPr/>
        </p:nvCxnSpPr>
        <p:spPr>
          <a:xfrm rot="16200000" flipH="1">
            <a:off x="5639970" y="3862813"/>
            <a:ext cx="1043052" cy="1035851"/>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572264" y="4173483"/>
            <a:ext cx="1785950" cy="398780"/>
          </a:xfrm>
          <a:prstGeom prst="rect">
            <a:avLst/>
          </a:prstGeom>
          <a:noFill/>
        </p:spPr>
        <p:txBody>
          <a:bodyPr wrap="square" rtlCol="0">
            <a:spAutoFit/>
          </a:bodyPr>
          <a:p>
            <a:r>
              <a:rPr lang="en-US" altLang="zh-CN" sz="2000" i="1" dirty="0" smtClean="0"/>
              <a:t>k</a:t>
            </a:r>
            <a:r>
              <a:rPr lang="en-US" altLang="zh-CN" sz="2000" dirty="0" smtClean="0"/>
              <a:t>&gt;</a:t>
            </a:r>
            <a:r>
              <a:rPr lang="en-US" altLang="zh-CN" sz="2000" i="1" dirty="0" smtClean="0"/>
              <a:t>R</a:t>
            </a:r>
            <a:r>
              <a:rPr lang="en-US" altLang="zh-CN" sz="2000" dirty="0" smtClean="0"/>
              <a:t>[mid].key</a:t>
            </a:r>
            <a:endParaRPr lang="zh-CN" altLang="en-US" sz="2000" dirty="0"/>
          </a:p>
        </p:txBody>
      </p:sp>
      <p:cxnSp>
        <p:nvCxnSpPr>
          <p:cNvPr id="19" name="直接箭头连接符 18"/>
          <p:cNvCxnSpPr/>
          <p:nvPr/>
        </p:nvCxnSpPr>
        <p:spPr>
          <a:xfrm rot="5400000">
            <a:off x="3929058" y="4359279"/>
            <a:ext cx="1000132" cy="1588"/>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29124" y="4216403"/>
            <a:ext cx="1785950" cy="398780"/>
          </a:xfrm>
          <a:prstGeom prst="rect">
            <a:avLst/>
          </a:prstGeom>
          <a:noFill/>
        </p:spPr>
        <p:txBody>
          <a:bodyPr wrap="square" rtlCol="0">
            <a:spAutoFit/>
          </a:bodyPr>
          <a:p>
            <a:r>
              <a:rPr lang="en-US" altLang="zh-CN" sz="2000" i="1" dirty="0" smtClean="0"/>
              <a:t>k</a:t>
            </a:r>
            <a:r>
              <a:rPr lang="en-US" altLang="zh-CN" sz="2000" dirty="0" smtClean="0"/>
              <a:t>=</a:t>
            </a:r>
            <a:r>
              <a:rPr lang="en-US" altLang="zh-CN" sz="2000" i="1" dirty="0" smtClean="0"/>
              <a:t>R</a:t>
            </a:r>
            <a:r>
              <a:rPr lang="en-US" altLang="zh-CN" sz="2000" dirty="0" smtClean="0"/>
              <a:t>[mid].key</a:t>
            </a:r>
            <a:endParaRPr lang="zh-CN" altLang="en-US" sz="2000" dirty="0"/>
          </a:p>
        </p:txBody>
      </p:sp>
      <p:sp>
        <p:nvSpPr>
          <p:cNvPr id="21" name="TextBox 20"/>
          <p:cNvSpPr txBox="1"/>
          <p:nvPr/>
        </p:nvSpPr>
        <p:spPr>
          <a:xfrm>
            <a:off x="3929058" y="4930783"/>
            <a:ext cx="1071570" cy="398780"/>
          </a:xfrm>
          <a:prstGeom prst="rect">
            <a:avLst/>
          </a:prstGeom>
          <a:noFill/>
        </p:spPr>
        <p:txBody>
          <a:bodyPr wrap="square" rtlCol="0">
            <a:spAutoFit/>
          </a:bodyPr>
          <a:p>
            <a:pPr algn="ctr"/>
            <a:r>
              <a:rPr lang="zh-CN" altLang="en-US" sz="2000" dirty="0" smtClean="0">
                <a:latin typeface="楷体" panose="02010609060101010101" pitchFamily="49" charset="-122"/>
                <a:ea typeface="楷体" panose="02010609060101010101" pitchFamily="49" charset="-122"/>
              </a:rPr>
              <a:t>成功</a:t>
            </a:r>
            <a:endParaRPr lang="zh-CN" altLang="en-US" sz="2000" dirty="0" smtClean="0">
              <a:latin typeface="楷体" panose="02010609060101010101" pitchFamily="49" charset="-122"/>
              <a:ea typeface="楷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407553"/>
          <p:cNvSpPr>
            <a:spLocks noGrp="1"/>
          </p:cNvSpPr>
          <p:nvPr>
            <p:ph type="title"/>
          </p:nvPr>
        </p:nvSpPr>
        <p:spPr>
          <a:ln/>
        </p:spPr>
        <p:txBody>
          <a:bodyPr vert="horz" wrap="square" lIns="91440" tIns="45720" rIns="91440" bIns="45720" anchor="b"/>
          <a:p>
            <a:r>
              <a:rPr lang="zh-CN" altLang="en-US" sz="3600" dirty="0"/>
              <a:t>折半查找实例：</a:t>
            </a:r>
            <a:endParaRPr lang="zh-CN" altLang="en-US" sz="3600" dirty="0"/>
          </a:p>
        </p:txBody>
      </p:sp>
      <p:sp>
        <p:nvSpPr>
          <p:cNvPr id="21507" name="文本占位符 407554"/>
          <p:cNvSpPr>
            <a:spLocks noGrp="1"/>
          </p:cNvSpPr>
          <p:nvPr>
            <p:ph idx="1"/>
          </p:nvPr>
        </p:nvSpPr>
        <p:spPr>
          <a:xfrm>
            <a:off x="395288" y="1052513"/>
            <a:ext cx="7772400" cy="1149350"/>
          </a:xfrm>
          <a:solidFill>
            <a:schemeClr val="bg1">
              <a:alpha val="100000"/>
            </a:schemeClr>
          </a:solidFill>
          <a:ln/>
        </p:spPr>
        <p:txBody>
          <a:bodyPr vert="horz" wrap="square" lIns="91440" tIns="45720" rIns="91440" bIns="45720" anchor="t"/>
          <a:p>
            <a:pPr>
              <a:buNone/>
            </a:pPr>
            <a:r>
              <a:rPr lang="zh-CN" altLang="en-US" sz="2400" dirty="0">
                <a:latin typeface="Times New Roman" panose="02020603050405020304" pitchFamily="18" charset="0"/>
                <a:ea typeface="黑体" panose="02010609060101010101" pitchFamily="49" charset="-122"/>
              </a:rPr>
              <a:t>已知如下11个元素的</a:t>
            </a:r>
            <a:r>
              <a:rPr lang="zh-CN" altLang="en-US" sz="2400" dirty="0">
                <a:solidFill>
                  <a:srgbClr val="FF00FF"/>
                </a:solidFill>
                <a:latin typeface="Times New Roman" panose="02020603050405020304" pitchFamily="18" charset="0"/>
                <a:ea typeface="黑体" panose="02010609060101010101" pitchFamily="49" charset="-122"/>
              </a:rPr>
              <a:t>有序表</a:t>
            </a:r>
            <a:r>
              <a:rPr lang="zh-CN" altLang="en-US" sz="2400" dirty="0">
                <a:latin typeface="Times New Roman" panose="02020603050405020304" pitchFamily="18" charset="0"/>
                <a:ea typeface="黑体" panose="02010609060101010101" pitchFamily="49" charset="-122"/>
              </a:rPr>
              <a:t>：</a:t>
            </a:r>
            <a:br>
              <a:rPr lang="zh-CN" altLang="en-US" sz="2400" dirty="0">
                <a:latin typeface="Times New Roman" panose="02020603050405020304" pitchFamily="18" charset="0"/>
                <a:ea typeface="黑体" panose="02010609060101010101" pitchFamily="49" charset="-122"/>
              </a:rPr>
            </a:br>
            <a:r>
              <a:rPr lang="zh-CN" altLang="en-US" sz="2400" dirty="0">
                <a:latin typeface="Times New Roman" panose="02020603050405020304" pitchFamily="18" charset="0"/>
                <a:ea typeface="黑体" panose="02010609060101010101" pitchFamily="49" charset="-122"/>
              </a:rPr>
              <a:t>（05  13  19  21  37  56  64  75  80  88  92）, 请查找关键字为</a:t>
            </a:r>
            <a:r>
              <a:rPr lang="en-US" altLang="zh-CN" sz="2400" dirty="0">
                <a:solidFill>
                  <a:srgbClr val="FF00FF"/>
                </a:solidFill>
                <a:latin typeface="Times New Roman" panose="02020603050405020304" pitchFamily="18" charset="0"/>
                <a:ea typeface="黑体" panose="02010609060101010101" pitchFamily="49" charset="-122"/>
              </a:rPr>
              <a:t>64</a:t>
            </a:r>
            <a:r>
              <a:rPr lang="zh-CN" altLang="en-US" sz="2400" dirty="0">
                <a:latin typeface="Times New Roman" panose="02020603050405020304" pitchFamily="18" charset="0"/>
                <a:ea typeface="黑体" panose="02010609060101010101" pitchFamily="49" charset="-122"/>
              </a:rPr>
              <a:t>的数据元素。</a:t>
            </a:r>
            <a:endParaRPr lang="zh-CN" altLang="en-US" sz="2400" dirty="0">
              <a:latin typeface="Times New Roman" panose="02020603050405020304" pitchFamily="18" charset="0"/>
              <a:ea typeface="黑体" panose="02010609060101010101" pitchFamily="49" charset="-122"/>
            </a:endParaRPr>
          </a:p>
        </p:txBody>
      </p:sp>
      <p:sp>
        <p:nvSpPr>
          <p:cNvPr id="407556" name="文本框 407555"/>
          <p:cNvSpPr txBox="1"/>
          <p:nvPr/>
        </p:nvSpPr>
        <p:spPr>
          <a:xfrm>
            <a:off x="900113" y="3140075"/>
            <a:ext cx="8255000" cy="3541713"/>
          </a:xfrm>
          <a:prstGeom prst="rect">
            <a:avLst/>
          </a:prstGeom>
          <a:noFill/>
          <a:ln w="38100">
            <a:noFill/>
          </a:ln>
        </p:spPr>
        <p:txBody>
          <a:bodyPr>
            <a:spAutoFit/>
          </a:bodyPr>
          <a:p>
            <a:pPr>
              <a:lnSpc>
                <a:spcPct val="110000"/>
              </a:lnSpc>
            </a:pPr>
            <a:r>
              <a:rPr lang="zh-CN" altLang="en-US" sz="2200" b="1" dirty="0">
                <a:latin typeface="黑体" panose="02010609060101010101" pitchFamily="49" charset="-122"/>
                <a:ea typeface="黑体" panose="02010609060101010101" pitchFamily="49" charset="-122"/>
                <a:sym typeface="Wingdings" panose="05000000000000000000" pitchFamily="2" charset="2"/>
              </a:rPr>
              <a:t>(2)</a:t>
            </a:r>
            <a:r>
              <a:rPr lang="zh-CN" altLang="en-US" sz="2400" b="1" dirty="0">
                <a:solidFill>
                  <a:schemeClr val="folHlink"/>
                </a:solidFill>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运算步骤</a:t>
            </a:r>
            <a:r>
              <a:rPr lang="zh-CN" altLang="en-US" sz="2400" b="1" dirty="0">
                <a:latin typeface="黑体" panose="02010609060101010101" pitchFamily="49" charset="-122"/>
                <a:ea typeface="黑体" panose="02010609060101010101" pitchFamily="49" charset="-122"/>
                <a:sym typeface="Wingdings" panose="05000000000000000000" pitchFamily="2" charset="2"/>
              </a:rPr>
              <a:t>：</a:t>
            </a:r>
            <a:endParaRPr lang="zh-CN" altLang="en-US" sz="2400" b="1" dirty="0">
              <a:latin typeface="黑体" panose="02010609060101010101" pitchFamily="49" charset="-122"/>
              <a:ea typeface="黑体" panose="02010609060101010101" pitchFamily="49" charset="-122"/>
              <a:sym typeface="Wingdings" panose="05000000000000000000" pitchFamily="2" charset="2"/>
            </a:endParaRPr>
          </a:p>
          <a:p>
            <a:pPr>
              <a:lnSpc>
                <a:spcPct val="110000"/>
              </a:lnSpc>
            </a:pPr>
            <a:r>
              <a:rPr lang="zh-CN" altLang="en-US" sz="2200" b="1" dirty="0">
                <a:solidFill>
                  <a:schemeClr val="folHlink"/>
                </a:solidFill>
                <a:latin typeface="Times New Roman" panose="02020603050405020304" pitchFamily="18" charset="0"/>
                <a:ea typeface="黑体" panose="02010609060101010101" pitchFamily="49" charset="-122"/>
                <a:sym typeface="Wingdings" panose="05000000000000000000" pitchFamily="2" charset="2"/>
              </a:rPr>
              <a:t></a:t>
            </a:r>
            <a:r>
              <a:rPr lang="en-US" altLang="zh-CN" sz="2200" b="1" dirty="0">
                <a:latin typeface="黑体" panose="02010609060101010101" pitchFamily="49" charset="-122"/>
                <a:ea typeface="黑体" panose="02010609060101010101" pitchFamily="49" charset="-122"/>
                <a:sym typeface="Wingdings" panose="05000000000000000000" pitchFamily="2" charset="2"/>
              </a:rPr>
              <a:t>low =1,high =11 ,mid =6 ，</a:t>
            </a:r>
            <a:r>
              <a:rPr lang="zh-CN" altLang="en-US" sz="2200" b="1" dirty="0">
                <a:latin typeface="黑体" panose="02010609060101010101" pitchFamily="49" charset="-122"/>
                <a:ea typeface="黑体" panose="02010609060101010101" pitchFamily="49" charset="-122"/>
                <a:sym typeface="Wingdings" panose="05000000000000000000" pitchFamily="2" charset="2"/>
              </a:rPr>
              <a:t>待查范围是 [1,11]；</a:t>
            </a:r>
            <a:endParaRPr lang="zh-CN" altLang="en-US" sz="2200" b="1" dirty="0">
              <a:latin typeface="黑体" panose="02010609060101010101" pitchFamily="49" charset="-122"/>
              <a:ea typeface="黑体" panose="02010609060101010101" pitchFamily="49" charset="-122"/>
              <a:sym typeface="Wingdings" panose="05000000000000000000" pitchFamily="2" charset="2"/>
            </a:endParaRPr>
          </a:p>
          <a:p>
            <a:pPr>
              <a:lnSpc>
                <a:spcPct val="110000"/>
              </a:lnSpc>
            </a:pPr>
            <a:r>
              <a:rPr lang="zh-CN" altLang="en-US" sz="2200" b="1" dirty="0">
                <a:solidFill>
                  <a:schemeClr val="folHlink"/>
                </a:solidFill>
                <a:latin typeface="黑体" panose="02010609060101010101" pitchFamily="49" charset="-122"/>
                <a:ea typeface="黑体" panose="02010609060101010101" pitchFamily="49" charset="-122"/>
                <a:sym typeface="Wingdings" panose="05000000000000000000" pitchFamily="2" charset="2"/>
              </a:rPr>
              <a:t></a:t>
            </a:r>
            <a:r>
              <a:rPr lang="zh-CN" altLang="en-US" sz="2200" b="1" dirty="0">
                <a:latin typeface="黑体" panose="02010609060101010101" pitchFamily="49" charset="-122"/>
                <a:ea typeface="黑体" panose="02010609060101010101" pitchFamily="49" charset="-122"/>
                <a:sym typeface="Wingdings" panose="05000000000000000000" pitchFamily="2" charset="2"/>
              </a:rPr>
              <a:t>若 </a:t>
            </a:r>
            <a:r>
              <a:rPr lang="en-US" altLang="zh-CN" sz="2200" b="1" dirty="0">
                <a:latin typeface="黑体" panose="02010609060101010101" pitchFamily="49" charset="-122"/>
                <a:ea typeface="黑体" panose="02010609060101010101" pitchFamily="49" charset="-122"/>
                <a:sym typeface="Wingdings" panose="05000000000000000000" pitchFamily="2" charset="2"/>
              </a:rPr>
              <a:t>ST.elem[mid].key </a:t>
            </a:r>
            <a:r>
              <a:rPr lang="en-US" altLang="zh-CN" sz="2200" b="1" dirty="0">
                <a:solidFill>
                  <a:srgbClr val="0000FF"/>
                </a:solidFill>
                <a:latin typeface="黑体" panose="02010609060101010101" pitchFamily="49" charset="-122"/>
                <a:ea typeface="黑体" panose="02010609060101010101" pitchFamily="49" charset="-122"/>
                <a:sym typeface="Wingdings" panose="05000000000000000000" pitchFamily="2" charset="2"/>
              </a:rPr>
              <a:t>&lt; key</a:t>
            </a:r>
            <a:r>
              <a:rPr lang="en-US" altLang="zh-CN" sz="2200" b="1" dirty="0">
                <a:latin typeface="黑体" panose="02010609060101010101" pitchFamily="49" charset="-122"/>
                <a:ea typeface="黑体" panose="02010609060101010101" pitchFamily="49" charset="-122"/>
                <a:sym typeface="Wingdings" panose="05000000000000000000" pitchFamily="2" charset="2"/>
              </a:rPr>
              <a:t>，</a:t>
            </a:r>
            <a:r>
              <a:rPr lang="zh-CN" altLang="en-US" sz="2200" b="1" dirty="0">
                <a:latin typeface="黑体" panose="02010609060101010101" pitchFamily="49" charset="-122"/>
                <a:ea typeface="黑体" panose="02010609060101010101" pitchFamily="49" charset="-122"/>
                <a:sym typeface="Wingdings" panose="05000000000000000000" pitchFamily="2" charset="2"/>
              </a:rPr>
              <a:t>说明 </a:t>
            </a:r>
            <a:r>
              <a:rPr lang="en-US" altLang="zh-CN" sz="2200" b="1" dirty="0">
                <a:latin typeface="黑体" panose="02010609060101010101" pitchFamily="49" charset="-122"/>
                <a:ea typeface="黑体" panose="02010609060101010101" pitchFamily="49" charset="-122"/>
                <a:sym typeface="Wingdings" panose="05000000000000000000" pitchFamily="2" charset="2"/>
              </a:rPr>
              <a:t>key</a:t>
            </a:r>
            <a:r>
              <a:rPr lang="en-US" altLang="zh-CN" sz="2200" b="1" dirty="0">
                <a:latin typeface="黑体" panose="02010609060101010101" pitchFamily="49" charset="-122"/>
                <a:ea typeface="黑体" panose="02010609060101010101" pitchFamily="49" charset="-122"/>
                <a:sym typeface="Symbol" panose="05050102010706020507" pitchFamily="18" charset="2"/>
              </a:rPr>
              <a:t></a:t>
            </a:r>
            <a:r>
              <a:rPr lang="en-US" altLang="zh-CN" sz="2200" b="1" dirty="0">
                <a:latin typeface="黑体" panose="02010609060101010101" pitchFamily="49" charset="-122"/>
                <a:ea typeface="黑体" panose="02010609060101010101" pitchFamily="49" charset="-122"/>
                <a:sym typeface="Wingdings" panose="05000000000000000000" pitchFamily="2" charset="2"/>
              </a:rPr>
              <a:t>[ mid</a:t>
            </a:r>
            <a:r>
              <a:rPr lang="en-US" altLang="zh-CN" sz="2200" b="1" dirty="0">
                <a:solidFill>
                  <a:srgbClr val="0000FF"/>
                </a:solidFill>
                <a:latin typeface="黑体" panose="02010609060101010101" pitchFamily="49" charset="-122"/>
                <a:ea typeface="黑体" panose="02010609060101010101" pitchFamily="49" charset="-122"/>
                <a:sym typeface="Wingdings" panose="05000000000000000000" pitchFamily="2" charset="2"/>
              </a:rPr>
              <a:t>+1</a:t>
            </a:r>
            <a:r>
              <a:rPr lang="en-US" altLang="zh-CN" sz="2200" b="1" dirty="0">
                <a:latin typeface="黑体" panose="02010609060101010101" pitchFamily="49" charset="-122"/>
                <a:ea typeface="黑体" panose="02010609060101010101" pitchFamily="49" charset="-122"/>
                <a:sym typeface="Wingdings" panose="05000000000000000000" pitchFamily="2" charset="2"/>
              </a:rPr>
              <a:t>,high] ，</a:t>
            </a:r>
            <a:endParaRPr lang="en-US" altLang="zh-CN" sz="2200" b="1" dirty="0">
              <a:latin typeface="黑体" panose="02010609060101010101" pitchFamily="49" charset="-122"/>
              <a:ea typeface="黑体" panose="02010609060101010101" pitchFamily="49" charset="-122"/>
              <a:sym typeface="Wingdings" panose="05000000000000000000" pitchFamily="2" charset="2"/>
            </a:endParaRPr>
          </a:p>
          <a:p>
            <a:pPr>
              <a:lnSpc>
                <a:spcPct val="110000"/>
              </a:lnSpc>
            </a:pPr>
            <a:r>
              <a:rPr lang="en-US" altLang="zh-CN" sz="2200" b="1" dirty="0">
                <a:latin typeface="黑体" panose="02010609060101010101" pitchFamily="49" charset="-122"/>
                <a:ea typeface="黑体" panose="02010609060101010101" pitchFamily="49" charset="-122"/>
                <a:sym typeface="Wingdings" panose="05000000000000000000" pitchFamily="2" charset="2"/>
              </a:rPr>
              <a:t>       </a:t>
            </a:r>
            <a:r>
              <a:rPr lang="zh-CN" altLang="en-US" sz="2200" b="1" dirty="0">
                <a:latin typeface="黑体" panose="02010609060101010101" pitchFamily="49" charset="-122"/>
                <a:ea typeface="黑体" panose="02010609060101010101" pitchFamily="49" charset="-122"/>
                <a:sym typeface="Wingdings" panose="05000000000000000000" pitchFamily="2" charset="2"/>
              </a:rPr>
              <a:t>则令：</a:t>
            </a:r>
            <a:r>
              <a:rPr lang="en-US" altLang="zh-CN" sz="2400" b="1" dirty="0">
                <a:solidFill>
                  <a:srgbClr val="0000FF"/>
                </a:solidFill>
                <a:latin typeface="黑体" panose="02010609060101010101" pitchFamily="49" charset="-122"/>
                <a:ea typeface="黑体" panose="02010609060101010101" pitchFamily="49" charset="-122"/>
                <a:sym typeface="Wingdings" panose="05000000000000000000" pitchFamily="2" charset="2"/>
              </a:rPr>
              <a:t>low =mid+1</a:t>
            </a:r>
            <a:r>
              <a:rPr lang="en-US" altLang="zh-CN" sz="2200" b="1" dirty="0">
                <a:solidFill>
                  <a:schemeClr val="tx2"/>
                </a:solidFill>
                <a:latin typeface="黑体" panose="02010609060101010101" pitchFamily="49" charset="-122"/>
                <a:ea typeface="黑体" panose="02010609060101010101" pitchFamily="49" charset="-122"/>
                <a:sym typeface="Wingdings" panose="05000000000000000000" pitchFamily="2" charset="2"/>
              </a:rPr>
              <a:t>;</a:t>
            </a:r>
            <a:r>
              <a:rPr lang="zh-CN" altLang="en-US" sz="2200" b="1" dirty="0">
                <a:latin typeface="黑体" panose="02010609060101010101" pitchFamily="49" charset="-122"/>
                <a:ea typeface="黑体" panose="02010609060101010101" pitchFamily="49" charset="-122"/>
                <a:sym typeface="Wingdings" panose="05000000000000000000" pitchFamily="2" charset="2"/>
              </a:rPr>
              <a:t>重算 </a:t>
            </a:r>
            <a:r>
              <a:rPr lang="en-US" altLang="zh-CN" sz="2200" b="1" dirty="0">
                <a:latin typeface="黑体" panose="02010609060101010101" pitchFamily="49" charset="-122"/>
                <a:ea typeface="黑体" panose="02010609060101010101" pitchFamily="49" charset="-122"/>
                <a:sym typeface="Wingdings" panose="05000000000000000000" pitchFamily="2" charset="2"/>
              </a:rPr>
              <a:t>mid＝ </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(low+high)/2</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200" b="1" dirty="0">
                <a:latin typeface="黑体" panose="02010609060101010101" pitchFamily="49" charset="-122"/>
                <a:ea typeface="黑体" panose="02010609060101010101" pitchFamily="49" charset="-122"/>
                <a:sym typeface="Wingdings" panose="05000000000000000000" pitchFamily="2" charset="2"/>
              </a:rPr>
              <a:t>；.</a:t>
            </a:r>
            <a:endParaRPr lang="en-US" altLang="zh-CN" sz="2200" b="1" dirty="0">
              <a:latin typeface="黑体" panose="02010609060101010101" pitchFamily="49" charset="-122"/>
              <a:ea typeface="黑体" panose="02010609060101010101" pitchFamily="49" charset="-122"/>
              <a:sym typeface="Wingdings" panose="05000000000000000000" pitchFamily="2" charset="2"/>
            </a:endParaRPr>
          </a:p>
          <a:p>
            <a:pPr>
              <a:lnSpc>
                <a:spcPct val="110000"/>
              </a:lnSpc>
            </a:pPr>
            <a:r>
              <a:rPr lang="zh-CN" altLang="en-US" sz="2200" b="1" dirty="0">
                <a:solidFill>
                  <a:schemeClr val="folHlink"/>
                </a:solidFill>
                <a:latin typeface="黑体" panose="02010609060101010101" pitchFamily="49" charset="-122"/>
                <a:ea typeface="黑体" panose="02010609060101010101" pitchFamily="49" charset="-122"/>
                <a:sym typeface="Wingdings" panose="05000000000000000000" pitchFamily="2" charset="2"/>
              </a:rPr>
              <a:t></a:t>
            </a:r>
            <a:r>
              <a:rPr lang="zh-CN" altLang="en-US" sz="2200" b="1" dirty="0">
                <a:latin typeface="黑体" panose="02010609060101010101" pitchFamily="49" charset="-122"/>
                <a:ea typeface="黑体" panose="02010609060101010101" pitchFamily="49" charset="-122"/>
                <a:sym typeface="Wingdings" panose="05000000000000000000" pitchFamily="2" charset="2"/>
              </a:rPr>
              <a:t>若 </a:t>
            </a:r>
            <a:r>
              <a:rPr lang="en-US" altLang="zh-CN" sz="2200" b="1" dirty="0">
                <a:latin typeface="黑体" panose="02010609060101010101" pitchFamily="49" charset="-122"/>
                <a:ea typeface="黑体" panose="02010609060101010101" pitchFamily="49" charset="-122"/>
                <a:sym typeface="Wingdings" panose="05000000000000000000" pitchFamily="2" charset="2"/>
              </a:rPr>
              <a:t>ST.elem[mid].key </a:t>
            </a:r>
            <a:r>
              <a:rPr lang="en-US" altLang="zh-CN" sz="2200" b="1" dirty="0">
                <a:solidFill>
                  <a:srgbClr val="0000FF"/>
                </a:solidFill>
                <a:latin typeface="黑体" panose="02010609060101010101" pitchFamily="49" charset="-122"/>
                <a:ea typeface="黑体" panose="02010609060101010101" pitchFamily="49" charset="-122"/>
                <a:sym typeface="Wingdings" panose="05000000000000000000" pitchFamily="2" charset="2"/>
              </a:rPr>
              <a:t>&gt; key</a:t>
            </a:r>
            <a:r>
              <a:rPr lang="en-US" altLang="zh-CN" sz="2200" b="1" dirty="0">
                <a:latin typeface="黑体" panose="02010609060101010101" pitchFamily="49" charset="-122"/>
                <a:ea typeface="黑体" panose="02010609060101010101" pitchFamily="49" charset="-122"/>
                <a:sym typeface="Wingdings" panose="05000000000000000000" pitchFamily="2" charset="2"/>
              </a:rPr>
              <a:t>，</a:t>
            </a:r>
            <a:r>
              <a:rPr lang="zh-CN" altLang="en-US" sz="2200" b="1" dirty="0">
                <a:latin typeface="黑体" panose="02010609060101010101" pitchFamily="49" charset="-122"/>
                <a:ea typeface="黑体" panose="02010609060101010101" pitchFamily="49" charset="-122"/>
                <a:sym typeface="Wingdings" panose="05000000000000000000" pitchFamily="2" charset="2"/>
              </a:rPr>
              <a:t>说明</a:t>
            </a:r>
            <a:r>
              <a:rPr lang="en-US" altLang="zh-CN" sz="2200" b="1" dirty="0">
                <a:latin typeface="黑体" panose="02010609060101010101" pitchFamily="49" charset="-122"/>
                <a:ea typeface="黑体" panose="02010609060101010101" pitchFamily="49" charset="-122"/>
                <a:sym typeface="Wingdings" panose="05000000000000000000" pitchFamily="2" charset="2"/>
              </a:rPr>
              <a:t>key</a:t>
            </a:r>
            <a:r>
              <a:rPr lang="en-US" altLang="zh-CN" sz="2200" b="1" dirty="0">
                <a:latin typeface="黑体" panose="02010609060101010101" pitchFamily="49" charset="-122"/>
                <a:ea typeface="黑体" panose="02010609060101010101" pitchFamily="49" charset="-122"/>
                <a:sym typeface="Symbol" panose="05050102010706020507" pitchFamily="18" charset="2"/>
              </a:rPr>
              <a:t></a:t>
            </a:r>
            <a:r>
              <a:rPr lang="en-US" altLang="zh-CN" sz="2200" b="1" dirty="0">
                <a:latin typeface="黑体" panose="02010609060101010101" pitchFamily="49" charset="-122"/>
                <a:ea typeface="黑体" panose="02010609060101010101" pitchFamily="49" charset="-122"/>
                <a:sym typeface="Wingdings" panose="05000000000000000000" pitchFamily="2" charset="2"/>
              </a:rPr>
              <a:t>[low ,mid</a:t>
            </a:r>
            <a:r>
              <a:rPr lang="en-US" altLang="zh-CN" sz="2200" b="1" dirty="0">
                <a:solidFill>
                  <a:srgbClr val="0000FF"/>
                </a:solidFill>
                <a:latin typeface="黑体" panose="02010609060101010101" pitchFamily="49" charset="-122"/>
                <a:ea typeface="黑体" panose="02010609060101010101" pitchFamily="49" charset="-122"/>
                <a:sym typeface="Wingdings" panose="05000000000000000000" pitchFamily="2" charset="2"/>
              </a:rPr>
              <a:t>-1</a:t>
            </a:r>
            <a:r>
              <a:rPr lang="en-US" altLang="zh-CN" sz="2200" b="1" dirty="0">
                <a:latin typeface="黑体" panose="02010609060101010101" pitchFamily="49" charset="-122"/>
                <a:ea typeface="黑体" panose="02010609060101010101" pitchFamily="49" charset="-122"/>
                <a:sym typeface="Wingdings" panose="05000000000000000000" pitchFamily="2" charset="2"/>
              </a:rPr>
              <a:t>]，</a:t>
            </a:r>
            <a:endParaRPr lang="en-US" altLang="zh-CN" sz="2200" b="1" dirty="0">
              <a:latin typeface="黑体" panose="02010609060101010101" pitchFamily="49" charset="-122"/>
              <a:ea typeface="黑体" panose="02010609060101010101" pitchFamily="49" charset="-122"/>
              <a:sym typeface="Wingdings" panose="05000000000000000000" pitchFamily="2" charset="2"/>
            </a:endParaRPr>
          </a:p>
          <a:p>
            <a:pPr>
              <a:lnSpc>
                <a:spcPct val="110000"/>
              </a:lnSpc>
            </a:pPr>
            <a:r>
              <a:rPr lang="en-US" altLang="zh-CN" sz="2200" b="1" dirty="0">
                <a:latin typeface="黑体" panose="02010609060101010101" pitchFamily="49" charset="-122"/>
                <a:ea typeface="黑体" panose="02010609060101010101" pitchFamily="49" charset="-122"/>
                <a:sym typeface="Wingdings" panose="05000000000000000000" pitchFamily="2" charset="2"/>
              </a:rPr>
              <a:t>       </a:t>
            </a:r>
            <a:r>
              <a:rPr lang="zh-CN" altLang="en-US" sz="2200" b="1" dirty="0">
                <a:latin typeface="黑体" panose="02010609060101010101" pitchFamily="49" charset="-122"/>
                <a:ea typeface="黑体" panose="02010609060101010101" pitchFamily="49" charset="-122"/>
                <a:sym typeface="Wingdings" panose="05000000000000000000" pitchFamily="2" charset="2"/>
              </a:rPr>
              <a:t>则令：</a:t>
            </a:r>
            <a:r>
              <a:rPr lang="en-US" altLang="zh-CN" sz="2400" b="1" dirty="0">
                <a:solidFill>
                  <a:srgbClr val="0000FF"/>
                </a:solidFill>
                <a:latin typeface="黑体" panose="02010609060101010101" pitchFamily="49" charset="-122"/>
                <a:ea typeface="黑体" panose="02010609060101010101" pitchFamily="49" charset="-122"/>
                <a:sym typeface="Wingdings" panose="05000000000000000000" pitchFamily="2" charset="2"/>
              </a:rPr>
              <a:t>high =mid–1</a:t>
            </a:r>
            <a:r>
              <a:rPr lang="en-US" altLang="zh-CN" sz="2200" b="1" dirty="0">
                <a:latin typeface="黑体" panose="02010609060101010101" pitchFamily="49" charset="-122"/>
                <a:ea typeface="黑体" panose="02010609060101010101" pitchFamily="49" charset="-122"/>
                <a:sym typeface="Wingdings" panose="05000000000000000000" pitchFamily="2" charset="2"/>
              </a:rPr>
              <a:t>;</a:t>
            </a:r>
            <a:r>
              <a:rPr lang="zh-CN" altLang="en-US" sz="2200" b="1" dirty="0">
                <a:latin typeface="黑体" panose="02010609060101010101" pitchFamily="49" charset="-122"/>
                <a:ea typeface="黑体" panose="02010609060101010101" pitchFamily="49" charset="-122"/>
                <a:sym typeface="Wingdings" panose="05000000000000000000" pitchFamily="2" charset="2"/>
              </a:rPr>
              <a:t>重算 </a:t>
            </a:r>
            <a:r>
              <a:rPr lang="en-US" altLang="zh-CN" sz="2200" b="1" dirty="0">
                <a:latin typeface="黑体" panose="02010609060101010101" pitchFamily="49" charset="-122"/>
                <a:ea typeface="黑体" panose="02010609060101010101" pitchFamily="49" charset="-122"/>
                <a:sym typeface="Wingdings" panose="05000000000000000000" pitchFamily="2" charset="2"/>
              </a:rPr>
              <a:t>mid ；</a:t>
            </a:r>
            <a:endParaRPr lang="en-US" altLang="zh-CN" sz="2200" b="1" dirty="0">
              <a:latin typeface="黑体" panose="02010609060101010101" pitchFamily="49" charset="-122"/>
              <a:ea typeface="黑体" panose="02010609060101010101" pitchFamily="49" charset="-122"/>
              <a:sym typeface="Wingdings" panose="05000000000000000000" pitchFamily="2" charset="2"/>
            </a:endParaRPr>
          </a:p>
          <a:p>
            <a:pPr>
              <a:lnSpc>
                <a:spcPct val="110000"/>
              </a:lnSpc>
            </a:pPr>
            <a:r>
              <a:rPr lang="zh-CN" altLang="en-US" sz="2200" b="1" dirty="0">
                <a:solidFill>
                  <a:schemeClr val="folHlink"/>
                </a:solidFill>
                <a:latin typeface="黑体" panose="02010609060101010101" pitchFamily="49" charset="-122"/>
                <a:ea typeface="黑体" panose="02010609060101010101" pitchFamily="49" charset="-122"/>
                <a:sym typeface="Wingdings" panose="05000000000000000000" pitchFamily="2" charset="2"/>
              </a:rPr>
              <a:t></a:t>
            </a:r>
            <a:r>
              <a:rPr lang="zh-CN" altLang="en-US" sz="2200" b="1" dirty="0">
                <a:latin typeface="黑体" panose="02010609060101010101" pitchFamily="49" charset="-122"/>
                <a:ea typeface="黑体" panose="02010609060101010101" pitchFamily="49" charset="-122"/>
                <a:sym typeface="Wingdings" panose="05000000000000000000" pitchFamily="2" charset="2"/>
              </a:rPr>
              <a:t>若 </a:t>
            </a:r>
            <a:r>
              <a:rPr lang="en-US" altLang="zh-CN" sz="2200" b="1" dirty="0">
                <a:latin typeface="黑体" panose="02010609060101010101" pitchFamily="49" charset="-122"/>
                <a:ea typeface="黑体" panose="02010609060101010101" pitchFamily="49" charset="-122"/>
                <a:sym typeface="Wingdings" panose="05000000000000000000" pitchFamily="2" charset="2"/>
              </a:rPr>
              <a:t>ST.elem[ mid ].key </a:t>
            </a:r>
            <a:r>
              <a:rPr lang="en-US" altLang="zh-CN" sz="2200" b="1" dirty="0">
                <a:solidFill>
                  <a:srgbClr val="0000FF"/>
                </a:solidFill>
                <a:latin typeface="黑体" panose="02010609060101010101" pitchFamily="49" charset="-122"/>
                <a:ea typeface="黑体" panose="02010609060101010101" pitchFamily="49" charset="-122"/>
                <a:sym typeface="Wingdings" panose="05000000000000000000" pitchFamily="2" charset="2"/>
              </a:rPr>
              <a:t>= key</a:t>
            </a:r>
            <a:r>
              <a:rPr lang="en-US" altLang="zh-CN" sz="2200" b="1" dirty="0">
                <a:latin typeface="黑体" panose="02010609060101010101" pitchFamily="49" charset="-122"/>
                <a:ea typeface="黑体" panose="02010609060101010101" pitchFamily="49" charset="-122"/>
                <a:sym typeface="Wingdings" panose="05000000000000000000" pitchFamily="2" charset="2"/>
              </a:rPr>
              <a:t>，</a:t>
            </a:r>
            <a:r>
              <a:rPr lang="zh-CN" altLang="en-US" sz="2200" b="1" dirty="0">
                <a:latin typeface="黑体" panose="02010609060101010101" pitchFamily="49" charset="-122"/>
                <a:ea typeface="黑体" panose="02010609060101010101" pitchFamily="49" charset="-122"/>
                <a:sym typeface="Wingdings" panose="05000000000000000000" pitchFamily="2" charset="2"/>
              </a:rPr>
              <a:t>说明查找成功，元素序号=</a:t>
            </a:r>
            <a:r>
              <a:rPr lang="en-US" altLang="zh-CN" sz="2200" b="1" dirty="0">
                <a:latin typeface="黑体" panose="02010609060101010101" pitchFamily="49" charset="-122"/>
                <a:ea typeface="黑体" panose="02010609060101010101" pitchFamily="49" charset="-122"/>
                <a:sym typeface="Wingdings" panose="05000000000000000000" pitchFamily="2" charset="2"/>
              </a:rPr>
              <a:t>mid;</a:t>
            </a:r>
            <a:endParaRPr lang="en-US" altLang="zh-CN" sz="2200" b="1" dirty="0">
              <a:latin typeface="黑体" panose="02010609060101010101" pitchFamily="49" charset="-122"/>
              <a:ea typeface="黑体" panose="02010609060101010101" pitchFamily="49" charset="-122"/>
              <a:sym typeface="Wingdings" panose="05000000000000000000" pitchFamily="2" charset="2"/>
            </a:endParaRPr>
          </a:p>
          <a:p>
            <a:pPr>
              <a:lnSpc>
                <a:spcPct val="110000"/>
              </a:lnSpc>
            </a:pPr>
            <a:r>
              <a:rPr lang="zh-CN" altLang="en-US" sz="2200" b="1" dirty="0">
                <a:solidFill>
                  <a:schemeClr val="folHlink"/>
                </a:solidFill>
                <a:latin typeface="黑体" panose="02010609060101010101" pitchFamily="49" charset="-122"/>
                <a:ea typeface="黑体" panose="02010609060101010101" pitchFamily="49" charset="-122"/>
                <a:sym typeface="Wingdings" panose="05000000000000000000" pitchFamily="2" charset="2"/>
              </a:rPr>
              <a:t>结束条件：</a:t>
            </a:r>
            <a:r>
              <a:rPr lang="zh-CN" altLang="en-US" sz="2200" b="1" dirty="0">
                <a:latin typeface="黑体" panose="02010609060101010101" pitchFamily="49" charset="-122"/>
                <a:ea typeface="黑体" panose="02010609060101010101" pitchFamily="49" charset="-122"/>
                <a:sym typeface="Wingdings" panose="05000000000000000000" pitchFamily="2" charset="2"/>
              </a:rPr>
              <a:t>（1）查找成功 ： </a:t>
            </a:r>
            <a:r>
              <a:rPr lang="en-US" altLang="zh-CN" sz="2200" b="1" dirty="0">
                <a:latin typeface="黑体" panose="02010609060101010101" pitchFamily="49" charset="-122"/>
                <a:ea typeface="黑体" panose="02010609060101010101" pitchFamily="49" charset="-122"/>
                <a:sym typeface="Wingdings" panose="05000000000000000000" pitchFamily="2" charset="2"/>
              </a:rPr>
              <a:t>ST.elem[mid].key = key</a:t>
            </a:r>
            <a:endParaRPr lang="en-US" altLang="zh-CN" sz="2200" b="1" dirty="0">
              <a:latin typeface="黑体" panose="02010609060101010101" pitchFamily="49" charset="-122"/>
              <a:ea typeface="黑体" panose="02010609060101010101" pitchFamily="49" charset="-122"/>
              <a:sym typeface="Wingdings" panose="05000000000000000000" pitchFamily="2" charset="2"/>
            </a:endParaRPr>
          </a:p>
          <a:p>
            <a:pPr>
              <a:lnSpc>
                <a:spcPct val="110000"/>
              </a:lnSpc>
            </a:pPr>
            <a:r>
              <a:rPr lang="en-US" altLang="zh-CN" sz="2200" b="1" dirty="0">
                <a:latin typeface="黑体" panose="02010609060101010101" pitchFamily="49" charset="-122"/>
                <a:ea typeface="黑体" panose="02010609060101010101" pitchFamily="49" charset="-122"/>
                <a:sym typeface="Wingdings" panose="05000000000000000000" pitchFamily="2" charset="2"/>
              </a:rPr>
              <a:t>          （2）</a:t>
            </a:r>
            <a:r>
              <a:rPr lang="zh-CN" altLang="en-US" sz="2200" b="1" dirty="0">
                <a:latin typeface="黑体" panose="02010609060101010101" pitchFamily="49" charset="-122"/>
                <a:ea typeface="黑体" panose="02010609060101010101" pitchFamily="49" charset="-122"/>
                <a:sym typeface="Wingdings" panose="05000000000000000000" pitchFamily="2" charset="2"/>
              </a:rPr>
              <a:t>查找不成功 ：</a:t>
            </a:r>
            <a:r>
              <a:rPr lang="en-US" altLang="zh-CN" sz="2400" b="1" dirty="0">
                <a:solidFill>
                  <a:srgbClr val="FF0000"/>
                </a:solidFill>
                <a:latin typeface="黑体" panose="02010609060101010101" pitchFamily="49" charset="-122"/>
                <a:ea typeface="黑体" panose="02010609060101010101" pitchFamily="49" charset="-122"/>
                <a:sym typeface="Wingdings" panose="05000000000000000000" pitchFamily="2" charset="2"/>
              </a:rPr>
              <a:t>high≤low</a:t>
            </a:r>
            <a:r>
              <a:rPr lang="en-US" altLang="zh-CN" sz="2200" b="1" dirty="0">
                <a:latin typeface="黑体" panose="02010609060101010101" pitchFamily="49" charset="-122"/>
                <a:ea typeface="黑体" panose="02010609060101010101" pitchFamily="49" charset="-122"/>
                <a:sym typeface="Wingdings" panose="05000000000000000000" pitchFamily="2" charset="2"/>
              </a:rPr>
              <a:t> </a:t>
            </a:r>
            <a:r>
              <a:rPr lang="en-US" altLang="zh-CN" sz="2000" b="1" dirty="0">
                <a:latin typeface="楷体_GB2312" pitchFamily="49" charset="-122"/>
                <a:ea typeface="楷体_GB2312" pitchFamily="49" charset="-122"/>
                <a:sym typeface="Wingdings" panose="05000000000000000000" pitchFamily="2" charset="2"/>
              </a:rPr>
              <a:t>（</a:t>
            </a:r>
            <a:r>
              <a:rPr lang="zh-CN" altLang="en-US" sz="2000" b="1" dirty="0">
                <a:latin typeface="楷体_GB2312" pitchFamily="49" charset="-122"/>
                <a:ea typeface="楷体_GB2312" pitchFamily="49" charset="-122"/>
                <a:sym typeface="Wingdings" panose="05000000000000000000" pitchFamily="2" charset="2"/>
              </a:rPr>
              <a:t>意即区间长度小于0）</a:t>
            </a:r>
            <a:endParaRPr lang="zh-CN" altLang="en-US" sz="2000" b="1" dirty="0">
              <a:latin typeface="楷体_GB2312" pitchFamily="49" charset="-122"/>
              <a:ea typeface="楷体_GB2312" pitchFamily="49" charset="-122"/>
              <a:sym typeface="Wingdings" panose="05000000000000000000" pitchFamily="2" charset="2"/>
            </a:endParaRPr>
          </a:p>
        </p:txBody>
      </p:sp>
      <p:sp>
        <p:nvSpPr>
          <p:cNvPr id="407557" name="矩形 407556"/>
          <p:cNvSpPr/>
          <p:nvPr/>
        </p:nvSpPr>
        <p:spPr>
          <a:xfrm>
            <a:off x="323850" y="2205038"/>
            <a:ext cx="7772400" cy="895350"/>
          </a:xfrm>
          <a:prstGeom prst="rect">
            <a:avLst/>
          </a:prstGeom>
          <a:noFill/>
          <a:ln w="9525">
            <a:noFill/>
          </a:ln>
        </p:spPr>
        <p:txBody>
          <a:bodyPr>
            <a:spAutoFit/>
          </a:bodyPr>
          <a:p>
            <a:pPr>
              <a:spcBef>
                <a:spcPct val="20000"/>
              </a:spcBef>
            </a:pPr>
            <a:r>
              <a:rPr lang="zh-CN" altLang="en-US" sz="2400" b="1" dirty="0">
                <a:solidFill>
                  <a:schemeClr val="folHlink"/>
                </a:solidFill>
                <a:latin typeface="Times New Roman" panose="02020603050405020304" pitchFamily="18" charset="0"/>
                <a:ea typeface="黑体" panose="02010609060101010101" pitchFamily="49" charset="-122"/>
              </a:rPr>
              <a:t>解： </a:t>
            </a:r>
            <a:r>
              <a:rPr lang="zh-CN" altLang="en-US" sz="2400" b="1" dirty="0">
                <a:latin typeface="黑体" panose="02010609060101010101" pitchFamily="49" charset="-122"/>
                <a:ea typeface="黑体" panose="02010609060101010101" pitchFamily="49" charset="-122"/>
                <a:sym typeface="Wingdings" panose="05000000000000000000" pitchFamily="2" charset="2"/>
              </a:rPr>
              <a:t>(1)</a:t>
            </a:r>
            <a:r>
              <a:rPr lang="zh-CN" altLang="en-US" sz="2400" b="1" dirty="0">
                <a:latin typeface="Times New Roman" panose="02020603050405020304" pitchFamily="18" charset="0"/>
                <a:ea typeface="黑体" panose="02010609060101010101" pitchFamily="49" charset="-122"/>
              </a:rPr>
              <a:t>先设定3个辅助标志: </a:t>
            </a:r>
            <a:r>
              <a:rPr lang="en-US" altLang="zh-CN" sz="2400" b="1" dirty="0">
                <a:latin typeface="楷体_GB2312" pitchFamily="49" charset="-122"/>
                <a:ea typeface="楷体_GB2312" pitchFamily="49" charset="-122"/>
              </a:rPr>
              <a:t>low,high,mid，</a:t>
            </a:r>
            <a:r>
              <a:rPr lang="zh-CN" altLang="en-US" sz="2400" b="1" dirty="0">
                <a:latin typeface="楷体_GB2312" pitchFamily="49" charset="-122"/>
                <a:ea typeface="楷体_GB2312" pitchFamily="49" charset="-122"/>
              </a:rPr>
              <a:t>其中</a:t>
            </a:r>
            <a:endParaRPr lang="zh-CN" altLang="en-US" sz="2400" b="1" dirty="0">
              <a:latin typeface="楷体_GB2312" pitchFamily="49" charset="-122"/>
              <a:ea typeface="楷体_GB2312" pitchFamily="49" charset="-122"/>
            </a:endParaRPr>
          </a:p>
          <a:p>
            <a:pPr algn="ctr">
              <a:spcBef>
                <a:spcPct val="20000"/>
              </a:spcBef>
            </a:pPr>
            <a:r>
              <a:rPr lang="en-US" altLang="zh-CN" sz="2400" b="1" dirty="0">
                <a:solidFill>
                  <a:srgbClr val="0000FF"/>
                </a:solidFill>
                <a:latin typeface="Times New Roman" panose="02020603050405020304" pitchFamily="18" charset="0"/>
                <a:ea typeface="黑体" panose="02010609060101010101" pitchFamily="49" charset="-122"/>
              </a:rPr>
              <a:t>mid= </a:t>
            </a:r>
            <a:r>
              <a:rPr lang="en-US" altLang="zh-CN" sz="2400" b="1" dirty="0">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solidFill>
                  <a:srgbClr val="0000FF"/>
                </a:solidFill>
                <a:latin typeface="Times New Roman" panose="02020603050405020304" pitchFamily="18" charset="0"/>
                <a:ea typeface="黑体" panose="02010609060101010101" pitchFamily="49" charset="-122"/>
              </a:rPr>
              <a:t>(low+high)/2</a:t>
            </a:r>
            <a:r>
              <a:rPr lang="en-US" altLang="zh-CN" sz="2400" b="1" dirty="0">
                <a:solidFill>
                  <a:srgbClr val="0000FF"/>
                </a:solidFill>
                <a:latin typeface="Times New Roman" panose="02020603050405020304" pitchFamily="18" charset="0"/>
                <a:ea typeface="黑体" panose="02010609060101010101" pitchFamily="49" charset="-122"/>
                <a:sym typeface="Symbol" panose="05050102010706020507" pitchFamily="18" charset="2"/>
              </a:rPr>
              <a:t></a:t>
            </a:r>
            <a:endParaRPr lang="en-US" altLang="zh-CN" sz="2400" b="1" dirty="0">
              <a:solidFill>
                <a:srgbClr val="0000FF"/>
              </a:solidFill>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7557">
                                            <p:txEl>
                                              <p:charRg st="0" end="3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7557">
                                            <p:txEl>
                                              <p:charRg st="33" end="5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07556">
                                            <p:txEl>
                                              <p:charRg st="0" end="10"/>
                                            </p:txEl>
                                          </p:spTgt>
                                        </p:tgtEl>
                                        <p:attrNameLst>
                                          <p:attrName>style.visibility</p:attrName>
                                        </p:attrNameLst>
                                      </p:cBhvr>
                                      <p:to>
                                        <p:strVal val="visible"/>
                                      </p:to>
                                    </p:set>
                                    <p:animEffect transition="in" filter="wipe(left)">
                                      <p:cBhvr>
                                        <p:cTn id="15" dur="500"/>
                                        <p:tgtEl>
                                          <p:spTgt spid="407556">
                                            <p:txEl>
                                              <p:charRg st="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07556">
                                            <p:txEl>
                                              <p:charRg st="10" end="50"/>
                                            </p:txEl>
                                          </p:spTgt>
                                        </p:tgtEl>
                                        <p:attrNameLst>
                                          <p:attrName>style.visibility</p:attrName>
                                        </p:attrNameLst>
                                      </p:cBhvr>
                                      <p:to>
                                        <p:strVal val="visible"/>
                                      </p:to>
                                    </p:set>
                                    <p:animEffect transition="in" filter="wipe(left)">
                                      <p:cBhvr>
                                        <p:cTn id="20" dur="500"/>
                                        <p:tgtEl>
                                          <p:spTgt spid="407556">
                                            <p:txEl>
                                              <p:charRg st="10" end="5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07556">
                                            <p:txEl>
                                              <p:charRg st="50" end="99"/>
                                            </p:txEl>
                                          </p:spTgt>
                                        </p:tgtEl>
                                        <p:attrNameLst>
                                          <p:attrName>style.visibility</p:attrName>
                                        </p:attrNameLst>
                                      </p:cBhvr>
                                      <p:to>
                                        <p:strVal val="visible"/>
                                      </p:to>
                                    </p:set>
                                    <p:animEffect transition="in" filter="wipe(left)">
                                      <p:cBhvr>
                                        <p:cTn id="25" dur="500"/>
                                        <p:tgtEl>
                                          <p:spTgt spid="407556">
                                            <p:txEl>
                                              <p:charRg st="50" end="9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07556">
                                            <p:txEl>
                                              <p:charRg st="99" end="145"/>
                                            </p:txEl>
                                          </p:spTgt>
                                        </p:tgtEl>
                                        <p:attrNameLst>
                                          <p:attrName>style.visibility</p:attrName>
                                        </p:attrNameLst>
                                      </p:cBhvr>
                                      <p:to>
                                        <p:strVal val="visible"/>
                                      </p:to>
                                    </p:set>
                                    <p:animEffect transition="in" filter="wipe(left)">
                                      <p:cBhvr>
                                        <p:cTn id="30" dur="500"/>
                                        <p:tgtEl>
                                          <p:spTgt spid="407556">
                                            <p:txEl>
                                              <p:charRg st="99" end="14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07556">
                                            <p:txEl>
                                              <p:charRg st="145" end="191"/>
                                            </p:txEl>
                                          </p:spTgt>
                                        </p:tgtEl>
                                        <p:attrNameLst>
                                          <p:attrName>style.visibility</p:attrName>
                                        </p:attrNameLst>
                                      </p:cBhvr>
                                      <p:to>
                                        <p:strVal val="visible"/>
                                      </p:to>
                                    </p:set>
                                    <p:animEffect transition="in" filter="wipe(left)">
                                      <p:cBhvr>
                                        <p:cTn id="35" dur="500"/>
                                        <p:tgtEl>
                                          <p:spTgt spid="407556">
                                            <p:txEl>
                                              <p:charRg st="145" end="19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07556">
                                            <p:txEl>
                                              <p:charRg st="191" end="222"/>
                                            </p:txEl>
                                          </p:spTgt>
                                        </p:tgtEl>
                                        <p:attrNameLst>
                                          <p:attrName>style.visibility</p:attrName>
                                        </p:attrNameLst>
                                      </p:cBhvr>
                                      <p:to>
                                        <p:strVal val="visible"/>
                                      </p:to>
                                    </p:set>
                                    <p:animEffect transition="in" filter="wipe(left)">
                                      <p:cBhvr>
                                        <p:cTn id="40" dur="500"/>
                                        <p:tgtEl>
                                          <p:spTgt spid="407556">
                                            <p:txEl>
                                              <p:charRg st="191" end="22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07556">
                                            <p:txEl>
                                              <p:charRg st="222" end="267"/>
                                            </p:txEl>
                                          </p:spTgt>
                                        </p:tgtEl>
                                        <p:attrNameLst>
                                          <p:attrName>style.visibility</p:attrName>
                                        </p:attrNameLst>
                                      </p:cBhvr>
                                      <p:to>
                                        <p:strVal val="visible"/>
                                      </p:to>
                                    </p:set>
                                    <p:animEffect transition="in" filter="wipe(left)">
                                      <p:cBhvr>
                                        <p:cTn id="45" dur="500"/>
                                        <p:tgtEl>
                                          <p:spTgt spid="407556">
                                            <p:txEl>
                                              <p:charRg st="222" end="26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07556">
                                            <p:txEl>
                                              <p:charRg st="267" end="305"/>
                                            </p:txEl>
                                          </p:spTgt>
                                        </p:tgtEl>
                                        <p:attrNameLst>
                                          <p:attrName>style.visibility</p:attrName>
                                        </p:attrNameLst>
                                      </p:cBhvr>
                                      <p:to>
                                        <p:strVal val="visible"/>
                                      </p:to>
                                    </p:set>
                                    <p:animEffect transition="in" filter="wipe(left)">
                                      <p:cBhvr>
                                        <p:cTn id="50" dur="500"/>
                                        <p:tgtEl>
                                          <p:spTgt spid="407556">
                                            <p:txEl>
                                              <p:charRg st="267" end="30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07556">
                                            <p:txEl>
                                              <p:charRg st="305" end="346"/>
                                            </p:txEl>
                                          </p:spTgt>
                                        </p:tgtEl>
                                        <p:attrNameLst>
                                          <p:attrName>style.visibility</p:attrName>
                                        </p:attrNameLst>
                                      </p:cBhvr>
                                      <p:to>
                                        <p:strVal val="visible"/>
                                      </p:to>
                                    </p:set>
                                    <p:animEffect transition="in" filter="wipe(left)">
                                      <p:cBhvr>
                                        <p:cTn id="55" dur="500"/>
                                        <p:tgtEl>
                                          <p:spTgt spid="407556">
                                            <p:txEl>
                                              <p:charRg st="305" end="3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6" grpId="0" build="p"/>
      <p:bldP spid="40755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87394" name="对象 187393"/>
          <p:cNvGraphicFramePr/>
          <p:nvPr/>
        </p:nvGraphicFramePr>
        <p:xfrm>
          <a:off x="247650" y="1752600"/>
          <a:ext cx="8401050" cy="1981200"/>
        </p:xfrm>
        <a:graphic>
          <a:graphicData uri="http://schemas.openxmlformats.org/presentationml/2006/ole">
            <mc:AlternateContent xmlns:mc="http://schemas.openxmlformats.org/markup-compatibility/2006">
              <mc:Choice xmlns:v="urn:schemas-microsoft-com:vml" Requires="v">
                <p:oleObj spid="_x0000_s3078" name="" r:id="rId1" imgW="8417560" imgH="1981200" progId="Word.Document.8">
                  <p:embed/>
                </p:oleObj>
              </mc:Choice>
              <mc:Fallback>
                <p:oleObj name="" r:id="rId1" imgW="8417560" imgH="1981200" progId="Word.Document.8">
                  <p:embed/>
                  <p:pic>
                    <p:nvPicPr>
                      <p:cNvPr id="0" name="图片 3077"/>
                      <p:cNvPicPr/>
                      <p:nvPr/>
                    </p:nvPicPr>
                    <p:blipFill>
                      <a:blip r:embed="rId2"/>
                      <a:stretch>
                        <a:fillRect/>
                      </a:stretch>
                    </p:blipFill>
                    <p:spPr>
                      <a:xfrm>
                        <a:off x="247650" y="1752600"/>
                        <a:ext cx="8401050" cy="1981200"/>
                      </a:xfrm>
                      <a:prstGeom prst="rect">
                        <a:avLst/>
                      </a:prstGeom>
                      <a:noFill/>
                      <a:ln w="38100">
                        <a:noFill/>
                        <a:miter/>
                      </a:ln>
                    </p:spPr>
                  </p:pic>
                </p:oleObj>
              </mc:Fallback>
            </mc:AlternateContent>
          </a:graphicData>
        </a:graphic>
      </p:graphicFrame>
      <p:sp>
        <p:nvSpPr>
          <p:cNvPr id="187395" name="文本框 187394"/>
          <p:cNvSpPr txBox="1"/>
          <p:nvPr/>
        </p:nvSpPr>
        <p:spPr>
          <a:xfrm>
            <a:off x="0" y="1214438"/>
            <a:ext cx="1417638" cy="519112"/>
          </a:xfrm>
          <a:prstGeom prst="rect">
            <a:avLst/>
          </a:prstGeom>
          <a:noFill/>
          <a:ln w="9525">
            <a:noFill/>
          </a:ln>
        </p:spPr>
        <p:txBody>
          <a:bodyPr wrap="none">
            <a:spAutoFit/>
          </a:bodyPr>
          <a:p>
            <a:r>
              <a:rPr lang="en-US" altLang="zh-CN" sz="2800" b="1" dirty="0">
                <a:latin typeface="Times New Roman" panose="02020603050405020304" pitchFamily="18" charset="0"/>
              </a:rPr>
              <a:t>ST.elem</a:t>
            </a:r>
            <a:endParaRPr lang="en-US" altLang="zh-CN" dirty="0">
              <a:latin typeface="Times New Roman" panose="02020603050405020304" pitchFamily="18" charset="0"/>
            </a:endParaRPr>
          </a:p>
        </p:txBody>
      </p:sp>
      <p:sp>
        <p:nvSpPr>
          <p:cNvPr id="187396" name="直接连接符 187395"/>
          <p:cNvSpPr/>
          <p:nvPr/>
        </p:nvSpPr>
        <p:spPr>
          <a:xfrm>
            <a:off x="7543800" y="819150"/>
            <a:ext cx="0" cy="914400"/>
          </a:xfrm>
          <a:prstGeom prst="line">
            <a:avLst/>
          </a:prstGeom>
          <a:ln w="9525" cap="flat" cmpd="sng">
            <a:solidFill>
              <a:schemeClr val="tx1"/>
            </a:solidFill>
            <a:prstDash val="solid"/>
            <a:headEnd type="none" w="med" len="med"/>
            <a:tailEnd type="triangle" w="med" len="lg"/>
          </a:ln>
        </p:spPr>
      </p:sp>
      <p:sp>
        <p:nvSpPr>
          <p:cNvPr id="187397" name="文本框 187396"/>
          <p:cNvSpPr txBox="1"/>
          <p:nvPr/>
        </p:nvSpPr>
        <p:spPr>
          <a:xfrm>
            <a:off x="7527925" y="809625"/>
            <a:ext cx="1657350" cy="519113"/>
          </a:xfrm>
          <a:prstGeom prst="rect">
            <a:avLst/>
          </a:prstGeom>
          <a:noFill/>
          <a:ln w="9525">
            <a:noFill/>
          </a:ln>
        </p:spPr>
        <p:txBody>
          <a:bodyPr wrap="none">
            <a:spAutoFit/>
          </a:bodyPr>
          <a:p>
            <a:r>
              <a:rPr lang="en-US" altLang="zh-CN" sz="2800" b="1" dirty="0">
                <a:latin typeface="Times New Roman" panose="02020603050405020304" pitchFamily="18" charset="0"/>
              </a:rPr>
              <a:t>ST.length</a:t>
            </a:r>
            <a:endParaRPr lang="en-US" altLang="zh-CN" dirty="0">
              <a:latin typeface="Times New Roman" panose="02020603050405020304" pitchFamily="18" charset="0"/>
            </a:endParaRPr>
          </a:p>
        </p:txBody>
      </p:sp>
      <p:sp>
        <p:nvSpPr>
          <p:cNvPr id="187398" name="文本框 187397"/>
          <p:cNvSpPr txBox="1"/>
          <p:nvPr/>
        </p:nvSpPr>
        <p:spPr>
          <a:xfrm>
            <a:off x="365125" y="136525"/>
            <a:ext cx="7548563" cy="701675"/>
          </a:xfrm>
          <a:prstGeom prst="rect">
            <a:avLst/>
          </a:prstGeom>
          <a:noFill/>
          <a:ln w="9525">
            <a:noFill/>
          </a:ln>
        </p:spPr>
        <p:txBody>
          <a:bodyPr wrap="none">
            <a:spAutoFit/>
          </a:bodyPr>
          <a:p>
            <a:r>
              <a:rPr lang="zh-CN" altLang="en-US" sz="4000" b="1" dirty="0">
                <a:latin typeface="宋体" panose="02010600030101010101" pitchFamily="2" charset="-122"/>
              </a:rPr>
              <a:t>例如</a:t>
            </a:r>
            <a:r>
              <a:rPr lang="en-US" altLang="zh-CN" sz="4000" b="1" dirty="0">
                <a:latin typeface="宋体" panose="02010600030101010101" pitchFamily="2" charset="-122"/>
              </a:rPr>
              <a:t>:</a:t>
            </a:r>
            <a:r>
              <a:rPr lang="en-US" altLang="zh-CN" sz="4000" b="1" dirty="0">
                <a:solidFill>
                  <a:srgbClr val="660033"/>
                </a:solidFill>
                <a:latin typeface="宋体" panose="02010600030101010101" pitchFamily="2" charset="-122"/>
              </a:rPr>
              <a:t> </a:t>
            </a:r>
            <a:r>
              <a:rPr lang="en-US" altLang="zh-CN" sz="4000" b="1" dirty="0">
                <a:solidFill>
                  <a:srgbClr val="0000FF"/>
                </a:solidFill>
                <a:latin typeface="宋体" panose="02010600030101010101" pitchFamily="2" charset="-122"/>
              </a:rPr>
              <a:t>key = 64</a:t>
            </a:r>
            <a:r>
              <a:rPr lang="en-US" altLang="zh-CN" sz="4000" dirty="0">
                <a:solidFill>
                  <a:srgbClr val="660033"/>
                </a:solidFill>
                <a:latin typeface="宋体" panose="02010600030101010101" pitchFamily="2" charset="-122"/>
              </a:rPr>
              <a:t> </a:t>
            </a:r>
            <a:r>
              <a:rPr lang="zh-CN" altLang="en-US" sz="4000" b="1" dirty="0">
                <a:latin typeface="宋体" panose="02010600030101010101" pitchFamily="2" charset="-122"/>
              </a:rPr>
              <a:t>的查找过程如下</a:t>
            </a:r>
            <a:endParaRPr lang="zh-CN" altLang="en-US" sz="4000" b="1" dirty="0">
              <a:latin typeface="宋体" panose="02010600030101010101" pitchFamily="2" charset="-122"/>
            </a:endParaRPr>
          </a:p>
        </p:txBody>
      </p:sp>
      <p:sp>
        <p:nvSpPr>
          <p:cNvPr id="187399" name="上箭头 187398"/>
          <p:cNvSpPr/>
          <p:nvPr/>
        </p:nvSpPr>
        <p:spPr>
          <a:xfrm>
            <a:off x="1143000" y="2895600"/>
            <a:ext cx="152400" cy="838200"/>
          </a:xfrm>
          <a:prstGeom prst="upArrow">
            <a:avLst>
              <a:gd name="adj1" fmla="val 50000"/>
              <a:gd name="adj2" fmla="val 137500"/>
            </a:avLst>
          </a:prstGeom>
          <a:solidFill>
            <a:srgbClr val="006600"/>
          </a:solidFill>
          <a:ln w="9525">
            <a:noFill/>
          </a:ln>
        </p:spPr>
        <p:txBody>
          <a:bodyPr/>
          <a:p>
            <a:endParaRPr lang="zh-CN" altLang="en-US" dirty="0">
              <a:latin typeface="Tahoma" panose="020B0604030504040204" pitchFamily="34" charset="0"/>
            </a:endParaRPr>
          </a:p>
        </p:txBody>
      </p:sp>
      <p:sp>
        <p:nvSpPr>
          <p:cNvPr id="187400" name="上箭头 187399"/>
          <p:cNvSpPr/>
          <p:nvPr/>
        </p:nvSpPr>
        <p:spPr>
          <a:xfrm>
            <a:off x="4267200" y="2819400"/>
            <a:ext cx="152400" cy="914400"/>
          </a:xfrm>
          <a:prstGeom prst="upArrow">
            <a:avLst>
              <a:gd name="adj1" fmla="val 50000"/>
              <a:gd name="adj2" fmla="val 150000"/>
            </a:avLst>
          </a:prstGeom>
          <a:solidFill>
            <a:srgbClr val="800000"/>
          </a:solidFill>
          <a:ln w="9525">
            <a:noFill/>
          </a:ln>
        </p:spPr>
        <p:txBody>
          <a:bodyPr/>
          <a:p>
            <a:endParaRPr lang="zh-CN" altLang="en-US" dirty="0">
              <a:latin typeface="Tahoma" panose="020B0604030504040204" pitchFamily="34" charset="0"/>
            </a:endParaRPr>
          </a:p>
        </p:txBody>
      </p:sp>
      <p:sp>
        <p:nvSpPr>
          <p:cNvPr id="187401" name="上箭头 187400"/>
          <p:cNvSpPr/>
          <p:nvPr/>
        </p:nvSpPr>
        <p:spPr>
          <a:xfrm>
            <a:off x="7467600" y="2895600"/>
            <a:ext cx="152400" cy="838200"/>
          </a:xfrm>
          <a:prstGeom prst="upArrow">
            <a:avLst>
              <a:gd name="adj1" fmla="val 50000"/>
              <a:gd name="adj2" fmla="val 137500"/>
            </a:avLst>
          </a:prstGeom>
          <a:solidFill>
            <a:schemeClr val="accent2"/>
          </a:solidFill>
          <a:ln w="9525">
            <a:noFill/>
          </a:ln>
        </p:spPr>
        <p:txBody>
          <a:bodyPr/>
          <a:p>
            <a:endParaRPr lang="zh-CN" altLang="en-US" dirty="0">
              <a:latin typeface="Tahoma" panose="020B0604030504040204" pitchFamily="34" charset="0"/>
            </a:endParaRPr>
          </a:p>
        </p:txBody>
      </p:sp>
      <p:sp>
        <p:nvSpPr>
          <p:cNvPr id="187402" name="文本框 187401"/>
          <p:cNvSpPr txBox="1"/>
          <p:nvPr/>
        </p:nvSpPr>
        <p:spPr>
          <a:xfrm>
            <a:off x="1339850" y="3419475"/>
            <a:ext cx="717550" cy="519113"/>
          </a:xfrm>
          <a:prstGeom prst="rect">
            <a:avLst/>
          </a:prstGeom>
          <a:noFill/>
          <a:ln w="9525">
            <a:noFill/>
          </a:ln>
        </p:spPr>
        <p:txBody>
          <a:bodyPr wrap="none">
            <a:spAutoFit/>
          </a:bodyPr>
          <a:p>
            <a:r>
              <a:rPr lang="en-US" altLang="zh-CN" sz="2800" dirty="0">
                <a:solidFill>
                  <a:srgbClr val="006600"/>
                </a:solidFill>
                <a:latin typeface="Times New Roman" panose="02020603050405020304" pitchFamily="18" charset="0"/>
              </a:rPr>
              <a:t>low</a:t>
            </a:r>
            <a:endParaRPr lang="en-US" altLang="zh-CN" sz="2800" dirty="0">
              <a:latin typeface="Times New Roman" panose="02020603050405020304" pitchFamily="18" charset="0"/>
            </a:endParaRPr>
          </a:p>
        </p:txBody>
      </p:sp>
      <p:sp>
        <p:nvSpPr>
          <p:cNvPr id="187403" name="文本框 187402"/>
          <p:cNvSpPr txBox="1"/>
          <p:nvPr/>
        </p:nvSpPr>
        <p:spPr>
          <a:xfrm>
            <a:off x="7664450" y="3429000"/>
            <a:ext cx="815975" cy="519113"/>
          </a:xfrm>
          <a:prstGeom prst="rect">
            <a:avLst/>
          </a:prstGeom>
          <a:noFill/>
          <a:ln w="9525">
            <a:noFill/>
          </a:ln>
        </p:spPr>
        <p:txBody>
          <a:bodyPr wrap="none">
            <a:spAutoFit/>
          </a:bodyPr>
          <a:p>
            <a:r>
              <a:rPr lang="en-US" altLang="zh-CN" sz="2800" dirty="0">
                <a:solidFill>
                  <a:schemeClr val="accent2"/>
                </a:solidFill>
                <a:latin typeface="Times New Roman" panose="02020603050405020304" pitchFamily="18" charset="0"/>
              </a:rPr>
              <a:t>high</a:t>
            </a:r>
            <a:endParaRPr lang="en-US" altLang="zh-CN" sz="2800" dirty="0">
              <a:latin typeface="Times New Roman" panose="02020603050405020304" pitchFamily="18" charset="0"/>
            </a:endParaRPr>
          </a:p>
        </p:txBody>
      </p:sp>
      <p:sp>
        <p:nvSpPr>
          <p:cNvPr id="187404" name="文本框 187403"/>
          <p:cNvSpPr txBox="1"/>
          <p:nvPr/>
        </p:nvSpPr>
        <p:spPr>
          <a:xfrm>
            <a:off x="3962400" y="3824288"/>
            <a:ext cx="736600" cy="519112"/>
          </a:xfrm>
          <a:prstGeom prst="rect">
            <a:avLst/>
          </a:prstGeom>
          <a:noFill/>
          <a:ln w="9525">
            <a:noFill/>
          </a:ln>
        </p:spPr>
        <p:txBody>
          <a:bodyPr wrap="none">
            <a:spAutoFit/>
          </a:bodyPr>
          <a:p>
            <a:r>
              <a:rPr lang="en-US" altLang="zh-CN" sz="2800" dirty="0">
                <a:solidFill>
                  <a:srgbClr val="800000"/>
                </a:solidFill>
                <a:latin typeface="Times New Roman" panose="02020603050405020304" pitchFamily="18" charset="0"/>
              </a:rPr>
              <a:t>mid</a:t>
            </a:r>
            <a:endParaRPr lang="en-US" altLang="zh-CN" sz="2800" dirty="0">
              <a:latin typeface="Times New Roman" panose="02020603050405020304" pitchFamily="18" charset="0"/>
            </a:endParaRPr>
          </a:p>
        </p:txBody>
      </p:sp>
      <p:sp>
        <p:nvSpPr>
          <p:cNvPr id="187405" name="上箭头 187404"/>
          <p:cNvSpPr/>
          <p:nvPr/>
        </p:nvSpPr>
        <p:spPr>
          <a:xfrm>
            <a:off x="4876800" y="2895600"/>
            <a:ext cx="152400" cy="838200"/>
          </a:xfrm>
          <a:prstGeom prst="upArrow">
            <a:avLst>
              <a:gd name="adj1" fmla="val 50000"/>
              <a:gd name="adj2" fmla="val 137500"/>
            </a:avLst>
          </a:prstGeom>
          <a:solidFill>
            <a:srgbClr val="006600"/>
          </a:solidFill>
          <a:ln w="9525">
            <a:noFill/>
          </a:ln>
        </p:spPr>
        <p:txBody>
          <a:bodyPr/>
          <a:p>
            <a:endParaRPr lang="zh-CN" altLang="en-US" dirty="0">
              <a:latin typeface="Tahoma" panose="020B0604030504040204" pitchFamily="34" charset="0"/>
            </a:endParaRPr>
          </a:p>
        </p:txBody>
      </p:sp>
      <p:sp>
        <p:nvSpPr>
          <p:cNvPr id="187406" name="文本框 187405"/>
          <p:cNvSpPr txBox="1"/>
          <p:nvPr/>
        </p:nvSpPr>
        <p:spPr>
          <a:xfrm>
            <a:off x="5073650" y="3419475"/>
            <a:ext cx="715963" cy="517525"/>
          </a:xfrm>
          <a:prstGeom prst="rect">
            <a:avLst/>
          </a:prstGeom>
          <a:noFill/>
          <a:ln w="9525">
            <a:noFill/>
          </a:ln>
        </p:spPr>
        <p:txBody>
          <a:bodyPr wrap="none">
            <a:spAutoFit/>
          </a:bodyPr>
          <a:p>
            <a:r>
              <a:rPr lang="en-US" altLang="zh-CN" sz="2800" b="1" dirty="0">
                <a:solidFill>
                  <a:srgbClr val="9900FF"/>
                </a:solidFill>
                <a:latin typeface="Times New Roman" panose="02020603050405020304" pitchFamily="18" charset="0"/>
              </a:rPr>
              <a:t>low</a:t>
            </a:r>
            <a:endParaRPr lang="en-US" altLang="zh-CN" sz="2800" b="1" dirty="0">
              <a:solidFill>
                <a:srgbClr val="9900FF"/>
              </a:solidFill>
              <a:latin typeface="Times New Roman" panose="02020603050405020304" pitchFamily="18" charset="0"/>
            </a:endParaRPr>
          </a:p>
        </p:txBody>
      </p:sp>
      <p:sp useBgFill="1">
        <p:nvSpPr>
          <p:cNvPr id="187407" name="上箭头 187406"/>
          <p:cNvSpPr/>
          <p:nvPr/>
        </p:nvSpPr>
        <p:spPr>
          <a:xfrm>
            <a:off x="1143000" y="2895600"/>
            <a:ext cx="152400" cy="838200"/>
          </a:xfrm>
          <a:prstGeom prst="upArrow">
            <a:avLst>
              <a:gd name="adj1" fmla="val 50000"/>
              <a:gd name="adj2" fmla="val 137500"/>
            </a:avLst>
          </a:prstGeom>
          <a:ln w="9525">
            <a:noFill/>
          </a:ln>
        </p:spPr>
        <p:txBody>
          <a:bodyPr/>
          <a:p>
            <a:endParaRPr lang="zh-CN" altLang="en-US" dirty="0">
              <a:latin typeface="Tahoma" panose="020B0604030504040204" pitchFamily="34" charset="0"/>
            </a:endParaRPr>
          </a:p>
        </p:txBody>
      </p:sp>
      <p:sp useBgFill="1">
        <p:nvSpPr>
          <p:cNvPr id="187408" name="文本框 187407"/>
          <p:cNvSpPr txBox="1"/>
          <p:nvPr/>
        </p:nvSpPr>
        <p:spPr>
          <a:xfrm>
            <a:off x="1339850" y="3419475"/>
            <a:ext cx="717550" cy="519113"/>
          </a:xfrm>
          <a:prstGeom prst="rect">
            <a:avLst/>
          </a:prstGeom>
          <a:ln w="9525">
            <a:noFill/>
          </a:ln>
        </p:spPr>
        <p:txBody>
          <a:bodyPr wrap="none">
            <a:spAutoFit/>
          </a:bodyPr>
          <a:p>
            <a:r>
              <a:rPr lang="en-US" altLang="zh-CN" sz="2800" dirty="0">
                <a:solidFill>
                  <a:srgbClr val="006600"/>
                </a:solidFill>
                <a:latin typeface="Times New Roman" panose="02020603050405020304" pitchFamily="18" charset="0"/>
              </a:rPr>
              <a:t>      </a:t>
            </a:r>
            <a:endParaRPr lang="en-US" altLang="zh-CN" sz="2800" dirty="0">
              <a:latin typeface="Times New Roman" panose="02020603050405020304" pitchFamily="18" charset="0"/>
            </a:endParaRPr>
          </a:p>
        </p:txBody>
      </p:sp>
      <p:sp>
        <p:nvSpPr>
          <p:cNvPr id="187409" name="上箭头 187408"/>
          <p:cNvSpPr/>
          <p:nvPr/>
        </p:nvSpPr>
        <p:spPr>
          <a:xfrm>
            <a:off x="6153150" y="2819400"/>
            <a:ext cx="152400" cy="914400"/>
          </a:xfrm>
          <a:prstGeom prst="upArrow">
            <a:avLst>
              <a:gd name="adj1" fmla="val 50000"/>
              <a:gd name="adj2" fmla="val 150000"/>
            </a:avLst>
          </a:prstGeom>
          <a:solidFill>
            <a:srgbClr val="800000"/>
          </a:solidFill>
          <a:ln w="9525">
            <a:noFill/>
          </a:ln>
        </p:spPr>
        <p:txBody>
          <a:bodyPr/>
          <a:p>
            <a:endParaRPr lang="zh-CN" altLang="en-US" dirty="0">
              <a:latin typeface="Tahoma" panose="020B0604030504040204" pitchFamily="34" charset="0"/>
            </a:endParaRPr>
          </a:p>
        </p:txBody>
      </p:sp>
      <p:sp>
        <p:nvSpPr>
          <p:cNvPr id="187410" name="文本框 187409"/>
          <p:cNvSpPr txBox="1"/>
          <p:nvPr/>
        </p:nvSpPr>
        <p:spPr>
          <a:xfrm>
            <a:off x="5867400" y="3824288"/>
            <a:ext cx="736600" cy="519112"/>
          </a:xfrm>
          <a:prstGeom prst="rect">
            <a:avLst/>
          </a:prstGeom>
          <a:noFill/>
          <a:ln w="9525">
            <a:noFill/>
          </a:ln>
        </p:spPr>
        <p:txBody>
          <a:bodyPr wrap="none">
            <a:spAutoFit/>
          </a:bodyPr>
          <a:p>
            <a:r>
              <a:rPr lang="en-US" altLang="zh-CN" sz="2800" dirty="0">
                <a:solidFill>
                  <a:srgbClr val="800000"/>
                </a:solidFill>
                <a:latin typeface="Times New Roman" panose="02020603050405020304" pitchFamily="18" charset="0"/>
              </a:rPr>
              <a:t>mid</a:t>
            </a:r>
            <a:endParaRPr lang="en-US" altLang="zh-CN" sz="2800" dirty="0">
              <a:latin typeface="Times New Roman" panose="02020603050405020304" pitchFamily="18" charset="0"/>
            </a:endParaRPr>
          </a:p>
        </p:txBody>
      </p:sp>
      <p:sp useBgFill="1">
        <p:nvSpPr>
          <p:cNvPr id="187411" name="上箭头 187410"/>
          <p:cNvSpPr/>
          <p:nvPr/>
        </p:nvSpPr>
        <p:spPr>
          <a:xfrm>
            <a:off x="4267200" y="2819400"/>
            <a:ext cx="152400" cy="914400"/>
          </a:xfrm>
          <a:prstGeom prst="upArrow">
            <a:avLst>
              <a:gd name="adj1" fmla="val 50000"/>
              <a:gd name="adj2" fmla="val 150000"/>
            </a:avLst>
          </a:prstGeom>
          <a:ln w="9525">
            <a:noFill/>
          </a:ln>
        </p:spPr>
        <p:txBody>
          <a:bodyPr/>
          <a:p>
            <a:endParaRPr lang="zh-CN" altLang="en-US" dirty="0">
              <a:latin typeface="Tahoma" panose="020B0604030504040204" pitchFamily="34" charset="0"/>
            </a:endParaRPr>
          </a:p>
        </p:txBody>
      </p:sp>
      <p:sp useBgFill="1">
        <p:nvSpPr>
          <p:cNvPr id="187413" name="文本框 187412"/>
          <p:cNvSpPr txBox="1"/>
          <p:nvPr/>
        </p:nvSpPr>
        <p:spPr>
          <a:xfrm>
            <a:off x="3962400" y="3810000"/>
            <a:ext cx="717550" cy="519113"/>
          </a:xfrm>
          <a:prstGeom prst="rect">
            <a:avLst/>
          </a:prstGeom>
          <a:ln w="9525">
            <a:noFill/>
          </a:ln>
        </p:spPr>
        <p:txBody>
          <a:bodyPr wrap="none">
            <a:spAutoFit/>
          </a:bodyPr>
          <a:p>
            <a:r>
              <a:rPr lang="en-US" altLang="zh-CN" sz="2800" dirty="0">
                <a:solidFill>
                  <a:srgbClr val="800000"/>
                </a:solidFill>
                <a:latin typeface="Times New Roman" panose="02020603050405020304" pitchFamily="18" charset="0"/>
              </a:rPr>
              <a:t>      </a:t>
            </a:r>
            <a:endParaRPr lang="en-US" altLang="zh-CN" sz="2800" dirty="0">
              <a:latin typeface="Times New Roman" panose="02020603050405020304" pitchFamily="18" charset="0"/>
            </a:endParaRPr>
          </a:p>
        </p:txBody>
      </p:sp>
      <p:sp useBgFill="1">
        <p:nvSpPr>
          <p:cNvPr id="187414" name="上箭头 187413"/>
          <p:cNvSpPr/>
          <p:nvPr/>
        </p:nvSpPr>
        <p:spPr>
          <a:xfrm>
            <a:off x="7467600" y="2895600"/>
            <a:ext cx="152400" cy="838200"/>
          </a:xfrm>
          <a:prstGeom prst="upArrow">
            <a:avLst>
              <a:gd name="adj1" fmla="val 50000"/>
              <a:gd name="adj2" fmla="val 137500"/>
            </a:avLst>
          </a:prstGeom>
          <a:ln w="9525">
            <a:noFill/>
          </a:ln>
        </p:spPr>
        <p:txBody>
          <a:bodyPr/>
          <a:p>
            <a:endParaRPr lang="zh-CN" altLang="en-US" dirty="0">
              <a:latin typeface="Tahoma" panose="020B0604030504040204" pitchFamily="34" charset="0"/>
            </a:endParaRPr>
          </a:p>
        </p:txBody>
      </p:sp>
      <p:sp useBgFill="1">
        <p:nvSpPr>
          <p:cNvPr id="187415" name="文本框 187414"/>
          <p:cNvSpPr txBox="1"/>
          <p:nvPr/>
        </p:nvSpPr>
        <p:spPr>
          <a:xfrm>
            <a:off x="7664450" y="3429000"/>
            <a:ext cx="806450" cy="519113"/>
          </a:xfrm>
          <a:prstGeom prst="rect">
            <a:avLst/>
          </a:prstGeom>
          <a:ln w="9525">
            <a:noFill/>
          </a:ln>
        </p:spPr>
        <p:txBody>
          <a:bodyPr wrap="none">
            <a:spAutoFit/>
          </a:bodyPr>
          <a:p>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sp>
        <p:nvSpPr>
          <p:cNvPr id="187416" name="上箭头 187415"/>
          <p:cNvSpPr/>
          <p:nvPr/>
        </p:nvSpPr>
        <p:spPr>
          <a:xfrm>
            <a:off x="5486400" y="2895600"/>
            <a:ext cx="152400" cy="838200"/>
          </a:xfrm>
          <a:prstGeom prst="upArrow">
            <a:avLst>
              <a:gd name="adj1" fmla="val 50000"/>
              <a:gd name="adj2" fmla="val 137500"/>
            </a:avLst>
          </a:prstGeom>
          <a:solidFill>
            <a:schemeClr val="accent2"/>
          </a:solidFill>
          <a:ln w="9525">
            <a:noFill/>
          </a:ln>
        </p:spPr>
        <p:txBody>
          <a:bodyPr/>
          <a:p>
            <a:endParaRPr lang="zh-CN" altLang="en-US" dirty="0">
              <a:latin typeface="Tahoma" panose="020B0604030504040204" pitchFamily="34" charset="0"/>
            </a:endParaRPr>
          </a:p>
        </p:txBody>
      </p:sp>
      <p:sp>
        <p:nvSpPr>
          <p:cNvPr id="187417" name="文本框 187416"/>
          <p:cNvSpPr txBox="1"/>
          <p:nvPr/>
        </p:nvSpPr>
        <p:spPr>
          <a:xfrm>
            <a:off x="5683250" y="3429000"/>
            <a:ext cx="854075" cy="517525"/>
          </a:xfrm>
          <a:prstGeom prst="rect">
            <a:avLst/>
          </a:prstGeom>
          <a:noFill/>
          <a:ln w="9525">
            <a:noFill/>
          </a:ln>
        </p:spPr>
        <p:txBody>
          <a:bodyPr wrap="none">
            <a:spAutoFit/>
          </a:bodyPr>
          <a:p>
            <a:r>
              <a:rPr lang="en-US" altLang="zh-CN" sz="2800" b="1" dirty="0">
                <a:solidFill>
                  <a:srgbClr val="A50021"/>
                </a:solidFill>
                <a:latin typeface="Times New Roman" panose="02020603050405020304" pitchFamily="18" charset="0"/>
              </a:rPr>
              <a:t>high</a:t>
            </a:r>
            <a:endParaRPr lang="en-US" altLang="zh-CN" sz="2800" b="1" dirty="0">
              <a:solidFill>
                <a:srgbClr val="A50021"/>
              </a:solidFill>
              <a:latin typeface="Times New Roman" panose="02020603050405020304" pitchFamily="18" charset="0"/>
            </a:endParaRPr>
          </a:p>
        </p:txBody>
      </p:sp>
      <p:sp useBgFill="1">
        <p:nvSpPr>
          <p:cNvPr id="187418" name="上箭头 187417"/>
          <p:cNvSpPr/>
          <p:nvPr/>
        </p:nvSpPr>
        <p:spPr>
          <a:xfrm>
            <a:off x="6153150" y="2819400"/>
            <a:ext cx="152400" cy="914400"/>
          </a:xfrm>
          <a:prstGeom prst="upArrow">
            <a:avLst>
              <a:gd name="adj1" fmla="val 50000"/>
              <a:gd name="adj2" fmla="val 150000"/>
            </a:avLst>
          </a:prstGeom>
          <a:ln w="9525">
            <a:noFill/>
          </a:ln>
        </p:spPr>
        <p:txBody>
          <a:bodyPr/>
          <a:p>
            <a:endParaRPr lang="zh-CN" altLang="en-US" dirty="0">
              <a:latin typeface="Tahoma" panose="020B0604030504040204" pitchFamily="34" charset="0"/>
            </a:endParaRPr>
          </a:p>
        </p:txBody>
      </p:sp>
      <p:sp useBgFill="1">
        <p:nvSpPr>
          <p:cNvPr id="187419" name="文本框 187418"/>
          <p:cNvSpPr txBox="1"/>
          <p:nvPr/>
        </p:nvSpPr>
        <p:spPr>
          <a:xfrm>
            <a:off x="5867400" y="3824288"/>
            <a:ext cx="717550" cy="519112"/>
          </a:xfrm>
          <a:prstGeom prst="rect">
            <a:avLst/>
          </a:prstGeom>
          <a:ln w="9525">
            <a:noFill/>
          </a:ln>
        </p:spPr>
        <p:txBody>
          <a:bodyPr wrap="none">
            <a:spAutoFit/>
          </a:bodyPr>
          <a:p>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sp>
        <p:nvSpPr>
          <p:cNvPr id="187420" name="上箭头 187419"/>
          <p:cNvSpPr/>
          <p:nvPr/>
        </p:nvSpPr>
        <p:spPr>
          <a:xfrm>
            <a:off x="5010150" y="2895600"/>
            <a:ext cx="152400" cy="914400"/>
          </a:xfrm>
          <a:prstGeom prst="upArrow">
            <a:avLst>
              <a:gd name="adj1" fmla="val 50000"/>
              <a:gd name="adj2" fmla="val 150000"/>
            </a:avLst>
          </a:prstGeom>
          <a:solidFill>
            <a:srgbClr val="800000"/>
          </a:solidFill>
          <a:ln w="9525">
            <a:noFill/>
          </a:ln>
        </p:spPr>
        <p:txBody>
          <a:bodyPr/>
          <a:p>
            <a:endParaRPr lang="zh-CN" altLang="en-US" dirty="0">
              <a:latin typeface="Tahoma" panose="020B0604030504040204" pitchFamily="34" charset="0"/>
            </a:endParaRPr>
          </a:p>
        </p:txBody>
      </p:sp>
      <p:sp>
        <p:nvSpPr>
          <p:cNvPr id="187421" name="文本框 187420"/>
          <p:cNvSpPr txBox="1"/>
          <p:nvPr/>
        </p:nvSpPr>
        <p:spPr>
          <a:xfrm>
            <a:off x="4724400" y="3824288"/>
            <a:ext cx="774700" cy="517525"/>
          </a:xfrm>
          <a:prstGeom prst="rect">
            <a:avLst/>
          </a:prstGeom>
          <a:noFill/>
          <a:ln w="9525">
            <a:noFill/>
          </a:ln>
        </p:spPr>
        <p:txBody>
          <a:bodyPr wrap="none">
            <a:spAutoFit/>
          </a:bodyPr>
          <a:p>
            <a:r>
              <a:rPr lang="en-US" altLang="zh-CN" sz="2800" b="1" dirty="0">
                <a:solidFill>
                  <a:srgbClr val="0000FF"/>
                </a:solidFill>
                <a:latin typeface="Times New Roman" panose="02020603050405020304" pitchFamily="18" charset="0"/>
              </a:rPr>
              <a:t>mid</a:t>
            </a:r>
            <a:endParaRPr lang="en-US" altLang="zh-CN" sz="2800" b="1" dirty="0">
              <a:solidFill>
                <a:srgbClr val="0000FF"/>
              </a:solidFill>
              <a:latin typeface="Times New Roman" panose="02020603050405020304" pitchFamily="18" charset="0"/>
            </a:endParaRPr>
          </a:p>
        </p:txBody>
      </p:sp>
      <p:sp>
        <p:nvSpPr>
          <p:cNvPr id="187422" name="文本框 187421"/>
          <p:cNvSpPr txBox="1"/>
          <p:nvPr/>
        </p:nvSpPr>
        <p:spPr>
          <a:xfrm>
            <a:off x="831850" y="4572000"/>
            <a:ext cx="5524500" cy="2065338"/>
          </a:xfrm>
          <a:prstGeom prst="rect">
            <a:avLst/>
          </a:prstGeom>
          <a:noFill/>
          <a:ln w="9525">
            <a:noFill/>
          </a:ln>
        </p:spPr>
        <p:txBody>
          <a:bodyPr wrap="none">
            <a:spAutoFit/>
          </a:bodyPr>
          <a:p>
            <a:pPr>
              <a:lnSpc>
                <a:spcPct val="120000"/>
              </a:lnSpc>
            </a:pPr>
            <a:r>
              <a:rPr lang="en-US" altLang="zh-CN" sz="3600" b="1" dirty="0">
                <a:solidFill>
                  <a:srgbClr val="9900FF"/>
                </a:solidFill>
                <a:latin typeface="Times New Roman" panose="02020603050405020304" pitchFamily="18" charset="0"/>
                <a:ea typeface="隶书" panose="02010509060101010101" pitchFamily="49" charset="-122"/>
              </a:rPr>
              <a:t>low</a:t>
            </a:r>
            <a:r>
              <a:rPr lang="en-US" altLang="zh-CN" sz="3600" dirty="0">
                <a:solidFill>
                  <a:srgbClr val="800000"/>
                </a:solidFill>
                <a:latin typeface="隶书" panose="02010509060101010101" pitchFamily="49" charset="-122"/>
                <a:ea typeface="隶书" panose="02010509060101010101" pitchFamily="49" charset="-122"/>
              </a:rPr>
              <a:t> </a:t>
            </a:r>
            <a:r>
              <a:rPr lang="zh-CN" altLang="en-US" sz="3600" b="1" dirty="0">
                <a:latin typeface="宋体" panose="02010600030101010101" pitchFamily="2" charset="-122"/>
              </a:rPr>
              <a:t>指示查找区间的下界</a:t>
            </a:r>
            <a:r>
              <a:rPr lang="en-US" altLang="zh-CN" sz="3600" b="1" dirty="0">
                <a:latin typeface="宋体" panose="02010600030101010101" pitchFamily="2" charset="-122"/>
              </a:rPr>
              <a:t>;</a:t>
            </a:r>
            <a:endParaRPr lang="en-US" altLang="zh-CN" sz="3600" b="1" dirty="0">
              <a:latin typeface="宋体" panose="02010600030101010101" pitchFamily="2" charset="-122"/>
            </a:endParaRPr>
          </a:p>
          <a:p>
            <a:pPr>
              <a:lnSpc>
                <a:spcPct val="120000"/>
              </a:lnSpc>
            </a:pPr>
            <a:r>
              <a:rPr lang="en-US" altLang="zh-CN" sz="3600" b="1" dirty="0">
                <a:solidFill>
                  <a:srgbClr val="A50021"/>
                </a:solidFill>
                <a:latin typeface="Times New Roman" panose="02020603050405020304" pitchFamily="18" charset="0"/>
                <a:ea typeface="隶书" panose="02010509060101010101" pitchFamily="49" charset="-122"/>
              </a:rPr>
              <a:t>high</a:t>
            </a:r>
            <a:r>
              <a:rPr lang="en-US" altLang="zh-CN" sz="3600" dirty="0">
                <a:solidFill>
                  <a:srgbClr val="800000"/>
                </a:solidFill>
                <a:latin typeface="隶书" panose="02010509060101010101" pitchFamily="49" charset="-122"/>
                <a:ea typeface="隶书" panose="02010509060101010101" pitchFamily="49" charset="-122"/>
              </a:rPr>
              <a:t> </a:t>
            </a:r>
            <a:r>
              <a:rPr lang="zh-CN" altLang="en-US" sz="3600" b="1" dirty="0">
                <a:latin typeface="宋体" panose="02010600030101010101" pitchFamily="2" charset="-122"/>
              </a:rPr>
              <a:t>指示查找区间的上界</a:t>
            </a:r>
            <a:r>
              <a:rPr lang="en-US" altLang="zh-CN" sz="3600" b="1" dirty="0">
                <a:latin typeface="宋体" panose="02010600030101010101" pitchFamily="2" charset="-122"/>
              </a:rPr>
              <a:t>;</a:t>
            </a:r>
            <a:endParaRPr lang="en-US" altLang="zh-CN" sz="3600" b="1" dirty="0">
              <a:latin typeface="宋体" panose="02010600030101010101" pitchFamily="2" charset="-122"/>
            </a:endParaRPr>
          </a:p>
          <a:p>
            <a:pPr>
              <a:lnSpc>
                <a:spcPct val="120000"/>
              </a:lnSpc>
            </a:pPr>
            <a:r>
              <a:rPr lang="en-US" altLang="zh-CN" sz="3600" b="1" dirty="0">
                <a:solidFill>
                  <a:srgbClr val="0000FF"/>
                </a:solidFill>
                <a:latin typeface="Times New Roman" panose="02020603050405020304" pitchFamily="18" charset="0"/>
                <a:ea typeface="隶书" panose="02010509060101010101" pitchFamily="49" charset="-122"/>
              </a:rPr>
              <a:t>mid</a:t>
            </a:r>
            <a:r>
              <a:rPr lang="en-US" altLang="zh-CN" sz="3600" dirty="0">
                <a:solidFill>
                  <a:srgbClr val="800000"/>
                </a:solidFill>
                <a:latin typeface="Times New Roman" panose="02020603050405020304" pitchFamily="18" charset="0"/>
                <a:ea typeface="隶书" panose="02010509060101010101" pitchFamily="49" charset="-122"/>
              </a:rPr>
              <a:t> </a:t>
            </a:r>
            <a:r>
              <a:rPr lang="en-US" altLang="zh-CN" sz="3600" b="1" dirty="0">
                <a:latin typeface="Times New Roman" panose="02020603050405020304" pitchFamily="18" charset="0"/>
                <a:ea typeface="隶书" panose="02010509060101010101" pitchFamily="49" charset="-122"/>
              </a:rPr>
              <a:t>= (low+high)/2</a:t>
            </a:r>
            <a:r>
              <a:rPr lang="zh-CN" altLang="en-US" sz="3600" b="1" dirty="0">
                <a:latin typeface="隶书" panose="02010509060101010101" pitchFamily="49" charset="-122"/>
                <a:ea typeface="隶书" panose="02010509060101010101" pitchFamily="49" charset="-122"/>
              </a:rPr>
              <a:t>。</a:t>
            </a:r>
            <a:endParaRPr lang="zh-CN" altLang="en-US" sz="3600" b="1" dirty="0">
              <a:latin typeface="隶书" panose="02010509060101010101" pitchFamily="49" charset="-122"/>
              <a:ea typeface="隶书" panose="02010509060101010101"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7398"/>
                                        </p:tgtEl>
                                        <p:attrNameLst>
                                          <p:attrName>style.visibility</p:attrName>
                                        </p:attrNameLst>
                                      </p:cBhvr>
                                      <p:to>
                                        <p:strVal val="visible"/>
                                      </p:to>
                                    </p:set>
                                    <p:animEffect transition="in" filter="wipe(left)">
                                      <p:cBhvr>
                                        <p:cTn id="7" dur="500"/>
                                        <p:tgtEl>
                                          <p:spTgt spid="187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7394"/>
                                        </p:tgtEl>
                                        <p:attrNameLst>
                                          <p:attrName>style.visibility</p:attrName>
                                        </p:attrNameLst>
                                      </p:cBhvr>
                                      <p:to>
                                        <p:strVal val="visible"/>
                                      </p:to>
                                    </p:set>
                                    <p:animEffect transition="in" filter="wipe(left)">
                                      <p:cBhvr>
                                        <p:cTn id="12" dur="500"/>
                                        <p:tgtEl>
                                          <p:spTgt spid="18739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7395"/>
                                        </p:tgtEl>
                                        <p:attrNameLst>
                                          <p:attrName>style.visibility</p:attrName>
                                        </p:attrNameLst>
                                      </p:cBhvr>
                                      <p:to>
                                        <p:strVal val="visible"/>
                                      </p:to>
                                    </p:set>
                                    <p:animEffect transition="in" filter="wipe(left)">
                                      <p:cBhvr>
                                        <p:cTn id="16" dur="500"/>
                                        <p:tgtEl>
                                          <p:spTgt spid="187395"/>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87396"/>
                                        </p:tgtEl>
                                        <p:attrNameLst>
                                          <p:attrName>style.visibility</p:attrName>
                                        </p:attrNameLst>
                                      </p:cBhvr>
                                      <p:to>
                                        <p:strVal val="visible"/>
                                      </p:to>
                                    </p:set>
                                    <p:animEffect transition="in" filter="wipe(up)">
                                      <p:cBhvr>
                                        <p:cTn id="20" dur="500"/>
                                        <p:tgtEl>
                                          <p:spTgt spid="187396"/>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87397"/>
                                        </p:tgtEl>
                                        <p:attrNameLst>
                                          <p:attrName>style.visibility</p:attrName>
                                        </p:attrNameLst>
                                      </p:cBhvr>
                                      <p:to>
                                        <p:strVal val="visible"/>
                                      </p:to>
                                    </p:set>
                                    <p:animEffect transition="in" filter="wipe(up)">
                                      <p:cBhvr>
                                        <p:cTn id="24" dur="500"/>
                                        <p:tgtEl>
                                          <p:spTgt spid="187397"/>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187422"/>
                                        </p:tgtEl>
                                        <p:attrNameLst>
                                          <p:attrName>style.visibility</p:attrName>
                                        </p:attrNameLst>
                                      </p:cBhvr>
                                      <p:to>
                                        <p:strVal val="visible"/>
                                      </p:to>
                                    </p:set>
                                    <p:animEffect transition="in" filter="strips(downRight)">
                                      <p:cBhvr>
                                        <p:cTn id="29" dur="500"/>
                                        <p:tgtEl>
                                          <p:spTgt spid="1874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87399"/>
                                        </p:tgtEl>
                                        <p:attrNameLst>
                                          <p:attrName>style.visibility</p:attrName>
                                        </p:attrNameLst>
                                      </p:cBhvr>
                                      <p:to>
                                        <p:strVal val="visible"/>
                                      </p:to>
                                    </p:set>
                                    <p:animEffect transition="in" filter="wipe(left)">
                                      <p:cBhvr>
                                        <p:cTn id="34" dur="500"/>
                                        <p:tgtEl>
                                          <p:spTgt spid="187399"/>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87402"/>
                                        </p:tgtEl>
                                        <p:attrNameLst>
                                          <p:attrName>style.visibility</p:attrName>
                                        </p:attrNameLst>
                                      </p:cBhvr>
                                      <p:to>
                                        <p:strVal val="visible"/>
                                      </p:to>
                                    </p:set>
                                    <p:animEffect transition="in" filter="wipe(left)">
                                      <p:cBhvr>
                                        <p:cTn id="38" dur="500"/>
                                        <p:tgtEl>
                                          <p:spTgt spid="18740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87401"/>
                                        </p:tgtEl>
                                        <p:attrNameLst>
                                          <p:attrName>style.visibility</p:attrName>
                                        </p:attrNameLst>
                                      </p:cBhvr>
                                      <p:to>
                                        <p:strVal val="visible"/>
                                      </p:to>
                                    </p:set>
                                    <p:animEffect transition="in" filter="wipe(left)">
                                      <p:cBhvr>
                                        <p:cTn id="43" dur="500"/>
                                        <p:tgtEl>
                                          <p:spTgt spid="187401"/>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87403"/>
                                        </p:tgtEl>
                                        <p:attrNameLst>
                                          <p:attrName>style.visibility</p:attrName>
                                        </p:attrNameLst>
                                      </p:cBhvr>
                                      <p:to>
                                        <p:strVal val="visible"/>
                                      </p:to>
                                    </p:set>
                                    <p:animEffect transition="in" filter="wipe(left)">
                                      <p:cBhvr>
                                        <p:cTn id="47" dur="500"/>
                                        <p:tgtEl>
                                          <p:spTgt spid="18740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87400"/>
                                        </p:tgtEl>
                                        <p:attrNameLst>
                                          <p:attrName>style.visibility</p:attrName>
                                        </p:attrNameLst>
                                      </p:cBhvr>
                                      <p:to>
                                        <p:strVal val="visible"/>
                                      </p:to>
                                    </p:set>
                                    <p:animEffect transition="in" filter="wipe(left)">
                                      <p:cBhvr>
                                        <p:cTn id="52" dur="500"/>
                                        <p:tgtEl>
                                          <p:spTgt spid="187400"/>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87404"/>
                                        </p:tgtEl>
                                        <p:attrNameLst>
                                          <p:attrName>style.visibility</p:attrName>
                                        </p:attrNameLst>
                                      </p:cBhvr>
                                      <p:to>
                                        <p:strVal val="visible"/>
                                      </p:to>
                                    </p:set>
                                    <p:animEffect transition="in" filter="wipe(left)">
                                      <p:cBhvr>
                                        <p:cTn id="56" dur="500"/>
                                        <p:tgtEl>
                                          <p:spTgt spid="18740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87407"/>
                                        </p:tgtEl>
                                        <p:attrNameLst>
                                          <p:attrName>style.visibility</p:attrName>
                                        </p:attrNameLst>
                                      </p:cBhvr>
                                      <p:to>
                                        <p:strVal val="visible"/>
                                      </p:to>
                                    </p:set>
                                    <p:animEffect transition="in" filter="wipe(left)">
                                      <p:cBhvr>
                                        <p:cTn id="61" dur="500"/>
                                        <p:tgtEl>
                                          <p:spTgt spid="187407"/>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187408"/>
                                        </p:tgtEl>
                                        <p:attrNameLst>
                                          <p:attrName>style.visibility</p:attrName>
                                        </p:attrNameLst>
                                      </p:cBhvr>
                                      <p:to>
                                        <p:strVal val="visible"/>
                                      </p:to>
                                    </p:set>
                                    <p:animEffect transition="in" filter="wipe(left)">
                                      <p:cBhvr>
                                        <p:cTn id="65" dur="500"/>
                                        <p:tgtEl>
                                          <p:spTgt spid="187408"/>
                                        </p:tgtEl>
                                      </p:cBhvr>
                                    </p:animEffect>
                                  </p:childTnLst>
                                </p:cTn>
                              </p:par>
                            </p:childTnLst>
                          </p:cTn>
                        </p:par>
                        <p:par>
                          <p:cTn id="66" fill="hold">
                            <p:stCondLst>
                              <p:cond delay="1000"/>
                            </p:stCondLst>
                            <p:childTnLst>
                              <p:par>
                                <p:cTn id="67" presetID="22" presetClass="entr" presetSubtype="8" fill="hold" nodeType="afterEffect">
                                  <p:stCondLst>
                                    <p:cond delay="0"/>
                                  </p:stCondLst>
                                  <p:childTnLst>
                                    <p:set>
                                      <p:cBhvr>
                                        <p:cTn id="68" dur="1" fill="hold">
                                          <p:stCondLst>
                                            <p:cond delay="0"/>
                                          </p:stCondLst>
                                        </p:cTn>
                                        <p:tgtEl>
                                          <p:spTgt spid="187405"/>
                                        </p:tgtEl>
                                        <p:attrNameLst>
                                          <p:attrName>style.visibility</p:attrName>
                                        </p:attrNameLst>
                                      </p:cBhvr>
                                      <p:to>
                                        <p:strVal val="visible"/>
                                      </p:to>
                                    </p:set>
                                    <p:animEffect transition="in" filter="wipe(left)">
                                      <p:cBhvr>
                                        <p:cTn id="69" dur="500"/>
                                        <p:tgtEl>
                                          <p:spTgt spid="187405"/>
                                        </p:tgtEl>
                                      </p:cBhvr>
                                    </p:animEffect>
                                  </p:childTnLst>
                                </p:cTn>
                              </p:par>
                            </p:childTnLst>
                          </p:cTn>
                        </p:par>
                        <p:par>
                          <p:cTn id="70" fill="hold">
                            <p:stCondLst>
                              <p:cond delay="1500"/>
                            </p:stCondLst>
                            <p:childTnLst>
                              <p:par>
                                <p:cTn id="71" presetID="22" presetClass="entr" presetSubtype="8" fill="hold" grpId="0" nodeType="afterEffect">
                                  <p:stCondLst>
                                    <p:cond delay="0"/>
                                  </p:stCondLst>
                                  <p:childTnLst>
                                    <p:set>
                                      <p:cBhvr>
                                        <p:cTn id="72" dur="1" fill="hold">
                                          <p:stCondLst>
                                            <p:cond delay="0"/>
                                          </p:stCondLst>
                                        </p:cTn>
                                        <p:tgtEl>
                                          <p:spTgt spid="187406"/>
                                        </p:tgtEl>
                                        <p:attrNameLst>
                                          <p:attrName>style.visibility</p:attrName>
                                        </p:attrNameLst>
                                      </p:cBhvr>
                                      <p:to>
                                        <p:strVal val="visible"/>
                                      </p:to>
                                    </p:set>
                                    <p:animEffect transition="in" filter="wipe(left)">
                                      <p:cBhvr>
                                        <p:cTn id="73" dur="500"/>
                                        <p:tgtEl>
                                          <p:spTgt spid="18740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87411"/>
                                        </p:tgtEl>
                                        <p:attrNameLst>
                                          <p:attrName>style.visibility</p:attrName>
                                        </p:attrNameLst>
                                      </p:cBhvr>
                                      <p:to>
                                        <p:strVal val="visible"/>
                                      </p:to>
                                    </p:set>
                                    <p:animEffect transition="in" filter="wipe(left)">
                                      <p:cBhvr>
                                        <p:cTn id="78" dur="500"/>
                                        <p:tgtEl>
                                          <p:spTgt spid="187411"/>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187413"/>
                                        </p:tgtEl>
                                        <p:attrNameLst>
                                          <p:attrName>style.visibility</p:attrName>
                                        </p:attrNameLst>
                                      </p:cBhvr>
                                      <p:to>
                                        <p:strVal val="visible"/>
                                      </p:to>
                                    </p:set>
                                    <p:animEffect transition="in" filter="wipe(left)">
                                      <p:cBhvr>
                                        <p:cTn id="82" dur="500"/>
                                        <p:tgtEl>
                                          <p:spTgt spid="187413"/>
                                        </p:tgtEl>
                                      </p:cBhvr>
                                    </p:animEffect>
                                  </p:childTnLst>
                                </p:cTn>
                              </p:par>
                            </p:childTnLst>
                          </p:cTn>
                        </p:par>
                        <p:par>
                          <p:cTn id="83" fill="hold">
                            <p:stCondLst>
                              <p:cond delay="1000"/>
                            </p:stCondLst>
                            <p:childTnLst>
                              <p:par>
                                <p:cTn id="84" presetID="22" presetClass="entr" presetSubtype="8" fill="hold" nodeType="afterEffect">
                                  <p:stCondLst>
                                    <p:cond delay="0"/>
                                  </p:stCondLst>
                                  <p:childTnLst>
                                    <p:set>
                                      <p:cBhvr>
                                        <p:cTn id="85" dur="1" fill="hold">
                                          <p:stCondLst>
                                            <p:cond delay="0"/>
                                          </p:stCondLst>
                                        </p:cTn>
                                        <p:tgtEl>
                                          <p:spTgt spid="187409"/>
                                        </p:tgtEl>
                                        <p:attrNameLst>
                                          <p:attrName>style.visibility</p:attrName>
                                        </p:attrNameLst>
                                      </p:cBhvr>
                                      <p:to>
                                        <p:strVal val="visible"/>
                                      </p:to>
                                    </p:set>
                                    <p:animEffect transition="in" filter="wipe(left)">
                                      <p:cBhvr>
                                        <p:cTn id="86" dur="500"/>
                                        <p:tgtEl>
                                          <p:spTgt spid="187409"/>
                                        </p:tgtEl>
                                      </p:cBhvr>
                                    </p:animEffect>
                                  </p:childTnLst>
                                </p:cTn>
                              </p:par>
                            </p:childTnLst>
                          </p:cTn>
                        </p:par>
                        <p:par>
                          <p:cTn id="87" fill="hold">
                            <p:stCondLst>
                              <p:cond delay="1500"/>
                            </p:stCondLst>
                            <p:childTnLst>
                              <p:par>
                                <p:cTn id="88" presetID="22" presetClass="entr" presetSubtype="8" fill="hold" grpId="0" nodeType="afterEffect">
                                  <p:stCondLst>
                                    <p:cond delay="0"/>
                                  </p:stCondLst>
                                  <p:childTnLst>
                                    <p:set>
                                      <p:cBhvr>
                                        <p:cTn id="89" dur="1" fill="hold">
                                          <p:stCondLst>
                                            <p:cond delay="0"/>
                                          </p:stCondLst>
                                        </p:cTn>
                                        <p:tgtEl>
                                          <p:spTgt spid="187410"/>
                                        </p:tgtEl>
                                        <p:attrNameLst>
                                          <p:attrName>style.visibility</p:attrName>
                                        </p:attrNameLst>
                                      </p:cBhvr>
                                      <p:to>
                                        <p:strVal val="visible"/>
                                      </p:to>
                                    </p:set>
                                    <p:animEffect transition="in" filter="wipe(left)">
                                      <p:cBhvr>
                                        <p:cTn id="90" dur="500"/>
                                        <p:tgtEl>
                                          <p:spTgt spid="18741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87414"/>
                                        </p:tgtEl>
                                        <p:attrNameLst>
                                          <p:attrName>style.visibility</p:attrName>
                                        </p:attrNameLst>
                                      </p:cBhvr>
                                      <p:to>
                                        <p:strVal val="visible"/>
                                      </p:to>
                                    </p:set>
                                    <p:animEffect transition="in" filter="wipe(left)">
                                      <p:cBhvr>
                                        <p:cTn id="95" dur="500"/>
                                        <p:tgtEl>
                                          <p:spTgt spid="187414"/>
                                        </p:tgtEl>
                                      </p:cBhvr>
                                    </p:animEffec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187415"/>
                                        </p:tgtEl>
                                        <p:attrNameLst>
                                          <p:attrName>style.visibility</p:attrName>
                                        </p:attrNameLst>
                                      </p:cBhvr>
                                      <p:to>
                                        <p:strVal val="visible"/>
                                      </p:to>
                                    </p:set>
                                    <p:animEffect transition="in" filter="wipe(left)">
                                      <p:cBhvr>
                                        <p:cTn id="99" dur="500"/>
                                        <p:tgtEl>
                                          <p:spTgt spid="187415"/>
                                        </p:tgtEl>
                                      </p:cBhvr>
                                    </p:animEffect>
                                  </p:childTnLst>
                                </p:cTn>
                              </p:par>
                            </p:childTnLst>
                          </p:cTn>
                        </p:par>
                        <p:par>
                          <p:cTn id="100" fill="hold">
                            <p:stCondLst>
                              <p:cond delay="1000"/>
                            </p:stCondLst>
                            <p:childTnLst>
                              <p:par>
                                <p:cTn id="101" presetID="22" presetClass="entr" presetSubtype="8" fill="hold" nodeType="afterEffect">
                                  <p:stCondLst>
                                    <p:cond delay="0"/>
                                  </p:stCondLst>
                                  <p:childTnLst>
                                    <p:set>
                                      <p:cBhvr>
                                        <p:cTn id="102" dur="1" fill="hold">
                                          <p:stCondLst>
                                            <p:cond delay="0"/>
                                          </p:stCondLst>
                                        </p:cTn>
                                        <p:tgtEl>
                                          <p:spTgt spid="187416"/>
                                        </p:tgtEl>
                                        <p:attrNameLst>
                                          <p:attrName>style.visibility</p:attrName>
                                        </p:attrNameLst>
                                      </p:cBhvr>
                                      <p:to>
                                        <p:strVal val="visible"/>
                                      </p:to>
                                    </p:set>
                                    <p:animEffect transition="in" filter="wipe(left)">
                                      <p:cBhvr>
                                        <p:cTn id="103" dur="500"/>
                                        <p:tgtEl>
                                          <p:spTgt spid="187416"/>
                                        </p:tgtEl>
                                      </p:cBhvr>
                                    </p:animEffect>
                                  </p:childTnLst>
                                </p:cTn>
                              </p:par>
                            </p:childTnLst>
                          </p:cTn>
                        </p:par>
                        <p:par>
                          <p:cTn id="104" fill="hold">
                            <p:stCondLst>
                              <p:cond delay="1500"/>
                            </p:stCondLst>
                            <p:childTnLst>
                              <p:par>
                                <p:cTn id="105" presetID="22" presetClass="entr" presetSubtype="8" fill="hold" grpId="0" nodeType="afterEffect">
                                  <p:stCondLst>
                                    <p:cond delay="0"/>
                                  </p:stCondLst>
                                  <p:childTnLst>
                                    <p:set>
                                      <p:cBhvr>
                                        <p:cTn id="106" dur="1" fill="hold">
                                          <p:stCondLst>
                                            <p:cond delay="0"/>
                                          </p:stCondLst>
                                        </p:cTn>
                                        <p:tgtEl>
                                          <p:spTgt spid="187417"/>
                                        </p:tgtEl>
                                        <p:attrNameLst>
                                          <p:attrName>style.visibility</p:attrName>
                                        </p:attrNameLst>
                                      </p:cBhvr>
                                      <p:to>
                                        <p:strVal val="visible"/>
                                      </p:to>
                                    </p:set>
                                    <p:animEffect transition="in" filter="wipe(left)">
                                      <p:cBhvr>
                                        <p:cTn id="107" dur="500"/>
                                        <p:tgtEl>
                                          <p:spTgt spid="18741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187418"/>
                                        </p:tgtEl>
                                        <p:attrNameLst>
                                          <p:attrName>style.visibility</p:attrName>
                                        </p:attrNameLst>
                                      </p:cBhvr>
                                      <p:to>
                                        <p:strVal val="visible"/>
                                      </p:to>
                                    </p:set>
                                    <p:animEffect transition="in" filter="wipe(left)">
                                      <p:cBhvr>
                                        <p:cTn id="112" dur="500"/>
                                        <p:tgtEl>
                                          <p:spTgt spid="187418"/>
                                        </p:tgtEl>
                                      </p:cBhvr>
                                    </p:animEffect>
                                  </p:childTnLst>
                                </p:cTn>
                              </p:par>
                            </p:childTnLst>
                          </p:cTn>
                        </p:par>
                        <p:par>
                          <p:cTn id="113" fill="hold">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187419"/>
                                        </p:tgtEl>
                                        <p:attrNameLst>
                                          <p:attrName>style.visibility</p:attrName>
                                        </p:attrNameLst>
                                      </p:cBhvr>
                                      <p:to>
                                        <p:strVal val="visible"/>
                                      </p:to>
                                    </p:set>
                                    <p:animEffect transition="in" filter="wipe(left)">
                                      <p:cBhvr>
                                        <p:cTn id="116" dur="500"/>
                                        <p:tgtEl>
                                          <p:spTgt spid="187419"/>
                                        </p:tgtEl>
                                      </p:cBhvr>
                                    </p:animEffect>
                                  </p:childTnLst>
                                </p:cTn>
                              </p:par>
                            </p:childTnLst>
                          </p:cTn>
                        </p:par>
                        <p:par>
                          <p:cTn id="117" fill="hold">
                            <p:stCondLst>
                              <p:cond delay="1000"/>
                            </p:stCondLst>
                            <p:childTnLst>
                              <p:par>
                                <p:cTn id="118" presetID="22" presetClass="entr" presetSubtype="8" fill="hold" nodeType="afterEffect">
                                  <p:stCondLst>
                                    <p:cond delay="0"/>
                                  </p:stCondLst>
                                  <p:childTnLst>
                                    <p:set>
                                      <p:cBhvr>
                                        <p:cTn id="119" dur="1" fill="hold">
                                          <p:stCondLst>
                                            <p:cond delay="0"/>
                                          </p:stCondLst>
                                        </p:cTn>
                                        <p:tgtEl>
                                          <p:spTgt spid="187420"/>
                                        </p:tgtEl>
                                        <p:attrNameLst>
                                          <p:attrName>style.visibility</p:attrName>
                                        </p:attrNameLst>
                                      </p:cBhvr>
                                      <p:to>
                                        <p:strVal val="visible"/>
                                      </p:to>
                                    </p:set>
                                    <p:animEffect transition="in" filter="wipe(left)">
                                      <p:cBhvr>
                                        <p:cTn id="120" dur="500"/>
                                        <p:tgtEl>
                                          <p:spTgt spid="187420"/>
                                        </p:tgtEl>
                                      </p:cBhvr>
                                    </p:animEffect>
                                  </p:childTnLst>
                                </p:cTn>
                              </p:par>
                            </p:childTnLst>
                          </p:cTn>
                        </p:par>
                        <p:par>
                          <p:cTn id="121" fill="hold">
                            <p:stCondLst>
                              <p:cond delay="1500"/>
                            </p:stCondLst>
                            <p:childTnLst>
                              <p:par>
                                <p:cTn id="122" presetID="22" presetClass="entr" presetSubtype="8" fill="hold" grpId="0" nodeType="afterEffect">
                                  <p:stCondLst>
                                    <p:cond delay="0"/>
                                  </p:stCondLst>
                                  <p:childTnLst>
                                    <p:set>
                                      <p:cBhvr>
                                        <p:cTn id="123" dur="1" fill="hold">
                                          <p:stCondLst>
                                            <p:cond delay="0"/>
                                          </p:stCondLst>
                                        </p:cTn>
                                        <p:tgtEl>
                                          <p:spTgt spid="187421"/>
                                        </p:tgtEl>
                                        <p:attrNameLst>
                                          <p:attrName>style.visibility</p:attrName>
                                        </p:attrNameLst>
                                      </p:cBhvr>
                                      <p:to>
                                        <p:strVal val="visible"/>
                                      </p:to>
                                    </p:set>
                                    <p:animEffect transition="in" filter="wipe(left)">
                                      <p:cBhvr>
                                        <p:cTn id="124" dur="500"/>
                                        <p:tgtEl>
                                          <p:spTgt spid="18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p:bldP spid="187397" grpId="0"/>
      <p:bldP spid="187398" grpId="0"/>
      <p:bldP spid="187402" grpId="0"/>
      <p:bldP spid="187403" grpId="0"/>
      <p:bldP spid="187404" grpId="0"/>
      <p:bldP spid="187406" grpId="0"/>
      <p:bldP spid="187408" grpId="0" animBg="1"/>
      <p:bldP spid="187410" grpId="0"/>
      <p:bldP spid="187413" grpId="0" animBg="1"/>
      <p:bldP spid="187415" grpId="0" animBg="1"/>
      <p:bldP spid="187417" grpId="0"/>
      <p:bldP spid="187419" grpId="0" animBg="1"/>
      <p:bldP spid="187421" grpId="0"/>
      <p:bldP spid="1874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文本框 40961"/>
          <p:cNvSpPr txBox="1"/>
          <p:nvPr/>
        </p:nvSpPr>
        <p:spPr>
          <a:xfrm>
            <a:off x="827088" y="260350"/>
            <a:ext cx="7856537" cy="6232525"/>
          </a:xfrm>
          <a:prstGeom prst="rect">
            <a:avLst/>
          </a:prstGeom>
          <a:solidFill>
            <a:schemeClr val="bg1"/>
          </a:solidFill>
          <a:ln w="9525">
            <a:noFill/>
          </a:ln>
        </p:spPr>
        <p:txBody>
          <a:bodyPr wrap="none">
            <a:spAutoFit/>
          </a:bodyPr>
          <a:p>
            <a:pPr>
              <a:lnSpc>
                <a:spcPct val="120000"/>
              </a:lnSpc>
            </a:pPr>
            <a:r>
              <a:rPr lang="en-US" altLang="zh-CN" sz="2800" b="1" dirty="0">
                <a:latin typeface="Times New Roman" panose="02020603050405020304" pitchFamily="18" charset="0"/>
                <a:ea typeface="楷体_GB2312" pitchFamily="49" charset="-122"/>
              </a:rPr>
              <a:t>int</a:t>
            </a:r>
            <a:r>
              <a:rPr lang="en-US" altLang="zh-CN" sz="2800" dirty="0">
                <a:latin typeface="Times New Roman" panose="02020603050405020304" pitchFamily="18" charset="0"/>
                <a:ea typeface="楷体_GB2312" pitchFamily="49" charset="-122"/>
              </a:rPr>
              <a:t> Search_Bin ( SSTable ST, KeyType kval ) </a:t>
            </a:r>
            <a:r>
              <a:rPr lang="en-US" altLang="zh-CN" sz="2800" b="1" dirty="0">
                <a:latin typeface="Times New Roman" panose="02020603050405020304" pitchFamily="18" charset="0"/>
                <a:ea typeface="楷体_GB2312" pitchFamily="49" charset="-122"/>
              </a:rPr>
              <a:t>{</a:t>
            </a:r>
            <a:endParaRPr lang="en-US" altLang="zh-CN" sz="2800" b="1" dirty="0">
              <a:latin typeface="Times New Roman" panose="02020603050405020304" pitchFamily="18" charset="0"/>
              <a:ea typeface="楷体_GB2312" pitchFamily="49" charset="-122"/>
            </a:endParaRPr>
          </a:p>
          <a:p>
            <a:pPr>
              <a:lnSpc>
                <a:spcPct val="120000"/>
              </a:lnSpc>
            </a:pPr>
            <a:r>
              <a:rPr lang="en-US" altLang="zh-CN" sz="2800" dirty="0">
                <a:latin typeface="Times New Roman" panose="02020603050405020304" pitchFamily="18" charset="0"/>
                <a:ea typeface="楷体_GB2312" pitchFamily="49" charset="-122"/>
              </a:rPr>
              <a:t>   low = 1;  high = ST.length;     // </a:t>
            </a:r>
            <a:r>
              <a:rPr lang="zh-CN" altLang="en-US" sz="2800" dirty="0">
                <a:latin typeface="Times New Roman" panose="02020603050405020304" pitchFamily="18" charset="0"/>
                <a:ea typeface="楷体_GB2312" pitchFamily="49" charset="-122"/>
              </a:rPr>
              <a:t>置区间初值</a:t>
            </a:r>
            <a:endParaRPr lang="zh-CN" altLang="en-US" sz="2800" dirty="0">
              <a:latin typeface="Times New Roman" panose="02020603050405020304" pitchFamily="18" charset="0"/>
              <a:ea typeface="楷体_GB2312" pitchFamily="49" charset="-122"/>
            </a:endParaRPr>
          </a:p>
          <a:p>
            <a:pPr>
              <a:lnSpc>
                <a:spcPct val="120000"/>
              </a:lnSpc>
            </a:pPr>
            <a:r>
              <a:rPr lang="zh-CN" altLang="en-US" sz="2800" dirty="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while</a:t>
            </a:r>
            <a:r>
              <a:rPr lang="en-US" altLang="zh-CN" sz="2800" dirty="0">
                <a:latin typeface="Times New Roman" panose="02020603050405020304" pitchFamily="18" charset="0"/>
                <a:ea typeface="楷体_GB2312" pitchFamily="49" charset="-122"/>
              </a:rPr>
              <a:t> (low &lt;= high) </a:t>
            </a:r>
            <a:r>
              <a:rPr lang="en-US" altLang="zh-CN" sz="2800" b="1" dirty="0">
                <a:latin typeface="Times New Roman" panose="02020603050405020304" pitchFamily="18" charset="0"/>
                <a:ea typeface="楷体_GB2312" pitchFamily="49" charset="-122"/>
              </a:rPr>
              <a:t>{</a:t>
            </a:r>
            <a:endParaRPr lang="en-US" altLang="zh-CN" sz="2800" b="1" dirty="0">
              <a:latin typeface="Times New Roman" panose="02020603050405020304" pitchFamily="18" charset="0"/>
              <a:ea typeface="楷体_GB2312" pitchFamily="49" charset="-122"/>
            </a:endParaRPr>
          </a:p>
          <a:p>
            <a:pPr>
              <a:lnSpc>
                <a:spcPct val="120000"/>
              </a:lnSpc>
            </a:pPr>
            <a:r>
              <a:rPr lang="en-US" altLang="zh-CN" sz="2800" dirty="0">
                <a:latin typeface="Times New Roman" panose="02020603050405020304" pitchFamily="18" charset="0"/>
                <a:ea typeface="楷体_GB2312" pitchFamily="49" charset="-122"/>
              </a:rPr>
              <a:t>      mid = (low + high) / 2;</a:t>
            </a:r>
            <a:endParaRPr lang="en-US" altLang="zh-CN" sz="2800" dirty="0">
              <a:latin typeface="Times New Roman" panose="02020603050405020304" pitchFamily="18" charset="0"/>
              <a:ea typeface="楷体_GB2312" pitchFamily="49" charset="-122"/>
            </a:endParaRPr>
          </a:p>
          <a:p>
            <a:pPr>
              <a:lnSpc>
                <a:spcPct val="120000"/>
              </a:lnSpc>
            </a:pPr>
            <a:r>
              <a:rPr lang="en-US" altLang="zh-CN" sz="2800" dirty="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if </a:t>
            </a: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kval == ST.elem[mid].key  )</a:t>
            </a:r>
            <a:endParaRPr lang="en-US" altLang="zh-CN" sz="2800" dirty="0">
              <a:latin typeface="Times New Roman" panose="02020603050405020304" pitchFamily="18" charset="0"/>
              <a:ea typeface="楷体_GB2312" pitchFamily="49" charset="-122"/>
            </a:endParaRPr>
          </a:p>
          <a:p>
            <a:pPr>
              <a:lnSpc>
                <a:spcPct val="120000"/>
              </a:lnSpc>
            </a:pPr>
            <a:r>
              <a:rPr lang="en-US" altLang="zh-CN" sz="2800" dirty="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return </a:t>
            </a:r>
            <a:r>
              <a:rPr lang="en-US" altLang="zh-CN" sz="2800" dirty="0">
                <a:latin typeface="Times New Roman" panose="02020603050405020304" pitchFamily="18" charset="0"/>
                <a:ea typeface="楷体_GB2312" pitchFamily="49" charset="-122"/>
              </a:rPr>
              <a:t> mid;        // </a:t>
            </a:r>
            <a:r>
              <a:rPr lang="zh-CN" altLang="en-US" sz="2800" dirty="0">
                <a:latin typeface="Times New Roman" panose="02020603050405020304" pitchFamily="18" charset="0"/>
                <a:ea typeface="楷体_GB2312" pitchFamily="49" charset="-122"/>
              </a:rPr>
              <a:t>找到待查元素</a:t>
            </a:r>
            <a:endParaRPr lang="zh-CN" altLang="en-US" sz="2800" dirty="0">
              <a:latin typeface="Times New Roman" panose="02020603050405020304" pitchFamily="18" charset="0"/>
              <a:ea typeface="楷体_GB2312" pitchFamily="49" charset="-122"/>
            </a:endParaRPr>
          </a:p>
          <a:p>
            <a:pPr>
              <a:lnSpc>
                <a:spcPct val="120000"/>
              </a:lnSpc>
            </a:pPr>
            <a:r>
              <a:rPr lang="zh-CN" altLang="en-US" sz="2800" dirty="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else  if</a:t>
            </a:r>
            <a:r>
              <a:rPr lang="en-US" altLang="zh-CN" sz="2800" dirty="0">
                <a:latin typeface="Times New Roman" panose="02020603050405020304" pitchFamily="18" charset="0"/>
                <a:ea typeface="楷体_GB2312" pitchFamily="49" charset="-122"/>
              </a:rPr>
              <a:t> ( kval &lt; ST.elem[mid].key) )</a:t>
            </a:r>
            <a:endParaRPr lang="en-US" altLang="zh-CN" sz="2800" dirty="0">
              <a:latin typeface="Times New Roman" panose="02020603050405020304" pitchFamily="18" charset="0"/>
              <a:ea typeface="楷体_GB2312" pitchFamily="49" charset="-122"/>
            </a:endParaRPr>
          </a:p>
          <a:p>
            <a:pPr>
              <a:lnSpc>
                <a:spcPct val="120000"/>
              </a:lnSpc>
            </a:pPr>
            <a:r>
              <a:rPr lang="en-US" altLang="zh-CN" sz="2800" dirty="0">
                <a:latin typeface="Times New Roman" panose="02020603050405020304" pitchFamily="18" charset="0"/>
                <a:ea typeface="楷体_GB2312" pitchFamily="49" charset="-122"/>
              </a:rPr>
              <a:t>        high = mid - 1;       // </a:t>
            </a:r>
            <a:r>
              <a:rPr lang="zh-CN" altLang="en-US" sz="2800" dirty="0">
                <a:latin typeface="Times New Roman" panose="02020603050405020304" pitchFamily="18" charset="0"/>
                <a:ea typeface="楷体_GB2312" pitchFamily="49" charset="-122"/>
              </a:rPr>
              <a:t>继续在前半区间进行查找</a:t>
            </a:r>
            <a:endParaRPr lang="zh-CN" altLang="en-US" sz="2800" dirty="0">
              <a:latin typeface="Times New Roman" panose="02020603050405020304" pitchFamily="18" charset="0"/>
              <a:ea typeface="楷体_GB2312" pitchFamily="49" charset="-122"/>
            </a:endParaRPr>
          </a:p>
          <a:p>
            <a:pPr>
              <a:lnSpc>
                <a:spcPct val="120000"/>
              </a:lnSpc>
            </a:pPr>
            <a:r>
              <a:rPr lang="zh-CN" altLang="en-US" sz="2800" dirty="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else</a:t>
            </a:r>
            <a:r>
              <a:rPr lang="en-US" altLang="zh-CN" sz="2800" dirty="0">
                <a:latin typeface="Times New Roman" panose="02020603050405020304" pitchFamily="18" charset="0"/>
                <a:ea typeface="楷体_GB2312" pitchFamily="49" charset="-122"/>
              </a:rPr>
              <a:t>  low = mid + 1; // </a:t>
            </a:r>
            <a:r>
              <a:rPr lang="zh-CN" altLang="en-US" sz="2800" dirty="0">
                <a:latin typeface="Times New Roman" panose="02020603050405020304" pitchFamily="18" charset="0"/>
                <a:ea typeface="楷体_GB2312" pitchFamily="49" charset="-122"/>
              </a:rPr>
              <a:t>继续在后半区间进行查找</a:t>
            </a:r>
            <a:endParaRPr lang="zh-CN" altLang="en-US" sz="2800" dirty="0">
              <a:latin typeface="Times New Roman" panose="02020603050405020304" pitchFamily="18" charset="0"/>
              <a:ea typeface="楷体_GB2312" pitchFamily="49" charset="-122"/>
            </a:endParaRPr>
          </a:p>
          <a:p>
            <a:pPr>
              <a:lnSpc>
                <a:spcPct val="120000"/>
              </a:lnSpc>
            </a:pPr>
            <a:r>
              <a:rPr lang="zh-CN" altLang="en-US" sz="2800" dirty="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a:t>
            </a:r>
            <a:endParaRPr lang="en-US" altLang="zh-CN" sz="2800" b="1" dirty="0">
              <a:latin typeface="Times New Roman" panose="02020603050405020304" pitchFamily="18" charset="0"/>
              <a:ea typeface="楷体_GB2312" pitchFamily="49" charset="-122"/>
            </a:endParaRPr>
          </a:p>
          <a:p>
            <a:pPr>
              <a:lnSpc>
                <a:spcPct val="120000"/>
              </a:lnSpc>
            </a:pPr>
            <a:r>
              <a:rPr lang="en-US" altLang="zh-CN" sz="2800" b="1" dirty="0">
                <a:latin typeface="Times New Roman" panose="02020603050405020304" pitchFamily="18" charset="0"/>
                <a:ea typeface="楷体_GB2312" pitchFamily="49" charset="-122"/>
              </a:rPr>
              <a:t>   return</a:t>
            </a:r>
            <a:r>
              <a:rPr lang="en-US" altLang="zh-CN" sz="2800" dirty="0">
                <a:latin typeface="Times New Roman" panose="02020603050405020304" pitchFamily="18" charset="0"/>
                <a:ea typeface="楷体_GB2312" pitchFamily="49" charset="-122"/>
              </a:rPr>
              <a:t> 0;                 // </a:t>
            </a:r>
            <a:r>
              <a:rPr lang="zh-CN" altLang="en-US" sz="2800" dirty="0">
                <a:latin typeface="Times New Roman" panose="02020603050405020304" pitchFamily="18" charset="0"/>
                <a:ea typeface="楷体_GB2312" pitchFamily="49" charset="-122"/>
              </a:rPr>
              <a:t>顺序表中不存在待查元素</a:t>
            </a:r>
            <a:endParaRPr lang="zh-CN" altLang="en-US" sz="2800" dirty="0">
              <a:latin typeface="Times New Roman" panose="02020603050405020304" pitchFamily="18" charset="0"/>
              <a:ea typeface="楷体_GB2312" pitchFamily="49" charset="-122"/>
            </a:endParaRPr>
          </a:p>
          <a:p>
            <a:pPr>
              <a:lnSpc>
                <a:spcPct val="120000"/>
              </a:lnSpc>
            </a:pPr>
            <a:r>
              <a:rPr lang="en-US" altLang="zh-CN" sz="2800" b="1"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 // Search_Bin</a:t>
            </a:r>
            <a:endParaRPr lang="en-US" altLang="zh-CN" sz="2800" dirty="0">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strips(upRight)">
                                      <p:cBhvr>
                                        <p:cTn id="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2"/>
          <p:cNvSpPr txBox="1">
            <a:spLocks noChangeArrowheads="1"/>
          </p:cNvSpPr>
          <p:nvPr/>
        </p:nvSpPr>
        <p:spPr bwMode="auto">
          <a:xfrm>
            <a:off x="252443" y="161826"/>
            <a:ext cx="8748713" cy="1170940"/>
          </a:xfrm>
          <a:prstGeom prst="rect">
            <a:avLst/>
          </a:prstGeom>
          <a:noFill/>
          <a:ln w="9525">
            <a:noFill/>
            <a:miter lim="800000"/>
          </a:ln>
          <a:effectLst/>
        </p:spPr>
        <p:txBody>
          <a:bodyPr>
            <a:spAutoFit/>
          </a:bodyPr>
          <a:p>
            <a:pPr algn="just">
              <a:lnSpc>
                <a:spcPct val="130000"/>
              </a:lnSpc>
              <a:spcBef>
                <a:spcPct val="50000"/>
              </a:spcBef>
            </a:pPr>
            <a:r>
              <a:rPr kumimoji="1" lang="en-US" altLang="zh-CN" dirty="0">
                <a:ea typeface="楷体" panose="02010609060101010101" pitchFamily="49" charset="-122"/>
                <a:cs typeface="Times New Roman" panose="02020603050405020304" pitchFamily="18" charset="0"/>
              </a:rPr>
              <a:t>         </a:t>
            </a:r>
            <a:r>
              <a:rPr kumimoji="1" lang="zh-CN" altLang="en-US" sz="3600" b="1" dirty="0">
                <a:ea typeface="楷体" panose="02010609060101010101" pitchFamily="49" charset="-122"/>
                <a:cs typeface="Times New Roman" panose="02020603050405020304" pitchFamily="18" charset="0"/>
              </a:rPr>
              <a:t>教材</a:t>
            </a:r>
            <a:r>
              <a:rPr kumimoji="1" lang="zh-CN" altLang="en-US" dirty="0">
                <a:ea typeface="楷体" panose="02010609060101010101" pitchFamily="49" charset="-122"/>
                <a:cs typeface="Times New Roman" panose="02020603050405020304" pitchFamily="18" charset="0"/>
              </a:rPr>
              <a:t>其算法如下（在有序表</a:t>
            </a:r>
            <a:r>
              <a:rPr kumimoji="1" lang="en-US" altLang="zh-CN" dirty="0">
                <a:ea typeface="楷体" panose="02010609060101010101" pitchFamily="49" charset="-122"/>
                <a:cs typeface="Times New Roman" panose="02020603050405020304" pitchFamily="18" charset="0"/>
              </a:rPr>
              <a:t>R[</a:t>
            </a:r>
            <a:r>
              <a:rPr kumimoji="1" lang="en-US" altLang="zh-CN" dirty="0" err="1">
                <a:ea typeface="楷体" panose="02010609060101010101" pitchFamily="49" charset="-122"/>
                <a:cs typeface="Times New Roman" panose="02020603050405020304" pitchFamily="18" charset="0"/>
              </a:rPr>
              <a:t>0..</a:t>
            </a:r>
            <a:r>
              <a:rPr kumimoji="1" lang="en-US" altLang="zh-CN" i="1" dirty="0" err="1">
                <a:ea typeface="楷体" panose="02010609060101010101" pitchFamily="49" charset="-122"/>
                <a:cs typeface="Times New Roman" panose="02020603050405020304" pitchFamily="18" charset="0"/>
              </a:rPr>
              <a:t>n</a:t>
            </a:r>
            <a:r>
              <a:rPr kumimoji="1" lang="en-US" altLang="zh-CN" dirty="0">
                <a:latin typeface="+mn-ea"/>
                <a:ea typeface="+mn-ea"/>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1]</a:t>
            </a:r>
            <a:r>
              <a:rPr kumimoji="1" lang="zh-CN" altLang="en-US" dirty="0">
                <a:ea typeface="楷体" panose="02010609060101010101" pitchFamily="49" charset="-122"/>
                <a:cs typeface="Times New Roman" panose="02020603050405020304" pitchFamily="18" charset="0"/>
              </a:rPr>
              <a:t>中进行折半查找，成功时返回元素的逻辑序号，失败时返回</a:t>
            </a:r>
            <a:r>
              <a:rPr kumimoji="1" lang="en-US" altLang="zh-CN" dirty="0">
                <a:ea typeface="楷体" panose="02010609060101010101" pitchFamily="49" charset="-122"/>
                <a:cs typeface="Times New Roman" panose="02020603050405020304" pitchFamily="18" charset="0"/>
              </a:rPr>
              <a:t>0</a:t>
            </a:r>
            <a:r>
              <a:rPr kumimoji="1" lang="zh-CN" altLang="en-US" dirty="0">
                <a:ea typeface="楷体" panose="02010609060101010101" pitchFamily="49" charset="-122"/>
                <a:cs typeface="Times New Roman" panose="02020603050405020304" pitchFamily="18" charset="0"/>
              </a:rPr>
              <a:t>）：</a:t>
            </a:r>
            <a:endParaRPr kumimoji="1" lang="zh-CN" altLang="en-US" dirty="0">
              <a:ea typeface="楷体" panose="02010609060101010101" pitchFamily="49" charset="-122"/>
              <a:cs typeface="Times New Roman" panose="02020603050405020304" pitchFamily="18" charset="0"/>
            </a:endParaRPr>
          </a:p>
        </p:txBody>
      </p:sp>
      <p:sp>
        <p:nvSpPr>
          <p:cNvPr id="19468" name="Text Box 12"/>
          <p:cNvSpPr txBox="1">
            <a:spLocks noChangeArrowheads="1"/>
          </p:cNvSpPr>
          <p:nvPr/>
        </p:nvSpPr>
        <p:spPr bwMode="auto">
          <a:xfrm>
            <a:off x="468313" y="1484313"/>
            <a:ext cx="7889901" cy="4526981"/>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p>
            <a:pPr algn="l"/>
            <a:r>
              <a:rPr lang="en-US" altLang="zh-CN" sz="200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BinSearch</a:t>
            </a:r>
            <a:r>
              <a:rPr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(RecType R[],</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n,KeyType</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k)</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low=</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0,high</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1,mid</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(low&lt;=high)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当前区间存在元素时循环</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mid=(</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low+high</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(R[mid].key==k</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查找成功返回其逻辑序号</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mid+1</a:t>
            </a:r>
            <a:endPar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return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mid+1</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(k&lt;R[mid</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继续在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R[low..mid-1]</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中查找</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high=mid-1</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else</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low=</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mid+1</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继续在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mid+1..high</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中查找</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return 0;</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6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46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6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6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468">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46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46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408577"/>
          <p:cNvSpPr>
            <a:spLocks noGrp="1"/>
          </p:cNvSpPr>
          <p:nvPr>
            <p:ph type="title"/>
          </p:nvPr>
        </p:nvSpPr>
        <p:spPr>
          <a:xfrm>
            <a:off x="611188" y="1484313"/>
            <a:ext cx="7648575" cy="911225"/>
          </a:xfrm>
          <a:ln/>
        </p:spPr>
        <p:txBody>
          <a:bodyPr vert="horz" wrap="square" lIns="91440" tIns="45720" rIns="91440" bIns="45720" anchor="b"/>
          <a:p>
            <a:r>
              <a:rPr lang="zh-CN" altLang="en-US" sz="3600" dirty="0">
                <a:solidFill>
                  <a:srgbClr val="3333CC"/>
                </a:solidFill>
                <a:latin typeface="黑体" panose="02010609060101010101" pitchFamily="49" charset="-122"/>
              </a:rPr>
              <a:t>折半查找时间性能分析</a:t>
            </a:r>
            <a:r>
              <a:rPr lang="en-US" altLang="zh-CN" sz="3600" dirty="0">
                <a:solidFill>
                  <a:srgbClr val="3333CC"/>
                </a:solidFill>
                <a:latin typeface="黑体" panose="02010609060101010101" pitchFamily="49" charset="-122"/>
              </a:rPr>
              <a:t>—</a:t>
            </a:r>
            <a:r>
              <a:rPr lang="zh-CN" altLang="en-US" sz="3200" u="sng" dirty="0">
                <a:solidFill>
                  <a:schemeClr val="tx1"/>
                </a:solidFill>
                <a:latin typeface="黑体" panose="02010609060101010101" pitchFamily="49" charset="-122"/>
              </a:rPr>
              <a:t>二叉判定树</a:t>
            </a:r>
            <a:endParaRPr lang="zh-CN" altLang="en-US" sz="3200" u="sng" dirty="0">
              <a:solidFill>
                <a:schemeClr val="tx1"/>
              </a:solidFill>
              <a:latin typeface="黑体" panose="02010609060101010101" pitchFamily="49" charset="-122"/>
            </a:endParaRPr>
          </a:p>
        </p:txBody>
      </p:sp>
      <p:sp>
        <p:nvSpPr>
          <p:cNvPr id="24579" name="文本占位符 408578"/>
          <p:cNvSpPr>
            <a:spLocks noGrp="1"/>
          </p:cNvSpPr>
          <p:nvPr>
            <p:ph idx="1"/>
          </p:nvPr>
        </p:nvSpPr>
        <p:spPr>
          <a:xfrm>
            <a:off x="539750" y="2924175"/>
            <a:ext cx="7772400" cy="1871663"/>
          </a:xfrm>
          <a:ln/>
        </p:spPr>
        <p:txBody>
          <a:bodyPr vert="horz" wrap="square" lIns="91440" tIns="45720" rIns="91440" bIns="45720" anchor="t"/>
          <a:p>
            <a:pPr marL="0" indent="0">
              <a:lnSpc>
                <a:spcPct val="120000"/>
              </a:lnSpc>
              <a:spcBef>
                <a:spcPct val="0"/>
              </a:spcBef>
              <a:buNone/>
            </a:pPr>
            <a:r>
              <a:rPr lang="en-US" altLang="zh-CN" sz="2800" dirty="0">
                <a:latin typeface="宋体" panose="02010600030101010101" pitchFamily="2" charset="-122"/>
              </a:rPr>
              <a:t>    </a:t>
            </a:r>
            <a:r>
              <a:rPr lang="zh-CN" altLang="en-US" sz="2800" dirty="0">
                <a:latin typeface="宋体" panose="02010600030101010101" pitchFamily="2" charset="-122"/>
              </a:rPr>
              <a:t>折半查找的过程可以利用</a:t>
            </a:r>
            <a:r>
              <a:rPr lang="zh-CN" altLang="en-US" sz="2800" dirty="0">
                <a:solidFill>
                  <a:schemeClr val="folHlink"/>
                </a:solidFill>
                <a:latin typeface="宋体" panose="02010600030101010101" pitchFamily="2" charset="-122"/>
              </a:rPr>
              <a:t>判定树</a:t>
            </a:r>
            <a:r>
              <a:rPr lang="zh-CN" altLang="en-US" sz="2800" dirty="0">
                <a:latin typeface="宋体" panose="02010600030101010101" pitchFamily="2" charset="-122"/>
              </a:rPr>
              <a:t>来描述，当元素</a:t>
            </a:r>
            <a:r>
              <a:rPr lang="zh-CN" altLang="en-US" sz="2800" dirty="0">
                <a:solidFill>
                  <a:schemeClr val="folHlink"/>
                </a:solidFill>
                <a:latin typeface="宋体" panose="02010600030101010101" pitchFamily="2" charset="-122"/>
              </a:rPr>
              <a:t>个数一定</a:t>
            </a:r>
            <a:r>
              <a:rPr lang="zh-CN" altLang="en-US" sz="2800" dirty="0">
                <a:latin typeface="宋体" panose="02010600030101010101" pitchFamily="2" charset="-122"/>
              </a:rPr>
              <a:t>时，判定树的</a:t>
            </a:r>
            <a:r>
              <a:rPr lang="zh-CN" altLang="en-US" sz="2800" dirty="0">
                <a:solidFill>
                  <a:schemeClr val="folHlink"/>
                </a:solidFill>
                <a:latin typeface="宋体" panose="02010600030101010101" pitchFamily="2" charset="-122"/>
              </a:rPr>
              <a:t>形态也唯一</a:t>
            </a:r>
            <a:r>
              <a:rPr lang="zh-CN" altLang="en-US" sz="2800" dirty="0">
                <a:latin typeface="宋体" panose="02010600030101010101" pitchFamily="2" charset="-122"/>
              </a:rPr>
              <a:t>，可以根据</a:t>
            </a:r>
            <a:r>
              <a:rPr lang="zh-CN" altLang="en-US" sz="2800" dirty="0">
                <a:solidFill>
                  <a:schemeClr val="folHlink"/>
                </a:solidFill>
                <a:latin typeface="宋体" panose="02010600030101010101" pitchFamily="2" charset="-122"/>
              </a:rPr>
              <a:t>判定树</a:t>
            </a:r>
            <a:r>
              <a:rPr lang="zh-CN" altLang="en-US" sz="2800" dirty="0">
                <a:latin typeface="宋体" panose="02010600030101010101" pitchFamily="2" charset="-122"/>
              </a:rPr>
              <a:t>来</a:t>
            </a:r>
            <a:r>
              <a:rPr lang="zh-CN" altLang="en-US" sz="2800" dirty="0">
                <a:solidFill>
                  <a:schemeClr val="folHlink"/>
                </a:solidFill>
                <a:latin typeface="宋体" panose="02010600030101010101" pitchFamily="2" charset="-122"/>
              </a:rPr>
              <a:t>确定</a:t>
            </a:r>
            <a:r>
              <a:rPr lang="zh-CN" altLang="en-US" sz="2800" dirty="0">
                <a:latin typeface="宋体" panose="02010600030101010101" pitchFamily="2" charset="-122"/>
              </a:rPr>
              <a:t>查找元素成功或不成功时所需要的</a:t>
            </a:r>
            <a:r>
              <a:rPr lang="zh-CN" altLang="en-US" sz="2800" dirty="0">
                <a:solidFill>
                  <a:schemeClr val="folHlink"/>
                </a:solidFill>
                <a:latin typeface="宋体" panose="02010600030101010101" pitchFamily="2" charset="-122"/>
              </a:rPr>
              <a:t>判定次数</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2" name="文本框 1"/>
          <p:cNvSpPr txBox="1"/>
          <p:nvPr/>
        </p:nvSpPr>
        <p:spPr>
          <a:xfrm>
            <a:off x="1156970" y="215265"/>
            <a:ext cx="7645400" cy="1568450"/>
          </a:xfrm>
          <a:prstGeom prst="rect">
            <a:avLst/>
          </a:prstGeom>
          <a:noFill/>
        </p:spPr>
        <p:txBody>
          <a:bodyPr wrap="square" rtlCol="0" anchor="t">
            <a:spAutoFit/>
          </a:bodyPr>
          <a:p>
            <a:r>
              <a:rPr kumimoji="1" lang="zh-CN" altLang="en-US" sz="2400" dirty="0" smtClean="0">
                <a:ea typeface="楷体" panose="02010609060101010101" pitchFamily="49" charset="-122"/>
                <a:cs typeface="Times New Roman" panose="02020603050405020304" pitchFamily="18" charset="0"/>
                <a:sym typeface="+mn-ea"/>
              </a:rPr>
              <a:t>二</a:t>
            </a:r>
            <a:r>
              <a:rPr kumimoji="1" lang="zh-CN" altLang="en-US" sz="2400" dirty="0">
                <a:ea typeface="楷体" panose="02010609060101010101" pitchFamily="49" charset="-122"/>
                <a:cs typeface="Times New Roman" panose="02020603050405020304" pitchFamily="18" charset="0"/>
                <a:sym typeface="+mn-ea"/>
              </a:rPr>
              <a:t>分查找过程可用二叉树来描述</a:t>
            </a:r>
            <a:r>
              <a:rPr kumimoji="1" lang="zh-CN" altLang="en-US" sz="2400" dirty="0" smtClean="0">
                <a:ea typeface="楷体" panose="02010609060101010101" pitchFamily="49" charset="-122"/>
                <a:cs typeface="Times New Roman" panose="02020603050405020304" pitchFamily="18" charset="0"/>
                <a:sym typeface="+mn-ea"/>
              </a:rPr>
              <a:t>：把当前查找区间的中间位置上的记录作为</a:t>
            </a:r>
            <a:r>
              <a:rPr kumimoji="1" lang="zh-CN" altLang="en-US" sz="2400" dirty="0" smtClean="0">
                <a:solidFill>
                  <a:srgbClr val="FF33CC"/>
                </a:solidFill>
                <a:ea typeface="楷体" panose="02010609060101010101" pitchFamily="49" charset="-122"/>
                <a:cs typeface="Times New Roman" panose="02020603050405020304" pitchFamily="18" charset="0"/>
                <a:sym typeface="+mn-ea"/>
              </a:rPr>
              <a:t>根</a:t>
            </a:r>
            <a:r>
              <a:rPr kumimoji="1" lang="zh-CN" altLang="en-US" sz="2400" dirty="0" smtClean="0">
                <a:ea typeface="楷体" panose="02010609060101010101" pitchFamily="49" charset="-122"/>
                <a:cs typeface="Times New Roman" panose="02020603050405020304" pitchFamily="18" charset="0"/>
                <a:sym typeface="+mn-ea"/>
              </a:rPr>
              <a:t>；左子表和右子表中的记录分别作为根的</a:t>
            </a:r>
            <a:r>
              <a:rPr kumimoji="1" lang="zh-CN" altLang="en-US" sz="2400" dirty="0" smtClean="0">
                <a:solidFill>
                  <a:srgbClr val="FF33CC"/>
                </a:solidFill>
                <a:ea typeface="楷体" panose="02010609060101010101" pitchFamily="49" charset="-122"/>
                <a:cs typeface="Times New Roman" panose="02020603050405020304" pitchFamily="18" charset="0"/>
                <a:sym typeface="+mn-ea"/>
              </a:rPr>
              <a:t>左子树</a:t>
            </a:r>
            <a:r>
              <a:rPr kumimoji="1" lang="zh-CN" altLang="en-US" sz="2400" dirty="0" smtClean="0">
                <a:ea typeface="楷体" panose="02010609060101010101" pitchFamily="49" charset="-122"/>
                <a:cs typeface="Times New Roman" panose="02020603050405020304" pitchFamily="18" charset="0"/>
                <a:sym typeface="+mn-ea"/>
              </a:rPr>
              <a:t>和</a:t>
            </a:r>
            <a:r>
              <a:rPr kumimoji="1" lang="zh-CN" altLang="en-US" sz="2400" dirty="0" smtClean="0">
                <a:solidFill>
                  <a:srgbClr val="FF33CC"/>
                </a:solidFill>
                <a:ea typeface="楷体" panose="02010609060101010101" pitchFamily="49" charset="-122"/>
                <a:cs typeface="Times New Roman" panose="02020603050405020304" pitchFamily="18" charset="0"/>
                <a:sym typeface="+mn-ea"/>
              </a:rPr>
              <a:t>右子树</a:t>
            </a:r>
            <a:r>
              <a:rPr kumimoji="1" lang="zh-CN" altLang="en-US" sz="2400" dirty="0" smtClean="0">
                <a:ea typeface="楷体" panose="02010609060101010101" pitchFamily="49" charset="-122"/>
                <a:cs typeface="Times New Roman" panose="02020603050405020304" pitchFamily="18" charset="0"/>
                <a:sym typeface="+mn-ea"/>
              </a:rPr>
              <a:t>。</a:t>
            </a:r>
            <a:r>
              <a:rPr kumimoji="1" lang="zh-CN" altLang="en-US" sz="2400" smtClean="0">
                <a:ea typeface="楷体" panose="02010609060101010101" pitchFamily="49" charset="-122"/>
                <a:cs typeface="Times New Roman" panose="02020603050405020304" pitchFamily="18" charset="0"/>
                <a:sym typeface="+mn-ea"/>
              </a:rPr>
              <a:t>这样的二叉树称为</a:t>
            </a:r>
            <a:r>
              <a:rPr kumimoji="1" lang="zh-CN" altLang="en-US" sz="2400" smtClean="0">
                <a:solidFill>
                  <a:srgbClr val="FF0000"/>
                </a:solidFill>
                <a:ea typeface="楷体" panose="02010609060101010101" pitchFamily="49" charset="-122"/>
                <a:cs typeface="Times New Roman" panose="02020603050405020304" pitchFamily="18" charset="0"/>
                <a:sym typeface="+mn-ea"/>
              </a:rPr>
              <a:t>判定</a:t>
            </a:r>
            <a:r>
              <a:rPr kumimoji="1" lang="zh-CN" altLang="en-US" sz="2400" dirty="0" smtClean="0">
                <a:solidFill>
                  <a:srgbClr val="FF0000"/>
                </a:solidFill>
                <a:ea typeface="楷体" panose="02010609060101010101" pitchFamily="49" charset="-122"/>
                <a:cs typeface="Times New Roman" panose="02020603050405020304" pitchFamily="18" charset="0"/>
                <a:sym typeface="+mn-ea"/>
              </a:rPr>
              <a:t>树</a:t>
            </a:r>
            <a:r>
              <a:rPr kumimoji="1" lang="zh-CN" altLang="en-US" sz="2400" dirty="0" smtClean="0">
                <a:ea typeface="楷体" panose="02010609060101010101" pitchFamily="49" charset="-122"/>
                <a:cs typeface="Times New Roman" panose="02020603050405020304" pitchFamily="18" charset="0"/>
                <a:sym typeface="+mn-ea"/>
              </a:rPr>
              <a:t>或</a:t>
            </a:r>
            <a:r>
              <a:rPr kumimoji="1" lang="zh-CN" altLang="en-US" sz="2400" dirty="0" smtClean="0">
                <a:solidFill>
                  <a:srgbClr val="FF0000"/>
                </a:solidFill>
                <a:ea typeface="楷体" panose="02010609060101010101" pitchFamily="49" charset="-122"/>
                <a:cs typeface="Times New Roman" panose="02020603050405020304" pitchFamily="18" charset="0"/>
                <a:sym typeface="+mn-ea"/>
              </a:rPr>
              <a:t>比较树</a:t>
            </a:r>
            <a:r>
              <a:rPr kumimoji="1" lang="zh-CN" altLang="en-US" sz="2400" dirty="0" smtClean="0">
                <a:ea typeface="楷体" panose="02010609060101010101" pitchFamily="49" charset="-122"/>
                <a:cs typeface="Times New Roman" panose="02020603050405020304" pitchFamily="18" charset="0"/>
                <a:sym typeface="+mn-ea"/>
              </a:rPr>
              <a:t>。</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文本框 41985"/>
          <p:cNvSpPr txBox="1"/>
          <p:nvPr/>
        </p:nvSpPr>
        <p:spPr>
          <a:xfrm>
            <a:off x="250825" y="908050"/>
            <a:ext cx="8432800" cy="641350"/>
          </a:xfrm>
          <a:prstGeom prst="rect">
            <a:avLst/>
          </a:prstGeom>
          <a:solidFill>
            <a:schemeClr val="bg1"/>
          </a:solidFill>
          <a:ln w="9525">
            <a:noFill/>
          </a:ln>
        </p:spPr>
        <p:txBody>
          <a:bodyPr>
            <a:spAutoFit/>
          </a:bodyPr>
          <a:p>
            <a:r>
              <a:rPr lang="zh-CN" altLang="en-US" sz="3600" b="1" dirty="0">
                <a:latin typeface="Times New Roman" panose="02020603050405020304" pitchFamily="18" charset="0"/>
                <a:ea typeface="楷体_GB2312" pitchFamily="49" charset="-122"/>
              </a:rPr>
              <a:t>先看一个具体的情况，假设：</a:t>
            </a:r>
            <a:r>
              <a:rPr lang="en-US" altLang="zh-CN" sz="3600" b="1" dirty="0">
                <a:latin typeface="Times New Roman" panose="02020603050405020304" pitchFamily="18" charset="0"/>
                <a:ea typeface="楷体_GB2312" pitchFamily="49" charset="-122"/>
              </a:rPr>
              <a:t>n=11</a:t>
            </a:r>
            <a:endParaRPr lang="en-US" altLang="zh-CN" sz="3600" b="1" dirty="0">
              <a:latin typeface="Times New Roman" panose="02020603050405020304" pitchFamily="18" charset="0"/>
            </a:endParaRPr>
          </a:p>
        </p:txBody>
      </p:sp>
      <p:sp>
        <p:nvSpPr>
          <p:cNvPr id="41987" name="文本框 41986"/>
          <p:cNvSpPr txBox="1"/>
          <p:nvPr/>
        </p:nvSpPr>
        <p:spPr>
          <a:xfrm>
            <a:off x="228600" y="228600"/>
            <a:ext cx="6788150" cy="701675"/>
          </a:xfrm>
          <a:prstGeom prst="rect">
            <a:avLst/>
          </a:prstGeom>
          <a:solidFill>
            <a:schemeClr val="bg1"/>
          </a:solidFill>
          <a:ln w="9525">
            <a:noFill/>
          </a:ln>
        </p:spPr>
        <p:txBody>
          <a:bodyPr wrap="none">
            <a:spAutoFit/>
          </a:bodyPr>
          <a:p>
            <a:r>
              <a:rPr lang="zh-CN" altLang="en-US" sz="4000" b="1" dirty="0">
                <a:solidFill>
                  <a:srgbClr val="0000FF"/>
                </a:solidFill>
                <a:latin typeface="Times New Roman" panose="02020603050405020304" pitchFamily="18" charset="0"/>
                <a:ea typeface="楷体_GB2312" pitchFamily="49" charset="-122"/>
              </a:rPr>
              <a:t>分析折半查找的平均查找长度</a:t>
            </a:r>
            <a:endParaRPr lang="zh-CN" altLang="en-US" sz="4000" b="1" dirty="0">
              <a:solidFill>
                <a:srgbClr val="0000FF"/>
              </a:solidFill>
              <a:latin typeface="Times New Roman" panose="02020603050405020304" pitchFamily="18" charset="0"/>
              <a:ea typeface="楷体_GB2312" pitchFamily="49" charset="-122"/>
            </a:endParaRPr>
          </a:p>
        </p:txBody>
      </p:sp>
      <p:sp>
        <p:nvSpPr>
          <p:cNvPr id="42012" name="椭圆 42011"/>
          <p:cNvSpPr/>
          <p:nvPr/>
        </p:nvSpPr>
        <p:spPr>
          <a:xfrm>
            <a:off x="4267200" y="3783013"/>
            <a:ext cx="609600" cy="533400"/>
          </a:xfrm>
          <a:prstGeom prst="ellipse">
            <a:avLst/>
          </a:prstGeom>
          <a:solidFill>
            <a:schemeClr val="accent1"/>
          </a:solidFill>
          <a:ln w="38100">
            <a:noFill/>
          </a:ln>
        </p:spPr>
        <p:txBody>
          <a:bodyPr wrap="none" anchor="ctr"/>
          <a:p>
            <a:pPr algn="ctr"/>
            <a:r>
              <a:rPr lang="en-US" altLang="zh-CN" sz="4000" b="1" dirty="0">
                <a:latin typeface="Times New Roman" panose="02020603050405020304" pitchFamily="18" charset="0"/>
              </a:rPr>
              <a:t>6</a:t>
            </a:r>
            <a:endParaRPr lang="en-US" altLang="zh-CN" sz="4000" b="1" dirty="0">
              <a:latin typeface="Times New Roman" panose="02020603050405020304" pitchFamily="18" charset="0"/>
            </a:endParaRPr>
          </a:p>
        </p:txBody>
      </p:sp>
      <p:sp>
        <p:nvSpPr>
          <p:cNvPr id="42014" name="椭圆 42013"/>
          <p:cNvSpPr/>
          <p:nvPr/>
        </p:nvSpPr>
        <p:spPr>
          <a:xfrm>
            <a:off x="1295400" y="4240213"/>
            <a:ext cx="609600" cy="533400"/>
          </a:xfrm>
          <a:prstGeom prst="ellipse">
            <a:avLst/>
          </a:prstGeom>
          <a:solidFill>
            <a:schemeClr val="accent1"/>
          </a:solidFill>
          <a:ln w="38100">
            <a:noFill/>
          </a:ln>
        </p:spPr>
        <p:txBody>
          <a:bodyPr wrap="none" anchor="ctr"/>
          <a:p>
            <a:pPr algn="ctr"/>
            <a:r>
              <a:rPr lang="en-US" altLang="zh-CN" sz="4000" b="1" dirty="0">
                <a:latin typeface="Times New Roman" panose="02020603050405020304" pitchFamily="18" charset="0"/>
              </a:rPr>
              <a:t>3</a:t>
            </a:r>
            <a:endParaRPr lang="en-US" altLang="zh-CN" sz="4000" b="1" dirty="0">
              <a:latin typeface="Times New Roman" panose="02020603050405020304" pitchFamily="18" charset="0"/>
            </a:endParaRPr>
          </a:p>
        </p:txBody>
      </p:sp>
      <p:sp>
        <p:nvSpPr>
          <p:cNvPr id="42015" name="椭圆 42014"/>
          <p:cNvSpPr/>
          <p:nvPr/>
        </p:nvSpPr>
        <p:spPr>
          <a:xfrm>
            <a:off x="6400800" y="4240213"/>
            <a:ext cx="609600" cy="533400"/>
          </a:xfrm>
          <a:prstGeom prst="ellipse">
            <a:avLst/>
          </a:prstGeom>
          <a:solidFill>
            <a:schemeClr val="accent1"/>
          </a:solidFill>
          <a:ln w="38100">
            <a:noFill/>
          </a:ln>
        </p:spPr>
        <p:txBody>
          <a:bodyPr wrap="none" anchor="ctr"/>
          <a:p>
            <a:pPr algn="ctr"/>
            <a:r>
              <a:rPr lang="en-US" altLang="zh-CN" sz="4000" b="1" dirty="0">
                <a:latin typeface="Times New Roman" panose="02020603050405020304" pitchFamily="18" charset="0"/>
              </a:rPr>
              <a:t>9</a:t>
            </a:r>
            <a:endParaRPr lang="en-US" altLang="zh-CN" sz="4000" b="1" dirty="0">
              <a:latin typeface="Times New Roman" panose="02020603050405020304" pitchFamily="18" charset="0"/>
            </a:endParaRPr>
          </a:p>
        </p:txBody>
      </p:sp>
      <p:sp>
        <p:nvSpPr>
          <p:cNvPr id="42016" name="椭圆 42015"/>
          <p:cNvSpPr/>
          <p:nvPr/>
        </p:nvSpPr>
        <p:spPr>
          <a:xfrm>
            <a:off x="381000" y="4849813"/>
            <a:ext cx="609600" cy="533400"/>
          </a:xfrm>
          <a:prstGeom prst="ellipse">
            <a:avLst/>
          </a:prstGeom>
          <a:solidFill>
            <a:schemeClr val="accent1"/>
          </a:solidFill>
          <a:ln w="38100">
            <a:noFill/>
          </a:ln>
        </p:spPr>
        <p:txBody>
          <a:bodyPr wrap="none" anchor="ctr"/>
          <a:p>
            <a:pPr algn="ctr"/>
            <a:r>
              <a:rPr lang="en-US" altLang="zh-CN" sz="4000" b="1" dirty="0">
                <a:latin typeface="Times New Roman" panose="02020603050405020304" pitchFamily="18" charset="0"/>
              </a:rPr>
              <a:t>1</a:t>
            </a:r>
            <a:endParaRPr lang="en-US" altLang="zh-CN" sz="4000" b="1" dirty="0">
              <a:latin typeface="Times New Roman" panose="02020603050405020304" pitchFamily="18" charset="0"/>
            </a:endParaRPr>
          </a:p>
        </p:txBody>
      </p:sp>
      <p:sp>
        <p:nvSpPr>
          <p:cNvPr id="42017" name="椭圆 42016"/>
          <p:cNvSpPr/>
          <p:nvPr/>
        </p:nvSpPr>
        <p:spPr>
          <a:xfrm>
            <a:off x="2286000" y="4773613"/>
            <a:ext cx="609600" cy="533400"/>
          </a:xfrm>
          <a:prstGeom prst="ellipse">
            <a:avLst/>
          </a:prstGeom>
          <a:solidFill>
            <a:schemeClr val="accent1"/>
          </a:solidFill>
          <a:ln w="38100">
            <a:noFill/>
          </a:ln>
        </p:spPr>
        <p:txBody>
          <a:bodyPr wrap="none" anchor="ctr"/>
          <a:p>
            <a:pPr algn="ctr"/>
            <a:r>
              <a:rPr lang="en-US" altLang="zh-CN" sz="4000" b="1" dirty="0">
                <a:latin typeface="Times New Roman" panose="02020603050405020304" pitchFamily="18" charset="0"/>
              </a:rPr>
              <a:t>4</a:t>
            </a:r>
            <a:endParaRPr lang="en-US" altLang="zh-CN" sz="4000" b="1" dirty="0">
              <a:latin typeface="Times New Roman" panose="02020603050405020304" pitchFamily="18" charset="0"/>
            </a:endParaRPr>
          </a:p>
        </p:txBody>
      </p:sp>
      <p:sp>
        <p:nvSpPr>
          <p:cNvPr id="42031" name="椭圆 42030"/>
          <p:cNvSpPr/>
          <p:nvPr/>
        </p:nvSpPr>
        <p:spPr>
          <a:xfrm>
            <a:off x="1295400" y="5535613"/>
            <a:ext cx="609600" cy="533400"/>
          </a:xfrm>
          <a:prstGeom prst="ellipse">
            <a:avLst/>
          </a:prstGeom>
          <a:solidFill>
            <a:schemeClr val="accent1"/>
          </a:solidFill>
          <a:ln w="38100">
            <a:noFill/>
          </a:ln>
        </p:spPr>
        <p:txBody>
          <a:bodyPr wrap="none" anchor="ctr"/>
          <a:p>
            <a:pPr algn="ctr"/>
            <a:r>
              <a:rPr lang="en-US" altLang="zh-CN" sz="4000" b="1" dirty="0">
                <a:latin typeface="Times New Roman" panose="02020603050405020304" pitchFamily="18" charset="0"/>
              </a:rPr>
              <a:t>2</a:t>
            </a:r>
            <a:endParaRPr lang="en-US" altLang="zh-CN" sz="4000" b="1" dirty="0">
              <a:latin typeface="Times New Roman" panose="02020603050405020304" pitchFamily="18" charset="0"/>
            </a:endParaRPr>
          </a:p>
        </p:txBody>
      </p:sp>
      <p:sp>
        <p:nvSpPr>
          <p:cNvPr id="42032" name="椭圆 42031"/>
          <p:cNvSpPr/>
          <p:nvPr/>
        </p:nvSpPr>
        <p:spPr>
          <a:xfrm>
            <a:off x="3352800" y="5459413"/>
            <a:ext cx="609600" cy="533400"/>
          </a:xfrm>
          <a:prstGeom prst="ellipse">
            <a:avLst/>
          </a:prstGeom>
          <a:solidFill>
            <a:schemeClr val="accent1"/>
          </a:solidFill>
          <a:ln w="38100">
            <a:noFill/>
          </a:ln>
        </p:spPr>
        <p:txBody>
          <a:bodyPr wrap="none" anchor="ctr"/>
          <a:p>
            <a:pPr algn="ctr"/>
            <a:r>
              <a:rPr lang="en-US" altLang="zh-CN" sz="4000" b="1" dirty="0">
                <a:latin typeface="Times New Roman" panose="02020603050405020304" pitchFamily="18" charset="0"/>
              </a:rPr>
              <a:t>5</a:t>
            </a:r>
            <a:endParaRPr lang="en-US" altLang="zh-CN" sz="4000" b="1" dirty="0">
              <a:latin typeface="Times New Roman" panose="02020603050405020304" pitchFamily="18" charset="0"/>
            </a:endParaRPr>
          </a:p>
        </p:txBody>
      </p:sp>
      <p:sp>
        <p:nvSpPr>
          <p:cNvPr id="42033" name="椭圆 42032"/>
          <p:cNvSpPr/>
          <p:nvPr/>
        </p:nvSpPr>
        <p:spPr>
          <a:xfrm>
            <a:off x="4953000" y="4773613"/>
            <a:ext cx="609600" cy="533400"/>
          </a:xfrm>
          <a:prstGeom prst="ellipse">
            <a:avLst/>
          </a:prstGeom>
          <a:solidFill>
            <a:schemeClr val="accent1"/>
          </a:solidFill>
          <a:ln w="38100">
            <a:noFill/>
          </a:ln>
        </p:spPr>
        <p:txBody>
          <a:bodyPr wrap="none" anchor="ctr"/>
          <a:p>
            <a:pPr algn="ctr"/>
            <a:r>
              <a:rPr lang="en-US" altLang="zh-CN" sz="4000" b="1" dirty="0">
                <a:latin typeface="Times New Roman" panose="02020603050405020304" pitchFamily="18" charset="0"/>
              </a:rPr>
              <a:t>7</a:t>
            </a:r>
            <a:endParaRPr lang="en-US" altLang="zh-CN" sz="4000" b="1" dirty="0">
              <a:latin typeface="Times New Roman" panose="02020603050405020304" pitchFamily="18" charset="0"/>
            </a:endParaRPr>
          </a:p>
        </p:txBody>
      </p:sp>
      <p:sp>
        <p:nvSpPr>
          <p:cNvPr id="42034" name="椭圆 42033"/>
          <p:cNvSpPr/>
          <p:nvPr/>
        </p:nvSpPr>
        <p:spPr>
          <a:xfrm>
            <a:off x="5638800" y="5459413"/>
            <a:ext cx="609600" cy="533400"/>
          </a:xfrm>
          <a:prstGeom prst="ellipse">
            <a:avLst/>
          </a:prstGeom>
          <a:solidFill>
            <a:schemeClr val="accent1"/>
          </a:solidFill>
          <a:ln w="38100">
            <a:noFill/>
          </a:ln>
        </p:spPr>
        <p:txBody>
          <a:bodyPr wrap="none" anchor="ctr"/>
          <a:p>
            <a:pPr algn="ctr"/>
            <a:r>
              <a:rPr lang="en-US" altLang="zh-CN" sz="4000" b="1" dirty="0">
                <a:latin typeface="Times New Roman" panose="02020603050405020304" pitchFamily="18" charset="0"/>
              </a:rPr>
              <a:t>8</a:t>
            </a:r>
            <a:endParaRPr lang="en-US" altLang="zh-CN" b="1" dirty="0">
              <a:latin typeface="Times New Roman" panose="02020603050405020304" pitchFamily="18" charset="0"/>
            </a:endParaRPr>
          </a:p>
        </p:txBody>
      </p:sp>
      <p:sp>
        <p:nvSpPr>
          <p:cNvPr id="42035" name="椭圆 42034"/>
          <p:cNvSpPr/>
          <p:nvPr/>
        </p:nvSpPr>
        <p:spPr>
          <a:xfrm>
            <a:off x="7315200" y="4849813"/>
            <a:ext cx="609600" cy="533400"/>
          </a:xfrm>
          <a:prstGeom prst="ellipse">
            <a:avLst/>
          </a:prstGeom>
          <a:solidFill>
            <a:schemeClr val="accent1"/>
          </a:solidFill>
          <a:ln w="38100">
            <a:noFill/>
          </a:ln>
        </p:spPr>
        <p:txBody>
          <a:bodyPr wrap="none" anchor="ctr"/>
          <a:p>
            <a:pPr algn="ctr"/>
            <a:r>
              <a:rPr lang="en-US" altLang="zh-CN" sz="4000" b="1" dirty="0">
                <a:latin typeface="Times New Roman" panose="02020603050405020304" pitchFamily="18" charset="0"/>
              </a:rPr>
              <a:t>10</a:t>
            </a:r>
            <a:endParaRPr lang="en-US" altLang="zh-CN" sz="4000" b="1" dirty="0">
              <a:latin typeface="Times New Roman" panose="02020603050405020304" pitchFamily="18" charset="0"/>
            </a:endParaRPr>
          </a:p>
        </p:txBody>
      </p:sp>
      <p:sp>
        <p:nvSpPr>
          <p:cNvPr id="42036" name="椭圆 42035"/>
          <p:cNvSpPr/>
          <p:nvPr/>
        </p:nvSpPr>
        <p:spPr>
          <a:xfrm>
            <a:off x="8001000" y="5535613"/>
            <a:ext cx="609600" cy="533400"/>
          </a:xfrm>
          <a:prstGeom prst="ellipse">
            <a:avLst/>
          </a:prstGeom>
          <a:solidFill>
            <a:schemeClr val="accent1"/>
          </a:solidFill>
          <a:ln w="38100">
            <a:noFill/>
          </a:ln>
        </p:spPr>
        <p:txBody>
          <a:bodyPr wrap="none" anchor="ctr"/>
          <a:p>
            <a:pPr algn="ctr"/>
            <a:r>
              <a:rPr lang="en-US" altLang="zh-CN" sz="4000" b="1" dirty="0">
                <a:latin typeface="Times New Roman" panose="02020603050405020304" pitchFamily="18" charset="0"/>
              </a:rPr>
              <a:t>11</a:t>
            </a:r>
            <a:endParaRPr lang="en-US" altLang="zh-CN" b="1" dirty="0">
              <a:latin typeface="Times New Roman" panose="02020603050405020304" pitchFamily="18" charset="0"/>
            </a:endParaRPr>
          </a:p>
        </p:txBody>
      </p:sp>
      <p:sp>
        <p:nvSpPr>
          <p:cNvPr id="42037" name="直接连接符 42036"/>
          <p:cNvSpPr/>
          <p:nvPr/>
        </p:nvSpPr>
        <p:spPr>
          <a:xfrm flipH="1">
            <a:off x="1905000" y="4087813"/>
            <a:ext cx="2286000" cy="381000"/>
          </a:xfrm>
          <a:prstGeom prst="line">
            <a:avLst/>
          </a:prstGeom>
          <a:ln w="47625" cap="flat" cmpd="sng">
            <a:solidFill>
              <a:schemeClr val="accent4"/>
            </a:solidFill>
            <a:prstDash val="solid"/>
            <a:roun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2038" name="直接连接符 42037"/>
          <p:cNvSpPr/>
          <p:nvPr/>
        </p:nvSpPr>
        <p:spPr>
          <a:xfrm>
            <a:off x="4953000" y="4087813"/>
            <a:ext cx="1524000" cy="228600"/>
          </a:xfrm>
          <a:prstGeom prst="line">
            <a:avLst/>
          </a:prstGeom>
          <a:ln w="47625" cap="flat" cmpd="sng">
            <a:solidFill>
              <a:schemeClr val="accent4"/>
            </a:solidFill>
            <a:prstDash val="solid"/>
            <a:roun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2039" name="直接连接符 42038"/>
          <p:cNvSpPr/>
          <p:nvPr/>
        </p:nvSpPr>
        <p:spPr>
          <a:xfrm flipH="1">
            <a:off x="914400" y="4697413"/>
            <a:ext cx="381000" cy="228600"/>
          </a:xfrm>
          <a:prstGeom prst="line">
            <a:avLst/>
          </a:prstGeom>
          <a:ln w="47625" cap="flat" cmpd="sng">
            <a:solidFill>
              <a:schemeClr val="accent4"/>
            </a:solidFill>
            <a:prstDash val="solid"/>
            <a:roun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2042" name="直接连接符 42041"/>
          <p:cNvSpPr/>
          <p:nvPr/>
        </p:nvSpPr>
        <p:spPr>
          <a:xfrm>
            <a:off x="990600" y="5230813"/>
            <a:ext cx="381000" cy="381000"/>
          </a:xfrm>
          <a:prstGeom prst="line">
            <a:avLst/>
          </a:prstGeom>
          <a:ln w="47625" cap="flat" cmpd="sng">
            <a:solidFill>
              <a:schemeClr val="accent4"/>
            </a:solidFill>
            <a:prstDash val="solid"/>
            <a:roun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2045" name="直接连接符 42044"/>
          <p:cNvSpPr/>
          <p:nvPr/>
        </p:nvSpPr>
        <p:spPr>
          <a:xfrm>
            <a:off x="1828800" y="4697413"/>
            <a:ext cx="457200" cy="152400"/>
          </a:xfrm>
          <a:prstGeom prst="line">
            <a:avLst/>
          </a:prstGeom>
          <a:ln w="47625" cap="flat" cmpd="sng">
            <a:solidFill>
              <a:schemeClr val="accent4"/>
            </a:solidFill>
            <a:prstDash val="solid"/>
            <a:roun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2048" name="直接连接符 42047"/>
          <p:cNvSpPr/>
          <p:nvPr/>
        </p:nvSpPr>
        <p:spPr>
          <a:xfrm>
            <a:off x="2895600" y="5154613"/>
            <a:ext cx="533400" cy="381000"/>
          </a:xfrm>
          <a:prstGeom prst="line">
            <a:avLst/>
          </a:prstGeom>
          <a:ln w="47625" cap="flat" cmpd="sng">
            <a:solidFill>
              <a:schemeClr val="accent4"/>
            </a:solidFill>
            <a:prstDash val="solid"/>
            <a:roun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2051" name="直接连接符 42050"/>
          <p:cNvSpPr/>
          <p:nvPr/>
        </p:nvSpPr>
        <p:spPr>
          <a:xfrm flipH="1">
            <a:off x="5486400" y="4468813"/>
            <a:ext cx="914400" cy="457200"/>
          </a:xfrm>
          <a:prstGeom prst="line">
            <a:avLst/>
          </a:prstGeom>
          <a:ln w="47625" cap="flat" cmpd="sng">
            <a:solidFill>
              <a:schemeClr val="accent4"/>
            </a:solidFill>
            <a:prstDash val="solid"/>
            <a:roun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2053" name="直接连接符 42052"/>
          <p:cNvSpPr/>
          <p:nvPr/>
        </p:nvSpPr>
        <p:spPr>
          <a:xfrm>
            <a:off x="5486400" y="5230813"/>
            <a:ext cx="304800" cy="228600"/>
          </a:xfrm>
          <a:prstGeom prst="line">
            <a:avLst/>
          </a:prstGeom>
          <a:ln w="47625" cap="flat" cmpd="sng">
            <a:solidFill>
              <a:schemeClr val="accent4"/>
            </a:solidFill>
            <a:prstDash val="solid"/>
            <a:roun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2057" name="直接连接符 42056"/>
          <p:cNvSpPr/>
          <p:nvPr/>
        </p:nvSpPr>
        <p:spPr>
          <a:xfrm>
            <a:off x="7010400" y="4545013"/>
            <a:ext cx="533400" cy="304800"/>
          </a:xfrm>
          <a:prstGeom prst="line">
            <a:avLst/>
          </a:prstGeom>
          <a:ln w="47625" cap="flat" cmpd="sng">
            <a:solidFill>
              <a:schemeClr val="accent4"/>
            </a:solidFill>
            <a:prstDash val="solid"/>
            <a:roun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2059" name="直接连接符 42058"/>
          <p:cNvSpPr/>
          <p:nvPr/>
        </p:nvSpPr>
        <p:spPr>
          <a:xfrm>
            <a:off x="7924800" y="5230813"/>
            <a:ext cx="304800" cy="304800"/>
          </a:xfrm>
          <a:prstGeom prst="line">
            <a:avLst/>
          </a:prstGeom>
          <a:ln w="47625" cap="flat" cmpd="sng">
            <a:solidFill>
              <a:schemeClr val="accent4"/>
            </a:solidFill>
            <a:prstDash val="solid"/>
            <a:roun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2062" name="文本框 42061"/>
          <p:cNvSpPr txBox="1"/>
          <p:nvPr/>
        </p:nvSpPr>
        <p:spPr>
          <a:xfrm>
            <a:off x="250825" y="3357563"/>
            <a:ext cx="1555750" cy="639762"/>
          </a:xfrm>
          <a:prstGeom prst="rect">
            <a:avLst/>
          </a:prstGeom>
          <a:noFill/>
          <a:ln w="9525">
            <a:noFill/>
          </a:ln>
        </p:spPr>
        <p:txBody>
          <a:bodyPr wrap="none">
            <a:spAutoFit/>
          </a:bodyPr>
          <a:p>
            <a:r>
              <a:rPr lang="zh-CN" altLang="en-US" sz="3600" b="1" dirty="0">
                <a:solidFill>
                  <a:srgbClr val="0000FF"/>
                </a:solidFill>
                <a:latin typeface="宋体" panose="02010600030101010101" pitchFamily="2" charset="-122"/>
              </a:rPr>
              <a:t>判定树</a:t>
            </a:r>
            <a:endParaRPr lang="zh-CN" altLang="en-US" sz="3600" b="1" dirty="0">
              <a:solidFill>
                <a:srgbClr val="0000FF"/>
              </a:solidFill>
              <a:latin typeface="宋体" panose="02010600030101010101" pitchFamily="2" charset="-122"/>
            </a:endParaRPr>
          </a:p>
        </p:txBody>
      </p:sp>
      <p:graphicFrame>
        <p:nvGraphicFramePr>
          <p:cNvPr id="42063" name="对象 42062"/>
          <p:cNvGraphicFramePr/>
          <p:nvPr/>
        </p:nvGraphicFramePr>
        <p:xfrm>
          <a:off x="381000" y="1781175"/>
          <a:ext cx="8505825" cy="1266825"/>
        </p:xfrm>
        <a:graphic>
          <a:graphicData uri="http://schemas.openxmlformats.org/presentationml/2006/ole">
            <mc:AlternateContent xmlns:mc="http://schemas.openxmlformats.org/markup-compatibility/2006">
              <mc:Choice xmlns:v="urn:schemas-microsoft-com:vml" Requires="v">
                <p:oleObj spid="_x0000_s3080" name="" r:id="rId1" imgW="8503920" imgH="1268095" progId="Word.Document.8">
                  <p:embed/>
                </p:oleObj>
              </mc:Choice>
              <mc:Fallback>
                <p:oleObj name="" r:id="rId1" imgW="8503920" imgH="1268095" progId="Word.Document.8">
                  <p:embed/>
                  <p:pic>
                    <p:nvPicPr>
                      <p:cNvPr id="0" name="图片 3079"/>
                      <p:cNvPicPr/>
                      <p:nvPr/>
                    </p:nvPicPr>
                    <p:blipFill>
                      <a:blip r:embed="rId2"/>
                      <a:stretch>
                        <a:fillRect/>
                      </a:stretch>
                    </p:blipFill>
                    <p:spPr>
                      <a:xfrm>
                        <a:off x="381000" y="1781175"/>
                        <a:ext cx="8505825" cy="1266825"/>
                      </a:xfrm>
                      <a:prstGeom prst="rect">
                        <a:avLst/>
                      </a:prstGeom>
                      <a:noFill/>
                      <a:ln w="38100">
                        <a:noFill/>
                        <a:miter/>
                      </a:ln>
                    </p:spPr>
                  </p:pic>
                </p:oleObj>
              </mc:Fallback>
            </mc:AlternateContent>
          </a:graphicData>
        </a:graphic>
      </p:graphicFrame>
      <p:sp>
        <p:nvSpPr>
          <p:cNvPr id="42064" name="文本框 42063"/>
          <p:cNvSpPr txBox="1"/>
          <p:nvPr/>
        </p:nvSpPr>
        <p:spPr>
          <a:xfrm>
            <a:off x="4692650" y="2254250"/>
            <a:ext cx="412750" cy="641350"/>
          </a:xfrm>
          <a:prstGeom prst="rect">
            <a:avLst/>
          </a:prstGeom>
          <a:noFill/>
          <a:ln w="9525">
            <a:noFill/>
          </a:ln>
        </p:spPr>
        <p:txBody>
          <a:bodyPr wrap="none">
            <a:spAutoFit/>
          </a:bodyPr>
          <a:p>
            <a:r>
              <a:rPr lang="en-US" altLang="zh-CN" sz="3600" b="1" dirty="0">
                <a:solidFill>
                  <a:srgbClr val="0000FF"/>
                </a:solidFill>
                <a:latin typeface="Times New Roman" panose="02020603050405020304" pitchFamily="18" charset="0"/>
              </a:rPr>
              <a:t>1</a:t>
            </a:r>
            <a:endParaRPr lang="en-US" altLang="zh-CN" sz="3600" b="1" dirty="0">
              <a:solidFill>
                <a:srgbClr val="0000FF"/>
              </a:solidFill>
              <a:latin typeface="Times New Roman" panose="02020603050405020304" pitchFamily="18" charset="0"/>
            </a:endParaRPr>
          </a:p>
        </p:txBody>
      </p:sp>
      <p:sp>
        <p:nvSpPr>
          <p:cNvPr id="42065" name="文本框 42064"/>
          <p:cNvSpPr txBox="1"/>
          <p:nvPr/>
        </p:nvSpPr>
        <p:spPr>
          <a:xfrm>
            <a:off x="2635250" y="2254250"/>
            <a:ext cx="412750" cy="641350"/>
          </a:xfrm>
          <a:prstGeom prst="rect">
            <a:avLst/>
          </a:prstGeom>
          <a:noFill/>
          <a:ln w="9525">
            <a:noFill/>
          </a:ln>
        </p:spPr>
        <p:txBody>
          <a:bodyPr wrap="none">
            <a:spAutoFit/>
          </a:bodyPr>
          <a:p>
            <a:r>
              <a:rPr lang="en-US" altLang="zh-CN" sz="3600" b="1" dirty="0">
                <a:solidFill>
                  <a:srgbClr val="0000FF"/>
                </a:solidFill>
                <a:latin typeface="Times New Roman" panose="02020603050405020304" pitchFamily="18" charset="0"/>
              </a:rPr>
              <a:t>2</a:t>
            </a:r>
            <a:endParaRPr lang="en-US" altLang="zh-CN" sz="3600" b="1" dirty="0">
              <a:solidFill>
                <a:srgbClr val="0000FF"/>
              </a:solidFill>
              <a:latin typeface="Times New Roman" panose="02020603050405020304" pitchFamily="18" charset="0"/>
            </a:endParaRPr>
          </a:p>
        </p:txBody>
      </p:sp>
      <p:sp>
        <p:nvSpPr>
          <p:cNvPr id="42066" name="文本框 42065"/>
          <p:cNvSpPr txBox="1"/>
          <p:nvPr/>
        </p:nvSpPr>
        <p:spPr>
          <a:xfrm>
            <a:off x="6781800" y="2254250"/>
            <a:ext cx="412750" cy="641350"/>
          </a:xfrm>
          <a:prstGeom prst="rect">
            <a:avLst/>
          </a:prstGeom>
          <a:noFill/>
          <a:ln w="9525">
            <a:noFill/>
          </a:ln>
        </p:spPr>
        <p:txBody>
          <a:bodyPr wrap="none">
            <a:spAutoFit/>
          </a:bodyPr>
          <a:p>
            <a:r>
              <a:rPr lang="en-US" altLang="zh-CN" sz="3600" b="1" dirty="0">
                <a:solidFill>
                  <a:srgbClr val="0000FF"/>
                </a:solidFill>
                <a:latin typeface="Times New Roman" panose="02020603050405020304" pitchFamily="18" charset="0"/>
              </a:rPr>
              <a:t>2</a:t>
            </a:r>
            <a:endParaRPr lang="en-US" altLang="zh-CN" sz="3600" b="1" dirty="0">
              <a:solidFill>
                <a:srgbClr val="0000FF"/>
              </a:solidFill>
              <a:latin typeface="Times New Roman" panose="02020603050405020304" pitchFamily="18" charset="0"/>
            </a:endParaRPr>
          </a:p>
        </p:txBody>
      </p:sp>
      <p:sp>
        <p:nvSpPr>
          <p:cNvPr id="42067" name="文本框 42066"/>
          <p:cNvSpPr txBox="1"/>
          <p:nvPr/>
        </p:nvSpPr>
        <p:spPr>
          <a:xfrm>
            <a:off x="1263650" y="2254250"/>
            <a:ext cx="412750" cy="641350"/>
          </a:xfrm>
          <a:prstGeom prst="rect">
            <a:avLst/>
          </a:prstGeom>
          <a:noFill/>
          <a:ln w="9525">
            <a:noFill/>
          </a:ln>
        </p:spPr>
        <p:txBody>
          <a:bodyPr wrap="none">
            <a:spAutoFit/>
          </a:bodyPr>
          <a:p>
            <a:r>
              <a:rPr lang="en-US" altLang="zh-CN" sz="3600" b="1" dirty="0">
                <a:solidFill>
                  <a:srgbClr val="800000"/>
                </a:solidFill>
                <a:latin typeface="Times New Roman" panose="02020603050405020304" pitchFamily="18" charset="0"/>
              </a:rPr>
              <a:t>3</a:t>
            </a:r>
            <a:endParaRPr lang="en-US" altLang="zh-CN" b="1" dirty="0">
              <a:solidFill>
                <a:srgbClr val="800000"/>
              </a:solidFill>
              <a:latin typeface="Times New Roman" panose="02020603050405020304" pitchFamily="18" charset="0"/>
            </a:endParaRPr>
          </a:p>
        </p:txBody>
      </p:sp>
      <p:sp>
        <p:nvSpPr>
          <p:cNvPr id="42068" name="文本框 42067"/>
          <p:cNvSpPr txBox="1"/>
          <p:nvPr/>
        </p:nvSpPr>
        <p:spPr>
          <a:xfrm>
            <a:off x="3321050" y="2254250"/>
            <a:ext cx="412750" cy="641350"/>
          </a:xfrm>
          <a:prstGeom prst="rect">
            <a:avLst/>
          </a:prstGeom>
          <a:noFill/>
          <a:ln w="9525">
            <a:noFill/>
          </a:ln>
        </p:spPr>
        <p:txBody>
          <a:bodyPr wrap="none">
            <a:spAutoFit/>
          </a:bodyPr>
          <a:p>
            <a:r>
              <a:rPr lang="en-US" altLang="zh-CN" sz="3600" b="1" dirty="0">
                <a:solidFill>
                  <a:srgbClr val="800000"/>
                </a:solidFill>
                <a:latin typeface="Times New Roman" panose="02020603050405020304" pitchFamily="18" charset="0"/>
              </a:rPr>
              <a:t>3</a:t>
            </a:r>
            <a:endParaRPr lang="en-US" altLang="zh-CN" b="1" dirty="0">
              <a:solidFill>
                <a:srgbClr val="800000"/>
              </a:solidFill>
              <a:latin typeface="Times New Roman" panose="02020603050405020304" pitchFamily="18" charset="0"/>
            </a:endParaRPr>
          </a:p>
        </p:txBody>
      </p:sp>
      <p:sp>
        <p:nvSpPr>
          <p:cNvPr id="42069" name="文本框 42068"/>
          <p:cNvSpPr txBox="1"/>
          <p:nvPr/>
        </p:nvSpPr>
        <p:spPr>
          <a:xfrm>
            <a:off x="5410200" y="2254250"/>
            <a:ext cx="412750" cy="641350"/>
          </a:xfrm>
          <a:prstGeom prst="rect">
            <a:avLst/>
          </a:prstGeom>
          <a:noFill/>
          <a:ln w="9525">
            <a:noFill/>
          </a:ln>
        </p:spPr>
        <p:txBody>
          <a:bodyPr wrap="none">
            <a:spAutoFit/>
          </a:bodyPr>
          <a:p>
            <a:r>
              <a:rPr lang="en-US" altLang="zh-CN" sz="3600" b="1" dirty="0">
                <a:solidFill>
                  <a:srgbClr val="800000"/>
                </a:solidFill>
                <a:latin typeface="Times New Roman" panose="02020603050405020304" pitchFamily="18" charset="0"/>
              </a:rPr>
              <a:t>3</a:t>
            </a:r>
            <a:endParaRPr lang="en-US" altLang="zh-CN" b="1" dirty="0">
              <a:solidFill>
                <a:srgbClr val="800000"/>
              </a:solidFill>
              <a:latin typeface="Times New Roman" panose="02020603050405020304" pitchFamily="18" charset="0"/>
            </a:endParaRPr>
          </a:p>
        </p:txBody>
      </p:sp>
      <p:sp>
        <p:nvSpPr>
          <p:cNvPr id="42070" name="文本框 42069"/>
          <p:cNvSpPr txBox="1"/>
          <p:nvPr/>
        </p:nvSpPr>
        <p:spPr>
          <a:xfrm>
            <a:off x="7467600" y="2254250"/>
            <a:ext cx="412750" cy="641350"/>
          </a:xfrm>
          <a:prstGeom prst="rect">
            <a:avLst/>
          </a:prstGeom>
          <a:noFill/>
          <a:ln w="9525">
            <a:noFill/>
          </a:ln>
        </p:spPr>
        <p:txBody>
          <a:bodyPr wrap="none">
            <a:spAutoFit/>
          </a:bodyPr>
          <a:p>
            <a:r>
              <a:rPr lang="en-US" altLang="zh-CN" sz="3600" b="1" dirty="0">
                <a:solidFill>
                  <a:srgbClr val="800000"/>
                </a:solidFill>
                <a:latin typeface="Times New Roman" panose="02020603050405020304" pitchFamily="18" charset="0"/>
              </a:rPr>
              <a:t>3</a:t>
            </a:r>
            <a:endParaRPr lang="en-US" altLang="zh-CN" b="1" dirty="0">
              <a:solidFill>
                <a:srgbClr val="800000"/>
              </a:solidFill>
              <a:latin typeface="Times New Roman" panose="02020603050405020304" pitchFamily="18" charset="0"/>
            </a:endParaRPr>
          </a:p>
        </p:txBody>
      </p:sp>
      <p:sp>
        <p:nvSpPr>
          <p:cNvPr id="42071" name="文本框 42070"/>
          <p:cNvSpPr txBox="1"/>
          <p:nvPr/>
        </p:nvSpPr>
        <p:spPr>
          <a:xfrm>
            <a:off x="1965325" y="2254250"/>
            <a:ext cx="412750" cy="641350"/>
          </a:xfrm>
          <a:prstGeom prst="rect">
            <a:avLst/>
          </a:prstGeom>
          <a:noFill/>
          <a:ln w="9525">
            <a:noFill/>
          </a:ln>
        </p:spPr>
        <p:txBody>
          <a:bodyPr wrap="none">
            <a:spAutoFit/>
          </a:bodyPr>
          <a:p>
            <a:r>
              <a:rPr lang="en-US" altLang="zh-CN" sz="3600" b="1" dirty="0">
                <a:solidFill>
                  <a:srgbClr val="9900FF"/>
                </a:solidFill>
                <a:latin typeface="Times New Roman" panose="02020603050405020304" pitchFamily="18" charset="0"/>
              </a:rPr>
              <a:t>4</a:t>
            </a:r>
            <a:endParaRPr lang="en-US" altLang="zh-CN" sz="3600" b="1" dirty="0">
              <a:solidFill>
                <a:srgbClr val="9900FF"/>
              </a:solidFill>
              <a:latin typeface="Times New Roman" panose="02020603050405020304" pitchFamily="18" charset="0"/>
            </a:endParaRPr>
          </a:p>
        </p:txBody>
      </p:sp>
      <p:sp>
        <p:nvSpPr>
          <p:cNvPr id="42072" name="文本框 42071"/>
          <p:cNvSpPr txBox="1"/>
          <p:nvPr/>
        </p:nvSpPr>
        <p:spPr>
          <a:xfrm>
            <a:off x="4006850" y="2254250"/>
            <a:ext cx="412750" cy="641350"/>
          </a:xfrm>
          <a:prstGeom prst="rect">
            <a:avLst/>
          </a:prstGeom>
          <a:noFill/>
          <a:ln w="9525">
            <a:noFill/>
          </a:ln>
        </p:spPr>
        <p:txBody>
          <a:bodyPr wrap="none">
            <a:spAutoFit/>
          </a:bodyPr>
          <a:p>
            <a:r>
              <a:rPr lang="en-US" altLang="zh-CN" sz="3600" b="1" dirty="0">
                <a:solidFill>
                  <a:srgbClr val="9900FF"/>
                </a:solidFill>
                <a:latin typeface="Times New Roman" panose="02020603050405020304" pitchFamily="18" charset="0"/>
              </a:rPr>
              <a:t>4</a:t>
            </a:r>
            <a:endParaRPr lang="en-US" altLang="zh-CN" sz="3600" b="1" dirty="0">
              <a:solidFill>
                <a:srgbClr val="9900FF"/>
              </a:solidFill>
              <a:latin typeface="Times New Roman" panose="02020603050405020304" pitchFamily="18" charset="0"/>
            </a:endParaRPr>
          </a:p>
        </p:txBody>
      </p:sp>
      <p:sp>
        <p:nvSpPr>
          <p:cNvPr id="42073" name="文本框 42072"/>
          <p:cNvSpPr txBox="1"/>
          <p:nvPr/>
        </p:nvSpPr>
        <p:spPr>
          <a:xfrm>
            <a:off x="6080125" y="2254250"/>
            <a:ext cx="412750" cy="641350"/>
          </a:xfrm>
          <a:prstGeom prst="rect">
            <a:avLst/>
          </a:prstGeom>
          <a:noFill/>
          <a:ln w="9525">
            <a:noFill/>
          </a:ln>
        </p:spPr>
        <p:txBody>
          <a:bodyPr wrap="none">
            <a:spAutoFit/>
          </a:bodyPr>
          <a:p>
            <a:r>
              <a:rPr lang="en-US" altLang="zh-CN" sz="3600" b="1" dirty="0">
                <a:solidFill>
                  <a:srgbClr val="9900FF"/>
                </a:solidFill>
                <a:latin typeface="Times New Roman" panose="02020603050405020304" pitchFamily="18" charset="0"/>
              </a:rPr>
              <a:t>4</a:t>
            </a:r>
            <a:endParaRPr lang="en-US" altLang="zh-CN" sz="3600" b="1" dirty="0">
              <a:solidFill>
                <a:srgbClr val="9900FF"/>
              </a:solidFill>
              <a:latin typeface="Times New Roman" panose="02020603050405020304" pitchFamily="18" charset="0"/>
            </a:endParaRPr>
          </a:p>
        </p:txBody>
      </p:sp>
      <p:sp>
        <p:nvSpPr>
          <p:cNvPr id="42074" name="文本框 42073"/>
          <p:cNvSpPr txBox="1"/>
          <p:nvPr/>
        </p:nvSpPr>
        <p:spPr>
          <a:xfrm>
            <a:off x="8137525" y="2254250"/>
            <a:ext cx="412750" cy="641350"/>
          </a:xfrm>
          <a:prstGeom prst="rect">
            <a:avLst/>
          </a:prstGeom>
          <a:noFill/>
          <a:ln w="9525">
            <a:noFill/>
          </a:ln>
        </p:spPr>
        <p:txBody>
          <a:bodyPr wrap="none">
            <a:spAutoFit/>
          </a:bodyPr>
          <a:p>
            <a:r>
              <a:rPr lang="en-US" altLang="zh-CN" sz="3600" b="1" dirty="0">
                <a:solidFill>
                  <a:srgbClr val="9900FF"/>
                </a:solidFill>
                <a:latin typeface="Times New Roman" panose="02020603050405020304" pitchFamily="18" charset="0"/>
              </a:rPr>
              <a:t>4</a:t>
            </a:r>
            <a:endParaRPr lang="en-US" altLang="zh-CN" sz="3600" b="1" dirty="0">
              <a:solidFill>
                <a:srgbClr val="9900FF"/>
              </a:solidFill>
              <a:latin typeface="Times New Roman" panose="02020603050405020304"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6"/>
                                        </p:tgtEl>
                                        <p:attrNameLst>
                                          <p:attrName>style.visibility</p:attrName>
                                        </p:attrNameLst>
                                      </p:cBhvr>
                                      <p:to>
                                        <p:strVal val="visible"/>
                                      </p:to>
                                    </p:set>
                                    <p:animEffect transition="in" filter="wipe(left)">
                                      <p:cBhvr>
                                        <p:cTn id="12" dur="500"/>
                                        <p:tgtEl>
                                          <p:spTgt spid="419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2063"/>
                                        </p:tgtEl>
                                        <p:attrNameLst>
                                          <p:attrName>style.visibility</p:attrName>
                                        </p:attrNameLst>
                                      </p:cBhvr>
                                      <p:to>
                                        <p:strVal val="visible"/>
                                      </p:to>
                                    </p:set>
                                    <p:animEffect transition="in" filter="wipe(up)">
                                      <p:cBhvr>
                                        <p:cTn id="17" dur="500"/>
                                        <p:tgtEl>
                                          <p:spTgt spid="4206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20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206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4206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206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4206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4206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207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4207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4207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4207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4207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42012"/>
                                        </p:tgtEl>
                                        <p:attrNameLst>
                                          <p:attrName>style.visibility</p:attrName>
                                        </p:attrNameLst>
                                      </p:cBhvr>
                                      <p:to>
                                        <p:strVal val="visible"/>
                                      </p:to>
                                    </p:set>
                                  </p:childTnLst>
                                </p:cTn>
                              </p:par>
                            </p:childTnLst>
                          </p:cTn>
                        </p:par>
                        <p:par>
                          <p:cTn id="66" fill="hold">
                            <p:stCondLst>
                              <p:cond delay="500"/>
                            </p:stCondLst>
                            <p:childTnLst>
                              <p:par>
                                <p:cTn id="67" presetID="22" presetClass="entr" presetSubtype="1" fill="hold" nodeType="afterEffect">
                                  <p:stCondLst>
                                    <p:cond delay="0"/>
                                  </p:stCondLst>
                                  <p:childTnLst>
                                    <p:set>
                                      <p:cBhvr>
                                        <p:cTn id="68" dur="1" fill="hold">
                                          <p:stCondLst>
                                            <p:cond delay="0"/>
                                          </p:stCondLst>
                                        </p:cTn>
                                        <p:tgtEl>
                                          <p:spTgt spid="42037"/>
                                        </p:tgtEl>
                                        <p:attrNameLst>
                                          <p:attrName>style.visibility</p:attrName>
                                        </p:attrNameLst>
                                      </p:cBhvr>
                                      <p:to>
                                        <p:strVal val="visible"/>
                                      </p:to>
                                    </p:set>
                                    <p:animEffect transition="in" filter="wipe(up)">
                                      <p:cBhvr>
                                        <p:cTn id="69" dur="500"/>
                                        <p:tgtEl>
                                          <p:spTgt spid="42037"/>
                                        </p:tgtEl>
                                      </p:cBhvr>
                                    </p:animEffect>
                                  </p:childTnLst>
                                </p:cTn>
                              </p:par>
                            </p:childTnLst>
                          </p:cTn>
                        </p:par>
                        <p:par>
                          <p:cTn id="70" fill="hold">
                            <p:stCondLst>
                              <p:cond delay="1000"/>
                            </p:stCondLst>
                            <p:childTnLst>
                              <p:par>
                                <p:cTn id="71" presetID="1" presetClass="entr" presetSubtype="0" fill="hold" grpId="0" nodeType="afterEffect">
                                  <p:stCondLst>
                                    <p:cond delay="0"/>
                                  </p:stCondLst>
                                  <p:childTnLst>
                                    <p:set>
                                      <p:cBhvr>
                                        <p:cTn id="72" dur="1" fill="hold">
                                          <p:stCondLst>
                                            <p:cond delay="499"/>
                                          </p:stCondLst>
                                        </p:cTn>
                                        <p:tgtEl>
                                          <p:spTgt spid="42014"/>
                                        </p:tgtEl>
                                        <p:attrNameLst>
                                          <p:attrName>style.visibility</p:attrName>
                                        </p:attrNameLst>
                                      </p:cBhvr>
                                      <p:to>
                                        <p:strVal val="visible"/>
                                      </p:to>
                                    </p:set>
                                  </p:childTnLst>
                                </p:cTn>
                              </p:par>
                            </p:childTnLst>
                          </p:cTn>
                        </p:par>
                        <p:par>
                          <p:cTn id="73" fill="hold">
                            <p:stCondLst>
                              <p:cond delay="1500"/>
                            </p:stCondLst>
                            <p:childTnLst>
                              <p:par>
                                <p:cTn id="74" presetID="22" presetClass="entr" presetSubtype="1" fill="hold" nodeType="afterEffect">
                                  <p:stCondLst>
                                    <p:cond delay="0"/>
                                  </p:stCondLst>
                                  <p:childTnLst>
                                    <p:set>
                                      <p:cBhvr>
                                        <p:cTn id="75" dur="1" fill="hold">
                                          <p:stCondLst>
                                            <p:cond delay="0"/>
                                          </p:stCondLst>
                                        </p:cTn>
                                        <p:tgtEl>
                                          <p:spTgt spid="42038"/>
                                        </p:tgtEl>
                                        <p:attrNameLst>
                                          <p:attrName>style.visibility</p:attrName>
                                        </p:attrNameLst>
                                      </p:cBhvr>
                                      <p:to>
                                        <p:strVal val="visible"/>
                                      </p:to>
                                    </p:set>
                                    <p:animEffect transition="in" filter="wipe(up)">
                                      <p:cBhvr>
                                        <p:cTn id="76" dur="500"/>
                                        <p:tgtEl>
                                          <p:spTgt spid="42038"/>
                                        </p:tgtEl>
                                      </p:cBhvr>
                                    </p:animEffect>
                                  </p:childTnLst>
                                </p:cTn>
                              </p:par>
                            </p:childTnLst>
                          </p:cTn>
                        </p:par>
                        <p:par>
                          <p:cTn id="77" fill="hold">
                            <p:stCondLst>
                              <p:cond delay="2000"/>
                            </p:stCondLst>
                            <p:childTnLst>
                              <p:par>
                                <p:cTn id="78" presetID="1" presetClass="entr" presetSubtype="0" fill="hold" grpId="0" nodeType="afterEffect">
                                  <p:stCondLst>
                                    <p:cond delay="0"/>
                                  </p:stCondLst>
                                  <p:childTnLst>
                                    <p:set>
                                      <p:cBhvr>
                                        <p:cTn id="79" dur="1" fill="hold">
                                          <p:stCondLst>
                                            <p:cond delay="499"/>
                                          </p:stCondLst>
                                        </p:cTn>
                                        <p:tgtEl>
                                          <p:spTgt spid="42015"/>
                                        </p:tgtEl>
                                        <p:attrNameLst>
                                          <p:attrName>style.visibility</p:attrName>
                                        </p:attrNameLst>
                                      </p:cBhvr>
                                      <p:to>
                                        <p:strVal val="visible"/>
                                      </p:to>
                                    </p:set>
                                  </p:childTnLst>
                                </p:cTn>
                              </p:par>
                            </p:childTnLst>
                          </p:cTn>
                        </p:par>
                        <p:par>
                          <p:cTn id="80" fill="hold">
                            <p:stCondLst>
                              <p:cond delay="2500"/>
                            </p:stCondLst>
                            <p:childTnLst>
                              <p:par>
                                <p:cTn id="81" presetID="22" presetClass="entr" presetSubtype="1" fill="hold" nodeType="afterEffect">
                                  <p:stCondLst>
                                    <p:cond delay="0"/>
                                  </p:stCondLst>
                                  <p:childTnLst>
                                    <p:set>
                                      <p:cBhvr>
                                        <p:cTn id="82" dur="1" fill="hold">
                                          <p:stCondLst>
                                            <p:cond delay="0"/>
                                          </p:stCondLst>
                                        </p:cTn>
                                        <p:tgtEl>
                                          <p:spTgt spid="42039"/>
                                        </p:tgtEl>
                                        <p:attrNameLst>
                                          <p:attrName>style.visibility</p:attrName>
                                        </p:attrNameLst>
                                      </p:cBhvr>
                                      <p:to>
                                        <p:strVal val="visible"/>
                                      </p:to>
                                    </p:set>
                                    <p:animEffect transition="in" filter="wipe(up)">
                                      <p:cBhvr>
                                        <p:cTn id="83" dur="500"/>
                                        <p:tgtEl>
                                          <p:spTgt spid="42039"/>
                                        </p:tgtEl>
                                      </p:cBhvr>
                                    </p:animEffect>
                                  </p:childTnLst>
                                </p:cTn>
                              </p:par>
                            </p:childTnLst>
                          </p:cTn>
                        </p:par>
                        <p:par>
                          <p:cTn id="84" fill="hold">
                            <p:stCondLst>
                              <p:cond delay="3000"/>
                            </p:stCondLst>
                            <p:childTnLst>
                              <p:par>
                                <p:cTn id="85" presetID="1" presetClass="entr" presetSubtype="0" fill="hold" grpId="0" nodeType="afterEffect">
                                  <p:stCondLst>
                                    <p:cond delay="0"/>
                                  </p:stCondLst>
                                  <p:childTnLst>
                                    <p:set>
                                      <p:cBhvr>
                                        <p:cTn id="86" dur="1" fill="hold">
                                          <p:stCondLst>
                                            <p:cond delay="499"/>
                                          </p:stCondLst>
                                        </p:cTn>
                                        <p:tgtEl>
                                          <p:spTgt spid="42016"/>
                                        </p:tgtEl>
                                        <p:attrNameLst>
                                          <p:attrName>style.visibility</p:attrName>
                                        </p:attrNameLst>
                                      </p:cBhvr>
                                      <p:to>
                                        <p:strVal val="visible"/>
                                      </p:to>
                                    </p:set>
                                  </p:childTnLst>
                                </p:cTn>
                              </p:par>
                            </p:childTnLst>
                          </p:cTn>
                        </p:par>
                        <p:par>
                          <p:cTn id="87" fill="hold">
                            <p:stCondLst>
                              <p:cond delay="3500"/>
                            </p:stCondLst>
                            <p:childTnLst>
                              <p:par>
                                <p:cTn id="88" presetID="22" presetClass="entr" presetSubtype="1" fill="hold" nodeType="afterEffect">
                                  <p:stCondLst>
                                    <p:cond delay="0"/>
                                  </p:stCondLst>
                                  <p:childTnLst>
                                    <p:set>
                                      <p:cBhvr>
                                        <p:cTn id="89" dur="1" fill="hold">
                                          <p:stCondLst>
                                            <p:cond delay="0"/>
                                          </p:stCondLst>
                                        </p:cTn>
                                        <p:tgtEl>
                                          <p:spTgt spid="42045"/>
                                        </p:tgtEl>
                                        <p:attrNameLst>
                                          <p:attrName>style.visibility</p:attrName>
                                        </p:attrNameLst>
                                      </p:cBhvr>
                                      <p:to>
                                        <p:strVal val="visible"/>
                                      </p:to>
                                    </p:set>
                                    <p:animEffect transition="in" filter="wipe(up)">
                                      <p:cBhvr>
                                        <p:cTn id="90" dur="500"/>
                                        <p:tgtEl>
                                          <p:spTgt spid="42045"/>
                                        </p:tgtEl>
                                      </p:cBhvr>
                                    </p:animEffect>
                                  </p:childTnLst>
                                </p:cTn>
                              </p:par>
                            </p:childTnLst>
                          </p:cTn>
                        </p:par>
                        <p:par>
                          <p:cTn id="91" fill="hold">
                            <p:stCondLst>
                              <p:cond delay="4000"/>
                            </p:stCondLst>
                            <p:childTnLst>
                              <p:par>
                                <p:cTn id="92" presetID="1" presetClass="entr" presetSubtype="0" fill="hold" grpId="0" nodeType="afterEffect">
                                  <p:stCondLst>
                                    <p:cond delay="0"/>
                                  </p:stCondLst>
                                  <p:childTnLst>
                                    <p:set>
                                      <p:cBhvr>
                                        <p:cTn id="93" dur="1" fill="hold">
                                          <p:stCondLst>
                                            <p:cond delay="499"/>
                                          </p:stCondLst>
                                        </p:cTn>
                                        <p:tgtEl>
                                          <p:spTgt spid="42017"/>
                                        </p:tgtEl>
                                        <p:attrNameLst>
                                          <p:attrName>style.visibility</p:attrName>
                                        </p:attrNameLst>
                                      </p:cBhvr>
                                      <p:to>
                                        <p:strVal val="visible"/>
                                      </p:to>
                                    </p:set>
                                  </p:childTnLst>
                                </p:cTn>
                              </p:par>
                            </p:childTnLst>
                          </p:cTn>
                        </p:par>
                        <p:par>
                          <p:cTn id="94" fill="hold">
                            <p:stCondLst>
                              <p:cond delay="4500"/>
                            </p:stCondLst>
                            <p:childTnLst>
                              <p:par>
                                <p:cTn id="95" presetID="22" presetClass="entr" presetSubtype="1" fill="hold" nodeType="afterEffect">
                                  <p:stCondLst>
                                    <p:cond delay="0"/>
                                  </p:stCondLst>
                                  <p:childTnLst>
                                    <p:set>
                                      <p:cBhvr>
                                        <p:cTn id="96" dur="1" fill="hold">
                                          <p:stCondLst>
                                            <p:cond delay="0"/>
                                          </p:stCondLst>
                                        </p:cTn>
                                        <p:tgtEl>
                                          <p:spTgt spid="42051"/>
                                        </p:tgtEl>
                                        <p:attrNameLst>
                                          <p:attrName>style.visibility</p:attrName>
                                        </p:attrNameLst>
                                      </p:cBhvr>
                                      <p:to>
                                        <p:strVal val="visible"/>
                                      </p:to>
                                    </p:set>
                                    <p:animEffect transition="in" filter="wipe(up)">
                                      <p:cBhvr>
                                        <p:cTn id="97" dur="500"/>
                                        <p:tgtEl>
                                          <p:spTgt spid="42051"/>
                                        </p:tgtEl>
                                      </p:cBhvr>
                                    </p:animEffect>
                                  </p:childTnLst>
                                </p:cTn>
                              </p:par>
                            </p:childTnLst>
                          </p:cTn>
                        </p:par>
                        <p:par>
                          <p:cTn id="98" fill="hold">
                            <p:stCondLst>
                              <p:cond delay="5000"/>
                            </p:stCondLst>
                            <p:childTnLst>
                              <p:par>
                                <p:cTn id="99" presetID="1" presetClass="entr" presetSubtype="0" fill="hold" grpId="0" nodeType="afterEffect">
                                  <p:stCondLst>
                                    <p:cond delay="0"/>
                                  </p:stCondLst>
                                  <p:childTnLst>
                                    <p:set>
                                      <p:cBhvr>
                                        <p:cTn id="100" dur="1" fill="hold">
                                          <p:stCondLst>
                                            <p:cond delay="499"/>
                                          </p:stCondLst>
                                        </p:cTn>
                                        <p:tgtEl>
                                          <p:spTgt spid="42033"/>
                                        </p:tgtEl>
                                        <p:attrNameLst>
                                          <p:attrName>style.visibility</p:attrName>
                                        </p:attrNameLst>
                                      </p:cBhvr>
                                      <p:to>
                                        <p:strVal val="visible"/>
                                      </p:to>
                                    </p:set>
                                  </p:childTnLst>
                                </p:cTn>
                              </p:par>
                            </p:childTnLst>
                          </p:cTn>
                        </p:par>
                        <p:par>
                          <p:cTn id="101" fill="hold">
                            <p:stCondLst>
                              <p:cond delay="5500"/>
                            </p:stCondLst>
                            <p:childTnLst>
                              <p:par>
                                <p:cTn id="102" presetID="22" presetClass="entr" presetSubtype="1" fill="hold" nodeType="afterEffect">
                                  <p:stCondLst>
                                    <p:cond delay="0"/>
                                  </p:stCondLst>
                                  <p:childTnLst>
                                    <p:set>
                                      <p:cBhvr>
                                        <p:cTn id="103" dur="1" fill="hold">
                                          <p:stCondLst>
                                            <p:cond delay="0"/>
                                          </p:stCondLst>
                                        </p:cTn>
                                        <p:tgtEl>
                                          <p:spTgt spid="42057"/>
                                        </p:tgtEl>
                                        <p:attrNameLst>
                                          <p:attrName>style.visibility</p:attrName>
                                        </p:attrNameLst>
                                      </p:cBhvr>
                                      <p:to>
                                        <p:strVal val="visible"/>
                                      </p:to>
                                    </p:set>
                                    <p:animEffect transition="in" filter="wipe(up)">
                                      <p:cBhvr>
                                        <p:cTn id="104" dur="500"/>
                                        <p:tgtEl>
                                          <p:spTgt spid="42057"/>
                                        </p:tgtEl>
                                      </p:cBhvr>
                                    </p:animEffect>
                                  </p:childTnLst>
                                </p:cTn>
                              </p:par>
                            </p:childTnLst>
                          </p:cTn>
                        </p:par>
                        <p:par>
                          <p:cTn id="105" fill="hold">
                            <p:stCondLst>
                              <p:cond delay="6000"/>
                            </p:stCondLst>
                            <p:childTnLst>
                              <p:par>
                                <p:cTn id="106" presetID="1" presetClass="entr" presetSubtype="0" fill="hold" grpId="0" nodeType="afterEffect">
                                  <p:stCondLst>
                                    <p:cond delay="0"/>
                                  </p:stCondLst>
                                  <p:childTnLst>
                                    <p:set>
                                      <p:cBhvr>
                                        <p:cTn id="107" dur="1" fill="hold">
                                          <p:stCondLst>
                                            <p:cond delay="499"/>
                                          </p:stCondLst>
                                        </p:cTn>
                                        <p:tgtEl>
                                          <p:spTgt spid="42035"/>
                                        </p:tgtEl>
                                        <p:attrNameLst>
                                          <p:attrName>style.visibility</p:attrName>
                                        </p:attrNameLst>
                                      </p:cBhvr>
                                      <p:to>
                                        <p:strVal val="visible"/>
                                      </p:to>
                                    </p:set>
                                  </p:childTnLst>
                                </p:cTn>
                              </p:par>
                            </p:childTnLst>
                          </p:cTn>
                        </p:par>
                        <p:par>
                          <p:cTn id="108" fill="hold">
                            <p:stCondLst>
                              <p:cond delay="6500"/>
                            </p:stCondLst>
                            <p:childTnLst>
                              <p:par>
                                <p:cTn id="109" presetID="22" presetClass="entr" presetSubtype="1" fill="hold" nodeType="afterEffect">
                                  <p:stCondLst>
                                    <p:cond delay="0"/>
                                  </p:stCondLst>
                                  <p:childTnLst>
                                    <p:set>
                                      <p:cBhvr>
                                        <p:cTn id="110" dur="1" fill="hold">
                                          <p:stCondLst>
                                            <p:cond delay="0"/>
                                          </p:stCondLst>
                                        </p:cTn>
                                        <p:tgtEl>
                                          <p:spTgt spid="42042"/>
                                        </p:tgtEl>
                                        <p:attrNameLst>
                                          <p:attrName>style.visibility</p:attrName>
                                        </p:attrNameLst>
                                      </p:cBhvr>
                                      <p:to>
                                        <p:strVal val="visible"/>
                                      </p:to>
                                    </p:set>
                                    <p:animEffect transition="in" filter="wipe(up)">
                                      <p:cBhvr>
                                        <p:cTn id="111" dur="500"/>
                                        <p:tgtEl>
                                          <p:spTgt spid="42042"/>
                                        </p:tgtEl>
                                      </p:cBhvr>
                                    </p:animEffect>
                                  </p:childTnLst>
                                </p:cTn>
                              </p:par>
                            </p:childTnLst>
                          </p:cTn>
                        </p:par>
                        <p:par>
                          <p:cTn id="112" fill="hold">
                            <p:stCondLst>
                              <p:cond delay="7000"/>
                            </p:stCondLst>
                            <p:childTnLst>
                              <p:par>
                                <p:cTn id="113" presetID="1" presetClass="entr" presetSubtype="0" fill="hold" grpId="0" nodeType="afterEffect">
                                  <p:stCondLst>
                                    <p:cond delay="0"/>
                                  </p:stCondLst>
                                  <p:childTnLst>
                                    <p:set>
                                      <p:cBhvr>
                                        <p:cTn id="114" dur="1" fill="hold">
                                          <p:stCondLst>
                                            <p:cond delay="499"/>
                                          </p:stCondLst>
                                        </p:cTn>
                                        <p:tgtEl>
                                          <p:spTgt spid="42031"/>
                                        </p:tgtEl>
                                        <p:attrNameLst>
                                          <p:attrName>style.visibility</p:attrName>
                                        </p:attrNameLst>
                                      </p:cBhvr>
                                      <p:to>
                                        <p:strVal val="visible"/>
                                      </p:to>
                                    </p:set>
                                  </p:childTnLst>
                                </p:cTn>
                              </p:par>
                            </p:childTnLst>
                          </p:cTn>
                        </p:par>
                        <p:par>
                          <p:cTn id="115" fill="hold">
                            <p:stCondLst>
                              <p:cond delay="7500"/>
                            </p:stCondLst>
                            <p:childTnLst>
                              <p:par>
                                <p:cTn id="116" presetID="22" presetClass="entr" presetSubtype="1" fill="hold" nodeType="afterEffect">
                                  <p:stCondLst>
                                    <p:cond delay="0"/>
                                  </p:stCondLst>
                                  <p:childTnLst>
                                    <p:set>
                                      <p:cBhvr>
                                        <p:cTn id="117" dur="1" fill="hold">
                                          <p:stCondLst>
                                            <p:cond delay="0"/>
                                          </p:stCondLst>
                                        </p:cTn>
                                        <p:tgtEl>
                                          <p:spTgt spid="42048"/>
                                        </p:tgtEl>
                                        <p:attrNameLst>
                                          <p:attrName>style.visibility</p:attrName>
                                        </p:attrNameLst>
                                      </p:cBhvr>
                                      <p:to>
                                        <p:strVal val="visible"/>
                                      </p:to>
                                    </p:set>
                                    <p:animEffect transition="in" filter="wipe(up)">
                                      <p:cBhvr>
                                        <p:cTn id="118" dur="500"/>
                                        <p:tgtEl>
                                          <p:spTgt spid="42048"/>
                                        </p:tgtEl>
                                      </p:cBhvr>
                                    </p:animEffect>
                                  </p:childTnLst>
                                </p:cTn>
                              </p:par>
                            </p:childTnLst>
                          </p:cTn>
                        </p:par>
                        <p:par>
                          <p:cTn id="119" fill="hold">
                            <p:stCondLst>
                              <p:cond delay="8000"/>
                            </p:stCondLst>
                            <p:childTnLst>
                              <p:par>
                                <p:cTn id="120" presetID="1" presetClass="entr" presetSubtype="0" fill="hold" grpId="0" nodeType="afterEffect">
                                  <p:stCondLst>
                                    <p:cond delay="0"/>
                                  </p:stCondLst>
                                  <p:childTnLst>
                                    <p:set>
                                      <p:cBhvr>
                                        <p:cTn id="121" dur="1" fill="hold">
                                          <p:stCondLst>
                                            <p:cond delay="499"/>
                                          </p:stCondLst>
                                        </p:cTn>
                                        <p:tgtEl>
                                          <p:spTgt spid="42032"/>
                                        </p:tgtEl>
                                        <p:attrNameLst>
                                          <p:attrName>style.visibility</p:attrName>
                                        </p:attrNameLst>
                                      </p:cBhvr>
                                      <p:to>
                                        <p:strVal val="visible"/>
                                      </p:to>
                                    </p:set>
                                  </p:childTnLst>
                                </p:cTn>
                              </p:par>
                            </p:childTnLst>
                          </p:cTn>
                        </p:par>
                        <p:par>
                          <p:cTn id="122" fill="hold">
                            <p:stCondLst>
                              <p:cond delay="8500"/>
                            </p:stCondLst>
                            <p:childTnLst>
                              <p:par>
                                <p:cTn id="123" presetID="22" presetClass="entr" presetSubtype="1" fill="hold" nodeType="afterEffect">
                                  <p:stCondLst>
                                    <p:cond delay="0"/>
                                  </p:stCondLst>
                                  <p:childTnLst>
                                    <p:set>
                                      <p:cBhvr>
                                        <p:cTn id="124" dur="1" fill="hold">
                                          <p:stCondLst>
                                            <p:cond delay="0"/>
                                          </p:stCondLst>
                                        </p:cTn>
                                        <p:tgtEl>
                                          <p:spTgt spid="42053"/>
                                        </p:tgtEl>
                                        <p:attrNameLst>
                                          <p:attrName>style.visibility</p:attrName>
                                        </p:attrNameLst>
                                      </p:cBhvr>
                                      <p:to>
                                        <p:strVal val="visible"/>
                                      </p:to>
                                    </p:set>
                                    <p:animEffect transition="in" filter="wipe(up)">
                                      <p:cBhvr>
                                        <p:cTn id="125" dur="500"/>
                                        <p:tgtEl>
                                          <p:spTgt spid="42053"/>
                                        </p:tgtEl>
                                      </p:cBhvr>
                                    </p:animEffect>
                                  </p:childTnLst>
                                </p:cTn>
                              </p:par>
                            </p:childTnLst>
                          </p:cTn>
                        </p:par>
                        <p:par>
                          <p:cTn id="126" fill="hold">
                            <p:stCondLst>
                              <p:cond delay="9000"/>
                            </p:stCondLst>
                            <p:childTnLst>
                              <p:par>
                                <p:cTn id="127" presetID="1" presetClass="entr" presetSubtype="0" fill="hold" grpId="0" nodeType="afterEffect">
                                  <p:stCondLst>
                                    <p:cond delay="0"/>
                                  </p:stCondLst>
                                  <p:childTnLst>
                                    <p:set>
                                      <p:cBhvr>
                                        <p:cTn id="128" dur="1" fill="hold">
                                          <p:stCondLst>
                                            <p:cond delay="499"/>
                                          </p:stCondLst>
                                        </p:cTn>
                                        <p:tgtEl>
                                          <p:spTgt spid="42034"/>
                                        </p:tgtEl>
                                        <p:attrNameLst>
                                          <p:attrName>style.visibility</p:attrName>
                                        </p:attrNameLst>
                                      </p:cBhvr>
                                      <p:to>
                                        <p:strVal val="visible"/>
                                      </p:to>
                                    </p:set>
                                  </p:childTnLst>
                                </p:cTn>
                              </p:par>
                            </p:childTnLst>
                          </p:cTn>
                        </p:par>
                        <p:par>
                          <p:cTn id="129" fill="hold">
                            <p:stCondLst>
                              <p:cond delay="9500"/>
                            </p:stCondLst>
                            <p:childTnLst>
                              <p:par>
                                <p:cTn id="130" presetID="22" presetClass="entr" presetSubtype="1" fill="hold" nodeType="afterEffect">
                                  <p:stCondLst>
                                    <p:cond delay="0"/>
                                  </p:stCondLst>
                                  <p:childTnLst>
                                    <p:set>
                                      <p:cBhvr>
                                        <p:cTn id="131" dur="1" fill="hold">
                                          <p:stCondLst>
                                            <p:cond delay="0"/>
                                          </p:stCondLst>
                                        </p:cTn>
                                        <p:tgtEl>
                                          <p:spTgt spid="42059"/>
                                        </p:tgtEl>
                                        <p:attrNameLst>
                                          <p:attrName>style.visibility</p:attrName>
                                        </p:attrNameLst>
                                      </p:cBhvr>
                                      <p:to>
                                        <p:strVal val="visible"/>
                                      </p:to>
                                    </p:set>
                                    <p:animEffect transition="in" filter="wipe(up)">
                                      <p:cBhvr>
                                        <p:cTn id="132" dur="500"/>
                                        <p:tgtEl>
                                          <p:spTgt spid="42059"/>
                                        </p:tgtEl>
                                      </p:cBhvr>
                                    </p:animEffect>
                                  </p:childTnLst>
                                </p:cTn>
                              </p:par>
                            </p:childTnLst>
                          </p:cTn>
                        </p:par>
                        <p:par>
                          <p:cTn id="133" fill="hold">
                            <p:stCondLst>
                              <p:cond delay="10000"/>
                            </p:stCondLst>
                            <p:childTnLst>
                              <p:par>
                                <p:cTn id="134" presetID="1" presetClass="entr" presetSubtype="0" fill="hold" grpId="0" nodeType="afterEffect">
                                  <p:stCondLst>
                                    <p:cond delay="0"/>
                                  </p:stCondLst>
                                  <p:childTnLst>
                                    <p:set>
                                      <p:cBhvr>
                                        <p:cTn id="135" dur="1" fill="hold">
                                          <p:stCondLst>
                                            <p:cond delay="499"/>
                                          </p:stCondLst>
                                        </p:cTn>
                                        <p:tgtEl>
                                          <p:spTgt spid="42036"/>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42062"/>
                                        </p:tgtEl>
                                        <p:attrNameLst>
                                          <p:attrName>style.visibility</p:attrName>
                                        </p:attrNameLst>
                                      </p:cBhvr>
                                      <p:to>
                                        <p:strVal val="visible"/>
                                      </p:to>
                                    </p:set>
                                    <p:animEffect transition="in" filter="wipe(left)">
                                      <p:cBhvr>
                                        <p:cTn id="140" dur="500"/>
                                        <p:tgtEl>
                                          <p:spTgt spid="4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ldLvl="0" animBg="1"/>
      <p:bldP spid="41987" grpId="0" bldLvl="0" animBg="1"/>
      <p:bldP spid="42012" grpId="0" bldLvl="0" animBg="1"/>
      <p:bldP spid="42014" grpId="0" bldLvl="0" animBg="1"/>
      <p:bldP spid="42015" grpId="0" bldLvl="0" animBg="1"/>
      <p:bldP spid="42016" grpId="0" bldLvl="0" animBg="1"/>
      <p:bldP spid="42017" grpId="0" bldLvl="0" animBg="1"/>
      <p:bldP spid="42031" grpId="0" bldLvl="0" animBg="1"/>
      <p:bldP spid="42032" grpId="0" bldLvl="0" animBg="1"/>
      <p:bldP spid="42033" grpId="0" bldLvl="0" animBg="1"/>
      <p:bldP spid="42034" grpId="0" bldLvl="0" animBg="1"/>
      <p:bldP spid="42035" grpId="0" bldLvl="0" animBg="1"/>
      <p:bldP spid="42036" grpId="0" bldLvl="0" animBg="1"/>
      <p:bldP spid="42062" grpId="0"/>
      <p:bldP spid="42064" grpId="0"/>
      <p:bldP spid="42065" grpId="0"/>
      <p:bldP spid="42066" grpId="0"/>
      <p:bldP spid="42067" grpId="0"/>
      <p:bldP spid="42068" grpId="0"/>
      <p:bldP spid="42069" grpId="0"/>
      <p:bldP spid="42070" grpId="0"/>
      <p:bldP spid="42071" grpId="0"/>
      <p:bldP spid="42072" grpId="0"/>
      <p:bldP spid="42073" grpId="0"/>
      <p:bldP spid="4207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Rectangle 3"/>
          <p:cNvSpPr>
            <a:spLocks noChangeArrowheads="1"/>
          </p:cNvSpPr>
          <p:nvPr/>
        </p:nvSpPr>
        <p:spPr bwMode="auto">
          <a:xfrm>
            <a:off x="2178019" y="2386013"/>
            <a:ext cx="9144000" cy="0"/>
          </a:xfrm>
          <a:prstGeom prst="rect">
            <a:avLst/>
          </a:prstGeom>
          <a:noFill/>
          <a:ln w="9525">
            <a:noFill/>
            <a:miter lim="800000"/>
          </a:ln>
          <a:effectLst/>
        </p:spPr>
        <p:txBody>
          <a:bodyPr>
            <a:spAutoFit/>
          </a:bodyPr>
          <a:p>
            <a:endParaRPr lang="zh-CN" altLang="en-US"/>
          </a:p>
        </p:txBody>
      </p:sp>
      <p:sp>
        <p:nvSpPr>
          <p:cNvPr id="17412" name="Text Box 4"/>
          <p:cNvSpPr txBox="1">
            <a:spLocks noChangeArrowheads="1"/>
          </p:cNvSpPr>
          <p:nvPr/>
        </p:nvSpPr>
        <p:spPr bwMode="auto">
          <a:xfrm>
            <a:off x="1906589" y="5072074"/>
            <a:ext cx="4879989" cy="400110"/>
          </a:xfrm>
          <a:prstGeom prst="rect">
            <a:avLst/>
          </a:prstGeom>
          <a:noFill/>
          <a:ln w="9525">
            <a:noFill/>
            <a:miter lim="800000"/>
          </a:ln>
          <a:effectLst/>
        </p:spPr>
        <p:txBody>
          <a:bodyPr wrap="square">
            <a:spAutoFit/>
          </a:bodyPr>
          <a:p>
            <a:pPr algn="l">
              <a:spcBef>
                <a:spcPct val="50000"/>
              </a:spcBef>
            </a:pPr>
            <a:r>
              <a:rPr kumimoji="1" lang="en-US" altLang="zh-CN" sz="2000" i="1" dirty="0">
                <a:ea typeface="楷体" panose="02010609060101010101" pitchFamily="49" charset="-122"/>
                <a:cs typeface="Times New Roman" panose="02020603050405020304" pitchFamily="18" charset="0"/>
              </a:rPr>
              <a:t>R</a:t>
            </a:r>
            <a:r>
              <a:rPr kumimoji="1" lang="en-US" altLang="zh-CN" sz="2000" dirty="0">
                <a:ea typeface="楷体" panose="02010609060101010101" pitchFamily="49" charset="-122"/>
                <a:cs typeface="Times New Roman" panose="02020603050405020304" pitchFamily="18" charset="0"/>
              </a:rPr>
              <a:t>[0..10]</a:t>
            </a:r>
            <a:r>
              <a:rPr kumimoji="1" lang="zh-CN" altLang="en-US" sz="2000" dirty="0">
                <a:ea typeface="楷体" panose="02010609060101010101" pitchFamily="49" charset="-122"/>
                <a:cs typeface="Times New Roman" panose="02020603050405020304" pitchFamily="18" charset="0"/>
              </a:rPr>
              <a:t>的二分查线的</a:t>
            </a:r>
            <a:r>
              <a:rPr kumimoji="1" lang="zh-CN" altLang="en-US" sz="2000">
                <a:ea typeface="楷体" panose="02010609060101010101" pitchFamily="49" charset="-122"/>
                <a:cs typeface="Times New Roman" panose="02020603050405020304" pitchFamily="18" charset="0"/>
              </a:rPr>
              <a:t>判定</a:t>
            </a:r>
            <a:r>
              <a:rPr kumimoji="1" lang="zh-CN" altLang="en-US" sz="2000" smtClean="0">
                <a:ea typeface="楷体" panose="02010609060101010101" pitchFamily="49" charset="-122"/>
                <a:cs typeface="Times New Roman" panose="02020603050405020304" pitchFamily="18" charset="0"/>
              </a:rPr>
              <a:t>树（</a:t>
            </a:r>
            <a:r>
              <a:rPr kumimoji="1" lang="en-US" altLang="zh-CN" sz="2000" i="1" smtClean="0">
                <a:ea typeface="楷体" panose="02010609060101010101" pitchFamily="49" charset="-122"/>
                <a:cs typeface="Times New Roman" panose="02020603050405020304" pitchFamily="18" charset="0"/>
              </a:rPr>
              <a:t>n</a:t>
            </a:r>
            <a:r>
              <a:rPr kumimoji="1" lang="en-US" altLang="zh-CN" sz="2000" smtClean="0">
                <a:ea typeface="楷体" panose="02010609060101010101" pitchFamily="49" charset="-122"/>
                <a:cs typeface="Times New Roman" panose="02020603050405020304" pitchFamily="18" charset="0"/>
              </a:rPr>
              <a:t>=11</a:t>
            </a:r>
            <a:r>
              <a:rPr kumimoji="1" lang="zh-CN" altLang="en-US" sz="2000" smtClean="0">
                <a:ea typeface="楷体" panose="02010609060101010101" pitchFamily="49" charset="-122"/>
                <a:cs typeface="Times New Roman" panose="02020603050405020304" pitchFamily="18" charset="0"/>
              </a:rPr>
              <a:t>）</a:t>
            </a:r>
            <a:r>
              <a:rPr kumimoji="1" lang="en-US" altLang="zh-CN" sz="2000" smtClean="0">
                <a:ea typeface="楷体" panose="02010609060101010101" pitchFamily="49" charset="-122"/>
                <a:cs typeface="Times New Roman" panose="02020603050405020304" pitchFamily="18" charset="0"/>
              </a:rPr>
              <a:t> </a:t>
            </a:r>
            <a:endParaRPr kumimoji="1" lang="en-US" altLang="zh-CN" sz="2000" dirty="0">
              <a:ea typeface="楷体" panose="02010609060101010101" pitchFamily="49" charset="-122"/>
              <a:cs typeface="Times New Roman" panose="02020603050405020304" pitchFamily="18" charset="0"/>
            </a:endParaRPr>
          </a:p>
        </p:txBody>
      </p:sp>
      <p:sp>
        <p:nvSpPr>
          <p:cNvPr id="21507" name="Oval 3"/>
          <p:cNvSpPr>
            <a:spLocks noChangeAspect="1" noChangeArrowheads="1"/>
          </p:cNvSpPr>
          <p:nvPr/>
        </p:nvSpPr>
        <p:spPr bwMode="auto">
          <a:xfrm>
            <a:off x="1289019" y="3200400"/>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p>
            <a:pPr algn="ctr"/>
            <a:r>
              <a:rPr lang="en-US" altLang="zh-CN" sz="2000">
                <a:solidFill>
                  <a:srgbClr val="3333FF"/>
                </a:solidFill>
                <a:latin typeface="Times New Roman" panose="02020603050405020304" pitchFamily="18" charset="0"/>
                <a:cs typeface="Times New Roman" panose="02020603050405020304" pitchFamily="18" charset="0"/>
              </a:rPr>
              <a:t>1</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08" name="Oval 4"/>
          <p:cNvSpPr>
            <a:spLocks noChangeAspect="1" noChangeArrowheads="1"/>
          </p:cNvSpPr>
          <p:nvPr/>
        </p:nvSpPr>
        <p:spPr bwMode="auto">
          <a:xfrm>
            <a:off x="1871632" y="1544638"/>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p>
            <a:pPr algn="ctr"/>
            <a:r>
              <a:rPr lang="en-US" altLang="zh-CN" sz="2000">
                <a:solidFill>
                  <a:srgbClr val="3333FF"/>
                </a:solidFill>
                <a:latin typeface="Times New Roman" panose="02020603050405020304" pitchFamily="18" charset="0"/>
                <a:cs typeface="Times New Roman" panose="02020603050405020304" pitchFamily="18" charset="0"/>
              </a:rPr>
              <a:t>2</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10" name="Text Box 6"/>
          <p:cNvSpPr txBox="1">
            <a:spLocks noChangeArrowheads="1"/>
          </p:cNvSpPr>
          <p:nvPr/>
        </p:nvSpPr>
        <p:spPr bwMode="auto">
          <a:xfrm>
            <a:off x="1549369" y="2914650"/>
            <a:ext cx="647700"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ea typeface="黑体" panose="02010609060101010101" pitchFamily="49" charset="-122"/>
              </a:rPr>
              <a:t>1~1</a:t>
            </a:r>
            <a:endParaRPr lang="en-US" altLang="zh-CN" sz="2000">
              <a:solidFill>
                <a:srgbClr val="CC00CC"/>
              </a:solidFill>
              <a:ea typeface="黑体" panose="02010609060101010101" pitchFamily="49" charset="-122"/>
            </a:endParaRPr>
          </a:p>
        </p:txBody>
      </p:sp>
      <p:sp>
        <p:nvSpPr>
          <p:cNvPr id="21516" name="Oval 12"/>
          <p:cNvSpPr>
            <a:spLocks noChangeAspect="1" noChangeArrowheads="1"/>
          </p:cNvSpPr>
          <p:nvPr/>
        </p:nvSpPr>
        <p:spPr bwMode="auto">
          <a:xfrm>
            <a:off x="820707" y="2349500"/>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p>
            <a:pPr algn="ctr"/>
            <a:r>
              <a:rPr lang="en-US" altLang="zh-CN" sz="2000">
                <a:solidFill>
                  <a:srgbClr val="3333FF"/>
                </a:solidFill>
                <a:latin typeface="Times New Roman" panose="02020603050405020304" pitchFamily="18" charset="0"/>
                <a:cs typeface="Times New Roman" panose="02020603050405020304" pitchFamily="18" charset="0"/>
              </a:rPr>
              <a:t>0</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18" name="Text Box 14"/>
          <p:cNvSpPr txBox="1">
            <a:spLocks noChangeArrowheads="1"/>
          </p:cNvSpPr>
          <p:nvPr/>
        </p:nvSpPr>
        <p:spPr bwMode="auto">
          <a:xfrm>
            <a:off x="1262032" y="2263775"/>
            <a:ext cx="647700"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ea typeface="黑体" panose="02010609060101010101" pitchFamily="49" charset="-122"/>
              </a:rPr>
              <a:t>0~1</a:t>
            </a:r>
            <a:endParaRPr lang="en-US" altLang="zh-CN" sz="2000">
              <a:solidFill>
                <a:srgbClr val="CC00CC"/>
              </a:solidFill>
              <a:ea typeface="黑体" panose="02010609060101010101" pitchFamily="49" charset="-122"/>
            </a:endParaRPr>
          </a:p>
        </p:txBody>
      </p:sp>
      <p:sp>
        <p:nvSpPr>
          <p:cNvPr id="21520" name="Freeform 16"/>
          <p:cNvSpPr/>
          <p:nvPr/>
        </p:nvSpPr>
        <p:spPr bwMode="auto">
          <a:xfrm>
            <a:off x="1187419" y="2709863"/>
            <a:ext cx="252413" cy="490537"/>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22" name="Oval 18"/>
          <p:cNvSpPr>
            <a:spLocks noChangeAspect="1" noChangeArrowheads="1"/>
          </p:cNvSpPr>
          <p:nvPr/>
        </p:nvSpPr>
        <p:spPr bwMode="auto">
          <a:xfrm>
            <a:off x="3306732" y="3200400"/>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p>
            <a:pPr algn="ctr"/>
            <a:r>
              <a:rPr lang="en-US" altLang="zh-CN" sz="2000">
                <a:solidFill>
                  <a:srgbClr val="3333FF"/>
                </a:solidFill>
                <a:latin typeface="Times New Roman" panose="02020603050405020304" pitchFamily="18" charset="0"/>
                <a:cs typeface="Times New Roman" panose="02020603050405020304" pitchFamily="18" charset="0"/>
              </a:rPr>
              <a:t>4</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24" name="Text Box 20"/>
          <p:cNvSpPr txBox="1">
            <a:spLocks noChangeArrowheads="1"/>
          </p:cNvSpPr>
          <p:nvPr/>
        </p:nvSpPr>
        <p:spPr bwMode="auto">
          <a:xfrm>
            <a:off x="1871632" y="1158875"/>
            <a:ext cx="647700"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ea typeface="黑体" panose="02010609060101010101" pitchFamily="49" charset="-122"/>
              </a:rPr>
              <a:t>0~4</a:t>
            </a:r>
            <a:endParaRPr lang="en-US" altLang="zh-CN" sz="2000">
              <a:solidFill>
                <a:srgbClr val="CC00CC"/>
              </a:solidFill>
              <a:ea typeface="黑体" panose="02010609060101010101" pitchFamily="49" charset="-122"/>
            </a:endParaRPr>
          </a:p>
        </p:txBody>
      </p:sp>
      <p:sp>
        <p:nvSpPr>
          <p:cNvPr id="21530" name="Oval 26"/>
          <p:cNvSpPr>
            <a:spLocks noChangeAspect="1" noChangeArrowheads="1"/>
          </p:cNvSpPr>
          <p:nvPr/>
        </p:nvSpPr>
        <p:spPr bwMode="auto">
          <a:xfrm>
            <a:off x="2838419" y="2349500"/>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p>
            <a:pPr algn="ctr"/>
            <a:r>
              <a:rPr lang="en-US" altLang="zh-CN" sz="2000">
                <a:solidFill>
                  <a:srgbClr val="3333FF"/>
                </a:solidFill>
                <a:latin typeface="Times New Roman" panose="02020603050405020304" pitchFamily="18" charset="0"/>
                <a:cs typeface="Times New Roman" panose="02020603050405020304" pitchFamily="18" charset="0"/>
              </a:rPr>
              <a:t>3</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32" name="Text Box 28"/>
          <p:cNvSpPr txBox="1">
            <a:spLocks noChangeArrowheads="1"/>
          </p:cNvSpPr>
          <p:nvPr/>
        </p:nvSpPr>
        <p:spPr bwMode="auto">
          <a:xfrm>
            <a:off x="3279744" y="2263775"/>
            <a:ext cx="647700"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ea typeface="黑体" panose="02010609060101010101" pitchFamily="49" charset="-122"/>
              </a:rPr>
              <a:t>3~4</a:t>
            </a:r>
            <a:endParaRPr lang="en-US" altLang="zh-CN" sz="2000">
              <a:solidFill>
                <a:srgbClr val="CC00CC"/>
              </a:solidFill>
              <a:ea typeface="黑体" panose="02010609060101010101" pitchFamily="49" charset="-122"/>
            </a:endParaRPr>
          </a:p>
        </p:txBody>
      </p:sp>
      <p:sp>
        <p:nvSpPr>
          <p:cNvPr id="21534" name="Freeform 30"/>
          <p:cNvSpPr/>
          <p:nvPr/>
        </p:nvSpPr>
        <p:spPr bwMode="auto">
          <a:xfrm>
            <a:off x="3205132" y="2709863"/>
            <a:ext cx="252412" cy="490537"/>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37" name="Text Box 33"/>
          <p:cNvSpPr txBox="1">
            <a:spLocks noChangeArrowheads="1"/>
          </p:cNvSpPr>
          <p:nvPr/>
        </p:nvSpPr>
        <p:spPr bwMode="auto">
          <a:xfrm>
            <a:off x="1385857" y="2695575"/>
            <a:ext cx="288925"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38" name="Text Box 34"/>
          <p:cNvSpPr txBox="1">
            <a:spLocks noChangeArrowheads="1"/>
          </p:cNvSpPr>
          <p:nvPr/>
        </p:nvSpPr>
        <p:spPr bwMode="auto">
          <a:xfrm>
            <a:off x="3454369" y="2768600"/>
            <a:ext cx="288925"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39" name="Text Box 35"/>
          <p:cNvSpPr txBox="1">
            <a:spLocks noChangeArrowheads="1"/>
          </p:cNvSpPr>
          <p:nvPr/>
        </p:nvSpPr>
        <p:spPr bwMode="auto">
          <a:xfrm>
            <a:off x="1347757" y="1855788"/>
            <a:ext cx="288925"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40" name="Freeform 36"/>
          <p:cNvSpPr/>
          <p:nvPr/>
        </p:nvSpPr>
        <p:spPr bwMode="auto">
          <a:xfrm>
            <a:off x="1155669" y="1885950"/>
            <a:ext cx="752475" cy="495300"/>
          </a:xfrm>
          <a:custGeom>
            <a:avLst/>
            <a:gdLst/>
            <a:ahLst/>
            <a:cxnLst>
              <a:cxn ang="0">
                <a:pos x="474" y="0"/>
              </a:cxn>
              <a:cxn ang="0">
                <a:pos x="0" y="312"/>
              </a:cxn>
            </a:cxnLst>
            <a:rect l="0" t="0" r="r" b="b"/>
            <a:pathLst>
              <a:path w="474" h="312">
                <a:moveTo>
                  <a:pt x="474" y="0"/>
                </a:moveTo>
                <a:lnTo>
                  <a:pt x="0" y="312"/>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41" name="Freeform 37"/>
          <p:cNvSpPr/>
          <p:nvPr/>
        </p:nvSpPr>
        <p:spPr bwMode="auto">
          <a:xfrm>
            <a:off x="2270094" y="1876425"/>
            <a:ext cx="685800" cy="495300"/>
          </a:xfrm>
          <a:custGeom>
            <a:avLst/>
            <a:gdLst/>
            <a:ahLst/>
            <a:cxnLst>
              <a:cxn ang="0">
                <a:pos x="0" y="0"/>
              </a:cxn>
              <a:cxn ang="0">
                <a:pos x="432" y="312"/>
              </a:cxn>
            </a:cxnLst>
            <a:rect l="0" t="0" r="r" b="b"/>
            <a:pathLst>
              <a:path w="432" h="312">
                <a:moveTo>
                  <a:pt x="0" y="0"/>
                </a:moveTo>
                <a:lnTo>
                  <a:pt x="432" y="312"/>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42" name="Text Box 38"/>
          <p:cNvSpPr txBox="1">
            <a:spLocks noChangeArrowheads="1"/>
          </p:cNvSpPr>
          <p:nvPr/>
        </p:nvSpPr>
        <p:spPr bwMode="auto">
          <a:xfrm>
            <a:off x="2619344" y="1846263"/>
            <a:ext cx="288925" cy="304800"/>
          </a:xfrm>
          <a:prstGeom prst="rect">
            <a:avLst/>
          </a:prstGeom>
          <a:noFill/>
          <a:ln w="9525">
            <a:noFill/>
            <a:miter lim="800000"/>
          </a:ln>
          <a:effectLst/>
        </p:spPr>
        <p:txBody>
          <a:bodyPr lIns="0" tIns="0" rIns="0" bIns="0">
            <a:spAutoFit/>
          </a:bodyPr>
          <a:p>
            <a:pPr algn="l">
              <a:spcBef>
                <a:spcPct val="50000"/>
              </a:spcBef>
            </a:pPr>
            <a:r>
              <a:rPr lang="en-US" altLang="zh-CN" sz="2000" dirty="0">
                <a:solidFill>
                  <a:srgbClr val="CC00CC"/>
                </a:solidFill>
                <a:latin typeface="黑体" panose="02010609060101010101" pitchFamily="49" charset="-122"/>
                <a:ea typeface="黑体" panose="02010609060101010101" pitchFamily="49" charset="-122"/>
              </a:rPr>
              <a:t>&gt;</a:t>
            </a:r>
            <a:endParaRPr lang="en-US" altLang="zh-CN" sz="2000" dirty="0">
              <a:solidFill>
                <a:srgbClr val="CC00CC"/>
              </a:solidFill>
              <a:latin typeface="黑体" panose="02010609060101010101" pitchFamily="49" charset="-122"/>
              <a:ea typeface="黑体" panose="02010609060101010101" pitchFamily="49" charset="-122"/>
            </a:endParaRPr>
          </a:p>
        </p:txBody>
      </p:sp>
      <p:sp>
        <p:nvSpPr>
          <p:cNvPr id="21543" name="Oval 39"/>
          <p:cNvSpPr>
            <a:spLocks noChangeAspect="1" noChangeArrowheads="1"/>
          </p:cNvSpPr>
          <p:nvPr/>
        </p:nvSpPr>
        <p:spPr bwMode="auto">
          <a:xfrm>
            <a:off x="5321269" y="3213100"/>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p>
            <a:pPr algn="ctr"/>
            <a:r>
              <a:rPr lang="en-US" altLang="zh-CN" sz="2000">
                <a:solidFill>
                  <a:srgbClr val="3333FF"/>
                </a:solidFill>
                <a:latin typeface="Times New Roman" panose="02020603050405020304" pitchFamily="18" charset="0"/>
                <a:cs typeface="Times New Roman" panose="02020603050405020304" pitchFamily="18" charset="0"/>
              </a:rPr>
              <a:t>7</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44" name="Oval 40"/>
          <p:cNvSpPr>
            <a:spLocks noChangeAspect="1" noChangeArrowheads="1"/>
          </p:cNvSpPr>
          <p:nvPr/>
        </p:nvSpPr>
        <p:spPr bwMode="auto">
          <a:xfrm>
            <a:off x="5903882" y="1557338"/>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p>
            <a:pPr algn="ctr"/>
            <a:r>
              <a:rPr lang="en-US" altLang="zh-CN" sz="2000">
                <a:solidFill>
                  <a:srgbClr val="3333FF"/>
                </a:solidFill>
                <a:latin typeface="Times New Roman" panose="02020603050405020304" pitchFamily="18" charset="0"/>
                <a:cs typeface="Times New Roman" panose="02020603050405020304" pitchFamily="18" charset="0"/>
              </a:rPr>
              <a:t>8</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46" name="Text Box 42"/>
          <p:cNvSpPr txBox="1">
            <a:spLocks noChangeArrowheads="1"/>
          </p:cNvSpPr>
          <p:nvPr/>
        </p:nvSpPr>
        <p:spPr bwMode="auto">
          <a:xfrm>
            <a:off x="5581619" y="2927350"/>
            <a:ext cx="647700"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ea typeface="黑体" panose="02010609060101010101" pitchFamily="49" charset="-122"/>
              </a:rPr>
              <a:t>7~7</a:t>
            </a:r>
            <a:endParaRPr lang="en-US" altLang="zh-CN" sz="2000">
              <a:solidFill>
                <a:srgbClr val="CC00CC"/>
              </a:solidFill>
              <a:ea typeface="黑体" panose="02010609060101010101" pitchFamily="49" charset="-122"/>
            </a:endParaRPr>
          </a:p>
        </p:txBody>
      </p:sp>
      <p:sp>
        <p:nvSpPr>
          <p:cNvPr id="21552" name="Oval 48"/>
          <p:cNvSpPr>
            <a:spLocks noChangeAspect="1" noChangeArrowheads="1"/>
          </p:cNvSpPr>
          <p:nvPr/>
        </p:nvSpPr>
        <p:spPr bwMode="auto">
          <a:xfrm>
            <a:off x="4852957" y="2362200"/>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p>
            <a:pPr algn="ctr"/>
            <a:r>
              <a:rPr lang="en-US" altLang="zh-CN" sz="2000">
                <a:solidFill>
                  <a:srgbClr val="3333FF"/>
                </a:solidFill>
                <a:latin typeface="Times New Roman" panose="02020603050405020304" pitchFamily="18" charset="0"/>
                <a:cs typeface="Times New Roman" panose="02020603050405020304" pitchFamily="18" charset="0"/>
              </a:rPr>
              <a:t>6</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54" name="Text Box 50"/>
          <p:cNvSpPr txBox="1">
            <a:spLocks noChangeArrowheads="1"/>
          </p:cNvSpPr>
          <p:nvPr/>
        </p:nvSpPr>
        <p:spPr bwMode="auto">
          <a:xfrm>
            <a:off x="5294282" y="2276475"/>
            <a:ext cx="647700"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ea typeface="黑体" panose="02010609060101010101" pitchFamily="49" charset="-122"/>
              </a:rPr>
              <a:t>6~7</a:t>
            </a:r>
            <a:endParaRPr lang="en-US" altLang="zh-CN" sz="2000">
              <a:solidFill>
                <a:srgbClr val="CC00CC"/>
              </a:solidFill>
              <a:ea typeface="黑体" panose="02010609060101010101" pitchFamily="49" charset="-122"/>
            </a:endParaRPr>
          </a:p>
        </p:txBody>
      </p:sp>
      <p:sp>
        <p:nvSpPr>
          <p:cNvPr id="21556" name="Freeform 52"/>
          <p:cNvSpPr/>
          <p:nvPr/>
        </p:nvSpPr>
        <p:spPr bwMode="auto">
          <a:xfrm>
            <a:off x="5219669" y="2722563"/>
            <a:ext cx="252413" cy="490537"/>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58" name="Oval 54"/>
          <p:cNvSpPr>
            <a:spLocks noChangeAspect="1" noChangeArrowheads="1"/>
          </p:cNvSpPr>
          <p:nvPr/>
        </p:nvSpPr>
        <p:spPr bwMode="auto">
          <a:xfrm>
            <a:off x="7338982" y="3213100"/>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p>
            <a:pPr algn="ctr"/>
            <a:r>
              <a:rPr lang="en-US" altLang="zh-CN" sz="2000">
                <a:solidFill>
                  <a:srgbClr val="3333FF"/>
                </a:solidFill>
                <a:latin typeface="Times New Roman" panose="02020603050405020304" pitchFamily="18" charset="0"/>
                <a:cs typeface="Times New Roman" panose="02020603050405020304" pitchFamily="18" charset="0"/>
              </a:rPr>
              <a:t>10</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60" name="Text Box 56"/>
          <p:cNvSpPr txBox="1">
            <a:spLocks noChangeArrowheads="1"/>
          </p:cNvSpPr>
          <p:nvPr/>
        </p:nvSpPr>
        <p:spPr bwMode="auto">
          <a:xfrm>
            <a:off x="6407119" y="1484313"/>
            <a:ext cx="647700"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ea typeface="黑体" panose="02010609060101010101" pitchFamily="49" charset="-122"/>
              </a:rPr>
              <a:t>6~8</a:t>
            </a:r>
            <a:endParaRPr lang="en-US" altLang="zh-CN" sz="2000">
              <a:solidFill>
                <a:srgbClr val="CC00CC"/>
              </a:solidFill>
              <a:ea typeface="黑体" panose="02010609060101010101" pitchFamily="49" charset="-122"/>
            </a:endParaRPr>
          </a:p>
        </p:txBody>
      </p:sp>
      <p:sp>
        <p:nvSpPr>
          <p:cNvPr id="21566" name="Oval 62"/>
          <p:cNvSpPr>
            <a:spLocks noChangeAspect="1" noChangeArrowheads="1"/>
          </p:cNvSpPr>
          <p:nvPr/>
        </p:nvSpPr>
        <p:spPr bwMode="auto">
          <a:xfrm>
            <a:off x="6870669" y="2362200"/>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p>
            <a:pPr algn="ctr"/>
            <a:r>
              <a:rPr lang="en-US" altLang="zh-CN" sz="2000">
                <a:solidFill>
                  <a:srgbClr val="3333FF"/>
                </a:solidFill>
                <a:latin typeface="Times New Roman" panose="02020603050405020304" pitchFamily="18" charset="0"/>
                <a:cs typeface="Times New Roman" panose="02020603050405020304" pitchFamily="18" charset="0"/>
              </a:rPr>
              <a:t>9</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68" name="Text Box 64"/>
          <p:cNvSpPr txBox="1">
            <a:spLocks noChangeArrowheads="1"/>
          </p:cNvSpPr>
          <p:nvPr/>
        </p:nvSpPr>
        <p:spPr bwMode="auto">
          <a:xfrm>
            <a:off x="7311994" y="2276475"/>
            <a:ext cx="647700"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ea typeface="黑体" panose="02010609060101010101" pitchFamily="49" charset="-122"/>
              </a:rPr>
              <a:t>9~10</a:t>
            </a:r>
            <a:endParaRPr lang="en-US" altLang="zh-CN" sz="2000">
              <a:solidFill>
                <a:srgbClr val="CC00CC"/>
              </a:solidFill>
              <a:ea typeface="黑体" panose="02010609060101010101" pitchFamily="49" charset="-122"/>
            </a:endParaRPr>
          </a:p>
        </p:txBody>
      </p:sp>
      <p:sp>
        <p:nvSpPr>
          <p:cNvPr id="21570" name="Freeform 66"/>
          <p:cNvSpPr/>
          <p:nvPr/>
        </p:nvSpPr>
        <p:spPr bwMode="auto">
          <a:xfrm>
            <a:off x="7237382" y="2722563"/>
            <a:ext cx="252412" cy="490537"/>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grpSp>
        <p:nvGrpSpPr>
          <p:cNvPr id="2" name="Group 82"/>
          <p:cNvGrpSpPr/>
          <p:nvPr/>
        </p:nvGrpSpPr>
        <p:grpSpPr bwMode="auto">
          <a:xfrm>
            <a:off x="142844" y="2698750"/>
            <a:ext cx="8281988" cy="1679575"/>
            <a:chOff x="158" y="1700"/>
            <a:chExt cx="5217" cy="1058"/>
          </a:xfrm>
        </p:grpSpPr>
        <p:sp>
          <p:nvSpPr>
            <p:cNvPr id="21509" name="Text Box 5"/>
            <p:cNvSpPr txBox="1">
              <a:spLocks noChangeArrowheads="1"/>
            </p:cNvSpPr>
            <p:nvPr/>
          </p:nvSpPr>
          <p:spPr bwMode="auto">
            <a:xfrm>
              <a:off x="703" y="2251"/>
              <a:ext cx="182" cy="192"/>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11" name="Text Box 7"/>
            <p:cNvSpPr txBox="1">
              <a:spLocks noChangeArrowheads="1"/>
            </p:cNvSpPr>
            <p:nvPr/>
          </p:nvSpPr>
          <p:spPr bwMode="auto">
            <a:xfrm>
              <a:off x="1204" y="2243"/>
              <a:ext cx="182" cy="192"/>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12" name="Rectangle 8"/>
            <p:cNvSpPr>
              <a:spLocks noChangeAspect="1" noChangeArrowheads="1"/>
            </p:cNvSpPr>
            <p:nvPr/>
          </p:nvSpPr>
          <p:spPr bwMode="auto">
            <a:xfrm>
              <a:off x="487" y="2552"/>
              <a:ext cx="488"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p>
              <a:pPr algn="ctr"/>
              <a:r>
                <a:rPr lang="en-US" altLang="zh-CN" sz="2000">
                  <a:solidFill>
                    <a:srgbClr val="3333FF"/>
                  </a:solidFill>
                  <a:latin typeface="Times New Roman" panose="02020603050405020304" pitchFamily="18" charset="0"/>
                  <a:cs typeface="Times New Roman" panose="02020603050405020304" pitchFamily="18" charset="0"/>
                </a:rPr>
                <a:t>0~1</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13" name="Rectangle 9"/>
            <p:cNvSpPr>
              <a:spLocks noChangeAspect="1" noChangeArrowheads="1"/>
            </p:cNvSpPr>
            <p:nvPr/>
          </p:nvSpPr>
          <p:spPr bwMode="auto">
            <a:xfrm>
              <a:off x="1076" y="2544"/>
              <a:ext cx="488"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p>
              <a:pPr algn="ctr"/>
              <a:r>
                <a:rPr lang="en-US" altLang="zh-CN" sz="2000">
                  <a:solidFill>
                    <a:srgbClr val="3333FF"/>
                  </a:solidFill>
                  <a:latin typeface="Times New Roman" panose="02020603050405020304" pitchFamily="18" charset="0"/>
                  <a:cs typeface="Times New Roman" panose="02020603050405020304" pitchFamily="18" charset="0"/>
                </a:rPr>
                <a:t>1~2</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14" name="Freeform 10"/>
            <p:cNvSpPr/>
            <p:nvPr/>
          </p:nvSpPr>
          <p:spPr bwMode="auto">
            <a:xfrm>
              <a:off x="748" y="2236"/>
              <a:ext cx="166" cy="324"/>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15" name="Freeform 11"/>
            <p:cNvSpPr/>
            <p:nvPr/>
          </p:nvSpPr>
          <p:spPr bwMode="auto">
            <a:xfrm>
              <a:off x="1111" y="2243"/>
              <a:ext cx="159" cy="309"/>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17" name="Text Box 13"/>
            <p:cNvSpPr txBox="1">
              <a:spLocks noChangeArrowheads="1"/>
            </p:cNvSpPr>
            <p:nvPr/>
          </p:nvSpPr>
          <p:spPr bwMode="auto">
            <a:xfrm>
              <a:off x="408" y="1715"/>
              <a:ext cx="182" cy="192"/>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19" name="Freeform 15"/>
            <p:cNvSpPr/>
            <p:nvPr/>
          </p:nvSpPr>
          <p:spPr bwMode="auto">
            <a:xfrm>
              <a:off x="453" y="1700"/>
              <a:ext cx="166" cy="324"/>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21" name="Rectangle 17"/>
            <p:cNvSpPr>
              <a:spLocks noChangeAspect="1" noChangeArrowheads="1"/>
            </p:cNvSpPr>
            <p:nvPr/>
          </p:nvSpPr>
          <p:spPr bwMode="auto">
            <a:xfrm>
              <a:off x="158" y="2016"/>
              <a:ext cx="545"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p>
              <a:pPr algn="ctr"/>
              <a:r>
                <a:rPr lang="en-US" altLang="zh-CN" sz="20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3333FF"/>
                  </a:solidFill>
                  <a:latin typeface="Times New Roman" panose="02020603050405020304" pitchFamily="18" charset="0"/>
                  <a:cs typeface="Times New Roman" panose="02020603050405020304" pitchFamily="18" charset="0"/>
                </a:rPr>
                <a:t>∞~</a:t>
              </a:r>
              <a:r>
                <a:rPr lang="en-US" altLang="zh-CN" sz="20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3333FF"/>
                  </a:solidFill>
                  <a:latin typeface="Times New Roman" panose="02020603050405020304" pitchFamily="18" charset="0"/>
                  <a:cs typeface="Times New Roman" panose="02020603050405020304" pitchFamily="18" charset="0"/>
                </a:rPr>
                <a:t>1</a:t>
              </a:r>
              <a:endParaRPr lang="en-US" altLang="zh-CN" sz="2000" dirty="0">
                <a:solidFill>
                  <a:srgbClr val="3333FF"/>
                </a:solidFill>
                <a:latin typeface="Times New Roman" panose="02020603050405020304" pitchFamily="18" charset="0"/>
                <a:cs typeface="Times New Roman" panose="02020603050405020304" pitchFamily="18" charset="0"/>
              </a:endParaRPr>
            </a:p>
          </p:txBody>
        </p:sp>
        <p:sp>
          <p:nvSpPr>
            <p:cNvPr id="21523" name="Text Box 19"/>
            <p:cNvSpPr txBox="1">
              <a:spLocks noChangeArrowheads="1"/>
            </p:cNvSpPr>
            <p:nvPr/>
          </p:nvSpPr>
          <p:spPr bwMode="auto">
            <a:xfrm>
              <a:off x="1974" y="2251"/>
              <a:ext cx="182" cy="192"/>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25" name="Text Box 21"/>
            <p:cNvSpPr txBox="1">
              <a:spLocks noChangeArrowheads="1"/>
            </p:cNvSpPr>
            <p:nvPr/>
          </p:nvSpPr>
          <p:spPr bwMode="auto">
            <a:xfrm>
              <a:off x="2475" y="2243"/>
              <a:ext cx="182" cy="192"/>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26" name="Rectangle 22"/>
            <p:cNvSpPr>
              <a:spLocks noChangeAspect="1" noChangeArrowheads="1"/>
            </p:cNvSpPr>
            <p:nvPr/>
          </p:nvSpPr>
          <p:spPr bwMode="auto">
            <a:xfrm>
              <a:off x="1758" y="2552"/>
              <a:ext cx="488"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p>
              <a:pPr algn="ctr"/>
              <a:r>
                <a:rPr lang="en-US" altLang="zh-CN" sz="2000">
                  <a:solidFill>
                    <a:srgbClr val="3333FF"/>
                  </a:solidFill>
                  <a:latin typeface="Times New Roman" panose="02020603050405020304" pitchFamily="18" charset="0"/>
                  <a:cs typeface="Times New Roman" panose="02020603050405020304" pitchFamily="18" charset="0"/>
                </a:rPr>
                <a:t>3~4</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27" name="Rectangle 23"/>
            <p:cNvSpPr>
              <a:spLocks noChangeAspect="1" noChangeArrowheads="1"/>
            </p:cNvSpPr>
            <p:nvPr/>
          </p:nvSpPr>
          <p:spPr bwMode="auto">
            <a:xfrm>
              <a:off x="2347" y="2544"/>
              <a:ext cx="488"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p>
              <a:pPr algn="ctr"/>
              <a:r>
                <a:rPr lang="en-US" altLang="zh-CN" sz="2000">
                  <a:solidFill>
                    <a:srgbClr val="3333FF"/>
                  </a:solidFill>
                  <a:latin typeface="Times New Roman" panose="02020603050405020304" pitchFamily="18" charset="0"/>
                  <a:cs typeface="Times New Roman" panose="02020603050405020304" pitchFamily="18" charset="0"/>
                </a:rPr>
                <a:t>4~5</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28" name="Freeform 24"/>
            <p:cNvSpPr/>
            <p:nvPr/>
          </p:nvSpPr>
          <p:spPr bwMode="auto">
            <a:xfrm>
              <a:off x="2019" y="2236"/>
              <a:ext cx="166" cy="324"/>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29" name="Freeform 25"/>
            <p:cNvSpPr/>
            <p:nvPr/>
          </p:nvSpPr>
          <p:spPr bwMode="auto">
            <a:xfrm>
              <a:off x="2382" y="2243"/>
              <a:ext cx="159" cy="309"/>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31" name="Text Box 27"/>
            <p:cNvSpPr txBox="1">
              <a:spLocks noChangeArrowheads="1"/>
            </p:cNvSpPr>
            <p:nvPr/>
          </p:nvSpPr>
          <p:spPr bwMode="auto">
            <a:xfrm>
              <a:off x="1679" y="1715"/>
              <a:ext cx="182" cy="192"/>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33" name="Freeform 29"/>
            <p:cNvSpPr/>
            <p:nvPr/>
          </p:nvSpPr>
          <p:spPr bwMode="auto">
            <a:xfrm>
              <a:off x="1724" y="1700"/>
              <a:ext cx="166" cy="324"/>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35" name="Rectangle 31"/>
            <p:cNvSpPr>
              <a:spLocks noChangeAspect="1" noChangeArrowheads="1"/>
            </p:cNvSpPr>
            <p:nvPr/>
          </p:nvSpPr>
          <p:spPr bwMode="auto">
            <a:xfrm>
              <a:off x="1429" y="2016"/>
              <a:ext cx="545"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p>
              <a:pPr algn="ctr"/>
              <a:r>
                <a:rPr lang="en-US" altLang="zh-CN" sz="20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a:solidFill>
                    <a:srgbClr val="3333FF"/>
                  </a:solidFill>
                  <a:latin typeface="Times New Roman" panose="02020603050405020304" pitchFamily="18" charset="0"/>
                  <a:cs typeface="Times New Roman" panose="02020603050405020304" pitchFamily="18" charset="0"/>
                </a:rPr>
                <a:t>~3</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45" name="Text Box 41"/>
            <p:cNvSpPr txBox="1">
              <a:spLocks noChangeArrowheads="1"/>
            </p:cNvSpPr>
            <p:nvPr/>
          </p:nvSpPr>
          <p:spPr bwMode="auto">
            <a:xfrm>
              <a:off x="3243" y="2259"/>
              <a:ext cx="182" cy="192"/>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47" name="Text Box 43"/>
            <p:cNvSpPr txBox="1">
              <a:spLocks noChangeArrowheads="1"/>
            </p:cNvSpPr>
            <p:nvPr/>
          </p:nvSpPr>
          <p:spPr bwMode="auto">
            <a:xfrm>
              <a:off x="3744" y="2251"/>
              <a:ext cx="182" cy="192"/>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48" name="Rectangle 44"/>
            <p:cNvSpPr>
              <a:spLocks noChangeAspect="1" noChangeArrowheads="1"/>
            </p:cNvSpPr>
            <p:nvPr/>
          </p:nvSpPr>
          <p:spPr bwMode="auto">
            <a:xfrm>
              <a:off x="3027" y="2560"/>
              <a:ext cx="488"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p>
              <a:pPr algn="ctr"/>
              <a:r>
                <a:rPr lang="en-US" altLang="zh-CN" sz="2000">
                  <a:solidFill>
                    <a:srgbClr val="3333FF"/>
                  </a:solidFill>
                  <a:latin typeface="Times New Roman" panose="02020603050405020304" pitchFamily="18" charset="0"/>
                  <a:cs typeface="Times New Roman" panose="02020603050405020304" pitchFamily="18" charset="0"/>
                </a:rPr>
                <a:t>6~7</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49" name="Rectangle 45"/>
            <p:cNvSpPr>
              <a:spLocks noChangeAspect="1" noChangeArrowheads="1"/>
            </p:cNvSpPr>
            <p:nvPr/>
          </p:nvSpPr>
          <p:spPr bwMode="auto">
            <a:xfrm>
              <a:off x="3616" y="2552"/>
              <a:ext cx="488"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p>
              <a:pPr algn="ctr"/>
              <a:r>
                <a:rPr lang="en-US" altLang="zh-CN" sz="2000">
                  <a:solidFill>
                    <a:srgbClr val="3333FF"/>
                  </a:solidFill>
                  <a:latin typeface="Times New Roman" panose="02020603050405020304" pitchFamily="18" charset="0"/>
                  <a:cs typeface="Times New Roman" panose="02020603050405020304" pitchFamily="18" charset="0"/>
                </a:rPr>
                <a:t>7~8</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50" name="Freeform 46"/>
            <p:cNvSpPr/>
            <p:nvPr/>
          </p:nvSpPr>
          <p:spPr bwMode="auto">
            <a:xfrm>
              <a:off x="3288" y="2244"/>
              <a:ext cx="166" cy="324"/>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51" name="Freeform 47"/>
            <p:cNvSpPr/>
            <p:nvPr/>
          </p:nvSpPr>
          <p:spPr bwMode="auto">
            <a:xfrm>
              <a:off x="3651" y="2251"/>
              <a:ext cx="159" cy="309"/>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53" name="Text Box 49"/>
            <p:cNvSpPr txBox="1">
              <a:spLocks noChangeArrowheads="1"/>
            </p:cNvSpPr>
            <p:nvPr/>
          </p:nvSpPr>
          <p:spPr bwMode="auto">
            <a:xfrm>
              <a:off x="2948" y="1723"/>
              <a:ext cx="182" cy="192"/>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55" name="Freeform 51"/>
            <p:cNvSpPr/>
            <p:nvPr/>
          </p:nvSpPr>
          <p:spPr bwMode="auto">
            <a:xfrm>
              <a:off x="2993" y="1708"/>
              <a:ext cx="166" cy="324"/>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57" name="Rectangle 53"/>
            <p:cNvSpPr>
              <a:spLocks noChangeAspect="1" noChangeArrowheads="1"/>
            </p:cNvSpPr>
            <p:nvPr/>
          </p:nvSpPr>
          <p:spPr bwMode="auto">
            <a:xfrm>
              <a:off x="2698" y="2024"/>
              <a:ext cx="545"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p>
              <a:pPr algn="ctr"/>
              <a:r>
                <a:rPr lang="en-US" altLang="zh-CN" sz="2000">
                  <a:solidFill>
                    <a:srgbClr val="3333FF"/>
                  </a:solidFill>
                  <a:latin typeface="Times New Roman" panose="02020603050405020304" pitchFamily="18" charset="0"/>
                  <a:cs typeface="Times New Roman" panose="02020603050405020304" pitchFamily="18" charset="0"/>
                </a:rPr>
                <a:t>5~6</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59" name="Text Box 55"/>
            <p:cNvSpPr txBox="1">
              <a:spLocks noChangeArrowheads="1"/>
            </p:cNvSpPr>
            <p:nvPr/>
          </p:nvSpPr>
          <p:spPr bwMode="auto">
            <a:xfrm>
              <a:off x="4514" y="2259"/>
              <a:ext cx="182" cy="192"/>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61" name="Text Box 57"/>
            <p:cNvSpPr txBox="1">
              <a:spLocks noChangeArrowheads="1"/>
            </p:cNvSpPr>
            <p:nvPr/>
          </p:nvSpPr>
          <p:spPr bwMode="auto">
            <a:xfrm>
              <a:off x="5015" y="2251"/>
              <a:ext cx="182" cy="192"/>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62" name="Rectangle 58"/>
            <p:cNvSpPr>
              <a:spLocks noChangeAspect="1" noChangeArrowheads="1"/>
            </p:cNvSpPr>
            <p:nvPr/>
          </p:nvSpPr>
          <p:spPr bwMode="auto">
            <a:xfrm>
              <a:off x="4298" y="2560"/>
              <a:ext cx="488"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p>
              <a:pPr algn="ctr"/>
              <a:r>
                <a:rPr lang="en-US" altLang="zh-CN" sz="2000">
                  <a:solidFill>
                    <a:srgbClr val="3333FF"/>
                  </a:solidFill>
                  <a:latin typeface="Times New Roman" panose="02020603050405020304" pitchFamily="18" charset="0"/>
                  <a:cs typeface="Times New Roman" panose="02020603050405020304" pitchFamily="18" charset="0"/>
                </a:rPr>
                <a:t>9~10</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63" name="Rectangle 59"/>
            <p:cNvSpPr>
              <a:spLocks noChangeAspect="1" noChangeArrowheads="1"/>
            </p:cNvSpPr>
            <p:nvPr/>
          </p:nvSpPr>
          <p:spPr bwMode="auto">
            <a:xfrm>
              <a:off x="4887" y="2552"/>
              <a:ext cx="488"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p>
              <a:pPr algn="ctr"/>
              <a:r>
                <a:rPr lang="en-US" altLang="zh-CN" sz="2000">
                  <a:solidFill>
                    <a:srgbClr val="3333FF"/>
                  </a:solidFill>
                  <a:latin typeface="Times New Roman" panose="02020603050405020304" pitchFamily="18" charset="0"/>
                  <a:cs typeface="Times New Roman" panose="02020603050405020304" pitchFamily="18" charset="0"/>
                </a:rPr>
                <a:t>10~∞</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64" name="Freeform 60"/>
            <p:cNvSpPr/>
            <p:nvPr/>
          </p:nvSpPr>
          <p:spPr bwMode="auto">
            <a:xfrm>
              <a:off x="4559" y="2244"/>
              <a:ext cx="166" cy="324"/>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65" name="Freeform 61"/>
            <p:cNvSpPr/>
            <p:nvPr/>
          </p:nvSpPr>
          <p:spPr bwMode="auto">
            <a:xfrm>
              <a:off x="4922" y="2251"/>
              <a:ext cx="159" cy="309"/>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67" name="Text Box 63"/>
            <p:cNvSpPr txBox="1">
              <a:spLocks noChangeArrowheads="1"/>
            </p:cNvSpPr>
            <p:nvPr/>
          </p:nvSpPr>
          <p:spPr bwMode="auto">
            <a:xfrm>
              <a:off x="4219" y="1723"/>
              <a:ext cx="182" cy="192"/>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69" name="Freeform 65"/>
            <p:cNvSpPr/>
            <p:nvPr/>
          </p:nvSpPr>
          <p:spPr bwMode="auto">
            <a:xfrm>
              <a:off x="4264" y="1708"/>
              <a:ext cx="166" cy="324"/>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71" name="Rectangle 67"/>
            <p:cNvSpPr>
              <a:spLocks noChangeAspect="1" noChangeArrowheads="1"/>
            </p:cNvSpPr>
            <p:nvPr/>
          </p:nvSpPr>
          <p:spPr bwMode="auto">
            <a:xfrm>
              <a:off x="3969" y="2024"/>
              <a:ext cx="545" cy="19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p>
              <a:pPr algn="ctr"/>
              <a:r>
                <a:rPr lang="en-US" altLang="zh-CN" sz="20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a:solidFill>
                    <a:srgbClr val="3333FF"/>
                  </a:solidFill>
                  <a:latin typeface="Times New Roman" panose="02020603050405020304" pitchFamily="18" charset="0"/>
                  <a:cs typeface="Times New Roman" panose="02020603050405020304" pitchFamily="18" charset="0"/>
                </a:rPr>
                <a:t>~9</a:t>
              </a:r>
              <a:endParaRPr lang="en-US" altLang="zh-CN" sz="2000">
                <a:solidFill>
                  <a:srgbClr val="3333FF"/>
                </a:solidFill>
                <a:latin typeface="Times New Roman" panose="02020603050405020304" pitchFamily="18" charset="0"/>
                <a:cs typeface="Times New Roman" panose="02020603050405020304" pitchFamily="18" charset="0"/>
              </a:endParaRPr>
            </a:p>
          </p:txBody>
        </p:sp>
      </p:grpSp>
      <p:sp>
        <p:nvSpPr>
          <p:cNvPr id="21572" name="Text Box 68"/>
          <p:cNvSpPr txBox="1">
            <a:spLocks noChangeArrowheads="1"/>
          </p:cNvSpPr>
          <p:nvPr/>
        </p:nvSpPr>
        <p:spPr bwMode="auto">
          <a:xfrm>
            <a:off x="5418107" y="2708275"/>
            <a:ext cx="288925"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73" name="Text Box 69"/>
          <p:cNvSpPr txBox="1">
            <a:spLocks noChangeArrowheads="1"/>
          </p:cNvSpPr>
          <p:nvPr/>
        </p:nvSpPr>
        <p:spPr bwMode="auto">
          <a:xfrm>
            <a:off x="7486619" y="2781300"/>
            <a:ext cx="288925"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74" name="Text Box 70"/>
          <p:cNvSpPr txBox="1">
            <a:spLocks noChangeArrowheads="1"/>
          </p:cNvSpPr>
          <p:nvPr/>
        </p:nvSpPr>
        <p:spPr bwMode="auto">
          <a:xfrm>
            <a:off x="5380007" y="1868488"/>
            <a:ext cx="288925"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75" name="Freeform 71"/>
          <p:cNvSpPr/>
          <p:nvPr/>
        </p:nvSpPr>
        <p:spPr bwMode="auto">
          <a:xfrm>
            <a:off x="5187919" y="1898650"/>
            <a:ext cx="752475" cy="495300"/>
          </a:xfrm>
          <a:custGeom>
            <a:avLst/>
            <a:gdLst/>
            <a:ahLst/>
            <a:cxnLst>
              <a:cxn ang="0">
                <a:pos x="474" y="0"/>
              </a:cxn>
              <a:cxn ang="0">
                <a:pos x="0" y="312"/>
              </a:cxn>
            </a:cxnLst>
            <a:rect l="0" t="0" r="r" b="b"/>
            <a:pathLst>
              <a:path w="474" h="312">
                <a:moveTo>
                  <a:pt x="474" y="0"/>
                </a:moveTo>
                <a:lnTo>
                  <a:pt x="0" y="312"/>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76" name="Freeform 72"/>
          <p:cNvSpPr/>
          <p:nvPr/>
        </p:nvSpPr>
        <p:spPr bwMode="auto">
          <a:xfrm>
            <a:off x="6302344" y="1889125"/>
            <a:ext cx="685800" cy="495300"/>
          </a:xfrm>
          <a:custGeom>
            <a:avLst/>
            <a:gdLst/>
            <a:ahLst/>
            <a:cxnLst>
              <a:cxn ang="0">
                <a:pos x="0" y="0"/>
              </a:cxn>
              <a:cxn ang="0">
                <a:pos x="432" y="312"/>
              </a:cxn>
            </a:cxnLst>
            <a:rect l="0" t="0" r="r" b="b"/>
            <a:pathLst>
              <a:path w="432" h="312">
                <a:moveTo>
                  <a:pt x="0" y="0"/>
                </a:moveTo>
                <a:lnTo>
                  <a:pt x="432" y="312"/>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77" name="Text Box 73"/>
          <p:cNvSpPr txBox="1">
            <a:spLocks noChangeArrowheads="1"/>
          </p:cNvSpPr>
          <p:nvPr/>
        </p:nvSpPr>
        <p:spPr bwMode="auto">
          <a:xfrm>
            <a:off x="6651594" y="1858963"/>
            <a:ext cx="288925"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78" name="Oval 74"/>
          <p:cNvSpPr>
            <a:spLocks noChangeAspect="1" noChangeArrowheads="1"/>
          </p:cNvSpPr>
          <p:nvPr/>
        </p:nvSpPr>
        <p:spPr bwMode="auto">
          <a:xfrm>
            <a:off x="3960782" y="549275"/>
            <a:ext cx="431800" cy="43180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p>
            <a:pPr algn="ctr"/>
            <a:r>
              <a:rPr lang="en-US" altLang="zh-CN" sz="2000">
                <a:solidFill>
                  <a:srgbClr val="3333FF"/>
                </a:solidFill>
                <a:latin typeface="Times New Roman" panose="02020603050405020304" pitchFamily="18" charset="0"/>
                <a:cs typeface="Times New Roman" panose="02020603050405020304" pitchFamily="18" charset="0"/>
              </a:rPr>
              <a:t>5</a:t>
            </a:r>
            <a:endParaRPr lang="en-US" altLang="zh-CN" sz="2000">
              <a:solidFill>
                <a:srgbClr val="3333FF"/>
              </a:solidFill>
              <a:latin typeface="Times New Roman" panose="02020603050405020304" pitchFamily="18" charset="0"/>
              <a:cs typeface="Times New Roman" panose="02020603050405020304" pitchFamily="18" charset="0"/>
            </a:endParaRPr>
          </a:p>
        </p:txBody>
      </p:sp>
      <p:sp>
        <p:nvSpPr>
          <p:cNvPr id="21579" name="Text Box 75"/>
          <p:cNvSpPr txBox="1">
            <a:spLocks noChangeArrowheads="1"/>
          </p:cNvSpPr>
          <p:nvPr/>
        </p:nvSpPr>
        <p:spPr bwMode="auto">
          <a:xfrm>
            <a:off x="4032219" y="188913"/>
            <a:ext cx="647700"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ea typeface="黑体" panose="02010609060101010101" pitchFamily="49" charset="-122"/>
              </a:rPr>
              <a:t>0~10</a:t>
            </a:r>
            <a:endParaRPr lang="en-US" altLang="zh-CN" sz="2000">
              <a:solidFill>
                <a:srgbClr val="CC00CC"/>
              </a:solidFill>
              <a:ea typeface="黑体" panose="02010609060101010101" pitchFamily="49" charset="-122"/>
            </a:endParaRPr>
          </a:p>
        </p:txBody>
      </p:sp>
      <p:sp>
        <p:nvSpPr>
          <p:cNvPr id="21580" name="Text Box 76"/>
          <p:cNvSpPr txBox="1">
            <a:spLocks noChangeArrowheads="1"/>
          </p:cNvSpPr>
          <p:nvPr/>
        </p:nvSpPr>
        <p:spPr bwMode="auto">
          <a:xfrm>
            <a:off x="3022569" y="811213"/>
            <a:ext cx="288925"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&lt;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81" name="Freeform 77"/>
          <p:cNvSpPr/>
          <p:nvPr/>
        </p:nvSpPr>
        <p:spPr bwMode="auto">
          <a:xfrm>
            <a:off x="2279619" y="838200"/>
            <a:ext cx="1689100" cy="774700"/>
          </a:xfrm>
          <a:custGeom>
            <a:avLst/>
            <a:gdLst/>
            <a:ahLst/>
            <a:cxnLst>
              <a:cxn ang="0">
                <a:pos x="1064" y="0"/>
              </a:cxn>
              <a:cxn ang="0">
                <a:pos x="0" y="488"/>
              </a:cxn>
            </a:cxnLst>
            <a:rect l="0" t="0" r="r" b="b"/>
            <a:pathLst>
              <a:path w="1064" h="488">
                <a:moveTo>
                  <a:pt x="1064" y="0"/>
                </a:moveTo>
                <a:lnTo>
                  <a:pt x="0" y="488"/>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82" name="Freeform 78"/>
          <p:cNvSpPr/>
          <p:nvPr/>
        </p:nvSpPr>
        <p:spPr bwMode="auto">
          <a:xfrm>
            <a:off x="4400519" y="825500"/>
            <a:ext cx="1587500" cy="749300"/>
          </a:xfrm>
          <a:custGeom>
            <a:avLst/>
            <a:gdLst/>
            <a:ahLst/>
            <a:cxnLst>
              <a:cxn ang="0">
                <a:pos x="0" y="0"/>
              </a:cxn>
              <a:cxn ang="0">
                <a:pos x="1000" y="472"/>
              </a:cxn>
            </a:cxnLst>
            <a:rect l="0" t="0" r="r" b="b"/>
            <a:pathLst>
              <a:path w="1000" h="472">
                <a:moveTo>
                  <a:pt x="0" y="0"/>
                </a:moveTo>
                <a:lnTo>
                  <a:pt x="1000" y="472"/>
                </a:lnTo>
              </a:path>
            </a:pathLst>
          </a:custGeom>
          <a:noFill/>
          <a:ln w="28575" cap="flat" cmpd="sng">
            <a:solidFill>
              <a:schemeClr val="tx1"/>
            </a:solidFill>
            <a:prstDash val="solid"/>
            <a:round/>
            <a:headEnd type="none" w="med" len="med"/>
            <a:tailEnd type="none" w="med" len="med"/>
          </a:ln>
          <a:effectLst/>
        </p:spPr>
        <p:txBody>
          <a:bodyPr anchor="ctr">
            <a:spAutoFit/>
          </a:bodyPr>
          <a:p>
            <a:endParaRPr lang="zh-CN" altLang="en-US"/>
          </a:p>
        </p:txBody>
      </p:sp>
      <p:sp>
        <p:nvSpPr>
          <p:cNvPr id="21583" name="Text Box 79"/>
          <p:cNvSpPr txBox="1">
            <a:spLocks noChangeArrowheads="1"/>
          </p:cNvSpPr>
          <p:nvPr/>
        </p:nvSpPr>
        <p:spPr bwMode="auto">
          <a:xfrm>
            <a:off x="5183157" y="850900"/>
            <a:ext cx="288925"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latin typeface="黑体" panose="02010609060101010101" pitchFamily="49" charset="-122"/>
                <a:ea typeface="黑体" panose="02010609060101010101" pitchFamily="49" charset="-122"/>
              </a:rPr>
              <a:t>&gt;</a:t>
            </a:r>
            <a:endParaRPr lang="en-US" altLang="zh-CN" sz="2000">
              <a:solidFill>
                <a:srgbClr val="CC00CC"/>
              </a:solidFill>
              <a:latin typeface="黑体" panose="02010609060101010101" pitchFamily="49" charset="-122"/>
              <a:ea typeface="黑体" panose="02010609060101010101" pitchFamily="49" charset="-122"/>
            </a:endParaRPr>
          </a:p>
        </p:txBody>
      </p:sp>
      <p:sp>
        <p:nvSpPr>
          <p:cNvPr id="21584" name="Text Box 80"/>
          <p:cNvSpPr txBox="1">
            <a:spLocks noChangeArrowheads="1"/>
          </p:cNvSpPr>
          <p:nvPr/>
        </p:nvSpPr>
        <p:spPr bwMode="auto">
          <a:xfrm>
            <a:off x="7777132" y="3068638"/>
            <a:ext cx="647700"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ea typeface="黑体" panose="02010609060101010101" pitchFamily="49" charset="-122"/>
              </a:rPr>
              <a:t>10~10</a:t>
            </a:r>
            <a:endParaRPr lang="en-US" altLang="zh-CN" sz="2000">
              <a:solidFill>
                <a:srgbClr val="CC00CC"/>
              </a:solidFill>
              <a:ea typeface="黑体" panose="02010609060101010101" pitchFamily="49" charset="-122"/>
            </a:endParaRPr>
          </a:p>
        </p:txBody>
      </p:sp>
      <p:sp>
        <p:nvSpPr>
          <p:cNvPr id="21585" name="Text Box 81"/>
          <p:cNvSpPr txBox="1">
            <a:spLocks noChangeArrowheads="1"/>
          </p:cNvSpPr>
          <p:nvPr/>
        </p:nvSpPr>
        <p:spPr bwMode="auto">
          <a:xfrm>
            <a:off x="3671857" y="2979738"/>
            <a:ext cx="647700" cy="304800"/>
          </a:xfrm>
          <a:prstGeom prst="rect">
            <a:avLst/>
          </a:prstGeom>
          <a:noFill/>
          <a:ln w="9525">
            <a:noFill/>
            <a:miter lim="800000"/>
          </a:ln>
          <a:effectLst/>
        </p:spPr>
        <p:txBody>
          <a:bodyPr lIns="0" tIns="0" rIns="0" bIns="0">
            <a:spAutoFit/>
          </a:bodyPr>
          <a:p>
            <a:pPr algn="l">
              <a:spcBef>
                <a:spcPct val="50000"/>
              </a:spcBef>
            </a:pPr>
            <a:r>
              <a:rPr lang="en-US" altLang="zh-CN" sz="2000">
                <a:solidFill>
                  <a:srgbClr val="CC00CC"/>
                </a:solidFill>
                <a:ea typeface="黑体" panose="02010609060101010101" pitchFamily="49" charset="-122"/>
              </a:rPr>
              <a:t>4~4</a:t>
            </a:r>
            <a:endParaRPr lang="en-US" altLang="zh-CN" sz="2000">
              <a:solidFill>
                <a:srgbClr val="CC00CC"/>
              </a:solidFill>
              <a:ea typeface="黑体" panose="02010609060101010101" pitchFamily="49" charset="-122"/>
            </a:endParaRPr>
          </a:p>
        </p:txBody>
      </p:sp>
      <p:sp>
        <p:nvSpPr>
          <p:cNvPr id="21587" name="Text Box 83"/>
          <p:cNvSpPr txBox="1">
            <a:spLocks noChangeArrowheads="1"/>
          </p:cNvSpPr>
          <p:nvPr/>
        </p:nvSpPr>
        <p:spPr bwMode="auto">
          <a:xfrm>
            <a:off x="642910" y="5643578"/>
            <a:ext cx="6840537" cy="975139"/>
          </a:xfrm>
          <a:prstGeom prst="rect">
            <a:avLst/>
          </a:prstGeom>
          <a:noFill/>
          <a:ln w="9525">
            <a:noFill/>
            <a:miter lim="800000"/>
          </a:ln>
          <a:effectLst/>
        </p:spPr>
        <p:txBody>
          <a:bodyPr>
            <a:spAutoFit/>
          </a:bodyPr>
          <a:p>
            <a:pPr algn="l">
              <a:spcBef>
                <a:spcPct val="50000"/>
              </a:spcBef>
            </a:pPr>
            <a:r>
              <a:rPr lang="zh-CN" altLang="en-US" sz="2200" smtClean="0">
                <a:solidFill>
                  <a:srgbClr val="FF0000"/>
                </a:solidFill>
                <a:ea typeface="楷体" panose="02010609060101010101" pitchFamily="49" charset="-122"/>
                <a:cs typeface="Times New Roman" panose="02020603050405020304" pitchFamily="18" charset="0"/>
              </a:rPr>
              <a:t>外部节点</a:t>
            </a:r>
            <a:r>
              <a:rPr lang="zh-CN" altLang="en-US" sz="2200" smtClean="0">
                <a:ea typeface="楷体" panose="02010609060101010101" pitchFamily="49" charset="-122"/>
                <a:cs typeface="Times New Roman" panose="02020603050405020304" pitchFamily="18" charset="0"/>
              </a:rPr>
              <a:t>即查找失败对应的节点，是虚拟的</a:t>
            </a:r>
            <a:endParaRPr lang="zh-CN" altLang="en-US" sz="2200" smtClean="0">
              <a:ea typeface="楷体" panose="02010609060101010101" pitchFamily="49" charset="-122"/>
              <a:cs typeface="Times New Roman" panose="02020603050405020304" pitchFamily="18" charset="0"/>
            </a:endParaRPr>
          </a:p>
          <a:p>
            <a:pPr algn="l">
              <a:spcBef>
                <a:spcPct val="50000"/>
              </a:spcBef>
            </a:pPr>
            <a:r>
              <a:rPr lang="en-US" altLang="zh-CN" sz="2200" i="1" smtClean="0">
                <a:ea typeface="楷体" panose="02010609060101010101" pitchFamily="49" charset="-122"/>
                <a:cs typeface="Times New Roman" panose="02020603050405020304" pitchFamily="18" charset="0"/>
              </a:rPr>
              <a:t>n</a:t>
            </a:r>
            <a:r>
              <a:rPr lang="zh-CN" altLang="en-US" sz="2200" smtClean="0">
                <a:ea typeface="楷体" panose="02010609060101010101" pitchFamily="49" charset="-122"/>
                <a:cs typeface="Times New Roman" panose="02020603050405020304" pitchFamily="18" charset="0"/>
              </a:rPr>
              <a:t>个关键字：</a:t>
            </a:r>
            <a:r>
              <a:rPr lang="zh-CN" altLang="en-US" sz="2200" smtClean="0">
                <a:solidFill>
                  <a:srgbClr val="CC00CC"/>
                </a:solidFill>
                <a:ea typeface="楷体" panose="02010609060101010101" pitchFamily="49" charset="-122"/>
                <a:cs typeface="Times New Roman" panose="02020603050405020304" pitchFamily="18" charset="0"/>
              </a:rPr>
              <a:t>内部节点为</a:t>
            </a:r>
            <a:r>
              <a:rPr lang="en-US" altLang="zh-CN" sz="2200" i="1" smtClean="0">
                <a:solidFill>
                  <a:srgbClr val="CC00CC"/>
                </a:solidFill>
                <a:ea typeface="楷体" panose="02010609060101010101" pitchFamily="49" charset="-122"/>
                <a:cs typeface="Times New Roman" panose="02020603050405020304" pitchFamily="18" charset="0"/>
              </a:rPr>
              <a:t>n</a:t>
            </a:r>
            <a:r>
              <a:rPr lang="zh-CN" altLang="en-US" sz="2200" smtClean="0">
                <a:solidFill>
                  <a:srgbClr val="CC00CC"/>
                </a:solidFill>
                <a:ea typeface="楷体" panose="02010609060101010101" pitchFamily="49" charset="-122"/>
                <a:cs typeface="Times New Roman" panose="02020603050405020304" pitchFamily="18" charset="0"/>
              </a:rPr>
              <a:t>个，外部节点为</a:t>
            </a:r>
            <a:r>
              <a:rPr lang="en-US" altLang="zh-CN" sz="2200" i="1" smtClean="0">
                <a:solidFill>
                  <a:srgbClr val="CC00CC"/>
                </a:solidFill>
                <a:ea typeface="楷体" panose="02010609060101010101" pitchFamily="49" charset="-122"/>
                <a:cs typeface="Times New Roman" panose="02020603050405020304" pitchFamily="18" charset="0"/>
              </a:rPr>
              <a:t>n</a:t>
            </a:r>
            <a:r>
              <a:rPr lang="en-US" altLang="zh-CN" sz="2200" smtClean="0">
                <a:solidFill>
                  <a:srgbClr val="CC00CC"/>
                </a:solidFill>
                <a:ea typeface="楷体" panose="02010609060101010101" pitchFamily="49" charset="-122"/>
                <a:cs typeface="Times New Roman" panose="02020603050405020304" pitchFamily="18" charset="0"/>
              </a:rPr>
              <a:t>+1</a:t>
            </a:r>
            <a:r>
              <a:rPr lang="zh-CN" altLang="en-US" sz="2200" smtClean="0">
                <a:solidFill>
                  <a:srgbClr val="CC00CC"/>
                </a:solidFill>
                <a:ea typeface="楷体" panose="02010609060101010101" pitchFamily="49" charset="-122"/>
                <a:cs typeface="Times New Roman" panose="02020603050405020304" pitchFamily="18" charset="0"/>
              </a:rPr>
              <a:t>个</a:t>
            </a:r>
            <a:endParaRPr lang="zh-CN" altLang="en-US" sz="2200" dirty="0">
              <a:solidFill>
                <a:srgbClr val="CC00CC"/>
              </a:solidFill>
              <a:ea typeface="楷体" panose="02010609060101010101" pitchFamily="49" charset="-122"/>
              <a:cs typeface="Times New Roman" panose="02020603050405020304" pitchFamily="18" charset="0"/>
            </a:endParaRPr>
          </a:p>
        </p:txBody>
      </p:sp>
      <p:grpSp>
        <p:nvGrpSpPr>
          <p:cNvPr id="88" name="组合 87"/>
          <p:cNvGrpSpPr/>
          <p:nvPr/>
        </p:nvGrpSpPr>
        <p:grpSpPr>
          <a:xfrm>
            <a:off x="8393109" y="642918"/>
            <a:ext cx="671862" cy="3071834"/>
            <a:chOff x="8393109" y="642918"/>
            <a:chExt cx="671862" cy="3071834"/>
          </a:xfrm>
        </p:grpSpPr>
        <p:sp>
          <p:nvSpPr>
            <p:cNvPr id="86" name="右大括号 85"/>
            <p:cNvSpPr/>
            <p:nvPr/>
          </p:nvSpPr>
          <p:spPr>
            <a:xfrm>
              <a:off x="8393109" y="642918"/>
              <a:ext cx="144000" cy="3071834"/>
            </a:xfrm>
            <a:prstGeom prst="rightBrace">
              <a:avLst/>
            </a:prstGeom>
            <a:ln w="28575">
              <a:solidFill>
                <a:srgbClr val="4F5E02"/>
              </a:solidFill>
              <a:tailEnd type="non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7" name="TextBox 86"/>
            <p:cNvSpPr txBox="1"/>
            <p:nvPr/>
          </p:nvSpPr>
          <p:spPr>
            <a:xfrm>
              <a:off x="8572528" y="1525574"/>
              <a:ext cx="492443" cy="1285884"/>
            </a:xfrm>
            <a:prstGeom prst="rect">
              <a:avLst/>
            </a:prstGeom>
            <a:noFill/>
          </p:spPr>
          <p:txBody>
            <a:bodyPr vert="eaVert" wrap="square" rtlCol="0">
              <a:spAutoFit/>
            </a:bodyPr>
            <a:p>
              <a:r>
                <a:rPr lang="zh-CN" altLang="en-US" sz="2000" smtClean="0">
                  <a:latin typeface="楷体" panose="02010609060101010101" pitchFamily="49" charset="-122"/>
                  <a:ea typeface="楷体" panose="02010609060101010101" pitchFamily="49" charset="-122"/>
                </a:rPr>
                <a:t>内部节点</a:t>
              </a:r>
              <a:endParaRPr lang="zh-CN" altLang="en-US" sz="2000">
                <a:latin typeface="楷体" panose="02010609060101010101" pitchFamily="49" charset="-122"/>
                <a:ea typeface="楷体" panose="02010609060101010101" pitchFamily="49" charset="-122"/>
              </a:endParaRPr>
            </a:p>
          </p:txBody>
        </p:sp>
      </p:grpSp>
      <p:grpSp>
        <p:nvGrpSpPr>
          <p:cNvPr id="94" name="组合 93"/>
          <p:cNvGrpSpPr/>
          <p:nvPr/>
        </p:nvGrpSpPr>
        <p:grpSpPr>
          <a:xfrm>
            <a:off x="3786182" y="4429132"/>
            <a:ext cx="1285884" cy="642942"/>
            <a:chOff x="3786182" y="4429132"/>
            <a:chExt cx="1285884" cy="642942"/>
          </a:xfrm>
        </p:grpSpPr>
        <p:sp>
          <p:nvSpPr>
            <p:cNvPr id="89" name="TextBox 88"/>
            <p:cNvSpPr txBox="1"/>
            <p:nvPr/>
          </p:nvSpPr>
          <p:spPr>
            <a:xfrm>
              <a:off x="3786182" y="4671964"/>
              <a:ext cx="1285884" cy="400110"/>
            </a:xfrm>
            <a:prstGeom prst="rect">
              <a:avLst/>
            </a:prstGeom>
            <a:noFill/>
          </p:spPr>
          <p:txBody>
            <a:bodyPr wrap="square" rtlCol="0">
              <a:spAutoFit/>
            </a:bodyPr>
            <a:p>
              <a:r>
                <a:rPr lang="zh-CN" altLang="en-US" sz="2000" smtClean="0">
                  <a:ea typeface="楷体" panose="02010609060101010101" pitchFamily="49" charset="-122"/>
                  <a:cs typeface="Times New Roman" panose="02020603050405020304" pitchFamily="18" charset="0"/>
                </a:rPr>
                <a:t>外部节点</a:t>
              </a:r>
              <a:endParaRPr lang="zh-CN" altLang="en-US" sz="2000">
                <a:ea typeface="楷体" panose="02010609060101010101" pitchFamily="49" charset="-122"/>
                <a:cs typeface="Times New Roman" panose="02020603050405020304" pitchFamily="18" charset="0"/>
              </a:endParaRPr>
            </a:p>
          </p:txBody>
        </p:sp>
        <p:cxnSp>
          <p:nvCxnSpPr>
            <p:cNvPr id="91" name="直接箭头连接符 90"/>
            <p:cNvCxnSpPr/>
            <p:nvPr/>
          </p:nvCxnSpPr>
          <p:spPr>
            <a:xfrm rot="16200000" flipV="1">
              <a:off x="3857620" y="4429132"/>
              <a:ext cx="285752" cy="285752"/>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rot="5400000" flipH="1" flipV="1">
              <a:off x="4786314" y="4500570"/>
              <a:ext cx="214314" cy="214314"/>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1587"/>
                                        </p:tgtEl>
                                        <p:attrNameLst>
                                          <p:attrName>style.visibility</p:attrName>
                                        </p:attrNameLst>
                                      </p:cBhvr>
                                      <p:to>
                                        <p:strVal val="visible"/>
                                      </p:to>
                                    </p:set>
                                    <p:animEffect transition="in" filter="wipe(left)">
                                      <p:cBhvr>
                                        <p:cTn id="19" dur="500"/>
                                        <p:tgtEl>
                                          <p:spTgt spid="21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8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内容占位符 409602"/>
          <p:cNvSpPr>
            <a:spLocks noGrp="1"/>
          </p:cNvSpPr>
          <p:nvPr>
            <p:ph idx="1"/>
          </p:nvPr>
        </p:nvSpPr>
        <p:spPr>
          <a:xfrm>
            <a:off x="179388" y="117475"/>
            <a:ext cx="8775700" cy="6692900"/>
          </a:xfrm>
          <a:solidFill>
            <a:schemeClr val="bg1">
              <a:alpha val="100000"/>
            </a:schemeClr>
          </a:solidFill>
          <a:ln/>
        </p:spPr>
        <p:txBody>
          <a:bodyPr vert="horz" wrap="square" lIns="91440" tIns="45720" rIns="91440" bIns="45720" anchor="t"/>
          <a:p>
            <a:pPr>
              <a:lnSpc>
                <a:spcPct val="120000"/>
              </a:lnSpc>
              <a:spcBef>
                <a:spcPct val="0"/>
              </a:spcBef>
              <a:buNone/>
            </a:pPr>
            <a:r>
              <a:rPr lang="zh-CN" altLang="en-US" sz="2800" dirty="0">
                <a:latin typeface="黑体" panose="02010609060101010101" pitchFamily="49" charset="-122"/>
                <a:ea typeface="黑体" panose="02010609060101010101" pitchFamily="49" charset="-122"/>
              </a:rPr>
              <a:t>      </a:t>
            </a:r>
            <a:r>
              <a:rPr lang="zh-CN" altLang="en-US" sz="2800" dirty="0">
                <a:latin typeface="宋体" panose="02010600030101010101" pitchFamily="2" charset="-122"/>
              </a:rPr>
              <a:t>通过判定树可知，查找</a:t>
            </a:r>
            <a:r>
              <a:rPr lang="zh-CN" altLang="en-US" sz="2800" dirty="0">
                <a:solidFill>
                  <a:schemeClr val="hlink"/>
                </a:solidFill>
                <a:latin typeface="宋体" panose="02010600030101010101" pitchFamily="2" charset="-122"/>
              </a:rPr>
              <a:t>第</a:t>
            </a:r>
            <a:r>
              <a:rPr lang="en-US" altLang="zh-CN" sz="2800" dirty="0">
                <a:solidFill>
                  <a:schemeClr val="hlink"/>
                </a:solidFill>
                <a:latin typeface="宋体" panose="02010600030101010101" pitchFamily="2" charset="-122"/>
              </a:rPr>
              <a:t>i</a:t>
            </a:r>
            <a:r>
              <a:rPr lang="zh-CN" altLang="en-US" sz="2800" dirty="0">
                <a:solidFill>
                  <a:schemeClr val="hlink"/>
                </a:solidFill>
                <a:latin typeface="宋体" panose="02010600030101010101" pitchFamily="2" charset="-122"/>
              </a:rPr>
              <a:t>个元素</a:t>
            </a:r>
            <a:r>
              <a:rPr lang="zh-CN" altLang="en-US" sz="2800" dirty="0">
                <a:latin typeface="宋体" panose="02010600030101010101" pitchFamily="2" charset="-122"/>
              </a:rPr>
              <a:t>所与关键字</a:t>
            </a:r>
            <a:r>
              <a:rPr lang="zh-CN" altLang="en-US" sz="2800" dirty="0">
                <a:solidFill>
                  <a:schemeClr val="hlink"/>
                </a:solidFill>
                <a:latin typeface="宋体" panose="02010600030101010101" pitchFamily="2" charset="-122"/>
              </a:rPr>
              <a:t>比较的次数</a:t>
            </a:r>
            <a:r>
              <a:rPr lang="zh-CN" altLang="en-US" sz="2800" dirty="0">
                <a:latin typeface="宋体" panose="02010600030101010101" pitchFamily="2" charset="-122"/>
              </a:rPr>
              <a:t>为从根到该结点的路径上</a:t>
            </a:r>
            <a:r>
              <a:rPr lang="zh-CN" altLang="en-US" sz="2800" dirty="0">
                <a:solidFill>
                  <a:schemeClr val="hlink"/>
                </a:solidFill>
                <a:latin typeface="宋体" panose="02010600030101010101" pitchFamily="2" charset="-122"/>
              </a:rPr>
              <a:t>结点数</a:t>
            </a:r>
            <a:r>
              <a:rPr lang="zh-CN" altLang="en-US" sz="2800" dirty="0">
                <a:latin typeface="宋体" panose="02010600030101010101" pitchFamily="2" charset="-122"/>
              </a:rPr>
              <a:t>，也即是该结点在树上的</a:t>
            </a:r>
            <a:r>
              <a:rPr lang="zh-CN" altLang="en-US" sz="2800" dirty="0">
                <a:solidFill>
                  <a:schemeClr val="hlink"/>
                </a:solidFill>
                <a:latin typeface="宋体" panose="02010600030101010101" pitchFamily="2" charset="-122"/>
              </a:rPr>
              <a:t>层次数</a:t>
            </a:r>
            <a:r>
              <a:rPr lang="zh-CN" altLang="en-US" sz="2800" dirty="0">
                <a:latin typeface="宋体" panose="02010600030101010101" pitchFamily="2" charset="-122"/>
              </a:rPr>
              <a:t>，因此查找</a:t>
            </a:r>
            <a:r>
              <a:rPr lang="zh-CN" altLang="en-US" sz="2800" dirty="0">
                <a:solidFill>
                  <a:schemeClr val="hlink"/>
                </a:solidFill>
                <a:latin typeface="宋体" panose="02010600030101010101" pitchFamily="2" charset="-122"/>
              </a:rPr>
              <a:t>成功时</a:t>
            </a:r>
            <a:r>
              <a:rPr lang="zh-CN" altLang="en-US" sz="2800" dirty="0">
                <a:latin typeface="宋体" panose="02010600030101010101" pitchFamily="2" charset="-122"/>
              </a:rPr>
              <a:t>进行</a:t>
            </a:r>
            <a:r>
              <a:rPr lang="zh-CN" altLang="en-US" sz="2800" dirty="0">
                <a:solidFill>
                  <a:schemeClr val="hlink"/>
                </a:solidFill>
                <a:latin typeface="宋体" panose="02010600030101010101" pitchFamily="2" charset="-122"/>
              </a:rPr>
              <a:t>比较</a:t>
            </a:r>
            <a:r>
              <a:rPr lang="zh-CN" altLang="en-US" sz="2800" dirty="0">
                <a:latin typeface="宋体" panose="02010600030101010101" pitchFamily="2" charset="-122"/>
              </a:rPr>
              <a:t>的关键字</a:t>
            </a:r>
            <a:r>
              <a:rPr lang="zh-CN" altLang="en-US" sz="2800" dirty="0">
                <a:solidFill>
                  <a:schemeClr val="hlink"/>
                </a:solidFill>
                <a:latin typeface="宋体" panose="02010600030101010101" pitchFamily="2" charset="-122"/>
              </a:rPr>
              <a:t>个数</a:t>
            </a:r>
            <a:r>
              <a:rPr lang="zh-CN" altLang="en-US" sz="2800" dirty="0">
                <a:latin typeface="宋体" panose="02010600030101010101" pitchFamily="2" charset="-122"/>
              </a:rPr>
              <a:t>最多</a:t>
            </a:r>
            <a:r>
              <a:rPr lang="zh-CN" altLang="en-US" sz="2800" dirty="0">
                <a:solidFill>
                  <a:schemeClr val="hlink"/>
                </a:solidFill>
                <a:latin typeface="宋体" panose="02010600030101010101" pitchFamily="2" charset="-122"/>
              </a:rPr>
              <a:t>不超过</a:t>
            </a:r>
            <a:r>
              <a:rPr lang="zh-CN" altLang="en-US" sz="2800" dirty="0">
                <a:latin typeface="宋体" panose="02010600030101010101" pitchFamily="2" charset="-122"/>
              </a:rPr>
              <a:t>树的</a:t>
            </a:r>
            <a:r>
              <a:rPr lang="zh-CN" altLang="en-US" sz="2800" dirty="0">
                <a:solidFill>
                  <a:schemeClr val="hlink"/>
                </a:solidFill>
                <a:latin typeface="宋体" panose="02010600030101010101" pitchFamily="2" charset="-122"/>
              </a:rPr>
              <a:t>深度</a:t>
            </a:r>
            <a:r>
              <a:rPr lang="zh-CN" altLang="en-US" sz="2800" dirty="0">
                <a:latin typeface="宋体" panose="02010600030101010101" pitchFamily="2" charset="-122"/>
              </a:rPr>
              <a:t>，而具有</a:t>
            </a:r>
            <a:r>
              <a:rPr lang="en-US" altLang="zh-CN" sz="2800" dirty="0">
                <a:latin typeface="宋体" panose="02010600030101010101" pitchFamily="2" charset="-122"/>
              </a:rPr>
              <a:t>n</a:t>
            </a:r>
            <a:r>
              <a:rPr lang="zh-CN" altLang="en-US" sz="2800" dirty="0">
                <a:latin typeface="宋体" panose="02010600030101010101" pitchFamily="2" charset="-122"/>
              </a:rPr>
              <a:t>个结点的判定树的深度为</a:t>
            </a:r>
            <a:r>
              <a:rPr lang="en-US" altLang="zh-CN" sz="2800" dirty="0">
                <a:solidFill>
                  <a:schemeClr val="hlink"/>
                </a:solidFill>
                <a:latin typeface="宋体" panose="02010600030101010101" pitchFamily="2" charset="-122"/>
                <a:sym typeface="Symbol" panose="05050102010706020507" pitchFamily="18" charset="2"/>
              </a:rPr>
              <a:t></a:t>
            </a:r>
            <a:r>
              <a:rPr lang="en-US" altLang="zh-CN" sz="2800" dirty="0">
                <a:solidFill>
                  <a:schemeClr val="hlink"/>
                </a:solidFill>
                <a:latin typeface="宋体" panose="02010600030101010101" pitchFamily="2" charset="-122"/>
              </a:rPr>
              <a:t>log</a:t>
            </a:r>
            <a:r>
              <a:rPr lang="en-US" altLang="zh-CN" sz="2800" baseline="-25000" dirty="0">
                <a:solidFill>
                  <a:schemeClr val="hlink"/>
                </a:solidFill>
                <a:latin typeface="宋体" panose="02010600030101010101" pitchFamily="2" charset="-122"/>
              </a:rPr>
              <a:t>2</a:t>
            </a:r>
            <a:r>
              <a:rPr lang="en-US" altLang="zh-CN" sz="2800" dirty="0">
                <a:solidFill>
                  <a:schemeClr val="hlink"/>
                </a:solidFill>
                <a:latin typeface="宋体" panose="02010600030101010101" pitchFamily="2" charset="-122"/>
              </a:rPr>
              <a:t>n </a:t>
            </a:r>
            <a:r>
              <a:rPr lang="en-US" altLang="zh-CN" sz="2800" dirty="0">
                <a:solidFill>
                  <a:schemeClr val="hlink"/>
                </a:solidFill>
                <a:latin typeface="宋体" panose="02010600030101010101" pitchFamily="2" charset="-122"/>
                <a:sym typeface="Symbol" panose="05050102010706020507" pitchFamily="18" charset="2"/>
              </a:rPr>
              <a:t></a:t>
            </a:r>
            <a:r>
              <a:rPr lang="en-US" altLang="zh-CN" sz="2800" dirty="0">
                <a:solidFill>
                  <a:schemeClr val="hlink"/>
                </a:solidFill>
                <a:latin typeface="宋体" panose="02010600030101010101" pitchFamily="2" charset="-122"/>
              </a:rPr>
              <a:t> +1</a:t>
            </a:r>
            <a:r>
              <a:rPr lang="en-US" altLang="zh-CN" sz="2800" dirty="0">
                <a:latin typeface="宋体" panose="02010600030101010101" pitchFamily="2" charset="-122"/>
              </a:rPr>
              <a:t>,</a:t>
            </a:r>
            <a:r>
              <a:rPr lang="zh-CN" altLang="en-US" sz="2800" dirty="0">
                <a:latin typeface="宋体" panose="02010600030101010101" pitchFamily="2" charset="-122"/>
              </a:rPr>
              <a:t>所以</a:t>
            </a:r>
            <a:r>
              <a:rPr lang="en-US" altLang="zh-CN" sz="2800" dirty="0">
                <a:latin typeface="宋体" panose="02010600030101010101" pitchFamily="2" charset="-122"/>
              </a:rPr>
              <a:t>,</a:t>
            </a:r>
            <a:r>
              <a:rPr lang="zh-CN" altLang="en-US" sz="2800" dirty="0">
                <a:latin typeface="宋体" panose="02010600030101010101" pitchFamily="2" charset="-122"/>
              </a:rPr>
              <a:t>折半查找在查找成功时和给定值进行比较的关键字的个数至多为</a:t>
            </a:r>
            <a:r>
              <a:rPr lang="en-US" altLang="zh-CN" sz="2800" dirty="0">
                <a:solidFill>
                  <a:schemeClr val="hlink"/>
                </a:solidFill>
                <a:latin typeface="宋体" panose="02010600030101010101" pitchFamily="2" charset="-122"/>
                <a:sym typeface="Symbol" panose="05050102010706020507" pitchFamily="18" charset="2"/>
              </a:rPr>
              <a:t></a:t>
            </a:r>
            <a:r>
              <a:rPr lang="en-US" altLang="zh-CN" sz="2800" dirty="0">
                <a:solidFill>
                  <a:schemeClr val="hlink"/>
                </a:solidFill>
                <a:latin typeface="宋体" panose="02010600030101010101" pitchFamily="2" charset="-122"/>
              </a:rPr>
              <a:t>log</a:t>
            </a:r>
            <a:r>
              <a:rPr lang="en-US" altLang="zh-CN" sz="2800" baseline="-25000" dirty="0">
                <a:solidFill>
                  <a:schemeClr val="hlink"/>
                </a:solidFill>
                <a:latin typeface="宋体" panose="02010600030101010101" pitchFamily="2" charset="-122"/>
              </a:rPr>
              <a:t>2</a:t>
            </a:r>
            <a:r>
              <a:rPr lang="en-US" altLang="zh-CN" sz="2800" dirty="0">
                <a:solidFill>
                  <a:schemeClr val="hlink"/>
                </a:solidFill>
                <a:latin typeface="宋体" panose="02010600030101010101" pitchFamily="2" charset="-122"/>
              </a:rPr>
              <a:t>n</a:t>
            </a:r>
            <a:r>
              <a:rPr lang="en-US" altLang="zh-CN" sz="2800" dirty="0">
                <a:solidFill>
                  <a:schemeClr val="hlink"/>
                </a:solidFill>
                <a:latin typeface="宋体" panose="02010600030101010101" pitchFamily="2" charset="-122"/>
                <a:sym typeface="Symbol" panose="05050102010706020507" pitchFamily="18" charset="2"/>
              </a:rPr>
              <a:t></a:t>
            </a:r>
            <a:r>
              <a:rPr lang="en-US" altLang="zh-CN" sz="2800" dirty="0">
                <a:solidFill>
                  <a:schemeClr val="hlink"/>
                </a:solidFill>
                <a:latin typeface="宋体" panose="02010600030101010101" pitchFamily="2" charset="-122"/>
              </a:rPr>
              <a:t> +1</a:t>
            </a:r>
            <a:r>
              <a:rPr lang="en-US" altLang="zh-CN" sz="2800" dirty="0">
                <a:latin typeface="宋体" panose="02010600030101010101" pitchFamily="2" charset="-122"/>
              </a:rPr>
              <a:t>.</a:t>
            </a:r>
            <a:endParaRPr lang="en-US" altLang="zh-CN" sz="2800" dirty="0">
              <a:latin typeface="宋体" panose="02010600030101010101" pitchFamily="2" charset="-122"/>
            </a:endParaRPr>
          </a:p>
          <a:p>
            <a:pPr>
              <a:lnSpc>
                <a:spcPct val="120000"/>
              </a:lnSpc>
              <a:spcBef>
                <a:spcPct val="0"/>
              </a:spcBef>
              <a:buNone/>
            </a:pPr>
            <a:r>
              <a:rPr lang="zh-CN" altLang="en-US" sz="2800" dirty="0">
                <a:latin typeface="宋体" panose="02010600030101010101" pitchFamily="2" charset="-122"/>
              </a:rPr>
              <a:t>      称树中的方形结点为判定树的</a:t>
            </a:r>
            <a:r>
              <a:rPr lang="zh-CN" altLang="en-US" sz="2800" dirty="0">
                <a:solidFill>
                  <a:schemeClr val="hlink"/>
                </a:solidFill>
                <a:latin typeface="宋体" panose="02010600030101010101" pitchFamily="2" charset="-122"/>
              </a:rPr>
              <a:t>外部结点</a:t>
            </a:r>
            <a:r>
              <a:rPr lang="en-US" altLang="zh-CN" sz="2800" dirty="0">
                <a:latin typeface="宋体" panose="02010600030101010101" pitchFamily="2" charset="-122"/>
              </a:rPr>
              <a:t>(</a:t>
            </a:r>
            <a:r>
              <a:rPr lang="zh-CN" altLang="en-US" sz="2800" dirty="0">
                <a:latin typeface="宋体" panose="02010600030101010101" pitchFamily="2" charset="-122"/>
              </a:rPr>
              <a:t>圆形结点为</a:t>
            </a:r>
            <a:r>
              <a:rPr lang="zh-CN" altLang="en-US" sz="2800" dirty="0">
                <a:solidFill>
                  <a:schemeClr val="hlink"/>
                </a:solidFill>
                <a:latin typeface="宋体" panose="02010600030101010101" pitchFamily="2" charset="-122"/>
              </a:rPr>
              <a:t>内部结点</a:t>
            </a:r>
            <a:r>
              <a:rPr lang="en-US" altLang="zh-CN" sz="2800" dirty="0">
                <a:latin typeface="宋体" panose="02010600030101010101" pitchFamily="2" charset="-122"/>
              </a:rPr>
              <a:t>),</a:t>
            </a:r>
            <a:r>
              <a:rPr lang="zh-CN" altLang="en-US" sz="2800" dirty="0">
                <a:latin typeface="宋体" panose="02010600030101010101" pitchFamily="2" charset="-122"/>
              </a:rPr>
              <a:t>那么</a:t>
            </a:r>
            <a:r>
              <a:rPr lang="en-US" altLang="zh-CN" sz="2800" dirty="0">
                <a:latin typeface="宋体" panose="02010600030101010101" pitchFamily="2" charset="-122"/>
              </a:rPr>
              <a:t>,</a:t>
            </a:r>
            <a:r>
              <a:rPr lang="zh-CN" altLang="en-US" sz="2800" dirty="0">
                <a:latin typeface="宋体" panose="02010600030101010101" pitchFamily="2" charset="-122"/>
              </a:rPr>
              <a:t>折半查找在查找</a:t>
            </a:r>
            <a:r>
              <a:rPr lang="zh-CN" altLang="en-US" sz="2800" dirty="0">
                <a:solidFill>
                  <a:schemeClr val="hlink"/>
                </a:solidFill>
                <a:latin typeface="宋体" panose="02010600030101010101" pitchFamily="2" charset="-122"/>
              </a:rPr>
              <a:t>不成功</a:t>
            </a:r>
            <a:r>
              <a:rPr lang="zh-CN" altLang="en-US" sz="2800" dirty="0">
                <a:latin typeface="宋体" panose="02010600030101010101" pitchFamily="2" charset="-122"/>
              </a:rPr>
              <a:t>的过程就是走了一条从根结点到外部结点的路径</a:t>
            </a:r>
            <a:r>
              <a:rPr lang="en-US" altLang="zh-CN" sz="2800" dirty="0">
                <a:latin typeface="宋体" panose="02010600030101010101" pitchFamily="2" charset="-122"/>
              </a:rPr>
              <a:t>,</a:t>
            </a:r>
            <a:r>
              <a:rPr lang="zh-CN" altLang="en-US" sz="2800" dirty="0">
                <a:latin typeface="宋体" panose="02010600030101010101" pitchFamily="2" charset="-122"/>
              </a:rPr>
              <a:t>和给定值进行比较的关键字的个数等于该路径上的</a:t>
            </a:r>
            <a:r>
              <a:rPr lang="zh-CN" altLang="en-US" sz="2800" dirty="0">
                <a:solidFill>
                  <a:schemeClr val="hlink"/>
                </a:solidFill>
                <a:latin typeface="宋体" panose="02010600030101010101" pitchFamily="2" charset="-122"/>
              </a:rPr>
              <a:t>内部结点的个数</a:t>
            </a:r>
            <a:r>
              <a:rPr lang="en-US" altLang="zh-CN" sz="2800" dirty="0">
                <a:latin typeface="宋体" panose="02010600030101010101" pitchFamily="2" charset="-122"/>
              </a:rPr>
              <a:t>.</a:t>
            </a:r>
            <a:r>
              <a:rPr lang="zh-CN" altLang="en-US" sz="2800" dirty="0">
                <a:latin typeface="宋体" panose="02010600030101010101" pitchFamily="2" charset="-122"/>
              </a:rPr>
              <a:t> 折半查找在查找不成功时和给定值进行比较的关键字的个数至多为</a:t>
            </a:r>
            <a:r>
              <a:rPr lang="en-US" altLang="zh-CN" sz="2800" dirty="0">
                <a:solidFill>
                  <a:schemeClr val="hlink"/>
                </a:solidFill>
                <a:latin typeface="宋体" panose="02010600030101010101" pitchFamily="2" charset="-122"/>
                <a:sym typeface="Symbol" panose="05050102010706020507" pitchFamily="18" charset="2"/>
              </a:rPr>
              <a:t></a:t>
            </a:r>
            <a:r>
              <a:rPr lang="en-US" altLang="zh-CN" sz="2800" dirty="0">
                <a:solidFill>
                  <a:schemeClr val="hlink"/>
                </a:solidFill>
                <a:latin typeface="宋体" panose="02010600030101010101" pitchFamily="2" charset="-122"/>
              </a:rPr>
              <a:t>log</a:t>
            </a:r>
            <a:r>
              <a:rPr lang="en-US" altLang="zh-CN" sz="2800" baseline="-25000" dirty="0">
                <a:solidFill>
                  <a:schemeClr val="hlink"/>
                </a:solidFill>
                <a:latin typeface="宋体" panose="02010600030101010101" pitchFamily="2" charset="-122"/>
              </a:rPr>
              <a:t>2</a:t>
            </a:r>
            <a:r>
              <a:rPr lang="en-US" altLang="zh-CN" sz="2800" dirty="0">
                <a:solidFill>
                  <a:schemeClr val="hlink"/>
                </a:solidFill>
                <a:latin typeface="宋体" panose="02010600030101010101" pitchFamily="2" charset="-122"/>
              </a:rPr>
              <a:t>n</a:t>
            </a:r>
            <a:r>
              <a:rPr lang="en-US" altLang="zh-CN" sz="2800" dirty="0">
                <a:solidFill>
                  <a:schemeClr val="hlink"/>
                </a:solidFill>
                <a:latin typeface="宋体" panose="02010600030101010101" pitchFamily="2" charset="-122"/>
                <a:sym typeface="Symbol" panose="05050102010706020507" pitchFamily="18" charset="2"/>
              </a:rPr>
              <a:t></a:t>
            </a:r>
            <a:r>
              <a:rPr lang="en-US" altLang="zh-CN" sz="2800" dirty="0">
                <a:solidFill>
                  <a:schemeClr val="hlink"/>
                </a:solidFill>
                <a:latin typeface="宋体" panose="02010600030101010101" pitchFamily="2" charset="-122"/>
              </a:rPr>
              <a:t> +1</a:t>
            </a:r>
            <a:r>
              <a:rPr lang="en-US" altLang="zh-CN" sz="2800" dirty="0">
                <a:latin typeface="宋体" panose="02010600030101010101" pitchFamily="2" charset="-122"/>
              </a:rPr>
              <a:t>.</a:t>
            </a:r>
            <a:endParaRPr lang="zh-CN" altLang="en-US" sz="2800" dirty="0">
              <a:latin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292865"/>
          <p:cNvSpPr>
            <a:spLocks noGrp="1"/>
          </p:cNvSpPr>
          <p:nvPr>
            <p:ph type="title"/>
          </p:nvPr>
        </p:nvSpPr>
        <p:spPr>
          <a:ln/>
        </p:spPr>
        <p:txBody>
          <a:bodyPr vert="horz" wrap="square" lIns="91440" tIns="45720" rIns="91440" bIns="45720" anchor="b"/>
          <a:p>
            <a:r>
              <a:rPr lang="zh-CN" altLang="en-US" dirty="0"/>
              <a:t>第9章    查找</a:t>
            </a:r>
            <a:endParaRPr lang="zh-CN" altLang="en-US" dirty="0"/>
          </a:p>
        </p:txBody>
      </p:sp>
      <p:sp>
        <p:nvSpPr>
          <p:cNvPr id="5123" name="文本占位符 292866"/>
          <p:cNvSpPr>
            <a:spLocks noGrp="1"/>
          </p:cNvSpPr>
          <p:nvPr>
            <p:ph idx="1"/>
          </p:nvPr>
        </p:nvSpPr>
        <p:spPr>
          <a:xfrm>
            <a:off x="468313" y="1557338"/>
            <a:ext cx="8275637" cy="4319587"/>
          </a:xfrm>
          <a:ln/>
        </p:spPr>
        <p:txBody>
          <a:bodyPr vert="horz" wrap="square" lIns="91440" tIns="45720" rIns="91440" bIns="45720" anchor="t"/>
          <a:p>
            <a:pPr>
              <a:lnSpc>
                <a:spcPct val="90000"/>
              </a:lnSpc>
              <a:buNone/>
            </a:pPr>
            <a:r>
              <a:rPr lang="zh-CN" altLang="en-US" dirty="0">
                <a:solidFill>
                  <a:srgbClr val="000099"/>
                </a:solidFill>
              </a:rPr>
              <a:t>教学要求：</a:t>
            </a:r>
            <a:endParaRPr lang="zh-CN" altLang="en-US" dirty="0">
              <a:solidFill>
                <a:srgbClr val="000099"/>
              </a:solidFill>
            </a:endParaRPr>
          </a:p>
          <a:p>
            <a:pPr>
              <a:lnSpc>
                <a:spcPct val="90000"/>
              </a:lnSpc>
              <a:buNone/>
            </a:pPr>
            <a:r>
              <a:rPr lang="en-US" altLang="zh-CN" sz="2800" dirty="0"/>
              <a:t>1</a:t>
            </a:r>
            <a:r>
              <a:rPr lang="zh-CN" altLang="en-US" sz="2800" dirty="0"/>
              <a:t>、熟练掌握顺序表和有序表的查找算法及其性能分析方法；</a:t>
            </a:r>
            <a:endParaRPr lang="zh-CN" altLang="en-US" sz="2800" dirty="0"/>
          </a:p>
          <a:p>
            <a:pPr>
              <a:lnSpc>
                <a:spcPct val="90000"/>
              </a:lnSpc>
              <a:buNone/>
            </a:pPr>
            <a:r>
              <a:rPr lang="en-US" altLang="zh-CN" sz="2800" dirty="0"/>
              <a:t>2</a:t>
            </a:r>
            <a:r>
              <a:rPr lang="zh-CN" altLang="en-US" sz="2800" dirty="0"/>
              <a:t>、理解二叉排序树的构造和查找算法及其性能分析方法；</a:t>
            </a:r>
            <a:r>
              <a:rPr lang="en-US" altLang="zh-CN" sz="2800" dirty="0"/>
              <a:t> </a:t>
            </a:r>
            <a:endParaRPr lang="en-US" altLang="zh-CN" sz="2800" dirty="0"/>
          </a:p>
          <a:p>
            <a:pPr>
              <a:lnSpc>
                <a:spcPct val="90000"/>
              </a:lnSpc>
              <a:buNone/>
            </a:pPr>
            <a:r>
              <a:rPr lang="en-US" altLang="zh-CN" sz="2800" dirty="0"/>
              <a:t>3</a:t>
            </a:r>
            <a:r>
              <a:rPr lang="zh-CN" altLang="en-US" sz="2800" dirty="0"/>
              <a:t>、理解平衡二叉树的维护平衡的方法；</a:t>
            </a:r>
            <a:endParaRPr lang="zh-CN" altLang="en-US" sz="2800" dirty="0"/>
          </a:p>
          <a:p>
            <a:pPr>
              <a:lnSpc>
                <a:spcPct val="90000"/>
              </a:lnSpc>
              <a:buNone/>
            </a:pPr>
            <a:r>
              <a:rPr lang="en-US" altLang="zh-CN" sz="2800" dirty="0"/>
              <a:t>4</a:t>
            </a:r>
            <a:r>
              <a:rPr lang="zh-CN" altLang="en-US" sz="2800" dirty="0"/>
              <a:t>、熟练掌握散列函数构造方法及冲突解决方案。</a:t>
            </a:r>
            <a:r>
              <a:rPr lang="zh-CN" altLang="en-US" dirty="0"/>
              <a:t>  </a:t>
            </a:r>
            <a:endParaRPr lang="zh-CN" altLang="en-US" dirty="0"/>
          </a:p>
          <a:p>
            <a:pPr>
              <a:lnSpc>
                <a:spcPct val="90000"/>
              </a:lnSpc>
              <a:buNone/>
            </a:pPr>
            <a:endParaRPr lang="zh-CN"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685800" y="685800"/>
            <a:ext cx="7848600" cy="4031873"/>
          </a:xfrm>
          <a:prstGeom prst="rect">
            <a:avLst/>
          </a:prstGeom>
          <a:noFill/>
          <a:ln w="9525">
            <a:noFill/>
            <a:miter lim="800000"/>
          </a:ln>
          <a:effectLst/>
        </p:spPr>
        <p:txBody>
          <a:bodyPr>
            <a:spAutoFit/>
          </a:bodyPr>
          <a:lstStyle/>
          <a:p>
            <a:pPr algn="just">
              <a:spcBef>
                <a:spcPct val="50000"/>
              </a:spcBef>
            </a:pPr>
            <a:r>
              <a:rPr kumimoji="1" lang="en-US" altLang="zh-CN" sz="2800" dirty="0">
                <a:ea typeface="楷体" panose="02010609060101010101" pitchFamily="49" charset="-122"/>
                <a:cs typeface="Times New Roman" panose="02020603050405020304" pitchFamily="18" charset="0"/>
              </a:rPr>
              <a:t>      </a:t>
            </a:r>
            <a:r>
              <a:rPr kumimoji="1" lang="en-US" altLang="zh-CN" sz="2800">
                <a:solidFill>
                  <a:srgbClr val="FF0000"/>
                </a:solidFill>
                <a:ea typeface="黑体" panose="02010609060101010101" pitchFamily="49" charset="-122"/>
                <a:cs typeface="Times New Roman" panose="02020603050405020304" pitchFamily="18" charset="0"/>
              </a:rPr>
              <a:t>【</a:t>
            </a:r>
            <a:r>
              <a:rPr kumimoji="1" lang="zh-CN" altLang="en-US" sz="2800">
                <a:solidFill>
                  <a:srgbClr val="FF0000"/>
                </a:solidFill>
                <a:ea typeface="黑体" panose="02010609060101010101" pitchFamily="49" charset="-122"/>
                <a:cs typeface="Times New Roman" panose="02020603050405020304" pitchFamily="18" charset="0"/>
              </a:rPr>
              <a:t>例</a:t>
            </a:r>
            <a:r>
              <a:rPr kumimoji="1" lang="en-US" altLang="zh-CN" sz="2800" smtClean="0">
                <a:solidFill>
                  <a:srgbClr val="FF0000"/>
                </a:solidFill>
                <a:ea typeface="黑体" panose="02010609060101010101" pitchFamily="49" charset="-122"/>
                <a:cs typeface="Times New Roman" panose="02020603050405020304" pitchFamily="18" charset="0"/>
              </a:rPr>
              <a:t>9-1】</a:t>
            </a:r>
            <a:r>
              <a:rPr kumimoji="1" lang="zh-CN" altLang="en-US" sz="2400" dirty="0">
                <a:ea typeface="楷体" panose="02010609060101010101" pitchFamily="49" charset="-122"/>
                <a:cs typeface="Times New Roman" panose="02020603050405020304" pitchFamily="18" charset="0"/>
              </a:rPr>
              <a:t>对于给定</a:t>
            </a:r>
            <a:r>
              <a:rPr kumimoji="1" lang="en-US" altLang="zh-CN" sz="2400" dirty="0">
                <a:ea typeface="楷体" panose="02010609060101010101" pitchFamily="49" charset="-122"/>
                <a:cs typeface="Times New Roman" panose="02020603050405020304" pitchFamily="18" charset="0"/>
              </a:rPr>
              <a:t>11</a:t>
            </a:r>
            <a:r>
              <a:rPr kumimoji="1" lang="zh-CN" altLang="en-US" sz="2400" dirty="0">
                <a:ea typeface="楷体" panose="02010609060101010101" pitchFamily="49" charset="-122"/>
                <a:cs typeface="Times New Roman" panose="02020603050405020304" pitchFamily="18" charset="0"/>
              </a:rPr>
              <a:t>个数据元素的</a:t>
            </a:r>
            <a:r>
              <a:rPr kumimoji="1" lang="zh-CN" altLang="en-US" sz="2400">
                <a:ea typeface="楷体" panose="02010609060101010101" pitchFamily="49" charset="-122"/>
                <a:cs typeface="Times New Roman" panose="02020603050405020304" pitchFamily="18" charset="0"/>
              </a:rPr>
              <a:t>有序</a:t>
            </a:r>
            <a:r>
              <a:rPr kumimoji="1" lang="zh-CN" altLang="en-US" sz="2400" smtClean="0">
                <a:ea typeface="楷体" panose="02010609060101010101" pitchFamily="49" charset="-122"/>
                <a:cs typeface="Times New Roman" panose="02020603050405020304" pitchFamily="18" charset="0"/>
              </a:rPr>
              <a:t>表</a:t>
            </a:r>
            <a:r>
              <a:rPr kumimoji="1" lang="en-US" altLang="zh-CN" sz="2400" smtClean="0">
                <a:ea typeface="楷体" panose="02010609060101010101" pitchFamily="49" charset="-122"/>
                <a:cs typeface="Times New Roman" panose="02020603050405020304" pitchFamily="18" charset="0"/>
              </a:rPr>
              <a:t>(2</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3</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10</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15</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20</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25</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28</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29</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30</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35</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40)</a:t>
            </a:r>
            <a:r>
              <a:rPr kumimoji="1" lang="zh-CN" altLang="en-US" sz="2400" smtClean="0">
                <a:ea typeface="楷体" panose="02010609060101010101" pitchFamily="49" charset="-122"/>
                <a:cs typeface="Times New Roman" panose="02020603050405020304" pitchFamily="18" charset="0"/>
              </a:rPr>
              <a:t>，</a:t>
            </a:r>
            <a:r>
              <a:rPr kumimoji="1" lang="zh-CN" altLang="en-US" sz="2400" dirty="0">
                <a:ea typeface="楷体" panose="02010609060101010101" pitchFamily="49" charset="-122"/>
                <a:cs typeface="Times New Roman" panose="02020603050405020304" pitchFamily="18" charset="0"/>
              </a:rPr>
              <a:t>采用二分查找，试问：</a:t>
            </a:r>
            <a:endParaRPr kumimoji="1" lang="zh-CN" altLang="en-US" sz="2400" dirty="0">
              <a:ea typeface="楷体" panose="02010609060101010101" pitchFamily="49" charset="-122"/>
              <a:cs typeface="Times New Roman" panose="02020603050405020304" pitchFamily="18" charset="0"/>
            </a:endParaRPr>
          </a:p>
          <a:p>
            <a:pPr algn="just">
              <a:spcBef>
                <a:spcPct val="50000"/>
              </a:spcBef>
            </a:pPr>
            <a:r>
              <a:rPr kumimoji="1" lang="zh-CN" altLang="en-US" sz="2400" dirty="0">
                <a:ea typeface="楷体" panose="02010609060101010101" pitchFamily="49" charset="-122"/>
                <a:cs typeface="Times New Roman" panose="02020603050405020304" pitchFamily="18" charset="0"/>
              </a:rPr>
              <a:t>        （</a:t>
            </a:r>
            <a:r>
              <a:rPr kumimoji="1" lang="en-US" altLang="zh-CN" sz="2400" dirty="0">
                <a:ea typeface="楷体" panose="02010609060101010101" pitchFamily="49" charset="-122"/>
                <a:cs typeface="Times New Roman" panose="02020603050405020304" pitchFamily="18" charset="0"/>
              </a:rPr>
              <a:t>1</a:t>
            </a:r>
            <a:r>
              <a:rPr kumimoji="1" lang="zh-CN" altLang="en-US" sz="2400" dirty="0">
                <a:ea typeface="楷体" panose="02010609060101010101" pitchFamily="49" charset="-122"/>
                <a:cs typeface="Times New Roman" panose="02020603050405020304" pitchFamily="18" charset="0"/>
              </a:rPr>
              <a:t>）若查找给定值为</a:t>
            </a:r>
            <a:r>
              <a:rPr kumimoji="1" lang="en-US" altLang="zh-CN" sz="2400" dirty="0">
                <a:ea typeface="楷体" panose="02010609060101010101" pitchFamily="49" charset="-122"/>
                <a:cs typeface="Times New Roman" panose="02020603050405020304" pitchFamily="18" charset="0"/>
              </a:rPr>
              <a:t>20</a:t>
            </a:r>
            <a:r>
              <a:rPr kumimoji="1" lang="zh-CN" altLang="en-US" sz="2400" dirty="0">
                <a:ea typeface="楷体" panose="02010609060101010101" pitchFamily="49" charset="-122"/>
                <a:cs typeface="Times New Roman" panose="02020603050405020304" pitchFamily="18" charset="0"/>
              </a:rPr>
              <a:t>的元素，将依次与表中哪些元素比较？</a:t>
            </a:r>
            <a:endParaRPr kumimoji="1" lang="zh-CN" altLang="en-US" sz="2400" dirty="0">
              <a:ea typeface="楷体" panose="02010609060101010101" pitchFamily="49" charset="-122"/>
              <a:cs typeface="Times New Roman" panose="02020603050405020304" pitchFamily="18" charset="0"/>
            </a:endParaRPr>
          </a:p>
          <a:p>
            <a:pPr algn="just">
              <a:spcBef>
                <a:spcPct val="50000"/>
              </a:spcBef>
            </a:pPr>
            <a:r>
              <a:rPr kumimoji="1" lang="zh-CN" altLang="en-US" sz="2400" dirty="0">
                <a:ea typeface="楷体" panose="02010609060101010101" pitchFamily="49" charset="-122"/>
                <a:cs typeface="Times New Roman" panose="02020603050405020304" pitchFamily="18" charset="0"/>
              </a:rPr>
              <a:t>        （</a:t>
            </a:r>
            <a:r>
              <a:rPr kumimoji="1" lang="en-US" altLang="zh-CN" sz="2400" dirty="0">
                <a:ea typeface="楷体" panose="02010609060101010101" pitchFamily="49" charset="-122"/>
                <a:cs typeface="Times New Roman" panose="02020603050405020304" pitchFamily="18" charset="0"/>
              </a:rPr>
              <a:t>2</a:t>
            </a:r>
            <a:r>
              <a:rPr kumimoji="1" lang="zh-CN" altLang="en-US" sz="2400" dirty="0">
                <a:ea typeface="楷体" panose="02010609060101010101" pitchFamily="49" charset="-122"/>
                <a:cs typeface="Times New Roman" panose="02020603050405020304" pitchFamily="18" charset="0"/>
              </a:rPr>
              <a:t>）若查找给定值为</a:t>
            </a:r>
            <a:r>
              <a:rPr kumimoji="1" lang="en-US" altLang="zh-CN" sz="2400" dirty="0">
                <a:ea typeface="楷体" panose="02010609060101010101" pitchFamily="49" charset="-122"/>
                <a:cs typeface="Times New Roman" panose="02020603050405020304" pitchFamily="18" charset="0"/>
              </a:rPr>
              <a:t>26</a:t>
            </a:r>
            <a:r>
              <a:rPr kumimoji="1" lang="zh-CN" altLang="en-US" sz="2400" dirty="0">
                <a:ea typeface="楷体" panose="02010609060101010101" pitchFamily="49" charset="-122"/>
                <a:cs typeface="Times New Roman" panose="02020603050405020304" pitchFamily="18" charset="0"/>
              </a:rPr>
              <a:t>的元素，将依次与哪些元素比较？</a:t>
            </a:r>
            <a:endParaRPr kumimoji="1" lang="zh-CN" altLang="en-US" sz="2400" dirty="0">
              <a:ea typeface="楷体" panose="02010609060101010101" pitchFamily="49" charset="-122"/>
              <a:cs typeface="Times New Roman" panose="02020603050405020304" pitchFamily="18" charset="0"/>
            </a:endParaRPr>
          </a:p>
          <a:p>
            <a:pPr algn="just">
              <a:spcBef>
                <a:spcPct val="50000"/>
              </a:spcBef>
            </a:pPr>
            <a:r>
              <a:rPr kumimoji="1" lang="zh-CN" altLang="en-US" sz="2400" dirty="0">
                <a:ea typeface="楷体" panose="02010609060101010101" pitchFamily="49" charset="-122"/>
                <a:cs typeface="Times New Roman" panose="02020603050405020304" pitchFamily="18" charset="0"/>
              </a:rPr>
              <a:t>        （</a:t>
            </a:r>
            <a:r>
              <a:rPr kumimoji="1" lang="en-US" altLang="zh-CN" sz="2400" dirty="0">
                <a:ea typeface="楷体" panose="02010609060101010101" pitchFamily="49" charset="-122"/>
                <a:cs typeface="Times New Roman" panose="02020603050405020304" pitchFamily="18" charset="0"/>
              </a:rPr>
              <a:t>3</a:t>
            </a:r>
            <a:r>
              <a:rPr kumimoji="1" lang="zh-CN" altLang="en-US" sz="2400" dirty="0">
                <a:ea typeface="楷体" panose="02010609060101010101" pitchFamily="49" charset="-122"/>
                <a:cs typeface="Times New Roman" panose="02020603050405020304" pitchFamily="18" charset="0"/>
              </a:rPr>
              <a:t>）假设查找表中每个元素的概率相同，求查找成功时的平均查找长度和查找不成功时的平均查找长度。</a:t>
            </a:r>
            <a:endParaRPr kumimoji="1" lang="zh-CN" altLang="en-US" sz="2400" dirty="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3603EE2-E77C-4A3F-BE76-CC22BE303815}" type="slidenum">
              <a:rPr lang="en-US" altLang="zh-CN" smtClean="0"/>
            </a:fld>
            <a:r>
              <a:rPr lang="en-US" altLang="zh-CN" smtClean="0"/>
              <a:t>/29</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Text Box 8"/>
          <p:cNvSpPr txBox="1">
            <a:spLocks noChangeArrowheads="1"/>
          </p:cNvSpPr>
          <p:nvPr/>
        </p:nvSpPr>
        <p:spPr bwMode="auto">
          <a:xfrm>
            <a:off x="428596" y="3455259"/>
            <a:ext cx="8143932" cy="830997"/>
          </a:xfrm>
          <a:prstGeom prst="rect">
            <a:avLst/>
          </a:prstGeom>
          <a:noFill/>
          <a:ln w="9525">
            <a:noFill/>
            <a:miter lim="800000"/>
          </a:ln>
          <a:effectLst/>
        </p:spPr>
        <p:txBody>
          <a:bodyPr wrap="square">
            <a:spAutoFit/>
          </a:bodyPr>
          <a:lstStyle/>
          <a:p>
            <a:pPr algn="just">
              <a:spcBef>
                <a:spcPct val="50000"/>
              </a:spcBef>
            </a:pPr>
            <a:r>
              <a:rPr kumimoji="1" lang="en-US" altLang="zh-CN" sz="2400" dirty="0">
                <a:ea typeface="楷体" panose="02010609060101010101" pitchFamily="49" charset="-122"/>
                <a:cs typeface="Times New Roman" panose="02020603050405020304" pitchFamily="18" charset="0"/>
              </a:rPr>
              <a:t>      </a:t>
            </a:r>
            <a:r>
              <a:rPr kumimoji="1" lang="zh-CN" altLang="en-US" sz="2400" dirty="0">
                <a:solidFill>
                  <a:srgbClr val="FF0000"/>
                </a:solidFill>
                <a:ea typeface="楷体" panose="02010609060101010101" pitchFamily="49" charset="-122"/>
                <a:cs typeface="Times New Roman" panose="02020603050405020304" pitchFamily="18" charset="0"/>
              </a:rPr>
              <a:t>解：</a:t>
            </a:r>
            <a:r>
              <a:rPr kumimoji="1" lang="zh-CN" altLang="en-US" sz="2400" dirty="0">
                <a:ea typeface="楷体" panose="02010609060101010101" pitchFamily="49" charset="-122"/>
                <a:cs typeface="Times New Roman" panose="02020603050405020304" pitchFamily="18" charset="0"/>
              </a:rPr>
              <a:t>（</a:t>
            </a:r>
            <a:r>
              <a:rPr kumimoji="1" lang="en-US" altLang="zh-CN" sz="2400" dirty="0">
                <a:ea typeface="楷体" panose="02010609060101010101" pitchFamily="49" charset="-122"/>
                <a:cs typeface="Times New Roman" panose="02020603050405020304" pitchFamily="18" charset="0"/>
              </a:rPr>
              <a:t>1</a:t>
            </a:r>
            <a:r>
              <a:rPr kumimoji="1" lang="zh-CN" altLang="en-US" sz="2400" dirty="0">
                <a:ea typeface="楷体" panose="02010609060101010101" pitchFamily="49" charset="-122"/>
                <a:cs typeface="Times New Roman" panose="02020603050405020304" pitchFamily="18" charset="0"/>
              </a:rPr>
              <a:t>）若查找给定值为</a:t>
            </a:r>
            <a:r>
              <a:rPr kumimoji="1" lang="en-US" altLang="zh-CN" sz="2400" dirty="0">
                <a:solidFill>
                  <a:srgbClr val="C00000"/>
                </a:solidFill>
                <a:ea typeface="楷体" panose="02010609060101010101" pitchFamily="49" charset="-122"/>
                <a:cs typeface="Times New Roman" panose="02020603050405020304" pitchFamily="18" charset="0"/>
              </a:rPr>
              <a:t>20</a:t>
            </a:r>
            <a:r>
              <a:rPr kumimoji="1" lang="zh-CN" altLang="en-US" sz="2400" dirty="0">
                <a:ea typeface="楷体" panose="02010609060101010101" pitchFamily="49" charset="-122"/>
                <a:cs typeface="Times New Roman" panose="02020603050405020304" pitchFamily="18" charset="0"/>
              </a:rPr>
              <a:t>的</a:t>
            </a:r>
            <a:r>
              <a:rPr kumimoji="1" lang="zh-CN" altLang="en-US" sz="2400" dirty="0" smtClean="0">
                <a:ea typeface="楷体" panose="02010609060101010101" pitchFamily="49" charset="-122"/>
                <a:cs typeface="Times New Roman" panose="02020603050405020304" pitchFamily="18" charset="0"/>
              </a:rPr>
              <a:t>元素，依次</a:t>
            </a:r>
            <a:r>
              <a:rPr kumimoji="1" lang="zh-CN" altLang="en-US" sz="2400" dirty="0">
                <a:ea typeface="楷体" panose="02010609060101010101" pitchFamily="49" charset="-122"/>
                <a:cs typeface="Times New Roman" panose="02020603050405020304" pitchFamily="18" charset="0"/>
              </a:rPr>
              <a:t>与表</a:t>
            </a:r>
            <a:r>
              <a:rPr kumimoji="1" lang="zh-CN" altLang="en-US" sz="2400">
                <a:ea typeface="楷体" panose="02010609060101010101" pitchFamily="49" charset="-122"/>
                <a:cs typeface="Times New Roman" panose="02020603050405020304" pitchFamily="18" charset="0"/>
              </a:rPr>
              <a:t>中</a:t>
            </a:r>
            <a:r>
              <a:rPr kumimoji="1" lang="en-US" altLang="zh-CN" sz="2400" smtClean="0">
                <a:ea typeface="楷体" panose="02010609060101010101" pitchFamily="49" charset="-122"/>
                <a:cs typeface="Times New Roman" panose="02020603050405020304" pitchFamily="18" charset="0"/>
              </a:rPr>
              <a:t>25</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10</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15</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20</a:t>
            </a:r>
            <a:r>
              <a:rPr kumimoji="1" lang="zh-CN" altLang="en-US" sz="2400" dirty="0">
                <a:ea typeface="楷体" panose="02010609060101010101" pitchFamily="49" charset="-122"/>
                <a:cs typeface="Times New Roman" panose="02020603050405020304" pitchFamily="18" charset="0"/>
              </a:rPr>
              <a:t>元素比较，共比较</a:t>
            </a:r>
            <a:r>
              <a:rPr kumimoji="1" lang="en-US" altLang="zh-CN" sz="2400" dirty="0">
                <a:ea typeface="楷体" panose="02010609060101010101" pitchFamily="49" charset="-122"/>
                <a:cs typeface="Times New Roman" panose="02020603050405020304" pitchFamily="18" charset="0"/>
              </a:rPr>
              <a:t>4</a:t>
            </a:r>
            <a:r>
              <a:rPr kumimoji="1" lang="zh-CN" altLang="en-US" sz="2400" dirty="0">
                <a:ea typeface="楷体" panose="02010609060101010101" pitchFamily="49" charset="-122"/>
                <a:cs typeface="Times New Roman" panose="02020603050405020304" pitchFamily="18" charset="0"/>
              </a:rPr>
              <a:t>次。</a:t>
            </a:r>
            <a:endParaRPr kumimoji="1" lang="zh-CN" altLang="en-US" sz="2400" b="0" dirty="0">
              <a:ea typeface="楷体" panose="02010609060101010101" pitchFamily="49" charset="-122"/>
              <a:cs typeface="Times New Roman" panose="02020603050405020304" pitchFamily="18" charset="0"/>
            </a:endParaRPr>
          </a:p>
        </p:txBody>
      </p:sp>
      <p:sp>
        <p:nvSpPr>
          <p:cNvPr id="10" name="Oval 3"/>
          <p:cNvSpPr>
            <a:spLocks noChangeAspect="1" noChangeArrowheads="1"/>
          </p:cNvSpPr>
          <p:nvPr/>
        </p:nvSpPr>
        <p:spPr bwMode="auto">
          <a:xfrm>
            <a:off x="2458424" y="2671031"/>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3</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11" name="Oval 4"/>
          <p:cNvSpPr>
            <a:spLocks noChangeAspect="1" noChangeArrowheads="1"/>
          </p:cNvSpPr>
          <p:nvPr/>
        </p:nvSpPr>
        <p:spPr bwMode="auto">
          <a:xfrm>
            <a:off x="2924514" y="1346421"/>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10</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13" name="Oval 12"/>
          <p:cNvSpPr>
            <a:spLocks noChangeAspect="1" noChangeArrowheads="1"/>
          </p:cNvSpPr>
          <p:nvPr/>
        </p:nvSpPr>
        <p:spPr bwMode="auto">
          <a:xfrm>
            <a:off x="2083774" y="1990311"/>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15" name="Freeform 16"/>
          <p:cNvSpPr/>
          <p:nvPr/>
        </p:nvSpPr>
        <p:spPr bwMode="auto">
          <a:xfrm>
            <a:off x="2377144" y="2278601"/>
            <a:ext cx="201930" cy="39243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16" name="Oval 18"/>
          <p:cNvSpPr>
            <a:spLocks noChangeAspect="1" noChangeArrowheads="1"/>
          </p:cNvSpPr>
          <p:nvPr/>
        </p:nvSpPr>
        <p:spPr bwMode="auto">
          <a:xfrm>
            <a:off x="4072594" y="2671031"/>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20</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18" name="Oval 26"/>
          <p:cNvSpPr>
            <a:spLocks noChangeAspect="1" noChangeArrowheads="1"/>
          </p:cNvSpPr>
          <p:nvPr/>
        </p:nvSpPr>
        <p:spPr bwMode="auto">
          <a:xfrm>
            <a:off x="3697944" y="1990311"/>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15</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20" name="Freeform 30"/>
          <p:cNvSpPr/>
          <p:nvPr/>
        </p:nvSpPr>
        <p:spPr bwMode="auto">
          <a:xfrm>
            <a:off x="3991314" y="2278601"/>
            <a:ext cx="201930" cy="39243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24" name="Freeform 36"/>
          <p:cNvSpPr/>
          <p:nvPr/>
        </p:nvSpPr>
        <p:spPr bwMode="auto">
          <a:xfrm>
            <a:off x="2351744" y="1619471"/>
            <a:ext cx="601980" cy="396240"/>
          </a:xfrm>
          <a:custGeom>
            <a:avLst/>
            <a:gdLst/>
            <a:ahLst/>
            <a:cxnLst>
              <a:cxn ang="0">
                <a:pos x="474" y="0"/>
              </a:cxn>
              <a:cxn ang="0">
                <a:pos x="0" y="312"/>
              </a:cxn>
            </a:cxnLst>
            <a:rect l="0" t="0" r="r" b="b"/>
            <a:pathLst>
              <a:path w="474" h="312">
                <a:moveTo>
                  <a:pt x="474" y="0"/>
                </a:moveTo>
                <a:lnTo>
                  <a:pt x="0"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25" name="Freeform 37"/>
          <p:cNvSpPr/>
          <p:nvPr/>
        </p:nvSpPr>
        <p:spPr bwMode="auto">
          <a:xfrm>
            <a:off x="3243284" y="1611851"/>
            <a:ext cx="548640" cy="396240"/>
          </a:xfrm>
          <a:custGeom>
            <a:avLst/>
            <a:gdLst/>
            <a:ahLst/>
            <a:cxnLst>
              <a:cxn ang="0">
                <a:pos x="0" y="0"/>
              </a:cxn>
              <a:cxn ang="0">
                <a:pos x="432" y="312"/>
              </a:cxn>
            </a:cxnLst>
            <a:rect l="0" t="0" r="r" b="b"/>
            <a:pathLst>
              <a:path w="432" h="312">
                <a:moveTo>
                  <a:pt x="0" y="0"/>
                </a:moveTo>
                <a:lnTo>
                  <a:pt x="432"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27" name="Oval 39"/>
          <p:cNvSpPr>
            <a:spLocks noChangeAspect="1" noChangeArrowheads="1"/>
          </p:cNvSpPr>
          <p:nvPr/>
        </p:nvSpPr>
        <p:spPr bwMode="auto">
          <a:xfrm>
            <a:off x="5684224" y="2681191"/>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29</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28" name="Oval 40"/>
          <p:cNvSpPr>
            <a:spLocks noChangeAspect="1" noChangeArrowheads="1"/>
          </p:cNvSpPr>
          <p:nvPr/>
        </p:nvSpPr>
        <p:spPr bwMode="auto">
          <a:xfrm>
            <a:off x="6150314" y="1356581"/>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30</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30" name="Oval 48"/>
          <p:cNvSpPr>
            <a:spLocks noChangeAspect="1" noChangeArrowheads="1"/>
          </p:cNvSpPr>
          <p:nvPr/>
        </p:nvSpPr>
        <p:spPr bwMode="auto">
          <a:xfrm>
            <a:off x="5309574" y="2000471"/>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28</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32" name="Freeform 52"/>
          <p:cNvSpPr/>
          <p:nvPr/>
        </p:nvSpPr>
        <p:spPr bwMode="auto">
          <a:xfrm>
            <a:off x="5602944" y="2288761"/>
            <a:ext cx="201930" cy="39243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33" name="Oval 54"/>
          <p:cNvSpPr>
            <a:spLocks noChangeAspect="1" noChangeArrowheads="1"/>
          </p:cNvSpPr>
          <p:nvPr/>
        </p:nvSpPr>
        <p:spPr bwMode="auto">
          <a:xfrm>
            <a:off x="7298394" y="2681191"/>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4</a:t>
            </a:r>
            <a:r>
              <a:rPr lang="en-US" altLang="zh-CN" sz="1600" dirty="0" smtClean="0">
                <a:solidFill>
                  <a:srgbClr val="3333FF"/>
                </a:solidFill>
                <a:latin typeface="Times New Roman" panose="02020603050405020304" pitchFamily="18" charset="0"/>
                <a:cs typeface="Times New Roman" panose="02020603050405020304" pitchFamily="18" charset="0"/>
              </a:rPr>
              <a:t>0</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35" name="Oval 62"/>
          <p:cNvSpPr>
            <a:spLocks noChangeAspect="1" noChangeArrowheads="1"/>
          </p:cNvSpPr>
          <p:nvPr/>
        </p:nvSpPr>
        <p:spPr bwMode="auto">
          <a:xfrm>
            <a:off x="6923744" y="2000471"/>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35</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37" name="Freeform 66"/>
          <p:cNvSpPr/>
          <p:nvPr/>
        </p:nvSpPr>
        <p:spPr bwMode="auto">
          <a:xfrm>
            <a:off x="7217114" y="2288761"/>
            <a:ext cx="201930" cy="39243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41" name="Freeform 71"/>
          <p:cNvSpPr/>
          <p:nvPr/>
        </p:nvSpPr>
        <p:spPr bwMode="auto">
          <a:xfrm>
            <a:off x="5577544" y="1629631"/>
            <a:ext cx="601980" cy="396240"/>
          </a:xfrm>
          <a:custGeom>
            <a:avLst/>
            <a:gdLst/>
            <a:ahLst/>
            <a:cxnLst>
              <a:cxn ang="0">
                <a:pos x="474" y="0"/>
              </a:cxn>
              <a:cxn ang="0">
                <a:pos x="0" y="312"/>
              </a:cxn>
            </a:cxnLst>
            <a:rect l="0" t="0" r="r" b="b"/>
            <a:pathLst>
              <a:path w="474" h="312">
                <a:moveTo>
                  <a:pt x="474" y="0"/>
                </a:moveTo>
                <a:lnTo>
                  <a:pt x="0"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42" name="Freeform 72"/>
          <p:cNvSpPr/>
          <p:nvPr/>
        </p:nvSpPr>
        <p:spPr bwMode="auto">
          <a:xfrm>
            <a:off x="6469084" y="1622011"/>
            <a:ext cx="548640" cy="396240"/>
          </a:xfrm>
          <a:custGeom>
            <a:avLst/>
            <a:gdLst/>
            <a:ahLst/>
            <a:cxnLst>
              <a:cxn ang="0">
                <a:pos x="0" y="0"/>
              </a:cxn>
              <a:cxn ang="0">
                <a:pos x="432" y="312"/>
              </a:cxn>
            </a:cxnLst>
            <a:rect l="0" t="0" r="r" b="b"/>
            <a:pathLst>
              <a:path w="432" h="312">
                <a:moveTo>
                  <a:pt x="0" y="0"/>
                </a:moveTo>
                <a:lnTo>
                  <a:pt x="432"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44" name="Oval 74"/>
          <p:cNvSpPr>
            <a:spLocks noChangeAspect="1" noChangeArrowheads="1"/>
          </p:cNvSpPr>
          <p:nvPr/>
        </p:nvSpPr>
        <p:spPr bwMode="auto">
          <a:xfrm>
            <a:off x="4595834" y="550131"/>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25</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47" name="Freeform 77"/>
          <p:cNvSpPr/>
          <p:nvPr/>
        </p:nvSpPr>
        <p:spPr bwMode="auto">
          <a:xfrm>
            <a:off x="3250904" y="781271"/>
            <a:ext cx="1351280" cy="619760"/>
          </a:xfrm>
          <a:custGeom>
            <a:avLst/>
            <a:gdLst/>
            <a:ahLst/>
            <a:cxnLst>
              <a:cxn ang="0">
                <a:pos x="1064" y="0"/>
              </a:cxn>
              <a:cxn ang="0">
                <a:pos x="0" y="488"/>
              </a:cxn>
            </a:cxnLst>
            <a:rect l="0" t="0" r="r" b="b"/>
            <a:pathLst>
              <a:path w="1064" h="488">
                <a:moveTo>
                  <a:pt x="1064" y="0"/>
                </a:moveTo>
                <a:lnTo>
                  <a:pt x="0" y="488"/>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48" name="Freeform 78"/>
          <p:cNvSpPr/>
          <p:nvPr/>
        </p:nvSpPr>
        <p:spPr bwMode="auto">
          <a:xfrm>
            <a:off x="4947624" y="771111"/>
            <a:ext cx="1270000" cy="599440"/>
          </a:xfrm>
          <a:custGeom>
            <a:avLst/>
            <a:gdLst/>
            <a:ahLst/>
            <a:cxnLst>
              <a:cxn ang="0">
                <a:pos x="0" y="0"/>
              </a:cxn>
              <a:cxn ang="0">
                <a:pos x="1000" y="472"/>
              </a:cxn>
            </a:cxnLst>
            <a:rect l="0" t="0" r="r" b="b"/>
            <a:pathLst>
              <a:path w="1000" h="472">
                <a:moveTo>
                  <a:pt x="0" y="0"/>
                </a:moveTo>
                <a:lnTo>
                  <a:pt x="1000" y="47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34" name="右大括号 33"/>
          <p:cNvSpPr/>
          <p:nvPr/>
        </p:nvSpPr>
        <p:spPr>
          <a:xfrm>
            <a:off x="8001024" y="506631"/>
            <a:ext cx="144000" cy="2520000"/>
          </a:xfrm>
          <a:prstGeom prst="rightBrace">
            <a:avLst/>
          </a:prstGeom>
          <a:ln w="28575">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36" name="TextBox 35"/>
          <p:cNvSpPr txBox="1"/>
          <p:nvPr/>
        </p:nvSpPr>
        <p:spPr>
          <a:xfrm>
            <a:off x="8180443" y="1097805"/>
            <a:ext cx="492443" cy="1285884"/>
          </a:xfrm>
          <a:prstGeom prst="rect">
            <a:avLst/>
          </a:prstGeom>
          <a:noFill/>
        </p:spPr>
        <p:txBody>
          <a:bodyPr vert="eaVert" wrap="square" rtlCol="0">
            <a:spAutoFit/>
          </a:bodyPr>
          <a:lstStyle/>
          <a:p>
            <a:r>
              <a:rPr lang="zh-CN" altLang="en-US" sz="2000" smtClean="0">
                <a:latin typeface="楷体" panose="02010609060101010101" pitchFamily="49" charset="-122"/>
                <a:ea typeface="楷体" panose="02010609060101010101" pitchFamily="49" charset="-122"/>
              </a:rPr>
              <a:t>内部节点</a:t>
            </a:r>
            <a:endParaRPr lang="zh-CN" altLang="en-US" sz="2000">
              <a:latin typeface="楷体" panose="02010609060101010101" pitchFamily="49" charset="-122"/>
              <a:ea typeface="楷体" panose="02010609060101010101" pitchFamily="49" charset="-122"/>
            </a:endParaRPr>
          </a:p>
        </p:txBody>
      </p:sp>
      <p:sp>
        <p:nvSpPr>
          <p:cNvPr id="38" name="TextBox 37"/>
          <p:cNvSpPr txBox="1"/>
          <p:nvPr/>
        </p:nvSpPr>
        <p:spPr>
          <a:xfrm>
            <a:off x="500034" y="642918"/>
            <a:ext cx="1928826" cy="430887"/>
          </a:xfrm>
          <a:prstGeom prst="rect">
            <a:avLst/>
          </a:prstGeom>
          <a:noFill/>
        </p:spPr>
        <p:txBody>
          <a:bodyPr wrap="square" rtlCol="0">
            <a:spAutoFit/>
          </a:bodyPr>
          <a:lstStyle/>
          <a:p>
            <a:r>
              <a:rPr kumimoji="1" lang="zh-CN" altLang="en-US" sz="2200" smtClean="0">
                <a:ea typeface="楷体" panose="02010609060101010101" pitchFamily="49" charset="-122"/>
                <a:cs typeface="Times New Roman" panose="02020603050405020304" pitchFamily="18" charset="0"/>
              </a:rPr>
              <a:t>判定树：</a:t>
            </a:r>
            <a:endParaRPr lang="zh-CN" altLang="en-US" sz="2200" smtClean="0"/>
          </a:p>
        </p:txBody>
      </p:sp>
      <p:sp>
        <p:nvSpPr>
          <p:cNvPr id="29" name="灯片编号占位符 28"/>
          <p:cNvSpPr>
            <a:spLocks noGrp="1"/>
          </p:cNvSpPr>
          <p:nvPr>
            <p:ph type="sldNum" sz="quarter" idx="12"/>
          </p:nvPr>
        </p:nvSpPr>
        <p:spPr/>
        <p:txBody>
          <a:bodyPr/>
          <a:lstStyle/>
          <a:p>
            <a:fld id="{A3603EE2-E77C-4A3F-BE76-CC22BE303815}" type="slidenum">
              <a:rPr lang="en-US" altLang="zh-CN" smtClean="0"/>
            </a:fld>
            <a:r>
              <a:rPr lang="en-US" altLang="zh-CN" smtClean="0"/>
              <a:t>/29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44"/>
                                        </p:tgtEl>
                                      </p:cBhvr>
                                    </p:animEffect>
                                    <p:animScale>
                                      <p:cBhvr>
                                        <p:cTn id="11" dur="250" autoRev="1" fill="hold"/>
                                        <p:tgtEl>
                                          <p:spTgt spid="44"/>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11"/>
                                        </p:tgtEl>
                                      </p:cBhvr>
                                    </p:animEffect>
                                    <p:animScale>
                                      <p:cBhvr>
                                        <p:cTn id="16" dur="250" autoRev="1" fill="hold"/>
                                        <p:tgtEl>
                                          <p:spTgt spid="11"/>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18"/>
                                        </p:tgtEl>
                                      </p:cBhvr>
                                    </p:animEffect>
                                    <p:animScale>
                                      <p:cBhvr>
                                        <p:cTn id="21" dur="250" autoRev="1" fill="hold"/>
                                        <p:tgtEl>
                                          <p:spTgt spid="18"/>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0" nodeType="clickEffect">
                                  <p:stCondLst>
                                    <p:cond delay="0"/>
                                  </p:stCondLst>
                                  <p:childTnLst>
                                    <p:animEffect transition="out" filter="fade">
                                      <p:cBhvr>
                                        <p:cTn id="25" dur="500" tmFilter="0, 0; .2, .5; .8, .5; 1, 0"/>
                                        <p:tgtEl>
                                          <p:spTgt spid="16"/>
                                        </p:tgtEl>
                                      </p:cBhvr>
                                    </p:animEffect>
                                    <p:animScale>
                                      <p:cBhvr>
                                        <p:cTn id="26"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bldLvl="0" animBg="1"/>
      <p:bldP spid="11" grpId="0" bldLvl="0" animBg="1"/>
      <p:bldP spid="16" grpId="0" bldLvl="0" animBg="1"/>
      <p:bldP spid="18" grpId="0" bldLvl="0" animBg="1"/>
      <p:bldP spid="4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85720" y="3643314"/>
            <a:ext cx="8496300" cy="1614494"/>
            <a:chOff x="285720" y="3643314"/>
            <a:chExt cx="8496300" cy="1614494"/>
          </a:xfrm>
        </p:grpSpPr>
        <p:sp>
          <p:nvSpPr>
            <p:cNvPr id="24579" name="Text Box 3"/>
            <p:cNvSpPr txBox="1">
              <a:spLocks noChangeArrowheads="1"/>
            </p:cNvSpPr>
            <p:nvPr/>
          </p:nvSpPr>
          <p:spPr bwMode="auto">
            <a:xfrm>
              <a:off x="285720" y="3643314"/>
              <a:ext cx="8496300" cy="830997"/>
            </a:xfrm>
            <a:prstGeom prst="rect">
              <a:avLst/>
            </a:prstGeom>
            <a:noFill/>
            <a:ln w="28575" algn="ctr">
              <a:noFill/>
              <a:miter lim="800000"/>
              <a:tailEnd type="none" w="lg" len="lg"/>
            </a:ln>
            <a:effectLst/>
          </p:spPr>
          <p:txBody>
            <a:bodyPr>
              <a:spAutoFit/>
            </a:bodyPr>
            <a:lstStyle/>
            <a:p>
              <a:pPr algn="just">
                <a:spcBef>
                  <a:spcPct val="50000"/>
                </a:spcBef>
              </a:pPr>
              <a:r>
                <a:rPr kumimoji="1" lang="zh-CN" altLang="en-US" sz="2400" dirty="0">
                  <a:ea typeface="楷体" panose="02010609060101010101" pitchFamily="49" charset="-122"/>
                  <a:cs typeface="Times New Roman" panose="02020603050405020304" pitchFamily="18" charset="0"/>
                </a:rPr>
                <a:t>　 （</a:t>
              </a:r>
              <a:r>
                <a:rPr kumimoji="1" lang="en-US" altLang="zh-CN" sz="2400" dirty="0">
                  <a:ea typeface="楷体" panose="02010609060101010101" pitchFamily="49" charset="-122"/>
                  <a:cs typeface="Times New Roman" panose="02020603050405020304" pitchFamily="18" charset="0"/>
                </a:rPr>
                <a:t>3</a:t>
              </a:r>
              <a:r>
                <a:rPr kumimoji="1" lang="zh-CN" altLang="en-US" sz="2400" dirty="0">
                  <a:ea typeface="楷体" panose="02010609060101010101" pitchFamily="49" charset="-122"/>
                  <a:cs typeface="Times New Roman" panose="02020603050405020304" pitchFamily="18" charset="0"/>
                </a:rPr>
                <a:t>）在查找成功时，会找到图中某个内部节点，则成功时的平均查找长度：　</a:t>
              </a:r>
              <a:endParaRPr kumimoji="1" lang="zh-CN" altLang="en-US" sz="2400" dirty="0">
                <a:ea typeface="楷体" panose="02010609060101010101" pitchFamily="49" charset="-122"/>
                <a:cs typeface="Times New Roman" panose="02020603050405020304" pitchFamily="18" charset="0"/>
              </a:endParaRPr>
            </a:p>
          </p:txBody>
        </p:sp>
        <p:graphicFrame>
          <p:nvGraphicFramePr>
            <p:cNvPr id="31748" name="Object 4"/>
            <p:cNvGraphicFramePr>
              <a:graphicFrameLocks noChangeAspect="1"/>
            </p:cNvGraphicFramePr>
            <p:nvPr/>
          </p:nvGraphicFramePr>
          <p:xfrm>
            <a:off x="2357422" y="4572008"/>
            <a:ext cx="4005262" cy="685800"/>
          </p:xfrm>
          <a:graphic>
            <a:graphicData uri="http://schemas.openxmlformats.org/presentationml/2006/ole">
              <mc:AlternateContent xmlns:mc="http://schemas.openxmlformats.org/markup-compatibility/2006">
                <mc:Choice xmlns:v="urn:schemas-microsoft-com:vml" Requires="v">
                  <p:oleObj spid="_x0000_s2049" name="Equation" r:id="rId1" imgW="48158400" imgH="8229600" progId="">
                    <p:embed/>
                  </p:oleObj>
                </mc:Choice>
                <mc:Fallback>
                  <p:oleObj name="Equation" r:id="rId1" imgW="48158400" imgH="8229600" progId="">
                    <p:embed/>
                    <p:pic>
                      <p:nvPicPr>
                        <p:cNvPr id="0" name="图片 2048"/>
                        <p:cNvPicPr>
                          <a:picLocks noChangeAspect="1"/>
                        </p:cNvPicPr>
                        <p:nvPr/>
                      </p:nvPicPr>
                      <p:blipFill>
                        <a:blip r:embed="rId2"/>
                        <a:stretch>
                          <a:fillRect/>
                        </a:stretch>
                      </p:blipFill>
                      <p:spPr>
                        <a:xfrm>
                          <a:off x="2357422" y="4572008"/>
                          <a:ext cx="4005262" cy="685800"/>
                        </a:xfrm>
                        <a:prstGeom prst="rect">
                          <a:avLst/>
                        </a:prstGeom>
                        <a:noFill/>
                        <a:ln w="9525">
                          <a:noFill/>
                        </a:ln>
                      </p:spPr>
                    </p:pic>
                  </p:oleObj>
                </mc:Fallback>
              </mc:AlternateContent>
            </a:graphicData>
          </a:graphic>
        </p:graphicFrame>
      </p:grpSp>
      <p:sp>
        <p:nvSpPr>
          <p:cNvPr id="39" name="Text Box 2"/>
          <p:cNvSpPr txBox="1">
            <a:spLocks noChangeArrowheads="1"/>
          </p:cNvSpPr>
          <p:nvPr/>
        </p:nvSpPr>
        <p:spPr bwMode="auto">
          <a:xfrm>
            <a:off x="285720" y="857232"/>
            <a:ext cx="5357849" cy="1615827"/>
          </a:xfrm>
          <a:prstGeom prst="rect">
            <a:avLst/>
          </a:prstGeom>
          <a:noFill/>
          <a:ln w="9525">
            <a:noFill/>
            <a:miter lim="800000"/>
          </a:ln>
          <a:effectLst/>
        </p:spPr>
        <p:txBody>
          <a:bodyPr wrap="square">
            <a:spAutoFit/>
          </a:bodyPr>
          <a:lstStyle/>
          <a:p>
            <a:pPr algn="l">
              <a:lnSpc>
                <a:spcPct val="150000"/>
              </a:lnSpc>
            </a:pPr>
            <a:r>
              <a:rPr lang="zh-CN" altLang="en-US" sz="2200" dirty="0">
                <a:ea typeface="楷体" panose="02010609060101010101" pitchFamily="49" charset="-122"/>
                <a:cs typeface="Times New Roman" panose="02020603050405020304" pitchFamily="18" charset="0"/>
              </a:rPr>
              <a:t>　</a:t>
            </a:r>
            <a:r>
              <a:rPr lang="zh-CN" altLang="en-US" sz="2200">
                <a:ea typeface="楷体" panose="02010609060101010101" pitchFamily="49" charset="-122"/>
                <a:cs typeface="Times New Roman" panose="02020603050405020304" pitchFamily="18" charset="0"/>
              </a:rPr>
              <a:t>　</a:t>
            </a:r>
            <a:r>
              <a:rPr lang="zh-CN" altLang="en-US" sz="2200" smtClean="0">
                <a:solidFill>
                  <a:srgbClr val="CC00CC"/>
                </a:solidFill>
                <a:latin typeface="微软雅黑" panose="020B0503020204020204" charset="-122"/>
                <a:ea typeface="微软雅黑" panose="020B0503020204020204" charset="-122"/>
                <a:cs typeface="Times New Roman" panose="02020603050405020304" pitchFamily="18" charset="0"/>
              </a:rPr>
              <a:t>成功二</a:t>
            </a:r>
            <a:r>
              <a:rPr lang="zh-CN" altLang="en-US" sz="2200">
                <a:solidFill>
                  <a:srgbClr val="CC00CC"/>
                </a:solidFill>
                <a:latin typeface="微软雅黑" panose="020B0503020204020204" charset="-122"/>
                <a:ea typeface="微软雅黑" panose="020B0503020204020204" charset="-122"/>
                <a:cs typeface="Times New Roman" panose="02020603050405020304" pitchFamily="18" charset="0"/>
              </a:rPr>
              <a:t>分</a:t>
            </a:r>
            <a:r>
              <a:rPr lang="zh-CN" altLang="en-US" sz="2200" smtClean="0">
                <a:solidFill>
                  <a:srgbClr val="CC00CC"/>
                </a:solidFill>
                <a:latin typeface="微软雅黑" panose="020B0503020204020204" charset="-122"/>
                <a:ea typeface="微软雅黑" panose="020B0503020204020204" charset="-122"/>
                <a:cs typeface="Times New Roman" panose="02020603050405020304" pitchFamily="18" charset="0"/>
              </a:rPr>
              <a:t>查找：</a:t>
            </a:r>
            <a:r>
              <a:rPr lang="zh-CN" altLang="en-US" sz="2200" smtClean="0">
                <a:ea typeface="楷体" panose="02010609060101010101" pitchFamily="49" charset="-122"/>
                <a:cs typeface="Times New Roman" panose="02020603050405020304" pitchFamily="18" charset="0"/>
              </a:rPr>
              <a:t>恰好</a:t>
            </a:r>
            <a:r>
              <a:rPr lang="zh-CN" altLang="en-US" sz="2200" dirty="0">
                <a:ea typeface="楷体" panose="02010609060101010101" pitchFamily="49" charset="-122"/>
                <a:cs typeface="Times New Roman" panose="02020603050405020304" pitchFamily="18" charset="0"/>
              </a:rPr>
              <a:t>是走了一条从判定树的根到被查记录的路径，经历比较的关键字次数恰为该记录在树中的层</a:t>
            </a:r>
            <a:r>
              <a:rPr lang="zh-CN" altLang="en-US" sz="2200">
                <a:ea typeface="楷体" panose="02010609060101010101" pitchFamily="49" charset="-122"/>
                <a:cs typeface="Times New Roman" panose="02020603050405020304" pitchFamily="18" charset="0"/>
              </a:rPr>
              <a:t>数</a:t>
            </a:r>
            <a:r>
              <a:rPr lang="zh-CN" altLang="en-US" sz="2200" smtClean="0">
                <a:ea typeface="楷体" panose="02010609060101010101" pitchFamily="49" charset="-122"/>
                <a:cs typeface="Times New Roman" panose="02020603050405020304" pitchFamily="18" charset="0"/>
              </a:rPr>
              <a:t>。</a:t>
            </a:r>
            <a:r>
              <a:rPr lang="zh-CN" altLang="en-US" sz="2200">
                <a:ea typeface="楷体" panose="02010609060101010101" pitchFamily="49" charset="-122"/>
                <a:cs typeface="Times New Roman" panose="02020603050405020304" pitchFamily="18" charset="0"/>
              </a:rPr>
              <a:t>　</a:t>
            </a:r>
            <a:endParaRPr lang="zh-CN" altLang="en-US" sz="2200" dirty="0">
              <a:ea typeface="楷体" panose="02010609060101010101" pitchFamily="49" charset="-122"/>
              <a:cs typeface="Times New Roman" panose="02020603050405020304" pitchFamily="18" charset="0"/>
            </a:endParaRPr>
          </a:p>
        </p:txBody>
      </p:sp>
      <p:grpSp>
        <p:nvGrpSpPr>
          <p:cNvPr id="57" name="组合 56"/>
          <p:cNvGrpSpPr/>
          <p:nvPr/>
        </p:nvGrpSpPr>
        <p:grpSpPr>
          <a:xfrm>
            <a:off x="5715008" y="285728"/>
            <a:ext cx="3214710" cy="2614688"/>
            <a:chOff x="5715008" y="285728"/>
            <a:chExt cx="3214710" cy="2614688"/>
          </a:xfrm>
        </p:grpSpPr>
        <p:sp>
          <p:nvSpPr>
            <p:cNvPr id="38" name="Freeform 30"/>
            <p:cNvSpPr/>
            <p:nvPr/>
          </p:nvSpPr>
          <p:spPr bwMode="auto">
            <a:xfrm>
              <a:off x="7836882" y="2014198"/>
              <a:ext cx="201930" cy="39243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40" name="Oval 4"/>
            <p:cNvSpPr>
              <a:spLocks noChangeAspect="1" noChangeArrowheads="1"/>
            </p:cNvSpPr>
            <p:nvPr/>
          </p:nvSpPr>
          <p:spPr bwMode="auto">
            <a:xfrm>
              <a:off x="6770082" y="108201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10</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43" name="Oval 18"/>
            <p:cNvSpPr>
              <a:spLocks noChangeAspect="1" noChangeArrowheads="1"/>
            </p:cNvSpPr>
            <p:nvPr/>
          </p:nvSpPr>
          <p:spPr bwMode="auto">
            <a:xfrm>
              <a:off x="7918162" y="2406628"/>
              <a:ext cx="345440" cy="345440"/>
            </a:xfrm>
            <a:prstGeom prst="ellipse">
              <a:avLst/>
            </a:prstGeom>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20</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45" name="Oval 26"/>
            <p:cNvSpPr>
              <a:spLocks noChangeAspect="1" noChangeArrowheads="1"/>
            </p:cNvSpPr>
            <p:nvPr/>
          </p:nvSpPr>
          <p:spPr bwMode="auto">
            <a:xfrm>
              <a:off x="7543512" y="172590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15</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46" name="Freeform 37"/>
            <p:cNvSpPr/>
            <p:nvPr/>
          </p:nvSpPr>
          <p:spPr bwMode="auto">
            <a:xfrm>
              <a:off x="7088852" y="1347448"/>
              <a:ext cx="548640" cy="396240"/>
            </a:xfrm>
            <a:custGeom>
              <a:avLst/>
              <a:gdLst/>
              <a:ahLst/>
              <a:cxnLst>
                <a:cxn ang="0">
                  <a:pos x="0" y="0"/>
                </a:cxn>
                <a:cxn ang="0">
                  <a:pos x="432" y="312"/>
                </a:cxn>
              </a:cxnLst>
              <a:rect l="0" t="0" r="r" b="b"/>
              <a:pathLst>
                <a:path w="432" h="312">
                  <a:moveTo>
                    <a:pt x="0" y="0"/>
                  </a:moveTo>
                  <a:lnTo>
                    <a:pt x="432"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49" name="Oval 74"/>
            <p:cNvSpPr>
              <a:spLocks noChangeAspect="1" noChangeArrowheads="1"/>
            </p:cNvSpPr>
            <p:nvPr/>
          </p:nvSpPr>
          <p:spPr bwMode="auto">
            <a:xfrm>
              <a:off x="8441402" y="28572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25</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50" name="Freeform 77"/>
            <p:cNvSpPr/>
            <p:nvPr/>
          </p:nvSpPr>
          <p:spPr bwMode="auto">
            <a:xfrm>
              <a:off x="7096472" y="516868"/>
              <a:ext cx="1351280" cy="619760"/>
            </a:xfrm>
            <a:custGeom>
              <a:avLst/>
              <a:gdLst/>
              <a:ahLst/>
              <a:cxnLst>
                <a:cxn ang="0">
                  <a:pos x="1064" y="0"/>
                </a:cxn>
                <a:cxn ang="0">
                  <a:pos x="0" y="488"/>
                </a:cxn>
              </a:cxnLst>
              <a:rect l="0" t="0" r="r" b="b"/>
              <a:pathLst>
                <a:path w="1064" h="488">
                  <a:moveTo>
                    <a:pt x="1064" y="0"/>
                  </a:moveTo>
                  <a:lnTo>
                    <a:pt x="0" y="488"/>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51" name="右箭头 50"/>
            <p:cNvSpPr/>
            <p:nvPr/>
          </p:nvSpPr>
          <p:spPr>
            <a:xfrm>
              <a:off x="5715008" y="1785926"/>
              <a:ext cx="928694" cy="21431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400"/>
            </a:p>
          </p:txBody>
        </p:sp>
        <p:sp>
          <p:nvSpPr>
            <p:cNvPr id="52" name="TextBox 51"/>
            <p:cNvSpPr txBox="1"/>
            <p:nvPr/>
          </p:nvSpPr>
          <p:spPr>
            <a:xfrm>
              <a:off x="5715008" y="1357298"/>
              <a:ext cx="928694" cy="369332"/>
            </a:xfrm>
            <a:prstGeom prst="rect">
              <a:avLst/>
            </a:prstGeom>
            <a:noFill/>
          </p:spPr>
          <p:txBody>
            <a:bodyPr wrap="square" rtlCol="0">
              <a:spAutoFit/>
            </a:bodyPr>
            <a:lstStyle/>
            <a:p>
              <a:r>
                <a:rPr lang="zh-CN" altLang="en-US" sz="1800" smtClean="0">
                  <a:ea typeface="楷体" panose="02010609060101010101" pitchFamily="49" charset="-122"/>
                  <a:cs typeface="Times New Roman" panose="02020603050405020304" pitchFamily="18" charset="0"/>
                </a:rPr>
                <a:t>查找</a:t>
              </a:r>
              <a:r>
                <a:rPr lang="en-US" altLang="zh-CN" sz="1800" smtClean="0">
                  <a:ea typeface="楷体" panose="02010609060101010101" pitchFamily="49" charset="-122"/>
                  <a:cs typeface="Times New Roman" panose="02020603050405020304" pitchFamily="18" charset="0"/>
                </a:rPr>
                <a:t>20</a:t>
              </a:r>
              <a:endParaRPr lang="zh-CN" altLang="en-US" sz="1800">
                <a:ea typeface="楷体" panose="02010609060101010101" pitchFamily="49" charset="-122"/>
                <a:cs typeface="Times New Roman" panose="02020603050405020304" pitchFamily="18" charset="0"/>
              </a:endParaRPr>
            </a:p>
          </p:txBody>
        </p:sp>
        <p:sp>
          <p:nvSpPr>
            <p:cNvPr id="54" name="TextBox 53"/>
            <p:cNvSpPr txBox="1"/>
            <p:nvPr/>
          </p:nvSpPr>
          <p:spPr>
            <a:xfrm>
              <a:off x="8358214" y="2357430"/>
              <a:ext cx="571504" cy="461665"/>
            </a:xfrm>
            <a:prstGeom prst="rect">
              <a:avLst/>
            </a:prstGeom>
            <a:noFill/>
          </p:spPr>
          <p:txBody>
            <a:bodyPr wrap="square" rtlCol="0">
              <a:spAutoFit/>
            </a:bodyPr>
            <a:lstStyle/>
            <a:p>
              <a:r>
                <a:rPr lang="en-US" altLang="zh-CN" sz="2400" smtClean="0"/>
                <a:t>4</a:t>
              </a:r>
              <a:endParaRPr lang="en-US" altLang="zh-CN" sz="2400" smtClean="0"/>
            </a:p>
          </p:txBody>
        </p:sp>
        <p:sp>
          <p:nvSpPr>
            <p:cNvPr id="55" name="TextBox 54"/>
            <p:cNvSpPr txBox="1"/>
            <p:nvPr/>
          </p:nvSpPr>
          <p:spPr>
            <a:xfrm>
              <a:off x="5857884" y="2500306"/>
              <a:ext cx="2000264"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关键字比较</a:t>
              </a:r>
              <a:r>
                <a:rPr lang="en-US" altLang="zh-CN" sz="2000" smtClean="0">
                  <a:ea typeface="楷体" panose="02010609060101010101" pitchFamily="49" charset="-122"/>
                  <a:cs typeface="Times New Roman" panose="02020603050405020304" pitchFamily="18" charset="0"/>
                </a:rPr>
                <a:t>4</a:t>
              </a:r>
              <a:r>
                <a:rPr lang="zh-CN" altLang="en-US" sz="2000" smtClean="0">
                  <a:ea typeface="楷体" panose="02010609060101010101" pitchFamily="49" charset="-122"/>
                  <a:cs typeface="Times New Roman" panose="02020603050405020304" pitchFamily="18" charset="0"/>
                </a:rPr>
                <a:t>次</a:t>
              </a:r>
              <a:endParaRPr lang="zh-CN" altLang="en-US" sz="2000">
                <a:ea typeface="楷体" panose="02010609060101010101" pitchFamily="49" charset="-122"/>
                <a:cs typeface="Times New Roman" panose="02020603050405020304" pitchFamily="18" charset="0"/>
              </a:endParaRPr>
            </a:p>
          </p:txBody>
        </p:sp>
      </p:grpSp>
      <p:sp>
        <p:nvSpPr>
          <p:cNvPr id="19" name="灯片编号占位符 18"/>
          <p:cNvSpPr>
            <a:spLocks noGrp="1"/>
          </p:cNvSpPr>
          <p:nvPr>
            <p:ph type="sldNum" sz="quarter" idx="12"/>
          </p:nvPr>
        </p:nvSpPr>
        <p:spPr/>
        <p:txBody>
          <a:bodyPr/>
          <a:lstStyle/>
          <a:p>
            <a:fld id="{A3603EE2-E77C-4A3F-BE76-CC22BE303815}" type="slidenum">
              <a:rPr lang="en-US" altLang="zh-CN" smtClean="0"/>
            </a:fld>
            <a:r>
              <a:rPr lang="en-US" altLang="zh-CN" smtClean="0"/>
              <a:t>/29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 Box 5"/>
          <p:cNvSpPr txBox="1">
            <a:spLocks noChangeArrowheads="1"/>
          </p:cNvSpPr>
          <p:nvPr/>
        </p:nvSpPr>
        <p:spPr bwMode="auto">
          <a:xfrm>
            <a:off x="266760" y="4383953"/>
            <a:ext cx="8305800" cy="830997"/>
          </a:xfrm>
          <a:prstGeom prst="rect">
            <a:avLst/>
          </a:prstGeom>
          <a:noFill/>
          <a:ln w="9525">
            <a:noFill/>
            <a:miter lim="800000"/>
          </a:ln>
          <a:effectLst/>
        </p:spPr>
        <p:txBody>
          <a:bodyPr>
            <a:spAutoFit/>
          </a:bodyPr>
          <a:lstStyle/>
          <a:p>
            <a:pPr algn="just">
              <a:spcBef>
                <a:spcPct val="50000"/>
              </a:spcBef>
            </a:pPr>
            <a:r>
              <a:rPr kumimoji="1" lang="en-US" altLang="zh-CN" sz="2400" dirty="0">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a:t>
            </a:r>
            <a:r>
              <a:rPr kumimoji="1" lang="en-US" altLang="zh-CN" sz="2400" dirty="0">
                <a:ea typeface="楷体" panose="02010609060101010101" pitchFamily="49" charset="-122"/>
                <a:cs typeface="Times New Roman" panose="02020603050405020304" pitchFamily="18" charset="0"/>
              </a:rPr>
              <a:t>2</a:t>
            </a:r>
            <a:r>
              <a:rPr kumimoji="1" lang="zh-CN" altLang="en-US" sz="2400" dirty="0">
                <a:ea typeface="楷体" panose="02010609060101010101" pitchFamily="49" charset="-122"/>
                <a:cs typeface="Times New Roman" panose="02020603050405020304" pitchFamily="18" charset="0"/>
              </a:rPr>
              <a:t>）若查找给定值为</a:t>
            </a:r>
            <a:r>
              <a:rPr kumimoji="1" lang="en-US" altLang="zh-CN" sz="2400" dirty="0">
                <a:solidFill>
                  <a:srgbClr val="C00000"/>
                </a:solidFill>
                <a:ea typeface="楷体" panose="02010609060101010101" pitchFamily="49" charset="-122"/>
                <a:cs typeface="Times New Roman" panose="02020603050405020304" pitchFamily="18" charset="0"/>
              </a:rPr>
              <a:t>26</a:t>
            </a:r>
            <a:r>
              <a:rPr kumimoji="1" lang="zh-CN" altLang="en-US" sz="2400" dirty="0">
                <a:ea typeface="楷体" panose="02010609060101010101" pitchFamily="49" charset="-122"/>
                <a:cs typeface="Times New Roman" panose="02020603050405020304" pitchFamily="18" charset="0"/>
              </a:rPr>
              <a:t>的元素，依次</a:t>
            </a:r>
            <a:r>
              <a:rPr kumimoji="1" lang="zh-CN" altLang="en-US" sz="2400">
                <a:ea typeface="楷体" panose="02010609060101010101" pitchFamily="49" charset="-122"/>
                <a:cs typeface="Times New Roman" panose="02020603050405020304" pitchFamily="18" charset="0"/>
              </a:rPr>
              <a:t>与</a:t>
            </a:r>
            <a:r>
              <a:rPr kumimoji="1" lang="en-US" altLang="zh-CN" sz="2400" smtClean="0">
                <a:ea typeface="楷体" panose="02010609060101010101" pitchFamily="49" charset="-122"/>
                <a:cs typeface="Times New Roman" panose="02020603050405020304" pitchFamily="18" charset="0"/>
              </a:rPr>
              <a:t>25</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30</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28</a:t>
            </a:r>
            <a:r>
              <a:rPr kumimoji="1" lang="zh-CN" altLang="en-US" sz="2400" dirty="0">
                <a:ea typeface="楷体" panose="02010609060101010101" pitchFamily="49" charset="-122"/>
                <a:cs typeface="Times New Roman" panose="02020603050405020304" pitchFamily="18" charset="0"/>
              </a:rPr>
              <a:t>元素比较，共比较</a:t>
            </a:r>
            <a:r>
              <a:rPr kumimoji="1" lang="en-US" altLang="zh-CN" sz="2400" dirty="0">
                <a:ea typeface="楷体" panose="02010609060101010101" pitchFamily="49" charset="-122"/>
                <a:cs typeface="Times New Roman" panose="02020603050405020304" pitchFamily="18" charset="0"/>
              </a:rPr>
              <a:t>3</a:t>
            </a:r>
            <a:r>
              <a:rPr kumimoji="1" lang="zh-CN" altLang="en-US" sz="2400" dirty="0">
                <a:ea typeface="楷体" panose="02010609060101010101" pitchFamily="49" charset="-122"/>
                <a:cs typeface="Times New Roman" panose="02020603050405020304" pitchFamily="18" charset="0"/>
              </a:rPr>
              <a:t>次。     </a:t>
            </a:r>
            <a:endParaRPr kumimoji="1" lang="zh-CN" altLang="en-US" sz="2400" dirty="0">
              <a:ea typeface="楷体" panose="02010609060101010101" pitchFamily="49" charset="-122"/>
              <a:cs typeface="Times New Roman" panose="02020603050405020304" pitchFamily="18" charset="0"/>
            </a:endParaRPr>
          </a:p>
        </p:txBody>
      </p:sp>
      <p:sp>
        <p:nvSpPr>
          <p:cNvPr id="10" name="Oval 3"/>
          <p:cNvSpPr>
            <a:spLocks noChangeAspect="1" noChangeArrowheads="1"/>
          </p:cNvSpPr>
          <p:nvPr/>
        </p:nvSpPr>
        <p:spPr bwMode="auto">
          <a:xfrm>
            <a:off x="1988510" y="312100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a:solidFill>
                  <a:srgbClr val="3333FF"/>
                </a:solidFill>
                <a:latin typeface="Times New Roman" panose="02020603050405020304" pitchFamily="18" charset="0"/>
                <a:cs typeface="Times New Roman" panose="02020603050405020304" pitchFamily="18" charset="0"/>
              </a:rPr>
              <a:t>3</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11" name="Oval 4"/>
          <p:cNvSpPr>
            <a:spLocks noChangeAspect="1" noChangeArrowheads="1"/>
          </p:cNvSpPr>
          <p:nvPr/>
        </p:nvSpPr>
        <p:spPr bwMode="auto">
          <a:xfrm>
            <a:off x="2454600" y="179639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10</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13" name="Oval 12"/>
          <p:cNvSpPr>
            <a:spLocks noChangeAspect="1" noChangeArrowheads="1"/>
          </p:cNvSpPr>
          <p:nvPr/>
        </p:nvSpPr>
        <p:spPr bwMode="auto">
          <a:xfrm>
            <a:off x="1613860" y="244028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15" name="Freeform 16"/>
          <p:cNvSpPr/>
          <p:nvPr/>
        </p:nvSpPr>
        <p:spPr bwMode="auto">
          <a:xfrm>
            <a:off x="1907230" y="2728579"/>
            <a:ext cx="201930" cy="39243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16" name="Oval 18"/>
          <p:cNvSpPr>
            <a:spLocks noChangeAspect="1" noChangeArrowheads="1"/>
          </p:cNvSpPr>
          <p:nvPr/>
        </p:nvSpPr>
        <p:spPr bwMode="auto">
          <a:xfrm>
            <a:off x="3602680" y="312100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20</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18" name="Oval 26"/>
          <p:cNvSpPr>
            <a:spLocks noChangeAspect="1" noChangeArrowheads="1"/>
          </p:cNvSpPr>
          <p:nvPr/>
        </p:nvSpPr>
        <p:spPr bwMode="auto">
          <a:xfrm>
            <a:off x="3228030" y="244028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15</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20" name="Freeform 30"/>
          <p:cNvSpPr/>
          <p:nvPr/>
        </p:nvSpPr>
        <p:spPr bwMode="auto">
          <a:xfrm>
            <a:off x="3521400" y="2728579"/>
            <a:ext cx="201930" cy="39243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24" name="Freeform 36"/>
          <p:cNvSpPr/>
          <p:nvPr/>
        </p:nvSpPr>
        <p:spPr bwMode="auto">
          <a:xfrm>
            <a:off x="1881830" y="2069448"/>
            <a:ext cx="601980" cy="396240"/>
          </a:xfrm>
          <a:custGeom>
            <a:avLst/>
            <a:gdLst/>
            <a:ahLst/>
            <a:cxnLst>
              <a:cxn ang="0">
                <a:pos x="474" y="0"/>
              </a:cxn>
              <a:cxn ang="0">
                <a:pos x="0" y="312"/>
              </a:cxn>
            </a:cxnLst>
            <a:rect l="0" t="0" r="r" b="b"/>
            <a:pathLst>
              <a:path w="474" h="312">
                <a:moveTo>
                  <a:pt x="474" y="0"/>
                </a:moveTo>
                <a:lnTo>
                  <a:pt x="0"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25" name="Freeform 37"/>
          <p:cNvSpPr/>
          <p:nvPr/>
        </p:nvSpPr>
        <p:spPr bwMode="auto">
          <a:xfrm>
            <a:off x="2773370" y="2061828"/>
            <a:ext cx="548640" cy="396240"/>
          </a:xfrm>
          <a:custGeom>
            <a:avLst/>
            <a:gdLst/>
            <a:ahLst/>
            <a:cxnLst>
              <a:cxn ang="0">
                <a:pos x="0" y="0"/>
              </a:cxn>
              <a:cxn ang="0">
                <a:pos x="432" y="312"/>
              </a:cxn>
            </a:cxnLst>
            <a:rect l="0" t="0" r="r" b="b"/>
            <a:pathLst>
              <a:path w="432" h="312">
                <a:moveTo>
                  <a:pt x="0" y="0"/>
                </a:moveTo>
                <a:lnTo>
                  <a:pt x="432"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27" name="Oval 39"/>
          <p:cNvSpPr>
            <a:spLocks noChangeAspect="1" noChangeArrowheads="1"/>
          </p:cNvSpPr>
          <p:nvPr/>
        </p:nvSpPr>
        <p:spPr bwMode="auto">
          <a:xfrm>
            <a:off x="5214310" y="313116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29</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28" name="Oval 40"/>
          <p:cNvSpPr>
            <a:spLocks noChangeAspect="1" noChangeArrowheads="1"/>
          </p:cNvSpPr>
          <p:nvPr/>
        </p:nvSpPr>
        <p:spPr bwMode="auto">
          <a:xfrm>
            <a:off x="5680400" y="180655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30</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30" name="Oval 48"/>
          <p:cNvSpPr>
            <a:spLocks noChangeAspect="1" noChangeArrowheads="1"/>
          </p:cNvSpPr>
          <p:nvPr/>
        </p:nvSpPr>
        <p:spPr bwMode="auto">
          <a:xfrm>
            <a:off x="4839660" y="245044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28</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32" name="Freeform 52"/>
          <p:cNvSpPr/>
          <p:nvPr/>
        </p:nvSpPr>
        <p:spPr bwMode="auto">
          <a:xfrm>
            <a:off x="5133030" y="2738739"/>
            <a:ext cx="201930" cy="39243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33" name="Oval 54"/>
          <p:cNvSpPr>
            <a:spLocks noChangeAspect="1" noChangeArrowheads="1"/>
          </p:cNvSpPr>
          <p:nvPr/>
        </p:nvSpPr>
        <p:spPr bwMode="auto">
          <a:xfrm>
            <a:off x="6828480" y="313116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40</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35" name="Oval 62"/>
          <p:cNvSpPr>
            <a:spLocks noChangeAspect="1" noChangeArrowheads="1"/>
          </p:cNvSpPr>
          <p:nvPr/>
        </p:nvSpPr>
        <p:spPr bwMode="auto">
          <a:xfrm>
            <a:off x="6453830" y="245044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35</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37" name="Freeform 66"/>
          <p:cNvSpPr/>
          <p:nvPr/>
        </p:nvSpPr>
        <p:spPr bwMode="auto">
          <a:xfrm>
            <a:off x="6747200" y="2738739"/>
            <a:ext cx="201930" cy="39243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41" name="Rectangle 8"/>
          <p:cNvSpPr>
            <a:spLocks noChangeAspect="1" noChangeArrowheads="1"/>
          </p:cNvSpPr>
          <p:nvPr/>
        </p:nvSpPr>
        <p:spPr bwMode="auto">
          <a:xfrm>
            <a:off x="1489400" y="3801728"/>
            <a:ext cx="619760" cy="196977"/>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2~3</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42" name="Rectangle 9"/>
          <p:cNvSpPr>
            <a:spLocks noChangeAspect="1" noChangeArrowheads="1"/>
          </p:cNvSpPr>
          <p:nvPr/>
        </p:nvSpPr>
        <p:spPr bwMode="auto">
          <a:xfrm>
            <a:off x="2237430" y="3791568"/>
            <a:ext cx="619760" cy="196977"/>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3~10</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43" name="Freeform 10"/>
          <p:cNvSpPr/>
          <p:nvPr/>
        </p:nvSpPr>
        <p:spPr bwMode="auto">
          <a:xfrm>
            <a:off x="1820870" y="3400408"/>
            <a:ext cx="210820" cy="411480"/>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44" name="Freeform 11"/>
          <p:cNvSpPr/>
          <p:nvPr/>
        </p:nvSpPr>
        <p:spPr bwMode="auto">
          <a:xfrm>
            <a:off x="2281880" y="3409299"/>
            <a:ext cx="201930" cy="39243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46" name="Freeform 15"/>
          <p:cNvSpPr/>
          <p:nvPr/>
        </p:nvSpPr>
        <p:spPr bwMode="auto">
          <a:xfrm>
            <a:off x="1446220" y="2719688"/>
            <a:ext cx="210820" cy="411480"/>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47" name="Rectangle 17"/>
          <p:cNvSpPr>
            <a:spLocks noChangeAspect="1" noChangeArrowheads="1"/>
          </p:cNvSpPr>
          <p:nvPr/>
        </p:nvSpPr>
        <p:spPr bwMode="auto">
          <a:xfrm>
            <a:off x="1071570" y="3121008"/>
            <a:ext cx="692150" cy="196977"/>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&lt;2</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50" name="Rectangle 22"/>
          <p:cNvSpPr>
            <a:spLocks noChangeAspect="1" noChangeArrowheads="1"/>
          </p:cNvSpPr>
          <p:nvPr/>
        </p:nvSpPr>
        <p:spPr bwMode="auto">
          <a:xfrm>
            <a:off x="3103570" y="3801728"/>
            <a:ext cx="619760" cy="196977"/>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15~20</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51" name="Rectangle 23"/>
          <p:cNvSpPr>
            <a:spLocks noChangeAspect="1" noChangeArrowheads="1"/>
          </p:cNvSpPr>
          <p:nvPr/>
        </p:nvSpPr>
        <p:spPr bwMode="auto">
          <a:xfrm>
            <a:off x="3851600" y="3791568"/>
            <a:ext cx="619760" cy="196977"/>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20~25</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52" name="Freeform 24"/>
          <p:cNvSpPr/>
          <p:nvPr/>
        </p:nvSpPr>
        <p:spPr bwMode="auto">
          <a:xfrm>
            <a:off x="3435040" y="3400408"/>
            <a:ext cx="210820" cy="411480"/>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53" name="Freeform 25"/>
          <p:cNvSpPr/>
          <p:nvPr/>
        </p:nvSpPr>
        <p:spPr bwMode="auto">
          <a:xfrm>
            <a:off x="3896050" y="3409299"/>
            <a:ext cx="201930" cy="39243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55" name="Freeform 29"/>
          <p:cNvSpPr/>
          <p:nvPr/>
        </p:nvSpPr>
        <p:spPr bwMode="auto">
          <a:xfrm>
            <a:off x="3060390" y="2719688"/>
            <a:ext cx="210820" cy="411480"/>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56" name="Rectangle 31"/>
          <p:cNvSpPr>
            <a:spLocks noChangeAspect="1" noChangeArrowheads="1"/>
          </p:cNvSpPr>
          <p:nvPr/>
        </p:nvSpPr>
        <p:spPr bwMode="auto">
          <a:xfrm>
            <a:off x="2685740" y="3121008"/>
            <a:ext cx="692150" cy="251460"/>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2000"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dirty="0" smtClean="0">
                <a:solidFill>
                  <a:srgbClr val="3333FF"/>
                </a:solidFill>
                <a:latin typeface="Times New Roman" panose="02020603050405020304" pitchFamily="18" charset="0"/>
                <a:cs typeface="Times New Roman" panose="02020603050405020304" pitchFamily="18" charset="0"/>
              </a:rPr>
              <a:t>~15</a:t>
            </a:r>
            <a:endParaRPr lang="en-US" altLang="zh-CN" sz="2000" dirty="0">
              <a:solidFill>
                <a:srgbClr val="3333FF"/>
              </a:solidFill>
              <a:latin typeface="Times New Roman" panose="02020603050405020304" pitchFamily="18" charset="0"/>
              <a:cs typeface="Times New Roman" panose="02020603050405020304" pitchFamily="18" charset="0"/>
            </a:endParaRPr>
          </a:p>
        </p:txBody>
      </p:sp>
      <p:sp>
        <p:nvSpPr>
          <p:cNvPr id="59" name="Rectangle 44"/>
          <p:cNvSpPr>
            <a:spLocks noChangeAspect="1" noChangeArrowheads="1"/>
          </p:cNvSpPr>
          <p:nvPr/>
        </p:nvSpPr>
        <p:spPr bwMode="auto">
          <a:xfrm>
            <a:off x="4715200" y="3811888"/>
            <a:ext cx="619760" cy="196977"/>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28~29</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60" name="Rectangle 45"/>
          <p:cNvSpPr>
            <a:spLocks noChangeAspect="1" noChangeArrowheads="1"/>
          </p:cNvSpPr>
          <p:nvPr/>
        </p:nvSpPr>
        <p:spPr bwMode="auto">
          <a:xfrm>
            <a:off x="5463230" y="3801728"/>
            <a:ext cx="619760" cy="196977"/>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29~30</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61" name="Freeform 46"/>
          <p:cNvSpPr/>
          <p:nvPr/>
        </p:nvSpPr>
        <p:spPr bwMode="auto">
          <a:xfrm>
            <a:off x="5046670" y="3410568"/>
            <a:ext cx="210820" cy="411480"/>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62" name="Freeform 47"/>
          <p:cNvSpPr/>
          <p:nvPr/>
        </p:nvSpPr>
        <p:spPr bwMode="auto">
          <a:xfrm>
            <a:off x="5507680" y="3419459"/>
            <a:ext cx="201930" cy="39243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64" name="Freeform 51"/>
          <p:cNvSpPr/>
          <p:nvPr/>
        </p:nvSpPr>
        <p:spPr bwMode="auto">
          <a:xfrm>
            <a:off x="4672020" y="2729848"/>
            <a:ext cx="210820" cy="411480"/>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65" name="Rectangle 53"/>
          <p:cNvSpPr>
            <a:spLocks noChangeAspect="1" noChangeArrowheads="1"/>
          </p:cNvSpPr>
          <p:nvPr/>
        </p:nvSpPr>
        <p:spPr bwMode="auto">
          <a:xfrm>
            <a:off x="4297370" y="3131168"/>
            <a:ext cx="692150" cy="196977"/>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25~28</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68" name="Rectangle 58"/>
          <p:cNvSpPr>
            <a:spLocks noChangeAspect="1" noChangeArrowheads="1"/>
          </p:cNvSpPr>
          <p:nvPr/>
        </p:nvSpPr>
        <p:spPr bwMode="auto">
          <a:xfrm>
            <a:off x="6329370" y="3811888"/>
            <a:ext cx="619760" cy="196977"/>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35~40</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69" name="Rectangle 59"/>
          <p:cNvSpPr>
            <a:spLocks noChangeAspect="1" noChangeArrowheads="1"/>
          </p:cNvSpPr>
          <p:nvPr/>
        </p:nvSpPr>
        <p:spPr bwMode="auto">
          <a:xfrm>
            <a:off x="7077400" y="3801728"/>
            <a:ext cx="619760" cy="196977"/>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&gt;40</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70" name="Freeform 60"/>
          <p:cNvSpPr/>
          <p:nvPr/>
        </p:nvSpPr>
        <p:spPr bwMode="auto">
          <a:xfrm>
            <a:off x="6660840" y="3410568"/>
            <a:ext cx="210820" cy="411480"/>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71" name="Freeform 61"/>
          <p:cNvSpPr/>
          <p:nvPr/>
        </p:nvSpPr>
        <p:spPr bwMode="auto">
          <a:xfrm>
            <a:off x="7121850" y="3419459"/>
            <a:ext cx="201930" cy="392430"/>
          </a:xfrm>
          <a:custGeom>
            <a:avLst/>
            <a:gdLst/>
            <a:ahLst/>
            <a:cxnLst>
              <a:cxn ang="0">
                <a:pos x="0" y="0"/>
              </a:cxn>
              <a:cxn ang="0">
                <a:pos x="159" y="309"/>
              </a:cxn>
            </a:cxnLst>
            <a:rect l="0" t="0" r="r" b="b"/>
            <a:pathLst>
              <a:path w="159" h="309">
                <a:moveTo>
                  <a:pt x="0" y="0"/>
                </a:moveTo>
                <a:lnTo>
                  <a:pt x="159" y="309"/>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73" name="Freeform 65"/>
          <p:cNvSpPr/>
          <p:nvPr/>
        </p:nvSpPr>
        <p:spPr bwMode="auto">
          <a:xfrm>
            <a:off x="6286190" y="2729848"/>
            <a:ext cx="210820" cy="411480"/>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74" name="Rectangle 67"/>
          <p:cNvSpPr>
            <a:spLocks noChangeAspect="1" noChangeArrowheads="1"/>
          </p:cNvSpPr>
          <p:nvPr/>
        </p:nvSpPr>
        <p:spPr bwMode="auto">
          <a:xfrm>
            <a:off x="5911540" y="3131168"/>
            <a:ext cx="692150" cy="196977"/>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spAutoFit/>
          </a:bodyPr>
          <a:lstStyle/>
          <a:p>
            <a:pPr algn="ctr"/>
            <a:r>
              <a:rPr lang="en-US" altLang="zh-CN" sz="1600"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30</a:t>
            </a:r>
            <a:r>
              <a:rPr lang="en-US" altLang="zh-CN" sz="1600" dirty="0" smtClean="0">
                <a:solidFill>
                  <a:srgbClr val="3333FF"/>
                </a:solidFill>
                <a:latin typeface="Times New Roman" panose="02020603050405020304" pitchFamily="18" charset="0"/>
                <a:cs typeface="Times New Roman" panose="02020603050405020304" pitchFamily="18" charset="0"/>
              </a:rPr>
              <a:t>~35</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78" name="Freeform 71"/>
          <p:cNvSpPr/>
          <p:nvPr/>
        </p:nvSpPr>
        <p:spPr bwMode="auto">
          <a:xfrm>
            <a:off x="5107630" y="2079608"/>
            <a:ext cx="601980" cy="396240"/>
          </a:xfrm>
          <a:custGeom>
            <a:avLst/>
            <a:gdLst/>
            <a:ahLst/>
            <a:cxnLst>
              <a:cxn ang="0">
                <a:pos x="474" y="0"/>
              </a:cxn>
              <a:cxn ang="0">
                <a:pos x="0" y="312"/>
              </a:cxn>
            </a:cxnLst>
            <a:rect l="0" t="0" r="r" b="b"/>
            <a:pathLst>
              <a:path w="474" h="312">
                <a:moveTo>
                  <a:pt x="474" y="0"/>
                </a:moveTo>
                <a:lnTo>
                  <a:pt x="0"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79" name="Freeform 72"/>
          <p:cNvSpPr/>
          <p:nvPr/>
        </p:nvSpPr>
        <p:spPr bwMode="auto">
          <a:xfrm>
            <a:off x="5999170" y="2071988"/>
            <a:ext cx="548640" cy="396240"/>
          </a:xfrm>
          <a:custGeom>
            <a:avLst/>
            <a:gdLst/>
            <a:ahLst/>
            <a:cxnLst>
              <a:cxn ang="0">
                <a:pos x="0" y="0"/>
              </a:cxn>
              <a:cxn ang="0">
                <a:pos x="432" y="312"/>
              </a:cxn>
            </a:cxnLst>
            <a:rect l="0" t="0" r="r" b="b"/>
            <a:pathLst>
              <a:path w="432" h="312">
                <a:moveTo>
                  <a:pt x="0" y="0"/>
                </a:moveTo>
                <a:lnTo>
                  <a:pt x="432"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81" name="Oval 74"/>
          <p:cNvSpPr>
            <a:spLocks noChangeAspect="1" noChangeArrowheads="1"/>
          </p:cNvSpPr>
          <p:nvPr/>
        </p:nvSpPr>
        <p:spPr bwMode="auto">
          <a:xfrm>
            <a:off x="4125920" y="1000108"/>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25</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84" name="Freeform 77"/>
          <p:cNvSpPr/>
          <p:nvPr/>
        </p:nvSpPr>
        <p:spPr bwMode="auto">
          <a:xfrm>
            <a:off x="2780990" y="1231248"/>
            <a:ext cx="1351280" cy="619760"/>
          </a:xfrm>
          <a:custGeom>
            <a:avLst/>
            <a:gdLst/>
            <a:ahLst/>
            <a:cxnLst>
              <a:cxn ang="0">
                <a:pos x="1064" y="0"/>
              </a:cxn>
              <a:cxn ang="0">
                <a:pos x="0" y="488"/>
              </a:cxn>
            </a:cxnLst>
            <a:rect l="0" t="0" r="r" b="b"/>
            <a:pathLst>
              <a:path w="1064" h="488">
                <a:moveTo>
                  <a:pt x="1064" y="0"/>
                </a:moveTo>
                <a:lnTo>
                  <a:pt x="0" y="488"/>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85" name="Freeform 78"/>
          <p:cNvSpPr/>
          <p:nvPr/>
        </p:nvSpPr>
        <p:spPr bwMode="auto">
          <a:xfrm>
            <a:off x="4477710" y="1221088"/>
            <a:ext cx="1270000" cy="599440"/>
          </a:xfrm>
          <a:custGeom>
            <a:avLst/>
            <a:gdLst/>
            <a:ahLst/>
            <a:cxnLst>
              <a:cxn ang="0">
                <a:pos x="0" y="0"/>
              </a:cxn>
              <a:cxn ang="0">
                <a:pos x="1000" y="472"/>
              </a:cxn>
            </a:cxnLst>
            <a:rect l="0" t="0" r="r" b="b"/>
            <a:pathLst>
              <a:path w="1000" h="472">
                <a:moveTo>
                  <a:pt x="0" y="0"/>
                </a:moveTo>
                <a:lnTo>
                  <a:pt x="1000" y="47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54" name="TextBox 53"/>
          <p:cNvSpPr txBox="1"/>
          <p:nvPr/>
        </p:nvSpPr>
        <p:spPr>
          <a:xfrm>
            <a:off x="7500990" y="3143248"/>
            <a:ext cx="1428728" cy="400110"/>
          </a:xfrm>
          <a:prstGeom prst="rect">
            <a:avLst/>
          </a:prstGeom>
          <a:noFill/>
        </p:spPr>
        <p:txBody>
          <a:bodyPr wrap="square" rtlCol="0">
            <a:spAutoFit/>
          </a:bodyPr>
          <a:lstStyle/>
          <a:p>
            <a:r>
              <a:rPr kumimoji="1" lang="zh-CN" altLang="en-US" sz="2000" smtClean="0">
                <a:ea typeface="楷体" panose="02010609060101010101" pitchFamily="49" charset="-122"/>
                <a:cs typeface="Times New Roman" panose="02020603050405020304" pitchFamily="18" charset="0"/>
              </a:rPr>
              <a:t>外部节点</a:t>
            </a:r>
            <a:endParaRPr lang="zh-CN" altLang="en-US" sz="2000"/>
          </a:p>
        </p:txBody>
      </p:sp>
      <p:cxnSp>
        <p:nvCxnSpPr>
          <p:cNvPr id="63" name="直接箭头连接符 62"/>
          <p:cNvCxnSpPr/>
          <p:nvPr/>
        </p:nvCxnSpPr>
        <p:spPr>
          <a:xfrm rot="5400000">
            <a:off x="7572428" y="3500438"/>
            <a:ext cx="357190" cy="214314"/>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endCxn id="74" idx="3"/>
          </p:cNvCxnSpPr>
          <p:nvPr/>
        </p:nvCxnSpPr>
        <p:spPr>
          <a:xfrm rot="10800000">
            <a:off x="6603690" y="3229658"/>
            <a:ext cx="1040176" cy="127905"/>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28596" y="500042"/>
            <a:ext cx="3429024" cy="430887"/>
          </a:xfrm>
          <a:prstGeom prst="rect">
            <a:avLst/>
          </a:prstGeom>
          <a:noFill/>
        </p:spPr>
        <p:txBody>
          <a:bodyPr wrap="square" rtlCol="0">
            <a:spAutoFit/>
          </a:bodyPr>
          <a:lstStyle/>
          <a:p>
            <a:r>
              <a:rPr kumimoji="1" lang="zh-CN" altLang="en-US" sz="2200" smtClean="0">
                <a:ea typeface="楷体" panose="02010609060101010101" pitchFamily="49" charset="-122"/>
                <a:cs typeface="Times New Roman" panose="02020603050405020304" pitchFamily="18" charset="0"/>
              </a:rPr>
              <a:t>带外部节点的判定树：</a:t>
            </a:r>
            <a:endParaRPr lang="zh-CN" altLang="en-US" sz="2200" smtClean="0"/>
          </a:p>
        </p:txBody>
      </p:sp>
      <p:sp>
        <p:nvSpPr>
          <p:cNvPr id="57" name="灯片编号占位符 56"/>
          <p:cNvSpPr>
            <a:spLocks noGrp="1"/>
          </p:cNvSpPr>
          <p:nvPr>
            <p:ph type="sldNum" sz="quarter" idx="12"/>
          </p:nvPr>
        </p:nvSpPr>
        <p:spPr/>
        <p:txBody>
          <a:bodyPr/>
          <a:lstStyle/>
          <a:p>
            <a:fld id="{A3603EE2-E77C-4A3F-BE76-CC22BE303815}" type="slidenum">
              <a:rPr lang="en-US" altLang="zh-CN" smtClean="0"/>
            </a:fld>
            <a:r>
              <a:rPr lang="en-US" altLang="zh-CN" smtClean="0"/>
              <a:t>/29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81"/>
                                        </p:tgtEl>
                                      </p:cBhvr>
                                    </p:animEffect>
                                    <p:animScale>
                                      <p:cBhvr>
                                        <p:cTn id="11" dur="250" autoRev="1" fill="hold"/>
                                        <p:tgtEl>
                                          <p:spTgt spid="81"/>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28"/>
                                        </p:tgtEl>
                                      </p:cBhvr>
                                    </p:animEffect>
                                    <p:animScale>
                                      <p:cBhvr>
                                        <p:cTn id="16" dur="250" autoRev="1" fill="hold"/>
                                        <p:tgtEl>
                                          <p:spTgt spid="28"/>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30"/>
                                        </p:tgtEl>
                                      </p:cBhvr>
                                    </p:animEffect>
                                    <p:animScale>
                                      <p:cBhvr>
                                        <p:cTn id="21" dur="250" autoRev="1" fill="hold"/>
                                        <p:tgtEl>
                                          <p:spTgt spid="30"/>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0" nodeType="clickEffect">
                                  <p:stCondLst>
                                    <p:cond delay="0"/>
                                  </p:stCondLst>
                                  <p:childTnLst>
                                    <p:animEffect transition="out" filter="fade">
                                      <p:cBhvr>
                                        <p:cTn id="25" dur="500" tmFilter="0, 0; .2, .5; .8, .5; 1, 0"/>
                                        <p:tgtEl>
                                          <p:spTgt spid="65"/>
                                        </p:tgtEl>
                                      </p:cBhvr>
                                    </p:animEffect>
                                    <p:animScale>
                                      <p:cBhvr>
                                        <p:cTn id="26" dur="250" autoRev="1" fill="hold"/>
                                        <p:tgtEl>
                                          <p:spTgt spid="6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ldLvl="0" animBg="1"/>
      <p:bldP spid="28" grpId="0" bldLvl="0" animBg="1"/>
      <p:bldP spid="30" grpId="0" bldLvl="0" animBg="1"/>
      <p:bldP spid="65" grpId="0" bldLvl="0" animBg="1"/>
      <p:bldP spid="81"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104"/>
          <p:cNvGrpSpPr/>
          <p:nvPr/>
        </p:nvGrpSpPr>
        <p:grpSpPr>
          <a:xfrm>
            <a:off x="363565" y="3714752"/>
            <a:ext cx="8208963" cy="1731957"/>
            <a:chOff x="363565" y="3714752"/>
            <a:chExt cx="8208963" cy="1731957"/>
          </a:xfrm>
        </p:grpSpPr>
        <p:sp>
          <p:nvSpPr>
            <p:cNvPr id="19465" name="Text Box 9"/>
            <p:cNvSpPr txBox="1">
              <a:spLocks noChangeArrowheads="1"/>
            </p:cNvSpPr>
            <p:nvPr/>
          </p:nvSpPr>
          <p:spPr bwMode="auto">
            <a:xfrm>
              <a:off x="363565" y="3714752"/>
              <a:ext cx="8208963" cy="830997"/>
            </a:xfrm>
            <a:prstGeom prst="rect">
              <a:avLst/>
            </a:prstGeom>
            <a:noFill/>
            <a:ln w="9525">
              <a:noFill/>
              <a:miter lim="800000"/>
            </a:ln>
            <a:effectLst/>
          </p:spPr>
          <p:txBody>
            <a:bodyPr>
              <a:spAutoFit/>
            </a:bodyPr>
            <a:lstStyle/>
            <a:p>
              <a:pPr algn="l">
                <a:spcBef>
                  <a:spcPct val="50000"/>
                </a:spcBef>
              </a:pPr>
              <a:r>
                <a:rPr kumimoji="1" lang="en-US" altLang="zh-CN" sz="2400" dirty="0">
                  <a:ea typeface="楷体" panose="02010609060101010101" pitchFamily="49" charset="-122"/>
                  <a:cs typeface="Times New Roman" panose="02020603050405020304" pitchFamily="18" charset="0"/>
                </a:rPr>
                <a:t>   </a:t>
              </a:r>
              <a:r>
                <a:rPr kumimoji="1" lang="zh-CN" altLang="en-US" sz="2400" dirty="0" smtClean="0">
                  <a:ea typeface="楷体" panose="02010609060101010101" pitchFamily="49" charset="-122"/>
                  <a:cs typeface="Times New Roman" panose="02020603050405020304" pitchFamily="18" charset="0"/>
                </a:rPr>
                <a:t>（</a:t>
              </a:r>
              <a:r>
                <a:rPr kumimoji="1" lang="en-US" altLang="zh-CN" sz="2400" dirty="0" smtClean="0">
                  <a:ea typeface="楷体" panose="02010609060101010101" pitchFamily="49" charset="-122"/>
                  <a:cs typeface="Times New Roman" panose="02020603050405020304" pitchFamily="18" charset="0"/>
                </a:rPr>
                <a:t>3</a:t>
              </a:r>
              <a:r>
                <a:rPr kumimoji="1" lang="zh-CN" altLang="en-US" sz="2400" dirty="0" smtClean="0">
                  <a:ea typeface="楷体" panose="02010609060101010101" pitchFamily="49" charset="-122"/>
                  <a:cs typeface="Times New Roman" panose="02020603050405020304" pitchFamily="18" charset="0"/>
                </a:rPr>
                <a:t>）在</a:t>
              </a:r>
              <a:r>
                <a:rPr kumimoji="1" lang="zh-CN" altLang="en-US" sz="2400" dirty="0">
                  <a:ea typeface="楷体" panose="02010609060101010101" pitchFamily="49" charset="-122"/>
                  <a:cs typeface="Times New Roman" panose="02020603050405020304" pitchFamily="18" charset="0"/>
                </a:rPr>
                <a:t>查找不成功</a:t>
              </a:r>
              <a:r>
                <a:rPr kumimoji="1" lang="zh-CN" altLang="en-US" sz="2400" dirty="0" smtClean="0">
                  <a:ea typeface="楷体" panose="02010609060101010101" pitchFamily="49" charset="-122"/>
                  <a:cs typeface="Times New Roman" panose="02020603050405020304" pitchFamily="18" charset="0"/>
                </a:rPr>
                <a:t>时，会</a:t>
              </a:r>
              <a:r>
                <a:rPr kumimoji="1" lang="zh-CN" altLang="en-US" sz="2400" dirty="0">
                  <a:ea typeface="楷体" panose="02010609060101010101" pitchFamily="49" charset="-122"/>
                  <a:cs typeface="Times New Roman" panose="02020603050405020304" pitchFamily="18" charset="0"/>
                </a:rPr>
                <a:t>找到图中某个外部节点，则不成功时的平均查找长度： </a:t>
              </a:r>
              <a:endParaRPr kumimoji="1" lang="zh-CN" altLang="en-US" sz="2400" dirty="0">
                <a:ea typeface="楷体" panose="02010609060101010101" pitchFamily="49" charset="-122"/>
                <a:cs typeface="Times New Roman" panose="02020603050405020304" pitchFamily="18" charset="0"/>
              </a:endParaRPr>
            </a:p>
          </p:txBody>
        </p:sp>
        <p:graphicFrame>
          <p:nvGraphicFramePr>
            <p:cNvPr id="24582" name="Object 6"/>
            <p:cNvGraphicFramePr>
              <a:graphicFrameLocks noChangeAspect="1"/>
            </p:cNvGraphicFramePr>
            <p:nvPr/>
          </p:nvGraphicFramePr>
          <p:xfrm>
            <a:off x="2890893" y="4762496"/>
            <a:ext cx="3055938" cy="684213"/>
          </p:xfrm>
          <a:graphic>
            <a:graphicData uri="http://schemas.openxmlformats.org/presentationml/2006/ole">
              <mc:AlternateContent xmlns:mc="http://schemas.openxmlformats.org/markup-compatibility/2006">
                <mc:Choice xmlns:v="urn:schemas-microsoft-com:vml" Requires="v">
                  <p:oleObj spid="_x0000_s3073" name="Equation" r:id="rId1" imgW="36271200" imgH="8229600" progId="">
                    <p:embed/>
                  </p:oleObj>
                </mc:Choice>
                <mc:Fallback>
                  <p:oleObj name="Equation" r:id="rId1" imgW="36271200" imgH="8229600" progId="">
                    <p:embed/>
                    <p:pic>
                      <p:nvPicPr>
                        <p:cNvPr id="0" name="图片 3072"/>
                        <p:cNvPicPr>
                          <a:picLocks noChangeAspect="1"/>
                        </p:cNvPicPr>
                        <p:nvPr/>
                      </p:nvPicPr>
                      <p:blipFill>
                        <a:blip r:embed="rId2"/>
                        <a:stretch>
                          <a:fillRect/>
                        </a:stretch>
                      </p:blipFill>
                      <p:spPr>
                        <a:xfrm>
                          <a:off x="2890893" y="4762496"/>
                          <a:ext cx="3055938" cy="684213"/>
                        </a:xfrm>
                        <a:prstGeom prst="rect">
                          <a:avLst/>
                        </a:prstGeom>
                        <a:noFill/>
                        <a:ln w="9525">
                          <a:noFill/>
                        </a:ln>
                      </p:spPr>
                    </p:pic>
                  </p:oleObj>
                </mc:Fallback>
              </mc:AlternateContent>
            </a:graphicData>
          </a:graphic>
        </p:graphicFrame>
      </p:grpSp>
      <p:sp>
        <p:nvSpPr>
          <p:cNvPr id="93" name="Text Box 2"/>
          <p:cNvSpPr txBox="1">
            <a:spLocks noChangeArrowheads="1"/>
          </p:cNvSpPr>
          <p:nvPr/>
        </p:nvSpPr>
        <p:spPr bwMode="auto">
          <a:xfrm>
            <a:off x="314626" y="528560"/>
            <a:ext cx="5214973" cy="2123658"/>
          </a:xfrm>
          <a:prstGeom prst="rect">
            <a:avLst/>
          </a:prstGeom>
          <a:noFill/>
          <a:ln w="9525">
            <a:noFill/>
            <a:miter lim="800000"/>
          </a:ln>
          <a:effectLst/>
        </p:spPr>
        <p:txBody>
          <a:bodyPr wrap="square">
            <a:spAutoFit/>
          </a:bodyPr>
          <a:lstStyle/>
          <a:p>
            <a:pPr>
              <a:lnSpc>
                <a:spcPct val="150000"/>
              </a:lnSpc>
            </a:pPr>
            <a:r>
              <a:rPr lang="zh-CN" altLang="en-US" sz="2200" dirty="0">
                <a:ea typeface="楷体" panose="02010609060101010101" pitchFamily="49" charset="-122"/>
                <a:cs typeface="Times New Roman" panose="02020603050405020304" pitchFamily="18" charset="0"/>
              </a:rPr>
              <a:t>　</a:t>
            </a:r>
            <a:r>
              <a:rPr lang="zh-CN" altLang="en-US" sz="2200">
                <a:ea typeface="楷体" panose="02010609060101010101" pitchFamily="49" charset="-122"/>
                <a:cs typeface="Times New Roman" panose="02020603050405020304" pitchFamily="18" charset="0"/>
              </a:rPr>
              <a:t>　</a:t>
            </a:r>
            <a:r>
              <a:rPr lang="zh-CN" altLang="en-US" sz="2200" smtClean="0">
                <a:solidFill>
                  <a:srgbClr val="CC00FF"/>
                </a:solidFill>
                <a:latin typeface="微软雅黑" panose="020B0503020204020204" charset="-122"/>
                <a:ea typeface="微软雅黑" panose="020B0503020204020204" charset="-122"/>
                <a:cs typeface="Times New Roman" panose="02020603050405020304" pitchFamily="18" charset="0"/>
              </a:rPr>
              <a:t>不</a:t>
            </a:r>
            <a:r>
              <a:rPr lang="zh-CN" altLang="en-US" sz="2200" smtClean="0">
                <a:solidFill>
                  <a:srgbClr val="CC00CC"/>
                </a:solidFill>
                <a:latin typeface="微软雅黑" panose="020B0503020204020204" charset="-122"/>
                <a:ea typeface="微软雅黑" panose="020B0503020204020204" charset="-122"/>
                <a:cs typeface="Times New Roman" panose="02020603050405020304" pitchFamily="18" charset="0"/>
              </a:rPr>
              <a:t>成功二分查找</a:t>
            </a:r>
            <a:r>
              <a:rPr lang="zh-CN" altLang="en-US" sz="2200" smtClean="0">
                <a:solidFill>
                  <a:srgbClr val="CC00CC"/>
                </a:solidFill>
                <a:ea typeface="楷体" panose="02010609060101010101" pitchFamily="49" charset="-122"/>
                <a:cs typeface="Times New Roman" panose="02020603050405020304" pitchFamily="18" charset="0"/>
              </a:rPr>
              <a:t>：</a:t>
            </a:r>
            <a:r>
              <a:rPr lang="zh-CN" altLang="en-US" sz="2200" smtClean="0">
                <a:ea typeface="楷体" panose="02010609060101010101" pitchFamily="49" charset="-122"/>
                <a:cs typeface="Times New Roman" panose="02020603050405020304" pitchFamily="18" charset="0"/>
              </a:rPr>
              <a:t>比较过程经历</a:t>
            </a:r>
            <a:r>
              <a:rPr lang="zh-CN" altLang="en-US" sz="2200" dirty="0">
                <a:ea typeface="楷体" panose="02010609060101010101" pitchFamily="49" charset="-122"/>
                <a:cs typeface="Times New Roman" panose="02020603050405020304" pitchFamily="18" charset="0"/>
              </a:rPr>
              <a:t>了一条从判定树根到某个外部节点的路径，所需的关键字比较次数是该路径上内部节点的总数。　　</a:t>
            </a:r>
            <a:endParaRPr lang="zh-CN" altLang="en-US" sz="2200" dirty="0">
              <a:ea typeface="楷体" panose="02010609060101010101" pitchFamily="49" charset="-122"/>
              <a:cs typeface="Times New Roman" panose="02020603050405020304" pitchFamily="18" charset="0"/>
            </a:endParaRPr>
          </a:p>
        </p:txBody>
      </p:sp>
      <p:sp>
        <p:nvSpPr>
          <p:cNvPr id="94" name="Oval 40"/>
          <p:cNvSpPr>
            <a:spLocks noChangeAspect="1" noChangeArrowheads="1"/>
          </p:cNvSpPr>
          <p:nvPr/>
        </p:nvSpPr>
        <p:spPr bwMode="auto">
          <a:xfrm>
            <a:off x="8512840" y="1292989"/>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30</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95" name="Oval 48"/>
          <p:cNvSpPr>
            <a:spLocks noChangeAspect="1" noChangeArrowheads="1"/>
          </p:cNvSpPr>
          <p:nvPr/>
        </p:nvSpPr>
        <p:spPr bwMode="auto">
          <a:xfrm>
            <a:off x="7672100" y="1936879"/>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28</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96" name="Freeform 51"/>
          <p:cNvSpPr/>
          <p:nvPr/>
        </p:nvSpPr>
        <p:spPr bwMode="auto">
          <a:xfrm>
            <a:off x="7504460" y="2216279"/>
            <a:ext cx="210820" cy="411480"/>
          </a:xfrm>
          <a:custGeom>
            <a:avLst/>
            <a:gdLst/>
            <a:ahLst/>
            <a:cxnLst>
              <a:cxn ang="0">
                <a:pos x="166" y="0"/>
              </a:cxn>
              <a:cxn ang="0">
                <a:pos x="0" y="324"/>
              </a:cxn>
            </a:cxnLst>
            <a:rect l="0" t="0" r="r" b="b"/>
            <a:pathLst>
              <a:path w="166" h="324">
                <a:moveTo>
                  <a:pt x="166" y="0"/>
                </a:moveTo>
                <a:lnTo>
                  <a:pt x="0" y="324"/>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97" name="Rectangle 53"/>
          <p:cNvSpPr>
            <a:spLocks noChangeAspect="1" noChangeArrowheads="1"/>
          </p:cNvSpPr>
          <p:nvPr/>
        </p:nvSpPr>
        <p:spPr bwMode="auto">
          <a:xfrm>
            <a:off x="7129810" y="2617598"/>
            <a:ext cx="885493" cy="252000"/>
          </a:xfrm>
          <a:prstGeom prst="rect">
            <a:avLst/>
          </a:prstGeom>
        </p:spPr>
        <p:style>
          <a:lnRef idx="0">
            <a:schemeClr val="accent6"/>
          </a:lnRef>
          <a:fillRef idx="3">
            <a:schemeClr val="accent6"/>
          </a:fillRef>
          <a:effectRef idx="3">
            <a:schemeClr val="accent6"/>
          </a:effectRef>
          <a:fontRef idx="minor">
            <a:schemeClr val="lt1"/>
          </a:fontRef>
        </p:style>
        <p:txBody>
          <a:bodyPr lIns="0" tIns="0" rIns="0" bIns="0" anchor="ctr">
            <a:spAutoFit/>
          </a:bodyP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25~28</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98" name="Freeform 71"/>
          <p:cNvSpPr/>
          <p:nvPr/>
        </p:nvSpPr>
        <p:spPr bwMode="auto">
          <a:xfrm>
            <a:off x="7940070" y="1566039"/>
            <a:ext cx="601980" cy="396240"/>
          </a:xfrm>
          <a:custGeom>
            <a:avLst/>
            <a:gdLst/>
            <a:ahLst/>
            <a:cxnLst>
              <a:cxn ang="0">
                <a:pos x="474" y="0"/>
              </a:cxn>
              <a:cxn ang="0">
                <a:pos x="0" y="312"/>
              </a:cxn>
            </a:cxnLst>
            <a:rect l="0" t="0" r="r" b="b"/>
            <a:pathLst>
              <a:path w="474" h="312">
                <a:moveTo>
                  <a:pt x="474" y="0"/>
                </a:moveTo>
                <a:lnTo>
                  <a:pt x="0" y="31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99" name="Oval 74"/>
          <p:cNvSpPr>
            <a:spLocks noChangeAspect="1" noChangeArrowheads="1"/>
          </p:cNvSpPr>
          <p:nvPr/>
        </p:nvSpPr>
        <p:spPr bwMode="auto">
          <a:xfrm>
            <a:off x="6958360" y="486539"/>
            <a:ext cx="345440" cy="345440"/>
          </a:xfrm>
          <a:prstGeom prst="ellipse">
            <a:avLst/>
          </a:prstGeom>
        </p:spPr>
        <p:style>
          <a:lnRef idx="1">
            <a:schemeClr val="accent3"/>
          </a:lnRef>
          <a:fillRef idx="2">
            <a:schemeClr val="accent3"/>
          </a:fillRef>
          <a:effectRef idx="1">
            <a:schemeClr val="accent3"/>
          </a:effectRef>
          <a:fontRef idx="minor">
            <a:schemeClr val="dk1"/>
          </a:fontRef>
        </p:style>
        <p:txBody>
          <a:bodyPr wrap="none" lIns="0" tIns="0" rIns="0" bIns="0" anchor="ctr"/>
          <a:lstStyle/>
          <a:p>
            <a:pPr algn="ctr"/>
            <a:r>
              <a:rPr lang="en-US" altLang="zh-CN" sz="1600" dirty="0" smtClean="0">
                <a:solidFill>
                  <a:srgbClr val="3333FF"/>
                </a:solidFill>
                <a:latin typeface="Times New Roman" panose="02020603050405020304" pitchFamily="18" charset="0"/>
                <a:cs typeface="Times New Roman" panose="02020603050405020304" pitchFamily="18" charset="0"/>
              </a:rPr>
              <a:t>25</a:t>
            </a:r>
            <a:endParaRPr lang="en-US" altLang="zh-CN" sz="1600" dirty="0">
              <a:solidFill>
                <a:srgbClr val="3333FF"/>
              </a:solidFill>
              <a:latin typeface="Times New Roman" panose="02020603050405020304" pitchFamily="18" charset="0"/>
              <a:cs typeface="Times New Roman" panose="02020603050405020304" pitchFamily="18" charset="0"/>
            </a:endParaRPr>
          </a:p>
        </p:txBody>
      </p:sp>
      <p:sp>
        <p:nvSpPr>
          <p:cNvPr id="100" name="Freeform 78"/>
          <p:cNvSpPr/>
          <p:nvPr/>
        </p:nvSpPr>
        <p:spPr bwMode="auto">
          <a:xfrm>
            <a:off x="7310150" y="707519"/>
            <a:ext cx="1270000" cy="599440"/>
          </a:xfrm>
          <a:custGeom>
            <a:avLst/>
            <a:gdLst/>
            <a:ahLst/>
            <a:cxnLst>
              <a:cxn ang="0">
                <a:pos x="0" y="0"/>
              </a:cxn>
              <a:cxn ang="0">
                <a:pos x="1000" y="472"/>
              </a:cxn>
            </a:cxnLst>
            <a:rect l="0" t="0" r="r" b="b"/>
            <a:pathLst>
              <a:path w="1000" h="472">
                <a:moveTo>
                  <a:pt x="0" y="0"/>
                </a:moveTo>
                <a:lnTo>
                  <a:pt x="1000" y="472"/>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101" name="右箭头 100"/>
          <p:cNvSpPr/>
          <p:nvPr/>
        </p:nvSpPr>
        <p:spPr>
          <a:xfrm>
            <a:off x="5743914" y="1743006"/>
            <a:ext cx="928694" cy="21431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400"/>
          </a:p>
        </p:txBody>
      </p:sp>
      <p:sp>
        <p:nvSpPr>
          <p:cNvPr id="102" name="TextBox 101"/>
          <p:cNvSpPr txBox="1"/>
          <p:nvPr/>
        </p:nvSpPr>
        <p:spPr>
          <a:xfrm>
            <a:off x="5743914" y="1314378"/>
            <a:ext cx="928694" cy="369332"/>
          </a:xfrm>
          <a:prstGeom prst="rect">
            <a:avLst/>
          </a:prstGeom>
          <a:noFill/>
        </p:spPr>
        <p:txBody>
          <a:bodyPr wrap="square" rtlCol="0">
            <a:spAutoFit/>
          </a:bodyPr>
          <a:lstStyle/>
          <a:p>
            <a:r>
              <a:rPr lang="zh-CN" altLang="en-US" sz="1800" smtClean="0">
                <a:ea typeface="楷体" panose="02010609060101010101" pitchFamily="49" charset="-122"/>
                <a:cs typeface="Times New Roman" panose="02020603050405020304" pitchFamily="18" charset="0"/>
              </a:rPr>
              <a:t>查找</a:t>
            </a:r>
            <a:r>
              <a:rPr lang="en-US" altLang="zh-CN" sz="1800" smtClean="0">
                <a:ea typeface="楷体" panose="02010609060101010101" pitchFamily="49" charset="-122"/>
                <a:cs typeface="Times New Roman" panose="02020603050405020304" pitchFamily="18" charset="0"/>
              </a:rPr>
              <a:t>26</a:t>
            </a:r>
            <a:endParaRPr lang="zh-CN" altLang="en-US" sz="1800">
              <a:ea typeface="楷体" panose="02010609060101010101" pitchFamily="49" charset="-122"/>
              <a:cs typeface="Times New Roman" panose="02020603050405020304" pitchFamily="18" charset="0"/>
            </a:endParaRPr>
          </a:p>
        </p:txBody>
      </p:sp>
      <p:sp>
        <p:nvSpPr>
          <p:cNvPr id="103" name="TextBox 102"/>
          <p:cNvSpPr txBox="1"/>
          <p:nvPr/>
        </p:nvSpPr>
        <p:spPr>
          <a:xfrm>
            <a:off x="8244244" y="2495787"/>
            <a:ext cx="571504" cy="461665"/>
          </a:xfrm>
          <a:prstGeom prst="rect">
            <a:avLst/>
          </a:prstGeom>
          <a:noFill/>
        </p:spPr>
        <p:txBody>
          <a:bodyPr wrap="square" rtlCol="0">
            <a:spAutoFit/>
          </a:bodyPr>
          <a:lstStyle/>
          <a:p>
            <a:r>
              <a:rPr lang="en-US" altLang="zh-CN" sz="2400" smtClean="0"/>
              <a:t>4</a:t>
            </a:r>
            <a:endParaRPr lang="en-US" altLang="zh-CN" sz="2400" smtClean="0"/>
          </a:p>
        </p:txBody>
      </p:sp>
      <p:sp>
        <p:nvSpPr>
          <p:cNvPr id="104" name="TextBox 103"/>
          <p:cNvSpPr txBox="1"/>
          <p:nvPr/>
        </p:nvSpPr>
        <p:spPr>
          <a:xfrm>
            <a:off x="5743914" y="2957452"/>
            <a:ext cx="2000264"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关键字比较</a:t>
            </a:r>
            <a:r>
              <a:rPr lang="en-US" altLang="zh-CN" sz="2000" smtClean="0">
                <a:ea typeface="楷体" panose="02010609060101010101" pitchFamily="49" charset="-122"/>
                <a:cs typeface="Times New Roman" panose="02020603050405020304" pitchFamily="18" charset="0"/>
              </a:rPr>
              <a:t>3</a:t>
            </a:r>
            <a:r>
              <a:rPr lang="zh-CN" altLang="en-US" sz="2000" smtClean="0">
                <a:ea typeface="楷体" panose="02010609060101010101" pitchFamily="49" charset="-122"/>
                <a:cs typeface="Times New Roman" panose="02020603050405020304" pitchFamily="18" charset="0"/>
              </a:rPr>
              <a:t>次</a:t>
            </a:r>
            <a:endParaRPr lang="zh-CN" altLang="en-US" sz="2000">
              <a:ea typeface="楷体" panose="02010609060101010101" pitchFamily="49" charset="-122"/>
              <a:cs typeface="Times New Roman" panose="02020603050405020304" pitchFamily="18" charset="0"/>
            </a:endParaRPr>
          </a:p>
        </p:txBody>
      </p:sp>
      <p:sp>
        <p:nvSpPr>
          <p:cNvPr id="18" name="灯片编号占位符 17"/>
          <p:cNvSpPr>
            <a:spLocks noGrp="1"/>
          </p:cNvSpPr>
          <p:nvPr>
            <p:ph type="sldNum" sz="quarter" idx="12"/>
          </p:nvPr>
        </p:nvSpPr>
        <p:spPr/>
        <p:txBody>
          <a:bodyPr/>
          <a:lstStyle/>
          <a:p>
            <a:fld id="{A3603EE2-E77C-4A3F-BE76-CC22BE303815}" type="slidenum">
              <a:rPr lang="en-US" altLang="zh-CN" smtClean="0"/>
            </a:fld>
            <a:r>
              <a:rPr lang="en-US" altLang="zh-CN" smtClean="0"/>
              <a:t>/29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395288" y="404813"/>
            <a:ext cx="8497887" cy="1699632"/>
          </a:xfrm>
          <a:prstGeom prst="rect">
            <a:avLst/>
          </a:prstGeom>
          <a:noFill/>
          <a:ln w="9525">
            <a:noFill/>
            <a:miter lim="800000"/>
          </a:ln>
          <a:effectLst/>
        </p:spPr>
        <p:txBody>
          <a:bodyPr>
            <a:spAutoFit/>
          </a:bodyPr>
          <a:lstStyle/>
          <a:p>
            <a:pPr algn="l">
              <a:lnSpc>
                <a:spcPts val="3200"/>
              </a:lnSpc>
            </a:pPr>
            <a:r>
              <a:rPr lang="zh-CN" altLang="en-US" sz="2400" dirty="0">
                <a:ea typeface="楷体" panose="02010609060101010101" pitchFamily="49" charset="-122"/>
                <a:cs typeface="Times New Roman" panose="02020603050405020304" pitchFamily="18" charset="0"/>
              </a:rPr>
              <a:t>　　</a:t>
            </a:r>
            <a:r>
              <a:rPr lang="zh-CN" altLang="en-US" sz="2400" dirty="0" smtClean="0">
                <a:ea typeface="楷体" panose="02010609060101010101" pitchFamily="49" charset="-122"/>
                <a:cs typeface="Times New Roman" panose="02020603050405020304" pitchFamily="18" charset="0"/>
              </a:rPr>
              <a:t>当</a:t>
            </a:r>
            <a:r>
              <a:rPr lang="en-US" altLang="zh-CN" sz="2400" i="1" dirty="0" smtClean="0">
                <a:ea typeface="楷体" panose="02010609060101010101" pitchFamily="49" charset="-122"/>
                <a:cs typeface="Times New Roman" panose="02020603050405020304" pitchFamily="18" charset="0"/>
              </a:rPr>
              <a:t>n</a:t>
            </a:r>
            <a:r>
              <a:rPr lang="zh-CN" altLang="en-US" sz="2400" dirty="0" smtClean="0">
                <a:ea typeface="楷体" panose="02010609060101010101" pitchFamily="49" charset="-122"/>
                <a:cs typeface="Times New Roman" panose="02020603050405020304" pitchFamily="18" charset="0"/>
              </a:rPr>
              <a:t>比较大时，将判定树看成内部</a:t>
            </a:r>
            <a:r>
              <a:rPr lang="zh-CN" altLang="en-US" sz="2400" dirty="0">
                <a:ea typeface="楷体" panose="02010609060101010101" pitchFamily="49" charset="-122"/>
                <a:cs typeface="Times New Roman" panose="02020603050405020304" pitchFamily="18" charset="0"/>
              </a:rPr>
              <a:t>节点的总数为</a:t>
            </a:r>
            <a:r>
              <a:rPr lang="en-US" altLang="zh-CN" sz="2400" i="1" dirty="0" smtClean="0">
                <a:ea typeface="楷体" panose="02010609060101010101" pitchFamily="49" charset="-122"/>
                <a:cs typeface="Times New Roman" panose="02020603050405020304" pitchFamily="18" charset="0"/>
              </a:rPr>
              <a:t>n</a:t>
            </a:r>
            <a:r>
              <a:rPr lang="en-US" altLang="zh-CN" sz="2400" dirty="0" smtClean="0">
                <a:ea typeface="楷体" panose="02010609060101010101" pitchFamily="49" charset="-122"/>
                <a:cs typeface="Times New Roman" panose="02020603050405020304" pitchFamily="18" charset="0"/>
              </a:rPr>
              <a:t>=</a:t>
            </a:r>
            <a:r>
              <a:rPr lang="en-US" altLang="zh-CN" sz="2400" dirty="0" err="1" smtClean="0">
                <a:ea typeface="楷体" panose="02010609060101010101" pitchFamily="49" charset="-122"/>
                <a:cs typeface="Times New Roman" panose="02020603050405020304" pitchFamily="18" charset="0"/>
              </a:rPr>
              <a:t>2</a:t>
            </a:r>
            <a:r>
              <a:rPr lang="en-US" altLang="zh-CN" sz="2400" i="1" baseline="30000" dirty="0" err="1" smtClean="0">
                <a:ea typeface="楷体" panose="02010609060101010101" pitchFamily="49" charset="-122"/>
                <a:cs typeface="Times New Roman" panose="02020603050405020304" pitchFamily="18" charset="0"/>
              </a:rPr>
              <a:t>h</a:t>
            </a:r>
            <a:r>
              <a:rPr lang="en-US" altLang="zh-CN" sz="2400" dirty="0" smtClean="0">
                <a:latin typeface="+mj-ea"/>
                <a:ea typeface="+mj-ea"/>
                <a:cs typeface="Times New Roman" panose="02020603050405020304" pitchFamily="18" charset="0"/>
              </a:rPr>
              <a:t>-</a:t>
            </a:r>
            <a:r>
              <a:rPr lang="en-US" altLang="zh-CN" sz="2400" dirty="0" smtClean="0">
                <a:ea typeface="楷体" panose="02010609060101010101" pitchFamily="49" charset="-122"/>
                <a:cs typeface="Times New Roman" panose="02020603050405020304" pitchFamily="18" charset="0"/>
              </a:rPr>
              <a:t>1</a:t>
            </a:r>
            <a:r>
              <a:rPr lang="zh-CN" altLang="en-US" sz="2400" dirty="0" smtClean="0">
                <a:ea typeface="楷体" panose="02010609060101010101" pitchFamily="49" charset="-122"/>
                <a:cs typeface="Times New Roman" panose="02020603050405020304" pitchFamily="18" charset="0"/>
              </a:rPr>
              <a:t>、高度</a:t>
            </a:r>
            <a:r>
              <a:rPr lang="zh-CN" altLang="en-US" sz="2400" dirty="0">
                <a:ea typeface="楷体" panose="02010609060101010101" pitchFamily="49" charset="-122"/>
                <a:cs typeface="Times New Roman" panose="02020603050405020304" pitchFamily="18" charset="0"/>
              </a:rPr>
              <a:t>为</a:t>
            </a:r>
            <a:r>
              <a:rPr lang="en-US" altLang="zh-CN" sz="2400" i="1" dirty="0">
                <a:ea typeface="楷体" panose="02010609060101010101" pitchFamily="49" charset="-122"/>
                <a:cs typeface="Times New Roman" panose="02020603050405020304" pitchFamily="18" charset="0"/>
              </a:rPr>
              <a:t>h</a:t>
            </a:r>
            <a:r>
              <a:rPr lang="en-US" altLang="zh-CN" sz="2400" dirty="0">
                <a:ea typeface="楷体" panose="02010609060101010101" pitchFamily="49" charset="-122"/>
                <a:cs typeface="Times New Roman" panose="02020603050405020304" pitchFamily="18" charset="0"/>
              </a:rPr>
              <a:t>=</a:t>
            </a:r>
            <a:r>
              <a:rPr lang="en-US" altLang="zh-CN" sz="2400" dirty="0" err="1">
                <a:ea typeface="楷体" panose="02010609060101010101" pitchFamily="49" charset="-122"/>
                <a:cs typeface="Times New Roman" panose="02020603050405020304" pitchFamily="18" charset="0"/>
              </a:rPr>
              <a:t>log</a:t>
            </a:r>
            <a:r>
              <a:rPr lang="en-US" altLang="zh-CN" sz="2400" baseline="-25000" dirty="0" err="1">
                <a:ea typeface="楷体" panose="02010609060101010101" pitchFamily="49" charset="-122"/>
                <a:cs typeface="Times New Roman" panose="02020603050405020304" pitchFamily="18" charset="0"/>
              </a:rPr>
              <a:t>2</a:t>
            </a:r>
            <a:r>
              <a:rPr lang="en-US" altLang="zh-CN" sz="2400" dirty="0">
                <a:ea typeface="楷体" panose="02010609060101010101" pitchFamily="49" charset="-122"/>
                <a:cs typeface="Times New Roman" panose="02020603050405020304" pitchFamily="18" charset="0"/>
              </a:rPr>
              <a:t>(</a:t>
            </a:r>
            <a:r>
              <a:rPr lang="en-US" altLang="zh-CN" sz="2400" i="1" dirty="0" err="1">
                <a:ea typeface="楷体" panose="02010609060101010101" pitchFamily="49" charset="-122"/>
                <a:cs typeface="Times New Roman" panose="02020603050405020304" pitchFamily="18" charset="0"/>
              </a:rPr>
              <a:t>n</a:t>
            </a:r>
            <a:r>
              <a:rPr lang="en-US" altLang="zh-CN" sz="2400" dirty="0" err="1">
                <a:ea typeface="楷体" panose="02010609060101010101" pitchFamily="49" charset="-122"/>
                <a:cs typeface="Times New Roman" panose="02020603050405020304" pitchFamily="18" charset="0"/>
              </a:rPr>
              <a:t>+1</a:t>
            </a:r>
            <a:r>
              <a:rPr lang="en-US" altLang="zh-CN" sz="2400" dirty="0">
                <a:ea typeface="楷体" panose="02010609060101010101" pitchFamily="49" charset="-122"/>
                <a:cs typeface="Times New Roman" panose="02020603050405020304" pitchFamily="18" charset="0"/>
              </a:rPr>
              <a:t>)</a:t>
            </a:r>
            <a:r>
              <a:rPr lang="zh-CN" altLang="en-US" sz="2400" dirty="0">
                <a:ea typeface="楷体" panose="02010609060101010101" pitchFamily="49" charset="-122"/>
                <a:cs typeface="Times New Roman" panose="02020603050405020304" pitchFamily="18" charset="0"/>
              </a:rPr>
              <a:t>的</a:t>
            </a:r>
            <a:r>
              <a:rPr lang="zh-CN" altLang="en-US" sz="2400" dirty="0">
                <a:solidFill>
                  <a:srgbClr val="FF33CC"/>
                </a:solidFill>
                <a:ea typeface="楷体" panose="02010609060101010101" pitchFamily="49" charset="-122"/>
                <a:cs typeface="Times New Roman" panose="02020603050405020304" pitchFamily="18" charset="0"/>
              </a:rPr>
              <a:t>满</a:t>
            </a:r>
            <a:r>
              <a:rPr lang="zh-CN" altLang="en-US" sz="2400">
                <a:solidFill>
                  <a:srgbClr val="FF33CC"/>
                </a:solidFill>
                <a:ea typeface="楷体" panose="02010609060101010101" pitchFamily="49" charset="-122"/>
                <a:cs typeface="Times New Roman" panose="02020603050405020304" pitchFamily="18" charset="0"/>
              </a:rPr>
              <a:t>二叉树</a:t>
            </a:r>
            <a:r>
              <a:rPr lang="zh-CN" altLang="en-US" sz="2400" smtClean="0">
                <a:ea typeface="楷体" panose="02010609060101010101" pitchFamily="49" charset="-122"/>
                <a:cs typeface="Times New Roman" panose="02020603050405020304" pitchFamily="18" charset="0"/>
              </a:rPr>
              <a:t>（高度</a:t>
            </a:r>
            <a:r>
              <a:rPr lang="en-US" altLang="zh-CN" sz="2400" i="1" dirty="0">
                <a:ea typeface="楷体" panose="02010609060101010101" pitchFamily="49" charset="-122"/>
                <a:cs typeface="Times New Roman" panose="02020603050405020304" pitchFamily="18" charset="0"/>
              </a:rPr>
              <a:t>h</a:t>
            </a:r>
            <a:r>
              <a:rPr lang="zh-CN" altLang="en-US" sz="2400" dirty="0">
                <a:ea typeface="楷体" panose="02010609060101010101" pitchFamily="49" charset="-122"/>
                <a:cs typeface="Times New Roman" panose="02020603050405020304" pitchFamily="18" charset="0"/>
              </a:rPr>
              <a:t>不计外部节点）。树中第</a:t>
            </a:r>
            <a:r>
              <a:rPr lang="en-US" altLang="zh-CN" sz="2400" i="1" dirty="0" err="1">
                <a:ea typeface="楷体" panose="02010609060101010101" pitchFamily="49" charset="-122"/>
                <a:cs typeface="Times New Roman" panose="02020603050405020304" pitchFamily="18" charset="0"/>
              </a:rPr>
              <a:t>i</a:t>
            </a:r>
            <a:r>
              <a:rPr lang="zh-CN" altLang="en-US" sz="2400" dirty="0">
                <a:ea typeface="楷体" panose="02010609060101010101" pitchFamily="49" charset="-122"/>
                <a:cs typeface="Times New Roman" panose="02020603050405020304" pitchFamily="18" charset="0"/>
              </a:rPr>
              <a:t>层上的记录个数为</a:t>
            </a:r>
            <a:r>
              <a:rPr lang="en-US" altLang="zh-CN" sz="2400" dirty="0" err="1">
                <a:ea typeface="楷体" panose="02010609060101010101" pitchFamily="49" charset="-122"/>
                <a:cs typeface="Times New Roman" panose="02020603050405020304" pitchFamily="18" charset="0"/>
              </a:rPr>
              <a:t>2</a:t>
            </a:r>
            <a:r>
              <a:rPr lang="en-US" altLang="zh-CN" sz="2400" i="1" baseline="30000" dirty="0" err="1">
                <a:ea typeface="楷体" panose="02010609060101010101" pitchFamily="49" charset="-122"/>
                <a:cs typeface="Times New Roman" panose="02020603050405020304" pitchFamily="18" charset="0"/>
              </a:rPr>
              <a:t>i</a:t>
            </a:r>
            <a:r>
              <a:rPr lang="en-US" altLang="zh-CN" sz="2400" baseline="30000" dirty="0">
                <a:ea typeface="楷体" panose="02010609060101010101" pitchFamily="49" charset="-122"/>
                <a:cs typeface="Times New Roman" panose="02020603050405020304" pitchFamily="18" charset="0"/>
              </a:rPr>
              <a:t>-1</a:t>
            </a:r>
            <a:r>
              <a:rPr lang="zh-CN" altLang="en-US" sz="2400" dirty="0">
                <a:ea typeface="楷体" panose="02010609060101010101" pitchFamily="49" charset="-122"/>
                <a:cs typeface="Times New Roman" panose="02020603050405020304" pitchFamily="18" charset="0"/>
              </a:rPr>
              <a:t>，查找该层上的每个记录需要进行</a:t>
            </a:r>
            <a:r>
              <a:rPr lang="en-US" altLang="zh-CN" sz="2400" i="1" dirty="0" err="1">
                <a:ea typeface="楷体" panose="02010609060101010101" pitchFamily="49" charset="-122"/>
                <a:cs typeface="Times New Roman" panose="02020603050405020304" pitchFamily="18" charset="0"/>
              </a:rPr>
              <a:t>i</a:t>
            </a:r>
            <a:r>
              <a:rPr lang="zh-CN" altLang="en-US" sz="2400" dirty="0">
                <a:ea typeface="楷体" panose="02010609060101010101" pitchFamily="49" charset="-122"/>
                <a:cs typeface="Times New Roman" panose="02020603050405020304" pitchFamily="18" charset="0"/>
              </a:rPr>
              <a:t>次比较</a:t>
            </a:r>
            <a:r>
              <a:rPr lang="zh-CN" altLang="en-US" sz="2400" dirty="0" smtClean="0">
                <a:ea typeface="楷体" panose="02010609060101010101" pitchFamily="49" charset="-122"/>
                <a:cs typeface="Times New Roman" panose="02020603050405020304" pitchFamily="18" charset="0"/>
              </a:rPr>
              <a:t>。</a:t>
            </a:r>
            <a:endParaRPr lang="zh-CN" altLang="en-US" sz="2400" dirty="0" smtClean="0">
              <a:ea typeface="楷体" panose="02010609060101010101" pitchFamily="49" charset="-122"/>
              <a:cs typeface="Times New Roman" panose="02020603050405020304" pitchFamily="18" charset="0"/>
            </a:endParaRPr>
          </a:p>
        </p:txBody>
      </p:sp>
      <p:sp>
        <p:nvSpPr>
          <p:cNvPr id="171011" name="Rectangle 3"/>
          <p:cNvSpPr>
            <a:spLocks noChangeArrowheads="1"/>
          </p:cNvSpPr>
          <p:nvPr/>
        </p:nvSpPr>
        <p:spPr bwMode="auto">
          <a:xfrm>
            <a:off x="0" y="3257550"/>
            <a:ext cx="9144000" cy="0"/>
          </a:xfrm>
          <a:prstGeom prst="rect">
            <a:avLst/>
          </a:prstGeom>
          <a:noFill/>
          <a:ln w="9525">
            <a:noFill/>
            <a:miter lim="800000"/>
          </a:ln>
          <a:effectLst/>
        </p:spPr>
        <p:txBody>
          <a:bodyPr wrap="none" anchor="ctr">
            <a:spAutoFit/>
          </a:bodyPr>
          <a:lstStyle/>
          <a:p>
            <a:endParaRPr lang="zh-CN" altLang="en-US" sz="2400"/>
          </a:p>
        </p:txBody>
      </p:sp>
      <p:grpSp>
        <p:nvGrpSpPr>
          <p:cNvPr id="36" name="组合 35"/>
          <p:cNvGrpSpPr/>
          <p:nvPr/>
        </p:nvGrpSpPr>
        <p:grpSpPr>
          <a:xfrm>
            <a:off x="1928794" y="2285992"/>
            <a:ext cx="5616575" cy="1982848"/>
            <a:chOff x="2170135" y="2285992"/>
            <a:chExt cx="5616575" cy="1982848"/>
          </a:xfrm>
        </p:grpSpPr>
        <p:sp>
          <p:nvSpPr>
            <p:cNvPr id="171027" name="Freeform 19"/>
            <p:cNvSpPr/>
            <p:nvPr/>
          </p:nvSpPr>
          <p:spPr bwMode="auto">
            <a:xfrm>
              <a:off x="2273323" y="3771892"/>
              <a:ext cx="101600" cy="206375"/>
            </a:xfrm>
            <a:custGeom>
              <a:avLst/>
              <a:gdLst/>
              <a:ahLst/>
              <a:cxnLst>
                <a:cxn ang="0">
                  <a:pos x="64" y="0"/>
                </a:cxn>
                <a:cxn ang="0">
                  <a:pos x="0" y="130"/>
                </a:cxn>
              </a:cxnLst>
              <a:rect l="0" t="0" r="r" b="b"/>
              <a:pathLst>
                <a:path w="64" h="130">
                  <a:moveTo>
                    <a:pt x="64" y="0"/>
                  </a:moveTo>
                  <a:lnTo>
                    <a:pt x="0" y="13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171028" name="Freeform 20"/>
            <p:cNvSpPr/>
            <p:nvPr/>
          </p:nvSpPr>
          <p:spPr bwMode="auto">
            <a:xfrm>
              <a:off x="2514623" y="3775067"/>
              <a:ext cx="107950" cy="238125"/>
            </a:xfrm>
            <a:custGeom>
              <a:avLst/>
              <a:gdLst/>
              <a:ahLst/>
              <a:cxnLst>
                <a:cxn ang="0">
                  <a:pos x="0" y="0"/>
                </a:cxn>
                <a:cxn ang="0">
                  <a:pos x="68" y="150"/>
                </a:cxn>
              </a:cxnLst>
              <a:rect l="0" t="0" r="r" b="b"/>
              <a:pathLst>
                <a:path w="68" h="150">
                  <a:moveTo>
                    <a:pt x="0" y="0"/>
                  </a:moveTo>
                  <a:lnTo>
                    <a:pt x="68" y="15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171017" name="Line 9"/>
            <p:cNvSpPr>
              <a:spLocks noChangeShapeType="1"/>
            </p:cNvSpPr>
            <p:nvPr/>
          </p:nvSpPr>
          <p:spPr bwMode="auto">
            <a:xfrm>
              <a:off x="3898923" y="2428867"/>
              <a:ext cx="360362" cy="360363"/>
            </a:xfrm>
            <a:prstGeom prst="line">
              <a:avLst/>
            </a:prstGeom>
            <a:noFill/>
            <a:ln w="28575">
              <a:solidFill>
                <a:srgbClr val="3333FF"/>
              </a:solidFill>
              <a:round/>
            </a:ln>
            <a:effectLst/>
          </p:spPr>
          <p:txBody>
            <a:bodyPr anchor="ctr">
              <a:spAutoFit/>
            </a:bodyPr>
            <a:lstStyle/>
            <a:p>
              <a:endParaRPr lang="zh-CN" altLang="en-US" sz="2400"/>
            </a:p>
          </p:txBody>
        </p:sp>
        <p:sp>
          <p:nvSpPr>
            <p:cNvPr id="171013" name="Oval 5"/>
            <p:cNvSpPr>
              <a:spLocks noChangeArrowheads="1"/>
            </p:cNvSpPr>
            <p:nvPr/>
          </p:nvSpPr>
          <p:spPr bwMode="auto">
            <a:xfrm>
              <a:off x="3683023" y="22859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sz="2400"/>
            </a:p>
          </p:txBody>
        </p:sp>
        <p:sp>
          <p:nvSpPr>
            <p:cNvPr id="171014" name="Oval 6"/>
            <p:cNvSpPr>
              <a:spLocks noChangeArrowheads="1"/>
            </p:cNvSpPr>
            <p:nvPr/>
          </p:nvSpPr>
          <p:spPr bwMode="auto">
            <a:xfrm>
              <a:off x="3178198" y="27177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sz="2400"/>
            </a:p>
          </p:txBody>
        </p:sp>
        <p:sp>
          <p:nvSpPr>
            <p:cNvPr id="171015" name="Oval 7"/>
            <p:cNvSpPr>
              <a:spLocks noChangeArrowheads="1"/>
            </p:cNvSpPr>
            <p:nvPr/>
          </p:nvSpPr>
          <p:spPr bwMode="auto">
            <a:xfrm>
              <a:off x="4186260" y="27177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sz="2400"/>
            </a:p>
          </p:txBody>
        </p:sp>
        <p:sp>
          <p:nvSpPr>
            <p:cNvPr id="171016" name="Freeform 8"/>
            <p:cNvSpPr/>
            <p:nvPr/>
          </p:nvSpPr>
          <p:spPr bwMode="auto">
            <a:xfrm>
              <a:off x="3362348" y="2454267"/>
              <a:ext cx="330200" cy="279400"/>
            </a:xfrm>
            <a:custGeom>
              <a:avLst/>
              <a:gdLst/>
              <a:ahLst/>
              <a:cxnLst>
                <a:cxn ang="0">
                  <a:pos x="208" y="0"/>
                </a:cxn>
                <a:cxn ang="0">
                  <a:pos x="0" y="176"/>
                </a:cxn>
              </a:cxnLst>
              <a:rect l="0" t="0" r="r" b="b"/>
              <a:pathLst>
                <a:path w="208" h="176">
                  <a:moveTo>
                    <a:pt x="208" y="0"/>
                  </a:moveTo>
                  <a:lnTo>
                    <a:pt x="0" y="176"/>
                  </a:lnTo>
                </a:path>
              </a:pathLst>
            </a:custGeom>
            <a:noFill/>
            <a:ln w="28575" cap="flat" cmpd="sng">
              <a:solidFill>
                <a:srgbClr val="3333FF"/>
              </a:solidFill>
              <a:prstDash val="solid"/>
              <a:round/>
              <a:headEnd type="none" w="med" len="med"/>
              <a:tailEnd type="none" w="med" len="med"/>
            </a:ln>
            <a:effectLst/>
          </p:spPr>
          <p:txBody>
            <a:bodyPr anchor="ctr">
              <a:spAutoFit/>
            </a:bodyPr>
            <a:lstStyle/>
            <a:p>
              <a:endParaRPr lang="zh-CN" altLang="en-US" sz="2400"/>
            </a:p>
          </p:txBody>
        </p:sp>
        <p:sp>
          <p:nvSpPr>
            <p:cNvPr id="171018" name="Oval 10"/>
            <p:cNvSpPr>
              <a:spLocks noChangeArrowheads="1"/>
            </p:cNvSpPr>
            <p:nvPr/>
          </p:nvSpPr>
          <p:spPr bwMode="auto">
            <a:xfrm>
              <a:off x="2335235" y="35813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sz="2400"/>
            </a:p>
          </p:txBody>
        </p:sp>
        <p:sp>
          <p:nvSpPr>
            <p:cNvPr id="171024" name="Text Box 16"/>
            <p:cNvSpPr txBox="1">
              <a:spLocks noChangeArrowheads="1"/>
            </p:cNvSpPr>
            <p:nvPr/>
          </p:nvSpPr>
          <p:spPr bwMode="auto">
            <a:xfrm>
              <a:off x="2674960" y="2974967"/>
              <a:ext cx="2519363" cy="457200"/>
            </a:xfrm>
            <a:prstGeom prst="rect">
              <a:avLst/>
            </a:prstGeom>
            <a:noFill/>
            <a:ln w="9525">
              <a:noFill/>
              <a:miter lim="800000"/>
            </a:ln>
            <a:effectLst/>
          </p:spPr>
          <p:txBody>
            <a:bodyPr>
              <a:spAutoFit/>
            </a:bodyPr>
            <a:lstStyle/>
            <a:p>
              <a:pPr algn="l">
                <a:spcBef>
                  <a:spcPct val="50000"/>
                </a:spcBef>
              </a:pPr>
              <a:r>
                <a:rPr lang="en-US" altLang="zh-CN" sz="2400">
                  <a:cs typeface="Times New Roman" panose="02020603050405020304" pitchFamily="18" charset="0"/>
                </a:rPr>
                <a:t>……</a:t>
              </a:r>
              <a:endParaRPr lang="en-US" altLang="zh-CN" sz="2400">
                <a:cs typeface="Times New Roman" panose="02020603050405020304" pitchFamily="18" charset="0"/>
              </a:endParaRPr>
            </a:p>
          </p:txBody>
        </p:sp>
        <p:sp>
          <p:nvSpPr>
            <p:cNvPr id="171025" name="Rectangle 17"/>
            <p:cNvSpPr>
              <a:spLocks noChangeArrowheads="1"/>
            </p:cNvSpPr>
            <p:nvPr/>
          </p:nvSpPr>
          <p:spPr bwMode="auto">
            <a:xfrm>
              <a:off x="2170135" y="3975092"/>
              <a:ext cx="144463"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sz="2400"/>
            </a:p>
          </p:txBody>
        </p:sp>
        <p:sp>
          <p:nvSpPr>
            <p:cNvPr id="171026" name="Rectangle 18"/>
            <p:cNvSpPr>
              <a:spLocks noChangeArrowheads="1"/>
            </p:cNvSpPr>
            <p:nvPr/>
          </p:nvSpPr>
          <p:spPr bwMode="auto">
            <a:xfrm>
              <a:off x="2563835" y="3975092"/>
              <a:ext cx="144463"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sz="2400"/>
            </a:p>
          </p:txBody>
        </p:sp>
        <p:sp>
          <p:nvSpPr>
            <p:cNvPr id="171029" name="Freeform 21"/>
            <p:cNvSpPr/>
            <p:nvPr/>
          </p:nvSpPr>
          <p:spPr bwMode="auto">
            <a:xfrm>
              <a:off x="2979760" y="3771892"/>
              <a:ext cx="101600" cy="206375"/>
            </a:xfrm>
            <a:custGeom>
              <a:avLst/>
              <a:gdLst/>
              <a:ahLst/>
              <a:cxnLst>
                <a:cxn ang="0">
                  <a:pos x="64" y="0"/>
                </a:cxn>
                <a:cxn ang="0">
                  <a:pos x="0" y="130"/>
                </a:cxn>
              </a:cxnLst>
              <a:rect l="0" t="0" r="r" b="b"/>
              <a:pathLst>
                <a:path w="64" h="130">
                  <a:moveTo>
                    <a:pt x="64" y="0"/>
                  </a:moveTo>
                  <a:lnTo>
                    <a:pt x="0" y="13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171030" name="Freeform 22"/>
            <p:cNvSpPr/>
            <p:nvPr/>
          </p:nvSpPr>
          <p:spPr bwMode="auto">
            <a:xfrm>
              <a:off x="3221060" y="3775067"/>
              <a:ext cx="107950" cy="238125"/>
            </a:xfrm>
            <a:custGeom>
              <a:avLst/>
              <a:gdLst/>
              <a:ahLst/>
              <a:cxnLst>
                <a:cxn ang="0">
                  <a:pos x="0" y="0"/>
                </a:cxn>
                <a:cxn ang="0">
                  <a:pos x="68" y="150"/>
                </a:cxn>
              </a:cxnLst>
              <a:rect l="0" t="0" r="r" b="b"/>
              <a:pathLst>
                <a:path w="68" h="150">
                  <a:moveTo>
                    <a:pt x="0" y="0"/>
                  </a:moveTo>
                  <a:lnTo>
                    <a:pt x="68" y="15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171031" name="Oval 23"/>
            <p:cNvSpPr>
              <a:spLocks noChangeArrowheads="1"/>
            </p:cNvSpPr>
            <p:nvPr/>
          </p:nvSpPr>
          <p:spPr bwMode="auto">
            <a:xfrm>
              <a:off x="3041673" y="35813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sz="2400"/>
            </a:p>
          </p:txBody>
        </p:sp>
        <p:sp>
          <p:nvSpPr>
            <p:cNvPr id="171032" name="Rectangle 24"/>
            <p:cNvSpPr>
              <a:spLocks noChangeArrowheads="1"/>
            </p:cNvSpPr>
            <p:nvPr/>
          </p:nvSpPr>
          <p:spPr bwMode="auto">
            <a:xfrm>
              <a:off x="2876573" y="3975092"/>
              <a:ext cx="144462"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sz="2400"/>
            </a:p>
          </p:txBody>
        </p:sp>
        <p:sp>
          <p:nvSpPr>
            <p:cNvPr id="171033" name="Rectangle 25"/>
            <p:cNvSpPr>
              <a:spLocks noChangeArrowheads="1"/>
            </p:cNvSpPr>
            <p:nvPr/>
          </p:nvSpPr>
          <p:spPr bwMode="auto">
            <a:xfrm>
              <a:off x="3270273" y="3975092"/>
              <a:ext cx="144462"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sz="2400"/>
            </a:p>
          </p:txBody>
        </p:sp>
        <p:sp>
          <p:nvSpPr>
            <p:cNvPr id="171034" name="Freeform 26"/>
            <p:cNvSpPr/>
            <p:nvPr/>
          </p:nvSpPr>
          <p:spPr bwMode="auto">
            <a:xfrm>
              <a:off x="3700485" y="3771892"/>
              <a:ext cx="101600" cy="206375"/>
            </a:xfrm>
            <a:custGeom>
              <a:avLst/>
              <a:gdLst/>
              <a:ahLst/>
              <a:cxnLst>
                <a:cxn ang="0">
                  <a:pos x="64" y="0"/>
                </a:cxn>
                <a:cxn ang="0">
                  <a:pos x="0" y="130"/>
                </a:cxn>
              </a:cxnLst>
              <a:rect l="0" t="0" r="r" b="b"/>
              <a:pathLst>
                <a:path w="64" h="130">
                  <a:moveTo>
                    <a:pt x="64" y="0"/>
                  </a:moveTo>
                  <a:lnTo>
                    <a:pt x="0" y="13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171035" name="Freeform 27"/>
            <p:cNvSpPr/>
            <p:nvPr/>
          </p:nvSpPr>
          <p:spPr bwMode="auto">
            <a:xfrm>
              <a:off x="3941785" y="3775067"/>
              <a:ext cx="107950" cy="238125"/>
            </a:xfrm>
            <a:custGeom>
              <a:avLst/>
              <a:gdLst/>
              <a:ahLst/>
              <a:cxnLst>
                <a:cxn ang="0">
                  <a:pos x="0" y="0"/>
                </a:cxn>
                <a:cxn ang="0">
                  <a:pos x="68" y="150"/>
                </a:cxn>
              </a:cxnLst>
              <a:rect l="0" t="0" r="r" b="b"/>
              <a:pathLst>
                <a:path w="68" h="150">
                  <a:moveTo>
                    <a:pt x="0" y="0"/>
                  </a:moveTo>
                  <a:lnTo>
                    <a:pt x="68" y="15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171036" name="Oval 28"/>
            <p:cNvSpPr>
              <a:spLocks noChangeArrowheads="1"/>
            </p:cNvSpPr>
            <p:nvPr/>
          </p:nvSpPr>
          <p:spPr bwMode="auto">
            <a:xfrm>
              <a:off x="3762398" y="35813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sz="2400"/>
            </a:p>
          </p:txBody>
        </p:sp>
        <p:sp>
          <p:nvSpPr>
            <p:cNvPr id="171037" name="Rectangle 29"/>
            <p:cNvSpPr>
              <a:spLocks noChangeArrowheads="1"/>
            </p:cNvSpPr>
            <p:nvPr/>
          </p:nvSpPr>
          <p:spPr bwMode="auto">
            <a:xfrm>
              <a:off x="3597298" y="3975092"/>
              <a:ext cx="144462"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sz="2400"/>
            </a:p>
          </p:txBody>
        </p:sp>
        <p:sp>
          <p:nvSpPr>
            <p:cNvPr id="171038" name="Rectangle 30"/>
            <p:cNvSpPr>
              <a:spLocks noChangeArrowheads="1"/>
            </p:cNvSpPr>
            <p:nvPr/>
          </p:nvSpPr>
          <p:spPr bwMode="auto">
            <a:xfrm>
              <a:off x="3990998" y="3975092"/>
              <a:ext cx="144462"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sz="2400"/>
            </a:p>
          </p:txBody>
        </p:sp>
        <p:sp>
          <p:nvSpPr>
            <p:cNvPr id="171039" name="Freeform 31"/>
            <p:cNvSpPr/>
            <p:nvPr/>
          </p:nvSpPr>
          <p:spPr bwMode="auto">
            <a:xfrm>
              <a:off x="4924448" y="3771892"/>
              <a:ext cx="101600" cy="206375"/>
            </a:xfrm>
            <a:custGeom>
              <a:avLst/>
              <a:gdLst/>
              <a:ahLst/>
              <a:cxnLst>
                <a:cxn ang="0">
                  <a:pos x="64" y="0"/>
                </a:cxn>
                <a:cxn ang="0">
                  <a:pos x="0" y="130"/>
                </a:cxn>
              </a:cxnLst>
              <a:rect l="0" t="0" r="r" b="b"/>
              <a:pathLst>
                <a:path w="64" h="130">
                  <a:moveTo>
                    <a:pt x="64" y="0"/>
                  </a:moveTo>
                  <a:lnTo>
                    <a:pt x="0" y="13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171040" name="Freeform 32"/>
            <p:cNvSpPr/>
            <p:nvPr/>
          </p:nvSpPr>
          <p:spPr bwMode="auto">
            <a:xfrm>
              <a:off x="5165748" y="3775067"/>
              <a:ext cx="107950" cy="238125"/>
            </a:xfrm>
            <a:custGeom>
              <a:avLst/>
              <a:gdLst/>
              <a:ahLst/>
              <a:cxnLst>
                <a:cxn ang="0">
                  <a:pos x="0" y="0"/>
                </a:cxn>
                <a:cxn ang="0">
                  <a:pos x="68" y="150"/>
                </a:cxn>
              </a:cxnLst>
              <a:rect l="0" t="0" r="r" b="b"/>
              <a:pathLst>
                <a:path w="68" h="150">
                  <a:moveTo>
                    <a:pt x="0" y="0"/>
                  </a:moveTo>
                  <a:lnTo>
                    <a:pt x="68" y="15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171041" name="Oval 33"/>
            <p:cNvSpPr>
              <a:spLocks noChangeArrowheads="1"/>
            </p:cNvSpPr>
            <p:nvPr/>
          </p:nvSpPr>
          <p:spPr bwMode="auto">
            <a:xfrm>
              <a:off x="4986360" y="35813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sz="2400"/>
            </a:p>
          </p:txBody>
        </p:sp>
        <p:sp>
          <p:nvSpPr>
            <p:cNvPr id="171042" name="Rectangle 34"/>
            <p:cNvSpPr>
              <a:spLocks noChangeArrowheads="1"/>
            </p:cNvSpPr>
            <p:nvPr/>
          </p:nvSpPr>
          <p:spPr bwMode="auto">
            <a:xfrm>
              <a:off x="4821260" y="3975092"/>
              <a:ext cx="144463"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sz="2400"/>
            </a:p>
          </p:txBody>
        </p:sp>
        <p:sp>
          <p:nvSpPr>
            <p:cNvPr id="171043" name="Rectangle 35"/>
            <p:cNvSpPr>
              <a:spLocks noChangeArrowheads="1"/>
            </p:cNvSpPr>
            <p:nvPr/>
          </p:nvSpPr>
          <p:spPr bwMode="auto">
            <a:xfrm>
              <a:off x="5214960" y="3975092"/>
              <a:ext cx="144463"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sz="2400"/>
            </a:p>
          </p:txBody>
        </p:sp>
        <p:sp>
          <p:nvSpPr>
            <p:cNvPr id="171044" name="Text Box 36"/>
            <p:cNvSpPr txBox="1">
              <a:spLocks noChangeArrowheads="1"/>
            </p:cNvSpPr>
            <p:nvPr/>
          </p:nvSpPr>
          <p:spPr bwMode="auto">
            <a:xfrm>
              <a:off x="4206898" y="3509955"/>
              <a:ext cx="431800" cy="457200"/>
            </a:xfrm>
            <a:prstGeom prst="rect">
              <a:avLst/>
            </a:prstGeom>
            <a:noFill/>
            <a:ln w="9525">
              <a:noFill/>
              <a:miter lim="800000"/>
            </a:ln>
            <a:effectLst/>
          </p:spPr>
          <p:txBody>
            <a:bodyPr>
              <a:spAutoFit/>
            </a:bodyPr>
            <a:lstStyle/>
            <a:p>
              <a:pPr algn="l">
                <a:spcBef>
                  <a:spcPct val="50000"/>
                </a:spcBef>
              </a:pPr>
              <a:r>
                <a:rPr lang="en-US" altLang="zh-CN" sz="2400">
                  <a:cs typeface="Times New Roman" panose="02020603050405020304" pitchFamily="18" charset="0"/>
                </a:rPr>
                <a:t>…</a:t>
              </a:r>
              <a:endParaRPr lang="en-US" altLang="zh-CN" sz="2400">
                <a:cs typeface="Times New Roman" panose="02020603050405020304" pitchFamily="18" charset="0"/>
              </a:endParaRPr>
            </a:p>
          </p:txBody>
        </p:sp>
        <p:sp>
          <p:nvSpPr>
            <p:cNvPr id="171045" name="Text Box 37"/>
            <p:cNvSpPr txBox="1">
              <a:spLocks noChangeArrowheads="1"/>
            </p:cNvSpPr>
            <p:nvPr/>
          </p:nvSpPr>
          <p:spPr bwMode="auto">
            <a:xfrm>
              <a:off x="5554685" y="3868730"/>
              <a:ext cx="2016125" cy="400110"/>
            </a:xfrm>
            <a:prstGeom prst="rect">
              <a:avLst/>
            </a:prstGeom>
            <a:noFill/>
            <a:ln w="9525">
              <a:noFill/>
              <a:miter lim="800000"/>
            </a:ln>
            <a:effectLst/>
          </p:spPr>
          <p:txBody>
            <a:bodyPr>
              <a:spAutoFit/>
            </a:bodyPr>
            <a:lstStyle/>
            <a:p>
              <a:pPr algn="l">
                <a:spcBef>
                  <a:spcPct val="50000"/>
                </a:spcBef>
              </a:pPr>
              <a:r>
                <a:rPr lang="zh-CN" altLang="en-US" sz="2000">
                  <a:ea typeface="楷体" panose="02010609060101010101" pitchFamily="49" charset="-122"/>
                  <a:cs typeface="Times New Roman" panose="02020603050405020304" pitchFamily="18" charset="0"/>
                </a:rPr>
                <a:t>外部节点层</a:t>
              </a:r>
              <a:endParaRPr lang="zh-CN" altLang="en-US" sz="2000">
                <a:ea typeface="楷体" panose="02010609060101010101" pitchFamily="49" charset="-122"/>
                <a:cs typeface="Times New Roman" panose="02020603050405020304" pitchFamily="18" charset="0"/>
              </a:endParaRPr>
            </a:p>
          </p:txBody>
        </p:sp>
        <p:sp>
          <p:nvSpPr>
            <p:cNvPr id="171046" name="AutoShape 38"/>
            <p:cNvSpPr/>
            <p:nvPr/>
          </p:nvSpPr>
          <p:spPr bwMode="auto">
            <a:xfrm>
              <a:off x="5338785" y="2357430"/>
              <a:ext cx="73025" cy="1368425"/>
            </a:xfrm>
            <a:prstGeom prst="rightBrace">
              <a:avLst>
                <a:gd name="adj1" fmla="val 156159"/>
                <a:gd name="adj2" fmla="val 50000"/>
              </a:avLst>
            </a:prstGeom>
            <a:noFill/>
            <a:ln w="9525">
              <a:solidFill>
                <a:srgbClr val="3333FF"/>
              </a:solidFill>
              <a:round/>
            </a:ln>
            <a:effectLst/>
          </p:spPr>
          <p:txBody>
            <a:bodyPr anchor="ctr">
              <a:spAutoFit/>
            </a:bodyPr>
            <a:lstStyle/>
            <a:p>
              <a:endParaRPr lang="zh-CN" altLang="en-US" sz="2400"/>
            </a:p>
          </p:txBody>
        </p:sp>
        <p:sp>
          <p:nvSpPr>
            <p:cNvPr id="171047" name="Text Box 39"/>
            <p:cNvSpPr txBox="1">
              <a:spLocks noChangeArrowheads="1"/>
            </p:cNvSpPr>
            <p:nvPr/>
          </p:nvSpPr>
          <p:spPr bwMode="auto">
            <a:xfrm>
              <a:off x="5338785" y="2717792"/>
              <a:ext cx="2447925" cy="400110"/>
            </a:xfrm>
            <a:prstGeom prst="rect">
              <a:avLst/>
            </a:prstGeom>
            <a:noFill/>
            <a:ln w="9525">
              <a:noFill/>
              <a:miter lim="800000"/>
            </a:ln>
            <a:effectLst/>
          </p:spPr>
          <p:txBody>
            <a:bodyPr>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高度 </a:t>
              </a:r>
              <a:r>
                <a:rPr lang="en-US" altLang="zh-CN" sz="2000" i="1" dirty="0">
                  <a:ea typeface="楷体" panose="02010609060101010101" pitchFamily="49" charset="-122"/>
                  <a:cs typeface="Times New Roman" panose="02020603050405020304" pitchFamily="18" charset="0"/>
                </a:rPr>
                <a:t>h</a:t>
              </a:r>
              <a:r>
                <a:rPr lang="en-US" altLang="zh-CN" sz="2000" dirty="0">
                  <a:ea typeface="楷体" panose="02010609060101010101" pitchFamily="49" charset="-122"/>
                  <a:cs typeface="Times New Roman" panose="02020603050405020304" pitchFamily="18" charset="0"/>
                </a:rPr>
                <a:t>=</a:t>
              </a:r>
              <a:r>
                <a:rPr lang="en-US" altLang="zh-CN" sz="2000" dirty="0" err="1">
                  <a:ea typeface="楷体" panose="02010609060101010101" pitchFamily="49" charset="-122"/>
                  <a:cs typeface="Times New Roman" panose="02020603050405020304" pitchFamily="18" charset="0"/>
                </a:rPr>
                <a:t>log</a:t>
              </a:r>
              <a:r>
                <a:rPr lang="en-US" altLang="zh-CN" sz="2000" baseline="-25000" dirty="0" err="1">
                  <a:ea typeface="楷体" panose="02010609060101010101" pitchFamily="49" charset="-122"/>
                  <a:cs typeface="Times New Roman" panose="02020603050405020304" pitchFamily="18" charset="0"/>
                </a:rPr>
                <a:t>2</a:t>
              </a:r>
              <a:r>
                <a:rPr lang="en-US" altLang="zh-CN" sz="2000" dirty="0">
                  <a:ea typeface="楷体" panose="02010609060101010101" pitchFamily="49" charset="-122"/>
                  <a:cs typeface="Times New Roman" panose="02020603050405020304" pitchFamily="18" charset="0"/>
                </a:rPr>
                <a:t>(</a:t>
              </a:r>
              <a:r>
                <a:rPr lang="en-US" altLang="zh-CN" sz="2000" i="1" dirty="0" err="1">
                  <a:ea typeface="楷体" panose="02010609060101010101" pitchFamily="49" charset="-122"/>
                  <a:cs typeface="Times New Roman" panose="02020603050405020304" pitchFamily="18" charset="0"/>
                </a:rPr>
                <a:t>n</a:t>
              </a:r>
              <a:r>
                <a:rPr lang="en-US" altLang="zh-CN" sz="2000" dirty="0" err="1">
                  <a:ea typeface="楷体" panose="02010609060101010101" pitchFamily="49" charset="-122"/>
                  <a:cs typeface="Times New Roman" panose="02020603050405020304" pitchFamily="18" charset="0"/>
                </a:rPr>
                <a:t>+1</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p:txBody>
        </p:sp>
      </p:grpSp>
      <p:sp>
        <p:nvSpPr>
          <p:cNvPr id="37" name="灯片编号占位符 36"/>
          <p:cNvSpPr>
            <a:spLocks noGrp="1"/>
          </p:cNvSpPr>
          <p:nvPr>
            <p:ph type="sldNum" sz="quarter" idx="12"/>
          </p:nvPr>
        </p:nvSpPr>
        <p:spPr/>
        <p:txBody>
          <a:bodyPr/>
          <a:lstStyle/>
          <a:p>
            <a:fld id="{A3603EE2-E77C-4A3F-BE76-CC22BE303815}" type="slidenum">
              <a:rPr lang="en-US" altLang="zh-CN" smtClean="0"/>
            </a:fld>
            <a:r>
              <a:rPr lang="en-US" altLang="zh-CN" smtClean="0"/>
              <a:t>/29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ChangeArrowheads="1"/>
          </p:cNvSpPr>
          <p:nvPr/>
        </p:nvSpPr>
        <p:spPr bwMode="auto">
          <a:xfrm>
            <a:off x="0" y="3257550"/>
            <a:ext cx="9144000" cy="0"/>
          </a:xfrm>
          <a:prstGeom prst="rect">
            <a:avLst/>
          </a:prstGeom>
          <a:noFill/>
          <a:ln w="9525">
            <a:noFill/>
            <a:miter lim="800000"/>
          </a:ln>
          <a:effectLst/>
        </p:spPr>
        <p:txBody>
          <a:bodyPr wrap="none" anchor="ctr">
            <a:spAutoFit/>
          </a:bodyPr>
          <a:lstStyle/>
          <a:p>
            <a:endParaRPr lang="zh-CN" altLang="en-US" sz="2400"/>
          </a:p>
        </p:txBody>
      </p:sp>
      <p:sp>
        <p:nvSpPr>
          <p:cNvPr id="171010" name="Text Box 2"/>
          <p:cNvSpPr txBox="1">
            <a:spLocks noChangeArrowheads="1"/>
          </p:cNvSpPr>
          <p:nvPr/>
        </p:nvSpPr>
        <p:spPr bwMode="auto">
          <a:xfrm>
            <a:off x="646113" y="2714620"/>
            <a:ext cx="7569225" cy="461665"/>
          </a:xfrm>
          <a:prstGeom prst="rect">
            <a:avLst/>
          </a:prstGeom>
          <a:noFill/>
          <a:ln w="9525">
            <a:noFill/>
            <a:miter lim="800000"/>
          </a:ln>
          <a:effectLst/>
        </p:spPr>
        <p:txBody>
          <a:bodyPr wrap="square">
            <a:spAutoFit/>
          </a:bodyPr>
          <a:lstStyle/>
          <a:p>
            <a:pPr algn="l"/>
            <a:r>
              <a:rPr lang="zh-CN" altLang="en-US" sz="2400" dirty="0" smtClean="0">
                <a:latin typeface="楷体" panose="02010609060101010101" pitchFamily="49" charset="-122"/>
                <a:ea typeface="楷体" panose="02010609060101010101" pitchFamily="49" charset="-122"/>
              </a:rPr>
              <a:t>在</a:t>
            </a:r>
            <a:r>
              <a:rPr lang="zh-CN" altLang="en-US" sz="2400" dirty="0">
                <a:latin typeface="楷体" panose="02010609060101010101" pitchFamily="49" charset="-122"/>
                <a:ea typeface="楷体" panose="02010609060101010101" pitchFamily="49" charset="-122"/>
              </a:rPr>
              <a:t>等概率假设下，二分查找成功时的平均查找长度为：</a:t>
            </a:r>
            <a:endParaRPr lang="zh-CN" altLang="en-US" sz="2400" dirty="0">
              <a:latin typeface="楷体" panose="02010609060101010101" pitchFamily="49" charset="-122"/>
              <a:ea typeface="楷体" panose="02010609060101010101" pitchFamily="49" charset="-122"/>
            </a:endParaRPr>
          </a:p>
        </p:txBody>
      </p:sp>
      <p:sp>
        <p:nvSpPr>
          <p:cNvPr id="171048" name="Text Box 40"/>
          <p:cNvSpPr txBox="1">
            <a:spLocks noChangeArrowheads="1"/>
          </p:cNvSpPr>
          <p:nvPr/>
        </p:nvSpPr>
        <p:spPr bwMode="auto">
          <a:xfrm>
            <a:off x="428596" y="4429132"/>
            <a:ext cx="8429684" cy="86177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a:spcBef>
                <a:spcPct val="50000"/>
              </a:spcBef>
            </a:pP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对于</a:t>
            </a:r>
            <a:r>
              <a:rPr lang="en-US" altLang="zh-CN" sz="2000"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个元素，二分查找，成功时最多的关键字比较次数为： </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2000" baseline="-25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不成功时关键字比较次数为：</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log</a:t>
            </a:r>
            <a:r>
              <a:rPr lang="en-US" altLang="zh-CN" sz="2000" baseline="-25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6" name="组合 35"/>
          <p:cNvGrpSpPr/>
          <p:nvPr/>
        </p:nvGrpSpPr>
        <p:grpSpPr>
          <a:xfrm>
            <a:off x="1500166" y="357166"/>
            <a:ext cx="5616575" cy="1982848"/>
            <a:chOff x="2170135" y="2285992"/>
            <a:chExt cx="5616575" cy="1982848"/>
          </a:xfrm>
        </p:grpSpPr>
        <p:sp>
          <p:nvSpPr>
            <p:cNvPr id="37" name="Freeform 19"/>
            <p:cNvSpPr/>
            <p:nvPr/>
          </p:nvSpPr>
          <p:spPr bwMode="auto">
            <a:xfrm>
              <a:off x="2273323" y="3771892"/>
              <a:ext cx="101600" cy="206375"/>
            </a:xfrm>
            <a:custGeom>
              <a:avLst/>
              <a:gdLst/>
              <a:ahLst/>
              <a:cxnLst>
                <a:cxn ang="0">
                  <a:pos x="64" y="0"/>
                </a:cxn>
                <a:cxn ang="0">
                  <a:pos x="0" y="130"/>
                </a:cxn>
              </a:cxnLst>
              <a:rect l="0" t="0" r="r" b="b"/>
              <a:pathLst>
                <a:path w="64" h="130">
                  <a:moveTo>
                    <a:pt x="64" y="0"/>
                  </a:moveTo>
                  <a:lnTo>
                    <a:pt x="0" y="13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38" name="Freeform 20"/>
            <p:cNvSpPr/>
            <p:nvPr/>
          </p:nvSpPr>
          <p:spPr bwMode="auto">
            <a:xfrm>
              <a:off x="2514623" y="3775067"/>
              <a:ext cx="107950" cy="238125"/>
            </a:xfrm>
            <a:custGeom>
              <a:avLst/>
              <a:gdLst/>
              <a:ahLst/>
              <a:cxnLst>
                <a:cxn ang="0">
                  <a:pos x="0" y="0"/>
                </a:cxn>
                <a:cxn ang="0">
                  <a:pos x="68" y="150"/>
                </a:cxn>
              </a:cxnLst>
              <a:rect l="0" t="0" r="r" b="b"/>
              <a:pathLst>
                <a:path w="68" h="150">
                  <a:moveTo>
                    <a:pt x="0" y="0"/>
                  </a:moveTo>
                  <a:lnTo>
                    <a:pt x="68" y="15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39" name="Line 9"/>
            <p:cNvSpPr>
              <a:spLocks noChangeShapeType="1"/>
            </p:cNvSpPr>
            <p:nvPr/>
          </p:nvSpPr>
          <p:spPr bwMode="auto">
            <a:xfrm>
              <a:off x="3898923" y="2428867"/>
              <a:ext cx="360362" cy="360363"/>
            </a:xfrm>
            <a:prstGeom prst="line">
              <a:avLst/>
            </a:prstGeom>
            <a:noFill/>
            <a:ln w="28575">
              <a:solidFill>
                <a:srgbClr val="3333FF"/>
              </a:solidFill>
              <a:round/>
            </a:ln>
            <a:effectLst/>
          </p:spPr>
          <p:txBody>
            <a:bodyPr anchor="ctr">
              <a:spAutoFit/>
            </a:bodyPr>
            <a:lstStyle/>
            <a:p>
              <a:endParaRPr lang="zh-CN" altLang="en-US" sz="2400"/>
            </a:p>
          </p:txBody>
        </p:sp>
        <p:sp>
          <p:nvSpPr>
            <p:cNvPr id="40" name="Oval 5"/>
            <p:cNvSpPr>
              <a:spLocks noChangeArrowheads="1"/>
            </p:cNvSpPr>
            <p:nvPr/>
          </p:nvSpPr>
          <p:spPr bwMode="auto">
            <a:xfrm>
              <a:off x="3683023" y="22859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sz="2400"/>
            </a:p>
          </p:txBody>
        </p:sp>
        <p:sp>
          <p:nvSpPr>
            <p:cNvPr id="41" name="Oval 6"/>
            <p:cNvSpPr>
              <a:spLocks noChangeArrowheads="1"/>
            </p:cNvSpPr>
            <p:nvPr/>
          </p:nvSpPr>
          <p:spPr bwMode="auto">
            <a:xfrm>
              <a:off x="3178198" y="27177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sz="2400"/>
            </a:p>
          </p:txBody>
        </p:sp>
        <p:sp>
          <p:nvSpPr>
            <p:cNvPr id="42" name="Oval 7"/>
            <p:cNvSpPr>
              <a:spLocks noChangeArrowheads="1"/>
            </p:cNvSpPr>
            <p:nvPr/>
          </p:nvSpPr>
          <p:spPr bwMode="auto">
            <a:xfrm>
              <a:off x="4186260" y="27177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sz="2400"/>
            </a:p>
          </p:txBody>
        </p:sp>
        <p:sp>
          <p:nvSpPr>
            <p:cNvPr id="43" name="Freeform 8"/>
            <p:cNvSpPr/>
            <p:nvPr/>
          </p:nvSpPr>
          <p:spPr bwMode="auto">
            <a:xfrm>
              <a:off x="3362348" y="2454267"/>
              <a:ext cx="330200" cy="279400"/>
            </a:xfrm>
            <a:custGeom>
              <a:avLst/>
              <a:gdLst/>
              <a:ahLst/>
              <a:cxnLst>
                <a:cxn ang="0">
                  <a:pos x="208" y="0"/>
                </a:cxn>
                <a:cxn ang="0">
                  <a:pos x="0" y="176"/>
                </a:cxn>
              </a:cxnLst>
              <a:rect l="0" t="0" r="r" b="b"/>
              <a:pathLst>
                <a:path w="208" h="176">
                  <a:moveTo>
                    <a:pt x="208" y="0"/>
                  </a:moveTo>
                  <a:lnTo>
                    <a:pt x="0" y="176"/>
                  </a:lnTo>
                </a:path>
              </a:pathLst>
            </a:custGeom>
            <a:noFill/>
            <a:ln w="28575" cap="flat" cmpd="sng">
              <a:solidFill>
                <a:srgbClr val="3333FF"/>
              </a:solidFill>
              <a:prstDash val="solid"/>
              <a:round/>
              <a:headEnd type="none" w="med" len="med"/>
              <a:tailEnd type="none" w="med" len="med"/>
            </a:ln>
            <a:effectLst/>
          </p:spPr>
          <p:txBody>
            <a:bodyPr anchor="ctr">
              <a:spAutoFit/>
            </a:bodyPr>
            <a:lstStyle/>
            <a:p>
              <a:endParaRPr lang="zh-CN" altLang="en-US" sz="2400"/>
            </a:p>
          </p:txBody>
        </p:sp>
        <p:sp>
          <p:nvSpPr>
            <p:cNvPr id="44" name="Oval 10"/>
            <p:cNvSpPr>
              <a:spLocks noChangeArrowheads="1"/>
            </p:cNvSpPr>
            <p:nvPr/>
          </p:nvSpPr>
          <p:spPr bwMode="auto">
            <a:xfrm>
              <a:off x="2335235" y="35813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sz="2400"/>
            </a:p>
          </p:txBody>
        </p:sp>
        <p:sp>
          <p:nvSpPr>
            <p:cNvPr id="45" name="Text Box 16"/>
            <p:cNvSpPr txBox="1">
              <a:spLocks noChangeArrowheads="1"/>
            </p:cNvSpPr>
            <p:nvPr/>
          </p:nvSpPr>
          <p:spPr bwMode="auto">
            <a:xfrm>
              <a:off x="2674960" y="2974967"/>
              <a:ext cx="2519363" cy="457200"/>
            </a:xfrm>
            <a:prstGeom prst="rect">
              <a:avLst/>
            </a:prstGeom>
            <a:noFill/>
            <a:ln w="9525">
              <a:noFill/>
              <a:miter lim="800000"/>
            </a:ln>
            <a:effectLst/>
          </p:spPr>
          <p:txBody>
            <a:bodyPr>
              <a:spAutoFit/>
            </a:bodyPr>
            <a:lstStyle/>
            <a:p>
              <a:pPr algn="l">
                <a:spcBef>
                  <a:spcPct val="50000"/>
                </a:spcBef>
              </a:pPr>
              <a:r>
                <a:rPr lang="en-US" altLang="zh-CN" sz="2400">
                  <a:cs typeface="Times New Roman" panose="02020603050405020304" pitchFamily="18" charset="0"/>
                </a:rPr>
                <a:t>……</a:t>
              </a:r>
              <a:endParaRPr lang="en-US" altLang="zh-CN" sz="2400">
                <a:cs typeface="Times New Roman" panose="02020603050405020304" pitchFamily="18" charset="0"/>
              </a:endParaRPr>
            </a:p>
          </p:txBody>
        </p:sp>
        <p:sp>
          <p:nvSpPr>
            <p:cNvPr id="46" name="Rectangle 17"/>
            <p:cNvSpPr>
              <a:spLocks noChangeArrowheads="1"/>
            </p:cNvSpPr>
            <p:nvPr/>
          </p:nvSpPr>
          <p:spPr bwMode="auto">
            <a:xfrm>
              <a:off x="2170135" y="3975092"/>
              <a:ext cx="144463"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sz="2400"/>
            </a:p>
          </p:txBody>
        </p:sp>
        <p:sp>
          <p:nvSpPr>
            <p:cNvPr id="47" name="Rectangle 18"/>
            <p:cNvSpPr>
              <a:spLocks noChangeArrowheads="1"/>
            </p:cNvSpPr>
            <p:nvPr/>
          </p:nvSpPr>
          <p:spPr bwMode="auto">
            <a:xfrm>
              <a:off x="2563835" y="3975092"/>
              <a:ext cx="144463"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sz="2400"/>
            </a:p>
          </p:txBody>
        </p:sp>
        <p:sp>
          <p:nvSpPr>
            <p:cNvPr id="48" name="Freeform 21"/>
            <p:cNvSpPr/>
            <p:nvPr/>
          </p:nvSpPr>
          <p:spPr bwMode="auto">
            <a:xfrm>
              <a:off x="2979760" y="3771892"/>
              <a:ext cx="101600" cy="206375"/>
            </a:xfrm>
            <a:custGeom>
              <a:avLst/>
              <a:gdLst/>
              <a:ahLst/>
              <a:cxnLst>
                <a:cxn ang="0">
                  <a:pos x="64" y="0"/>
                </a:cxn>
                <a:cxn ang="0">
                  <a:pos x="0" y="130"/>
                </a:cxn>
              </a:cxnLst>
              <a:rect l="0" t="0" r="r" b="b"/>
              <a:pathLst>
                <a:path w="64" h="130">
                  <a:moveTo>
                    <a:pt x="64" y="0"/>
                  </a:moveTo>
                  <a:lnTo>
                    <a:pt x="0" y="13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49" name="Freeform 22"/>
            <p:cNvSpPr/>
            <p:nvPr/>
          </p:nvSpPr>
          <p:spPr bwMode="auto">
            <a:xfrm>
              <a:off x="3221060" y="3775067"/>
              <a:ext cx="107950" cy="238125"/>
            </a:xfrm>
            <a:custGeom>
              <a:avLst/>
              <a:gdLst/>
              <a:ahLst/>
              <a:cxnLst>
                <a:cxn ang="0">
                  <a:pos x="0" y="0"/>
                </a:cxn>
                <a:cxn ang="0">
                  <a:pos x="68" y="150"/>
                </a:cxn>
              </a:cxnLst>
              <a:rect l="0" t="0" r="r" b="b"/>
              <a:pathLst>
                <a:path w="68" h="150">
                  <a:moveTo>
                    <a:pt x="0" y="0"/>
                  </a:moveTo>
                  <a:lnTo>
                    <a:pt x="68" y="15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50" name="Oval 23"/>
            <p:cNvSpPr>
              <a:spLocks noChangeArrowheads="1"/>
            </p:cNvSpPr>
            <p:nvPr/>
          </p:nvSpPr>
          <p:spPr bwMode="auto">
            <a:xfrm>
              <a:off x="3041673" y="35813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sz="2400"/>
            </a:p>
          </p:txBody>
        </p:sp>
        <p:sp>
          <p:nvSpPr>
            <p:cNvPr id="51" name="Rectangle 24"/>
            <p:cNvSpPr>
              <a:spLocks noChangeArrowheads="1"/>
            </p:cNvSpPr>
            <p:nvPr/>
          </p:nvSpPr>
          <p:spPr bwMode="auto">
            <a:xfrm>
              <a:off x="2876573" y="3975092"/>
              <a:ext cx="144462"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sz="2400"/>
            </a:p>
          </p:txBody>
        </p:sp>
        <p:sp>
          <p:nvSpPr>
            <p:cNvPr id="52" name="Rectangle 25"/>
            <p:cNvSpPr>
              <a:spLocks noChangeArrowheads="1"/>
            </p:cNvSpPr>
            <p:nvPr/>
          </p:nvSpPr>
          <p:spPr bwMode="auto">
            <a:xfrm>
              <a:off x="3270273" y="3975092"/>
              <a:ext cx="144462"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sz="2400"/>
            </a:p>
          </p:txBody>
        </p:sp>
        <p:sp>
          <p:nvSpPr>
            <p:cNvPr id="53" name="Freeform 26"/>
            <p:cNvSpPr/>
            <p:nvPr/>
          </p:nvSpPr>
          <p:spPr bwMode="auto">
            <a:xfrm>
              <a:off x="3700485" y="3771892"/>
              <a:ext cx="101600" cy="206375"/>
            </a:xfrm>
            <a:custGeom>
              <a:avLst/>
              <a:gdLst/>
              <a:ahLst/>
              <a:cxnLst>
                <a:cxn ang="0">
                  <a:pos x="64" y="0"/>
                </a:cxn>
                <a:cxn ang="0">
                  <a:pos x="0" y="130"/>
                </a:cxn>
              </a:cxnLst>
              <a:rect l="0" t="0" r="r" b="b"/>
              <a:pathLst>
                <a:path w="64" h="130">
                  <a:moveTo>
                    <a:pt x="64" y="0"/>
                  </a:moveTo>
                  <a:lnTo>
                    <a:pt x="0" y="13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54" name="Freeform 27"/>
            <p:cNvSpPr/>
            <p:nvPr/>
          </p:nvSpPr>
          <p:spPr bwMode="auto">
            <a:xfrm>
              <a:off x="3941785" y="3775067"/>
              <a:ext cx="107950" cy="238125"/>
            </a:xfrm>
            <a:custGeom>
              <a:avLst/>
              <a:gdLst/>
              <a:ahLst/>
              <a:cxnLst>
                <a:cxn ang="0">
                  <a:pos x="0" y="0"/>
                </a:cxn>
                <a:cxn ang="0">
                  <a:pos x="68" y="150"/>
                </a:cxn>
              </a:cxnLst>
              <a:rect l="0" t="0" r="r" b="b"/>
              <a:pathLst>
                <a:path w="68" h="150">
                  <a:moveTo>
                    <a:pt x="0" y="0"/>
                  </a:moveTo>
                  <a:lnTo>
                    <a:pt x="68" y="15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55" name="Oval 28"/>
            <p:cNvSpPr>
              <a:spLocks noChangeArrowheads="1"/>
            </p:cNvSpPr>
            <p:nvPr/>
          </p:nvSpPr>
          <p:spPr bwMode="auto">
            <a:xfrm>
              <a:off x="3762398" y="35813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sz="2400"/>
            </a:p>
          </p:txBody>
        </p:sp>
        <p:sp>
          <p:nvSpPr>
            <p:cNvPr id="56" name="Rectangle 29"/>
            <p:cNvSpPr>
              <a:spLocks noChangeArrowheads="1"/>
            </p:cNvSpPr>
            <p:nvPr/>
          </p:nvSpPr>
          <p:spPr bwMode="auto">
            <a:xfrm>
              <a:off x="3597298" y="3975092"/>
              <a:ext cx="144462"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sz="2400"/>
            </a:p>
          </p:txBody>
        </p:sp>
        <p:sp>
          <p:nvSpPr>
            <p:cNvPr id="57" name="Rectangle 30"/>
            <p:cNvSpPr>
              <a:spLocks noChangeArrowheads="1"/>
            </p:cNvSpPr>
            <p:nvPr/>
          </p:nvSpPr>
          <p:spPr bwMode="auto">
            <a:xfrm>
              <a:off x="3990998" y="3975092"/>
              <a:ext cx="144462"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sz="2400"/>
            </a:p>
          </p:txBody>
        </p:sp>
        <p:sp>
          <p:nvSpPr>
            <p:cNvPr id="58" name="Freeform 31"/>
            <p:cNvSpPr/>
            <p:nvPr/>
          </p:nvSpPr>
          <p:spPr bwMode="auto">
            <a:xfrm>
              <a:off x="4924448" y="3771892"/>
              <a:ext cx="101600" cy="206375"/>
            </a:xfrm>
            <a:custGeom>
              <a:avLst/>
              <a:gdLst/>
              <a:ahLst/>
              <a:cxnLst>
                <a:cxn ang="0">
                  <a:pos x="64" y="0"/>
                </a:cxn>
                <a:cxn ang="0">
                  <a:pos x="0" y="130"/>
                </a:cxn>
              </a:cxnLst>
              <a:rect l="0" t="0" r="r" b="b"/>
              <a:pathLst>
                <a:path w="64" h="130">
                  <a:moveTo>
                    <a:pt x="64" y="0"/>
                  </a:moveTo>
                  <a:lnTo>
                    <a:pt x="0" y="13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59" name="Freeform 32"/>
            <p:cNvSpPr/>
            <p:nvPr/>
          </p:nvSpPr>
          <p:spPr bwMode="auto">
            <a:xfrm>
              <a:off x="5165748" y="3775067"/>
              <a:ext cx="107950" cy="238125"/>
            </a:xfrm>
            <a:custGeom>
              <a:avLst/>
              <a:gdLst/>
              <a:ahLst/>
              <a:cxnLst>
                <a:cxn ang="0">
                  <a:pos x="0" y="0"/>
                </a:cxn>
                <a:cxn ang="0">
                  <a:pos x="68" y="150"/>
                </a:cxn>
              </a:cxnLst>
              <a:rect l="0" t="0" r="r" b="b"/>
              <a:pathLst>
                <a:path w="68" h="150">
                  <a:moveTo>
                    <a:pt x="0" y="0"/>
                  </a:moveTo>
                  <a:lnTo>
                    <a:pt x="68" y="150"/>
                  </a:lnTo>
                </a:path>
              </a:pathLst>
            </a:custGeom>
            <a:noFill/>
            <a:ln w="28575" cap="flat" cmpd="sng">
              <a:solidFill>
                <a:schemeClr val="tx1"/>
              </a:solidFill>
              <a:prstDash val="solid"/>
              <a:round/>
              <a:headEnd type="none" w="med" len="med"/>
              <a:tailEnd type="none" w="med" len="med"/>
            </a:ln>
            <a:effectLst/>
          </p:spPr>
          <p:txBody>
            <a:bodyPr anchor="ctr">
              <a:spAutoFit/>
            </a:bodyPr>
            <a:lstStyle/>
            <a:p>
              <a:endParaRPr lang="zh-CN" altLang="en-US" sz="2400"/>
            </a:p>
          </p:txBody>
        </p:sp>
        <p:sp>
          <p:nvSpPr>
            <p:cNvPr id="60" name="Oval 33"/>
            <p:cNvSpPr>
              <a:spLocks noChangeArrowheads="1"/>
            </p:cNvSpPr>
            <p:nvPr/>
          </p:nvSpPr>
          <p:spPr bwMode="auto">
            <a:xfrm>
              <a:off x="4986360" y="3581392"/>
              <a:ext cx="215900" cy="215900"/>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spAutoFit/>
            </a:bodyPr>
            <a:lstStyle/>
            <a:p>
              <a:endParaRPr lang="zh-CN" altLang="en-US" sz="2400"/>
            </a:p>
          </p:txBody>
        </p:sp>
        <p:sp>
          <p:nvSpPr>
            <p:cNvPr id="61" name="Rectangle 34"/>
            <p:cNvSpPr>
              <a:spLocks noChangeArrowheads="1"/>
            </p:cNvSpPr>
            <p:nvPr/>
          </p:nvSpPr>
          <p:spPr bwMode="auto">
            <a:xfrm>
              <a:off x="4821260" y="3975092"/>
              <a:ext cx="144463"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sz="2400"/>
            </a:p>
          </p:txBody>
        </p:sp>
        <p:sp>
          <p:nvSpPr>
            <p:cNvPr id="62" name="Rectangle 35"/>
            <p:cNvSpPr>
              <a:spLocks noChangeArrowheads="1"/>
            </p:cNvSpPr>
            <p:nvPr/>
          </p:nvSpPr>
          <p:spPr bwMode="auto">
            <a:xfrm>
              <a:off x="5214960" y="3975092"/>
              <a:ext cx="144463" cy="14446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sz="2400"/>
            </a:p>
          </p:txBody>
        </p:sp>
        <p:sp>
          <p:nvSpPr>
            <p:cNvPr id="63" name="Text Box 36"/>
            <p:cNvSpPr txBox="1">
              <a:spLocks noChangeArrowheads="1"/>
            </p:cNvSpPr>
            <p:nvPr/>
          </p:nvSpPr>
          <p:spPr bwMode="auto">
            <a:xfrm>
              <a:off x="4206898" y="3509955"/>
              <a:ext cx="431800" cy="457200"/>
            </a:xfrm>
            <a:prstGeom prst="rect">
              <a:avLst/>
            </a:prstGeom>
            <a:noFill/>
            <a:ln w="9525">
              <a:noFill/>
              <a:miter lim="800000"/>
            </a:ln>
            <a:effectLst/>
          </p:spPr>
          <p:txBody>
            <a:bodyPr>
              <a:spAutoFit/>
            </a:bodyPr>
            <a:lstStyle/>
            <a:p>
              <a:pPr algn="l">
                <a:spcBef>
                  <a:spcPct val="50000"/>
                </a:spcBef>
              </a:pPr>
              <a:r>
                <a:rPr lang="en-US" altLang="zh-CN" sz="2400">
                  <a:cs typeface="Times New Roman" panose="02020603050405020304" pitchFamily="18" charset="0"/>
                </a:rPr>
                <a:t>…</a:t>
              </a:r>
              <a:endParaRPr lang="en-US" altLang="zh-CN" sz="2400">
                <a:cs typeface="Times New Roman" panose="02020603050405020304" pitchFamily="18" charset="0"/>
              </a:endParaRPr>
            </a:p>
          </p:txBody>
        </p:sp>
        <p:sp>
          <p:nvSpPr>
            <p:cNvPr id="64" name="Text Box 37"/>
            <p:cNvSpPr txBox="1">
              <a:spLocks noChangeArrowheads="1"/>
            </p:cNvSpPr>
            <p:nvPr/>
          </p:nvSpPr>
          <p:spPr bwMode="auto">
            <a:xfrm>
              <a:off x="5554685" y="3868730"/>
              <a:ext cx="2016125" cy="400110"/>
            </a:xfrm>
            <a:prstGeom prst="rect">
              <a:avLst/>
            </a:prstGeom>
            <a:noFill/>
            <a:ln w="9525">
              <a:noFill/>
              <a:miter lim="800000"/>
            </a:ln>
            <a:effectLst/>
          </p:spPr>
          <p:txBody>
            <a:bodyPr>
              <a:spAutoFit/>
            </a:bodyPr>
            <a:lstStyle/>
            <a:p>
              <a:pPr algn="l">
                <a:spcBef>
                  <a:spcPct val="50000"/>
                </a:spcBef>
              </a:pPr>
              <a:r>
                <a:rPr lang="zh-CN" altLang="en-US" sz="2000">
                  <a:ea typeface="楷体" panose="02010609060101010101" pitchFamily="49" charset="-122"/>
                  <a:cs typeface="Times New Roman" panose="02020603050405020304" pitchFamily="18" charset="0"/>
                </a:rPr>
                <a:t>外部节点层</a:t>
              </a:r>
              <a:endParaRPr lang="zh-CN" altLang="en-US" sz="2000">
                <a:ea typeface="楷体" panose="02010609060101010101" pitchFamily="49" charset="-122"/>
                <a:cs typeface="Times New Roman" panose="02020603050405020304" pitchFamily="18" charset="0"/>
              </a:endParaRPr>
            </a:p>
          </p:txBody>
        </p:sp>
        <p:sp>
          <p:nvSpPr>
            <p:cNvPr id="65" name="AutoShape 38"/>
            <p:cNvSpPr/>
            <p:nvPr/>
          </p:nvSpPr>
          <p:spPr bwMode="auto">
            <a:xfrm>
              <a:off x="5338785" y="2357430"/>
              <a:ext cx="73025" cy="1368425"/>
            </a:xfrm>
            <a:prstGeom prst="rightBrace">
              <a:avLst>
                <a:gd name="adj1" fmla="val 156159"/>
                <a:gd name="adj2" fmla="val 50000"/>
              </a:avLst>
            </a:prstGeom>
            <a:noFill/>
            <a:ln w="9525">
              <a:solidFill>
                <a:srgbClr val="3333FF"/>
              </a:solidFill>
              <a:round/>
            </a:ln>
            <a:effectLst/>
          </p:spPr>
          <p:txBody>
            <a:bodyPr anchor="ctr">
              <a:spAutoFit/>
            </a:bodyPr>
            <a:lstStyle/>
            <a:p>
              <a:endParaRPr lang="zh-CN" altLang="en-US" sz="2400"/>
            </a:p>
          </p:txBody>
        </p:sp>
        <p:sp>
          <p:nvSpPr>
            <p:cNvPr id="66" name="Text Box 39"/>
            <p:cNvSpPr txBox="1">
              <a:spLocks noChangeArrowheads="1"/>
            </p:cNvSpPr>
            <p:nvPr/>
          </p:nvSpPr>
          <p:spPr bwMode="auto">
            <a:xfrm>
              <a:off x="5338785" y="2717792"/>
              <a:ext cx="2447925" cy="400110"/>
            </a:xfrm>
            <a:prstGeom prst="rect">
              <a:avLst/>
            </a:prstGeom>
            <a:noFill/>
            <a:ln w="9525">
              <a:noFill/>
              <a:miter lim="800000"/>
            </a:ln>
            <a:effectLst/>
          </p:spPr>
          <p:txBody>
            <a:bodyPr>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高度 </a:t>
              </a:r>
              <a:r>
                <a:rPr lang="en-US" altLang="zh-CN" sz="2000" i="1" dirty="0">
                  <a:ea typeface="楷体" panose="02010609060101010101" pitchFamily="49" charset="-122"/>
                  <a:cs typeface="Times New Roman" panose="02020603050405020304" pitchFamily="18" charset="0"/>
                </a:rPr>
                <a:t>h</a:t>
              </a:r>
              <a:r>
                <a:rPr lang="en-US" altLang="zh-CN" sz="2000" dirty="0">
                  <a:ea typeface="楷体" panose="02010609060101010101" pitchFamily="49" charset="-122"/>
                  <a:cs typeface="Times New Roman" panose="02020603050405020304" pitchFamily="18" charset="0"/>
                </a:rPr>
                <a:t>=</a:t>
              </a:r>
              <a:r>
                <a:rPr lang="en-US" altLang="zh-CN" sz="2000" dirty="0" err="1">
                  <a:ea typeface="楷体" panose="02010609060101010101" pitchFamily="49" charset="-122"/>
                  <a:cs typeface="Times New Roman" panose="02020603050405020304" pitchFamily="18" charset="0"/>
                </a:rPr>
                <a:t>log</a:t>
              </a:r>
              <a:r>
                <a:rPr lang="en-US" altLang="zh-CN" sz="2000" baseline="-25000" dirty="0" err="1">
                  <a:ea typeface="楷体" panose="02010609060101010101" pitchFamily="49" charset="-122"/>
                  <a:cs typeface="Times New Roman" panose="02020603050405020304" pitchFamily="18" charset="0"/>
                </a:rPr>
                <a:t>2</a:t>
              </a:r>
              <a:r>
                <a:rPr lang="en-US" altLang="zh-CN" sz="2000" dirty="0">
                  <a:ea typeface="楷体" panose="02010609060101010101" pitchFamily="49" charset="-122"/>
                  <a:cs typeface="Times New Roman" panose="02020603050405020304" pitchFamily="18" charset="0"/>
                </a:rPr>
                <a:t>(</a:t>
              </a:r>
              <a:r>
                <a:rPr lang="en-US" altLang="zh-CN" sz="2000" i="1" dirty="0" err="1">
                  <a:ea typeface="楷体" panose="02010609060101010101" pitchFamily="49" charset="-122"/>
                  <a:cs typeface="Times New Roman" panose="02020603050405020304" pitchFamily="18" charset="0"/>
                </a:rPr>
                <a:t>n</a:t>
              </a:r>
              <a:r>
                <a:rPr lang="en-US" altLang="zh-CN" sz="2000" dirty="0" err="1">
                  <a:ea typeface="楷体" panose="02010609060101010101" pitchFamily="49" charset="-122"/>
                  <a:cs typeface="Times New Roman" panose="02020603050405020304" pitchFamily="18" charset="0"/>
                </a:rPr>
                <a:t>+1</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p:txBody>
        </p:sp>
      </p:grpSp>
      <p:grpSp>
        <p:nvGrpSpPr>
          <p:cNvPr id="70" name="组合 69"/>
          <p:cNvGrpSpPr/>
          <p:nvPr/>
        </p:nvGrpSpPr>
        <p:grpSpPr>
          <a:xfrm>
            <a:off x="785786" y="5429264"/>
            <a:ext cx="5857916" cy="785818"/>
            <a:chOff x="785786" y="5429264"/>
            <a:chExt cx="5857916" cy="785818"/>
          </a:xfrm>
        </p:grpSpPr>
        <p:sp>
          <p:nvSpPr>
            <p:cNvPr id="67" name="TextBox 66"/>
            <p:cNvSpPr txBox="1"/>
            <p:nvPr/>
          </p:nvSpPr>
          <p:spPr>
            <a:xfrm>
              <a:off x="1357290" y="5753417"/>
              <a:ext cx="5286412" cy="461665"/>
            </a:xfrm>
            <a:prstGeom prst="rect">
              <a:avLst/>
            </a:prstGeom>
            <a:noFill/>
          </p:spPr>
          <p:txBody>
            <a:bodyPr wrap="square" rtlCol="0">
              <a:spAutoFit/>
            </a:bodyPr>
            <a:lstStyle/>
            <a:p>
              <a:r>
                <a:rPr lang="zh-CN" altLang="en-US" sz="2400" dirty="0" smtClean="0">
                  <a:ea typeface="楷体" panose="02010609060101010101" pitchFamily="49" charset="-122"/>
                  <a:cs typeface="Times New Roman" panose="02020603050405020304" pitchFamily="18" charset="0"/>
                </a:rPr>
                <a:t>二分查找的时间复杂度为</a:t>
              </a:r>
              <a:r>
                <a:rPr lang="en-US" altLang="zh-CN" sz="2400" dirty="0" smtClean="0">
                  <a:ea typeface="楷体" panose="02010609060101010101" pitchFamily="49" charset="-122"/>
                  <a:cs typeface="Times New Roman" panose="02020603050405020304" pitchFamily="18" charset="0"/>
                </a:rPr>
                <a:t>O(</a:t>
              </a:r>
              <a:r>
                <a:rPr lang="en-US" altLang="zh-CN" sz="2400" dirty="0" err="1" smtClean="0">
                  <a:ea typeface="楷体" panose="02010609060101010101" pitchFamily="49" charset="-122"/>
                  <a:cs typeface="Times New Roman" panose="02020603050405020304" pitchFamily="18" charset="0"/>
                </a:rPr>
                <a:t>log</a:t>
              </a:r>
              <a:r>
                <a:rPr lang="en-US" altLang="zh-CN" sz="2400" baseline="-25000" dirty="0" err="1" smtClean="0">
                  <a:ea typeface="楷体" panose="02010609060101010101" pitchFamily="49" charset="-122"/>
                  <a:cs typeface="Times New Roman" panose="02020603050405020304" pitchFamily="18" charset="0"/>
                </a:rPr>
                <a:t>2</a:t>
              </a:r>
              <a:r>
                <a:rPr lang="en-US" altLang="zh-CN" sz="2400" i="1" dirty="0" err="1" smtClean="0">
                  <a:ea typeface="楷体" panose="02010609060101010101" pitchFamily="49" charset="-122"/>
                  <a:cs typeface="Times New Roman" panose="02020603050405020304" pitchFamily="18" charset="0"/>
                </a:rPr>
                <a:t>n</a:t>
              </a:r>
              <a:r>
                <a:rPr lang="en-US" altLang="zh-CN" sz="2400" dirty="0" smtClean="0">
                  <a:ea typeface="楷体" panose="02010609060101010101" pitchFamily="49" charset="-122"/>
                  <a:cs typeface="Times New Roman" panose="02020603050405020304" pitchFamily="18" charset="0"/>
                </a:rPr>
                <a:t>)</a:t>
              </a:r>
              <a:r>
                <a:rPr lang="zh-CN" altLang="en-US" sz="2400" dirty="0" smtClean="0">
                  <a:ea typeface="楷体" panose="02010609060101010101" pitchFamily="49" charset="-122"/>
                  <a:cs typeface="Times New Roman" panose="02020603050405020304" pitchFamily="18" charset="0"/>
                </a:rPr>
                <a:t>。</a:t>
              </a:r>
              <a:endParaRPr lang="zh-CN" altLang="en-US" sz="2400" dirty="0" smtClean="0">
                <a:ea typeface="楷体" panose="02010609060101010101" pitchFamily="49" charset="-122"/>
                <a:cs typeface="Times New Roman" panose="02020603050405020304" pitchFamily="18" charset="0"/>
              </a:endParaRPr>
            </a:p>
          </p:txBody>
        </p:sp>
        <p:sp>
          <p:nvSpPr>
            <p:cNvPr id="68" name="左弧形箭头 67"/>
            <p:cNvSpPr/>
            <p:nvPr/>
          </p:nvSpPr>
          <p:spPr>
            <a:xfrm>
              <a:off x="785786" y="5429264"/>
              <a:ext cx="357190" cy="714380"/>
            </a:xfrm>
            <a:prstGeom prst="curv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2400">
                <a:solidFill>
                  <a:schemeClr val="tx1"/>
                </a:solidFill>
              </a:endParaRPr>
            </a:p>
          </p:txBody>
        </p:sp>
      </p:grpSp>
      <p:graphicFrame>
        <p:nvGraphicFramePr>
          <p:cNvPr id="51202" name="Object 2"/>
          <p:cNvGraphicFramePr>
            <a:graphicFrameLocks noChangeAspect="1"/>
          </p:cNvGraphicFramePr>
          <p:nvPr/>
        </p:nvGraphicFramePr>
        <p:xfrm>
          <a:off x="620713" y="3260725"/>
          <a:ext cx="7334250" cy="1039813"/>
        </p:xfrm>
        <a:graphic>
          <a:graphicData uri="http://schemas.openxmlformats.org/presentationml/2006/ole">
            <mc:AlternateContent xmlns:mc="http://schemas.openxmlformats.org/markup-compatibility/2006">
              <mc:Choice xmlns:v="urn:schemas-microsoft-com:vml" Requires="v">
                <p:oleObj spid="_x0000_s4097" name="Equation" r:id="rId1" imgW="88087200" imgH="12496800" progId="">
                  <p:embed/>
                </p:oleObj>
              </mc:Choice>
              <mc:Fallback>
                <p:oleObj name="Equation" r:id="rId1" imgW="88087200" imgH="12496800" progId="">
                  <p:embed/>
                  <p:pic>
                    <p:nvPicPr>
                      <p:cNvPr id="0" name="图片 4096"/>
                      <p:cNvPicPr>
                        <a:picLocks noChangeAspect="1"/>
                      </p:cNvPicPr>
                      <p:nvPr/>
                    </p:nvPicPr>
                    <p:blipFill>
                      <a:blip r:embed="rId2"/>
                      <a:stretch>
                        <a:fillRect/>
                      </a:stretch>
                    </p:blipFill>
                    <p:spPr>
                      <a:xfrm>
                        <a:off x="620713" y="3260725"/>
                        <a:ext cx="7334250" cy="1039813"/>
                      </a:xfrm>
                      <a:prstGeom prst="rect">
                        <a:avLst/>
                      </a:prstGeom>
                      <a:noFill/>
                      <a:ln w="9525">
                        <a:noFill/>
                      </a:ln>
                    </p:spPr>
                  </p:pic>
                </p:oleObj>
              </mc:Fallback>
            </mc:AlternateContent>
          </a:graphicData>
        </a:graphic>
      </p:graphicFrame>
      <p:sp>
        <p:nvSpPr>
          <p:cNvPr id="71" name="灯片编号占位符 70"/>
          <p:cNvSpPr>
            <a:spLocks noGrp="1"/>
          </p:cNvSpPr>
          <p:nvPr>
            <p:ph type="sldNum" sz="quarter" idx="12"/>
          </p:nvPr>
        </p:nvSpPr>
        <p:spPr/>
        <p:txBody>
          <a:bodyPr/>
          <a:lstStyle/>
          <a:p>
            <a:fld id="{A3603EE2-E77C-4A3F-BE76-CC22BE303815}" type="slidenum">
              <a:rPr lang="en-US" altLang="zh-CN" smtClean="0"/>
            </a:fld>
            <a:r>
              <a:rPr lang="en-US" altLang="zh-CN" smtClean="0"/>
              <a:t>/29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bldLvl="0" animBg="1"/>
      <p:bldP spid="17104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026"/>
          <p:cNvSpPr txBox="1">
            <a:spLocks noChangeArrowheads="1"/>
          </p:cNvSpPr>
          <p:nvPr/>
        </p:nvSpPr>
        <p:spPr bwMode="auto">
          <a:xfrm>
            <a:off x="928662" y="1285860"/>
            <a:ext cx="2665412" cy="457200"/>
          </a:xfrm>
          <a:prstGeom prst="rect">
            <a:avLst/>
          </a:prstGeom>
          <a:solidFill>
            <a:srgbClr val="A9B3FD"/>
          </a:solidFill>
          <a:ln w="9525">
            <a:noFill/>
            <a:miter lim="800000"/>
          </a:ln>
          <a:effectLst/>
        </p:spPr>
        <p:txBody>
          <a:bodyPr>
            <a:spAutoFit/>
          </a:bodyPr>
          <a:lstStyle/>
          <a:p>
            <a:pPr algn="l">
              <a:spcBef>
                <a:spcPct val="50000"/>
              </a:spcBef>
            </a:pPr>
            <a:r>
              <a:rPr kumimoji="1" lang="en-US" altLang="zh-CN" sz="2400" dirty="0" smtClean="0">
                <a:solidFill>
                  <a:srgbClr val="FF0000"/>
                </a:solidFill>
                <a:latin typeface="微软雅黑" panose="020B0503020204020204" charset="-122"/>
                <a:ea typeface="微软雅黑" panose="020B0503020204020204" charset="-122"/>
                <a:cs typeface="Times New Roman" panose="02020603050405020304" pitchFamily="18" charset="0"/>
              </a:rPr>
              <a:t>1</a:t>
            </a:r>
            <a:r>
              <a:rPr kumimoji="1" lang="zh-CN" altLang="en-US" sz="2400" dirty="0" smtClean="0">
                <a:solidFill>
                  <a:srgbClr val="FF0000"/>
                </a:solidFill>
                <a:latin typeface="微软雅黑" panose="020B0503020204020204" charset="-122"/>
                <a:ea typeface="微软雅黑" panose="020B0503020204020204" charset="-122"/>
                <a:cs typeface="Times New Roman" panose="02020603050405020304" pitchFamily="18" charset="0"/>
              </a:rPr>
              <a:t>、索引</a:t>
            </a:r>
            <a:r>
              <a:rPr kumimoji="1" lang="zh-CN" altLang="en-US" sz="2400" dirty="0">
                <a:solidFill>
                  <a:srgbClr val="FF0000"/>
                </a:solidFill>
                <a:latin typeface="微软雅黑" panose="020B0503020204020204" charset="-122"/>
                <a:ea typeface="微软雅黑" panose="020B0503020204020204" charset="-122"/>
                <a:cs typeface="Times New Roman" panose="02020603050405020304" pitchFamily="18" charset="0"/>
              </a:rPr>
              <a:t>存储结构</a:t>
            </a:r>
            <a:endParaRPr kumimoji="1" lang="zh-CN" altLang="en-US" sz="2400" dirty="0">
              <a:solidFill>
                <a:srgbClr val="FF0000"/>
              </a:solidFill>
              <a:latin typeface="微软雅黑" panose="020B0503020204020204" charset="-122"/>
              <a:ea typeface="微软雅黑" panose="020B0503020204020204" charset="-122"/>
              <a:cs typeface="Times New Roman" panose="02020603050405020304" pitchFamily="18" charset="0"/>
            </a:endParaRPr>
          </a:p>
        </p:txBody>
      </p:sp>
      <p:sp>
        <p:nvSpPr>
          <p:cNvPr id="1030" name="Text Box 6"/>
          <p:cNvSpPr txBox="1">
            <a:spLocks noChangeArrowheads="1"/>
          </p:cNvSpPr>
          <p:nvPr/>
        </p:nvSpPr>
        <p:spPr bwMode="auto">
          <a:xfrm>
            <a:off x="857224" y="2071678"/>
            <a:ext cx="5000660" cy="609398"/>
          </a:xfrm>
          <a:prstGeom prst="rect">
            <a:avLst/>
          </a:prstGeom>
          <a:noFill/>
          <a:ln w="9525">
            <a:noFill/>
            <a:miter lim="800000"/>
          </a:ln>
          <a:effectLst/>
        </p:spPr>
        <p:txBody>
          <a:bodyPr wrap="square">
            <a:spAutoFit/>
          </a:bodyPr>
          <a:lstStyle/>
          <a:p>
            <a:pPr algn="l">
              <a:lnSpc>
                <a:spcPct val="140000"/>
              </a:lnSpc>
            </a:pPr>
            <a:r>
              <a:rPr lang="zh-CN" altLang="en-US" sz="2400" smtClean="0">
                <a:ea typeface="楷体" panose="02010609060101010101" pitchFamily="49" charset="-122"/>
                <a:cs typeface="Times New Roman" panose="02020603050405020304" pitchFamily="18" charset="0"/>
              </a:rPr>
              <a:t>索引</a:t>
            </a:r>
            <a:r>
              <a:rPr lang="zh-CN" altLang="en-US" sz="2400" dirty="0">
                <a:ea typeface="楷体" panose="02010609060101010101" pitchFamily="49" charset="-122"/>
                <a:cs typeface="Times New Roman" panose="02020603050405020304" pitchFamily="18" charset="0"/>
              </a:rPr>
              <a:t>存储结构</a:t>
            </a:r>
            <a:r>
              <a:rPr lang="zh-CN" altLang="en-US" sz="2400">
                <a:ea typeface="楷体" panose="02010609060101010101" pitchFamily="49" charset="-122"/>
                <a:cs typeface="Times New Roman" panose="02020603050405020304" pitchFamily="18" charset="0"/>
              </a:rPr>
              <a:t>＝</a:t>
            </a:r>
            <a:r>
              <a:rPr lang="zh-CN" altLang="en-US" sz="2400" smtClean="0">
                <a:ea typeface="楷体" panose="02010609060101010101" pitchFamily="49" charset="-122"/>
                <a:cs typeface="Times New Roman" panose="02020603050405020304" pitchFamily="18" charset="0"/>
              </a:rPr>
              <a:t>数据表 </a:t>
            </a:r>
            <a:r>
              <a:rPr lang="en-US" altLang="zh-CN" sz="2400" smtClean="0">
                <a:ea typeface="楷体" panose="02010609060101010101" pitchFamily="49" charset="-122"/>
                <a:cs typeface="Times New Roman" panose="02020603050405020304" pitchFamily="18" charset="0"/>
              </a:rPr>
              <a:t>+ </a:t>
            </a:r>
            <a:r>
              <a:rPr lang="zh-CN" altLang="en-US" sz="2400" smtClean="0">
                <a:solidFill>
                  <a:srgbClr val="FF33CC"/>
                </a:solidFill>
                <a:ea typeface="楷体" panose="02010609060101010101" pitchFamily="49" charset="-122"/>
                <a:cs typeface="Times New Roman" panose="02020603050405020304" pitchFamily="18" charset="0"/>
              </a:rPr>
              <a:t>索引表</a:t>
            </a:r>
            <a:r>
              <a:rPr lang="zh-CN" altLang="en-US" sz="2400" smtClean="0">
                <a:ea typeface="楷体" panose="02010609060101010101" pitchFamily="49" charset="-122"/>
                <a:cs typeface="Times New Roman" panose="02020603050405020304" pitchFamily="18" charset="0"/>
              </a:rPr>
              <a:t>      </a:t>
            </a:r>
            <a:endParaRPr lang="zh-CN" altLang="en-US" sz="2400" dirty="0" smtClean="0">
              <a:ea typeface="楷体" panose="02010609060101010101" pitchFamily="49" charset="-122"/>
              <a:cs typeface="Times New Roman" panose="02020603050405020304" pitchFamily="18" charset="0"/>
            </a:endParaRPr>
          </a:p>
        </p:txBody>
      </p:sp>
      <p:sp>
        <p:nvSpPr>
          <p:cNvPr id="1349" name="Text Box 325" descr="纸莎草纸"/>
          <p:cNvSpPr txBox="1">
            <a:spLocks noChangeArrowheads="1"/>
          </p:cNvSpPr>
          <p:nvPr/>
        </p:nvSpPr>
        <p:spPr bwMode="auto">
          <a:xfrm>
            <a:off x="395288" y="379413"/>
            <a:ext cx="5616575" cy="521970"/>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lgn="ctr">
              <a:spcBef>
                <a:spcPct val="50000"/>
              </a:spcBef>
            </a:pPr>
            <a:r>
              <a:rPr kumimoji="1" lang="zh-CN" altLang="en-US" sz="28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三</a:t>
            </a:r>
            <a:r>
              <a:rPr kumimoji="1" lang="en-US" altLang="zh-CN" sz="28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  </a:t>
            </a:r>
            <a:r>
              <a:rPr kumimoji="1" lang="zh-CN" altLang="en-US" sz="28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索引存储结构和分块查找</a:t>
            </a:r>
            <a:endParaRPr lang="zh-CN" altLang="en-US" sz="28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endParaRPr>
          </a:p>
        </p:txBody>
      </p:sp>
      <p:sp>
        <p:nvSpPr>
          <p:cNvPr id="7" name="Text Box 6"/>
          <p:cNvSpPr txBox="1">
            <a:spLocks noChangeArrowheads="1"/>
          </p:cNvSpPr>
          <p:nvPr/>
        </p:nvSpPr>
        <p:spPr bwMode="auto">
          <a:xfrm>
            <a:off x="325437" y="2786058"/>
            <a:ext cx="8247091" cy="2160591"/>
          </a:xfrm>
          <a:prstGeom prst="rect">
            <a:avLst/>
          </a:prstGeom>
          <a:noFill/>
          <a:ln w="9525">
            <a:noFill/>
            <a:miter lim="800000"/>
          </a:ln>
          <a:effectLst/>
        </p:spPr>
        <p:txBody>
          <a:bodyPr wrap="square">
            <a:spAutoFit/>
          </a:bodyPr>
          <a:lstStyle/>
          <a:p>
            <a:pPr algn="l">
              <a:lnSpc>
                <a:spcPct val="140000"/>
              </a:lnSpc>
            </a:pPr>
            <a:r>
              <a:rPr lang="zh-CN" altLang="en-US" sz="2400" smtClean="0">
                <a:ea typeface="楷体" panose="02010609060101010101" pitchFamily="49" charset="-122"/>
                <a:cs typeface="Times New Roman" panose="02020603050405020304" pitchFamily="18" charset="0"/>
              </a:rPr>
              <a:t>       索引</a:t>
            </a:r>
            <a:r>
              <a:rPr lang="zh-CN" altLang="en-US" sz="2400" dirty="0">
                <a:ea typeface="楷体" panose="02010609060101010101" pitchFamily="49" charset="-122"/>
                <a:cs typeface="Times New Roman" panose="02020603050405020304" pitchFamily="18" charset="0"/>
              </a:rPr>
              <a:t>表中的每一项称为索引项，索引项的一般形式是：</a:t>
            </a:r>
            <a:endParaRPr lang="zh-CN" altLang="en-US" sz="2400" dirty="0">
              <a:ea typeface="楷体" panose="02010609060101010101" pitchFamily="49" charset="-122"/>
              <a:cs typeface="Times New Roman" panose="02020603050405020304" pitchFamily="18" charset="0"/>
            </a:endParaRPr>
          </a:p>
          <a:p>
            <a:pPr algn="l">
              <a:lnSpc>
                <a:spcPct val="140000"/>
              </a:lnSpc>
            </a:pPr>
            <a:r>
              <a:rPr lang="zh-CN" altLang="en-US" sz="2400" dirty="0">
                <a:ea typeface="楷体" panose="02010609060101010101" pitchFamily="49" charset="-122"/>
                <a:cs typeface="Times New Roman" panose="02020603050405020304" pitchFamily="18" charset="0"/>
              </a:rPr>
              <a:t>      </a:t>
            </a:r>
            <a:r>
              <a:rPr lang="zh-CN" altLang="en-US" sz="2200" dirty="0">
                <a:solidFill>
                  <a:srgbClr val="CC00CC"/>
                </a:solidFill>
                <a:ea typeface="楷体" panose="02010609060101010101" pitchFamily="49" charset="-122"/>
                <a:cs typeface="Times New Roman" panose="02020603050405020304" pitchFamily="18" charset="0"/>
              </a:rPr>
              <a:t>（</a:t>
            </a:r>
            <a:r>
              <a:rPr lang="zh-CN" altLang="en-US" sz="2200" dirty="0" smtClean="0">
                <a:solidFill>
                  <a:srgbClr val="CC00CC"/>
                </a:solidFill>
                <a:ea typeface="楷体" panose="02010609060101010101" pitchFamily="49" charset="-122"/>
                <a:cs typeface="Times New Roman" panose="02020603050405020304" pitchFamily="18" charset="0"/>
              </a:rPr>
              <a:t>关键字，地址</a:t>
            </a:r>
            <a:r>
              <a:rPr lang="zh-CN" altLang="en-US" sz="2200" dirty="0">
                <a:solidFill>
                  <a:srgbClr val="CC00CC"/>
                </a:solidFill>
                <a:ea typeface="楷体" panose="02010609060101010101" pitchFamily="49" charset="-122"/>
                <a:cs typeface="Times New Roman" panose="02020603050405020304" pitchFamily="18" charset="0"/>
              </a:rPr>
              <a:t>）</a:t>
            </a:r>
            <a:endParaRPr lang="zh-CN" altLang="en-US" sz="2200" dirty="0">
              <a:solidFill>
                <a:srgbClr val="CC00CC"/>
              </a:solidFill>
              <a:ea typeface="楷体" panose="02010609060101010101" pitchFamily="49" charset="-122"/>
              <a:cs typeface="Times New Roman" panose="02020603050405020304" pitchFamily="18" charset="0"/>
            </a:endParaRPr>
          </a:p>
          <a:p>
            <a:pPr algn="l">
              <a:lnSpc>
                <a:spcPct val="140000"/>
              </a:lnSpc>
            </a:pPr>
            <a:r>
              <a:rPr lang="zh-CN" altLang="en-US" sz="2400" dirty="0">
                <a:ea typeface="楷体" panose="02010609060101010101" pitchFamily="49" charset="-122"/>
                <a:cs typeface="Times New Roman" panose="02020603050405020304" pitchFamily="18" charset="0"/>
              </a:rPr>
              <a:t>      关键字唯一标识一个节点，地址作为指向该关键字对应节点的指针，也可以是相对地址。 </a:t>
            </a:r>
            <a:endParaRPr lang="zh-CN" altLang="en-US" sz="2400" dirty="0">
              <a:ea typeface="楷体" panose="02010609060101010101" pitchFamily="49" charset="-122"/>
              <a:cs typeface="Times New Roman" panose="02020603050405020304" pitchFamily="18" charset="0"/>
            </a:endParaRPr>
          </a:p>
        </p:txBody>
      </p:sp>
      <p:sp>
        <p:nvSpPr>
          <p:cNvPr id="9" name="灯片编号占位符 8"/>
          <p:cNvSpPr>
            <a:spLocks noGrp="1"/>
          </p:cNvSpPr>
          <p:nvPr>
            <p:ph type="sldNum" sz="quarter" idx="12"/>
          </p:nvPr>
        </p:nvSpPr>
        <p:spPr/>
        <p:txBody>
          <a:bodyPr/>
          <a:lstStyle/>
          <a:p>
            <a:fld id="{A3603EE2-E77C-4A3F-BE76-CC22BE303815}" type="slidenum">
              <a:rPr lang="en-US" altLang="zh-CN" smtClean="0"/>
            </a:fld>
            <a:r>
              <a:rPr lang="en-US" altLang="zh-CN" smtClean="0"/>
              <a:t>/29</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309686" y="142852"/>
          <a:ext cx="2833686" cy="1854200"/>
        </p:xfrm>
        <a:graphic>
          <a:graphicData uri="http://schemas.openxmlformats.org/drawingml/2006/table">
            <a:tbl>
              <a:tblPr firstRow="1" bandRow="1">
                <a:tableStyleId>{5C22544A-7EE6-4342-B048-85BDC9FD1C3A}</a:tableStyleId>
              </a:tblPr>
              <a:tblGrid>
                <a:gridCol w="1155836"/>
                <a:gridCol w="1677850"/>
              </a:tblGrid>
              <a:tr h="370840">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学号</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rgbClr val="92D050"/>
                    </a:solidFill>
                  </a:tcPr>
                </a:tc>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姓名</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rgbClr val="92D050"/>
                    </a:solidFill>
                  </a:tcPr>
                </a:tc>
              </a:tr>
              <a:tr h="370840">
                <a:tc>
                  <a:txBody>
                    <a:bodyPr/>
                    <a:lstStyle/>
                    <a:p>
                      <a:pPr algn="ctr"/>
                      <a:r>
                        <a:rPr lang="en-US" altLang="zh-CN"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张三</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4</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李四</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王五</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刘六</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bl>
          </a:graphicData>
        </a:graphic>
      </p:graphicFrame>
      <p:graphicFrame>
        <p:nvGraphicFramePr>
          <p:cNvPr id="3" name="表格 2"/>
          <p:cNvGraphicFramePr>
            <a:graphicFrameLocks noGrp="1"/>
          </p:cNvGraphicFramePr>
          <p:nvPr/>
        </p:nvGraphicFramePr>
        <p:xfrm>
          <a:off x="1238248" y="3074998"/>
          <a:ext cx="2833686" cy="1854200"/>
        </p:xfrm>
        <a:graphic>
          <a:graphicData uri="http://schemas.openxmlformats.org/drawingml/2006/table">
            <a:tbl>
              <a:tblPr firstRow="1" bandRow="1">
                <a:tableStyleId>{5C22544A-7EE6-4342-B048-85BDC9FD1C3A}</a:tableStyleId>
              </a:tblPr>
              <a:tblGrid>
                <a:gridCol w="1155836"/>
                <a:gridCol w="1677850"/>
              </a:tblGrid>
              <a:tr h="370840">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学号</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rgbClr val="92D050"/>
                    </a:solidFill>
                  </a:tcPr>
                </a:tc>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姓名</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rgbClr val="92D050"/>
                    </a:solidFill>
                  </a:tcPr>
                </a:tc>
              </a:tr>
              <a:tr h="370840">
                <a:tc>
                  <a:txBody>
                    <a:bodyPr/>
                    <a:lstStyle/>
                    <a:p>
                      <a:pPr algn="ctr"/>
                      <a:r>
                        <a:rPr lang="en-US" altLang="zh-CN"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张三</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4</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李四</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王五</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刘六</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bl>
          </a:graphicData>
        </a:graphic>
      </p:graphicFrame>
      <p:sp>
        <p:nvSpPr>
          <p:cNvPr id="14" name="TextBox 13"/>
          <p:cNvSpPr txBox="1"/>
          <p:nvPr/>
        </p:nvSpPr>
        <p:spPr>
          <a:xfrm>
            <a:off x="4214810" y="571480"/>
            <a:ext cx="492443" cy="1000132"/>
          </a:xfrm>
          <a:prstGeom prst="rect">
            <a:avLst/>
          </a:prstGeom>
          <a:noFill/>
        </p:spPr>
        <p:txBody>
          <a:bodyPr vert="eaVert" wrap="square" rtlCol="0">
            <a:spAutoFit/>
          </a:bodyPr>
          <a:lstStyle/>
          <a:p>
            <a:r>
              <a:rPr lang="zh-CN" altLang="en-US" sz="2000" dirty="0" smtClean="0">
                <a:latin typeface="楷体" panose="02010609060101010101" pitchFamily="49" charset="-122"/>
                <a:ea typeface="楷体" panose="02010609060101010101" pitchFamily="49" charset="-122"/>
              </a:rPr>
              <a:t>学生表</a:t>
            </a:r>
            <a:endParaRPr lang="zh-CN" altLang="en-US" sz="2000" dirty="0">
              <a:latin typeface="楷体" panose="02010609060101010101" pitchFamily="49" charset="-122"/>
              <a:ea typeface="楷体" panose="02010609060101010101" pitchFamily="49" charset="-122"/>
            </a:endParaRPr>
          </a:p>
        </p:txBody>
      </p:sp>
      <p:graphicFrame>
        <p:nvGraphicFramePr>
          <p:cNvPr id="19" name="表格 18"/>
          <p:cNvGraphicFramePr>
            <a:graphicFrameLocks noGrp="1"/>
          </p:cNvGraphicFramePr>
          <p:nvPr/>
        </p:nvGraphicFramePr>
        <p:xfrm>
          <a:off x="4786314" y="3071810"/>
          <a:ext cx="1833554" cy="1854200"/>
        </p:xfrm>
        <a:graphic>
          <a:graphicData uri="http://schemas.openxmlformats.org/drawingml/2006/table">
            <a:tbl>
              <a:tblPr firstRow="1" bandRow="1">
                <a:tableStyleId>{93296810-A885-4BE3-A3E7-6D5BEEA58F35}</a:tableStyleId>
              </a:tblPr>
              <a:tblGrid>
                <a:gridCol w="876908"/>
                <a:gridCol w="956646"/>
              </a:tblGrid>
              <a:tr h="370840">
                <a:tc>
                  <a:txBody>
                    <a:bodyPr/>
                    <a:lstStyle/>
                    <a:p>
                      <a:pPr algn="ct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学号</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smtClean="0">
                          <a:latin typeface="Times New Roman" panose="02020603050405020304" pitchFamily="18" charset="0"/>
                          <a:ea typeface="楷体" panose="02010609060101010101" pitchFamily="49" charset="-122"/>
                          <a:cs typeface="Times New Roman" panose="02020603050405020304" pitchFamily="18" charset="0"/>
                        </a:rPr>
                        <a:t>地址</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4</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bl>
          </a:graphicData>
        </a:graphic>
      </p:graphicFrame>
      <p:graphicFrame>
        <p:nvGraphicFramePr>
          <p:cNvPr id="20" name="表格 19"/>
          <p:cNvGraphicFramePr>
            <a:graphicFrameLocks noGrp="1"/>
          </p:cNvGraphicFramePr>
          <p:nvPr/>
        </p:nvGraphicFramePr>
        <p:xfrm>
          <a:off x="7215206" y="3071810"/>
          <a:ext cx="1833554" cy="1854200"/>
        </p:xfrm>
        <a:graphic>
          <a:graphicData uri="http://schemas.openxmlformats.org/drawingml/2006/table">
            <a:tbl>
              <a:tblPr firstRow="1" bandRow="1">
                <a:tableStyleId>{93296810-A885-4BE3-A3E7-6D5BEEA58F35}</a:tableStyleId>
              </a:tblPr>
              <a:tblGrid>
                <a:gridCol w="876908"/>
                <a:gridCol w="956646"/>
              </a:tblGrid>
              <a:tr h="370840">
                <a:tc>
                  <a:txBody>
                    <a:bodyPr/>
                    <a:lstStyle/>
                    <a:p>
                      <a:pPr algn="ct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学号</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smtClean="0">
                          <a:latin typeface="Times New Roman" panose="02020603050405020304" pitchFamily="18" charset="0"/>
                          <a:ea typeface="楷体" panose="02010609060101010101" pitchFamily="49" charset="-122"/>
                          <a:cs typeface="Times New Roman" panose="02020603050405020304" pitchFamily="18" charset="0"/>
                        </a:rPr>
                        <a:t>地址</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bl>
          </a:graphicData>
        </a:graphic>
      </p:graphicFrame>
      <p:grpSp>
        <p:nvGrpSpPr>
          <p:cNvPr id="29" name="组合 28"/>
          <p:cNvGrpSpPr/>
          <p:nvPr/>
        </p:nvGrpSpPr>
        <p:grpSpPr>
          <a:xfrm>
            <a:off x="3929058" y="5000636"/>
            <a:ext cx="1071570" cy="857256"/>
            <a:chOff x="3929058" y="5000636"/>
            <a:chExt cx="1071570" cy="857256"/>
          </a:xfrm>
        </p:grpSpPr>
        <p:sp>
          <p:nvSpPr>
            <p:cNvPr id="21" name="下弧形箭头 20"/>
            <p:cNvSpPr/>
            <p:nvPr/>
          </p:nvSpPr>
          <p:spPr>
            <a:xfrm>
              <a:off x="3929058" y="5000636"/>
              <a:ext cx="1071570" cy="360000"/>
            </a:xfrm>
            <a:prstGeom prst="curved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2400">
                <a:solidFill>
                  <a:schemeClr val="tx1"/>
                </a:solidFill>
              </a:endParaRPr>
            </a:p>
          </p:txBody>
        </p:sp>
        <p:sp>
          <p:nvSpPr>
            <p:cNvPr id="22" name="TextBox 21"/>
            <p:cNvSpPr txBox="1"/>
            <p:nvPr/>
          </p:nvSpPr>
          <p:spPr>
            <a:xfrm>
              <a:off x="4071934" y="5457782"/>
              <a:ext cx="785818" cy="400110"/>
            </a:xfrm>
            <a:prstGeom prst="rect">
              <a:avLst/>
            </a:prstGeom>
            <a:noFill/>
          </p:spPr>
          <p:txBody>
            <a:bodyPr wrap="square" rtlCol="0">
              <a:spAutoFit/>
            </a:bodyPr>
            <a:lstStyle/>
            <a:p>
              <a:r>
                <a:rPr lang="zh-CN" altLang="en-US" sz="2000" smtClean="0">
                  <a:latin typeface="楷体" panose="02010609060101010101" pitchFamily="49" charset="-122"/>
                  <a:ea typeface="楷体" panose="02010609060101010101" pitchFamily="49" charset="-122"/>
                </a:rPr>
                <a:t>提取</a:t>
              </a:r>
              <a:endParaRPr lang="zh-CN" altLang="en-US" sz="2000">
                <a:latin typeface="楷体" panose="02010609060101010101" pitchFamily="49" charset="-122"/>
                <a:ea typeface="楷体" panose="02010609060101010101" pitchFamily="49" charset="-122"/>
              </a:endParaRPr>
            </a:p>
          </p:txBody>
        </p:sp>
      </p:grpSp>
      <p:grpSp>
        <p:nvGrpSpPr>
          <p:cNvPr id="30" name="组合 29"/>
          <p:cNvGrpSpPr/>
          <p:nvPr/>
        </p:nvGrpSpPr>
        <p:grpSpPr>
          <a:xfrm>
            <a:off x="6500826" y="5000636"/>
            <a:ext cx="1071570" cy="857256"/>
            <a:chOff x="6500826" y="5000636"/>
            <a:chExt cx="1071570" cy="857256"/>
          </a:xfrm>
        </p:grpSpPr>
        <p:sp>
          <p:nvSpPr>
            <p:cNvPr id="23" name="下弧形箭头 22"/>
            <p:cNvSpPr/>
            <p:nvPr/>
          </p:nvSpPr>
          <p:spPr>
            <a:xfrm>
              <a:off x="6500826" y="5000636"/>
              <a:ext cx="1071570" cy="360000"/>
            </a:xfrm>
            <a:prstGeom prst="curved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2400">
                <a:solidFill>
                  <a:schemeClr val="tx1"/>
                </a:solidFill>
              </a:endParaRPr>
            </a:p>
          </p:txBody>
        </p:sp>
        <p:sp>
          <p:nvSpPr>
            <p:cNvPr id="24" name="TextBox 23"/>
            <p:cNvSpPr txBox="1"/>
            <p:nvPr/>
          </p:nvSpPr>
          <p:spPr>
            <a:xfrm>
              <a:off x="6643702" y="5457782"/>
              <a:ext cx="785818" cy="400110"/>
            </a:xfrm>
            <a:prstGeom prst="rect">
              <a:avLst/>
            </a:prstGeom>
            <a:noFill/>
          </p:spPr>
          <p:txBody>
            <a:bodyPr wrap="square" rtlCol="0">
              <a:spAutoFit/>
            </a:bodyPr>
            <a:lstStyle/>
            <a:p>
              <a:r>
                <a:rPr lang="zh-CN" altLang="en-US" sz="2000" smtClean="0">
                  <a:latin typeface="楷体" panose="02010609060101010101" pitchFamily="49" charset="-122"/>
                  <a:ea typeface="楷体" panose="02010609060101010101" pitchFamily="49" charset="-122"/>
                </a:rPr>
                <a:t>排序</a:t>
              </a:r>
              <a:endParaRPr lang="zh-CN" altLang="en-US" sz="2000">
                <a:latin typeface="楷体" panose="02010609060101010101" pitchFamily="49" charset="-122"/>
                <a:ea typeface="楷体" panose="02010609060101010101" pitchFamily="49" charset="-122"/>
              </a:endParaRPr>
            </a:p>
          </p:txBody>
        </p:sp>
      </p:grpSp>
      <p:grpSp>
        <p:nvGrpSpPr>
          <p:cNvPr id="27" name="组合 26"/>
          <p:cNvGrpSpPr/>
          <p:nvPr/>
        </p:nvGrpSpPr>
        <p:grpSpPr>
          <a:xfrm>
            <a:off x="71406" y="2214554"/>
            <a:ext cx="3571900" cy="2691874"/>
            <a:chOff x="71406" y="2214554"/>
            <a:chExt cx="3571900" cy="2691874"/>
          </a:xfrm>
        </p:grpSpPr>
        <p:sp>
          <p:nvSpPr>
            <p:cNvPr id="5" name="TextBox 4"/>
            <p:cNvSpPr txBox="1"/>
            <p:nvPr/>
          </p:nvSpPr>
          <p:spPr>
            <a:xfrm>
              <a:off x="714348" y="3432188"/>
              <a:ext cx="428628" cy="369332"/>
            </a:xfrm>
            <a:prstGeom prst="rect">
              <a:avLst/>
            </a:prstGeom>
            <a:noFill/>
          </p:spPr>
          <p:txBody>
            <a:bodyPr wrap="square" rtlCol="0">
              <a:spAutoFit/>
            </a:bodyPr>
            <a:lstStyle/>
            <a:p>
              <a:r>
                <a:rPr lang="en-US" altLang="zh-CN" sz="1800" dirty="0" smtClean="0">
                  <a:solidFill>
                    <a:srgbClr val="C00000"/>
                  </a:solidFill>
                </a:rPr>
                <a:t>0</a:t>
              </a:r>
              <a:endParaRPr lang="zh-CN" altLang="en-US" sz="1800" dirty="0">
                <a:solidFill>
                  <a:srgbClr val="C00000"/>
                </a:solidFill>
              </a:endParaRPr>
            </a:p>
          </p:txBody>
        </p:sp>
        <p:sp>
          <p:nvSpPr>
            <p:cNvPr id="6" name="TextBox 5"/>
            <p:cNvSpPr txBox="1"/>
            <p:nvPr/>
          </p:nvSpPr>
          <p:spPr>
            <a:xfrm>
              <a:off x="714348" y="3815336"/>
              <a:ext cx="428628" cy="369332"/>
            </a:xfrm>
            <a:prstGeom prst="rect">
              <a:avLst/>
            </a:prstGeom>
            <a:noFill/>
          </p:spPr>
          <p:txBody>
            <a:bodyPr wrap="square" rtlCol="0">
              <a:spAutoFit/>
            </a:bodyPr>
            <a:lstStyle/>
            <a:p>
              <a:r>
                <a:rPr lang="en-US" altLang="zh-CN" sz="1800" dirty="0" smtClean="0">
                  <a:solidFill>
                    <a:srgbClr val="C00000"/>
                  </a:solidFill>
                </a:rPr>
                <a:t>1</a:t>
              </a:r>
              <a:endParaRPr lang="zh-CN" altLang="en-US" sz="1800" dirty="0">
                <a:solidFill>
                  <a:srgbClr val="C00000"/>
                </a:solidFill>
              </a:endParaRPr>
            </a:p>
          </p:txBody>
        </p:sp>
        <p:sp>
          <p:nvSpPr>
            <p:cNvPr id="7" name="TextBox 6"/>
            <p:cNvSpPr txBox="1"/>
            <p:nvPr/>
          </p:nvSpPr>
          <p:spPr>
            <a:xfrm>
              <a:off x="714348" y="4210068"/>
              <a:ext cx="428628" cy="369332"/>
            </a:xfrm>
            <a:prstGeom prst="rect">
              <a:avLst/>
            </a:prstGeom>
            <a:noFill/>
          </p:spPr>
          <p:txBody>
            <a:bodyPr wrap="square" rtlCol="0">
              <a:spAutoFit/>
            </a:bodyPr>
            <a:lstStyle/>
            <a:p>
              <a:r>
                <a:rPr lang="en-US" altLang="zh-CN" sz="1800" dirty="0" smtClean="0">
                  <a:solidFill>
                    <a:srgbClr val="C00000"/>
                  </a:solidFill>
                </a:rPr>
                <a:t>2</a:t>
              </a:r>
              <a:endParaRPr lang="zh-CN" altLang="en-US" sz="1800" dirty="0">
                <a:solidFill>
                  <a:srgbClr val="C00000"/>
                </a:solidFill>
              </a:endParaRPr>
            </a:p>
          </p:txBody>
        </p:sp>
        <p:sp>
          <p:nvSpPr>
            <p:cNvPr id="8" name="TextBox 7"/>
            <p:cNvSpPr txBox="1"/>
            <p:nvPr/>
          </p:nvSpPr>
          <p:spPr>
            <a:xfrm>
              <a:off x="714348" y="4537096"/>
              <a:ext cx="428628" cy="369332"/>
            </a:xfrm>
            <a:prstGeom prst="rect">
              <a:avLst/>
            </a:prstGeom>
            <a:noFill/>
          </p:spPr>
          <p:txBody>
            <a:bodyPr wrap="square" rtlCol="0">
              <a:spAutoFit/>
            </a:bodyPr>
            <a:lstStyle/>
            <a:p>
              <a:r>
                <a:rPr lang="en-US" altLang="zh-CN" sz="1800" dirty="0" smtClean="0">
                  <a:solidFill>
                    <a:srgbClr val="C00000"/>
                  </a:solidFill>
                </a:rPr>
                <a:t>3</a:t>
              </a:r>
              <a:endParaRPr lang="zh-CN" altLang="en-US" sz="1800" dirty="0">
                <a:solidFill>
                  <a:srgbClr val="C00000"/>
                </a:solidFill>
              </a:endParaRPr>
            </a:p>
          </p:txBody>
        </p:sp>
        <p:sp>
          <p:nvSpPr>
            <p:cNvPr id="9" name="TextBox 8"/>
            <p:cNvSpPr txBox="1"/>
            <p:nvPr/>
          </p:nvSpPr>
          <p:spPr>
            <a:xfrm>
              <a:off x="71406" y="3062856"/>
              <a:ext cx="1143008" cy="369332"/>
            </a:xfrm>
            <a:prstGeom prst="rect">
              <a:avLst/>
            </a:prstGeom>
            <a:noFill/>
          </p:spPr>
          <p:txBody>
            <a:bodyPr wrap="square" rtlCol="0">
              <a:spAutoFit/>
            </a:bodyPr>
            <a:lstStyle/>
            <a:p>
              <a:r>
                <a:rPr lang="zh-CN" altLang="en-US" sz="1800" dirty="0" smtClean="0">
                  <a:latin typeface="楷体" panose="02010609060101010101" pitchFamily="49" charset="-122"/>
                  <a:ea typeface="楷体" panose="02010609060101010101" pitchFamily="49" charset="-122"/>
                </a:rPr>
                <a:t>存储地址</a:t>
              </a:r>
              <a:endParaRPr lang="zh-CN" altLang="en-US" sz="1800" dirty="0">
                <a:latin typeface="楷体" panose="02010609060101010101" pitchFamily="49" charset="-122"/>
                <a:ea typeface="楷体" panose="02010609060101010101" pitchFamily="49" charset="-122"/>
              </a:endParaRPr>
            </a:p>
          </p:txBody>
        </p:sp>
        <p:sp>
          <p:nvSpPr>
            <p:cNvPr id="11" name="TextBox 10"/>
            <p:cNvSpPr txBox="1"/>
            <p:nvPr/>
          </p:nvSpPr>
          <p:spPr>
            <a:xfrm>
              <a:off x="2786050" y="2285992"/>
              <a:ext cx="857256"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存储</a:t>
              </a:r>
              <a:endParaRPr lang="zh-CN" altLang="en-US" sz="2000" dirty="0"/>
            </a:p>
          </p:txBody>
        </p:sp>
        <p:sp>
          <p:nvSpPr>
            <p:cNvPr id="12" name="下箭头 11"/>
            <p:cNvSpPr/>
            <p:nvPr/>
          </p:nvSpPr>
          <p:spPr>
            <a:xfrm>
              <a:off x="2500298" y="2214554"/>
              <a:ext cx="252000" cy="571504"/>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2400"/>
            </a:p>
          </p:txBody>
        </p:sp>
        <p:sp>
          <p:nvSpPr>
            <p:cNvPr id="25" name="TextBox 24"/>
            <p:cNvSpPr txBox="1"/>
            <p:nvPr/>
          </p:nvSpPr>
          <p:spPr>
            <a:xfrm>
              <a:off x="1000100" y="2571744"/>
              <a:ext cx="1071570" cy="400110"/>
            </a:xfrm>
            <a:prstGeom prst="rect">
              <a:avLst/>
            </a:prstGeom>
            <a:noFill/>
          </p:spPr>
          <p:txBody>
            <a:bodyPr wrap="square" rtlCol="0">
              <a:spAutoFit/>
            </a:bodyPr>
            <a:lstStyle/>
            <a:p>
              <a:pPr algn="ctr"/>
              <a:r>
                <a:rPr lang="zh-CN" altLang="en-US" sz="2000" dirty="0" smtClean="0">
                  <a:solidFill>
                    <a:srgbClr val="CC00FF"/>
                  </a:solidFill>
                  <a:ea typeface="楷体" panose="02010609060101010101" pitchFamily="49" charset="-122"/>
                  <a:cs typeface="Times New Roman" panose="02020603050405020304" pitchFamily="18" charset="0"/>
                </a:rPr>
                <a:t>数据表</a:t>
              </a:r>
              <a:endParaRPr lang="zh-CN" altLang="en-US" sz="2000" dirty="0">
                <a:solidFill>
                  <a:srgbClr val="CC00FF"/>
                </a:solidFill>
              </a:endParaRPr>
            </a:p>
          </p:txBody>
        </p:sp>
      </p:grpSp>
      <p:sp>
        <p:nvSpPr>
          <p:cNvPr id="26" name="TextBox 25"/>
          <p:cNvSpPr txBox="1"/>
          <p:nvPr/>
        </p:nvSpPr>
        <p:spPr>
          <a:xfrm>
            <a:off x="7643834" y="2571744"/>
            <a:ext cx="1071570" cy="400110"/>
          </a:xfrm>
          <a:prstGeom prst="rect">
            <a:avLst/>
          </a:prstGeom>
          <a:noFill/>
        </p:spPr>
        <p:txBody>
          <a:bodyPr wrap="square" rtlCol="0">
            <a:spAutoFit/>
          </a:bodyPr>
          <a:lstStyle/>
          <a:p>
            <a:pPr algn="ctr"/>
            <a:r>
              <a:rPr lang="zh-CN" altLang="en-US" sz="2000" dirty="0" smtClean="0">
                <a:solidFill>
                  <a:srgbClr val="FF33CC"/>
                </a:solidFill>
                <a:ea typeface="楷体" panose="02010609060101010101" pitchFamily="49" charset="-122"/>
                <a:cs typeface="Times New Roman" panose="02020603050405020304" pitchFamily="18" charset="0"/>
              </a:rPr>
              <a:t>索引表</a:t>
            </a:r>
            <a:endParaRPr lang="zh-CN" altLang="en-US" sz="2000" dirty="0"/>
          </a:p>
        </p:txBody>
      </p:sp>
      <p:sp>
        <p:nvSpPr>
          <p:cNvPr id="28" name="TextBox 27"/>
          <p:cNvSpPr txBox="1"/>
          <p:nvPr/>
        </p:nvSpPr>
        <p:spPr>
          <a:xfrm>
            <a:off x="214314" y="428604"/>
            <a:ext cx="1071538" cy="461665"/>
          </a:xfrm>
          <a:prstGeom prst="rect">
            <a:avLst/>
          </a:prstGeom>
          <a:noFill/>
        </p:spPr>
        <p:txBody>
          <a:bodyPr wrap="square" rtlCol="0">
            <a:spAutoFit/>
          </a:bodyPr>
          <a:lstStyle/>
          <a:p>
            <a:r>
              <a:rPr lang="zh-CN" altLang="en-US" sz="2400" smtClean="0">
                <a:solidFill>
                  <a:srgbClr val="FF0000"/>
                </a:solidFill>
                <a:latin typeface="黑体" panose="02010609060101010101" pitchFamily="49" charset="-122"/>
                <a:ea typeface="黑体" panose="02010609060101010101" pitchFamily="49" charset="-122"/>
              </a:rPr>
              <a:t>示例</a:t>
            </a:r>
            <a:endParaRPr lang="zh-CN" altLang="en-US" sz="2400" smtClean="0">
              <a:solidFill>
                <a:srgbClr val="FF0000"/>
              </a:solidFill>
              <a:latin typeface="黑体" panose="02010609060101010101" pitchFamily="49" charset="-122"/>
              <a:ea typeface="黑体" panose="02010609060101010101" pitchFamily="49" charset="-122"/>
            </a:endParaRPr>
          </a:p>
        </p:txBody>
      </p:sp>
      <p:sp>
        <p:nvSpPr>
          <p:cNvPr id="32" name="灯片编号占位符 31"/>
          <p:cNvSpPr>
            <a:spLocks noGrp="1"/>
          </p:cNvSpPr>
          <p:nvPr>
            <p:ph type="sldNum" sz="quarter" idx="12"/>
          </p:nvPr>
        </p:nvSpPr>
        <p:spPr/>
        <p:txBody>
          <a:bodyPr/>
          <a:lstStyle/>
          <a:p>
            <a:fld id="{A3603EE2-E77C-4A3F-BE76-CC22BE303815}" type="slidenum">
              <a:rPr lang="en-US" altLang="zh-CN" smtClean="0"/>
            </a:fld>
            <a:r>
              <a:rPr lang="en-US" altLang="zh-CN" smtClean="0"/>
              <a:t>/29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000232" y="3429000"/>
            <a:ext cx="4500594" cy="752066"/>
            <a:chOff x="2428860" y="5391578"/>
            <a:chExt cx="4500594" cy="752066"/>
          </a:xfrm>
        </p:grpSpPr>
        <p:sp>
          <p:nvSpPr>
            <p:cNvPr id="13" name="TextBox 12"/>
            <p:cNvSpPr txBox="1"/>
            <p:nvPr/>
          </p:nvSpPr>
          <p:spPr>
            <a:xfrm>
              <a:off x="2857488" y="5743534"/>
              <a:ext cx="3643338" cy="400110"/>
            </a:xfrm>
            <a:prstGeom prst="rect">
              <a:avLst/>
            </a:prstGeom>
            <a:noFill/>
          </p:spPr>
          <p:txBody>
            <a:bodyPr wrap="square" rtlCol="0">
              <a:spAutoFit/>
            </a:bodyPr>
            <a:lstStyle/>
            <a:p>
              <a:pPr algn="ctr"/>
              <a:r>
                <a:rPr kumimoji="1" lang="zh-CN" altLang="en-US" sz="2000" dirty="0" smtClean="0">
                  <a:ea typeface="楷体" panose="02010609060101010101" pitchFamily="49" charset="-122"/>
                  <a:cs typeface="Times New Roman" panose="02020603050405020304" pitchFamily="18" charset="0"/>
                </a:rPr>
                <a:t>学生表的索引存储结构</a:t>
              </a:r>
              <a:endParaRPr lang="zh-CN" altLang="en-US" sz="2000" dirty="0"/>
            </a:p>
          </p:txBody>
        </p:sp>
        <p:sp>
          <p:nvSpPr>
            <p:cNvPr id="15" name="左大括号 14"/>
            <p:cNvSpPr/>
            <p:nvPr/>
          </p:nvSpPr>
          <p:spPr>
            <a:xfrm rot="16200000">
              <a:off x="4553157" y="3267281"/>
              <a:ext cx="252000" cy="4500594"/>
            </a:xfrm>
            <a:prstGeom prst="leftBrace">
              <a:avLst/>
            </a:prstGeom>
            <a:ln w="28575">
              <a:solidFill>
                <a:srgbClr val="9900CC"/>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graphicFrame>
        <p:nvGraphicFramePr>
          <p:cNvPr id="19" name="表格 18"/>
          <p:cNvGraphicFramePr>
            <a:graphicFrameLocks noGrp="1"/>
          </p:cNvGraphicFramePr>
          <p:nvPr/>
        </p:nvGraphicFramePr>
        <p:xfrm>
          <a:off x="1452562" y="1289048"/>
          <a:ext cx="2833686" cy="1854200"/>
        </p:xfrm>
        <a:graphic>
          <a:graphicData uri="http://schemas.openxmlformats.org/drawingml/2006/table">
            <a:tbl>
              <a:tblPr firstRow="1" bandRow="1">
                <a:tableStyleId>{5C22544A-7EE6-4342-B048-85BDC9FD1C3A}</a:tableStyleId>
              </a:tblPr>
              <a:tblGrid>
                <a:gridCol w="1155836"/>
                <a:gridCol w="1677850"/>
              </a:tblGrid>
              <a:tr h="370840">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学号</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rgbClr val="92D050"/>
                    </a:solidFill>
                  </a:tcPr>
                </a:tc>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姓名</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rgbClr val="92D050"/>
                    </a:solidFill>
                  </a:tcPr>
                </a:tc>
              </a:tr>
              <a:tr h="370840">
                <a:tc>
                  <a:txBody>
                    <a:bodyPr/>
                    <a:lstStyle/>
                    <a:p>
                      <a:pPr algn="ctr"/>
                      <a:r>
                        <a:rPr lang="en-US" altLang="zh-CN"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张三</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4</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李四</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王五</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刘六</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bl>
          </a:graphicData>
        </a:graphic>
      </p:graphicFrame>
      <p:sp>
        <p:nvSpPr>
          <p:cNvPr id="20" name="TextBox 19"/>
          <p:cNvSpPr txBox="1"/>
          <p:nvPr/>
        </p:nvSpPr>
        <p:spPr>
          <a:xfrm>
            <a:off x="928662" y="1646238"/>
            <a:ext cx="428628" cy="369332"/>
          </a:xfrm>
          <a:prstGeom prst="rect">
            <a:avLst/>
          </a:prstGeom>
          <a:noFill/>
        </p:spPr>
        <p:txBody>
          <a:bodyPr wrap="square" rtlCol="0">
            <a:spAutoFit/>
          </a:bodyPr>
          <a:lstStyle/>
          <a:p>
            <a:r>
              <a:rPr lang="en-US" altLang="zh-CN" sz="1800" dirty="0" smtClean="0">
                <a:solidFill>
                  <a:srgbClr val="C00000"/>
                </a:solidFill>
              </a:rPr>
              <a:t>0</a:t>
            </a:r>
            <a:endParaRPr lang="zh-CN" altLang="en-US" sz="1800" dirty="0">
              <a:solidFill>
                <a:srgbClr val="C00000"/>
              </a:solidFill>
            </a:endParaRPr>
          </a:p>
        </p:txBody>
      </p:sp>
      <p:sp>
        <p:nvSpPr>
          <p:cNvPr id="21" name="TextBox 20"/>
          <p:cNvSpPr txBox="1"/>
          <p:nvPr/>
        </p:nvSpPr>
        <p:spPr>
          <a:xfrm>
            <a:off x="928662" y="2029386"/>
            <a:ext cx="428628" cy="369332"/>
          </a:xfrm>
          <a:prstGeom prst="rect">
            <a:avLst/>
          </a:prstGeom>
          <a:noFill/>
        </p:spPr>
        <p:txBody>
          <a:bodyPr wrap="square" rtlCol="0">
            <a:spAutoFit/>
          </a:bodyPr>
          <a:lstStyle/>
          <a:p>
            <a:r>
              <a:rPr lang="en-US" altLang="zh-CN" sz="1800" dirty="0" smtClean="0">
                <a:solidFill>
                  <a:srgbClr val="C00000"/>
                </a:solidFill>
              </a:rPr>
              <a:t>1</a:t>
            </a:r>
            <a:endParaRPr lang="zh-CN" altLang="en-US" sz="1800" dirty="0">
              <a:solidFill>
                <a:srgbClr val="C00000"/>
              </a:solidFill>
            </a:endParaRPr>
          </a:p>
        </p:txBody>
      </p:sp>
      <p:sp>
        <p:nvSpPr>
          <p:cNvPr id="22" name="TextBox 21"/>
          <p:cNvSpPr txBox="1"/>
          <p:nvPr/>
        </p:nvSpPr>
        <p:spPr>
          <a:xfrm>
            <a:off x="928662" y="2424118"/>
            <a:ext cx="428628" cy="369332"/>
          </a:xfrm>
          <a:prstGeom prst="rect">
            <a:avLst/>
          </a:prstGeom>
          <a:noFill/>
        </p:spPr>
        <p:txBody>
          <a:bodyPr wrap="square" rtlCol="0">
            <a:spAutoFit/>
          </a:bodyPr>
          <a:lstStyle/>
          <a:p>
            <a:r>
              <a:rPr lang="en-US" altLang="zh-CN" sz="1800" dirty="0" smtClean="0">
                <a:solidFill>
                  <a:srgbClr val="C00000"/>
                </a:solidFill>
              </a:rPr>
              <a:t>2</a:t>
            </a:r>
            <a:endParaRPr lang="zh-CN" altLang="en-US" sz="1800" dirty="0">
              <a:solidFill>
                <a:srgbClr val="C00000"/>
              </a:solidFill>
            </a:endParaRPr>
          </a:p>
        </p:txBody>
      </p:sp>
      <p:sp>
        <p:nvSpPr>
          <p:cNvPr id="23" name="TextBox 22"/>
          <p:cNvSpPr txBox="1"/>
          <p:nvPr/>
        </p:nvSpPr>
        <p:spPr>
          <a:xfrm>
            <a:off x="928662" y="2751146"/>
            <a:ext cx="428628" cy="369332"/>
          </a:xfrm>
          <a:prstGeom prst="rect">
            <a:avLst/>
          </a:prstGeom>
          <a:noFill/>
        </p:spPr>
        <p:txBody>
          <a:bodyPr wrap="square" rtlCol="0">
            <a:spAutoFit/>
          </a:bodyPr>
          <a:lstStyle/>
          <a:p>
            <a:r>
              <a:rPr lang="en-US" altLang="zh-CN" sz="1800" dirty="0" smtClean="0">
                <a:solidFill>
                  <a:srgbClr val="C00000"/>
                </a:solidFill>
              </a:rPr>
              <a:t>3</a:t>
            </a:r>
            <a:endParaRPr lang="zh-CN" altLang="en-US" sz="1800" dirty="0">
              <a:solidFill>
                <a:srgbClr val="C00000"/>
              </a:solidFill>
            </a:endParaRPr>
          </a:p>
        </p:txBody>
      </p:sp>
      <p:sp>
        <p:nvSpPr>
          <p:cNvPr id="24" name="TextBox 23"/>
          <p:cNvSpPr txBox="1"/>
          <p:nvPr/>
        </p:nvSpPr>
        <p:spPr>
          <a:xfrm>
            <a:off x="285720" y="1276906"/>
            <a:ext cx="1143008" cy="369332"/>
          </a:xfrm>
          <a:prstGeom prst="rect">
            <a:avLst/>
          </a:prstGeom>
          <a:noFill/>
        </p:spPr>
        <p:txBody>
          <a:bodyPr wrap="square" rtlCol="0">
            <a:spAutoFit/>
          </a:bodyPr>
          <a:lstStyle/>
          <a:p>
            <a:r>
              <a:rPr lang="zh-CN" altLang="en-US" sz="1800" dirty="0" smtClean="0">
                <a:latin typeface="楷体" panose="02010609060101010101" pitchFamily="49" charset="-122"/>
                <a:ea typeface="楷体" panose="02010609060101010101" pitchFamily="49" charset="-122"/>
              </a:rPr>
              <a:t>存储地址</a:t>
            </a:r>
            <a:endParaRPr lang="zh-CN" altLang="en-US" sz="1800" dirty="0">
              <a:latin typeface="楷体" panose="02010609060101010101" pitchFamily="49" charset="-122"/>
              <a:ea typeface="楷体" panose="02010609060101010101" pitchFamily="49" charset="-122"/>
            </a:endParaRPr>
          </a:p>
        </p:txBody>
      </p:sp>
      <p:sp>
        <p:nvSpPr>
          <p:cNvPr id="25" name="TextBox 24"/>
          <p:cNvSpPr txBox="1"/>
          <p:nvPr/>
        </p:nvSpPr>
        <p:spPr>
          <a:xfrm>
            <a:off x="1214414" y="785794"/>
            <a:ext cx="1071570" cy="400110"/>
          </a:xfrm>
          <a:prstGeom prst="rect">
            <a:avLst/>
          </a:prstGeom>
          <a:noFill/>
        </p:spPr>
        <p:txBody>
          <a:bodyPr wrap="square" rtlCol="0">
            <a:spAutoFit/>
          </a:bodyPr>
          <a:lstStyle/>
          <a:p>
            <a:pPr algn="ctr"/>
            <a:r>
              <a:rPr lang="zh-CN" altLang="en-US" sz="2000" dirty="0" smtClean="0">
                <a:solidFill>
                  <a:srgbClr val="CC00FF"/>
                </a:solidFill>
                <a:ea typeface="楷体" panose="02010609060101010101" pitchFamily="49" charset="-122"/>
                <a:cs typeface="Times New Roman" panose="02020603050405020304" pitchFamily="18" charset="0"/>
              </a:rPr>
              <a:t>数据表</a:t>
            </a:r>
            <a:endParaRPr lang="zh-CN" altLang="en-US" sz="2000" dirty="0">
              <a:solidFill>
                <a:srgbClr val="CC00FF"/>
              </a:solidFill>
            </a:endParaRPr>
          </a:p>
        </p:txBody>
      </p:sp>
      <p:graphicFrame>
        <p:nvGraphicFramePr>
          <p:cNvPr id="26" name="表格 25"/>
          <p:cNvGraphicFramePr>
            <a:graphicFrameLocks noGrp="1"/>
          </p:cNvGraphicFramePr>
          <p:nvPr/>
        </p:nvGraphicFramePr>
        <p:xfrm>
          <a:off x="5238776" y="1289048"/>
          <a:ext cx="1833554" cy="1854200"/>
        </p:xfrm>
        <a:graphic>
          <a:graphicData uri="http://schemas.openxmlformats.org/drawingml/2006/table">
            <a:tbl>
              <a:tblPr firstRow="1" bandRow="1">
                <a:tableStyleId>{93296810-A885-4BE3-A3E7-6D5BEEA58F35}</a:tableStyleId>
              </a:tblPr>
              <a:tblGrid>
                <a:gridCol w="876908"/>
                <a:gridCol w="956646"/>
              </a:tblGrid>
              <a:tr h="370840">
                <a:tc>
                  <a:txBody>
                    <a:bodyPr/>
                    <a:lstStyle/>
                    <a:p>
                      <a:pPr algn="ct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学号</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smtClean="0">
                          <a:latin typeface="Times New Roman" panose="02020603050405020304" pitchFamily="18" charset="0"/>
                          <a:ea typeface="楷体" panose="02010609060101010101" pitchFamily="49" charset="-122"/>
                          <a:cs typeface="Times New Roman" panose="02020603050405020304" pitchFamily="18" charset="0"/>
                        </a:rPr>
                        <a:t>地址</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bl>
          </a:graphicData>
        </a:graphic>
      </p:graphicFrame>
      <p:sp>
        <p:nvSpPr>
          <p:cNvPr id="27" name="TextBox 26"/>
          <p:cNvSpPr txBox="1"/>
          <p:nvPr/>
        </p:nvSpPr>
        <p:spPr>
          <a:xfrm>
            <a:off x="5667404" y="788982"/>
            <a:ext cx="1071570" cy="400110"/>
          </a:xfrm>
          <a:prstGeom prst="rect">
            <a:avLst/>
          </a:prstGeom>
          <a:noFill/>
        </p:spPr>
        <p:txBody>
          <a:bodyPr wrap="square" rtlCol="0">
            <a:spAutoFit/>
          </a:bodyPr>
          <a:lstStyle/>
          <a:p>
            <a:pPr algn="ctr"/>
            <a:r>
              <a:rPr lang="zh-CN" altLang="en-US" sz="2000" dirty="0" smtClean="0">
                <a:solidFill>
                  <a:srgbClr val="FF33CC"/>
                </a:solidFill>
                <a:ea typeface="楷体" panose="02010609060101010101" pitchFamily="49" charset="-122"/>
                <a:cs typeface="Times New Roman" panose="02020603050405020304" pitchFamily="18" charset="0"/>
              </a:rPr>
              <a:t>索引表</a:t>
            </a:r>
            <a:endParaRPr lang="zh-CN" altLang="en-US" sz="2000" dirty="0"/>
          </a:p>
        </p:txBody>
      </p:sp>
      <p:sp>
        <p:nvSpPr>
          <p:cNvPr id="17" name="灯片编号占位符 16"/>
          <p:cNvSpPr>
            <a:spLocks noGrp="1"/>
          </p:cNvSpPr>
          <p:nvPr>
            <p:ph type="sldNum" sz="quarter" idx="12"/>
          </p:nvPr>
        </p:nvSpPr>
        <p:spPr/>
        <p:txBody>
          <a:bodyPr/>
          <a:lstStyle/>
          <a:p>
            <a:fld id="{A3603EE2-E77C-4A3F-BE76-CC22BE303815}" type="slidenum">
              <a:rPr lang="en-US" altLang="zh-CN" smtClean="0"/>
            </a:fld>
            <a:r>
              <a:rPr lang="en-US" altLang="zh-CN" smtClean="0"/>
              <a:t>/29</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395265"/>
          <p:cNvSpPr>
            <a:spLocks noGrp="1"/>
          </p:cNvSpPr>
          <p:nvPr>
            <p:ph type="title"/>
          </p:nvPr>
        </p:nvSpPr>
        <p:spPr>
          <a:ln/>
        </p:spPr>
        <p:txBody>
          <a:bodyPr vert="horz" wrap="square" lIns="91440" tIns="45720" rIns="91440" bIns="45720" anchor="b"/>
          <a:p>
            <a:r>
              <a:rPr lang="zh-CN" altLang="en-US" dirty="0"/>
              <a:t>第9章    查找</a:t>
            </a:r>
            <a:endParaRPr lang="zh-CN" altLang="en-US" dirty="0"/>
          </a:p>
        </p:txBody>
      </p:sp>
      <p:sp>
        <p:nvSpPr>
          <p:cNvPr id="6147" name="文本占位符 395266"/>
          <p:cNvSpPr>
            <a:spLocks noGrp="1"/>
          </p:cNvSpPr>
          <p:nvPr>
            <p:ph idx="1"/>
          </p:nvPr>
        </p:nvSpPr>
        <p:spPr>
          <a:xfrm>
            <a:off x="1257300" y="1700213"/>
            <a:ext cx="5732463" cy="3595687"/>
          </a:xfrm>
          <a:ln/>
        </p:spPr>
        <p:txBody>
          <a:bodyPr vert="horz" wrap="square" lIns="91440" tIns="45720" rIns="91440" bIns="45720" anchor="t"/>
          <a:p>
            <a:pPr>
              <a:spcBef>
                <a:spcPct val="50000"/>
              </a:spcBef>
              <a:buClrTx/>
              <a:buNone/>
            </a:pPr>
            <a:r>
              <a:rPr lang="zh-CN" altLang="en-US" sz="3600" dirty="0">
                <a:solidFill>
                  <a:srgbClr val="0000FF"/>
                </a:solidFill>
              </a:rPr>
              <a:t>9.1 静态查找表</a:t>
            </a:r>
            <a:endParaRPr lang="zh-CN" altLang="en-US" sz="3600" dirty="0">
              <a:solidFill>
                <a:srgbClr val="0000FF"/>
              </a:solidFill>
            </a:endParaRPr>
          </a:p>
          <a:p>
            <a:pPr>
              <a:spcBef>
                <a:spcPct val="50000"/>
              </a:spcBef>
              <a:buClrTx/>
              <a:buNone/>
            </a:pPr>
            <a:r>
              <a:rPr lang="zh-CN" altLang="en-US" sz="3600" dirty="0"/>
              <a:t>9.2 动态查找表</a:t>
            </a:r>
            <a:endParaRPr lang="zh-CN" altLang="en-US" sz="3600" dirty="0"/>
          </a:p>
          <a:p>
            <a:pPr>
              <a:spcBef>
                <a:spcPct val="50000"/>
              </a:spcBef>
              <a:buClrTx/>
              <a:buNone/>
            </a:pPr>
            <a:r>
              <a:rPr lang="zh-CN" altLang="en-US" sz="3600" dirty="0"/>
              <a:t>9.3 哈希表</a:t>
            </a:r>
            <a:endParaRPr lang="zh-CN" altLang="en-US" sz="3600" dirty="0"/>
          </a:p>
          <a:p>
            <a:pPr>
              <a:buNone/>
            </a:pP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Text Box 4"/>
          <p:cNvSpPr txBox="1">
            <a:spLocks noChangeArrowheads="1"/>
          </p:cNvSpPr>
          <p:nvPr/>
        </p:nvSpPr>
        <p:spPr bwMode="auto">
          <a:xfrm>
            <a:off x="1142976" y="1500174"/>
            <a:ext cx="1390630" cy="461665"/>
          </a:xfrm>
          <a:prstGeom prst="rect">
            <a:avLst/>
          </a:prstGeom>
          <a:noFill/>
          <a:ln w="9525">
            <a:noFill/>
            <a:miter lim="800000"/>
          </a:ln>
          <a:effectLst/>
        </p:spPr>
        <p:txBody>
          <a:bodyPr wrap="square">
            <a:spAutoFit/>
          </a:bodyPr>
          <a:lstStyle/>
          <a:p>
            <a:pPr algn="l"/>
            <a:r>
              <a:rPr kumimoji="1" lang="zh-CN" altLang="en-US" sz="2400" dirty="0" smtClean="0">
                <a:solidFill>
                  <a:srgbClr val="FF0000"/>
                </a:solidFill>
                <a:latin typeface="黑体" panose="02010609060101010101" pitchFamily="49" charset="-122"/>
                <a:ea typeface="黑体" panose="02010609060101010101" pitchFamily="49" charset="-122"/>
              </a:rPr>
              <a:t>思路：</a:t>
            </a:r>
            <a:endParaRPr kumimoji="1" lang="zh-CN" altLang="en-US" sz="2400" dirty="0" smtClean="0">
              <a:solidFill>
                <a:srgbClr val="FF0000"/>
              </a:solidFill>
              <a:latin typeface="黑体" panose="02010609060101010101" pitchFamily="49" charset="-122"/>
              <a:ea typeface="黑体" panose="02010609060101010101" pitchFamily="49" charset="-122"/>
            </a:endParaRPr>
          </a:p>
        </p:txBody>
      </p:sp>
      <p:sp>
        <p:nvSpPr>
          <p:cNvPr id="120837" name="Text Box 5"/>
          <p:cNvSpPr txBox="1">
            <a:spLocks noChangeArrowheads="1"/>
          </p:cNvSpPr>
          <p:nvPr/>
        </p:nvSpPr>
        <p:spPr bwMode="auto">
          <a:xfrm>
            <a:off x="611188" y="620713"/>
            <a:ext cx="2232025" cy="457200"/>
          </a:xfrm>
          <a:prstGeom prst="rect">
            <a:avLst/>
          </a:prstGeom>
          <a:solidFill>
            <a:srgbClr val="A9B3FD"/>
          </a:solidFill>
          <a:ln w="9525">
            <a:noFill/>
            <a:miter lim="800000"/>
          </a:ln>
          <a:effectLst/>
        </p:spPr>
        <p:txBody>
          <a:bodyPr>
            <a:spAutoFit/>
          </a:bodyPr>
          <a:lstStyle/>
          <a:p>
            <a:pPr algn="ctr"/>
            <a:r>
              <a:rPr kumimoji="1" lang="en-US" altLang="zh-CN" sz="2400" dirty="0" smtClean="0">
                <a:solidFill>
                  <a:srgbClr val="FF0000"/>
                </a:solidFill>
                <a:latin typeface="微软雅黑" panose="020B0503020204020204" charset="-122"/>
                <a:ea typeface="微软雅黑" panose="020B0503020204020204" charset="-122"/>
                <a:cs typeface="Times New Roman" panose="02020603050405020304" pitchFamily="18" charset="0"/>
              </a:rPr>
              <a:t>2</a:t>
            </a:r>
            <a:r>
              <a:rPr kumimoji="1" lang="zh-CN" altLang="en-US" sz="2400" dirty="0" smtClean="0">
                <a:solidFill>
                  <a:srgbClr val="FF0000"/>
                </a:solidFill>
                <a:latin typeface="微软雅黑" panose="020B0503020204020204" charset="-122"/>
                <a:ea typeface="微软雅黑" panose="020B0503020204020204" charset="-122"/>
                <a:cs typeface="Times New Roman" panose="02020603050405020304" pitchFamily="18" charset="0"/>
              </a:rPr>
              <a:t>、分块</a:t>
            </a:r>
            <a:r>
              <a:rPr kumimoji="1" lang="zh-CN" altLang="en-US" sz="2400" dirty="0">
                <a:solidFill>
                  <a:srgbClr val="FF0000"/>
                </a:solidFill>
                <a:latin typeface="微软雅黑" panose="020B0503020204020204" charset="-122"/>
                <a:ea typeface="微软雅黑" panose="020B0503020204020204" charset="-122"/>
                <a:cs typeface="Times New Roman" panose="02020603050405020304" pitchFamily="18" charset="0"/>
              </a:rPr>
              <a:t>查找</a:t>
            </a:r>
            <a:endParaRPr kumimoji="1" lang="zh-CN" altLang="en-US" sz="2400" dirty="0">
              <a:solidFill>
                <a:srgbClr val="FF0000"/>
              </a:solidFill>
              <a:latin typeface="微软雅黑" panose="020B0503020204020204" charset="-122"/>
              <a:ea typeface="微软雅黑" panose="020B0503020204020204" charset="-122"/>
              <a:cs typeface="Times New Roman" panose="02020603050405020304" pitchFamily="18" charset="0"/>
            </a:endParaRPr>
          </a:p>
        </p:txBody>
      </p:sp>
      <p:sp>
        <p:nvSpPr>
          <p:cNvPr id="4" name="任意多边形 3"/>
          <p:cNvSpPr/>
          <p:nvPr/>
        </p:nvSpPr>
        <p:spPr>
          <a:xfrm>
            <a:off x="2071670" y="2000240"/>
            <a:ext cx="3962400" cy="2311400"/>
          </a:xfrm>
          <a:custGeom>
            <a:avLst/>
            <a:gdLst>
              <a:gd name="connsiteX0" fmla="*/ 0 w 3962400"/>
              <a:gd name="connsiteY0" fmla="*/ 2311400 h 2311400"/>
              <a:gd name="connsiteX1" fmla="*/ 254000 w 3962400"/>
              <a:gd name="connsiteY1" fmla="*/ 1955800 h 2311400"/>
              <a:gd name="connsiteX2" fmla="*/ 596900 w 3962400"/>
              <a:gd name="connsiteY2" fmla="*/ 1930400 h 2311400"/>
              <a:gd name="connsiteX3" fmla="*/ 863600 w 3962400"/>
              <a:gd name="connsiteY3" fmla="*/ 2032000 h 2311400"/>
              <a:gd name="connsiteX4" fmla="*/ 1041400 w 3962400"/>
              <a:gd name="connsiteY4" fmla="*/ 2146300 h 2311400"/>
              <a:gd name="connsiteX5" fmla="*/ 1231900 w 3962400"/>
              <a:gd name="connsiteY5" fmla="*/ 1917700 h 2311400"/>
              <a:gd name="connsiteX6" fmla="*/ 1587500 w 3962400"/>
              <a:gd name="connsiteY6" fmla="*/ 1346200 h 2311400"/>
              <a:gd name="connsiteX7" fmla="*/ 1739900 w 3962400"/>
              <a:gd name="connsiteY7" fmla="*/ 1219200 h 2311400"/>
              <a:gd name="connsiteX8" fmla="*/ 1968500 w 3962400"/>
              <a:gd name="connsiteY8" fmla="*/ 1371600 h 2311400"/>
              <a:gd name="connsiteX9" fmla="*/ 2057400 w 3962400"/>
              <a:gd name="connsiteY9" fmla="*/ 1524000 h 2311400"/>
              <a:gd name="connsiteX10" fmla="*/ 2260600 w 3962400"/>
              <a:gd name="connsiteY10" fmla="*/ 1511300 h 2311400"/>
              <a:gd name="connsiteX11" fmla="*/ 2286000 w 3962400"/>
              <a:gd name="connsiteY11" fmla="*/ 1346200 h 2311400"/>
              <a:gd name="connsiteX12" fmla="*/ 2324100 w 3962400"/>
              <a:gd name="connsiteY12" fmla="*/ 1143000 h 2311400"/>
              <a:gd name="connsiteX13" fmla="*/ 2400300 w 3962400"/>
              <a:gd name="connsiteY13" fmla="*/ 1028700 h 2311400"/>
              <a:gd name="connsiteX14" fmla="*/ 2476500 w 3962400"/>
              <a:gd name="connsiteY14" fmla="*/ 939800 h 2311400"/>
              <a:gd name="connsiteX15" fmla="*/ 2603500 w 3962400"/>
              <a:gd name="connsiteY15" fmla="*/ 736600 h 2311400"/>
              <a:gd name="connsiteX16" fmla="*/ 2882900 w 3962400"/>
              <a:gd name="connsiteY16" fmla="*/ 355600 h 2311400"/>
              <a:gd name="connsiteX17" fmla="*/ 3149600 w 3962400"/>
              <a:gd name="connsiteY17" fmla="*/ 609600 h 2311400"/>
              <a:gd name="connsiteX18" fmla="*/ 3200400 w 3962400"/>
              <a:gd name="connsiteY18" fmla="*/ 711200 h 2311400"/>
              <a:gd name="connsiteX19" fmla="*/ 3276600 w 3962400"/>
              <a:gd name="connsiteY19" fmla="*/ 774700 h 2311400"/>
              <a:gd name="connsiteX20" fmla="*/ 3390900 w 3962400"/>
              <a:gd name="connsiteY20" fmla="*/ 774700 h 2311400"/>
              <a:gd name="connsiteX21" fmla="*/ 3606800 w 3962400"/>
              <a:gd name="connsiteY21" fmla="*/ 571500 h 2311400"/>
              <a:gd name="connsiteX22" fmla="*/ 3606800 w 3962400"/>
              <a:gd name="connsiteY22" fmla="*/ 457200 h 2311400"/>
              <a:gd name="connsiteX23" fmla="*/ 3644900 w 3962400"/>
              <a:gd name="connsiteY23" fmla="*/ 266700 h 2311400"/>
              <a:gd name="connsiteX24" fmla="*/ 3721100 w 3962400"/>
              <a:gd name="connsiteY24" fmla="*/ 114300 h 2311400"/>
              <a:gd name="connsiteX25" fmla="*/ 3962400 w 3962400"/>
              <a:gd name="connsiteY25" fmla="*/ 0 h 2311400"/>
              <a:gd name="connsiteX0-1" fmla="*/ 0 w 3962400"/>
              <a:gd name="connsiteY0-2" fmla="*/ 2311400 h 2311400"/>
              <a:gd name="connsiteX1-3" fmla="*/ 254000 w 3962400"/>
              <a:gd name="connsiteY1-4" fmla="*/ 1955800 h 2311400"/>
              <a:gd name="connsiteX2-5" fmla="*/ 596900 w 3962400"/>
              <a:gd name="connsiteY2-6" fmla="*/ 1930400 h 2311400"/>
              <a:gd name="connsiteX3-7" fmla="*/ 863600 w 3962400"/>
              <a:gd name="connsiteY3-8" fmla="*/ 2032000 h 2311400"/>
              <a:gd name="connsiteX4-9" fmla="*/ 1041400 w 3962400"/>
              <a:gd name="connsiteY4-10" fmla="*/ 2146300 h 2311400"/>
              <a:gd name="connsiteX5-11" fmla="*/ 1231900 w 3962400"/>
              <a:gd name="connsiteY5-12" fmla="*/ 1917700 h 2311400"/>
              <a:gd name="connsiteX6-13" fmla="*/ 1587500 w 3962400"/>
              <a:gd name="connsiteY6-14" fmla="*/ 1346200 h 2311400"/>
              <a:gd name="connsiteX7-15" fmla="*/ 1739900 w 3962400"/>
              <a:gd name="connsiteY7-16" fmla="*/ 1219200 h 2311400"/>
              <a:gd name="connsiteX8-17" fmla="*/ 1968500 w 3962400"/>
              <a:gd name="connsiteY8-18" fmla="*/ 1371600 h 2311400"/>
              <a:gd name="connsiteX9-19" fmla="*/ 2057400 w 3962400"/>
              <a:gd name="connsiteY9-20" fmla="*/ 1524000 h 2311400"/>
              <a:gd name="connsiteX10-21" fmla="*/ 2260600 w 3962400"/>
              <a:gd name="connsiteY10-22" fmla="*/ 1511300 h 2311400"/>
              <a:gd name="connsiteX11-23" fmla="*/ 2286000 w 3962400"/>
              <a:gd name="connsiteY11-24" fmla="*/ 1346200 h 2311400"/>
              <a:gd name="connsiteX12-25" fmla="*/ 2324100 w 3962400"/>
              <a:gd name="connsiteY12-26" fmla="*/ 1143000 h 2311400"/>
              <a:gd name="connsiteX13-27" fmla="*/ 2400300 w 3962400"/>
              <a:gd name="connsiteY13-28" fmla="*/ 1028700 h 2311400"/>
              <a:gd name="connsiteX14-29" fmla="*/ 2476500 w 3962400"/>
              <a:gd name="connsiteY14-30" fmla="*/ 939800 h 2311400"/>
              <a:gd name="connsiteX15-31" fmla="*/ 2603500 w 3962400"/>
              <a:gd name="connsiteY15-32" fmla="*/ 736600 h 2311400"/>
              <a:gd name="connsiteX16-33" fmla="*/ 2882900 w 3962400"/>
              <a:gd name="connsiteY16-34" fmla="*/ 355600 h 2311400"/>
              <a:gd name="connsiteX17-35" fmla="*/ 3149600 w 3962400"/>
              <a:gd name="connsiteY17-36" fmla="*/ 609600 h 2311400"/>
              <a:gd name="connsiteX18-37" fmla="*/ 3200400 w 3962400"/>
              <a:gd name="connsiteY18-38" fmla="*/ 711200 h 2311400"/>
              <a:gd name="connsiteX19-39" fmla="*/ 3276600 w 3962400"/>
              <a:gd name="connsiteY19-40" fmla="*/ 774700 h 2311400"/>
              <a:gd name="connsiteX20-41" fmla="*/ 3390900 w 3962400"/>
              <a:gd name="connsiteY20-42" fmla="*/ 774700 h 2311400"/>
              <a:gd name="connsiteX21-43" fmla="*/ 3606800 w 3962400"/>
              <a:gd name="connsiteY21-44" fmla="*/ 571500 h 2311400"/>
              <a:gd name="connsiteX22-45" fmla="*/ 3606800 w 3962400"/>
              <a:gd name="connsiteY22-46" fmla="*/ 457200 h 2311400"/>
              <a:gd name="connsiteX23-47" fmla="*/ 3644900 w 3962400"/>
              <a:gd name="connsiteY23-48" fmla="*/ 266700 h 2311400"/>
              <a:gd name="connsiteX24-49" fmla="*/ 3721100 w 3962400"/>
              <a:gd name="connsiteY24-50" fmla="*/ 114300 h 2311400"/>
              <a:gd name="connsiteX25-51" fmla="*/ 3962400 w 3962400"/>
              <a:gd name="connsiteY25-52" fmla="*/ 0 h 23114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3962400" h="2311400">
                <a:moveTo>
                  <a:pt x="0" y="2311400"/>
                </a:moveTo>
                <a:cubicBezTo>
                  <a:pt x="77258" y="2165350"/>
                  <a:pt x="154517" y="2019300"/>
                  <a:pt x="254000" y="1955800"/>
                </a:cubicBezTo>
                <a:cubicBezTo>
                  <a:pt x="353483" y="1892300"/>
                  <a:pt x="495300" y="1917700"/>
                  <a:pt x="596900" y="1930400"/>
                </a:cubicBezTo>
                <a:cubicBezTo>
                  <a:pt x="698500" y="1943100"/>
                  <a:pt x="789517" y="1996017"/>
                  <a:pt x="863600" y="2032000"/>
                </a:cubicBezTo>
                <a:cubicBezTo>
                  <a:pt x="937683" y="2067983"/>
                  <a:pt x="980017" y="2165350"/>
                  <a:pt x="1041400" y="2146300"/>
                </a:cubicBezTo>
                <a:cubicBezTo>
                  <a:pt x="1102783" y="2127250"/>
                  <a:pt x="1140883" y="2051050"/>
                  <a:pt x="1231900" y="1917700"/>
                </a:cubicBezTo>
                <a:cubicBezTo>
                  <a:pt x="1322917" y="1784350"/>
                  <a:pt x="1502833" y="1462617"/>
                  <a:pt x="1587500" y="1346200"/>
                </a:cubicBezTo>
                <a:cubicBezTo>
                  <a:pt x="1672167" y="1229783"/>
                  <a:pt x="1676400" y="1214967"/>
                  <a:pt x="1739900" y="1219200"/>
                </a:cubicBezTo>
                <a:cubicBezTo>
                  <a:pt x="1803400" y="1223433"/>
                  <a:pt x="1915583" y="1320800"/>
                  <a:pt x="1968500" y="1371600"/>
                </a:cubicBezTo>
                <a:cubicBezTo>
                  <a:pt x="2021417" y="1422400"/>
                  <a:pt x="2008717" y="1500717"/>
                  <a:pt x="2057400" y="1524000"/>
                </a:cubicBezTo>
                <a:cubicBezTo>
                  <a:pt x="2106083" y="1547283"/>
                  <a:pt x="2222500" y="1540933"/>
                  <a:pt x="2260600" y="1511300"/>
                </a:cubicBezTo>
                <a:cubicBezTo>
                  <a:pt x="2298700" y="1481667"/>
                  <a:pt x="2275417" y="1407583"/>
                  <a:pt x="2286000" y="1346200"/>
                </a:cubicBezTo>
                <a:cubicBezTo>
                  <a:pt x="2296583" y="1284817"/>
                  <a:pt x="2305050" y="1195917"/>
                  <a:pt x="2324100" y="1143000"/>
                </a:cubicBezTo>
                <a:cubicBezTo>
                  <a:pt x="2343150" y="1090083"/>
                  <a:pt x="2374900" y="1062567"/>
                  <a:pt x="2400300" y="1028700"/>
                </a:cubicBezTo>
                <a:cubicBezTo>
                  <a:pt x="2425700" y="994833"/>
                  <a:pt x="2442633" y="988483"/>
                  <a:pt x="2476500" y="939800"/>
                </a:cubicBezTo>
                <a:cubicBezTo>
                  <a:pt x="2510367" y="891117"/>
                  <a:pt x="2535767" y="833967"/>
                  <a:pt x="2603500" y="736600"/>
                </a:cubicBezTo>
                <a:cubicBezTo>
                  <a:pt x="2671233" y="639233"/>
                  <a:pt x="2791883" y="376767"/>
                  <a:pt x="2882900" y="355600"/>
                </a:cubicBezTo>
                <a:cubicBezTo>
                  <a:pt x="2973917" y="334433"/>
                  <a:pt x="3096683" y="550333"/>
                  <a:pt x="3149600" y="609600"/>
                </a:cubicBezTo>
                <a:cubicBezTo>
                  <a:pt x="3202517" y="668867"/>
                  <a:pt x="3179233" y="683683"/>
                  <a:pt x="3200400" y="711200"/>
                </a:cubicBezTo>
                <a:cubicBezTo>
                  <a:pt x="3221567" y="738717"/>
                  <a:pt x="3244850" y="764117"/>
                  <a:pt x="3276600" y="774700"/>
                </a:cubicBezTo>
                <a:cubicBezTo>
                  <a:pt x="3308350" y="785283"/>
                  <a:pt x="3335867" y="808567"/>
                  <a:pt x="3390900" y="774700"/>
                </a:cubicBezTo>
                <a:cubicBezTo>
                  <a:pt x="3445933" y="740833"/>
                  <a:pt x="3570817" y="624417"/>
                  <a:pt x="3606800" y="571500"/>
                </a:cubicBezTo>
                <a:cubicBezTo>
                  <a:pt x="3642783" y="518583"/>
                  <a:pt x="3600450" y="508000"/>
                  <a:pt x="3606800" y="457200"/>
                </a:cubicBezTo>
                <a:cubicBezTo>
                  <a:pt x="3613150" y="406400"/>
                  <a:pt x="3625850" y="323850"/>
                  <a:pt x="3644900" y="266700"/>
                </a:cubicBezTo>
                <a:cubicBezTo>
                  <a:pt x="3663950" y="209550"/>
                  <a:pt x="3668183" y="158750"/>
                  <a:pt x="3721100" y="114300"/>
                </a:cubicBezTo>
                <a:cubicBezTo>
                  <a:pt x="3774017" y="69850"/>
                  <a:pt x="3868208" y="34925"/>
                  <a:pt x="3962400" y="0"/>
                </a:cubicBezTo>
              </a:path>
            </a:pathLst>
          </a:cu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nvGrpSpPr>
          <p:cNvPr id="16" name="组合 15"/>
          <p:cNvGrpSpPr/>
          <p:nvPr/>
        </p:nvGrpSpPr>
        <p:grpSpPr>
          <a:xfrm>
            <a:off x="2000232" y="1928802"/>
            <a:ext cx="4189442" cy="2571768"/>
            <a:chOff x="2000232" y="1928802"/>
            <a:chExt cx="4189442" cy="2571768"/>
          </a:xfrm>
        </p:grpSpPr>
        <p:sp>
          <p:nvSpPr>
            <p:cNvPr id="5" name="矩形 4"/>
            <p:cNvSpPr/>
            <p:nvPr/>
          </p:nvSpPr>
          <p:spPr>
            <a:xfrm>
              <a:off x="2000232" y="3643314"/>
              <a:ext cx="1357322" cy="857256"/>
            </a:xfrm>
            <a:prstGeom prst="rect">
              <a:avLst/>
            </a:prstGeom>
            <a:solidFill>
              <a:schemeClr val="accent1">
                <a:alpha val="0"/>
              </a:schemeClr>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28992" y="2786058"/>
              <a:ext cx="1357322" cy="857256"/>
            </a:xfrm>
            <a:prstGeom prst="rect">
              <a:avLst/>
            </a:prstGeom>
            <a:solidFill>
              <a:schemeClr val="accent1">
                <a:alpha val="0"/>
              </a:schemeClr>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a:off x="4832352" y="1928802"/>
              <a:ext cx="1357322" cy="857256"/>
            </a:xfrm>
            <a:prstGeom prst="rect">
              <a:avLst/>
            </a:prstGeom>
            <a:solidFill>
              <a:schemeClr val="accent1">
                <a:alpha val="0"/>
              </a:schemeClr>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8" name="TextBox 7"/>
          <p:cNvSpPr txBox="1"/>
          <p:nvPr/>
        </p:nvSpPr>
        <p:spPr>
          <a:xfrm>
            <a:off x="6357950" y="2028758"/>
            <a:ext cx="1928826"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数据整体无序</a:t>
            </a:r>
            <a:endParaRPr lang="zh-CN" altLang="en-US" sz="2000" dirty="0">
              <a:latin typeface="楷体" panose="02010609060101010101" pitchFamily="49" charset="-122"/>
              <a:ea typeface="楷体" panose="02010609060101010101" pitchFamily="49" charset="-122"/>
            </a:endParaRPr>
          </a:p>
        </p:txBody>
      </p:sp>
      <p:grpSp>
        <p:nvGrpSpPr>
          <p:cNvPr id="17" name="组合 16"/>
          <p:cNvGrpSpPr/>
          <p:nvPr/>
        </p:nvGrpSpPr>
        <p:grpSpPr>
          <a:xfrm>
            <a:off x="3357554" y="2786058"/>
            <a:ext cx="4929222" cy="1428760"/>
            <a:chOff x="3357554" y="2786058"/>
            <a:chExt cx="4929222" cy="1428760"/>
          </a:xfrm>
        </p:grpSpPr>
        <p:sp>
          <p:nvSpPr>
            <p:cNvPr id="9" name="TextBox 8"/>
            <p:cNvSpPr txBox="1"/>
            <p:nvPr/>
          </p:nvSpPr>
          <p:spPr>
            <a:xfrm>
              <a:off x="5929322" y="3571876"/>
              <a:ext cx="2357454"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分块后按块有序</a:t>
              </a:r>
              <a:endParaRPr lang="zh-CN" altLang="en-US" sz="2000"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rot="10800000" flipV="1">
              <a:off x="3357554" y="3929066"/>
              <a:ext cx="2500330" cy="285752"/>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1"/>
            </p:cNvCxnSpPr>
            <p:nvPr/>
          </p:nvCxnSpPr>
          <p:spPr>
            <a:xfrm rot="10800000">
              <a:off x="4786314" y="3500439"/>
              <a:ext cx="1143008" cy="271493"/>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7" idx="2"/>
            </p:cNvCxnSpPr>
            <p:nvPr/>
          </p:nvCxnSpPr>
          <p:spPr>
            <a:xfrm rot="16200000" flipV="1">
              <a:off x="5327259" y="2969812"/>
              <a:ext cx="857256" cy="489747"/>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grpSp>
      <p:sp>
        <p:nvSpPr>
          <p:cNvPr id="19" name="灯片编号占位符 18"/>
          <p:cNvSpPr>
            <a:spLocks noGrp="1"/>
          </p:cNvSpPr>
          <p:nvPr>
            <p:ph type="sldNum" sz="quarter" idx="12"/>
          </p:nvPr>
        </p:nvSpPr>
        <p:spPr/>
        <p:txBody>
          <a:bodyPr/>
          <a:lstStyle/>
          <a:p>
            <a:fld id="{A3603EE2-E77C-4A3F-BE76-CC22BE303815}" type="slidenum">
              <a:rPr lang="en-US" altLang="zh-CN" smtClean="0"/>
            </a:fld>
            <a:r>
              <a:rPr lang="en-US" altLang="zh-CN" smtClean="0"/>
              <a:t>/29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414721"/>
          <p:cNvSpPr>
            <a:spLocks noGrp="1"/>
          </p:cNvSpPr>
          <p:nvPr>
            <p:ph type="title"/>
          </p:nvPr>
        </p:nvSpPr>
        <p:spPr>
          <a:ln/>
        </p:spPr>
        <p:txBody>
          <a:bodyPr vert="horz" wrap="square" lIns="91440" tIns="45720" rIns="91440" bIns="45720" anchor="b"/>
          <a:p>
            <a:r>
              <a:rPr lang="zh-CN" altLang="en-US" dirty="0"/>
              <a:t>分块查找（索引顺序查找）</a:t>
            </a:r>
            <a:endParaRPr lang="zh-CN" altLang="en-US" dirty="0"/>
          </a:p>
        </p:txBody>
      </p:sp>
      <p:sp>
        <p:nvSpPr>
          <p:cNvPr id="414725" name="矩形 414724"/>
          <p:cNvSpPr/>
          <p:nvPr/>
        </p:nvSpPr>
        <p:spPr>
          <a:xfrm>
            <a:off x="323850" y="1123950"/>
            <a:ext cx="8458200" cy="2286000"/>
          </a:xfrm>
          <a:prstGeom prst="rect">
            <a:avLst/>
          </a:prstGeom>
          <a:solidFill>
            <a:schemeClr val="bg1"/>
          </a:solidFill>
          <a:ln w="9525">
            <a:noFill/>
          </a:ln>
        </p:spPr>
        <p:txBody>
          <a:bodyPr>
            <a:spAutoFit/>
          </a:bodyPr>
          <a:p>
            <a:pPr algn="just">
              <a:lnSpc>
                <a:spcPct val="120000"/>
              </a:lnSpc>
            </a:pPr>
            <a:r>
              <a:rPr lang="zh-CN" altLang="en-US" sz="2400" b="1" dirty="0">
                <a:latin typeface="Times New Roman" panose="02020603050405020304" pitchFamily="18" charset="0"/>
              </a:rPr>
              <a:t>       顺序查找的另一种改进方法。</a:t>
            </a:r>
            <a:endParaRPr lang="zh-CN" altLang="en-US" sz="2400" b="1" dirty="0">
              <a:latin typeface="Times New Roman" panose="02020603050405020304" pitchFamily="18" charset="0"/>
            </a:endParaRPr>
          </a:p>
          <a:p>
            <a:pPr algn="just">
              <a:lnSpc>
                <a:spcPct val="120000"/>
              </a:lnSpc>
            </a:pPr>
            <a:r>
              <a:rPr lang="zh-CN" altLang="en-US" sz="2400" b="1" dirty="0">
                <a:latin typeface="楷体_GB2312" pitchFamily="49" charset="-122"/>
                <a:ea typeface="楷体_GB2312" pitchFamily="49" charset="-122"/>
              </a:rPr>
              <a:t>   </a:t>
            </a:r>
            <a:r>
              <a:rPr lang="zh-CN" altLang="en-US" sz="2400" b="1" dirty="0">
                <a:solidFill>
                  <a:srgbClr val="0000FF"/>
                </a:solidFill>
                <a:latin typeface="楷体_GB2312" pitchFamily="49" charset="-122"/>
                <a:ea typeface="楷体_GB2312" pitchFamily="49" charset="-122"/>
              </a:rPr>
              <a:t>先</a:t>
            </a:r>
            <a:r>
              <a:rPr lang="zh-CN" altLang="en-US" sz="2400" b="1" dirty="0">
                <a:latin typeface="楷体_GB2312" pitchFamily="49" charset="-122"/>
                <a:ea typeface="楷体_GB2312" pitchFamily="49" charset="-122"/>
              </a:rPr>
              <a:t>让数据</a:t>
            </a:r>
            <a:r>
              <a:rPr lang="zh-CN" altLang="en-US" sz="2400" b="1" dirty="0">
                <a:solidFill>
                  <a:schemeClr val="folHlink"/>
                </a:solidFill>
                <a:latin typeface="黑体" panose="02010609060101010101" pitchFamily="49" charset="-122"/>
                <a:ea typeface="黑体" panose="02010609060101010101" pitchFamily="49" charset="-122"/>
              </a:rPr>
              <a:t>分块有序</a:t>
            </a:r>
            <a:r>
              <a:rPr lang="zh-CN" altLang="en-US" sz="2400" b="1" dirty="0">
                <a:latin typeface="楷体_GB2312" pitchFamily="49" charset="-122"/>
                <a:ea typeface="楷体_GB2312" pitchFamily="49" charset="-122"/>
              </a:rPr>
              <a:t>，即分成若干子表，要求每个子表中的数值（用关键字更准确）都比后一块中数值小（但子表内部未必有序）。</a:t>
            </a:r>
            <a:r>
              <a:rPr lang="zh-CN" altLang="en-US" sz="2400" b="1" dirty="0">
                <a:solidFill>
                  <a:srgbClr val="0000FF"/>
                </a:solidFill>
                <a:latin typeface="楷体_GB2312" pitchFamily="49" charset="-122"/>
                <a:ea typeface="楷体_GB2312" pitchFamily="49" charset="-122"/>
              </a:rPr>
              <a:t>然后</a:t>
            </a:r>
            <a:r>
              <a:rPr lang="zh-CN" altLang="en-US" sz="2400" b="1" dirty="0">
                <a:latin typeface="楷体_GB2312" pitchFamily="49" charset="-122"/>
                <a:ea typeface="楷体_GB2312" pitchFamily="49" charset="-122"/>
              </a:rPr>
              <a:t>将各子表中的最大关键字构成一个</a:t>
            </a:r>
            <a:r>
              <a:rPr lang="zh-CN" altLang="en-US" sz="2400" b="1" dirty="0">
                <a:solidFill>
                  <a:schemeClr val="folHlink"/>
                </a:solidFill>
                <a:latin typeface="黑体" panose="02010609060101010101" pitchFamily="49" charset="-122"/>
                <a:ea typeface="黑体" panose="02010609060101010101" pitchFamily="49" charset="-122"/>
              </a:rPr>
              <a:t>索引表</a:t>
            </a:r>
            <a:r>
              <a:rPr lang="zh-CN" altLang="en-US" sz="2400" b="1" dirty="0">
                <a:latin typeface="楷体_GB2312" pitchFamily="49" charset="-122"/>
                <a:ea typeface="楷体_GB2312" pitchFamily="49" charset="-122"/>
              </a:rPr>
              <a:t>，表中还要包含每个子表的起始地址（即头指针）。</a:t>
            </a:r>
            <a:endParaRPr lang="zh-CN" altLang="en-US" sz="2400" b="1" dirty="0">
              <a:latin typeface="楷体_GB2312" pitchFamily="49" charset="-122"/>
              <a:ea typeface="楷体_GB2312" pitchFamily="49" charset="-122"/>
            </a:endParaRPr>
          </a:p>
        </p:txBody>
      </p:sp>
      <p:graphicFrame>
        <p:nvGraphicFramePr>
          <p:cNvPr id="414727" name="表格 414726"/>
          <p:cNvGraphicFramePr/>
          <p:nvPr/>
        </p:nvGraphicFramePr>
        <p:xfrm>
          <a:off x="2286000" y="4038600"/>
          <a:ext cx="2286000" cy="795338"/>
        </p:xfrm>
        <a:graphic>
          <a:graphicData uri="http://schemas.openxmlformats.org/drawingml/2006/table">
            <a:tbl>
              <a:tblPr/>
              <a:tblGrid>
                <a:gridCol w="762000"/>
                <a:gridCol w="762000"/>
                <a:gridCol w="762000"/>
              </a:tblGrid>
              <a:tr h="397669">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endParaRPr lang="zh-CN" altLang="en-US" sz="2000" b="1" dirty="0"/>
                    </a:p>
                  </a:txBody>
                  <a:tcPr marT="45885" marB="4588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endParaRPr lang="zh-CN" altLang="en-US" sz="2000" b="1" dirty="0"/>
                    </a:p>
                  </a:txBody>
                  <a:tcPr marT="45885" marB="4588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endParaRPr lang="zh-CN" altLang="en-US" sz="2000" b="1" dirty="0"/>
                    </a:p>
                  </a:txBody>
                  <a:tcPr marT="45885" marB="4588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7669">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endParaRPr lang="zh-CN" altLang="en-US" sz="2000" b="1" dirty="0"/>
                    </a:p>
                  </a:txBody>
                  <a:tcPr marT="45885" marB="4588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endParaRPr lang="zh-CN" altLang="en-US" sz="2000" b="1" dirty="0"/>
                    </a:p>
                  </a:txBody>
                  <a:tcPr marT="45885" marB="4588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endParaRPr lang="zh-CN" altLang="en-US" sz="2000" b="1" dirty="0"/>
                    </a:p>
                  </a:txBody>
                  <a:tcPr marT="45885" marB="4588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14741" name="矩形 414740"/>
          <p:cNvSpPr/>
          <p:nvPr/>
        </p:nvSpPr>
        <p:spPr>
          <a:xfrm>
            <a:off x="2895600" y="3581400"/>
            <a:ext cx="1143000" cy="457200"/>
          </a:xfrm>
          <a:prstGeom prst="rect">
            <a:avLst/>
          </a:prstGeom>
          <a:noFill/>
          <a:ln w="9525">
            <a:noFill/>
          </a:ln>
        </p:spPr>
        <p:txBody>
          <a:bodyPr>
            <a:spAutoFit/>
          </a:bodyPr>
          <a:p>
            <a:r>
              <a:rPr lang="zh-CN" altLang="en-US" sz="2400" b="1" dirty="0">
                <a:solidFill>
                  <a:srgbClr val="FF00FF"/>
                </a:solidFill>
                <a:latin typeface="隶书" panose="02010509060101010101" pitchFamily="49" charset="-122"/>
                <a:ea typeface="隶书" panose="02010509060101010101" pitchFamily="49" charset="-122"/>
              </a:rPr>
              <a:t>索引表</a:t>
            </a:r>
            <a:endParaRPr lang="zh-CN" altLang="en-US" sz="2400" b="1" dirty="0">
              <a:solidFill>
                <a:srgbClr val="FF00FF"/>
              </a:solidFill>
              <a:latin typeface="隶书" panose="02010509060101010101" pitchFamily="49" charset="-122"/>
              <a:ea typeface="隶书" panose="02010509060101010101" pitchFamily="49" charset="-122"/>
            </a:endParaRPr>
          </a:p>
        </p:txBody>
      </p:sp>
      <p:sp>
        <p:nvSpPr>
          <p:cNvPr id="414742" name="矩形 414741"/>
          <p:cNvSpPr/>
          <p:nvPr/>
        </p:nvSpPr>
        <p:spPr>
          <a:xfrm>
            <a:off x="533400" y="3962400"/>
            <a:ext cx="1828800" cy="457200"/>
          </a:xfrm>
          <a:prstGeom prst="rect">
            <a:avLst/>
          </a:prstGeom>
          <a:noFill/>
          <a:ln w="9525">
            <a:noFill/>
          </a:ln>
        </p:spPr>
        <p:txBody>
          <a:bodyPr>
            <a:spAutoFit/>
          </a:bodyPr>
          <a:p>
            <a:r>
              <a:rPr lang="zh-CN" altLang="en-US" sz="2400" dirty="0">
                <a:solidFill>
                  <a:srgbClr val="FF00FF"/>
                </a:solidFill>
                <a:latin typeface="隶书" panose="02010509060101010101" pitchFamily="49" charset="-122"/>
                <a:ea typeface="隶书" panose="02010509060101010101" pitchFamily="49" charset="-122"/>
              </a:rPr>
              <a:t>最大关键字</a:t>
            </a:r>
            <a:endParaRPr lang="zh-CN" altLang="en-US" sz="2400" dirty="0">
              <a:solidFill>
                <a:srgbClr val="FF00FF"/>
              </a:solidFill>
              <a:latin typeface="隶书" panose="02010509060101010101" pitchFamily="49" charset="-122"/>
              <a:ea typeface="隶书" panose="02010509060101010101" pitchFamily="49" charset="-122"/>
            </a:endParaRPr>
          </a:p>
        </p:txBody>
      </p:sp>
      <p:sp>
        <p:nvSpPr>
          <p:cNvPr id="414743" name="矩形 414742"/>
          <p:cNvSpPr/>
          <p:nvPr/>
        </p:nvSpPr>
        <p:spPr>
          <a:xfrm>
            <a:off x="762000" y="4343400"/>
            <a:ext cx="1828800" cy="457200"/>
          </a:xfrm>
          <a:prstGeom prst="rect">
            <a:avLst/>
          </a:prstGeom>
          <a:noFill/>
          <a:ln w="9525">
            <a:noFill/>
          </a:ln>
        </p:spPr>
        <p:txBody>
          <a:bodyPr>
            <a:spAutoFit/>
          </a:bodyPr>
          <a:p>
            <a:r>
              <a:rPr lang="zh-CN" altLang="en-US" sz="2400" dirty="0">
                <a:solidFill>
                  <a:srgbClr val="FF00FF"/>
                </a:solidFill>
                <a:latin typeface="隶书" panose="02010509060101010101" pitchFamily="49" charset="-122"/>
                <a:ea typeface="隶书" panose="02010509060101010101" pitchFamily="49" charset="-122"/>
              </a:rPr>
              <a:t>起始地址</a:t>
            </a:r>
            <a:endParaRPr lang="zh-CN" altLang="en-US" sz="2400" dirty="0">
              <a:solidFill>
                <a:srgbClr val="FF00FF"/>
              </a:solidFill>
              <a:latin typeface="隶书" panose="02010509060101010101" pitchFamily="49" charset="-122"/>
              <a:ea typeface="隶书" panose="02010509060101010101" pitchFamily="49" charset="-122"/>
            </a:endParaRPr>
          </a:p>
        </p:txBody>
      </p:sp>
      <p:graphicFrame>
        <p:nvGraphicFramePr>
          <p:cNvPr id="414828" name="表格 414827"/>
          <p:cNvGraphicFramePr/>
          <p:nvPr/>
        </p:nvGraphicFramePr>
        <p:xfrm>
          <a:off x="228600" y="5167313"/>
          <a:ext cx="8763000" cy="366713"/>
        </p:xfrm>
        <a:graphic>
          <a:graphicData uri="http://schemas.openxmlformats.org/drawingml/2006/table">
            <a:tbl>
              <a:tblPr/>
              <a:tblGrid>
                <a:gridCol w="487363"/>
                <a:gridCol w="485775"/>
                <a:gridCol w="487362"/>
                <a:gridCol w="487363"/>
                <a:gridCol w="485775"/>
                <a:gridCol w="487362"/>
                <a:gridCol w="487363"/>
                <a:gridCol w="485775"/>
                <a:gridCol w="487362"/>
                <a:gridCol w="487363"/>
                <a:gridCol w="485775"/>
                <a:gridCol w="487362"/>
                <a:gridCol w="487363"/>
                <a:gridCol w="485775"/>
                <a:gridCol w="487362"/>
                <a:gridCol w="487363"/>
                <a:gridCol w="485775"/>
                <a:gridCol w="487362"/>
              </a:tblGrid>
              <a:tr h="366712">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22</a:t>
                      </a:r>
                      <a:endParaRPr lang="zh-CN" altLang="en-US" sz="1800" b="1" dirty="0"/>
                    </a:p>
                  </a:txBody>
                  <a:tcPr marT="45839" marB="45839">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FFFF"/>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12</a:t>
                      </a:r>
                      <a:endParaRPr lang="zh-CN" altLang="en-US" sz="1800" b="1" dirty="0"/>
                    </a:p>
                  </a:txBody>
                  <a:tcPr marT="45839" marB="4583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FFFF"/>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13</a:t>
                      </a:r>
                      <a:endParaRPr lang="zh-CN" altLang="en-US" sz="1800" b="1" dirty="0"/>
                    </a:p>
                  </a:txBody>
                  <a:tcPr marT="45839" marB="4583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FFFF"/>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8</a:t>
                      </a:r>
                      <a:endParaRPr lang="zh-CN" altLang="en-US" sz="1800" b="1" dirty="0"/>
                    </a:p>
                  </a:txBody>
                  <a:tcPr marT="45839" marB="4583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FFFF"/>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9</a:t>
                      </a:r>
                      <a:endParaRPr lang="zh-CN" altLang="en-US" sz="1800" b="1" dirty="0"/>
                    </a:p>
                  </a:txBody>
                  <a:tcPr marT="45839" marB="4583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FFFF"/>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20</a:t>
                      </a:r>
                      <a:endParaRPr lang="zh-CN" altLang="en-US" sz="1800" b="1" dirty="0"/>
                    </a:p>
                  </a:txBody>
                  <a:tcPr marT="45839" marB="4583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FFFF"/>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33</a:t>
                      </a:r>
                      <a:endParaRPr lang="zh-CN" altLang="en-US" sz="1800" b="1" dirty="0"/>
                    </a:p>
                  </a:txBody>
                  <a:tcPr marT="45839" marB="4583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42</a:t>
                      </a:r>
                      <a:endParaRPr lang="zh-CN" altLang="en-US" sz="1800" b="1" dirty="0"/>
                    </a:p>
                  </a:txBody>
                  <a:tcPr marT="45839" marB="4583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44</a:t>
                      </a:r>
                      <a:endParaRPr lang="zh-CN" altLang="en-US" sz="1800" b="1" dirty="0"/>
                    </a:p>
                  </a:txBody>
                  <a:tcPr marT="45839" marB="4583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38</a:t>
                      </a:r>
                      <a:endParaRPr lang="zh-CN" altLang="en-US" sz="1800" b="1" dirty="0"/>
                    </a:p>
                  </a:txBody>
                  <a:tcPr marT="45839" marB="4583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24</a:t>
                      </a:r>
                      <a:endParaRPr lang="zh-CN" altLang="en-US" sz="1800" b="1" dirty="0"/>
                    </a:p>
                  </a:txBody>
                  <a:tcPr marT="45839" marB="4583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48</a:t>
                      </a:r>
                      <a:endParaRPr lang="zh-CN" altLang="en-US" sz="1800" b="1" dirty="0"/>
                    </a:p>
                  </a:txBody>
                  <a:tcPr marT="45839" marB="4583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60</a:t>
                      </a:r>
                      <a:endParaRPr lang="zh-CN" altLang="en-US" sz="1800" b="1" dirty="0"/>
                    </a:p>
                  </a:txBody>
                  <a:tcPr marT="45839" marB="4583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FFFF"/>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58</a:t>
                      </a:r>
                      <a:endParaRPr lang="zh-CN" altLang="en-US" sz="1800" b="1" dirty="0"/>
                    </a:p>
                  </a:txBody>
                  <a:tcPr marT="45839" marB="4583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FFFF"/>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74</a:t>
                      </a:r>
                      <a:endParaRPr lang="zh-CN" altLang="en-US" sz="1800" b="1" dirty="0"/>
                    </a:p>
                  </a:txBody>
                  <a:tcPr marT="45839" marB="4583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FFFF"/>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49</a:t>
                      </a:r>
                      <a:endParaRPr lang="zh-CN" altLang="en-US" sz="1800" b="1" dirty="0"/>
                    </a:p>
                  </a:txBody>
                  <a:tcPr marT="45839" marB="4583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FFFF"/>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86</a:t>
                      </a:r>
                      <a:endParaRPr lang="zh-CN" altLang="en-US" sz="1800" b="1" dirty="0"/>
                    </a:p>
                  </a:txBody>
                  <a:tcPr marT="45839" marB="4583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FFFF"/>
                    </a:solid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1800" b="1" dirty="0"/>
                        <a:t>53</a:t>
                      </a:r>
                      <a:endParaRPr lang="zh-CN" altLang="en-US" sz="1800" b="1" dirty="0"/>
                    </a:p>
                  </a:txBody>
                  <a:tcPr marT="45839" marB="45839">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FFFF"/>
                    </a:solidFill>
                  </a:tcPr>
                </a:tc>
              </a:tr>
            </a:tbl>
          </a:graphicData>
        </a:graphic>
      </p:graphicFrame>
      <p:sp>
        <p:nvSpPr>
          <p:cNvPr id="414784" name="矩形 414783"/>
          <p:cNvSpPr/>
          <p:nvPr/>
        </p:nvSpPr>
        <p:spPr>
          <a:xfrm>
            <a:off x="1143000" y="5715000"/>
            <a:ext cx="955675" cy="457200"/>
          </a:xfrm>
          <a:prstGeom prst="rect">
            <a:avLst/>
          </a:prstGeom>
          <a:noFill/>
          <a:ln w="9525">
            <a:noFill/>
          </a:ln>
        </p:spPr>
        <p:txBody>
          <a:bodyPr>
            <a:spAutoFit/>
          </a:bodyPr>
          <a:p>
            <a:r>
              <a:rPr lang="zh-CN" altLang="en-US" sz="2400" b="1" dirty="0">
                <a:solidFill>
                  <a:srgbClr val="FF00FF"/>
                </a:solidFill>
                <a:latin typeface="仿宋_GB2312" pitchFamily="49" charset="-122"/>
                <a:ea typeface="仿宋_GB2312" pitchFamily="49" charset="-122"/>
              </a:rPr>
              <a:t>第1块</a:t>
            </a:r>
            <a:endParaRPr lang="zh-CN" altLang="en-US" sz="2400" b="1" dirty="0">
              <a:solidFill>
                <a:srgbClr val="FF00FF"/>
              </a:solidFill>
              <a:latin typeface="仿宋_GB2312" pitchFamily="49" charset="-122"/>
              <a:ea typeface="仿宋_GB2312" pitchFamily="49" charset="-122"/>
            </a:endParaRPr>
          </a:p>
        </p:txBody>
      </p:sp>
      <p:sp>
        <p:nvSpPr>
          <p:cNvPr id="414785" name="矩形 414784"/>
          <p:cNvSpPr/>
          <p:nvPr/>
        </p:nvSpPr>
        <p:spPr>
          <a:xfrm>
            <a:off x="4038600" y="5638800"/>
            <a:ext cx="955675" cy="457200"/>
          </a:xfrm>
          <a:prstGeom prst="rect">
            <a:avLst/>
          </a:prstGeom>
          <a:noFill/>
          <a:ln w="9525">
            <a:noFill/>
          </a:ln>
        </p:spPr>
        <p:txBody>
          <a:bodyPr>
            <a:spAutoFit/>
          </a:bodyPr>
          <a:p>
            <a:r>
              <a:rPr lang="zh-CN" altLang="en-US" sz="2400" b="1" dirty="0">
                <a:solidFill>
                  <a:srgbClr val="FF00FF"/>
                </a:solidFill>
                <a:latin typeface="仿宋_GB2312" pitchFamily="49" charset="-122"/>
                <a:ea typeface="仿宋_GB2312" pitchFamily="49" charset="-122"/>
              </a:rPr>
              <a:t>第2块</a:t>
            </a:r>
            <a:endParaRPr lang="zh-CN" altLang="en-US" sz="2400" b="1" dirty="0">
              <a:solidFill>
                <a:srgbClr val="FF00FF"/>
              </a:solidFill>
              <a:latin typeface="仿宋_GB2312" pitchFamily="49" charset="-122"/>
              <a:ea typeface="仿宋_GB2312" pitchFamily="49" charset="-122"/>
            </a:endParaRPr>
          </a:p>
        </p:txBody>
      </p:sp>
      <p:sp>
        <p:nvSpPr>
          <p:cNvPr id="414786" name="矩形 414785"/>
          <p:cNvSpPr/>
          <p:nvPr/>
        </p:nvSpPr>
        <p:spPr>
          <a:xfrm>
            <a:off x="6477000" y="5715000"/>
            <a:ext cx="955675" cy="457200"/>
          </a:xfrm>
          <a:prstGeom prst="rect">
            <a:avLst/>
          </a:prstGeom>
          <a:noFill/>
          <a:ln w="9525">
            <a:noFill/>
          </a:ln>
        </p:spPr>
        <p:txBody>
          <a:bodyPr>
            <a:spAutoFit/>
          </a:bodyPr>
          <a:p>
            <a:r>
              <a:rPr lang="zh-CN" altLang="en-US" sz="2400" b="1" dirty="0">
                <a:solidFill>
                  <a:srgbClr val="FF00FF"/>
                </a:solidFill>
                <a:latin typeface="仿宋_GB2312" pitchFamily="49" charset="-122"/>
                <a:ea typeface="仿宋_GB2312" pitchFamily="49" charset="-122"/>
              </a:rPr>
              <a:t>第3块</a:t>
            </a:r>
            <a:endParaRPr lang="zh-CN" altLang="en-US" sz="2400" b="1" dirty="0">
              <a:solidFill>
                <a:srgbClr val="FF00FF"/>
              </a:solidFill>
              <a:latin typeface="仿宋_GB2312" pitchFamily="49" charset="-122"/>
              <a:ea typeface="仿宋_GB2312" pitchFamily="49" charset="-122"/>
            </a:endParaRPr>
          </a:p>
        </p:txBody>
      </p:sp>
      <p:grpSp>
        <p:nvGrpSpPr>
          <p:cNvPr id="414787" name="组合 414786"/>
          <p:cNvGrpSpPr/>
          <p:nvPr/>
        </p:nvGrpSpPr>
        <p:grpSpPr>
          <a:xfrm>
            <a:off x="609600" y="4800600"/>
            <a:ext cx="2057400" cy="381000"/>
            <a:chOff x="384" y="2976"/>
            <a:chExt cx="1296" cy="240"/>
          </a:xfrm>
        </p:grpSpPr>
        <p:sp>
          <p:nvSpPr>
            <p:cNvPr id="30803" name="直接连接符 414787"/>
            <p:cNvSpPr/>
            <p:nvPr/>
          </p:nvSpPr>
          <p:spPr>
            <a:xfrm>
              <a:off x="1680" y="2976"/>
              <a:ext cx="0" cy="96"/>
            </a:xfrm>
            <a:prstGeom prst="line">
              <a:avLst/>
            </a:prstGeom>
            <a:ln w="9525" cap="flat" cmpd="sng">
              <a:solidFill>
                <a:schemeClr val="tx1"/>
              </a:solidFill>
              <a:prstDash val="solid"/>
              <a:headEnd type="none" w="med" len="med"/>
              <a:tailEnd type="none" w="med" len="med"/>
            </a:ln>
          </p:spPr>
        </p:sp>
        <p:sp>
          <p:nvSpPr>
            <p:cNvPr id="30804" name="直接连接符 414788"/>
            <p:cNvSpPr/>
            <p:nvPr/>
          </p:nvSpPr>
          <p:spPr>
            <a:xfrm>
              <a:off x="384" y="3072"/>
              <a:ext cx="1296" cy="0"/>
            </a:xfrm>
            <a:prstGeom prst="line">
              <a:avLst/>
            </a:prstGeom>
            <a:ln w="9525" cap="flat" cmpd="sng">
              <a:solidFill>
                <a:schemeClr val="tx1"/>
              </a:solidFill>
              <a:prstDash val="solid"/>
              <a:headEnd type="none" w="med" len="med"/>
              <a:tailEnd type="none" w="med" len="med"/>
            </a:ln>
          </p:spPr>
        </p:sp>
        <p:sp>
          <p:nvSpPr>
            <p:cNvPr id="30805" name="直接连接符 414789"/>
            <p:cNvSpPr/>
            <p:nvPr/>
          </p:nvSpPr>
          <p:spPr>
            <a:xfrm flipH="1">
              <a:off x="384" y="3072"/>
              <a:ext cx="0" cy="144"/>
            </a:xfrm>
            <a:prstGeom prst="line">
              <a:avLst/>
            </a:prstGeom>
            <a:ln w="9525" cap="flat" cmpd="sng">
              <a:solidFill>
                <a:schemeClr val="tx1"/>
              </a:solidFill>
              <a:prstDash val="solid"/>
              <a:headEnd type="none" w="med" len="med"/>
              <a:tailEnd type="triangle" w="med" len="med"/>
            </a:ln>
          </p:spPr>
        </p:sp>
      </p:grpSp>
      <p:grpSp>
        <p:nvGrpSpPr>
          <p:cNvPr id="414791" name="组合 414790"/>
          <p:cNvGrpSpPr/>
          <p:nvPr/>
        </p:nvGrpSpPr>
        <p:grpSpPr>
          <a:xfrm>
            <a:off x="4191000" y="4800600"/>
            <a:ext cx="1905000" cy="381000"/>
            <a:chOff x="2640" y="2976"/>
            <a:chExt cx="1200" cy="240"/>
          </a:xfrm>
        </p:grpSpPr>
        <p:sp>
          <p:nvSpPr>
            <p:cNvPr id="30800" name="直接连接符 414791"/>
            <p:cNvSpPr/>
            <p:nvPr/>
          </p:nvSpPr>
          <p:spPr>
            <a:xfrm flipH="1">
              <a:off x="2640" y="2976"/>
              <a:ext cx="0" cy="96"/>
            </a:xfrm>
            <a:prstGeom prst="line">
              <a:avLst/>
            </a:prstGeom>
            <a:ln w="9525" cap="flat" cmpd="sng">
              <a:solidFill>
                <a:schemeClr val="tx1"/>
              </a:solidFill>
              <a:prstDash val="solid"/>
              <a:headEnd type="none" w="med" len="med"/>
              <a:tailEnd type="none" w="med" len="med"/>
            </a:ln>
          </p:spPr>
        </p:sp>
        <p:sp>
          <p:nvSpPr>
            <p:cNvPr id="30801" name="直接连接符 414792"/>
            <p:cNvSpPr/>
            <p:nvPr/>
          </p:nvSpPr>
          <p:spPr>
            <a:xfrm flipH="1">
              <a:off x="2640" y="3072"/>
              <a:ext cx="1200" cy="0"/>
            </a:xfrm>
            <a:prstGeom prst="line">
              <a:avLst/>
            </a:prstGeom>
            <a:ln w="9525" cap="flat" cmpd="sng">
              <a:solidFill>
                <a:schemeClr val="tx1"/>
              </a:solidFill>
              <a:prstDash val="solid"/>
              <a:headEnd type="none" w="med" len="med"/>
              <a:tailEnd type="none" w="med" len="med"/>
            </a:ln>
          </p:spPr>
        </p:sp>
        <p:sp>
          <p:nvSpPr>
            <p:cNvPr id="30802" name="直接连接符 414793"/>
            <p:cNvSpPr/>
            <p:nvPr/>
          </p:nvSpPr>
          <p:spPr>
            <a:xfrm>
              <a:off x="3840" y="3072"/>
              <a:ext cx="0" cy="144"/>
            </a:xfrm>
            <a:prstGeom prst="line">
              <a:avLst/>
            </a:prstGeom>
            <a:ln w="9525" cap="flat" cmpd="sng">
              <a:solidFill>
                <a:schemeClr val="tx1"/>
              </a:solidFill>
              <a:prstDash val="solid"/>
              <a:headEnd type="none" w="med" len="med"/>
              <a:tailEnd type="triangle" w="med" len="med"/>
            </a:ln>
          </p:spPr>
        </p:sp>
      </p:grpSp>
      <p:sp>
        <p:nvSpPr>
          <p:cNvPr id="414795" name="直接连接符 414794"/>
          <p:cNvSpPr/>
          <p:nvPr/>
        </p:nvSpPr>
        <p:spPr>
          <a:xfrm flipH="1">
            <a:off x="3429000" y="4800600"/>
            <a:ext cx="0" cy="381000"/>
          </a:xfrm>
          <a:prstGeom prst="line">
            <a:avLst/>
          </a:prstGeom>
          <a:ln w="9525" cap="flat" cmpd="sng">
            <a:solidFill>
              <a:schemeClr val="tx1"/>
            </a:solidFill>
            <a:prstDash val="solid"/>
            <a:headEnd type="none" w="med" len="med"/>
            <a:tailEnd type="triangle" w="med" len="med"/>
          </a:ln>
        </p:spPr>
      </p:sp>
      <p:sp>
        <p:nvSpPr>
          <p:cNvPr id="414796" name="矩形 414795"/>
          <p:cNvSpPr/>
          <p:nvPr/>
        </p:nvSpPr>
        <p:spPr>
          <a:xfrm>
            <a:off x="228600" y="5105400"/>
            <a:ext cx="488950" cy="457200"/>
          </a:xfrm>
          <a:prstGeom prst="rect">
            <a:avLst/>
          </a:prstGeom>
          <a:noFill/>
          <a:ln w="9525">
            <a:noFill/>
          </a:ln>
        </p:spPr>
        <p:txBody>
          <a:bodyPr wrap="none">
            <a:spAutoFit/>
          </a:bodyPr>
          <a:p>
            <a:r>
              <a:rPr lang="zh-CN" altLang="en-US" sz="2400" b="1" dirty="0">
                <a:solidFill>
                  <a:schemeClr val="tx2"/>
                </a:solidFill>
                <a:latin typeface="Times New Roman" panose="02020603050405020304" pitchFamily="18" charset="0"/>
              </a:rPr>
              <a:t>22</a:t>
            </a:r>
            <a:endParaRPr lang="zh-CN" altLang="en-US" sz="2400" b="1" dirty="0">
              <a:solidFill>
                <a:schemeClr val="tx2"/>
              </a:solidFill>
              <a:latin typeface="Times New Roman" panose="02020603050405020304" pitchFamily="18" charset="0"/>
            </a:endParaRPr>
          </a:p>
        </p:txBody>
      </p:sp>
      <p:sp>
        <p:nvSpPr>
          <p:cNvPr id="414797" name="矩形 414796"/>
          <p:cNvSpPr/>
          <p:nvPr/>
        </p:nvSpPr>
        <p:spPr>
          <a:xfrm>
            <a:off x="5562600" y="5105400"/>
            <a:ext cx="488950" cy="457200"/>
          </a:xfrm>
          <a:prstGeom prst="rect">
            <a:avLst/>
          </a:prstGeom>
          <a:noFill/>
          <a:ln w="9525">
            <a:noFill/>
          </a:ln>
        </p:spPr>
        <p:txBody>
          <a:bodyPr wrap="none">
            <a:spAutoFit/>
          </a:bodyPr>
          <a:p>
            <a:r>
              <a:rPr lang="zh-CN" altLang="en-US" sz="2400" b="1" dirty="0">
                <a:solidFill>
                  <a:schemeClr val="tx2"/>
                </a:solidFill>
                <a:latin typeface="Times New Roman" panose="02020603050405020304" pitchFamily="18" charset="0"/>
              </a:rPr>
              <a:t>48</a:t>
            </a:r>
            <a:endParaRPr lang="zh-CN" altLang="en-US" sz="2400" b="1" dirty="0">
              <a:solidFill>
                <a:schemeClr val="tx2"/>
              </a:solidFill>
              <a:latin typeface="Times New Roman" panose="02020603050405020304" pitchFamily="18" charset="0"/>
            </a:endParaRPr>
          </a:p>
        </p:txBody>
      </p:sp>
      <p:sp>
        <p:nvSpPr>
          <p:cNvPr id="414798" name="矩形 414797"/>
          <p:cNvSpPr/>
          <p:nvPr/>
        </p:nvSpPr>
        <p:spPr>
          <a:xfrm>
            <a:off x="8001000" y="5105400"/>
            <a:ext cx="488950" cy="457200"/>
          </a:xfrm>
          <a:prstGeom prst="rect">
            <a:avLst/>
          </a:prstGeom>
          <a:noFill/>
          <a:ln w="9525">
            <a:noFill/>
          </a:ln>
        </p:spPr>
        <p:txBody>
          <a:bodyPr wrap="none">
            <a:spAutoFit/>
          </a:bodyPr>
          <a:p>
            <a:r>
              <a:rPr lang="zh-CN" altLang="en-US" sz="2400" b="1" dirty="0">
                <a:solidFill>
                  <a:schemeClr val="tx2"/>
                </a:solidFill>
                <a:latin typeface="Times New Roman" panose="02020603050405020304" pitchFamily="18" charset="0"/>
              </a:rPr>
              <a:t>86</a:t>
            </a:r>
            <a:endParaRPr lang="zh-CN" altLang="en-US" sz="2400" b="1" dirty="0">
              <a:solidFill>
                <a:schemeClr val="tx2"/>
              </a:solidFill>
              <a:latin typeface="Times New Roman" panose="02020603050405020304" pitchFamily="18" charset="0"/>
            </a:endParaRPr>
          </a:p>
        </p:txBody>
      </p:sp>
      <p:sp>
        <p:nvSpPr>
          <p:cNvPr id="414799" name="矩形 414798"/>
          <p:cNvSpPr/>
          <p:nvPr/>
        </p:nvSpPr>
        <p:spPr>
          <a:xfrm>
            <a:off x="457200" y="3429000"/>
            <a:ext cx="796925" cy="457200"/>
          </a:xfrm>
          <a:prstGeom prst="rect">
            <a:avLst/>
          </a:prstGeom>
          <a:noFill/>
          <a:ln w="9525">
            <a:noFill/>
          </a:ln>
        </p:spPr>
        <p:txBody>
          <a:bodyPr wrap="none">
            <a:spAutoFit/>
          </a:bodyPr>
          <a:p>
            <a:r>
              <a:rPr lang="zh-CN" altLang="en-US" sz="2400" b="1" dirty="0">
                <a:solidFill>
                  <a:schemeClr val="folHlink"/>
                </a:solidFill>
                <a:latin typeface="黑体" panose="02010609060101010101" pitchFamily="49" charset="-122"/>
                <a:ea typeface="黑体" panose="02010609060101010101" pitchFamily="49" charset="-122"/>
              </a:rPr>
              <a:t>例：</a:t>
            </a:r>
            <a:endParaRPr lang="zh-CN" altLang="en-US" sz="2400" b="1" dirty="0">
              <a:solidFill>
                <a:schemeClr val="folHlink"/>
              </a:solidFill>
              <a:latin typeface="黑体" panose="02010609060101010101" pitchFamily="49" charset="-122"/>
              <a:ea typeface="黑体" panose="02010609060101010101" pitchFamily="49" charset="-122"/>
            </a:endParaRPr>
          </a:p>
        </p:txBody>
      </p:sp>
      <p:graphicFrame>
        <p:nvGraphicFramePr>
          <p:cNvPr id="414800" name="表格 414799"/>
          <p:cNvGraphicFramePr/>
          <p:nvPr/>
        </p:nvGraphicFramePr>
        <p:xfrm>
          <a:off x="2286000" y="4024313"/>
          <a:ext cx="2286000" cy="396875"/>
        </p:xfrm>
        <a:graphic>
          <a:graphicData uri="http://schemas.openxmlformats.org/drawingml/2006/table">
            <a:tbl>
              <a:tblPr/>
              <a:tblGrid>
                <a:gridCol w="762000"/>
                <a:gridCol w="762000"/>
                <a:gridCol w="762000"/>
              </a:tblGrid>
              <a:tr h="396875">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2000" b="1" dirty="0">
                          <a:solidFill>
                            <a:schemeClr val="tx2"/>
                          </a:solidFill>
                        </a:rPr>
                        <a:t>22</a:t>
                      </a:r>
                      <a:endParaRPr lang="zh-CN" altLang="en-US" sz="2000" b="1" dirty="0">
                        <a:solidFill>
                          <a:schemeClr val="tx2"/>
                        </a:solidFill>
                      </a:endParaRPr>
                    </a:p>
                  </a:txBody>
                  <a:tcPr marT="45793" marB="45793">
                    <a:lnL cap="flat">
                      <a:noFill/>
                    </a:lnL>
                    <a:lnR>
                      <a:noFill/>
                    </a:lnR>
                    <a:lnT cap="flat">
                      <a:noFill/>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2000" b="1" dirty="0">
                          <a:solidFill>
                            <a:schemeClr val="tx2"/>
                          </a:solidFill>
                        </a:rPr>
                        <a:t>48</a:t>
                      </a:r>
                      <a:endParaRPr lang="zh-CN" altLang="en-US" sz="2000" b="1" dirty="0">
                        <a:solidFill>
                          <a:schemeClr val="tx2"/>
                        </a:solidFill>
                      </a:endParaRPr>
                    </a:p>
                  </a:txBody>
                  <a:tcPr marT="45793" marB="45793">
                    <a:lnL>
                      <a:noFill/>
                    </a:lnL>
                    <a:lnR>
                      <a:noFill/>
                    </a:lnR>
                    <a:lnT cap="flat">
                      <a:noFill/>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2000" b="1" dirty="0">
                          <a:solidFill>
                            <a:schemeClr val="tx2"/>
                          </a:solidFill>
                        </a:rPr>
                        <a:t>86</a:t>
                      </a:r>
                      <a:endParaRPr lang="zh-CN" altLang="en-US" sz="2000" b="1" dirty="0">
                        <a:solidFill>
                          <a:schemeClr val="tx2"/>
                        </a:solidFill>
                      </a:endParaRPr>
                    </a:p>
                  </a:txBody>
                  <a:tcPr marT="45793" marB="45793">
                    <a:lnL>
                      <a:noFill/>
                    </a:lnL>
                    <a:lnR cap="flat">
                      <a:noFill/>
                    </a:lnR>
                    <a:lnT cap="flat">
                      <a:noFill/>
                    </a:lnT>
                    <a:lnB cap="flat">
                      <a:noFill/>
                    </a:lnB>
                    <a:lnTlToBr>
                      <a:noFill/>
                    </a:lnTlToBr>
                    <a:lnBlToTr>
                      <a:noFill/>
                    </a:lnBlToTr>
                    <a:noFill/>
                  </a:tcPr>
                </a:tc>
              </a:tr>
            </a:tbl>
          </a:graphicData>
        </a:graphic>
      </p:graphicFrame>
      <p:graphicFrame>
        <p:nvGraphicFramePr>
          <p:cNvPr id="414812" name="表格 414811"/>
          <p:cNvGraphicFramePr/>
          <p:nvPr/>
        </p:nvGraphicFramePr>
        <p:xfrm>
          <a:off x="2286000" y="4449763"/>
          <a:ext cx="2286000" cy="427038"/>
        </p:xfrm>
        <a:graphic>
          <a:graphicData uri="http://schemas.openxmlformats.org/drawingml/2006/table">
            <a:tbl>
              <a:tblPr/>
              <a:tblGrid>
                <a:gridCol w="762000"/>
                <a:gridCol w="762000"/>
                <a:gridCol w="762000"/>
              </a:tblGrid>
              <a:tr h="427037">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2000" b="1" dirty="0"/>
                        <a:t>1</a:t>
                      </a:r>
                      <a:endParaRPr lang="zh-CN" altLang="en-US" sz="2000" b="1" dirty="0"/>
                    </a:p>
                  </a:txBody>
                  <a:tcPr>
                    <a:lnL cap="flat">
                      <a:noFill/>
                    </a:lnL>
                    <a:lnR>
                      <a:noFill/>
                    </a:lnR>
                    <a:lnT cap="flat">
                      <a:noFill/>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2000" b="1" dirty="0"/>
                        <a:t>7</a:t>
                      </a:r>
                      <a:endParaRPr lang="zh-CN" altLang="en-US" sz="2000" b="1" dirty="0"/>
                    </a:p>
                  </a:txBody>
                  <a:tcPr>
                    <a:lnL>
                      <a:noFill/>
                    </a:lnL>
                    <a:lnR>
                      <a:noFill/>
                    </a:lnR>
                    <a:lnT cap="flat">
                      <a:noFill/>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zh-CN" altLang="en-US" sz="2000" b="1" dirty="0"/>
                        <a:t>13</a:t>
                      </a:r>
                      <a:endParaRPr lang="zh-CN" altLang="en-US" sz="2000" b="1" dirty="0"/>
                    </a:p>
                  </a:txBody>
                  <a:tcPr>
                    <a:lnL>
                      <a:noFill/>
                    </a:lnL>
                    <a:lnR cap="flat">
                      <a:noFill/>
                    </a:lnR>
                    <a:lnT cap="flat">
                      <a:noFill/>
                    </a:lnT>
                    <a:lnB cap="flat">
                      <a:noFill/>
                    </a:lnB>
                    <a:lnTlToBr>
                      <a:noFill/>
                    </a:lnTlToBr>
                    <a:lnBlToTr>
                      <a:noFill/>
                    </a:lnBlToTr>
                    <a:noFill/>
                  </a:tcPr>
                </a:tc>
              </a:tr>
            </a:tbl>
          </a:graphicData>
        </a:graphic>
      </p:graphicFrame>
      <p:sp>
        <p:nvSpPr>
          <p:cNvPr id="414824" name="圆角矩形标注 414823"/>
          <p:cNvSpPr/>
          <p:nvPr/>
        </p:nvSpPr>
        <p:spPr>
          <a:xfrm>
            <a:off x="6400800" y="3581400"/>
            <a:ext cx="2209800" cy="838200"/>
          </a:xfrm>
          <a:prstGeom prst="wedgeRoundRectCallout">
            <a:avLst>
              <a:gd name="adj1" fmla="val -90875"/>
              <a:gd name="adj2" fmla="val 83713"/>
              <a:gd name="adj3" fmla="val 16667"/>
            </a:avLst>
          </a:prstGeom>
          <a:solidFill>
            <a:srgbClr val="CCFFCC"/>
          </a:solidFill>
          <a:ln w="9525" cap="flat" cmpd="sng">
            <a:solidFill>
              <a:schemeClr val="tx1"/>
            </a:solidFill>
            <a:prstDash val="solid"/>
            <a:miter/>
            <a:headEnd type="none" w="med" len="med"/>
            <a:tailEnd type="none" w="med" len="med"/>
          </a:ln>
        </p:spPr>
        <p:txBody>
          <a:bodyPr/>
          <a:p>
            <a:r>
              <a:rPr lang="zh-CN" altLang="en-US" sz="2400" b="1" dirty="0">
                <a:solidFill>
                  <a:srgbClr val="FF3300"/>
                </a:solidFill>
                <a:latin typeface="Times New Roman" panose="02020603050405020304" pitchFamily="18" charset="0"/>
              </a:rPr>
              <a:t>特点：块间有序，块内无序</a:t>
            </a:r>
            <a:endParaRPr lang="zh-CN" altLang="en-US" sz="2400" b="1" dirty="0">
              <a:solidFill>
                <a:srgbClr val="FF33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414725">
                                            <p:txEl>
                                              <p:charRg st="0" end="21"/>
                                            </p:txEl>
                                          </p:spTgt>
                                        </p:tgtEl>
                                        <p:attrNameLst>
                                          <p:attrName>style.visibility</p:attrName>
                                        </p:attrNameLst>
                                      </p:cBhvr>
                                      <p:to>
                                        <p:strVal val="visible"/>
                                      </p:to>
                                    </p:set>
                                    <p:animEffect transition="in" filter="strips(downRight)">
                                      <p:cBhvr>
                                        <p:cTn id="7" dur="500"/>
                                        <p:tgtEl>
                                          <p:spTgt spid="414725">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4725">
                                            <p:txEl>
                                              <p:charRg st="21" end="125"/>
                                            </p:txEl>
                                          </p:spTgt>
                                        </p:tgtEl>
                                        <p:attrNameLst>
                                          <p:attrName>style.visibility</p:attrName>
                                        </p:attrNameLst>
                                      </p:cBhvr>
                                      <p:to>
                                        <p:strVal val="visible"/>
                                      </p:to>
                                    </p:set>
                                    <p:animEffect transition="in" filter="strips(downRight)">
                                      <p:cBhvr>
                                        <p:cTn id="12" dur="500"/>
                                        <p:tgtEl>
                                          <p:spTgt spid="414725">
                                            <p:txEl>
                                              <p:charRg st="21" end="1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147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414828"/>
                                        </p:tgtEl>
                                        <p:attrNameLst>
                                          <p:attrName>style.visibility</p:attrName>
                                        </p:attrNameLst>
                                      </p:cBhvr>
                                      <p:to>
                                        <p:strVal val="visible"/>
                                      </p:to>
                                    </p:set>
                                    <p:animEffect transition="in" filter="strips(downRight)">
                                      <p:cBhvr>
                                        <p:cTn id="21" dur="500"/>
                                        <p:tgtEl>
                                          <p:spTgt spid="41482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wd">
                                    <p:tmAbs val="300"/>
                                  </p:iterate>
                                  <p:childTnLst>
                                    <p:set>
                                      <p:cBhvr>
                                        <p:cTn id="25" dur="1" fill="hold">
                                          <p:stCondLst>
                                            <p:cond delay="299"/>
                                          </p:stCondLst>
                                        </p:cTn>
                                        <p:tgtEl>
                                          <p:spTgt spid="414784"/>
                                        </p:tgtEl>
                                        <p:attrNameLst>
                                          <p:attrName>style.visibility</p:attrName>
                                        </p:attrNameLst>
                                      </p:cBhvr>
                                      <p:to>
                                        <p:strVal val="visible"/>
                                      </p:to>
                                    </p:set>
                                  </p:childTnLst>
                                </p:cTn>
                              </p:par>
                            </p:childTnLst>
                          </p:cTn>
                        </p:par>
                        <p:par>
                          <p:cTn id="26" fill="hold">
                            <p:stCondLst>
                              <p:cond delay="900"/>
                            </p:stCondLst>
                            <p:childTnLst>
                              <p:par>
                                <p:cTn id="27" presetID="1" presetClass="entr" presetSubtype="0" fill="hold" grpId="0" nodeType="afterEffect">
                                  <p:stCondLst>
                                    <p:cond delay="0"/>
                                  </p:stCondLst>
                                  <p:iterate type="wd">
                                    <p:tmAbs val="300"/>
                                  </p:iterate>
                                  <p:childTnLst>
                                    <p:set>
                                      <p:cBhvr>
                                        <p:cTn id="28" dur="1" fill="hold">
                                          <p:stCondLst>
                                            <p:cond delay="299"/>
                                          </p:stCondLst>
                                        </p:cTn>
                                        <p:tgtEl>
                                          <p:spTgt spid="414785"/>
                                        </p:tgtEl>
                                        <p:attrNameLst>
                                          <p:attrName>style.visibility</p:attrName>
                                        </p:attrNameLst>
                                      </p:cBhvr>
                                      <p:to>
                                        <p:strVal val="visible"/>
                                      </p:to>
                                    </p:set>
                                  </p:childTnLst>
                                </p:cTn>
                              </p:par>
                            </p:childTnLst>
                          </p:cTn>
                        </p:par>
                        <p:par>
                          <p:cTn id="29" fill="hold">
                            <p:stCondLst>
                              <p:cond delay="1800"/>
                            </p:stCondLst>
                            <p:childTnLst>
                              <p:par>
                                <p:cTn id="30" presetID="1" presetClass="entr" presetSubtype="0" fill="hold" grpId="0" nodeType="afterEffect">
                                  <p:stCondLst>
                                    <p:cond delay="0"/>
                                  </p:stCondLst>
                                  <p:iterate type="wd">
                                    <p:tmAbs val="300"/>
                                  </p:iterate>
                                  <p:childTnLst>
                                    <p:set>
                                      <p:cBhvr>
                                        <p:cTn id="31" dur="1" fill="hold">
                                          <p:stCondLst>
                                            <p:cond delay="299"/>
                                          </p:stCondLst>
                                        </p:cTn>
                                        <p:tgtEl>
                                          <p:spTgt spid="41478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414741"/>
                                        </p:tgtEl>
                                        <p:attrNameLst>
                                          <p:attrName>style.visibility</p:attrName>
                                        </p:attrNameLst>
                                      </p:cBhvr>
                                      <p:to>
                                        <p:strVal val="visible"/>
                                      </p:to>
                                    </p:set>
                                    <p:anim calcmode="lin" valueType="num">
                                      <p:cBhvr>
                                        <p:cTn id="36" dur="500" fill="hold"/>
                                        <p:tgtEl>
                                          <p:spTgt spid="414741"/>
                                        </p:tgtEl>
                                        <p:attrNameLst>
                                          <p:attrName>ppt_w</p:attrName>
                                        </p:attrNameLst>
                                      </p:cBhvr>
                                      <p:tavLst>
                                        <p:tav tm="0">
                                          <p:val>
                                            <p:fltVal val="0.000000"/>
                                          </p:val>
                                        </p:tav>
                                        <p:tav tm="100000">
                                          <p:val>
                                            <p:strVal val="#ppt_w"/>
                                          </p:val>
                                        </p:tav>
                                      </p:tavLst>
                                    </p:anim>
                                    <p:anim calcmode="lin" valueType="num">
                                      <p:cBhvr>
                                        <p:cTn id="37" dur="500" fill="hold"/>
                                        <p:tgtEl>
                                          <p:spTgt spid="414741"/>
                                        </p:tgtEl>
                                        <p:attrNameLst>
                                          <p:attrName>ppt_h</p:attrName>
                                        </p:attrNameLst>
                                      </p:cBhvr>
                                      <p:tavLst>
                                        <p:tav tm="0">
                                          <p:val>
                                            <p:fltVal val="0.000000"/>
                                          </p:val>
                                        </p:tav>
                                        <p:tav tm="100000">
                                          <p:val>
                                            <p:strVal val="#ppt_h"/>
                                          </p:val>
                                        </p:tav>
                                      </p:tavLst>
                                    </p:anim>
                                  </p:childTnLst>
                                </p:cTn>
                              </p:par>
                              <p:par>
                                <p:cTn id="38" presetID="1" presetClass="entr" presetSubtype="0" fill="hold" nodeType="withEffect">
                                  <p:stCondLst>
                                    <p:cond delay="0"/>
                                  </p:stCondLst>
                                  <p:childTnLst>
                                    <p:set>
                                      <p:cBhvr>
                                        <p:cTn id="39" dur="1" fill="hold">
                                          <p:stCondLst>
                                            <p:cond delay="499"/>
                                          </p:stCondLst>
                                        </p:cTn>
                                        <p:tgtEl>
                                          <p:spTgt spid="414727"/>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4147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14796"/>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499"/>
                                          </p:stCondLst>
                                        </p:cTn>
                                        <p:tgtEl>
                                          <p:spTgt spid="414797"/>
                                        </p:tgtEl>
                                        <p:attrNameLst>
                                          <p:attrName>style.visibility</p:attrName>
                                        </p:attrNameLst>
                                      </p:cBhvr>
                                      <p:to>
                                        <p:strVal val="visible"/>
                                      </p:to>
                                    </p:set>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499"/>
                                          </p:stCondLst>
                                        </p:cTn>
                                        <p:tgtEl>
                                          <p:spTgt spid="414798"/>
                                        </p:tgtEl>
                                        <p:attrNameLst>
                                          <p:attrName>style.visibility</p:attrName>
                                        </p:attrNameLst>
                                      </p:cBhvr>
                                      <p:to>
                                        <p:strVal val="visible"/>
                                      </p:to>
                                    </p:set>
                                  </p:childTnLst>
                                </p:cTn>
                              </p:par>
                            </p:childTnLst>
                          </p:cTn>
                        </p:par>
                        <p:par>
                          <p:cTn id="53" fill="hold">
                            <p:stCondLst>
                              <p:cond delay="1500"/>
                            </p:stCondLst>
                            <p:childTnLst>
                              <p:par>
                                <p:cTn id="54" presetID="22" presetClass="entr" presetSubtype="8" fill="hold" nodeType="afterEffect">
                                  <p:stCondLst>
                                    <p:cond delay="0"/>
                                  </p:stCondLst>
                                  <p:childTnLst>
                                    <p:set>
                                      <p:cBhvr>
                                        <p:cTn id="55" dur="1" fill="hold">
                                          <p:stCondLst>
                                            <p:cond delay="0"/>
                                          </p:stCondLst>
                                        </p:cTn>
                                        <p:tgtEl>
                                          <p:spTgt spid="414800"/>
                                        </p:tgtEl>
                                        <p:attrNameLst>
                                          <p:attrName>style.visibility</p:attrName>
                                        </p:attrNameLst>
                                      </p:cBhvr>
                                      <p:to>
                                        <p:strVal val="visible"/>
                                      </p:to>
                                    </p:set>
                                    <p:animEffect transition="in" filter="wipe(left)">
                                      <p:cBhvr>
                                        <p:cTn id="56" dur="500"/>
                                        <p:tgtEl>
                                          <p:spTgt spid="41480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iterate type="lt">
                                    <p:tmAbs val="75"/>
                                  </p:iterate>
                                  <p:childTnLst>
                                    <p:set>
                                      <p:cBhvr>
                                        <p:cTn id="60" dur="1" fill="hold">
                                          <p:stCondLst>
                                            <p:cond delay="74"/>
                                          </p:stCondLst>
                                        </p:cTn>
                                        <p:tgtEl>
                                          <p:spTgt spid="414743"/>
                                        </p:tgtEl>
                                        <p:attrNameLst>
                                          <p:attrName>style.visibility</p:attrName>
                                        </p:attrNameLst>
                                      </p:cBhvr>
                                      <p:to>
                                        <p:strVal val="visible"/>
                                      </p:to>
                                    </p:set>
                                  </p:childTnLst>
                                </p:cTn>
                              </p:par>
                            </p:childTnLst>
                          </p:cTn>
                        </p:par>
                        <p:par>
                          <p:cTn id="61" fill="hold">
                            <p:stCondLst>
                              <p:cond delay="300"/>
                            </p:stCondLst>
                            <p:childTnLst>
                              <p:par>
                                <p:cTn id="62" presetID="22" presetClass="entr" presetSubtype="2" fill="hold" nodeType="afterEffect">
                                  <p:stCondLst>
                                    <p:cond delay="0"/>
                                  </p:stCondLst>
                                  <p:childTnLst>
                                    <p:set>
                                      <p:cBhvr>
                                        <p:cTn id="63" dur="1" fill="hold">
                                          <p:stCondLst>
                                            <p:cond delay="0"/>
                                          </p:stCondLst>
                                        </p:cTn>
                                        <p:tgtEl>
                                          <p:spTgt spid="414787"/>
                                        </p:tgtEl>
                                        <p:attrNameLst>
                                          <p:attrName>style.visibility</p:attrName>
                                        </p:attrNameLst>
                                      </p:cBhvr>
                                      <p:to>
                                        <p:strVal val="visible"/>
                                      </p:to>
                                    </p:set>
                                    <p:animEffect transition="in" filter="wipe(right)">
                                      <p:cBhvr>
                                        <p:cTn id="64" dur="500"/>
                                        <p:tgtEl>
                                          <p:spTgt spid="414787"/>
                                        </p:tgtEl>
                                      </p:cBhvr>
                                    </p:animEffect>
                                  </p:childTnLst>
                                </p:cTn>
                              </p:par>
                            </p:childTnLst>
                          </p:cTn>
                        </p:par>
                        <p:par>
                          <p:cTn id="65" fill="hold">
                            <p:stCondLst>
                              <p:cond delay="800"/>
                            </p:stCondLst>
                            <p:childTnLst>
                              <p:par>
                                <p:cTn id="66" presetID="22" presetClass="entr" presetSubtype="1" fill="hold" nodeType="afterEffect">
                                  <p:stCondLst>
                                    <p:cond delay="0"/>
                                  </p:stCondLst>
                                  <p:childTnLst>
                                    <p:set>
                                      <p:cBhvr>
                                        <p:cTn id="67" dur="1" fill="hold">
                                          <p:stCondLst>
                                            <p:cond delay="0"/>
                                          </p:stCondLst>
                                        </p:cTn>
                                        <p:tgtEl>
                                          <p:spTgt spid="414795"/>
                                        </p:tgtEl>
                                        <p:attrNameLst>
                                          <p:attrName>style.visibility</p:attrName>
                                        </p:attrNameLst>
                                      </p:cBhvr>
                                      <p:to>
                                        <p:strVal val="visible"/>
                                      </p:to>
                                    </p:set>
                                    <p:animEffect transition="in" filter="wipe(up)">
                                      <p:cBhvr>
                                        <p:cTn id="68" dur="500"/>
                                        <p:tgtEl>
                                          <p:spTgt spid="414795"/>
                                        </p:tgtEl>
                                      </p:cBhvr>
                                    </p:animEffect>
                                  </p:childTnLst>
                                </p:cTn>
                              </p:par>
                            </p:childTnLst>
                          </p:cTn>
                        </p:par>
                        <p:par>
                          <p:cTn id="69" fill="hold">
                            <p:stCondLst>
                              <p:cond delay="1300"/>
                            </p:stCondLst>
                            <p:childTnLst>
                              <p:par>
                                <p:cTn id="70" presetID="22" presetClass="entr" presetSubtype="8" fill="hold" nodeType="afterEffect">
                                  <p:stCondLst>
                                    <p:cond delay="0"/>
                                  </p:stCondLst>
                                  <p:childTnLst>
                                    <p:set>
                                      <p:cBhvr>
                                        <p:cTn id="71" dur="1" fill="hold">
                                          <p:stCondLst>
                                            <p:cond delay="0"/>
                                          </p:stCondLst>
                                        </p:cTn>
                                        <p:tgtEl>
                                          <p:spTgt spid="414791"/>
                                        </p:tgtEl>
                                        <p:attrNameLst>
                                          <p:attrName>style.visibility</p:attrName>
                                        </p:attrNameLst>
                                      </p:cBhvr>
                                      <p:to>
                                        <p:strVal val="visible"/>
                                      </p:to>
                                    </p:set>
                                    <p:animEffect transition="in" filter="wipe(left)">
                                      <p:cBhvr>
                                        <p:cTn id="72" dur="500"/>
                                        <p:tgtEl>
                                          <p:spTgt spid="414791"/>
                                        </p:tgtEl>
                                      </p:cBhvr>
                                    </p:animEffect>
                                  </p:childTnLst>
                                </p:cTn>
                              </p:par>
                            </p:childTnLst>
                          </p:cTn>
                        </p:par>
                        <p:par>
                          <p:cTn id="73" fill="hold">
                            <p:stCondLst>
                              <p:cond delay="1800"/>
                            </p:stCondLst>
                            <p:childTnLst>
                              <p:par>
                                <p:cTn id="74" presetID="22" presetClass="entr" presetSubtype="8" fill="hold" nodeType="afterEffect">
                                  <p:stCondLst>
                                    <p:cond delay="0"/>
                                  </p:stCondLst>
                                  <p:childTnLst>
                                    <p:set>
                                      <p:cBhvr>
                                        <p:cTn id="75" dur="1" fill="hold">
                                          <p:stCondLst>
                                            <p:cond delay="0"/>
                                          </p:stCondLst>
                                        </p:cTn>
                                        <p:tgtEl>
                                          <p:spTgt spid="414812"/>
                                        </p:tgtEl>
                                        <p:attrNameLst>
                                          <p:attrName>style.visibility</p:attrName>
                                        </p:attrNameLst>
                                      </p:cBhvr>
                                      <p:to>
                                        <p:strVal val="visible"/>
                                      </p:to>
                                    </p:set>
                                    <p:animEffect transition="in" filter="wipe(left)">
                                      <p:cBhvr>
                                        <p:cTn id="76" dur="500"/>
                                        <p:tgtEl>
                                          <p:spTgt spid="414812"/>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414824"/>
                                        </p:tgtEl>
                                        <p:attrNameLst>
                                          <p:attrName>style.visibility</p:attrName>
                                        </p:attrNameLst>
                                      </p:cBhvr>
                                      <p:to>
                                        <p:strVal val="visible"/>
                                      </p:to>
                                    </p:set>
                                    <p:anim calcmode="lin" valueType="num">
                                      <p:cBhvr>
                                        <p:cTn id="81" dur="500" fill="hold"/>
                                        <p:tgtEl>
                                          <p:spTgt spid="414824"/>
                                        </p:tgtEl>
                                        <p:attrNameLst>
                                          <p:attrName>ppt_x</p:attrName>
                                        </p:attrNameLst>
                                      </p:cBhvr>
                                      <p:tavLst>
                                        <p:tav tm="0">
                                          <p:val>
                                            <p:strVal val="1+#ppt_w/2"/>
                                          </p:val>
                                        </p:tav>
                                        <p:tav tm="100000">
                                          <p:val>
                                            <p:strVal val="#ppt_x"/>
                                          </p:val>
                                        </p:tav>
                                      </p:tavLst>
                                    </p:anim>
                                    <p:anim calcmode="lin" valueType="num">
                                      <p:cBhvr>
                                        <p:cTn id="82" dur="500" fill="hold"/>
                                        <p:tgtEl>
                                          <p:spTgt spid="4148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5" grpId="0" build="p"/>
      <p:bldP spid="414741" grpId="0"/>
      <p:bldP spid="414742" grpId="0"/>
      <p:bldP spid="414743" grpId="0"/>
      <p:bldP spid="414784" grpId="0"/>
      <p:bldP spid="414785" grpId="0"/>
      <p:bldP spid="414786" grpId="0"/>
      <p:bldP spid="414796" grpId="0"/>
      <p:bldP spid="414797" grpId="0"/>
      <p:bldP spid="414798" grpId="0"/>
      <p:bldP spid="414799" grpId="0"/>
      <p:bldP spid="414824"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413697"/>
          <p:cNvSpPr>
            <a:spLocks noGrp="1"/>
          </p:cNvSpPr>
          <p:nvPr>
            <p:ph type="title"/>
          </p:nvPr>
        </p:nvSpPr>
        <p:spPr>
          <a:ln/>
        </p:spPr>
        <p:txBody>
          <a:bodyPr vert="horz" wrap="square" lIns="91440" tIns="45720" rIns="91440" bIns="45720" anchor="b"/>
          <a:p>
            <a:r>
              <a:rPr lang="zh-CN" altLang="en-US" dirty="0"/>
              <a:t>三、分块查找（索引顺序查找）</a:t>
            </a:r>
            <a:endParaRPr lang="zh-CN" altLang="en-US" dirty="0"/>
          </a:p>
        </p:txBody>
      </p:sp>
      <p:sp>
        <p:nvSpPr>
          <p:cNvPr id="31747" name="文本占位符 413698"/>
          <p:cNvSpPr>
            <a:spLocks noGrp="1"/>
          </p:cNvSpPr>
          <p:nvPr>
            <p:ph idx="1"/>
          </p:nvPr>
        </p:nvSpPr>
        <p:spPr>
          <a:xfrm>
            <a:off x="609600" y="1557338"/>
            <a:ext cx="8134350" cy="4319587"/>
          </a:xfrm>
          <a:ln/>
        </p:spPr>
        <p:txBody>
          <a:bodyPr vert="horz" wrap="square" lIns="91440" tIns="45720" rIns="91440" bIns="45720" anchor="t"/>
          <a:p>
            <a:pPr>
              <a:lnSpc>
                <a:spcPct val="90000"/>
              </a:lnSpc>
              <a:buNone/>
            </a:pPr>
            <a:r>
              <a:rPr lang="zh-CN" altLang="en-US" dirty="0">
                <a:solidFill>
                  <a:srgbClr val="3333CC"/>
                </a:solidFill>
                <a:latin typeface="黑体" panose="02010609060101010101" pitchFamily="49" charset="-122"/>
                <a:ea typeface="黑体" panose="02010609060101010101" pitchFamily="49" charset="-122"/>
              </a:rPr>
              <a:t>索引顺序查找的基本思想</a:t>
            </a:r>
            <a:r>
              <a:rPr lang="en-US" altLang="zh-CN" dirty="0">
                <a:solidFill>
                  <a:srgbClr val="3333CC"/>
                </a:solidFill>
                <a:latin typeface="黑体" panose="02010609060101010101" pitchFamily="49" charset="-122"/>
                <a:ea typeface="黑体" panose="02010609060101010101" pitchFamily="49" charset="-122"/>
              </a:rPr>
              <a:t>:</a:t>
            </a:r>
            <a:endParaRPr lang="en-US" altLang="zh-CN" dirty="0">
              <a:solidFill>
                <a:srgbClr val="3333CC"/>
              </a:solidFill>
              <a:latin typeface="黑体" panose="02010609060101010101" pitchFamily="49" charset="-122"/>
              <a:ea typeface="黑体" panose="02010609060101010101" pitchFamily="49" charset="-122"/>
            </a:endParaRPr>
          </a:p>
          <a:p>
            <a:pPr>
              <a:lnSpc>
                <a:spcPct val="90000"/>
              </a:lnSpc>
              <a:buNone/>
            </a:pPr>
            <a:r>
              <a:rPr lang="zh-CN" altLang="en-US" dirty="0"/>
              <a:t>    </a:t>
            </a:r>
            <a:r>
              <a:rPr lang="en-US" altLang="zh-CN" dirty="0"/>
              <a:t>1</a:t>
            </a:r>
            <a:r>
              <a:rPr lang="zh-CN" altLang="en-US" dirty="0"/>
              <a:t>）由索引确定记录所在区间</a:t>
            </a:r>
            <a:endParaRPr lang="zh-CN" altLang="en-US" dirty="0"/>
          </a:p>
          <a:p>
            <a:pPr>
              <a:lnSpc>
                <a:spcPct val="90000"/>
              </a:lnSpc>
              <a:buNone/>
            </a:pPr>
            <a:r>
              <a:rPr lang="en-US" altLang="zh-CN" dirty="0"/>
              <a:t>    2</a:t>
            </a:r>
            <a:r>
              <a:rPr lang="zh-CN" altLang="en-US" dirty="0"/>
              <a:t>）在顺序表的某个区间内进行查找</a:t>
            </a:r>
            <a:endParaRPr lang="zh-CN" altLang="en-US" dirty="0"/>
          </a:p>
          <a:p>
            <a:pPr>
              <a:lnSpc>
                <a:spcPct val="90000"/>
              </a:lnSpc>
              <a:buNone/>
            </a:pPr>
            <a:r>
              <a:rPr lang="zh-CN" altLang="en-US" dirty="0">
                <a:solidFill>
                  <a:srgbClr val="FF00FF"/>
                </a:solidFill>
              </a:rPr>
              <a:t>   </a:t>
            </a:r>
            <a:r>
              <a:rPr lang="zh-CN" altLang="en-US" dirty="0">
                <a:solidFill>
                  <a:srgbClr val="3333CC"/>
                </a:solidFill>
                <a:latin typeface="黑体" panose="02010609060101010101" pitchFamily="49" charset="-122"/>
                <a:ea typeface="黑体" panose="02010609060101010101" pitchFamily="49" charset="-122"/>
              </a:rPr>
              <a:t>索引顺序查找的过程</a:t>
            </a:r>
            <a:r>
              <a:rPr lang="zh-CN" altLang="en-US" dirty="0"/>
              <a:t>也是一个</a:t>
            </a:r>
            <a:r>
              <a:rPr lang="zh-CN" altLang="en-US" dirty="0">
                <a:solidFill>
                  <a:srgbClr val="3333CC"/>
                </a:solidFill>
                <a:latin typeface="黑体" panose="02010609060101010101" pitchFamily="49" charset="-122"/>
                <a:ea typeface="黑体" panose="02010609060101010101" pitchFamily="49" charset="-122"/>
              </a:rPr>
              <a:t>“缩小区间”</a:t>
            </a:r>
            <a:r>
              <a:rPr lang="zh-CN" altLang="en-US" dirty="0"/>
              <a:t>的查找过程</a:t>
            </a:r>
            <a:endParaRPr lang="zh-CN" altLang="en-US" dirty="0"/>
          </a:p>
          <a:p>
            <a:pPr>
              <a:lnSpc>
                <a:spcPct val="90000"/>
              </a:lnSpc>
              <a:buNone/>
            </a:pPr>
            <a:r>
              <a:rPr lang="zh-CN" altLang="en-US" dirty="0">
                <a:solidFill>
                  <a:srgbClr val="000099"/>
                </a:solidFill>
              </a:rPr>
              <a:t>   </a:t>
            </a:r>
            <a:r>
              <a:rPr lang="zh-CN" altLang="en-US" dirty="0">
                <a:solidFill>
                  <a:srgbClr val="3333CC"/>
                </a:solidFill>
                <a:latin typeface="黑体" panose="02010609060101010101" pitchFamily="49" charset="-122"/>
                <a:ea typeface="黑体" panose="02010609060101010101" pitchFamily="49" charset="-122"/>
              </a:rPr>
              <a:t>索引顺序查找的平均查找长度</a:t>
            </a:r>
            <a:r>
              <a:rPr lang="zh-CN" altLang="en-US" dirty="0">
                <a:solidFill>
                  <a:srgbClr val="FF0000"/>
                </a:solidFill>
              </a:rPr>
              <a:t> </a:t>
            </a:r>
            <a:r>
              <a:rPr lang="en-US" altLang="zh-CN" dirty="0">
                <a:solidFill>
                  <a:srgbClr val="FF0000"/>
                </a:solidFill>
              </a:rPr>
              <a:t>= </a:t>
            </a:r>
            <a:r>
              <a:rPr lang="zh-CN" altLang="en-US" dirty="0">
                <a:solidFill>
                  <a:srgbClr val="3333CC"/>
                </a:solidFill>
                <a:latin typeface="黑体" panose="02010609060101010101" pitchFamily="49" charset="-122"/>
                <a:ea typeface="黑体" panose="02010609060101010101" pitchFamily="49" charset="-122"/>
              </a:rPr>
              <a:t>查找“索引”的平均查找长度</a:t>
            </a:r>
            <a:endParaRPr lang="zh-CN" altLang="en-US" dirty="0">
              <a:solidFill>
                <a:srgbClr val="3333CC"/>
              </a:solidFill>
              <a:latin typeface="黑体" panose="02010609060101010101" pitchFamily="49" charset="-122"/>
              <a:ea typeface="黑体" panose="02010609060101010101" pitchFamily="49" charset="-122"/>
            </a:endParaRPr>
          </a:p>
          <a:p>
            <a:pPr>
              <a:lnSpc>
                <a:spcPct val="90000"/>
              </a:lnSpc>
              <a:buNone/>
            </a:pPr>
            <a:r>
              <a:rPr lang="zh-CN" altLang="en-US" dirty="0"/>
              <a:t>   </a:t>
            </a:r>
            <a:r>
              <a:rPr lang="en-US" altLang="zh-CN" dirty="0">
                <a:solidFill>
                  <a:srgbClr val="3333CC"/>
                </a:solidFill>
                <a:latin typeface="黑体" panose="02010609060101010101" pitchFamily="49" charset="-122"/>
                <a:ea typeface="黑体" panose="02010609060101010101" pitchFamily="49" charset="-122"/>
              </a:rPr>
              <a:t>+  </a:t>
            </a:r>
            <a:r>
              <a:rPr lang="zh-CN" altLang="en-US" dirty="0">
                <a:solidFill>
                  <a:srgbClr val="3333CC"/>
                </a:solidFill>
                <a:latin typeface="黑体" panose="02010609060101010101" pitchFamily="49" charset="-122"/>
                <a:ea typeface="黑体" panose="02010609060101010101" pitchFamily="49" charset="-122"/>
              </a:rPr>
              <a:t>查找“顺序表”的平均查找长度</a:t>
            </a:r>
            <a:endParaRPr lang="zh-CN" altLang="en-US" dirty="0">
              <a:solidFill>
                <a:srgbClr val="3333CC"/>
              </a:solidFill>
              <a:latin typeface="黑体" panose="02010609060101010101" pitchFamily="49" charset="-122"/>
              <a:ea typeface="黑体" panose="020106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内容占位符 30722"/>
          <p:cNvSpPr>
            <a:spLocks noGrp="1" noRot="1"/>
          </p:cNvSpPr>
          <p:nvPr>
            <p:ph idx="1"/>
          </p:nvPr>
        </p:nvSpPr>
        <p:spPr>
          <a:xfrm>
            <a:off x="457200" y="260350"/>
            <a:ext cx="8229600" cy="3525838"/>
          </a:xfrm>
          <a:solidFill>
            <a:schemeClr val="bg1">
              <a:alpha val="100000"/>
            </a:schemeClr>
          </a:solidFill>
          <a:ln/>
        </p:spPr>
        <p:txBody>
          <a:bodyPr vert="horz" wrap="square" lIns="91440" tIns="45720" rIns="91440" bIns="45720" anchor="t"/>
          <a:p>
            <a:pPr marL="0" indent="0">
              <a:buNone/>
            </a:pPr>
            <a:r>
              <a:rPr lang="zh-CN" altLang="en-US" sz="2400" dirty="0">
                <a:solidFill>
                  <a:srgbClr val="000000"/>
                </a:solidFill>
                <a:latin typeface="Times New Roman" panose="02020603050405020304" pitchFamily="18" charset="0"/>
                <a:ea typeface="楷体_GB2312" pitchFamily="49" charset="-122"/>
              </a:rPr>
              <a:t>分块查找的平均查找长度</a:t>
            </a:r>
            <a:r>
              <a:rPr lang="zh-CN" altLang="en-US" dirty="0">
                <a:latin typeface="Times New Roman" panose="02020603050405020304" pitchFamily="18" charset="0"/>
                <a:ea typeface="楷体_GB2312" pitchFamily="49" charset="-122"/>
              </a:rPr>
              <a:t> </a:t>
            </a:r>
            <a:r>
              <a:rPr lang="en-US" altLang="zh-CN" sz="2800" dirty="0">
                <a:solidFill>
                  <a:srgbClr val="FF0000"/>
                </a:solidFill>
                <a:latin typeface="Times New Roman" panose="02020603050405020304" pitchFamily="18" charset="0"/>
                <a:ea typeface="楷体_GB2312" pitchFamily="49" charset="-122"/>
              </a:rPr>
              <a:t>ASL</a:t>
            </a:r>
            <a:r>
              <a:rPr lang="en-US" altLang="zh-CN" sz="2800" baseline="-30000" dirty="0">
                <a:solidFill>
                  <a:srgbClr val="FF0000"/>
                </a:solidFill>
                <a:latin typeface="Times New Roman" panose="02020603050405020304" pitchFamily="18" charset="0"/>
                <a:ea typeface="楷体_GB2312" pitchFamily="49" charset="-122"/>
              </a:rPr>
              <a:t>bs</a:t>
            </a:r>
            <a:r>
              <a:rPr lang="en-US" altLang="zh-CN" sz="2800" dirty="0">
                <a:solidFill>
                  <a:srgbClr val="FF0000"/>
                </a:solidFill>
                <a:latin typeface="Times New Roman" panose="02020603050405020304" pitchFamily="18" charset="0"/>
                <a:ea typeface="楷体_GB2312" pitchFamily="49" charset="-122"/>
              </a:rPr>
              <a:t>=L</a:t>
            </a:r>
            <a:r>
              <a:rPr lang="en-US" altLang="zh-CN" sz="2800" baseline="-30000" dirty="0">
                <a:solidFill>
                  <a:srgbClr val="FF0000"/>
                </a:solidFill>
                <a:latin typeface="Times New Roman" panose="02020603050405020304" pitchFamily="18" charset="0"/>
                <a:ea typeface="楷体_GB2312" pitchFamily="49" charset="-122"/>
              </a:rPr>
              <a:t>B</a:t>
            </a:r>
            <a:r>
              <a:rPr lang="en-US" altLang="zh-CN" sz="2800" dirty="0">
                <a:solidFill>
                  <a:srgbClr val="FF0000"/>
                </a:solidFill>
                <a:latin typeface="Times New Roman" panose="02020603050405020304" pitchFamily="18" charset="0"/>
                <a:ea typeface="楷体_GB2312" pitchFamily="49" charset="-122"/>
              </a:rPr>
              <a:t>+L</a:t>
            </a:r>
            <a:r>
              <a:rPr lang="en-US" altLang="zh-CN" sz="2800" baseline="-30000" dirty="0">
                <a:solidFill>
                  <a:srgbClr val="FF0000"/>
                </a:solidFill>
                <a:latin typeface="Times New Roman" panose="02020603050405020304" pitchFamily="18" charset="0"/>
                <a:ea typeface="楷体_GB2312" pitchFamily="49" charset="-122"/>
              </a:rPr>
              <a:t>w</a:t>
            </a:r>
            <a:endParaRPr lang="en-US" altLang="zh-CN" sz="2800" baseline="-30000" dirty="0">
              <a:solidFill>
                <a:srgbClr val="FF0000"/>
              </a:solidFill>
              <a:latin typeface="Times New Roman" panose="02020603050405020304" pitchFamily="18" charset="0"/>
              <a:ea typeface="楷体_GB2312" pitchFamily="49" charset="-122"/>
            </a:endParaRPr>
          </a:p>
          <a:p>
            <a:pPr marL="0" indent="0">
              <a:buNone/>
            </a:pPr>
            <a:r>
              <a:rPr lang="en-US" altLang="zh-CN" sz="2800" dirty="0">
                <a:solidFill>
                  <a:srgbClr val="FF0000"/>
                </a:solidFill>
                <a:latin typeface="Times New Roman" panose="02020603050405020304" pitchFamily="18" charset="0"/>
                <a:ea typeface="楷体_GB2312" pitchFamily="49" charset="-122"/>
              </a:rPr>
              <a:t>L</a:t>
            </a:r>
            <a:r>
              <a:rPr lang="en-US" altLang="zh-CN" sz="2800" baseline="-30000" dirty="0">
                <a:solidFill>
                  <a:srgbClr val="FF0000"/>
                </a:solidFill>
                <a:latin typeface="Times New Roman" panose="02020603050405020304" pitchFamily="18" charset="0"/>
                <a:ea typeface="楷体_GB2312" pitchFamily="49" charset="-122"/>
              </a:rPr>
              <a:t>B</a:t>
            </a:r>
            <a:r>
              <a:rPr lang="zh-CN" altLang="en-US" sz="2800" dirty="0">
                <a:solidFill>
                  <a:srgbClr val="FF0000"/>
                </a:solidFill>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查找索引表时的平均查找长度</a:t>
            </a:r>
            <a:r>
              <a:rPr lang="zh-CN" altLang="en-US" dirty="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a:p>
            <a:pPr marL="0" indent="0">
              <a:buNone/>
            </a:pPr>
            <a:r>
              <a:rPr lang="en-US" altLang="zh-CN" sz="2800" dirty="0">
                <a:solidFill>
                  <a:srgbClr val="FF0000"/>
                </a:solidFill>
                <a:latin typeface="Times New Roman" panose="02020603050405020304" pitchFamily="18" charset="0"/>
                <a:ea typeface="楷体_GB2312" pitchFamily="49" charset="-122"/>
              </a:rPr>
              <a:t>L</a:t>
            </a:r>
            <a:r>
              <a:rPr lang="en-US" altLang="zh-CN" sz="2800" baseline="-30000" dirty="0">
                <a:solidFill>
                  <a:srgbClr val="FF0000"/>
                </a:solidFill>
                <a:latin typeface="Times New Roman" panose="02020603050405020304" pitchFamily="18" charset="0"/>
                <a:ea typeface="楷体_GB2312" pitchFamily="49" charset="-122"/>
              </a:rPr>
              <a:t>w</a:t>
            </a:r>
            <a:r>
              <a:rPr lang="zh-CN" altLang="en-US" sz="2800" dirty="0">
                <a:solidFill>
                  <a:srgbClr val="FF0000"/>
                </a:solidFill>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在相应块内进行顺序查找的平均查找长度</a:t>
            </a:r>
            <a:r>
              <a:rPr lang="zh-CN" altLang="en-US" dirty="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a:p>
            <a:pPr marL="0" indent="0">
              <a:buNone/>
            </a:pPr>
            <a:r>
              <a:rPr lang="zh-CN" altLang="en-US" sz="2400" dirty="0">
                <a:solidFill>
                  <a:srgbClr val="000000"/>
                </a:solidFill>
                <a:latin typeface="Times New Roman" panose="02020603050405020304" pitchFamily="18" charset="0"/>
                <a:ea typeface="楷体_GB2312" pitchFamily="49" charset="-122"/>
              </a:rPr>
              <a:t>      假定将长度为</a:t>
            </a:r>
            <a:r>
              <a:rPr lang="en-US" altLang="zh-CN" sz="2400" dirty="0">
                <a:solidFill>
                  <a:srgbClr val="000000"/>
                </a:solidFill>
                <a:latin typeface="Times New Roman" panose="02020603050405020304" pitchFamily="18" charset="0"/>
                <a:ea typeface="楷体_GB2312" pitchFamily="49" charset="-122"/>
              </a:rPr>
              <a:t>n</a:t>
            </a:r>
            <a:r>
              <a:rPr lang="zh-CN" altLang="en-US" sz="2400" dirty="0">
                <a:solidFill>
                  <a:srgbClr val="000000"/>
                </a:solidFill>
                <a:latin typeface="Times New Roman" panose="02020603050405020304" pitchFamily="18" charset="0"/>
                <a:ea typeface="楷体_GB2312" pitchFamily="49" charset="-122"/>
              </a:rPr>
              <a:t>的表分成</a:t>
            </a:r>
            <a:r>
              <a:rPr lang="en-US" altLang="zh-CN" sz="2400" dirty="0">
                <a:solidFill>
                  <a:srgbClr val="000000"/>
                </a:solidFill>
                <a:latin typeface="Times New Roman" panose="02020603050405020304" pitchFamily="18" charset="0"/>
                <a:ea typeface="楷体_GB2312" pitchFamily="49" charset="-122"/>
              </a:rPr>
              <a:t>b</a:t>
            </a:r>
            <a:r>
              <a:rPr lang="zh-CN" altLang="en-US" sz="2400" dirty="0">
                <a:solidFill>
                  <a:srgbClr val="000000"/>
                </a:solidFill>
                <a:latin typeface="Times New Roman" panose="02020603050405020304" pitchFamily="18" charset="0"/>
                <a:ea typeface="楷体_GB2312" pitchFamily="49" charset="-122"/>
              </a:rPr>
              <a:t>块，且每块含</a:t>
            </a:r>
            <a:r>
              <a:rPr lang="en-US" altLang="zh-CN" sz="2400" dirty="0">
                <a:solidFill>
                  <a:srgbClr val="000000"/>
                </a:solidFill>
                <a:latin typeface="Times New Roman" panose="02020603050405020304" pitchFamily="18" charset="0"/>
                <a:ea typeface="楷体_GB2312" pitchFamily="49" charset="-122"/>
              </a:rPr>
              <a:t>s</a:t>
            </a:r>
            <a:r>
              <a:rPr lang="zh-CN" altLang="en-US" sz="2400" dirty="0">
                <a:solidFill>
                  <a:srgbClr val="000000"/>
                </a:solidFill>
                <a:latin typeface="Times New Roman" panose="02020603050405020304" pitchFamily="18" charset="0"/>
                <a:ea typeface="楷体_GB2312" pitchFamily="49" charset="-122"/>
              </a:rPr>
              <a:t>个元素，则</a:t>
            </a:r>
            <a:endParaRPr lang="zh-CN" altLang="en-US" sz="2400" dirty="0">
              <a:solidFill>
                <a:srgbClr val="000000"/>
              </a:solidFill>
              <a:latin typeface="Times New Roman" panose="02020603050405020304" pitchFamily="18" charset="0"/>
              <a:ea typeface="楷体_GB2312" pitchFamily="49" charset="-122"/>
            </a:endParaRPr>
          </a:p>
          <a:p>
            <a:pPr marL="0" indent="0">
              <a:buNone/>
            </a:pPr>
            <a:r>
              <a:rPr lang="en-US" altLang="zh-CN" sz="2400" dirty="0">
                <a:solidFill>
                  <a:srgbClr val="000000"/>
                </a:solidFill>
                <a:latin typeface="Times New Roman" panose="02020603050405020304" pitchFamily="18" charset="0"/>
                <a:ea typeface="楷体_GB2312" pitchFamily="49" charset="-122"/>
              </a:rPr>
              <a:t>b=n/s</a:t>
            </a:r>
            <a:r>
              <a:rPr lang="zh-CN" altLang="en-US" sz="2400" dirty="0">
                <a:solidFill>
                  <a:srgbClr val="000000"/>
                </a:solidFill>
                <a:latin typeface="Times New Roman" panose="02020603050405020304" pitchFamily="18" charset="0"/>
                <a:ea typeface="楷体_GB2312" pitchFamily="49" charset="-122"/>
              </a:rPr>
              <a:t>。又假定表中每个元素的查找概率相等，则每个索引项的查找概率为</a:t>
            </a:r>
            <a:r>
              <a:rPr lang="en-US" altLang="zh-CN" sz="2400" dirty="0">
                <a:solidFill>
                  <a:srgbClr val="000000"/>
                </a:solidFill>
                <a:latin typeface="Times New Roman" panose="02020603050405020304" pitchFamily="18" charset="0"/>
                <a:ea typeface="楷体_GB2312" pitchFamily="49" charset="-122"/>
              </a:rPr>
              <a:t>1</a:t>
            </a:r>
            <a:r>
              <a:rPr lang="zh-CN" altLang="en-US" sz="2400" dirty="0">
                <a:solidFill>
                  <a:srgbClr val="000000"/>
                </a:solidFill>
                <a:latin typeface="Times New Roman" panose="02020603050405020304" pitchFamily="18" charset="0"/>
                <a:ea typeface="楷体_GB2312" pitchFamily="49" charset="-122"/>
              </a:rPr>
              <a:t>／</a:t>
            </a:r>
            <a:r>
              <a:rPr lang="en-US" altLang="zh-CN" sz="2400" dirty="0">
                <a:solidFill>
                  <a:srgbClr val="000000"/>
                </a:solidFill>
                <a:latin typeface="Times New Roman" panose="02020603050405020304" pitchFamily="18" charset="0"/>
                <a:ea typeface="楷体_GB2312" pitchFamily="49" charset="-122"/>
              </a:rPr>
              <a:t>b</a:t>
            </a:r>
            <a:r>
              <a:rPr lang="zh-CN" altLang="en-US" sz="2400" dirty="0">
                <a:solidFill>
                  <a:srgbClr val="000000"/>
                </a:solidFill>
                <a:latin typeface="Times New Roman" panose="02020603050405020304" pitchFamily="18" charset="0"/>
                <a:ea typeface="楷体_GB2312" pitchFamily="49" charset="-122"/>
              </a:rPr>
              <a:t>，块中每个元素的查找概率为</a:t>
            </a:r>
            <a:r>
              <a:rPr lang="en-US" altLang="zh-CN" sz="2400" dirty="0">
                <a:solidFill>
                  <a:srgbClr val="000000"/>
                </a:solidFill>
                <a:latin typeface="Times New Roman" panose="02020603050405020304" pitchFamily="18" charset="0"/>
                <a:ea typeface="楷体_GB2312" pitchFamily="49" charset="-122"/>
              </a:rPr>
              <a:t>1</a:t>
            </a:r>
            <a:r>
              <a:rPr lang="zh-CN" altLang="en-US" sz="2400" dirty="0">
                <a:solidFill>
                  <a:srgbClr val="000000"/>
                </a:solidFill>
                <a:latin typeface="Times New Roman" panose="02020603050405020304" pitchFamily="18" charset="0"/>
                <a:ea typeface="楷体_GB2312" pitchFamily="49" charset="-122"/>
              </a:rPr>
              <a:t>／</a:t>
            </a:r>
            <a:r>
              <a:rPr lang="en-US" altLang="zh-CN" sz="2400" dirty="0">
                <a:solidFill>
                  <a:srgbClr val="000000"/>
                </a:solidFill>
                <a:latin typeface="Times New Roman" panose="02020603050405020304" pitchFamily="18" charset="0"/>
                <a:ea typeface="楷体_GB2312" pitchFamily="49" charset="-122"/>
              </a:rPr>
              <a:t>s</a:t>
            </a:r>
            <a:r>
              <a:rPr lang="zh-CN" altLang="en-US" sz="2400" dirty="0">
                <a:solidFill>
                  <a:srgbClr val="000000"/>
                </a:solidFill>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 </a:t>
            </a:r>
            <a:endParaRPr lang="zh-CN" altLang="en-US" sz="2400" dirty="0">
              <a:latin typeface="Times New Roman" panose="02020603050405020304" pitchFamily="18" charset="0"/>
              <a:ea typeface="楷体_GB2312" pitchFamily="49" charset="-122"/>
            </a:endParaRPr>
          </a:p>
          <a:p>
            <a:pPr marL="0" indent="0">
              <a:buNone/>
            </a:pPr>
            <a:r>
              <a:rPr lang="zh-CN" altLang="en-US" sz="2400" dirty="0">
                <a:latin typeface="Times New Roman" panose="02020603050405020304" pitchFamily="18" charset="0"/>
                <a:ea typeface="楷体_GB2312" pitchFamily="49" charset="-122"/>
              </a:rPr>
              <a:t>若用顺序查找确定待查元素所在的块，则有：</a:t>
            </a:r>
            <a:endParaRPr lang="zh-CN" altLang="en-US" sz="2400" dirty="0">
              <a:latin typeface="Times New Roman" panose="02020603050405020304" pitchFamily="18" charset="0"/>
              <a:ea typeface="楷体_GB2312" pitchFamily="49" charset="-122"/>
            </a:endParaRPr>
          </a:p>
          <a:p>
            <a:pPr marL="0" indent="0">
              <a:buNone/>
            </a:pPr>
            <a:endParaRPr lang="zh-CN" altLang="en-US" sz="2400" dirty="0">
              <a:latin typeface="Times New Roman" panose="02020603050405020304" pitchFamily="18" charset="0"/>
              <a:ea typeface="楷体_GB2312" pitchFamily="49" charset="-122"/>
            </a:endParaRPr>
          </a:p>
          <a:p>
            <a:pPr marL="0" indent="0">
              <a:buNone/>
            </a:pPr>
            <a:endParaRPr lang="zh-CN" altLang="en-US" sz="2400" dirty="0">
              <a:latin typeface="Times New Roman" panose="02020603050405020304" pitchFamily="18" charset="0"/>
              <a:ea typeface="楷体_GB2312" pitchFamily="49" charset="-122"/>
            </a:endParaRPr>
          </a:p>
        </p:txBody>
      </p:sp>
      <p:sp>
        <p:nvSpPr>
          <p:cNvPr id="32771" name="矩形 30724"/>
          <p:cNvSpPr/>
          <p:nvPr/>
        </p:nvSpPr>
        <p:spPr>
          <a:xfrm>
            <a:off x="0" y="0"/>
            <a:ext cx="9144000" cy="0"/>
          </a:xfrm>
          <a:prstGeom prst="rect">
            <a:avLst/>
          </a:prstGeom>
          <a:noFill/>
          <a:ln w="9525">
            <a:noFill/>
          </a:ln>
        </p:spPr>
        <p:txBody>
          <a:bodyPr/>
          <a:p>
            <a:endParaRPr lang="zh-CN" altLang="en-US" dirty="0">
              <a:latin typeface="Tahoma" panose="020B0604030504040204" pitchFamily="34" charset="0"/>
            </a:endParaRPr>
          </a:p>
        </p:txBody>
      </p:sp>
      <p:graphicFrame>
        <p:nvGraphicFramePr>
          <p:cNvPr id="36867" name="对象 30723"/>
          <p:cNvGraphicFramePr/>
          <p:nvPr/>
        </p:nvGraphicFramePr>
        <p:xfrm>
          <a:off x="1763713" y="3860800"/>
          <a:ext cx="5484812" cy="1016000"/>
        </p:xfrm>
        <a:graphic>
          <a:graphicData uri="http://schemas.openxmlformats.org/presentationml/2006/ole">
            <mc:AlternateContent xmlns:mc="http://schemas.openxmlformats.org/markup-compatibility/2006">
              <mc:Choice xmlns:v="urn:schemas-microsoft-com:vml" Requires="v">
                <p:oleObj spid="_x0000_s3082" name="" r:id="rId1" imgW="5486400" imgH="1016000" progId="Equation.3">
                  <p:embed/>
                </p:oleObj>
              </mc:Choice>
              <mc:Fallback>
                <p:oleObj name="" r:id="rId1" imgW="5486400" imgH="1016000" progId="Equation.3">
                  <p:embed/>
                  <p:pic>
                    <p:nvPicPr>
                      <p:cNvPr id="0" name="图片 3081"/>
                      <p:cNvPicPr/>
                      <p:nvPr/>
                    </p:nvPicPr>
                    <p:blipFill>
                      <a:blip r:embed="rId2"/>
                      <a:stretch>
                        <a:fillRect/>
                      </a:stretch>
                    </p:blipFill>
                    <p:spPr>
                      <a:xfrm>
                        <a:off x="1763713" y="3860800"/>
                        <a:ext cx="5484812" cy="1016000"/>
                      </a:xfrm>
                      <a:prstGeom prst="rect">
                        <a:avLst/>
                      </a:prstGeom>
                      <a:noFill/>
                      <a:ln w="38100">
                        <a:noFill/>
                        <a:miter/>
                      </a:ln>
                    </p:spPr>
                  </p:pic>
                </p:oleObj>
              </mc:Fallback>
            </mc:AlternateContent>
          </a:graphicData>
        </a:graphic>
      </p:graphicFrame>
      <p:sp>
        <p:nvSpPr>
          <p:cNvPr id="32773" name="矩形 30726"/>
          <p:cNvSpPr/>
          <p:nvPr/>
        </p:nvSpPr>
        <p:spPr>
          <a:xfrm>
            <a:off x="0" y="0"/>
            <a:ext cx="9144000" cy="0"/>
          </a:xfrm>
          <a:prstGeom prst="rect">
            <a:avLst/>
          </a:prstGeom>
          <a:noFill/>
          <a:ln w="9525">
            <a:noFill/>
          </a:ln>
        </p:spPr>
        <p:txBody>
          <a:bodyPr/>
          <a:p>
            <a:endParaRPr lang="zh-CN" altLang="en-US" dirty="0">
              <a:latin typeface="Tahoma" panose="020B0604030504040204" pitchFamily="34" charset="0"/>
            </a:endParaRPr>
          </a:p>
        </p:txBody>
      </p:sp>
      <p:sp>
        <p:nvSpPr>
          <p:cNvPr id="32774" name="矩形 30728"/>
          <p:cNvSpPr/>
          <p:nvPr/>
        </p:nvSpPr>
        <p:spPr>
          <a:xfrm>
            <a:off x="0" y="3233738"/>
            <a:ext cx="9144000" cy="0"/>
          </a:xfrm>
          <a:prstGeom prst="rect">
            <a:avLst/>
          </a:prstGeom>
          <a:noFill/>
          <a:ln w="9525">
            <a:noFill/>
          </a:ln>
        </p:spPr>
        <p:txBody>
          <a:bodyPr/>
          <a:p>
            <a:endParaRPr lang="zh-CN" altLang="en-US" dirty="0">
              <a:latin typeface="Tahoma" panose="020B0604030504040204" pitchFamily="34" charset="0"/>
            </a:endParaRPr>
          </a:p>
        </p:txBody>
      </p:sp>
      <p:graphicFrame>
        <p:nvGraphicFramePr>
          <p:cNvPr id="30728" name="对象 30727"/>
          <p:cNvGraphicFramePr/>
          <p:nvPr/>
        </p:nvGraphicFramePr>
        <p:xfrm>
          <a:off x="2411413" y="4797425"/>
          <a:ext cx="4037012" cy="825500"/>
        </p:xfrm>
        <a:graphic>
          <a:graphicData uri="http://schemas.openxmlformats.org/presentationml/2006/ole">
            <mc:AlternateContent xmlns:mc="http://schemas.openxmlformats.org/markup-compatibility/2006">
              <mc:Choice xmlns:v="urn:schemas-microsoft-com:vml" Requires="v">
                <p:oleObj spid="_x0000_s3083" name="" r:id="rId3" imgW="4038600" imgH="825500" progId="Equation.3">
                  <p:embed/>
                </p:oleObj>
              </mc:Choice>
              <mc:Fallback>
                <p:oleObj name="" r:id="rId3" imgW="4038600" imgH="825500" progId="Equation.3">
                  <p:embed/>
                  <p:pic>
                    <p:nvPicPr>
                      <p:cNvPr id="0" name="图片 3082"/>
                      <p:cNvPicPr/>
                      <p:nvPr/>
                    </p:nvPicPr>
                    <p:blipFill>
                      <a:blip r:embed="rId4"/>
                      <a:stretch>
                        <a:fillRect/>
                      </a:stretch>
                    </p:blipFill>
                    <p:spPr>
                      <a:xfrm>
                        <a:off x="2411413" y="4797425"/>
                        <a:ext cx="4037012" cy="825500"/>
                      </a:xfrm>
                      <a:prstGeom prst="rect">
                        <a:avLst/>
                      </a:prstGeom>
                      <a:noFill/>
                      <a:ln w="38100">
                        <a:noFill/>
                        <a:miter/>
                      </a:ln>
                    </p:spPr>
                  </p:pic>
                </p:oleObj>
              </mc:Fallback>
            </mc:AlternateContent>
          </a:graphicData>
        </a:graphic>
      </p:graphicFrame>
      <p:graphicFrame>
        <p:nvGraphicFramePr>
          <p:cNvPr id="30730" name="对象 30729"/>
          <p:cNvGraphicFramePr/>
          <p:nvPr/>
        </p:nvGraphicFramePr>
        <p:xfrm>
          <a:off x="1476375" y="5686425"/>
          <a:ext cx="1562100" cy="838200"/>
        </p:xfrm>
        <a:graphic>
          <a:graphicData uri="http://schemas.openxmlformats.org/presentationml/2006/ole">
            <mc:AlternateContent xmlns:mc="http://schemas.openxmlformats.org/markup-compatibility/2006">
              <mc:Choice xmlns:v="urn:schemas-microsoft-com:vml" Requires="v">
                <p:oleObj spid="_x0000_s3081" name="" r:id="rId5" imgW="1562100" imgH="838200" progId="Equation.3">
                  <p:embed/>
                </p:oleObj>
              </mc:Choice>
              <mc:Fallback>
                <p:oleObj name="" r:id="rId5" imgW="1562100" imgH="838200" progId="Equation.3">
                  <p:embed/>
                  <p:pic>
                    <p:nvPicPr>
                      <p:cNvPr id="0" name="图片 3080"/>
                      <p:cNvPicPr/>
                      <p:nvPr/>
                    </p:nvPicPr>
                    <p:blipFill>
                      <a:blip r:embed="rId6"/>
                      <a:stretch>
                        <a:fillRect/>
                      </a:stretch>
                    </p:blipFill>
                    <p:spPr>
                      <a:xfrm>
                        <a:off x="1476375" y="5686425"/>
                        <a:ext cx="1562100" cy="838200"/>
                      </a:xfrm>
                      <a:prstGeom prst="rect">
                        <a:avLst/>
                      </a:prstGeom>
                      <a:noFill/>
                      <a:ln w="38100">
                        <a:noFill/>
                        <a:miter/>
                      </a:ln>
                    </p:spPr>
                  </p:pic>
                </p:oleObj>
              </mc:Fallback>
            </mc:AlternateContent>
          </a:graphicData>
        </a:graphic>
      </p:graphicFrame>
      <p:graphicFrame>
        <p:nvGraphicFramePr>
          <p:cNvPr id="30732" name="对象 30731"/>
          <p:cNvGraphicFramePr/>
          <p:nvPr/>
        </p:nvGraphicFramePr>
        <p:xfrm>
          <a:off x="3924300" y="5686425"/>
          <a:ext cx="3033713" cy="838200"/>
        </p:xfrm>
        <a:graphic>
          <a:graphicData uri="http://schemas.openxmlformats.org/presentationml/2006/ole">
            <mc:AlternateContent xmlns:mc="http://schemas.openxmlformats.org/markup-compatibility/2006">
              <mc:Choice xmlns:v="urn:schemas-microsoft-com:vml" Requires="v">
                <p:oleObj spid="_x0000_s3085" name="" r:id="rId7" imgW="3035300" imgH="838200" progId="Equation.3">
                  <p:embed/>
                </p:oleObj>
              </mc:Choice>
              <mc:Fallback>
                <p:oleObj name="" r:id="rId7" imgW="3035300" imgH="838200" progId="Equation.3">
                  <p:embed/>
                  <p:pic>
                    <p:nvPicPr>
                      <p:cNvPr id="0" name="图片 3084"/>
                      <p:cNvPicPr/>
                      <p:nvPr/>
                    </p:nvPicPr>
                    <p:blipFill>
                      <a:blip r:embed="rId8"/>
                      <a:stretch>
                        <a:fillRect/>
                      </a:stretch>
                    </p:blipFill>
                    <p:spPr>
                      <a:xfrm>
                        <a:off x="3924300" y="5686425"/>
                        <a:ext cx="3033713" cy="838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23">
                                            <p:txEl>
                                              <p:charRg st="24" end="42"/>
                                            </p:txEl>
                                          </p:spTgt>
                                        </p:tgtEl>
                                        <p:attrNameLst>
                                          <p:attrName>style.visibility</p:attrName>
                                        </p:attrNameLst>
                                      </p:cBhvr>
                                      <p:to>
                                        <p:strVal val="visible"/>
                                      </p:to>
                                    </p:set>
                                    <p:animEffect transition="in" filter="wipe(left)">
                                      <p:cBhvr>
                                        <p:cTn id="7" dur="2000"/>
                                        <p:tgtEl>
                                          <p:spTgt spid="30723">
                                            <p:txEl>
                                              <p:charRg st="24" end="42"/>
                                            </p:txEl>
                                          </p:spTgt>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30723">
                                            <p:txEl>
                                              <p:charRg st="42" end="65"/>
                                            </p:txEl>
                                          </p:spTgt>
                                        </p:tgtEl>
                                        <p:attrNameLst>
                                          <p:attrName>style.visibility</p:attrName>
                                        </p:attrNameLst>
                                      </p:cBhvr>
                                      <p:to>
                                        <p:strVal val="visible"/>
                                      </p:to>
                                    </p:set>
                                    <p:animEffect transition="in" filter="wipe(left)">
                                      <p:cBhvr>
                                        <p:cTn id="11" dur="2000"/>
                                        <p:tgtEl>
                                          <p:spTgt spid="30723">
                                            <p:txEl>
                                              <p:charRg st="42" end="65"/>
                                            </p:txEl>
                                          </p:spTgt>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30723">
                                            <p:txEl>
                                              <p:charRg st="65" end="96"/>
                                            </p:txEl>
                                          </p:spTgt>
                                        </p:tgtEl>
                                        <p:attrNameLst>
                                          <p:attrName>style.visibility</p:attrName>
                                        </p:attrNameLst>
                                      </p:cBhvr>
                                      <p:to>
                                        <p:strVal val="visible"/>
                                      </p:to>
                                    </p:set>
                                    <p:animEffect transition="in" filter="wipe(left)">
                                      <p:cBhvr>
                                        <p:cTn id="15" dur="2000"/>
                                        <p:tgtEl>
                                          <p:spTgt spid="30723">
                                            <p:txEl>
                                              <p:charRg st="65" end="96"/>
                                            </p:txEl>
                                          </p:spTgt>
                                        </p:tgtEl>
                                      </p:cBhvr>
                                    </p:animEffect>
                                  </p:childTnLst>
                                </p:cTn>
                              </p:par>
                            </p:childTnLst>
                          </p:cTn>
                        </p:par>
                        <p:par>
                          <p:cTn id="16" fill="hold">
                            <p:stCondLst>
                              <p:cond delay="6000"/>
                            </p:stCondLst>
                            <p:childTnLst>
                              <p:par>
                                <p:cTn id="17" presetID="22" presetClass="entr" presetSubtype="8" fill="hold" nodeType="afterEffect">
                                  <p:stCondLst>
                                    <p:cond delay="0"/>
                                  </p:stCondLst>
                                  <p:childTnLst>
                                    <p:set>
                                      <p:cBhvr>
                                        <p:cTn id="18" dur="1" fill="hold">
                                          <p:stCondLst>
                                            <p:cond delay="0"/>
                                          </p:stCondLst>
                                        </p:cTn>
                                        <p:tgtEl>
                                          <p:spTgt spid="30723">
                                            <p:txEl>
                                              <p:charRg st="96" end="153"/>
                                            </p:txEl>
                                          </p:spTgt>
                                        </p:tgtEl>
                                        <p:attrNameLst>
                                          <p:attrName>style.visibility</p:attrName>
                                        </p:attrNameLst>
                                      </p:cBhvr>
                                      <p:to>
                                        <p:strVal val="visible"/>
                                      </p:to>
                                    </p:set>
                                    <p:animEffect transition="in" filter="wipe(left)">
                                      <p:cBhvr>
                                        <p:cTn id="19" dur="2000"/>
                                        <p:tgtEl>
                                          <p:spTgt spid="30723">
                                            <p:txEl>
                                              <p:charRg st="96" end="153"/>
                                            </p:txEl>
                                          </p:spTgt>
                                        </p:tgtEl>
                                      </p:cBhvr>
                                    </p:animEffect>
                                  </p:childTnLst>
                                </p:cTn>
                              </p:par>
                            </p:childTnLst>
                          </p:cTn>
                        </p:par>
                        <p:par>
                          <p:cTn id="20" fill="hold">
                            <p:stCondLst>
                              <p:cond delay="8000"/>
                            </p:stCondLst>
                            <p:childTnLst>
                              <p:par>
                                <p:cTn id="21" presetID="22" presetClass="entr" presetSubtype="8" fill="hold" nodeType="afterEffect">
                                  <p:stCondLst>
                                    <p:cond delay="0"/>
                                  </p:stCondLst>
                                  <p:childTnLst>
                                    <p:set>
                                      <p:cBhvr>
                                        <p:cTn id="22" dur="1" fill="hold">
                                          <p:stCondLst>
                                            <p:cond delay="0"/>
                                          </p:stCondLst>
                                        </p:cTn>
                                        <p:tgtEl>
                                          <p:spTgt spid="30723">
                                            <p:txEl>
                                              <p:charRg st="153" end="174"/>
                                            </p:txEl>
                                          </p:spTgt>
                                        </p:tgtEl>
                                        <p:attrNameLst>
                                          <p:attrName>style.visibility</p:attrName>
                                        </p:attrNameLst>
                                      </p:cBhvr>
                                      <p:to>
                                        <p:strVal val="visible"/>
                                      </p:to>
                                    </p:set>
                                    <p:animEffect transition="in" filter="wipe(left)">
                                      <p:cBhvr>
                                        <p:cTn id="23" dur="2000"/>
                                        <p:tgtEl>
                                          <p:spTgt spid="30723">
                                            <p:txEl>
                                              <p:charRg st="153" end="174"/>
                                            </p:txEl>
                                          </p:spTgt>
                                        </p:tgtEl>
                                      </p:cBhvr>
                                    </p:animEffect>
                                  </p:childTnLst>
                                </p:cTn>
                              </p:par>
                            </p:childTnLst>
                          </p:cTn>
                        </p:par>
                        <p:par>
                          <p:cTn id="24" fill="hold">
                            <p:stCondLst>
                              <p:cond delay="10000"/>
                            </p:stCondLst>
                            <p:childTnLst>
                              <p:par>
                                <p:cTn id="25" presetID="2" presetClass="entr" presetSubtype="4" fill="hold" nodeType="afterEffect">
                                  <p:stCondLst>
                                    <p:cond delay="0"/>
                                  </p:stCondLst>
                                  <p:childTnLst>
                                    <p:set>
                                      <p:cBhvr>
                                        <p:cTn id="26" dur="1" fill="hold">
                                          <p:stCondLst>
                                            <p:cond delay="0"/>
                                          </p:stCondLst>
                                        </p:cTn>
                                        <p:tgtEl>
                                          <p:spTgt spid="36867"/>
                                        </p:tgtEl>
                                        <p:attrNameLst>
                                          <p:attrName>style.visibility</p:attrName>
                                        </p:attrNameLst>
                                      </p:cBhvr>
                                      <p:to>
                                        <p:strVal val="visible"/>
                                      </p:to>
                                    </p:set>
                                    <p:anim calcmode="lin" valueType="num">
                                      <p:cBhvr additive="base">
                                        <p:cTn id="27" dur="500" fill="hold"/>
                                        <p:tgtEl>
                                          <p:spTgt spid="36867"/>
                                        </p:tgtEl>
                                        <p:attrNameLst>
                                          <p:attrName>ppt_x</p:attrName>
                                        </p:attrNameLst>
                                      </p:cBhvr>
                                      <p:tavLst>
                                        <p:tav tm="0">
                                          <p:val>
                                            <p:strVal val="#ppt_x"/>
                                          </p:val>
                                        </p:tav>
                                        <p:tav tm="100000">
                                          <p:val>
                                            <p:strVal val="#ppt_x"/>
                                          </p:val>
                                        </p:tav>
                                      </p:tavLst>
                                    </p:anim>
                                    <p:anim calcmode="lin" valueType="num">
                                      <p:cBhvr additive="base">
                                        <p:cTn id="28" dur="500" fill="hold"/>
                                        <p:tgtEl>
                                          <p:spTgt spid="3686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0728"/>
                                        </p:tgtEl>
                                        <p:attrNameLst>
                                          <p:attrName>style.visibility</p:attrName>
                                        </p:attrNameLst>
                                      </p:cBhvr>
                                      <p:to>
                                        <p:strVal val="visible"/>
                                      </p:to>
                                    </p:set>
                                    <p:animEffect transition="in" filter="wipe(left)">
                                      <p:cBhvr>
                                        <p:cTn id="33" dur="2000"/>
                                        <p:tgtEl>
                                          <p:spTgt spid="3072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0730"/>
                                        </p:tgtEl>
                                        <p:attrNameLst>
                                          <p:attrName>style.visibility</p:attrName>
                                        </p:attrNameLst>
                                      </p:cBhvr>
                                      <p:to>
                                        <p:strVal val="visible"/>
                                      </p:to>
                                    </p:set>
                                    <p:animEffect transition="in" filter="wipe(left)">
                                      <p:cBhvr>
                                        <p:cTn id="38" dur="2000"/>
                                        <p:tgtEl>
                                          <p:spTgt spid="307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0732"/>
                                        </p:tgtEl>
                                        <p:attrNameLst>
                                          <p:attrName>style.visibility</p:attrName>
                                        </p:attrNameLst>
                                      </p:cBhvr>
                                      <p:to>
                                        <p:strVal val="visible"/>
                                      </p:to>
                                    </p:set>
                                    <p:animEffect transition="in" filter="wipe(left)">
                                      <p:cBhvr>
                                        <p:cTn id="43" dur="2000"/>
                                        <p:tgtEl>
                                          <p:spTgt spid="3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文本占位符 31746"/>
          <p:cNvSpPr>
            <a:spLocks noGrp="1" noRot="1"/>
          </p:cNvSpPr>
          <p:nvPr>
            <p:ph type="body" sz="half" idx="1"/>
          </p:nvPr>
        </p:nvSpPr>
        <p:spPr>
          <a:xfrm>
            <a:off x="609600" y="1600200"/>
            <a:ext cx="4000500" cy="4498975"/>
          </a:xfrm>
          <a:ln/>
        </p:spPr>
        <p:txBody>
          <a:bodyPr vert="horz" wrap="square" lIns="91440" tIns="45720" rIns="91440" bIns="45720" anchor="t"/>
          <a:p>
            <a:pPr>
              <a:buNone/>
            </a:pPr>
            <a:r>
              <a:rPr lang="en-US" altLang="zh-CN" sz="2000" dirty="0">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rPr>
              <a:t> </a:t>
            </a:r>
            <a:endParaRPr lang="en-US" altLang="zh-CN" sz="2800" dirty="0">
              <a:latin typeface="Times New Roman" panose="02020603050405020304" pitchFamily="18" charset="0"/>
              <a:ea typeface="楷体_GB2312" pitchFamily="49" charset="-122"/>
            </a:endParaRPr>
          </a:p>
        </p:txBody>
      </p:sp>
      <p:sp>
        <p:nvSpPr>
          <p:cNvPr id="33795" name="矩形 31748"/>
          <p:cNvSpPr/>
          <p:nvPr/>
        </p:nvSpPr>
        <p:spPr>
          <a:xfrm>
            <a:off x="0" y="0"/>
            <a:ext cx="9144000" cy="0"/>
          </a:xfrm>
          <a:prstGeom prst="rect">
            <a:avLst/>
          </a:prstGeom>
          <a:noFill/>
          <a:ln w="9525">
            <a:noFill/>
          </a:ln>
        </p:spPr>
        <p:txBody>
          <a:bodyPr/>
          <a:p>
            <a:endParaRPr lang="zh-CN" altLang="en-US" dirty="0">
              <a:latin typeface="Tahoma" panose="020B0604030504040204" pitchFamily="34" charset="0"/>
            </a:endParaRPr>
          </a:p>
        </p:txBody>
      </p:sp>
      <p:graphicFrame>
        <p:nvGraphicFramePr>
          <p:cNvPr id="33796" name="对象 31747"/>
          <p:cNvGraphicFramePr/>
          <p:nvPr/>
        </p:nvGraphicFramePr>
        <p:xfrm>
          <a:off x="1682750" y="1150938"/>
          <a:ext cx="1562100" cy="838200"/>
        </p:xfrm>
        <a:graphic>
          <a:graphicData uri="http://schemas.openxmlformats.org/presentationml/2006/ole">
            <mc:AlternateContent xmlns:mc="http://schemas.openxmlformats.org/markup-compatibility/2006">
              <mc:Choice xmlns:v="urn:schemas-microsoft-com:vml" Requires="v">
                <p:oleObj spid="_x0000_s3084" name="" r:id="rId1" imgW="1562100" imgH="838200" progId="Equation.3">
                  <p:embed/>
                </p:oleObj>
              </mc:Choice>
              <mc:Fallback>
                <p:oleObj name="" r:id="rId1" imgW="1562100" imgH="838200" progId="Equation.3">
                  <p:embed/>
                  <p:pic>
                    <p:nvPicPr>
                      <p:cNvPr id="0" name="图片 3083"/>
                      <p:cNvPicPr/>
                      <p:nvPr/>
                    </p:nvPicPr>
                    <p:blipFill>
                      <a:blip r:embed="rId2"/>
                      <a:stretch>
                        <a:fillRect/>
                      </a:stretch>
                    </p:blipFill>
                    <p:spPr>
                      <a:xfrm>
                        <a:off x="1682750" y="1150938"/>
                        <a:ext cx="1562100" cy="838200"/>
                      </a:xfrm>
                      <a:prstGeom prst="rect">
                        <a:avLst/>
                      </a:prstGeom>
                      <a:noFill/>
                      <a:ln w="38100">
                        <a:noFill/>
                        <a:miter/>
                      </a:ln>
                    </p:spPr>
                  </p:pic>
                </p:oleObj>
              </mc:Fallback>
            </mc:AlternateContent>
          </a:graphicData>
        </a:graphic>
      </p:graphicFrame>
      <p:sp>
        <p:nvSpPr>
          <p:cNvPr id="33797" name="矩形 31753"/>
          <p:cNvSpPr/>
          <p:nvPr/>
        </p:nvSpPr>
        <p:spPr>
          <a:xfrm>
            <a:off x="0" y="3233738"/>
            <a:ext cx="9144000" cy="0"/>
          </a:xfrm>
          <a:prstGeom prst="rect">
            <a:avLst/>
          </a:prstGeom>
          <a:noFill/>
          <a:ln w="9525">
            <a:noFill/>
          </a:ln>
        </p:spPr>
        <p:txBody>
          <a:bodyPr/>
          <a:p>
            <a:endParaRPr lang="zh-CN" altLang="en-US" dirty="0">
              <a:latin typeface="Tahoma" panose="020B0604030504040204" pitchFamily="34" charset="0"/>
            </a:endParaRPr>
          </a:p>
        </p:txBody>
      </p:sp>
      <p:graphicFrame>
        <p:nvGraphicFramePr>
          <p:cNvPr id="33798" name="对象 31752"/>
          <p:cNvGraphicFramePr/>
          <p:nvPr/>
        </p:nvGraphicFramePr>
        <p:xfrm>
          <a:off x="4130675" y="1150938"/>
          <a:ext cx="3033713" cy="838200"/>
        </p:xfrm>
        <a:graphic>
          <a:graphicData uri="http://schemas.openxmlformats.org/presentationml/2006/ole">
            <mc:AlternateContent xmlns:mc="http://schemas.openxmlformats.org/markup-compatibility/2006">
              <mc:Choice xmlns:v="urn:schemas-microsoft-com:vml" Requires="v">
                <p:oleObj spid="_x0000_s3086" name="" r:id="rId3" imgW="3035300" imgH="838200" progId="Equation.3">
                  <p:embed/>
                </p:oleObj>
              </mc:Choice>
              <mc:Fallback>
                <p:oleObj name="" r:id="rId3" imgW="3035300" imgH="838200" progId="Equation.3">
                  <p:embed/>
                  <p:pic>
                    <p:nvPicPr>
                      <p:cNvPr id="0" name="图片 3085"/>
                      <p:cNvPicPr/>
                      <p:nvPr/>
                    </p:nvPicPr>
                    <p:blipFill>
                      <a:blip r:embed="rId4"/>
                      <a:stretch>
                        <a:fillRect/>
                      </a:stretch>
                    </p:blipFill>
                    <p:spPr>
                      <a:xfrm>
                        <a:off x="4130675" y="1150938"/>
                        <a:ext cx="3033713" cy="838200"/>
                      </a:xfrm>
                      <a:prstGeom prst="rect">
                        <a:avLst/>
                      </a:prstGeom>
                      <a:noFill/>
                      <a:ln w="38100">
                        <a:noFill/>
                        <a:miter/>
                      </a:ln>
                    </p:spPr>
                  </p:pic>
                </p:oleObj>
              </mc:Fallback>
            </mc:AlternateContent>
          </a:graphicData>
        </a:graphic>
      </p:graphicFrame>
      <p:sp>
        <p:nvSpPr>
          <p:cNvPr id="31757" name="矩形 31756"/>
          <p:cNvSpPr/>
          <p:nvPr/>
        </p:nvSpPr>
        <p:spPr>
          <a:xfrm>
            <a:off x="395288" y="2246313"/>
            <a:ext cx="7385050" cy="519112"/>
          </a:xfrm>
          <a:prstGeom prst="rect">
            <a:avLst/>
          </a:prstGeom>
          <a:noFill/>
          <a:ln w="9525">
            <a:noFill/>
          </a:ln>
        </p:spPr>
        <p:txBody>
          <a:bodyPr wrap="none" anchor="ctr">
            <a:spAutoFit/>
          </a:bodyPr>
          <a:p>
            <a:r>
              <a:rPr lang="zh-CN" altLang="en-US" sz="2800" b="1" dirty="0">
                <a:latin typeface="Times New Roman" panose="02020603050405020304" pitchFamily="18" charset="0"/>
                <a:ea typeface="楷体_GB2312" pitchFamily="49" charset="-122"/>
              </a:rPr>
              <a:t>若用折半查找法确定待查元素所在的块，则有</a:t>
            </a:r>
            <a:r>
              <a:rPr lang="zh-CN" altLang="en-US" b="1" dirty="0">
                <a:latin typeface="Times New Roman" panose="02020603050405020304" pitchFamily="18" charset="0"/>
                <a:ea typeface="楷体_GB2312" pitchFamily="49" charset="-122"/>
              </a:rPr>
              <a:t> </a:t>
            </a:r>
            <a:endParaRPr lang="zh-CN" altLang="en-US" b="1" dirty="0">
              <a:latin typeface="Times New Roman" panose="02020603050405020304" pitchFamily="18" charset="0"/>
              <a:ea typeface="楷体_GB2312" pitchFamily="49" charset="-122"/>
            </a:endParaRPr>
          </a:p>
        </p:txBody>
      </p:sp>
      <p:sp>
        <p:nvSpPr>
          <p:cNvPr id="33800" name="矩形 31760"/>
          <p:cNvSpPr/>
          <p:nvPr/>
        </p:nvSpPr>
        <p:spPr>
          <a:xfrm>
            <a:off x="0" y="3319463"/>
            <a:ext cx="9144000" cy="0"/>
          </a:xfrm>
          <a:prstGeom prst="rect">
            <a:avLst/>
          </a:prstGeom>
          <a:noFill/>
          <a:ln w="9525">
            <a:noFill/>
          </a:ln>
        </p:spPr>
        <p:txBody>
          <a:bodyPr/>
          <a:p>
            <a:endParaRPr lang="zh-CN" altLang="en-US" dirty="0">
              <a:latin typeface="Tahoma" panose="020B0604030504040204" pitchFamily="34" charset="0"/>
            </a:endParaRPr>
          </a:p>
        </p:txBody>
      </p:sp>
      <p:graphicFrame>
        <p:nvGraphicFramePr>
          <p:cNvPr id="31760" name="对象 31759"/>
          <p:cNvGraphicFramePr/>
          <p:nvPr/>
        </p:nvGraphicFramePr>
        <p:xfrm>
          <a:off x="2771775" y="3514725"/>
          <a:ext cx="2805113" cy="419100"/>
        </p:xfrm>
        <a:graphic>
          <a:graphicData uri="http://schemas.openxmlformats.org/presentationml/2006/ole">
            <mc:AlternateContent xmlns:mc="http://schemas.openxmlformats.org/markup-compatibility/2006">
              <mc:Choice xmlns:v="urn:schemas-microsoft-com:vml" Requires="v">
                <p:oleObj spid="_x0000_s3088" name="" r:id="rId5" imgW="2806700" imgH="419100" progId="Equation.3">
                  <p:embed/>
                </p:oleObj>
              </mc:Choice>
              <mc:Fallback>
                <p:oleObj name="" r:id="rId5" imgW="2806700" imgH="419100" progId="Equation.3">
                  <p:embed/>
                  <p:pic>
                    <p:nvPicPr>
                      <p:cNvPr id="0" name="图片 3087"/>
                      <p:cNvPicPr/>
                      <p:nvPr/>
                    </p:nvPicPr>
                    <p:blipFill>
                      <a:blip r:embed="rId6"/>
                      <a:stretch>
                        <a:fillRect/>
                      </a:stretch>
                    </p:blipFill>
                    <p:spPr>
                      <a:xfrm>
                        <a:off x="2771775" y="3514725"/>
                        <a:ext cx="2805113" cy="419100"/>
                      </a:xfrm>
                      <a:prstGeom prst="rect">
                        <a:avLst/>
                      </a:prstGeom>
                      <a:noFill/>
                      <a:ln w="38100">
                        <a:noFill/>
                        <a:miter/>
                      </a:ln>
                    </p:spPr>
                  </p:pic>
                </p:oleObj>
              </mc:Fallback>
            </mc:AlternateContent>
          </a:graphicData>
        </a:graphic>
      </p:graphicFrame>
      <p:graphicFrame>
        <p:nvGraphicFramePr>
          <p:cNvPr id="31762" name="对象 31761"/>
          <p:cNvGraphicFramePr/>
          <p:nvPr/>
        </p:nvGraphicFramePr>
        <p:xfrm>
          <a:off x="1042988" y="3933825"/>
          <a:ext cx="6742112" cy="838200"/>
        </p:xfrm>
        <a:graphic>
          <a:graphicData uri="http://schemas.openxmlformats.org/presentationml/2006/ole">
            <mc:AlternateContent xmlns:mc="http://schemas.openxmlformats.org/markup-compatibility/2006">
              <mc:Choice xmlns:v="urn:schemas-microsoft-com:vml" Requires="v">
                <p:oleObj spid="_x0000_s3087" name="" r:id="rId7" imgW="6743700" imgH="838200" progId="Equation.3">
                  <p:embed/>
                </p:oleObj>
              </mc:Choice>
              <mc:Fallback>
                <p:oleObj name="" r:id="rId7" imgW="6743700" imgH="838200" progId="Equation.3">
                  <p:embed/>
                  <p:pic>
                    <p:nvPicPr>
                      <p:cNvPr id="0" name="图片 3086"/>
                      <p:cNvPicPr/>
                      <p:nvPr/>
                    </p:nvPicPr>
                    <p:blipFill>
                      <a:blip r:embed="rId8"/>
                      <a:stretch>
                        <a:fillRect/>
                      </a:stretch>
                    </p:blipFill>
                    <p:spPr>
                      <a:xfrm>
                        <a:off x="1042988" y="3933825"/>
                        <a:ext cx="6742112" cy="838200"/>
                      </a:xfrm>
                      <a:prstGeom prst="rect">
                        <a:avLst/>
                      </a:prstGeom>
                      <a:noFill/>
                      <a:ln w="38100">
                        <a:noFill/>
                        <a:miter/>
                      </a:ln>
                    </p:spPr>
                  </p:pic>
                </p:oleObj>
              </mc:Fallback>
            </mc:AlternateContent>
          </a:graphicData>
        </a:graphic>
      </p:graphicFrame>
      <p:sp>
        <p:nvSpPr>
          <p:cNvPr id="33803" name="矩形 31763"/>
          <p:cNvSpPr/>
          <p:nvPr/>
        </p:nvSpPr>
        <p:spPr>
          <a:xfrm>
            <a:off x="1116013" y="1412875"/>
            <a:ext cx="439737" cy="396875"/>
          </a:xfrm>
          <a:prstGeom prst="rect">
            <a:avLst/>
          </a:prstGeom>
          <a:noFill/>
          <a:ln w="9525">
            <a:noFill/>
          </a:ln>
        </p:spPr>
        <p:txBody>
          <a:bodyPr wrap="none">
            <a:spAutoFit/>
          </a:bodyPr>
          <a:p>
            <a:pPr>
              <a:spcBef>
                <a:spcPct val="50000"/>
              </a:spcBef>
            </a:pPr>
            <a:r>
              <a:rPr lang="zh-CN" altLang="en-US" sz="2000" b="1" dirty="0">
                <a:latin typeface="Times New Roman" panose="02020603050405020304" pitchFamily="18" charset="0"/>
              </a:rPr>
              <a:t>将</a:t>
            </a:r>
            <a:endParaRPr lang="zh-CN" altLang="en-US" sz="2000" b="1" dirty="0">
              <a:latin typeface="Times New Roman" panose="02020603050405020304" pitchFamily="18" charset="0"/>
            </a:endParaRPr>
          </a:p>
        </p:txBody>
      </p:sp>
      <p:graphicFrame>
        <p:nvGraphicFramePr>
          <p:cNvPr id="33804" name="内容占位符 31764"/>
          <p:cNvGraphicFramePr>
            <a:graphicFrameLocks noGrp="1"/>
          </p:cNvGraphicFramePr>
          <p:nvPr>
            <p:ph sz="half" idx="2"/>
          </p:nvPr>
        </p:nvGraphicFramePr>
        <p:xfrm>
          <a:off x="2268538" y="260350"/>
          <a:ext cx="4000500" cy="817563"/>
        </p:xfrm>
        <a:graphic>
          <a:graphicData uri="http://schemas.openxmlformats.org/presentationml/2006/ole">
            <mc:AlternateContent xmlns:mc="http://schemas.openxmlformats.org/markup-compatibility/2006">
              <mc:Choice xmlns:v="urn:schemas-microsoft-com:vml" Requires="v">
                <p:oleObj spid="_x0000_s3089" name="" r:id="rId9" imgW="4038600" imgH="825500" progId="Equation.3">
                  <p:embed/>
                </p:oleObj>
              </mc:Choice>
              <mc:Fallback>
                <p:oleObj name="" r:id="rId9" imgW="4038600" imgH="825500" progId="Equation.3">
                  <p:embed/>
                  <p:pic>
                    <p:nvPicPr>
                      <p:cNvPr id="0" name="图片 3088"/>
                      <p:cNvPicPr/>
                      <p:nvPr/>
                    </p:nvPicPr>
                    <p:blipFill>
                      <a:blip r:embed="rId10"/>
                      <a:srcRect/>
                      <a:stretch>
                        <a:fillRect/>
                      </a:stretch>
                    </p:blipFill>
                    <p:spPr>
                      <a:xfrm>
                        <a:off x="2268538" y="260350"/>
                        <a:ext cx="4000500" cy="817563"/>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757"/>
                                        </p:tgtEl>
                                        <p:attrNameLst>
                                          <p:attrName>style.visibility</p:attrName>
                                        </p:attrNameLst>
                                      </p:cBhvr>
                                      <p:to>
                                        <p:strVal val="visible"/>
                                      </p:to>
                                    </p:set>
                                    <p:animEffect transition="in" filter="wipe(left)">
                                      <p:cBhvr>
                                        <p:cTn id="7" dur="2000"/>
                                        <p:tgtEl>
                                          <p:spTgt spid="31757"/>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31760"/>
                                        </p:tgtEl>
                                        <p:attrNameLst>
                                          <p:attrName>style.visibility</p:attrName>
                                        </p:attrNameLst>
                                      </p:cBhvr>
                                      <p:to>
                                        <p:strVal val="visible"/>
                                      </p:to>
                                    </p:set>
                                    <p:animEffect transition="in" filter="wipe(left)">
                                      <p:cBhvr>
                                        <p:cTn id="11" dur="2000"/>
                                        <p:tgtEl>
                                          <p:spTgt spid="31760"/>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31762"/>
                                        </p:tgtEl>
                                        <p:attrNameLst>
                                          <p:attrName>style.visibility</p:attrName>
                                        </p:attrNameLst>
                                      </p:cBhvr>
                                      <p:to>
                                        <p:strVal val="visible"/>
                                      </p:to>
                                    </p:set>
                                    <p:animEffect transition="in" filter="wipe(left)">
                                      <p:cBhvr>
                                        <p:cTn id="15" dur="2000"/>
                                        <p:tgtEl>
                                          <p:spTgt spid="31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500034" y="357166"/>
            <a:ext cx="8208962" cy="1902059"/>
          </a:xfrm>
          <a:prstGeom prst="rect">
            <a:avLst/>
          </a:prstGeom>
          <a:noFill/>
          <a:ln w="9525">
            <a:noFill/>
            <a:miter lim="800000"/>
          </a:ln>
          <a:effectLst/>
        </p:spPr>
        <p:txBody>
          <a:bodyPr>
            <a:spAutoFit/>
          </a:bodyPr>
          <a:lstStyle/>
          <a:p>
            <a:pPr algn="l">
              <a:lnSpc>
                <a:spcPct val="110000"/>
              </a:lnSpc>
              <a:spcBef>
                <a:spcPct val="50000"/>
              </a:spcBef>
            </a:pPr>
            <a:r>
              <a:rPr kumimoji="1" lang="en-US" altLang="zh-CN" sz="2400" b="0" dirty="0">
                <a:solidFill>
                  <a:srgbClr val="000000"/>
                </a:solidFill>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例如，设有一个线性表，其中包含</a:t>
            </a:r>
            <a:r>
              <a:rPr kumimoji="1" lang="en-US" altLang="zh-CN" sz="2400" dirty="0">
                <a:ea typeface="楷体" panose="02010609060101010101" pitchFamily="49" charset="-122"/>
                <a:cs typeface="Times New Roman" panose="02020603050405020304" pitchFamily="18" charset="0"/>
              </a:rPr>
              <a:t>25</a:t>
            </a:r>
            <a:r>
              <a:rPr kumimoji="1" lang="zh-CN" altLang="en-US" sz="2400" dirty="0">
                <a:ea typeface="楷体" panose="02010609060101010101" pitchFamily="49" charset="-122"/>
                <a:cs typeface="Times New Roman" panose="02020603050405020304" pitchFamily="18" charset="0"/>
              </a:rPr>
              <a:t>个记录，其</a:t>
            </a:r>
            <a:r>
              <a:rPr kumimoji="1" lang="zh-CN" altLang="en-US" sz="2400">
                <a:ea typeface="楷体" panose="02010609060101010101" pitchFamily="49" charset="-122"/>
                <a:cs typeface="Times New Roman" panose="02020603050405020304" pitchFamily="18" charset="0"/>
              </a:rPr>
              <a:t>关键字</a:t>
            </a:r>
            <a:r>
              <a:rPr kumimoji="1" lang="zh-CN" altLang="en-US" sz="2400" smtClean="0">
                <a:ea typeface="楷体" panose="02010609060101010101" pitchFamily="49" charset="-122"/>
                <a:cs typeface="Times New Roman" panose="02020603050405020304" pitchFamily="18" charset="0"/>
              </a:rPr>
              <a:t>序列为</a:t>
            </a:r>
            <a:r>
              <a:rPr kumimoji="1" lang="zh-CN" altLang="en-US" sz="2400" dirty="0">
                <a:ea typeface="楷体" panose="02010609060101010101" pitchFamily="49" charset="-122"/>
                <a:cs typeface="Times New Roman" panose="02020603050405020304" pitchFamily="18" charset="0"/>
              </a:rPr>
              <a:t>：</a:t>
            </a:r>
            <a:endParaRPr kumimoji="1" lang="zh-CN" altLang="en-US" sz="2400" dirty="0">
              <a:ea typeface="楷体" panose="02010609060101010101" pitchFamily="49" charset="-122"/>
              <a:cs typeface="Times New Roman" panose="02020603050405020304" pitchFamily="18" charset="0"/>
            </a:endParaRPr>
          </a:p>
          <a:p>
            <a:pPr algn="l">
              <a:lnSpc>
                <a:spcPct val="110000"/>
              </a:lnSpc>
              <a:spcBef>
                <a:spcPct val="50000"/>
              </a:spcBef>
            </a:pPr>
            <a:r>
              <a:rPr kumimoji="1" lang="zh-CN" altLang="en-US" sz="2400" dirty="0">
                <a:ea typeface="楷体" panose="02010609060101010101" pitchFamily="49" charset="-122"/>
                <a:cs typeface="Times New Roman" panose="02020603050405020304" pitchFamily="18" charset="0"/>
              </a:rPr>
              <a:t>　</a:t>
            </a:r>
            <a:r>
              <a:rPr kumimoji="1" lang="zh-CN" altLang="en-US" sz="2400">
                <a:ea typeface="楷体" panose="02010609060101010101" pitchFamily="49" charset="-122"/>
                <a:cs typeface="Times New Roman" panose="02020603050405020304" pitchFamily="18" charset="0"/>
              </a:rPr>
              <a:t>　</a:t>
            </a:r>
            <a:r>
              <a:rPr kumimoji="1" lang="en-US" altLang="zh-CN" sz="2200" smtClean="0">
                <a:solidFill>
                  <a:srgbClr val="FF0000"/>
                </a:solidFill>
                <a:ea typeface="楷体" panose="02010609060101010101" pitchFamily="49" charset="-122"/>
                <a:cs typeface="Times New Roman" panose="02020603050405020304" pitchFamily="18" charset="0"/>
              </a:rPr>
              <a:t>8</a:t>
            </a:r>
            <a:r>
              <a:rPr kumimoji="1" lang="zh-CN" altLang="en-US" sz="2200" smtClean="0">
                <a:solidFill>
                  <a:srgbClr val="FF0000"/>
                </a:solidFill>
                <a:ea typeface="楷体" panose="02010609060101010101" pitchFamily="49" charset="-122"/>
                <a:cs typeface="Times New Roman" panose="02020603050405020304" pitchFamily="18" charset="0"/>
              </a:rPr>
              <a:t>，</a:t>
            </a:r>
            <a:r>
              <a:rPr kumimoji="1" lang="en-US" altLang="zh-CN" sz="2200" smtClean="0">
                <a:solidFill>
                  <a:srgbClr val="FF0000"/>
                </a:solidFill>
                <a:ea typeface="楷体" panose="02010609060101010101" pitchFamily="49" charset="-122"/>
                <a:cs typeface="Times New Roman" panose="02020603050405020304" pitchFamily="18" charset="0"/>
              </a:rPr>
              <a:t>14</a:t>
            </a:r>
            <a:r>
              <a:rPr kumimoji="1" lang="zh-CN" altLang="en-US" sz="2200" smtClean="0">
                <a:solidFill>
                  <a:srgbClr val="FF0000"/>
                </a:solidFill>
                <a:ea typeface="楷体" panose="02010609060101010101" pitchFamily="49" charset="-122"/>
                <a:cs typeface="Times New Roman" panose="02020603050405020304" pitchFamily="18" charset="0"/>
              </a:rPr>
              <a:t>，</a:t>
            </a:r>
            <a:r>
              <a:rPr kumimoji="1" lang="en-US" altLang="zh-CN" sz="2200" smtClean="0">
                <a:solidFill>
                  <a:srgbClr val="FF0000"/>
                </a:solidFill>
                <a:ea typeface="楷体" panose="02010609060101010101" pitchFamily="49" charset="-122"/>
                <a:cs typeface="Times New Roman" panose="02020603050405020304" pitchFamily="18" charset="0"/>
              </a:rPr>
              <a:t>6</a:t>
            </a:r>
            <a:r>
              <a:rPr kumimoji="1" lang="zh-CN" altLang="en-US" sz="2200" smtClean="0">
                <a:solidFill>
                  <a:srgbClr val="FF0000"/>
                </a:solidFill>
                <a:ea typeface="楷体" panose="02010609060101010101" pitchFamily="49" charset="-122"/>
                <a:cs typeface="Times New Roman" panose="02020603050405020304" pitchFamily="18" charset="0"/>
              </a:rPr>
              <a:t>，</a:t>
            </a:r>
            <a:r>
              <a:rPr kumimoji="1" lang="en-US" altLang="zh-CN" sz="2200" smtClean="0">
                <a:solidFill>
                  <a:srgbClr val="FF0000"/>
                </a:solidFill>
                <a:ea typeface="楷体" panose="02010609060101010101" pitchFamily="49" charset="-122"/>
                <a:cs typeface="Times New Roman" panose="02020603050405020304" pitchFamily="18" charset="0"/>
              </a:rPr>
              <a:t>9</a:t>
            </a:r>
            <a:r>
              <a:rPr kumimoji="1" lang="zh-CN" altLang="en-US" sz="2200" smtClean="0">
                <a:solidFill>
                  <a:srgbClr val="FF0000"/>
                </a:solidFill>
                <a:ea typeface="楷体" panose="02010609060101010101" pitchFamily="49" charset="-122"/>
                <a:cs typeface="Times New Roman" panose="02020603050405020304" pitchFamily="18" charset="0"/>
              </a:rPr>
              <a:t>，</a:t>
            </a:r>
            <a:r>
              <a:rPr kumimoji="1" lang="en-US" altLang="zh-CN" sz="2200" smtClean="0">
                <a:solidFill>
                  <a:srgbClr val="FF0000"/>
                </a:solidFill>
                <a:ea typeface="楷体" panose="02010609060101010101" pitchFamily="49" charset="-122"/>
                <a:cs typeface="Times New Roman" panose="02020603050405020304" pitchFamily="18" charset="0"/>
              </a:rPr>
              <a:t>10</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solidFill>
                  <a:srgbClr val="4F5E02"/>
                </a:solidFill>
                <a:ea typeface="楷体" panose="02010609060101010101" pitchFamily="49" charset="-122"/>
                <a:cs typeface="Times New Roman" panose="02020603050405020304" pitchFamily="18" charset="0"/>
              </a:rPr>
              <a:t>22</a:t>
            </a:r>
            <a:r>
              <a:rPr kumimoji="1" lang="zh-CN" altLang="en-US" sz="2200" smtClean="0">
                <a:solidFill>
                  <a:srgbClr val="4F5E02"/>
                </a:solidFill>
                <a:ea typeface="楷体" panose="02010609060101010101" pitchFamily="49" charset="-122"/>
                <a:cs typeface="Times New Roman" panose="02020603050405020304" pitchFamily="18" charset="0"/>
              </a:rPr>
              <a:t>，</a:t>
            </a:r>
            <a:r>
              <a:rPr kumimoji="1" lang="en-US" altLang="zh-CN" sz="2200" smtClean="0">
                <a:solidFill>
                  <a:srgbClr val="4F5E02"/>
                </a:solidFill>
                <a:ea typeface="楷体" panose="02010609060101010101" pitchFamily="49" charset="-122"/>
                <a:cs typeface="Times New Roman" panose="02020603050405020304" pitchFamily="18" charset="0"/>
              </a:rPr>
              <a:t>34</a:t>
            </a:r>
            <a:r>
              <a:rPr kumimoji="1" lang="zh-CN" altLang="en-US" sz="2200" smtClean="0">
                <a:solidFill>
                  <a:srgbClr val="4F5E02"/>
                </a:solidFill>
                <a:ea typeface="楷体" panose="02010609060101010101" pitchFamily="49" charset="-122"/>
                <a:cs typeface="Times New Roman" panose="02020603050405020304" pitchFamily="18" charset="0"/>
              </a:rPr>
              <a:t>，</a:t>
            </a:r>
            <a:r>
              <a:rPr kumimoji="1" lang="en-US" altLang="zh-CN" sz="2200" smtClean="0">
                <a:solidFill>
                  <a:srgbClr val="4F5E02"/>
                </a:solidFill>
                <a:ea typeface="楷体" panose="02010609060101010101" pitchFamily="49" charset="-122"/>
                <a:cs typeface="Times New Roman" panose="02020603050405020304" pitchFamily="18" charset="0"/>
              </a:rPr>
              <a:t>18</a:t>
            </a:r>
            <a:r>
              <a:rPr kumimoji="1" lang="zh-CN" altLang="en-US" sz="2200" smtClean="0">
                <a:solidFill>
                  <a:srgbClr val="4F5E02"/>
                </a:solidFill>
                <a:ea typeface="楷体" panose="02010609060101010101" pitchFamily="49" charset="-122"/>
                <a:cs typeface="Times New Roman" panose="02020603050405020304" pitchFamily="18" charset="0"/>
              </a:rPr>
              <a:t>，</a:t>
            </a:r>
            <a:r>
              <a:rPr kumimoji="1" lang="en-US" altLang="zh-CN" sz="2200" smtClean="0">
                <a:solidFill>
                  <a:srgbClr val="4F5E02"/>
                </a:solidFill>
                <a:ea typeface="楷体" panose="02010609060101010101" pitchFamily="49" charset="-122"/>
                <a:cs typeface="Times New Roman" panose="02020603050405020304" pitchFamily="18" charset="0"/>
              </a:rPr>
              <a:t>19</a:t>
            </a:r>
            <a:r>
              <a:rPr kumimoji="1" lang="zh-CN" altLang="en-US" sz="2200" smtClean="0">
                <a:solidFill>
                  <a:srgbClr val="4F5E02"/>
                </a:solidFill>
                <a:ea typeface="楷体" panose="02010609060101010101" pitchFamily="49" charset="-122"/>
                <a:cs typeface="Times New Roman" panose="02020603050405020304" pitchFamily="18" charset="0"/>
              </a:rPr>
              <a:t>，</a:t>
            </a:r>
            <a:r>
              <a:rPr kumimoji="1" lang="en-US" altLang="zh-CN" sz="2200" smtClean="0">
                <a:solidFill>
                  <a:srgbClr val="4F5E02"/>
                </a:solidFill>
                <a:ea typeface="楷体" panose="02010609060101010101" pitchFamily="49" charset="-122"/>
                <a:cs typeface="Times New Roman" panose="02020603050405020304" pitchFamily="18" charset="0"/>
              </a:rPr>
              <a:t>31</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solidFill>
                  <a:srgbClr val="FF33CC"/>
                </a:solidFill>
                <a:ea typeface="楷体" panose="02010609060101010101" pitchFamily="49" charset="-122"/>
                <a:cs typeface="Times New Roman" panose="02020603050405020304" pitchFamily="18" charset="0"/>
              </a:rPr>
              <a:t>40</a:t>
            </a:r>
            <a:r>
              <a:rPr kumimoji="1" lang="zh-CN" altLang="en-US" sz="2200" smtClean="0">
                <a:solidFill>
                  <a:srgbClr val="FF33CC"/>
                </a:solidFill>
                <a:ea typeface="楷体" panose="02010609060101010101" pitchFamily="49" charset="-122"/>
                <a:cs typeface="Times New Roman" panose="02020603050405020304" pitchFamily="18" charset="0"/>
              </a:rPr>
              <a:t>，</a:t>
            </a:r>
            <a:r>
              <a:rPr kumimoji="1" lang="en-US" altLang="zh-CN" sz="2200" smtClean="0">
                <a:solidFill>
                  <a:srgbClr val="FF33CC"/>
                </a:solidFill>
                <a:ea typeface="楷体" panose="02010609060101010101" pitchFamily="49" charset="-122"/>
                <a:cs typeface="Times New Roman" panose="02020603050405020304" pitchFamily="18" charset="0"/>
              </a:rPr>
              <a:t>38</a:t>
            </a:r>
            <a:r>
              <a:rPr kumimoji="1" lang="zh-CN" altLang="en-US" sz="2200" smtClean="0">
                <a:solidFill>
                  <a:srgbClr val="FF33CC"/>
                </a:solidFill>
                <a:ea typeface="楷体" panose="02010609060101010101" pitchFamily="49" charset="-122"/>
                <a:cs typeface="Times New Roman" panose="02020603050405020304" pitchFamily="18" charset="0"/>
              </a:rPr>
              <a:t>，</a:t>
            </a:r>
            <a:r>
              <a:rPr kumimoji="1" lang="en-US" altLang="zh-CN" sz="2200" smtClean="0">
                <a:solidFill>
                  <a:srgbClr val="FF33CC"/>
                </a:solidFill>
                <a:ea typeface="楷体" panose="02010609060101010101" pitchFamily="49" charset="-122"/>
                <a:cs typeface="Times New Roman" panose="02020603050405020304" pitchFamily="18" charset="0"/>
              </a:rPr>
              <a:t>54</a:t>
            </a:r>
            <a:r>
              <a:rPr kumimoji="1" lang="zh-CN" altLang="en-US" sz="2200" smtClean="0">
                <a:solidFill>
                  <a:srgbClr val="FF33CC"/>
                </a:solidFill>
                <a:ea typeface="楷体" panose="02010609060101010101" pitchFamily="49" charset="-122"/>
                <a:cs typeface="Times New Roman" panose="02020603050405020304" pitchFamily="18" charset="0"/>
              </a:rPr>
              <a:t>，</a:t>
            </a:r>
            <a:r>
              <a:rPr kumimoji="1" lang="en-US" altLang="zh-CN" sz="2200" smtClean="0">
                <a:solidFill>
                  <a:srgbClr val="FF33CC"/>
                </a:solidFill>
                <a:ea typeface="楷体" panose="02010609060101010101" pitchFamily="49" charset="-122"/>
                <a:cs typeface="Times New Roman" panose="02020603050405020304" pitchFamily="18" charset="0"/>
              </a:rPr>
              <a:t>66</a:t>
            </a:r>
            <a:r>
              <a:rPr kumimoji="1" lang="zh-CN" altLang="en-US" sz="2200" smtClean="0">
                <a:solidFill>
                  <a:srgbClr val="FF33CC"/>
                </a:solidFill>
                <a:ea typeface="楷体" panose="02010609060101010101" pitchFamily="49" charset="-122"/>
                <a:cs typeface="Times New Roman" panose="02020603050405020304" pitchFamily="18" charset="0"/>
              </a:rPr>
              <a:t>，</a:t>
            </a:r>
            <a:r>
              <a:rPr kumimoji="1" lang="en-US" altLang="zh-CN" sz="2200" smtClean="0">
                <a:solidFill>
                  <a:srgbClr val="FF33CC"/>
                </a:solidFill>
                <a:ea typeface="楷体" panose="02010609060101010101" pitchFamily="49" charset="-122"/>
                <a:cs typeface="Times New Roman" panose="02020603050405020304" pitchFamily="18" charset="0"/>
              </a:rPr>
              <a:t> 46</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solidFill>
                  <a:srgbClr val="002060"/>
                </a:solidFill>
                <a:ea typeface="楷体" panose="02010609060101010101" pitchFamily="49" charset="-122"/>
                <a:cs typeface="Times New Roman" panose="02020603050405020304" pitchFamily="18" charset="0"/>
              </a:rPr>
              <a:t>71</a:t>
            </a:r>
            <a:r>
              <a:rPr kumimoji="1" lang="zh-CN" altLang="en-US" sz="2200" smtClean="0">
                <a:solidFill>
                  <a:srgbClr val="002060"/>
                </a:solidFill>
                <a:ea typeface="楷体" panose="02010609060101010101" pitchFamily="49" charset="-122"/>
                <a:cs typeface="Times New Roman" panose="02020603050405020304" pitchFamily="18" charset="0"/>
              </a:rPr>
              <a:t>，</a:t>
            </a:r>
            <a:r>
              <a:rPr kumimoji="1" lang="en-US" altLang="zh-CN" sz="2200" smtClean="0">
                <a:solidFill>
                  <a:srgbClr val="002060"/>
                </a:solidFill>
                <a:ea typeface="楷体" panose="02010609060101010101" pitchFamily="49" charset="-122"/>
                <a:cs typeface="Times New Roman" panose="02020603050405020304" pitchFamily="18" charset="0"/>
              </a:rPr>
              <a:t>78</a:t>
            </a:r>
            <a:r>
              <a:rPr kumimoji="1" lang="zh-CN" altLang="en-US" sz="2200" smtClean="0">
                <a:solidFill>
                  <a:srgbClr val="002060"/>
                </a:solidFill>
                <a:ea typeface="楷体" panose="02010609060101010101" pitchFamily="49" charset="-122"/>
                <a:cs typeface="Times New Roman" panose="02020603050405020304" pitchFamily="18" charset="0"/>
              </a:rPr>
              <a:t>，</a:t>
            </a:r>
            <a:r>
              <a:rPr kumimoji="1" lang="en-US" altLang="zh-CN" sz="2200" smtClean="0">
                <a:solidFill>
                  <a:srgbClr val="002060"/>
                </a:solidFill>
                <a:ea typeface="楷体" panose="02010609060101010101" pitchFamily="49" charset="-122"/>
                <a:cs typeface="Times New Roman" panose="02020603050405020304" pitchFamily="18" charset="0"/>
              </a:rPr>
              <a:t>68</a:t>
            </a:r>
            <a:r>
              <a:rPr kumimoji="1" lang="zh-CN" altLang="en-US" sz="2200" smtClean="0">
                <a:solidFill>
                  <a:srgbClr val="002060"/>
                </a:solidFill>
                <a:ea typeface="楷体" panose="02010609060101010101" pitchFamily="49" charset="-122"/>
                <a:cs typeface="Times New Roman" panose="02020603050405020304" pitchFamily="18" charset="0"/>
              </a:rPr>
              <a:t>，</a:t>
            </a:r>
            <a:r>
              <a:rPr kumimoji="1" lang="en-US" altLang="zh-CN" sz="2200" smtClean="0">
                <a:solidFill>
                  <a:srgbClr val="002060"/>
                </a:solidFill>
                <a:ea typeface="楷体" panose="02010609060101010101" pitchFamily="49" charset="-122"/>
                <a:cs typeface="Times New Roman" panose="02020603050405020304" pitchFamily="18" charset="0"/>
              </a:rPr>
              <a:t>80</a:t>
            </a:r>
            <a:r>
              <a:rPr kumimoji="1" lang="zh-CN" altLang="en-US" sz="2200" smtClean="0">
                <a:solidFill>
                  <a:srgbClr val="002060"/>
                </a:solidFill>
                <a:ea typeface="楷体" panose="02010609060101010101" pitchFamily="49" charset="-122"/>
                <a:cs typeface="Times New Roman" panose="02020603050405020304" pitchFamily="18" charset="0"/>
              </a:rPr>
              <a:t>，</a:t>
            </a:r>
            <a:r>
              <a:rPr kumimoji="1" lang="en-US" altLang="zh-CN" sz="2200" smtClean="0">
                <a:solidFill>
                  <a:srgbClr val="002060"/>
                </a:solidFill>
                <a:ea typeface="楷体" panose="02010609060101010101" pitchFamily="49" charset="-122"/>
                <a:cs typeface="Times New Roman" panose="02020603050405020304" pitchFamily="18" charset="0"/>
              </a:rPr>
              <a:t>85</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ea typeface="楷体" panose="02010609060101010101" pitchFamily="49" charset="-122"/>
                <a:cs typeface="Times New Roman" panose="02020603050405020304" pitchFamily="18" charset="0"/>
              </a:rPr>
              <a:t> 100</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ea typeface="楷体" panose="02010609060101010101" pitchFamily="49" charset="-122"/>
                <a:cs typeface="Times New Roman" panose="02020603050405020304" pitchFamily="18" charset="0"/>
              </a:rPr>
              <a:t> 94</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ea typeface="楷体" panose="02010609060101010101" pitchFamily="49" charset="-122"/>
                <a:cs typeface="Times New Roman" panose="02020603050405020304" pitchFamily="18" charset="0"/>
              </a:rPr>
              <a:t>88</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ea typeface="楷体" panose="02010609060101010101" pitchFamily="49" charset="-122"/>
                <a:cs typeface="Times New Roman" panose="02020603050405020304" pitchFamily="18" charset="0"/>
              </a:rPr>
              <a:t>96</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ea typeface="楷体" panose="02010609060101010101" pitchFamily="49" charset="-122"/>
                <a:cs typeface="Times New Roman" panose="02020603050405020304" pitchFamily="18" charset="0"/>
              </a:rPr>
              <a:t>87</a:t>
            </a:r>
            <a:r>
              <a:rPr kumimoji="1" lang="zh-CN" altLang="en-US" sz="2200" dirty="0">
                <a:ea typeface="楷体" panose="02010609060101010101" pitchFamily="49" charset="-122"/>
                <a:cs typeface="Times New Roman" panose="02020603050405020304" pitchFamily="18" charset="0"/>
              </a:rPr>
              <a:t>　　</a:t>
            </a:r>
            <a:endParaRPr kumimoji="1" lang="zh-CN" altLang="en-US" sz="2200" dirty="0">
              <a:ea typeface="楷体" panose="02010609060101010101" pitchFamily="49" charset="-122"/>
              <a:cs typeface="Times New Roman" panose="02020603050405020304" pitchFamily="18" charset="0"/>
            </a:endParaRPr>
          </a:p>
        </p:txBody>
      </p:sp>
      <p:sp>
        <p:nvSpPr>
          <p:cNvPr id="1029" name="Rectangle 5"/>
          <p:cNvSpPr>
            <a:spLocks noChangeArrowheads="1"/>
          </p:cNvSpPr>
          <p:nvPr/>
        </p:nvSpPr>
        <p:spPr bwMode="auto">
          <a:xfrm>
            <a:off x="2109788" y="2533650"/>
            <a:ext cx="9144000" cy="0"/>
          </a:xfrm>
          <a:prstGeom prst="rect">
            <a:avLst/>
          </a:prstGeom>
          <a:noFill/>
          <a:ln w="9525">
            <a:noFill/>
            <a:miter lim="800000"/>
          </a:ln>
          <a:effectLst/>
        </p:spPr>
        <p:txBody>
          <a:bodyPr>
            <a:spAutoFit/>
          </a:bodyPr>
          <a:lstStyle/>
          <a:p>
            <a:endParaRPr lang="zh-CN" altLang="en-US" sz="2400"/>
          </a:p>
        </p:txBody>
      </p:sp>
      <p:sp>
        <p:nvSpPr>
          <p:cNvPr id="12" name="TextBox 11"/>
          <p:cNvSpPr txBox="1"/>
          <p:nvPr/>
        </p:nvSpPr>
        <p:spPr>
          <a:xfrm>
            <a:off x="571472" y="2500306"/>
            <a:ext cx="8143932" cy="461665"/>
          </a:xfrm>
          <a:prstGeom prst="rect">
            <a:avLst/>
          </a:prstGeom>
          <a:noFill/>
        </p:spPr>
        <p:txBody>
          <a:bodyPr wrap="square" rtlCol="0">
            <a:spAutoFit/>
          </a:bodyPr>
          <a:lstStyle/>
          <a:p>
            <a:r>
              <a:rPr kumimoji="1" lang="zh-CN" altLang="en-US" sz="2400" dirty="0" smtClean="0">
                <a:solidFill>
                  <a:srgbClr val="FF33CC"/>
                </a:solidFill>
                <a:ea typeface="楷体" panose="02010609060101010101" pitchFamily="49" charset="-122"/>
                <a:cs typeface="Times New Roman" panose="02020603050405020304" pitchFamily="18" charset="0"/>
              </a:rPr>
              <a:t>分块</a:t>
            </a:r>
            <a:r>
              <a:rPr kumimoji="1" lang="zh-CN" altLang="en-US" sz="2400" smtClean="0">
                <a:solidFill>
                  <a:srgbClr val="FF33CC"/>
                </a:solidFill>
                <a:ea typeface="楷体" panose="02010609060101010101" pitchFamily="49" charset="-122"/>
                <a:cs typeface="Times New Roman" panose="02020603050405020304" pitchFamily="18" charset="0"/>
              </a:rPr>
              <a:t>：</a:t>
            </a:r>
            <a:r>
              <a:rPr kumimoji="1" lang="zh-CN" altLang="en-US" sz="2400" smtClean="0">
                <a:ea typeface="楷体" panose="02010609060101010101" pitchFamily="49" charset="-122"/>
                <a:cs typeface="Times New Roman" panose="02020603050405020304" pitchFamily="18" charset="0"/>
              </a:rPr>
              <a:t>将</a:t>
            </a:r>
            <a:r>
              <a:rPr kumimoji="1" lang="en-US" altLang="zh-CN" sz="2400" i="1" smtClean="0">
                <a:ea typeface="楷体" panose="02010609060101010101" pitchFamily="49" charset="-122"/>
                <a:cs typeface="Times New Roman" panose="02020603050405020304" pitchFamily="18" charset="0"/>
              </a:rPr>
              <a:t>n</a:t>
            </a:r>
            <a:r>
              <a:rPr kumimoji="1" lang="en-US" altLang="zh-CN" sz="2400" smtClean="0">
                <a:ea typeface="楷体" panose="02010609060101010101" pitchFamily="49" charset="-122"/>
                <a:cs typeface="Times New Roman" panose="02020603050405020304" pitchFamily="18" charset="0"/>
              </a:rPr>
              <a:t>=25</a:t>
            </a:r>
            <a:r>
              <a:rPr kumimoji="1" lang="zh-CN" altLang="en-US" sz="2400" dirty="0" smtClean="0">
                <a:ea typeface="楷体" panose="02010609060101010101" pitchFamily="49" charset="-122"/>
                <a:cs typeface="Times New Roman" panose="02020603050405020304" pitchFamily="18" charset="0"/>
              </a:rPr>
              <a:t>个</a:t>
            </a:r>
            <a:r>
              <a:rPr kumimoji="1" lang="zh-CN" altLang="en-US" sz="2400" smtClean="0">
                <a:ea typeface="楷体" panose="02010609060101010101" pitchFamily="49" charset="-122"/>
                <a:cs typeface="Times New Roman" panose="02020603050405020304" pitchFamily="18" charset="0"/>
              </a:rPr>
              <a:t>记录分为</a:t>
            </a:r>
            <a:r>
              <a:rPr kumimoji="1" lang="en-US" altLang="zh-CN" sz="2400" i="1" smtClean="0">
                <a:ea typeface="楷体" panose="02010609060101010101" pitchFamily="49" charset="-122"/>
                <a:cs typeface="Times New Roman" panose="02020603050405020304" pitchFamily="18" charset="0"/>
              </a:rPr>
              <a:t>b</a:t>
            </a:r>
            <a:r>
              <a:rPr kumimoji="1" lang="en-US" altLang="zh-CN" sz="2400" smtClean="0">
                <a:ea typeface="楷体" panose="02010609060101010101" pitchFamily="49" charset="-122"/>
                <a:cs typeface="Times New Roman" panose="02020603050405020304" pitchFamily="18" charset="0"/>
              </a:rPr>
              <a:t>=5</a:t>
            </a:r>
            <a:r>
              <a:rPr kumimoji="1" lang="zh-CN" altLang="en-US" sz="2400" dirty="0" smtClean="0">
                <a:ea typeface="楷体" panose="02010609060101010101" pitchFamily="49" charset="-122"/>
                <a:cs typeface="Times New Roman" panose="02020603050405020304" pitchFamily="18" charset="0"/>
              </a:rPr>
              <a:t>块，每块</a:t>
            </a:r>
            <a:r>
              <a:rPr kumimoji="1" lang="zh-CN" altLang="en-US" sz="2400" smtClean="0">
                <a:ea typeface="楷体" panose="02010609060101010101" pitchFamily="49" charset="-122"/>
                <a:cs typeface="Times New Roman" panose="02020603050405020304" pitchFamily="18" charset="0"/>
              </a:rPr>
              <a:t>中有</a:t>
            </a:r>
            <a:r>
              <a:rPr kumimoji="1" lang="en-US" altLang="zh-CN" sz="2400" i="1" smtClean="0">
                <a:ea typeface="楷体" panose="02010609060101010101" pitchFamily="49" charset="-122"/>
                <a:cs typeface="Times New Roman" panose="02020603050405020304" pitchFamily="18" charset="0"/>
              </a:rPr>
              <a:t>s</a:t>
            </a:r>
            <a:r>
              <a:rPr kumimoji="1" lang="en-US" altLang="zh-CN" sz="2400" smtClean="0">
                <a:ea typeface="楷体" panose="02010609060101010101" pitchFamily="49" charset="-122"/>
                <a:cs typeface="Times New Roman" panose="02020603050405020304" pitchFamily="18" charset="0"/>
              </a:rPr>
              <a:t>=5</a:t>
            </a:r>
            <a:r>
              <a:rPr kumimoji="1" lang="zh-CN" altLang="en-US" sz="2400" dirty="0" smtClean="0">
                <a:ea typeface="楷体" panose="02010609060101010101" pitchFamily="49" charset="-122"/>
                <a:cs typeface="Times New Roman" panose="02020603050405020304" pitchFamily="18" charset="0"/>
              </a:rPr>
              <a:t>个</a:t>
            </a:r>
            <a:r>
              <a:rPr kumimoji="1" lang="zh-CN" altLang="en-US" sz="2400" smtClean="0">
                <a:ea typeface="楷体" panose="02010609060101010101" pitchFamily="49" charset="-122"/>
                <a:cs typeface="Times New Roman" panose="02020603050405020304" pitchFamily="18" charset="0"/>
              </a:rPr>
              <a:t>记录。</a:t>
            </a:r>
            <a:endParaRPr kumimoji="1" lang="zh-CN" altLang="en-US" sz="2400" smtClean="0">
              <a:ea typeface="楷体" panose="02010609060101010101" pitchFamily="49" charset="-122"/>
              <a:cs typeface="Times New Roman" panose="02020603050405020304" pitchFamily="18" charset="0"/>
            </a:endParaRPr>
          </a:p>
        </p:txBody>
      </p:sp>
      <p:grpSp>
        <p:nvGrpSpPr>
          <p:cNvPr id="28" name="组合 27"/>
          <p:cNvGrpSpPr/>
          <p:nvPr/>
        </p:nvGrpSpPr>
        <p:grpSpPr>
          <a:xfrm>
            <a:off x="642910" y="3214686"/>
            <a:ext cx="6715172" cy="2428892"/>
            <a:chOff x="642910" y="3214686"/>
            <a:chExt cx="6715172" cy="2428892"/>
          </a:xfrm>
        </p:grpSpPr>
        <p:grpSp>
          <p:nvGrpSpPr>
            <p:cNvPr id="15" name="组合 14"/>
            <p:cNvGrpSpPr/>
            <p:nvPr/>
          </p:nvGrpSpPr>
          <p:grpSpPr>
            <a:xfrm>
              <a:off x="2120902" y="3359150"/>
              <a:ext cx="5237180" cy="2284428"/>
              <a:chOff x="1835150" y="3644900"/>
              <a:chExt cx="5237180" cy="2284428"/>
            </a:xfrm>
          </p:grpSpPr>
          <p:sp>
            <p:nvSpPr>
              <p:cNvPr id="188417" name="Freeform 1"/>
              <p:cNvSpPr/>
              <p:nvPr/>
            </p:nvSpPr>
            <p:spPr bwMode="auto">
              <a:xfrm>
                <a:off x="1908175" y="3644900"/>
                <a:ext cx="4751388" cy="1800225"/>
              </a:xfrm>
              <a:custGeom>
                <a:avLst/>
                <a:gdLst/>
                <a:ahLst/>
                <a:cxnLst>
                  <a:cxn ang="0">
                    <a:pos x="0" y="1134"/>
                  </a:cxn>
                  <a:cxn ang="0">
                    <a:pos x="227" y="998"/>
                  </a:cxn>
                  <a:cxn ang="0">
                    <a:pos x="363" y="1089"/>
                  </a:cxn>
                  <a:cxn ang="0">
                    <a:pos x="589" y="1089"/>
                  </a:cxn>
                  <a:cxn ang="0">
                    <a:pos x="635" y="907"/>
                  </a:cxn>
                  <a:cxn ang="0">
                    <a:pos x="725" y="817"/>
                  </a:cxn>
                  <a:cxn ang="0">
                    <a:pos x="816" y="862"/>
                  </a:cxn>
                  <a:cxn ang="0">
                    <a:pos x="1134" y="862"/>
                  </a:cxn>
                  <a:cxn ang="0">
                    <a:pos x="1179" y="771"/>
                  </a:cxn>
                  <a:cxn ang="0">
                    <a:pos x="1315" y="590"/>
                  </a:cxn>
                  <a:cxn ang="0">
                    <a:pos x="1451" y="635"/>
                  </a:cxn>
                  <a:cxn ang="0">
                    <a:pos x="1542" y="680"/>
                  </a:cxn>
                  <a:cxn ang="0">
                    <a:pos x="1723" y="635"/>
                  </a:cxn>
                  <a:cxn ang="0">
                    <a:pos x="1769" y="590"/>
                  </a:cxn>
                  <a:cxn ang="0">
                    <a:pos x="1859" y="454"/>
                  </a:cxn>
                  <a:cxn ang="0">
                    <a:pos x="2041" y="408"/>
                  </a:cxn>
                  <a:cxn ang="0">
                    <a:pos x="2132" y="454"/>
                  </a:cxn>
                  <a:cxn ang="0">
                    <a:pos x="2268" y="499"/>
                  </a:cxn>
                  <a:cxn ang="0">
                    <a:pos x="2358" y="499"/>
                  </a:cxn>
                  <a:cxn ang="0">
                    <a:pos x="2449" y="363"/>
                  </a:cxn>
                  <a:cxn ang="0">
                    <a:pos x="2540" y="91"/>
                  </a:cxn>
                  <a:cxn ang="0">
                    <a:pos x="2676" y="91"/>
                  </a:cxn>
                  <a:cxn ang="0">
                    <a:pos x="2767" y="182"/>
                  </a:cxn>
                  <a:cxn ang="0">
                    <a:pos x="2857" y="182"/>
                  </a:cxn>
                  <a:cxn ang="0">
                    <a:pos x="2903" y="45"/>
                  </a:cxn>
                  <a:cxn ang="0">
                    <a:pos x="2993" y="0"/>
                  </a:cxn>
                </a:cxnLst>
                <a:rect l="0" t="0" r="r" b="b"/>
                <a:pathLst>
                  <a:path w="2993" h="1134">
                    <a:moveTo>
                      <a:pt x="0" y="1134"/>
                    </a:moveTo>
                    <a:cubicBezTo>
                      <a:pt x="83" y="1070"/>
                      <a:pt x="166" y="1006"/>
                      <a:pt x="227" y="998"/>
                    </a:cubicBezTo>
                    <a:cubicBezTo>
                      <a:pt x="288" y="990"/>
                      <a:pt x="303" y="1074"/>
                      <a:pt x="363" y="1089"/>
                    </a:cubicBezTo>
                    <a:cubicBezTo>
                      <a:pt x="423" y="1104"/>
                      <a:pt x="544" y="1119"/>
                      <a:pt x="589" y="1089"/>
                    </a:cubicBezTo>
                    <a:cubicBezTo>
                      <a:pt x="634" y="1059"/>
                      <a:pt x="612" y="952"/>
                      <a:pt x="635" y="907"/>
                    </a:cubicBezTo>
                    <a:cubicBezTo>
                      <a:pt x="658" y="862"/>
                      <a:pt x="695" y="824"/>
                      <a:pt x="725" y="817"/>
                    </a:cubicBezTo>
                    <a:cubicBezTo>
                      <a:pt x="755" y="810"/>
                      <a:pt x="748" y="855"/>
                      <a:pt x="816" y="862"/>
                    </a:cubicBezTo>
                    <a:cubicBezTo>
                      <a:pt x="884" y="869"/>
                      <a:pt x="1074" y="877"/>
                      <a:pt x="1134" y="862"/>
                    </a:cubicBezTo>
                    <a:cubicBezTo>
                      <a:pt x="1194" y="847"/>
                      <a:pt x="1149" y="816"/>
                      <a:pt x="1179" y="771"/>
                    </a:cubicBezTo>
                    <a:cubicBezTo>
                      <a:pt x="1209" y="726"/>
                      <a:pt x="1270" y="613"/>
                      <a:pt x="1315" y="590"/>
                    </a:cubicBezTo>
                    <a:cubicBezTo>
                      <a:pt x="1360" y="567"/>
                      <a:pt x="1413" y="620"/>
                      <a:pt x="1451" y="635"/>
                    </a:cubicBezTo>
                    <a:cubicBezTo>
                      <a:pt x="1489" y="650"/>
                      <a:pt x="1497" y="680"/>
                      <a:pt x="1542" y="680"/>
                    </a:cubicBezTo>
                    <a:cubicBezTo>
                      <a:pt x="1587" y="680"/>
                      <a:pt x="1685" y="650"/>
                      <a:pt x="1723" y="635"/>
                    </a:cubicBezTo>
                    <a:cubicBezTo>
                      <a:pt x="1761" y="620"/>
                      <a:pt x="1746" y="620"/>
                      <a:pt x="1769" y="590"/>
                    </a:cubicBezTo>
                    <a:cubicBezTo>
                      <a:pt x="1792" y="560"/>
                      <a:pt x="1814" y="484"/>
                      <a:pt x="1859" y="454"/>
                    </a:cubicBezTo>
                    <a:cubicBezTo>
                      <a:pt x="1904" y="424"/>
                      <a:pt x="1996" y="408"/>
                      <a:pt x="2041" y="408"/>
                    </a:cubicBezTo>
                    <a:cubicBezTo>
                      <a:pt x="2086" y="408"/>
                      <a:pt x="2094" y="439"/>
                      <a:pt x="2132" y="454"/>
                    </a:cubicBezTo>
                    <a:cubicBezTo>
                      <a:pt x="2170" y="469"/>
                      <a:pt x="2230" y="492"/>
                      <a:pt x="2268" y="499"/>
                    </a:cubicBezTo>
                    <a:cubicBezTo>
                      <a:pt x="2306" y="506"/>
                      <a:pt x="2328" y="522"/>
                      <a:pt x="2358" y="499"/>
                    </a:cubicBezTo>
                    <a:cubicBezTo>
                      <a:pt x="2388" y="476"/>
                      <a:pt x="2419" y="431"/>
                      <a:pt x="2449" y="363"/>
                    </a:cubicBezTo>
                    <a:cubicBezTo>
                      <a:pt x="2479" y="295"/>
                      <a:pt x="2502" y="136"/>
                      <a:pt x="2540" y="91"/>
                    </a:cubicBezTo>
                    <a:cubicBezTo>
                      <a:pt x="2578" y="46"/>
                      <a:pt x="2638" y="76"/>
                      <a:pt x="2676" y="91"/>
                    </a:cubicBezTo>
                    <a:cubicBezTo>
                      <a:pt x="2714" y="106"/>
                      <a:pt x="2737" y="167"/>
                      <a:pt x="2767" y="182"/>
                    </a:cubicBezTo>
                    <a:cubicBezTo>
                      <a:pt x="2797" y="197"/>
                      <a:pt x="2834" y="205"/>
                      <a:pt x="2857" y="182"/>
                    </a:cubicBezTo>
                    <a:cubicBezTo>
                      <a:pt x="2880" y="159"/>
                      <a:pt x="2880" y="75"/>
                      <a:pt x="2903" y="45"/>
                    </a:cubicBezTo>
                    <a:cubicBezTo>
                      <a:pt x="2926" y="15"/>
                      <a:pt x="2959" y="7"/>
                      <a:pt x="2993" y="0"/>
                    </a:cubicBezTo>
                  </a:path>
                </a:pathLst>
              </a:custGeom>
              <a:noFill/>
              <a:ln w="28575" cap="flat" cmpd="sng">
                <a:solidFill>
                  <a:srgbClr val="CC00CC"/>
                </a:solidFill>
                <a:prstDash val="solid"/>
                <a:round/>
                <a:headEnd type="none" w="med" len="med"/>
                <a:tailEnd type="none" w="lg" len="lg"/>
              </a:ln>
              <a:effectLst/>
            </p:spPr>
            <p:txBody>
              <a:bodyPr anchor="ctr">
                <a:spAutoFit/>
              </a:bodyPr>
              <a:lstStyle/>
              <a:p>
                <a:endParaRPr lang="zh-CN" altLang="en-US" sz="2400"/>
              </a:p>
            </p:txBody>
          </p:sp>
          <p:sp>
            <p:nvSpPr>
              <p:cNvPr id="188418" name="Line 2"/>
              <p:cNvSpPr>
                <a:spLocks noChangeShapeType="1"/>
              </p:cNvSpPr>
              <p:nvPr/>
            </p:nvSpPr>
            <p:spPr bwMode="auto">
              <a:xfrm>
                <a:off x="1835150" y="5300663"/>
                <a:ext cx="1008063" cy="0"/>
              </a:xfrm>
              <a:prstGeom prst="line">
                <a:avLst/>
              </a:prstGeom>
              <a:noFill/>
              <a:ln w="38100">
                <a:solidFill>
                  <a:srgbClr val="3333FF"/>
                </a:solidFill>
                <a:round/>
                <a:tailEnd type="none" w="lg" len="lg"/>
              </a:ln>
              <a:effectLst/>
            </p:spPr>
            <p:txBody>
              <a:bodyPr anchor="ctr">
                <a:spAutoFit/>
              </a:bodyPr>
              <a:lstStyle/>
              <a:p>
                <a:endParaRPr lang="zh-CN" altLang="en-US" sz="2400"/>
              </a:p>
            </p:txBody>
          </p:sp>
          <p:sp>
            <p:nvSpPr>
              <p:cNvPr id="188419" name="Line 3"/>
              <p:cNvSpPr>
                <a:spLocks noChangeShapeType="1"/>
              </p:cNvSpPr>
              <p:nvPr/>
            </p:nvSpPr>
            <p:spPr bwMode="auto">
              <a:xfrm>
                <a:off x="2916238" y="4941888"/>
                <a:ext cx="1008062" cy="0"/>
              </a:xfrm>
              <a:prstGeom prst="line">
                <a:avLst/>
              </a:prstGeom>
              <a:noFill/>
              <a:ln w="38100">
                <a:solidFill>
                  <a:srgbClr val="3333FF"/>
                </a:solidFill>
                <a:round/>
                <a:tailEnd type="none" w="lg" len="lg"/>
              </a:ln>
              <a:effectLst/>
            </p:spPr>
            <p:txBody>
              <a:bodyPr anchor="ctr">
                <a:spAutoFit/>
              </a:bodyPr>
              <a:lstStyle/>
              <a:p>
                <a:endParaRPr lang="zh-CN" altLang="en-US" sz="2400"/>
              </a:p>
            </p:txBody>
          </p:sp>
          <p:sp>
            <p:nvSpPr>
              <p:cNvPr id="188420" name="Line 4"/>
              <p:cNvSpPr>
                <a:spLocks noChangeShapeType="1"/>
              </p:cNvSpPr>
              <p:nvPr/>
            </p:nvSpPr>
            <p:spPr bwMode="auto">
              <a:xfrm>
                <a:off x="3924300" y="4581525"/>
                <a:ext cx="1008063" cy="0"/>
              </a:xfrm>
              <a:prstGeom prst="line">
                <a:avLst/>
              </a:prstGeom>
              <a:noFill/>
              <a:ln w="38100">
                <a:solidFill>
                  <a:srgbClr val="3333FF"/>
                </a:solidFill>
                <a:round/>
                <a:tailEnd type="none" w="lg" len="lg"/>
              </a:ln>
              <a:effectLst/>
            </p:spPr>
            <p:txBody>
              <a:bodyPr anchor="ctr">
                <a:spAutoFit/>
              </a:bodyPr>
              <a:lstStyle/>
              <a:p>
                <a:endParaRPr lang="zh-CN" altLang="en-US" sz="2400"/>
              </a:p>
            </p:txBody>
          </p:sp>
          <p:sp>
            <p:nvSpPr>
              <p:cNvPr id="188421" name="Line 5"/>
              <p:cNvSpPr>
                <a:spLocks noChangeShapeType="1"/>
              </p:cNvSpPr>
              <p:nvPr/>
            </p:nvSpPr>
            <p:spPr bwMode="auto">
              <a:xfrm>
                <a:off x="4932363" y="4292600"/>
                <a:ext cx="1008062" cy="0"/>
              </a:xfrm>
              <a:prstGeom prst="line">
                <a:avLst/>
              </a:prstGeom>
              <a:noFill/>
              <a:ln w="38100">
                <a:solidFill>
                  <a:srgbClr val="3333FF"/>
                </a:solidFill>
                <a:round/>
                <a:tailEnd type="none" w="lg" len="lg"/>
              </a:ln>
              <a:effectLst/>
            </p:spPr>
            <p:txBody>
              <a:bodyPr anchor="ctr">
                <a:spAutoFit/>
              </a:bodyPr>
              <a:lstStyle/>
              <a:p>
                <a:endParaRPr lang="zh-CN" altLang="en-US" sz="2400"/>
              </a:p>
            </p:txBody>
          </p:sp>
          <p:sp>
            <p:nvSpPr>
              <p:cNvPr id="188422" name="Line 6"/>
              <p:cNvSpPr>
                <a:spLocks noChangeShapeType="1"/>
              </p:cNvSpPr>
              <p:nvPr/>
            </p:nvSpPr>
            <p:spPr bwMode="auto">
              <a:xfrm>
                <a:off x="5915025" y="3716338"/>
                <a:ext cx="1008063" cy="0"/>
              </a:xfrm>
              <a:prstGeom prst="line">
                <a:avLst/>
              </a:prstGeom>
              <a:noFill/>
              <a:ln w="38100">
                <a:solidFill>
                  <a:srgbClr val="3333FF"/>
                </a:solidFill>
                <a:round/>
                <a:tailEnd type="none" w="lg" len="lg"/>
              </a:ln>
              <a:effectLst/>
            </p:spPr>
            <p:txBody>
              <a:bodyPr anchor="ctr">
                <a:spAutoFit/>
              </a:bodyPr>
              <a:lstStyle/>
              <a:p>
                <a:endParaRPr lang="zh-CN" altLang="en-US" sz="2400"/>
              </a:p>
            </p:txBody>
          </p:sp>
          <p:sp>
            <p:nvSpPr>
              <p:cNvPr id="188423" name="Line 7"/>
              <p:cNvSpPr>
                <a:spLocks noChangeShapeType="1"/>
              </p:cNvSpPr>
              <p:nvPr/>
            </p:nvSpPr>
            <p:spPr bwMode="auto">
              <a:xfrm flipV="1">
                <a:off x="2071670" y="4071941"/>
                <a:ext cx="5000660" cy="1857387"/>
              </a:xfrm>
              <a:prstGeom prst="line">
                <a:avLst/>
              </a:prstGeom>
              <a:noFill/>
              <a:ln w="28575">
                <a:solidFill>
                  <a:srgbClr val="FF0000"/>
                </a:solidFill>
                <a:round/>
                <a:tailEnd type="stealth" w="lg" len="lg"/>
              </a:ln>
              <a:effectLst/>
            </p:spPr>
            <p:txBody>
              <a:bodyPr wrap="square" anchor="ctr">
                <a:spAutoFit/>
              </a:bodyPr>
              <a:lstStyle/>
              <a:p>
                <a:endParaRPr lang="zh-CN" altLang="en-US" sz="2400"/>
              </a:p>
            </p:txBody>
          </p:sp>
        </p:grpSp>
        <p:sp>
          <p:nvSpPr>
            <p:cNvPr id="14" name="TextBox 13"/>
            <p:cNvSpPr txBox="1"/>
            <p:nvPr/>
          </p:nvSpPr>
          <p:spPr>
            <a:xfrm>
              <a:off x="642910" y="3214686"/>
              <a:ext cx="1928826" cy="461665"/>
            </a:xfrm>
            <a:prstGeom prst="rect">
              <a:avLst/>
            </a:prstGeom>
            <a:noFill/>
          </p:spPr>
          <p:txBody>
            <a:bodyPr wrap="square" rtlCol="0">
              <a:spAutoFit/>
            </a:bodyPr>
            <a:lstStyle/>
            <a:p>
              <a:r>
                <a:rPr lang="zh-CN" altLang="en-US" sz="2400" smtClean="0">
                  <a:latin typeface="楷体" panose="02010609060101010101" pitchFamily="49" charset="-122"/>
                  <a:ea typeface="楷体" panose="02010609060101010101" pitchFamily="49" charset="-122"/>
                </a:rPr>
                <a:t>数据特性：</a:t>
              </a:r>
              <a:endParaRPr lang="zh-CN" altLang="en-US" sz="2400" smtClean="0">
                <a:latin typeface="楷体" panose="02010609060101010101" pitchFamily="49" charset="-122"/>
                <a:ea typeface="楷体" panose="02010609060101010101" pitchFamily="49" charset="-122"/>
              </a:endParaRPr>
            </a:p>
          </p:txBody>
        </p:sp>
      </p:grpSp>
      <p:grpSp>
        <p:nvGrpSpPr>
          <p:cNvPr id="29" name="组合 28"/>
          <p:cNvGrpSpPr/>
          <p:nvPr/>
        </p:nvGrpSpPr>
        <p:grpSpPr>
          <a:xfrm>
            <a:off x="2500298" y="3500438"/>
            <a:ext cx="5143536" cy="2533367"/>
            <a:chOff x="2500298" y="3500438"/>
            <a:chExt cx="5143536" cy="2533367"/>
          </a:xfrm>
        </p:grpSpPr>
        <p:sp>
          <p:nvSpPr>
            <p:cNvPr id="16" name="TextBox 15"/>
            <p:cNvSpPr txBox="1"/>
            <p:nvPr/>
          </p:nvSpPr>
          <p:spPr>
            <a:xfrm>
              <a:off x="3071802" y="5572140"/>
              <a:ext cx="4572032" cy="461665"/>
            </a:xfrm>
            <a:prstGeom prst="rect">
              <a:avLst/>
            </a:prstGeom>
            <a:noFill/>
          </p:spPr>
          <p:txBody>
            <a:bodyPr wrap="square" rtlCol="0">
              <a:spAutoFit/>
            </a:bodyPr>
            <a:lstStyle/>
            <a:p>
              <a:r>
                <a:rPr lang="zh-CN" altLang="en-US" sz="2400" smtClean="0">
                  <a:ea typeface="楷体" panose="02010609060101010101" pitchFamily="49" charset="-122"/>
                  <a:cs typeface="Times New Roman" panose="02020603050405020304" pitchFamily="18" charset="0"/>
                </a:rPr>
                <a:t>每组建立一个</a:t>
              </a:r>
              <a:r>
                <a:rPr kumimoji="1" lang="zh-CN" altLang="en-US" sz="2400" smtClean="0">
                  <a:ea typeface="楷体" panose="02010609060101010101" pitchFamily="49" charset="-122"/>
                  <a:cs typeface="Times New Roman" panose="02020603050405020304" pitchFamily="18" charset="0"/>
                </a:rPr>
                <a:t>索引项  </a:t>
              </a:r>
              <a:r>
                <a:rPr kumimoji="1" lang="zh-CN" altLang="en-US" sz="2400" smtClean="0">
                  <a:ea typeface="楷体" panose="02010609060101010101" pitchFamily="49" charset="-122"/>
                  <a:cs typeface="Times New Roman" panose="02020603050405020304" pitchFamily="18" charset="0"/>
                  <a:sym typeface="Wingdings" panose="05000000000000000000"/>
                </a:rPr>
                <a:t> </a:t>
              </a:r>
              <a:r>
                <a:rPr kumimoji="1" lang="zh-CN" altLang="en-US" sz="2400" smtClean="0">
                  <a:solidFill>
                    <a:srgbClr val="FF0000"/>
                  </a:solidFill>
                  <a:ea typeface="楷体" panose="02010609060101010101" pitchFamily="49" charset="-122"/>
                  <a:cs typeface="Times New Roman" panose="02020603050405020304" pitchFamily="18" charset="0"/>
                </a:rPr>
                <a:t>索引表</a:t>
              </a:r>
              <a:endParaRPr kumimoji="1" lang="zh-CN" altLang="en-US" sz="2400" smtClean="0">
                <a:solidFill>
                  <a:srgbClr val="FF0000"/>
                </a:solidFill>
                <a:ea typeface="楷体" panose="02010609060101010101" pitchFamily="49" charset="-122"/>
                <a:cs typeface="Times New Roman" panose="02020603050405020304" pitchFamily="18" charset="0"/>
              </a:endParaRPr>
            </a:p>
          </p:txBody>
        </p:sp>
        <p:cxnSp>
          <p:nvCxnSpPr>
            <p:cNvPr id="19" name="直接箭头连接符 18"/>
            <p:cNvCxnSpPr/>
            <p:nvPr/>
          </p:nvCxnSpPr>
          <p:spPr>
            <a:xfrm rot="10800000">
              <a:off x="2500298" y="5072074"/>
              <a:ext cx="1071570" cy="571504"/>
            </a:xfrm>
            <a:prstGeom prst="straightConnector1">
              <a:avLst/>
            </a:prstGeom>
            <a:ln w="28575">
              <a:solidFill>
                <a:srgbClr val="4F5E02"/>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16200000" flipV="1">
              <a:off x="3536149" y="4893479"/>
              <a:ext cx="928694" cy="428628"/>
            </a:xfrm>
            <a:prstGeom prst="straightConnector1">
              <a:avLst/>
            </a:prstGeom>
            <a:ln w="28575">
              <a:solidFill>
                <a:srgbClr val="4F5E02"/>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16200000" flipV="1">
              <a:off x="4250529" y="4750603"/>
              <a:ext cx="1143008" cy="214314"/>
            </a:xfrm>
            <a:prstGeom prst="straightConnector1">
              <a:avLst/>
            </a:prstGeom>
            <a:ln w="28575">
              <a:solidFill>
                <a:srgbClr val="4F5E02"/>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flipH="1" flipV="1">
              <a:off x="5000628" y="4643446"/>
              <a:ext cx="1357322" cy="214314"/>
            </a:xfrm>
            <a:prstGeom prst="straightConnector1">
              <a:avLst/>
            </a:prstGeom>
            <a:ln w="28575">
              <a:solidFill>
                <a:srgbClr val="4F5E02"/>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5400000" flipH="1" flipV="1">
              <a:off x="5607851" y="4107661"/>
              <a:ext cx="1928826" cy="714380"/>
            </a:xfrm>
            <a:prstGeom prst="straightConnector1">
              <a:avLst/>
            </a:prstGeom>
            <a:ln w="28575">
              <a:solidFill>
                <a:srgbClr val="4F5E02"/>
              </a:solidFill>
              <a:tailEnd type="arrow"/>
            </a:ln>
          </p:spPr>
          <p:style>
            <a:lnRef idx="1">
              <a:schemeClr val="accent1"/>
            </a:lnRef>
            <a:fillRef idx="0">
              <a:schemeClr val="accent1"/>
            </a:fillRef>
            <a:effectRef idx="0">
              <a:schemeClr val="accent1"/>
            </a:effectRef>
            <a:fontRef idx="minor">
              <a:schemeClr val="tx1"/>
            </a:fontRef>
          </p:style>
        </p:cxnSp>
      </p:grpSp>
      <p:sp>
        <p:nvSpPr>
          <p:cNvPr id="24" name="灯片编号占位符 23"/>
          <p:cNvSpPr>
            <a:spLocks noGrp="1"/>
          </p:cNvSpPr>
          <p:nvPr>
            <p:ph type="sldNum" sz="quarter" idx="12"/>
          </p:nvPr>
        </p:nvSpPr>
        <p:spPr/>
        <p:txBody>
          <a:bodyPr/>
          <a:lstStyle/>
          <a:p>
            <a:fld id="{A3603EE2-E77C-4A3F-BE76-CC22BE303815}" type="slidenum">
              <a:rPr lang="en-US" altLang="zh-CN" smtClean="0"/>
            </a:fld>
            <a:r>
              <a:rPr lang="en-US" altLang="zh-CN" smtClean="0"/>
              <a:t>/29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94"/>
          <p:cNvSpPr txBox="1">
            <a:spLocks noChangeArrowheads="1"/>
          </p:cNvSpPr>
          <p:nvPr/>
        </p:nvSpPr>
        <p:spPr bwMode="auto">
          <a:xfrm>
            <a:off x="642910" y="1576976"/>
            <a:ext cx="8143932" cy="846386"/>
          </a:xfrm>
          <a:prstGeom prst="rect">
            <a:avLst/>
          </a:prstGeom>
          <a:noFill/>
          <a:ln w="9525">
            <a:noFill/>
            <a:miter lim="800000"/>
          </a:ln>
          <a:effectLst/>
        </p:spPr>
        <p:txBody>
          <a:bodyPr wrap="square" lIns="0" tIns="0" rIns="0" bIns="0">
            <a:spAutoFit/>
          </a:bodyPr>
          <a:lstStyle/>
          <a:p>
            <a:pPr marL="457200" indent="-457200">
              <a:spcBef>
                <a:spcPct val="50000"/>
              </a:spcBef>
              <a:buBlip>
                <a:blip r:embed="rId1"/>
              </a:buBlip>
            </a:pPr>
            <a:r>
              <a:rPr lang="zh-CN" altLang="en-US" sz="2200">
                <a:ea typeface="楷体" panose="02010609060101010101" pitchFamily="49" charset="-122"/>
                <a:cs typeface="Times New Roman" panose="02020603050405020304" pitchFamily="18" charset="0"/>
              </a:rPr>
              <a:t>索引</a:t>
            </a:r>
            <a:r>
              <a:rPr lang="zh-CN" altLang="en-US" sz="2200" smtClean="0">
                <a:ea typeface="楷体" panose="02010609060101010101" pitchFamily="49" charset="-122"/>
                <a:cs typeface="Times New Roman" panose="02020603050405020304" pitchFamily="18" charset="0"/>
              </a:rPr>
              <a:t>表（有序）：可以顺序查找块，也可以</a:t>
            </a:r>
            <a:r>
              <a:rPr kumimoji="1" lang="zh-CN" altLang="en-US" sz="2200" smtClean="0">
                <a:ea typeface="楷体" panose="02010609060101010101" pitchFamily="49" charset="-122"/>
                <a:cs typeface="Times New Roman" panose="02020603050405020304" pitchFamily="18" charset="0"/>
              </a:rPr>
              <a:t>二分查找块。</a:t>
            </a:r>
            <a:endParaRPr kumimoji="1" lang="en-US" altLang="zh-CN" sz="2200" smtClean="0">
              <a:ea typeface="楷体" panose="02010609060101010101" pitchFamily="49" charset="-122"/>
              <a:cs typeface="Times New Roman" panose="02020603050405020304" pitchFamily="18" charset="0"/>
            </a:endParaRPr>
          </a:p>
          <a:p>
            <a:pPr marL="457200" indent="-457200">
              <a:spcBef>
                <a:spcPct val="50000"/>
              </a:spcBef>
              <a:buBlip>
                <a:blip r:embed="rId1"/>
              </a:buBlip>
            </a:pPr>
            <a:r>
              <a:rPr kumimoji="1" lang="zh-CN" altLang="en-US" sz="2200" smtClean="0">
                <a:ea typeface="楷体" panose="02010609060101010101" pitchFamily="49" charset="-122"/>
                <a:cs typeface="Times New Roman" panose="02020603050405020304" pitchFamily="18" charset="0"/>
              </a:rPr>
              <a:t>数据块（无序）：只能</a:t>
            </a:r>
            <a:r>
              <a:rPr lang="zh-CN" altLang="en-US" sz="2200" smtClean="0">
                <a:ea typeface="楷体" panose="02010609060101010101" pitchFamily="49" charset="-122"/>
                <a:cs typeface="Times New Roman" panose="02020603050405020304" pitchFamily="18" charset="0"/>
              </a:rPr>
              <a:t>顺序查找块中元素。</a:t>
            </a:r>
            <a:endParaRPr lang="zh-CN" altLang="en-US" sz="2200" dirty="0">
              <a:ea typeface="楷体" panose="02010609060101010101" pitchFamily="49" charset="-122"/>
              <a:cs typeface="Times New Roman" panose="02020603050405020304" pitchFamily="18" charset="0"/>
            </a:endParaRPr>
          </a:p>
        </p:txBody>
      </p:sp>
      <p:sp>
        <p:nvSpPr>
          <p:cNvPr id="5" name="TextBox 4"/>
          <p:cNvSpPr txBox="1"/>
          <p:nvPr/>
        </p:nvSpPr>
        <p:spPr>
          <a:xfrm>
            <a:off x="714348" y="791158"/>
            <a:ext cx="2786082" cy="461665"/>
          </a:xfrm>
          <a:prstGeom prst="rect">
            <a:avLst/>
          </a:prstGeom>
          <a:noFill/>
        </p:spPr>
        <p:txBody>
          <a:bodyPr wrap="square" rtlCol="0">
            <a:spAutoFit/>
          </a:bodyPr>
          <a:lstStyle/>
          <a:p>
            <a:r>
              <a:rPr kumimoji="1" lang="zh-CN" altLang="en-US" sz="2400" smtClean="0">
                <a:ea typeface="楷体" panose="02010609060101010101" pitchFamily="49" charset="-122"/>
                <a:cs typeface="Times New Roman" panose="02020603050405020304" pitchFamily="18" charset="0"/>
              </a:rPr>
              <a:t>分块查找方法：</a:t>
            </a:r>
            <a:endParaRPr kumimoji="1" lang="zh-CN" altLang="en-US" sz="2400" smtClean="0">
              <a:ea typeface="楷体" panose="02010609060101010101" pitchFamily="49" charset="-122"/>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A3603EE2-E77C-4A3F-BE76-CC22BE303815}" type="slidenum">
              <a:rPr lang="en-US" altLang="zh-CN" smtClean="0"/>
            </a:fld>
            <a:r>
              <a:rPr lang="en-US" altLang="zh-CN" smtClean="0"/>
              <a:t>/29</a:t>
            </a:r>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758" name="Group 366"/>
          <p:cNvGraphicFramePr>
            <a:graphicFrameLocks noGrp="1"/>
          </p:cNvGraphicFramePr>
          <p:nvPr/>
        </p:nvGraphicFramePr>
        <p:xfrm>
          <a:off x="179388" y="3422650"/>
          <a:ext cx="8785225" cy="1402080"/>
        </p:xfrm>
        <a:graphic>
          <a:graphicData uri="http://schemas.openxmlformats.org/drawingml/2006/table">
            <a:tbl>
              <a:tblPr/>
              <a:tblGrid>
                <a:gridCol w="352425"/>
                <a:gridCol w="349250"/>
                <a:gridCol w="323850"/>
                <a:gridCol w="379412"/>
                <a:gridCol w="352425"/>
                <a:gridCol w="352425"/>
                <a:gridCol w="349250"/>
                <a:gridCol w="352425"/>
                <a:gridCol w="350838"/>
                <a:gridCol w="350837"/>
                <a:gridCol w="352425"/>
                <a:gridCol w="350838"/>
                <a:gridCol w="352425"/>
                <a:gridCol w="350837"/>
                <a:gridCol w="352425"/>
                <a:gridCol w="350838"/>
                <a:gridCol w="350837"/>
                <a:gridCol w="352425"/>
                <a:gridCol w="349250"/>
                <a:gridCol w="352425"/>
                <a:gridCol w="352425"/>
                <a:gridCol w="350838"/>
                <a:gridCol w="352425"/>
                <a:gridCol w="349250"/>
                <a:gridCol w="352425"/>
              </a:tblGrid>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8</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14</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6</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9</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10</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22</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34</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18</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19</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31</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40</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38</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54</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66</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46</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71</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78</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68</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80</a:t>
                      </a:r>
                      <a:endParaRPr kumimoji="0" lang="en-US" altLang="zh-CN" sz="16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85</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100</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94</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88</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96</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rPr>
                        <a:t>87</a:t>
                      </a:r>
                      <a:endParaRPr kumimoji="0" lang="en-US" altLang="zh-CN" sz="1600" b="1" i="0" u="none" strike="noStrike" cap="none" normalizeH="0" baseline="0" smtClean="0">
                        <a:ln>
                          <a:noFill/>
                        </a:ln>
                        <a:solidFill>
                          <a:srgbClr val="3333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17</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24</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87785" name="Group 393"/>
          <p:cNvGraphicFramePr>
            <a:graphicFrameLocks noGrp="1"/>
          </p:cNvGraphicFramePr>
          <p:nvPr/>
        </p:nvGraphicFramePr>
        <p:xfrm>
          <a:off x="2700338" y="1322388"/>
          <a:ext cx="2903537" cy="805498"/>
        </p:xfrm>
        <a:graphic>
          <a:graphicData uri="http://schemas.openxmlformats.org/drawingml/2006/table">
            <a:tbl>
              <a:tblPr/>
              <a:tblGrid>
                <a:gridCol w="581025"/>
                <a:gridCol w="579437"/>
                <a:gridCol w="519113"/>
                <a:gridCol w="642937"/>
                <a:gridCol w="581025"/>
              </a:tblGrid>
              <a:tr h="4397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14</a:t>
                      </a:r>
                      <a:endPar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34</a:t>
                      </a:r>
                      <a:endPar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66</a:t>
                      </a:r>
                      <a:endPar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85</a:t>
                      </a:r>
                      <a:endPar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100</a:t>
                      </a:r>
                      <a:endPar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5</a:t>
                      </a:r>
                      <a:endPar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10</a:t>
                      </a:r>
                      <a:endPar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15</a:t>
                      </a:r>
                      <a:endPar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20</a:t>
                      </a:r>
                      <a:endParaRPr kumimoji="0" lang="en-US" altLang="zh-CN" sz="18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7786" name="Text Box 394"/>
          <p:cNvSpPr txBox="1">
            <a:spLocks noChangeArrowheads="1"/>
          </p:cNvSpPr>
          <p:nvPr/>
        </p:nvSpPr>
        <p:spPr bwMode="auto">
          <a:xfrm>
            <a:off x="3635375" y="830263"/>
            <a:ext cx="936625" cy="304800"/>
          </a:xfrm>
          <a:prstGeom prst="rect">
            <a:avLst/>
          </a:prstGeom>
          <a:noFill/>
          <a:ln w="9525">
            <a:noFill/>
            <a:miter lim="800000"/>
          </a:ln>
          <a:effectLst/>
        </p:spPr>
        <p:txBody>
          <a:bodyPr lIns="0" tIns="0" rIns="0" bIns="0">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索引表</a:t>
            </a:r>
            <a:endParaRPr lang="zh-CN" altLang="en-US" sz="2000" dirty="0">
              <a:ea typeface="楷体" panose="02010609060101010101" pitchFamily="49" charset="-122"/>
              <a:cs typeface="Times New Roman" panose="02020603050405020304" pitchFamily="18" charset="0"/>
            </a:endParaRPr>
          </a:p>
        </p:txBody>
      </p:sp>
      <p:sp>
        <p:nvSpPr>
          <p:cNvPr id="187787" name="Text Box 395"/>
          <p:cNvSpPr txBox="1">
            <a:spLocks noChangeArrowheads="1"/>
          </p:cNvSpPr>
          <p:nvPr/>
        </p:nvSpPr>
        <p:spPr bwMode="auto">
          <a:xfrm>
            <a:off x="5724525" y="1335088"/>
            <a:ext cx="936625" cy="304800"/>
          </a:xfrm>
          <a:prstGeom prst="rect">
            <a:avLst/>
          </a:prstGeom>
          <a:noFill/>
          <a:ln w="9525">
            <a:noFill/>
            <a:miter lim="800000"/>
          </a:ln>
          <a:effectLst/>
        </p:spPr>
        <p:txBody>
          <a:bodyPr lIns="0" tIns="0" rIns="0" bIns="0">
            <a:spAutoFit/>
          </a:bodyPr>
          <a:lstStyle/>
          <a:p>
            <a:pPr algn="l">
              <a:spcBef>
                <a:spcPct val="50000"/>
              </a:spcBef>
            </a:pPr>
            <a:r>
              <a:rPr lang="en-US" altLang="zh-CN" sz="2000"/>
              <a:t>key</a:t>
            </a:r>
            <a:endParaRPr lang="en-US" altLang="zh-CN" sz="2000"/>
          </a:p>
        </p:txBody>
      </p:sp>
      <p:sp>
        <p:nvSpPr>
          <p:cNvPr id="187788" name="Text Box 396"/>
          <p:cNvSpPr txBox="1">
            <a:spLocks noChangeArrowheads="1"/>
          </p:cNvSpPr>
          <p:nvPr/>
        </p:nvSpPr>
        <p:spPr bwMode="auto">
          <a:xfrm>
            <a:off x="5724525" y="1766888"/>
            <a:ext cx="936625" cy="304800"/>
          </a:xfrm>
          <a:prstGeom prst="rect">
            <a:avLst/>
          </a:prstGeom>
          <a:noFill/>
          <a:ln w="9525">
            <a:noFill/>
            <a:miter lim="800000"/>
          </a:ln>
          <a:effectLst/>
        </p:spPr>
        <p:txBody>
          <a:bodyPr lIns="0" tIns="0" rIns="0" bIns="0">
            <a:spAutoFit/>
          </a:bodyPr>
          <a:lstStyle/>
          <a:p>
            <a:pPr algn="l">
              <a:spcBef>
                <a:spcPct val="50000"/>
              </a:spcBef>
            </a:pPr>
            <a:r>
              <a:rPr lang="en-US" altLang="zh-CN" sz="2000"/>
              <a:t>link</a:t>
            </a:r>
            <a:endParaRPr lang="en-US" altLang="zh-CN" sz="2000"/>
          </a:p>
        </p:txBody>
      </p:sp>
      <p:sp>
        <p:nvSpPr>
          <p:cNvPr id="187789" name="Freeform 397"/>
          <p:cNvSpPr/>
          <p:nvPr/>
        </p:nvSpPr>
        <p:spPr bwMode="auto">
          <a:xfrm>
            <a:off x="469900" y="2025650"/>
            <a:ext cx="2387600" cy="1397000"/>
          </a:xfrm>
          <a:custGeom>
            <a:avLst/>
            <a:gdLst/>
            <a:ahLst/>
            <a:cxnLst>
              <a:cxn ang="0">
                <a:pos x="1504" y="0"/>
              </a:cxn>
              <a:cxn ang="0">
                <a:pos x="0" y="880"/>
              </a:cxn>
            </a:cxnLst>
            <a:rect l="0" t="0" r="r" b="b"/>
            <a:pathLst>
              <a:path w="1504" h="880">
                <a:moveTo>
                  <a:pt x="1504" y="0"/>
                </a:moveTo>
                <a:lnTo>
                  <a:pt x="0" y="880"/>
                </a:lnTo>
              </a:path>
            </a:pathLst>
          </a:custGeom>
          <a:noFill/>
          <a:ln w="28575" cap="flat" cmpd="sng">
            <a:solidFill>
              <a:srgbClr val="CC00CC"/>
            </a:solidFill>
            <a:prstDash val="solid"/>
            <a:round/>
            <a:headEnd type="none" w="med" len="med"/>
            <a:tailEnd type="stealth" w="lg" len="lg"/>
          </a:ln>
          <a:effectLst/>
        </p:spPr>
        <p:txBody>
          <a:bodyPr anchor="ctr">
            <a:spAutoFit/>
          </a:bodyPr>
          <a:lstStyle/>
          <a:p>
            <a:endParaRPr lang="zh-CN" altLang="en-US" sz="2400"/>
          </a:p>
        </p:txBody>
      </p:sp>
      <p:sp>
        <p:nvSpPr>
          <p:cNvPr id="187790" name="Freeform 398"/>
          <p:cNvSpPr/>
          <p:nvPr/>
        </p:nvSpPr>
        <p:spPr bwMode="auto">
          <a:xfrm>
            <a:off x="2195513" y="2025650"/>
            <a:ext cx="1258887" cy="1397000"/>
          </a:xfrm>
          <a:custGeom>
            <a:avLst/>
            <a:gdLst/>
            <a:ahLst/>
            <a:cxnLst>
              <a:cxn ang="0">
                <a:pos x="793" y="0"/>
              </a:cxn>
              <a:cxn ang="0">
                <a:pos x="0" y="880"/>
              </a:cxn>
            </a:cxnLst>
            <a:rect l="0" t="0" r="r" b="b"/>
            <a:pathLst>
              <a:path w="793" h="880">
                <a:moveTo>
                  <a:pt x="793" y="0"/>
                </a:moveTo>
                <a:lnTo>
                  <a:pt x="0" y="880"/>
                </a:lnTo>
              </a:path>
            </a:pathLst>
          </a:custGeom>
          <a:noFill/>
          <a:ln w="28575" cap="flat" cmpd="sng">
            <a:solidFill>
              <a:srgbClr val="CC00CC"/>
            </a:solidFill>
            <a:prstDash val="solid"/>
            <a:round/>
            <a:headEnd type="none" w="med" len="med"/>
            <a:tailEnd type="stealth" w="lg" len="lg"/>
          </a:ln>
          <a:effectLst/>
        </p:spPr>
        <p:txBody>
          <a:bodyPr anchor="ctr">
            <a:spAutoFit/>
          </a:bodyPr>
          <a:lstStyle/>
          <a:p>
            <a:endParaRPr lang="zh-CN" altLang="en-US" sz="2400"/>
          </a:p>
        </p:txBody>
      </p:sp>
      <p:sp>
        <p:nvSpPr>
          <p:cNvPr id="187791" name="Freeform 399"/>
          <p:cNvSpPr/>
          <p:nvPr/>
        </p:nvSpPr>
        <p:spPr bwMode="auto">
          <a:xfrm>
            <a:off x="3851275" y="2051050"/>
            <a:ext cx="276225" cy="1371600"/>
          </a:xfrm>
          <a:custGeom>
            <a:avLst/>
            <a:gdLst/>
            <a:ahLst/>
            <a:cxnLst>
              <a:cxn ang="0">
                <a:pos x="174" y="0"/>
              </a:cxn>
              <a:cxn ang="0">
                <a:pos x="0" y="864"/>
              </a:cxn>
            </a:cxnLst>
            <a:rect l="0" t="0" r="r" b="b"/>
            <a:pathLst>
              <a:path w="174" h="864">
                <a:moveTo>
                  <a:pt x="174" y="0"/>
                </a:moveTo>
                <a:lnTo>
                  <a:pt x="0" y="864"/>
                </a:lnTo>
              </a:path>
            </a:pathLst>
          </a:custGeom>
          <a:noFill/>
          <a:ln w="28575" cap="flat" cmpd="sng">
            <a:solidFill>
              <a:srgbClr val="CC00CC"/>
            </a:solidFill>
            <a:prstDash val="solid"/>
            <a:round/>
            <a:headEnd type="none" w="med" len="med"/>
            <a:tailEnd type="stealth" w="lg" len="lg"/>
          </a:ln>
          <a:effectLst/>
        </p:spPr>
        <p:txBody>
          <a:bodyPr anchor="ctr">
            <a:spAutoFit/>
          </a:bodyPr>
          <a:lstStyle/>
          <a:p>
            <a:endParaRPr lang="zh-CN" altLang="en-US" sz="2400"/>
          </a:p>
        </p:txBody>
      </p:sp>
      <p:sp>
        <p:nvSpPr>
          <p:cNvPr id="187792" name="Freeform 400"/>
          <p:cNvSpPr/>
          <p:nvPr/>
        </p:nvSpPr>
        <p:spPr bwMode="auto">
          <a:xfrm>
            <a:off x="4876800" y="2025650"/>
            <a:ext cx="774700" cy="1397000"/>
          </a:xfrm>
          <a:custGeom>
            <a:avLst/>
            <a:gdLst/>
            <a:ahLst/>
            <a:cxnLst>
              <a:cxn ang="0">
                <a:pos x="0" y="0"/>
              </a:cxn>
              <a:cxn ang="0">
                <a:pos x="488" y="880"/>
              </a:cxn>
            </a:cxnLst>
            <a:rect l="0" t="0" r="r" b="b"/>
            <a:pathLst>
              <a:path w="488" h="880">
                <a:moveTo>
                  <a:pt x="0" y="0"/>
                </a:moveTo>
                <a:lnTo>
                  <a:pt x="488" y="880"/>
                </a:lnTo>
              </a:path>
            </a:pathLst>
          </a:custGeom>
          <a:noFill/>
          <a:ln w="28575" cap="flat" cmpd="sng">
            <a:solidFill>
              <a:srgbClr val="CC00CC"/>
            </a:solidFill>
            <a:prstDash val="solid"/>
            <a:round/>
            <a:headEnd type="none" w="med" len="med"/>
            <a:tailEnd type="stealth" w="lg" len="lg"/>
          </a:ln>
          <a:effectLst/>
        </p:spPr>
        <p:txBody>
          <a:bodyPr anchor="ctr">
            <a:spAutoFit/>
          </a:bodyPr>
          <a:lstStyle/>
          <a:p>
            <a:endParaRPr lang="zh-CN" altLang="en-US" sz="2400"/>
          </a:p>
        </p:txBody>
      </p:sp>
      <p:sp>
        <p:nvSpPr>
          <p:cNvPr id="187793" name="Freeform 401"/>
          <p:cNvSpPr/>
          <p:nvPr/>
        </p:nvSpPr>
        <p:spPr bwMode="auto">
          <a:xfrm>
            <a:off x="5486400" y="2025650"/>
            <a:ext cx="1893888" cy="1397000"/>
          </a:xfrm>
          <a:custGeom>
            <a:avLst/>
            <a:gdLst/>
            <a:ahLst/>
            <a:cxnLst>
              <a:cxn ang="0">
                <a:pos x="0" y="0"/>
              </a:cxn>
              <a:cxn ang="0">
                <a:pos x="1193" y="880"/>
              </a:cxn>
            </a:cxnLst>
            <a:rect l="0" t="0" r="r" b="b"/>
            <a:pathLst>
              <a:path w="1193" h="880">
                <a:moveTo>
                  <a:pt x="0" y="0"/>
                </a:moveTo>
                <a:lnTo>
                  <a:pt x="1193" y="880"/>
                </a:lnTo>
              </a:path>
            </a:pathLst>
          </a:custGeom>
          <a:noFill/>
          <a:ln w="28575" cap="flat" cmpd="sng">
            <a:solidFill>
              <a:srgbClr val="CC00CC"/>
            </a:solidFill>
            <a:prstDash val="solid"/>
            <a:round/>
            <a:headEnd type="none" w="med" len="med"/>
            <a:tailEnd type="stealth" w="lg" len="lg"/>
          </a:ln>
          <a:effectLst/>
        </p:spPr>
        <p:txBody>
          <a:bodyPr anchor="ctr">
            <a:spAutoFit/>
          </a:bodyPr>
          <a:lstStyle/>
          <a:p>
            <a:endParaRPr lang="zh-CN" altLang="en-US" sz="2400"/>
          </a:p>
        </p:txBody>
      </p:sp>
      <p:sp>
        <p:nvSpPr>
          <p:cNvPr id="187794" name="Text Box 402"/>
          <p:cNvSpPr txBox="1">
            <a:spLocks noChangeArrowheads="1"/>
          </p:cNvSpPr>
          <p:nvPr/>
        </p:nvSpPr>
        <p:spPr bwMode="auto">
          <a:xfrm>
            <a:off x="1214414" y="3000372"/>
            <a:ext cx="936625" cy="304800"/>
          </a:xfrm>
          <a:prstGeom prst="rect">
            <a:avLst/>
          </a:prstGeom>
          <a:noFill/>
          <a:ln w="9525">
            <a:noFill/>
            <a:miter lim="800000"/>
          </a:ln>
          <a:effectLst/>
        </p:spPr>
        <p:txBody>
          <a:bodyPr lIns="0" tIns="0" rIns="0" bIns="0">
            <a:spAutoFit/>
          </a:bodyPr>
          <a:lstStyle/>
          <a:p>
            <a:pPr algn="l">
              <a:spcBef>
                <a:spcPct val="50000"/>
              </a:spcBef>
            </a:pPr>
            <a:r>
              <a:rPr lang="zh-CN" altLang="en-US" sz="2000">
                <a:ea typeface="楷体" panose="02010609060101010101" pitchFamily="49" charset="-122"/>
                <a:cs typeface="Times New Roman" panose="02020603050405020304" pitchFamily="18" charset="0"/>
              </a:rPr>
              <a:t>数据表</a:t>
            </a:r>
            <a:endParaRPr lang="zh-CN" altLang="en-US" sz="2000">
              <a:ea typeface="楷体" panose="02010609060101010101" pitchFamily="49" charset="-122"/>
              <a:cs typeface="Times New Roman" panose="02020603050405020304" pitchFamily="18" charset="0"/>
            </a:endParaRPr>
          </a:p>
        </p:txBody>
      </p:sp>
      <p:sp>
        <p:nvSpPr>
          <p:cNvPr id="187795" name="Text Box 403"/>
          <p:cNvSpPr txBox="1">
            <a:spLocks noChangeArrowheads="1"/>
          </p:cNvSpPr>
          <p:nvPr/>
        </p:nvSpPr>
        <p:spPr bwMode="auto">
          <a:xfrm>
            <a:off x="2571736" y="4857760"/>
            <a:ext cx="3857652" cy="400110"/>
          </a:xfrm>
          <a:prstGeom prst="rect">
            <a:avLst/>
          </a:prstGeom>
          <a:noFill/>
          <a:ln w="28575" algn="ctr">
            <a:noFill/>
            <a:miter lim="800000"/>
            <a:tailEnd type="none" w="lg" len="lg"/>
          </a:ln>
          <a:effectLst/>
        </p:spPr>
        <p:txBody>
          <a:bodyPr wrap="square">
            <a:spAutoFit/>
          </a:bodyPr>
          <a:lstStyle/>
          <a:p>
            <a:pPr algn="ctr">
              <a:spcBef>
                <a:spcPct val="50000"/>
              </a:spcBef>
            </a:pPr>
            <a:r>
              <a:rPr kumimoji="1" lang="zh-CN" altLang="en-US" sz="2000">
                <a:ea typeface="楷体" panose="02010609060101010101" pitchFamily="49" charset="-122"/>
                <a:cs typeface="Times New Roman" panose="02020603050405020304" pitchFamily="18" charset="0"/>
              </a:rPr>
              <a:t>分块查找的索引存储结构</a:t>
            </a:r>
            <a:endParaRPr kumimoji="1" lang="zh-CN" altLang="en-US" sz="2000">
              <a:ea typeface="楷体" panose="02010609060101010101" pitchFamily="49" charset="-122"/>
              <a:cs typeface="Times New Roman" panose="02020603050405020304" pitchFamily="18" charset="0"/>
            </a:endParaRPr>
          </a:p>
        </p:txBody>
      </p:sp>
      <p:sp>
        <p:nvSpPr>
          <p:cNvPr id="187796" name="Text Box 404"/>
          <p:cNvSpPr txBox="1">
            <a:spLocks noChangeArrowheads="1"/>
          </p:cNvSpPr>
          <p:nvPr/>
        </p:nvSpPr>
        <p:spPr bwMode="auto">
          <a:xfrm>
            <a:off x="500034" y="5572140"/>
            <a:ext cx="6911975" cy="679801"/>
          </a:xfrm>
          <a:prstGeom prst="rect">
            <a:avLst/>
          </a:prstGeom>
          <a:noFill/>
          <a:ln w="28575" algn="ctr">
            <a:noFill/>
            <a:miter lim="800000"/>
            <a:tailEnd type="none" w="lg" len="lg"/>
          </a:ln>
          <a:effectLst/>
        </p:spPr>
        <p:txBody>
          <a:bodyPr>
            <a:spAutoFit/>
          </a:bodyPr>
          <a:lstStyle/>
          <a:p>
            <a:pPr algn="l">
              <a:lnSpc>
                <a:spcPct val="60000"/>
              </a:lnSpc>
              <a:spcBef>
                <a:spcPct val="50000"/>
              </a:spcBef>
            </a:pPr>
            <a:r>
              <a:rPr lang="zh-CN" altLang="en-US" sz="2200" dirty="0">
                <a:ea typeface="楷体" panose="02010609060101010101" pitchFamily="49" charset="-122"/>
                <a:cs typeface="Times New Roman" panose="02020603050405020304" pitchFamily="18" charset="0"/>
              </a:rPr>
              <a:t>（</a:t>
            </a:r>
            <a:r>
              <a:rPr lang="en-US" altLang="zh-CN" sz="2200" dirty="0">
                <a:ea typeface="楷体" panose="02010609060101010101" pitchFamily="49" charset="-122"/>
                <a:cs typeface="Times New Roman" panose="02020603050405020304" pitchFamily="18" charset="0"/>
              </a:rPr>
              <a:t>1</a:t>
            </a:r>
            <a:r>
              <a:rPr lang="zh-CN" altLang="en-US" sz="2200" dirty="0">
                <a:ea typeface="楷体" panose="02010609060101010101" pitchFamily="49" charset="-122"/>
                <a:cs typeface="Times New Roman" panose="02020603050405020304" pitchFamily="18" charset="0"/>
              </a:rPr>
              <a:t>）顺序查找索引表，比较</a:t>
            </a:r>
            <a:r>
              <a:rPr lang="en-US" altLang="zh-CN" sz="2200" dirty="0">
                <a:ea typeface="楷体" panose="02010609060101010101" pitchFamily="49" charset="-122"/>
                <a:cs typeface="Times New Roman" panose="02020603050405020304" pitchFamily="18" charset="0"/>
              </a:rPr>
              <a:t>4</a:t>
            </a:r>
            <a:r>
              <a:rPr lang="zh-CN" altLang="en-US" sz="2200" dirty="0">
                <a:ea typeface="楷体" panose="02010609060101010101" pitchFamily="49" charset="-122"/>
                <a:cs typeface="Times New Roman" panose="02020603050405020304" pitchFamily="18" charset="0"/>
              </a:rPr>
              <a:t>次</a:t>
            </a:r>
            <a:endParaRPr lang="zh-CN" altLang="en-US" sz="2200" dirty="0">
              <a:ea typeface="楷体" panose="02010609060101010101" pitchFamily="49" charset="-122"/>
              <a:cs typeface="Times New Roman" panose="02020603050405020304" pitchFamily="18" charset="0"/>
            </a:endParaRPr>
          </a:p>
          <a:p>
            <a:pPr algn="l">
              <a:lnSpc>
                <a:spcPct val="60000"/>
              </a:lnSpc>
              <a:spcBef>
                <a:spcPct val="50000"/>
              </a:spcBef>
            </a:pPr>
            <a:r>
              <a:rPr lang="zh-CN" altLang="en-US" sz="2200" dirty="0">
                <a:ea typeface="楷体" panose="02010609060101010101" pitchFamily="49" charset="-122"/>
                <a:cs typeface="Times New Roman" panose="02020603050405020304" pitchFamily="18" charset="0"/>
              </a:rPr>
              <a:t>（</a:t>
            </a:r>
            <a:r>
              <a:rPr lang="en-US" altLang="zh-CN" sz="2200" dirty="0">
                <a:ea typeface="楷体" panose="02010609060101010101" pitchFamily="49" charset="-122"/>
                <a:cs typeface="Times New Roman" panose="02020603050405020304" pitchFamily="18" charset="0"/>
              </a:rPr>
              <a:t>2</a:t>
            </a:r>
            <a:r>
              <a:rPr lang="zh-CN" altLang="en-US" sz="2200" dirty="0">
                <a:ea typeface="楷体" panose="02010609060101010101" pitchFamily="49" charset="-122"/>
                <a:cs typeface="Times New Roman" panose="02020603050405020304" pitchFamily="18" charset="0"/>
              </a:rPr>
              <a:t>）在对应块中查找，比较</a:t>
            </a:r>
            <a:r>
              <a:rPr lang="en-US" altLang="zh-CN" sz="2200" dirty="0">
                <a:ea typeface="楷体" panose="02010609060101010101" pitchFamily="49" charset="-122"/>
                <a:cs typeface="Times New Roman" panose="02020603050405020304" pitchFamily="18" charset="0"/>
              </a:rPr>
              <a:t>4</a:t>
            </a:r>
            <a:r>
              <a:rPr lang="zh-CN" altLang="en-US" sz="2200" dirty="0">
                <a:ea typeface="楷体" panose="02010609060101010101" pitchFamily="49" charset="-122"/>
                <a:cs typeface="Times New Roman" panose="02020603050405020304" pitchFamily="18" charset="0"/>
              </a:rPr>
              <a:t>次，共比较</a:t>
            </a:r>
            <a:r>
              <a:rPr lang="en-US" altLang="zh-CN" sz="2200" dirty="0">
                <a:solidFill>
                  <a:srgbClr val="CC00CC"/>
                </a:solidFill>
                <a:ea typeface="楷体" panose="02010609060101010101" pitchFamily="49" charset="-122"/>
                <a:cs typeface="Times New Roman" panose="02020603050405020304" pitchFamily="18" charset="0"/>
              </a:rPr>
              <a:t>8</a:t>
            </a:r>
            <a:r>
              <a:rPr lang="zh-CN" altLang="en-US" sz="2200" dirty="0">
                <a:ea typeface="楷体" panose="02010609060101010101" pitchFamily="49" charset="-122"/>
                <a:cs typeface="Times New Roman" panose="02020603050405020304" pitchFamily="18" charset="0"/>
              </a:rPr>
              <a:t>次。</a:t>
            </a:r>
            <a:endParaRPr lang="zh-CN" altLang="en-US" sz="2200" dirty="0">
              <a:ea typeface="楷体" panose="02010609060101010101" pitchFamily="49" charset="-122"/>
              <a:cs typeface="Times New Roman" panose="02020603050405020304" pitchFamily="18" charset="0"/>
            </a:endParaRPr>
          </a:p>
        </p:txBody>
      </p:sp>
      <p:sp>
        <p:nvSpPr>
          <p:cNvPr id="187797" name="Oval 405"/>
          <p:cNvSpPr>
            <a:spLocks noChangeArrowheads="1"/>
          </p:cNvSpPr>
          <p:nvPr/>
        </p:nvSpPr>
        <p:spPr bwMode="auto">
          <a:xfrm>
            <a:off x="2797175" y="1204913"/>
            <a:ext cx="360363" cy="576262"/>
          </a:xfrm>
          <a:prstGeom prst="ellipse">
            <a:avLst/>
          </a:prstGeom>
          <a:solidFill>
            <a:schemeClr val="accent1">
              <a:alpha val="0"/>
            </a:schemeClr>
          </a:solidFill>
          <a:ln w="28575" algn="ctr">
            <a:solidFill>
              <a:srgbClr val="006600"/>
            </a:solidFill>
            <a:round/>
            <a:tailEnd type="none" w="lg" len="lg"/>
          </a:ln>
          <a:effectLst/>
        </p:spPr>
        <p:txBody>
          <a:bodyPr wrap="none" anchor="ctr">
            <a:spAutoFit/>
          </a:bodyPr>
          <a:lstStyle/>
          <a:p>
            <a:endParaRPr lang="zh-CN" altLang="en-US" sz="2400"/>
          </a:p>
        </p:txBody>
      </p:sp>
      <p:sp>
        <p:nvSpPr>
          <p:cNvPr id="187798" name="Text Box 406"/>
          <p:cNvSpPr txBox="1">
            <a:spLocks noChangeArrowheads="1"/>
          </p:cNvSpPr>
          <p:nvPr/>
        </p:nvSpPr>
        <p:spPr bwMode="auto">
          <a:xfrm>
            <a:off x="179388" y="163513"/>
            <a:ext cx="2392348" cy="457200"/>
          </a:xfrm>
          <a:prstGeom prst="rect">
            <a:avLst/>
          </a:prstGeom>
          <a:solidFill>
            <a:srgbClr val="CC00CC"/>
          </a:solidFill>
          <a:ln w="28575" algn="ctr">
            <a:noFill/>
            <a:miter lim="800000"/>
            <a:tailEnd type="none" w="lg" len="lg"/>
          </a:ln>
          <a:effectLst/>
        </p:spPr>
        <p:txBody>
          <a:bodyPr wrap="square">
            <a:spAutoFit/>
          </a:bodyPr>
          <a:lstStyle/>
          <a:p>
            <a:pPr algn="ctr">
              <a:spcBef>
                <a:spcPct val="50000"/>
              </a:spcBef>
            </a:pPr>
            <a:r>
              <a:rPr lang="zh-CN" altLang="en-US" sz="2400" dirty="0">
                <a:solidFill>
                  <a:schemeClr val="bg1"/>
                </a:solidFill>
                <a:latin typeface="楷体" panose="02010609060101010101" pitchFamily="49" charset="-122"/>
                <a:ea typeface="楷体" panose="02010609060101010101" pitchFamily="49" charset="-122"/>
              </a:rPr>
              <a:t>分块</a:t>
            </a:r>
            <a:r>
              <a:rPr lang="zh-CN" altLang="en-US" sz="2400" dirty="0" smtClean="0">
                <a:solidFill>
                  <a:schemeClr val="bg1"/>
                </a:solidFill>
                <a:latin typeface="楷体" panose="02010609060101010101" pitchFamily="49" charset="-122"/>
                <a:ea typeface="楷体" panose="02010609060101010101" pitchFamily="49" charset="-122"/>
              </a:rPr>
              <a:t>查找演示</a:t>
            </a:r>
            <a:endParaRPr lang="zh-CN" altLang="en-US" sz="2400" dirty="0" smtClean="0">
              <a:solidFill>
                <a:schemeClr val="bg1"/>
              </a:solidFill>
              <a:latin typeface="楷体" panose="02010609060101010101" pitchFamily="49" charset="-122"/>
              <a:ea typeface="楷体" panose="02010609060101010101" pitchFamily="49" charset="-122"/>
            </a:endParaRPr>
          </a:p>
        </p:txBody>
      </p:sp>
      <p:sp>
        <p:nvSpPr>
          <p:cNvPr id="187799" name="Oval 407"/>
          <p:cNvSpPr>
            <a:spLocks noChangeArrowheads="1"/>
          </p:cNvSpPr>
          <p:nvPr/>
        </p:nvSpPr>
        <p:spPr bwMode="auto">
          <a:xfrm>
            <a:off x="3360738" y="1204913"/>
            <a:ext cx="360362" cy="576262"/>
          </a:xfrm>
          <a:prstGeom prst="ellipse">
            <a:avLst/>
          </a:prstGeom>
          <a:solidFill>
            <a:schemeClr val="accent1">
              <a:alpha val="0"/>
            </a:schemeClr>
          </a:solidFill>
          <a:ln w="28575" algn="ctr">
            <a:solidFill>
              <a:srgbClr val="006600"/>
            </a:solidFill>
            <a:round/>
            <a:tailEnd type="none" w="lg" len="lg"/>
          </a:ln>
          <a:effectLst/>
        </p:spPr>
        <p:txBody>
          <a:bodyPr wrap="none" anchor="ctr">
            <a:spAutoFit/>
          </a:bodyPr>
          <a:lstStyle/>
          <a:p>
            <a:endParaRPr lang="zh-CN" altLang="en-US" sz="2400"/>
          </a:p>
        </p:txBody>
      </p:sp>
      <p:sp>
        <p:nvSpPr>
          <p:cNvPr id="187800" name="Oval 408"/>
          <p:cNvSpPr>
            <a:spLocks noChangeArrowheads="1"/>
          </p:cNvSpPr>
          <p:nvPr/>
        </p:nvSpPr>
        <p:spPr bwMode="auto">
          <a:xfrm>
            <a:off x="3924300" y="1204913"/>
            <a:ext cx="360363" cy="576262"/>
          </a:xfrm>
          <a:prstGeom prst="ellipse">
            <a:avLst/>
          </a:prstGeom>
          <a:solidFill>
            <a:schemeClr val="accent1">
              <a:alpha val="0"/>
            </a:schemeClr>
          </a:solidFill>
          <a:ln w="28575" algn="ctr">
            <a:solidFill>
              <a:srgbClr val="006600"/>
            </a:solidFill>
            <a:round/>
            <a:tailEnd type="none" w="lg" len="lg"/>
          </a:ln>
          <a:effectLst/>
        </p:spPr>
        <p:txBody>
          <a:bodyPr wrap="none" anchor="ctr">
            <a:spAutoFit/>
          </a:bodyPr>
          <a:lstStyle/>
          <a:p>
            <a:endParaRPr lang="zh-CN" altLang="en-US" sz="2400"/>
          </a:p>
        </p:txBody>
      </p:sp>
      <p:sp>
        <p:nvSpPr>
          <p:cNvPr id="187801" name="Oval 409"/>
          <p:cNvSpPr>
            <a:spLocks noChangeArrowheads="1"/>
          </p:cNvSpPr>
          <p:nvPr/>
        </p:nvSpPr>
        <p:spPr bwMode="auto">
          <a:xfrm>
            <a:off x="4498975" y="1204913"/>
            <a:ext cx="360363" cy="576262"/>
          </a:xfrm>
          <a:prstGeom prst="ellipse">
            <a:avLst/>
          </a:prstGeom>
          <a:solidFill>
            <a:schemeClr val="accent1">
              <a:alpha val="0"/>
            </a:schemeClr>
          </a:solidFill>
          <a:ln w="28575" algn="ctr">
            <a:solidFill>
              <a:srgbClr val="006600"/>
            </a:solidFill>
            <a:round/>
            <a:tailEnd type="none" w="lg" len="lg"/>
          </a:ln>
          <a:effectLst/>
        </p:spPr>
        <p:txBody>
          <a:bodyPr wrap="none" anchor="ctr">
            <a:spAutoFit/>
          </a:bodyPr>
          <a:lstStyle/>
          <a:p>
            <a:endParaRPr lang="zh-CN" altLang="en-US" sz="2400"/>
          </a:p>
        </p:txBody>
      </p:sp>
      <p:sp>
        <p:nvSpPr>
          <p:cNvPr id="187802" name="Oval 410"/>
          <p:cNvSpPr>
            <a:spLocks noChangeArrowheads="1"/>
          </p:cNvSpPr>
          <p:nvPr/>
        </p:nvSpPr>
        <p:spPr bwMode="auto">
          <a:xfrm>
            <a:off x="5435600" y="3436938"/>
            <a:ext cx="360363" cy="576262"/>
          </a:xfrm>
          <a:prstGeom prst="ellipse">
            <a:avLst/>
          </a:prstGeom>
          <a:solidFill>
            <a:schemeClr val="accent1">
              <a:alpha val="0"/>
            </a:schemeClr>
          </a:solidFill>
          <a:ln w="28575" algn="ctr">
            <a:solidFill>
              <a:srgbClr val="006600"/>
            </a:solidFill>
            <a:round/>
            <a:tailEnd type="none" w="lg" len="lg"/>
          </a:ln>
          <a:effectLst/>
        </p:spPr>
        <p:txBody>
          <a:bodyPr wrap="none" anchor="ctr">
            <a:spAutoFit/>
          </a:bodyPr>
          <a:lstStyle/>
          <a:p>
            <a:endParaRPr lang="zh-CN" altLang="en-US" sz="2400"/>
          </a:p>
        </p:txBody>
      </p:sp>
      <p:sp>
        <p:nvSpPr>
          <p:cNvPr id="187803" name="Oval 411"/>
          <p:cNvSpPr>
            <a:spLocks noChangeArrowheads="1"/>
          </p:cNvSpPr>
          <p:nvPr/>
        </p:nvSpPr>
        <p:spPr bwMode="auto">
          <a:xfrm>
            <a:off x="5775325" y="3436938"/>
            <a:ext cx="360363" cy="576262"/>
          </a:xfrm>
          <a:prstGeom prst="ellipse">
            <a:avLst/>
          </a:prstGeom>
          <a:solidFill>
            <a:schemeClr val="accent1">
              <a:alpha val="0"/>
            </a:schemeClr>
          </a:solidFill>
          <a:ln w="28575" algn="ctr">
            <a:solidFill>
              <a:srgbClr val="006600"/>
            </a:solidFill>
            <a:round/>
            <a:tailEnd type="none" w="lg" len="lg"/>
          </a:ln>
          <a:effectLst/>
        </p:spPr>
        <p:txBody>
          <a:bodyPr wrap="none" anchor="ctr">
            <a:spAutoFit/>
          </a:bodyPr>
          <a:lstStyle/>
          <a:p>
            <a:endParaRPr lang="zh-CN" altLang="en-US" sz="2400"/>
          </a:p>
        </p:txBody>
      </p:sp>
      <p:sp>
        <p:nvSpPr>
          <p:cNvPr id="187804" name="Oval 412"/>
          <p:cNvSpPr>
            <a:spLocks noChangeArrowheads="1"/>
          </p:cNvSpPr>
          <p:nvPr/>
        </p:nvSpPr>
        <p:spPr bwMode="auto">
          <a:xfrm>
            <a:off x="6143625" y="3436938"/>
            <a:ext cx="360363" cy="576262"/>
          </a:xfrm>
          <a:prstGeom prst="ellipse">
            <a:avLst/>
          </a:prstGeom>
          <a:solidFill>
            <a:schemeClr val="accent1">
              <a:alpha val="0"/>
            </a:schemeClr>
          </a:solidFill>
          <a:ln w="28575" algn="ctr">
            <a:solidFill>
              <a:srgbClr val="006600"/>
            </a:solidFill>
            <a:round/>
            <a:tailEnd type="none" w="lg" len="lg"/>
          </a:ln>
          <a:effectLst/>
        </p:spPr>
        <p:txBody>
          <a:bodyPr wrap="none" anchor="ctr">
            <a:spAutoFit/>
          </a:bodyPr>
          <a:lstStyle/>
          <a:p>
            <a:endParaRPr lang="zh-CN" altLang="en-US" sz="2400"/>
          </a:p>
        </p:txBody>
      </p:sp>
      <p:sp>
        <p:nvSpPr>
          <p:cNvPr id="187805" name="Oval 413"/>
          <p:cNvSpPr>
            <a:spLocks noChangeArrowheads="1"/>
          </p:cNvSpPr>
          <p:nvPr/>
        </p:nvSpPr>
        <p:spPr bwMode="auto">
          <a:xfrm>
            <a:off x="6481763" y="3436938"/>
            <a:ext cx="360362" cy="576262"/>
          </a:xfrm>
          <a:prstGeom prst="ellipse">
            <a:avLst/>
          </a:prstGeom>
          <a:solidFill>
            <a:schemeClr val="accent1">
              <a:alpha val="0"/>
            </a:schemeClr>
          </a:solidFill>
          <a:ln w="28575" algn="ctr">
            <a:solidFill>
              <a:srgbClr val="006600"/>
            </a:solidFill>
            <a:round/>
            <a:tailEnd type="none" w="lg" len="lg"/>
          </a:ln>
          <a:effectLst/>
        </p:spPr>
        <p:txBody>
          <a:bodyPr wrap="none" anchor="ctr">
            <a:spAutoFit/>
          </a:bodyPr>
          <a:lstStyle/>
          <a:p>
            <a:endParaRPr lang="zh-CN" altLang="en-US" sz="2400"/>
          </a:p>
        </p:txBody>
      </p:sp>
      <p:sp>
        <p:nvSpPr>
          <p:cNvPr id="187806" name="Text Box 414"/>
          <p:cNvSpPr txBox="1">
            <a:spLocks noChangeArrowheads="1"/>
          </p:cNvSpPr>
          <p:nvPr/>
        </p:nvSpPr>
        <p:spPr bwMode="auto">
          <a:xfrm>
            <a:off x="2714612" y="185718"/>
            <a:ext cx="3816350" cy="457200"/>
          </a:xfrm>
          <a:prstGeom prst="rect">
            <a:avLst/>
          </a:prstGeom>
          <a:noFill/>
          <a:ln w="28575" algn="ctr">
            <a:noFill/>
            <a:miter lim="800000"/>
            <a:tailEnd type="none" w="lg" len="lg"/>
          </a:ln>
          <a:effectLst/>
        </p:spPr>
        <p:txBody>
          <a:bodyPr>
            <a:spAutoFit/>
          </a:bodyPr>
          <a:lstStyle/>
          <a:p>
            <a:pPr>
              <a:spcBef>
                <a:spcPct val="50000"/>
              </a:spcBef>
            </a:pPr>
            <a:r>
              <a:rPr lang="zh-CN" altLang="en-US" sz="2400" dirty="0">
                <a:ea typeface="楷体" panose="02010609060101010101" pitchFamily="49" charset="-122"/>
                <a:cs typeface="Times New Roman" panose="02020603050405020304" pitchFamily="18" charset="0"/>
              </a:rPr>
              <a:t>查找关键字为</a:t>
            </a:r>
            <a:r>
              <a:rPr lang="en-US" altLang="zh-CN" sz="2400" dirty="0">
                <a:solidFill>
                  <a:srgbClr val="FF0000"/>
                </a:solidFill>
                <a:ea typeface="楷体" panose="02010609060101010101" pitchFamily="49" charset="-122"/>
                <a:cs typeface="Times New Roman" panose="02020603050405020304" pitchFamily="18" charset="0"/>
              </a:rPr>
              <a:t>80</a:t>
            </a:r>
            <a:r>
              <a:rPr lang="zh-CN" altLang="en-US" sz="2400" dirty="0">
                <a:ea typeface="楷体" panose="02010609060101010101" pitchFamily="49" charset="-122"/>
                <a:cs typeface="Times New Roman" panose="02020603050405020304" pitchFamily="18" charset="0"/>
              </a:rPr>
              <a:t>的记录</a:t>
            </a:r>
            <a:endParaRPr lang="zh-CN" altLang="en-US" sz="2400" dirty="0">
              <a:ea typeface="楷体" panose="02010609060101010101" pitchFamily="49" charset="-122"/>
              <a:cs typeface="Times New Roman" panose="02020603050405020304" pitchFamily="18" charset="0"/>
            </a:endParaRPr>
          </a:p>
        </p:txBody>
      </p:sp>
      <p:sp>
        <p:nvSpPr>
          <p:cNvPr id="26" name="灯片编号占位符 25"/>
          <p:cNvSpPr>
            <a:spLocks noGrp="1"/>
          </p:cNvSpPr>
          <p:nvPr>
            <p:ph type="sldNum" sz="quarter" idx="12"/>
          </p:nvPr>
        </p:nvSpPr>
        <p:spPr/>
        <p:txBody>
          <a:bodyPr/>
          <a:lstStyle/>
          <a:p>
            <a:fld id="{A3603EE2-E77C-4A3F-BE76-CC22BE303815}" type="slidenum">
              <a:rPr lang="en-US" altLang="zh-CN" smtClean="0"/>
            </a:fld>
            <a:r>
              <a:rPr lang="en-US" altLang="zh-CN" smtClean="0"/>
              <a:t>/29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7797"/>
                                        </p:tgtEl>
                                        <p:attrNameLst>
                                          <p:attrName>style.visibility</p:attrName>
                                        </p:attrNameLst>
                                      </p:cBhvr>
                                      <p:to>
                                        <p:strVal val="visible"/>
                                      </p:to>
                                    </p:set>
                                    <p:animEffect transition="in" filter="wipe(down)">
                                      <p:cBhvr>
                                        <p:cTn id="7" dur="500"/>
                                        <p:tgtEl>
                                          <p:spTgt spid="1877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187797"/>
                                        </p:tgtEl>
                                      </p:cBhvr>
                                    </p:animEffect>
                                    <p:set>
                                      <p:cBhvr>
                                        <p:cTn id="12" dur="1" fill="hold">
                                          <p:stCondLst>
                                            <p:cond delay="499"/>
                                          </p:stCondLst>
                                        </p:cTn>
                                        <p:tgtEl>
                                          <p:spTgt spid="18779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7799"/>
                                        </p:tgtEl>
                                        <p:attrNameLst>
                                          <p:attrName>style.visibility</p:attrName>
                                        </p:attrNameLst>
                                      </p:cBhvr>
                                      <p:to>
                                        <p:strVal val="visible"/>
                                      </p:to>
                                    </p:set>
                                    <p:animEffect transition="in" filter="wipe(down)">
                                      <p:cBhvr>
                                        <p:cTn id="17" dur="500"/>
                                        <p:tgtEl>
                                          <p:spTgt spid="1877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187799"/>
                                        </p:tgtEl>
                                      </p:cBhvr>
                                    </p:animEffect>
                                    <p:set>
                                      <p:cBhvr>
                                        <p:cTn id="22" dur="1" fill="hold">
                                          <p:stCondLst>
                                            <p:cond delay="499"/>
                                          </p:stCondLst>
                                        </p:cTn>
                                        <p:tgtEl>
                                          <p:spTgt spid="1877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7800"/>
                                        </p:tgtEl>
                                        <p:attrNameLst>
                                          <p:attrName>style.visibility</p:attrName>
                                        </p:attrNameLst>
                                      </p:cBhvr>
                                      <p:to>
                                        <p:strVal val="visible"/>
                                      </p:to>
                                    </p:set>
                                    <p:animEffect transition="in" filter="wipe(down)">
                                      <p:cBhvr>
                                        <p:cTn id="27" dur="500"/>
                                        <p:tgtEl>
                                          <p:spTgt spid="1878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187800"/>
                                        </p:tgtEl>
                                      </p:cBhvr>
                                    </p:animEffect>
                                    <p:set>
                                      <p:cBhvr>
                                        <p:cTn id="32" dur="1" fill="hold">
                                          <p:stCondLst>
                                            <p:cond delay="499"/>
                                          </p:stCondLst>
                                        </p:cTn>
                                        <p:tgtEl>
                                          <p:spTgt spid="18780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7801"/>
                                        </p:tgtEl>
                                        <p:attrNameLst>
                                          <p:attrName>style.visibility</p:attrName>
                                        </p:attrNameLst>
                                      </p:cBhvr>
                                      <p:to>
                                        <p:strVal val="visible"/>
                                      </p:to>
                                    </p:set>
                                    <p:animEffect transition="in" filter="wipe(down)">
                                      <p:cBhvr>
                                        <p:cTn id="37" dur="500"/>
                                        <p:tgtEl>
                                          <p:spTgt spid="1878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1" nodeType="clickEffect">
                                  <p:stCondLst>
                                    <p:cond delay="0"/>
                                  </p:stCondLst>
                                  <p:childTnLst>
                                    <p:animEffect transition="out" filter="wipe(down)">
                                      <p:cBhvr>
                                        <p:cTn id="41" dur="500"/>
                                        <p:tgtEl>
                                          <p:spTgt spid="187801"/>
                                        </p:tgtEl>
                                      </p:cBhvr>
                                    </p:animEffect>
                                    <p:set>
                                      <p:cBhvr>
                                        <p:cTn id="42" dur="1" fill="hold">
                                          <p:stCondLst>
                                            <p:cond delay="499"/>
                                          </p:stCondLst>
                                        </p:cTn>
                                        <p:tgtEl>
                                          <p:spTgt spid="18780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fill="hold" grpId="0" nodeType="clickEffect">
                                  <p:stCondLst>
                                    <p:cond delay="0"/>
                                  </p:stCondLst>
                                  <p:childTnLst>
                                    <p:anim calcmode="discrete" valueType="str">
                                      <p:cBhvr>
                                        <p:cTn id="46" dur="1000" fill="hold"/>
                                        <p:tgtEl>
                                          <p:spTgt spid="187792"/>
                                        </p:tgtEl>
                                        <p:attrNameLst>
                                          <p:attrName>style.visibility</p:attrName>
                                        </p:attrNameLst>
                                      </p:cBhvr>
                                      <p:tavLst>
                                        <p:tav tm="0">
                                          <p:val>
                                            <p:strVal val="hidden"/>
                                          </p:val>
                                        </p:tav>
                                        <p:tav tm="50000">
                                          <p:val>
                                            <p:strVal val="visible"/>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87802"/>
                                        </p:tgtEl>
                                        <p:attrNameLst>
                                          <p:attrName>style.visibility</p:attrName>
                                        </p:attrNameLst>
                                      </p:cBhvr>
                                      <p:to>
                                        <p:strVal val="visible"/>
                                      </p:to>
                                    </p:set>
                                    <p:animEffect transition="in" filter="wipe(down)">
                                      <p:cBhvr>
                                        <p:cTn id="51" dur="500"/>
                                        <p:tgtEl>
                                          <p:spTgt spid="18780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1" nodeType="clickEffect">
                                  <p:stCondLst>
                                    <p:cond delay="0"/>
                                  </p:stCondLst>
                                  <p:childTnLst>
                                    <p:animEffect transition="out" filter="wipe(down)">
                                      <p:cBhvr>
                                        <p:cTn id="55" dur="500"/>
                                        <p:tgtEl>
                                          <p:spTgt spid="187802"/>
                                        </p:tgtEl>
                                      </p:cBhvr>
                                    </p:animEffect>
                                    <p:set>
                                      <p:cBhvr>
                                        <p:cTn id="56" dur="1" fill="hold">
                                          <p:stCondLst>
                                            <p:cond delay="499"/>
                                          </p:stCondLst>
                                        </p:cTn>
                                        <p:tgtEl>
                                          <p:spTgt spid="18780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87803"/>
                                        </p:tgtEl>
                                        <p:attrNameLst>
                                          <p:attrName>style.visibility</p:attrName>
                                        </p:attrNameLst>
                                      </p:cBhvr>
                                      <p:to>
                                        <p:strVal val="visible"/>
                                      </p:to>
                                    </p:set>
                                    <p:animEffect transition="in" filter="wipe(down)">
                                      <p:cBhvr>
                                        <p:cTn id="61" dur="500"/>
                                        <p:tgtEl>
                                          <p:spTgt spid="18780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grpId="1" nodeType="clickEffect">
                                  <p:stCondLst>
                                    <p:cond delay="0"/>
                                  </p:stCondLst>
                                  <p:childTnLst>
                                    <p:animEffect transition="out" filter="wipe(down)">
                                      <p:cBhvr>
                                        <p:cTn id="65" dur="500"/>
                                        <p:tgtEl>
                                          <p:spTgt spid="187803"/>
                                        </p:tgtEl>
                                      </p:cBhvr>
                                    </p:animEffect>
                                    <p:set>
                                      <p:cBhvr>
                                        <p:cTn id="66" dur="1" fill="hold">
                                          <p:stCondLst>
                                            <p:cond delay="499"/>
                                          </p:stCondLst>
                                        </p:cTn>
                                        <p:tgtEl>
                                          <p:spTgt spid="18780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87804"/>
                                        </p:tgtEl>
                                        <p:attrNameLst>
                                          <p:attrName>style.visibility</p:attrName>
                                        </p:attrNameLst>
                                      </p:cBhvr>
                                      <p:to>
                                        <p:strVal val="visible"/>
                                      </p:to>
                                    </p:set>
                                    <p:animEffect transition="in" filter="wipe(down)">
                                      <p:cBhvr>
                                        <p:cTn id="71" dur="500"/>
                                        <p:tgtEl>
                                          <p:spTgt spid="18780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xit" presetSubtype="4" fill="hold" grpId="1" nodeType="clickEffect">
                                  <p:stCondLst>
                                    <p:cond delay="0"/>
                                  </p:stCondLst>
                                  <p:childTnLst>
                                    <p:animEffect transition="out" filter="wipe(down)">
                                      <p:cBhvr>
                                        <p:cTn id="75" dur="500"/>
                                        <p:tgtEl>
                                          <p:spTgt spid="187804"/>
                                        </p:tgtEl>
                                      </p:cBhvr>
                                    </p:animEffect>
                                    <p:set>
                                      <p:cBhvr>
                                        <p:cTn id="76" dur="1" fill="hold">
                                          <p:stCondLst>
                                            <p:cond delay="499"/>
                                          </p:stCondLst>
                                        </p:cTn>
                                        <p:tgtEl>
                                          <p:spTgt spid="18780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87805"/>
                                        </p:tgtEl>
                                        <p:attrNameLst>
                                          <p:attrName>style.visibility</p:attrName>
                                        </p:attrNameLst>
                                      </p:cBhvr>
                                      <p:to>
                                        <p:strVal val="visible"/>
                                      </p:to>
                                    </p:set>
                                    <p:animEffect transition="in" filter="wipe(down)">
                                      <p:cBhvr>
                                        <p:cTn id="81" dur="500"/>
                                        <p:tgtEl>
                                          <p:spTgt spid="187805"/>
                                        </p:tgtEl>
                                      </p:cBhvr>
                                    </p:animEffect>
                                  </p:childTnLst>
                                </p:cTn>
                              </p:par>
                            </p:childTnLst>
                          </p:cTn>
                        </p:par>
                        <p:par>
                          <p:cTn id="82" fill="hold">
                            <p:stCondLst>
                              <p:cond delay="500"/>
                            </p:stCondLst>
                            <p:childTnLst>
                              <p:par>
                                <p:cTn id="83" presetID="35" presetClass="emph" presetSubtype="0" fill="hold" grpId="1" nodeType="afterEffect">
                                  <p:stCondLst>
                                    <p:cond delay="0"/>
                                  </p:stCondLst>
                                  <p:childTnLst>
                                    <p:anim calcmode="discrete" valueType="str">
                                      <p:cBhvr>
                                        <p:cTn id="84" dur="1000" fill="hold"/>
                                        <p:tgtEl>
                                          <p:spTgt spid="187805"/>
                                        </p:tgtEl>
                                        <p:attrNameLst>
                                          <p:attrName>style.visibility</p:attrName>
                                        </p:attrNameLst>
                                      </p:cBhvr>
                                      <p:tavLst>
                                        <p:tav tm="0">
                                          <p:val>
                                            <p:strVal val="hidden"/>
                                          </p:val>
                                        </p:tav>
                                        <p:tav tm="50000">
                                          <p:val>
                                            <p:strVal val="visible"/>
                                          </p:val>
                                        </p:tav>
                                      </p:tavLst>
                                    </p:anim>
                                  </p:childTnLst>
                                </p:cTn>
                              </p:par>
                            </p:childTnLst>
                          </p:cTn>
                        </p:par>
                        <p:par>
                          <p:cTn id="85" fill="hold">
                            <p:stCondLst>
                              <p:cond delay="1500"/>
                            </p:stCondLst>
                            <p:childTnLst>
                              <p:par>
                                <p:cTn id="86" presetID="22" presetClass="exit" presetSubtype="4" fill="hold" grpId="2" nodeType="afterEffect">
                                  <p:stCondLst>
                                    <p:cond delay="0"/>
                                  </p:stCondLst>
                                  <p:childTnLst>
                                    <p:animEffect transition="out" filter="wipe(down)">
                                      <p:cBhvr>
                                        <p:cTn id="87" dur="500"/>
                                        <p:tgtEl>
                                          <p:spTgt spid="187805"/>
                                        </p:tgtEl>
                                      </p:cBhvr>
                                    </p:animEffect>
                                    <p:set>
                                      <p:cBhvr>
                                        <p:cTn id="88" dur="1" fill="hold">
                                          <p:stCondLst>
                                            <p:cond delay="499"/>
                                          </p:stCondLst>
                                        </p:cTn>
                                        <p:tgtEl>
                                          <p:spTgt spid="18780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87796"/>
                                        </p:tgtEl>
                                        <p:attrNameLst>
                                          <p:attrName>style.visibility</p:attrName>
                                        </p:attrNameLst>
                                      </p:cBhvr>
                                      <p:to>
                                        <p:strVal val="visible"/>
                                      </p:to>
                                    </p:set>
                                    <p:animEffect transition="in" filter="wipe(left)">
                                      <p:cBhvr>
                                        <p:cTn id="93" dur="500"/>
                                        <p:tgtEl>
                                          <p:spTgt spid="187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92" grpId="0" bldLvl="0" animBg="1"/>
      <p:bldP spid="187796" grpId="0" bldLvl="0" animBg="1"/>
      <p:bldP spid="187797" grpId="0" bldLvl="0" animBg="1"/>
      <p:bldP spid="187797" grpId="1" bldLvl="0" animBg="1"/>
      <p:bldP spid="187799" grpId="0" bldLvl="0" animBg="1"/>
      <p:bldP spid="187799" grpId="1" bldLvl="0" animBg="1"/>
      <p:bldP spid="187800" grpId="0" bldLvl="0" animBg="1"/>
      <p:bldP spid="187800" grpId="1" bldLvl="0" animBg="1"/>
      <p:bldP spid="187801" grpId="0" bldLvl="0" animBg="1"/>
      <p:bldP spid="187801" grpId="1" bldLvl="0" animBg="1"/>
      <p:bldP spid="187802" grpId="0" bldLvl="0" animBg="1"/>
      <p:bldP spid="187802" grpId="1" bldLvl="0" animBg="1"/>
      <p:bldP spid="187803" grpId="0" bldLvl="0" animBg="1"/>
      <p:bldP spid="187803" grpId="1" bldLvl="0" animBg="1"/>
      <p:bldP spid="187804" grpId="0" bldLvl="0" animBg="1"/>
      <p:bldP spid="187804" grpId="1" bldLvl="0" animBg="1"/>
      <p:bldP spid="187805" grpId="0" bldLvl="0" animBg="1"/>
      <p:bldP spid="187805" grpId="1" bldLvl="0" animBg="1"/>
      <p:bldP spid="187805" grpId="2"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95265"/>
          <p:cNvSpPr>
            <a:spLocks noGrp="1"/>
          </p:cNvSpPr>
          <p:nvPr>
            <p:ph type="title"/>
          </p:nvPr>
        </p:nvSpPr>
        <p:spPr>
          <a:ln/>
        </p:spPr>
        <p:txBody>
          <a:bodyPr vert="horz" wrap="square" lIns="91440" tIns="45720" rIns="91440" bIns="45720" anchor="b"/>
          <a:p>
            <a:r>
              <a:rPr lang="zh-CN" altLang="en-US" dirty="0"/>
              <a:t>第9章    查找</a:t>
            </a:r>
            <a:endParaRPr lang="zh-CN" altLang="en-US" dirty="0"/>
          </a:p>
        </p:txBody>
      </p:sp>
      <p:sp>
        <p:nvSpPr>
          <p:cNvPr id="34819" name="文本占位符 395266"/>
          <p:cNvSpPr>
            <a:spLocks noGrp="1"/>
          </p:cNvSpPr>
          <p:nvPr>
            <p:ph idx="1"/>
          </p:nvPr>
        </p:nvSpPr>
        <p:spPr>
          <a:xfrm>
            <a:off x="1257300" y="1700213"/>
            <a:ext cx="5732463" cy="3595687"/>
          </a:xfrm>
          <a:ln/>
        </p:spPr>
        <p:txBody>
          <a:bodyPr vert="horz" wrap="square" lIns="91440" tIns="45720" rIns="91440" bIns="45720" anchor="t"/>
          <a:p>
            <a:pPr>
              <a:spcBef>
                <a:spcPct val="50000"/>
              </a:spcBef>
              <a:buClrTx/>
              <a:buNone/>
            </a:pPr>
            <a:r>
              <a:rPr lang="zh-CN" altLang="en-US" sz="3600" dirty="0"/>
              <a:t>9.1 静态查找表</a:t>
            </a:r>
            <a:endParaRPr lang="zh-CN" altLang="en-US" sz="3600" dirty="0"/>
          </a:p>
          <a:p>
            <a:pPr>
              <a:spcBef>
                <a:spcPct val="50000"/>
              </a:spcBef>
              <a:buClrTx/>
              <a:buNone/>
            </a:pPr>
            <a:r>
              <a:rPr lang="zh-CN" altLang="en-US" sz="3600" dirty="0">
                <a:solidFill>
                  <a:srgbClr val="0000FF"/>
                </a:solidFill>
              </a:rPr>
              <a:t>9.2 动态查找表</a:t>
            </a:r>
            <a:endParaRPr lang="zh-CN" altLang="en-US" sz="3600" dirty="0">
              <a:solidFill>
                <a:srgbClr val="0000FF"/>
              </a:solidFill>
            </a:endParaRPr>
          </a:p>
          <a:p>
            <a:pPr>
              <a:spcBef>
                <a:spcPct val="50000"/>
              </a:spcBef>
              <a:buClrTx/>
              <a:buNone/>
            </a:pPr>
            <a:r>
              <a:rPr lang="zh-CN" altLang="en-US" sz="3600" dirty="0"/>
              <a:t>9.3 哈希表</a:t>
            </a:r>
            <a:endParaRPr lang="zh-CN" altLang="en-US" sz="3600" dirty="0"/>
          </a:p>
          <a:p>
            <a:pPr>
              <a:buNone/>
            </a:pP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415745"/>
          <p:cNvSpPr>
            <a:spLocks noGrp="1"/>
          </p:cNvSpPr>
          <p:nvPr>
            <p:ph type="title"/>
          </p:nvPr>
        </p:nvSpPr>
        <p:spPr>
          <a:ln/>
        </p:spPr>
        <p:txBody>
          <a:bodyPr vert="horz" wrap="square" lIns="91440" tIns="45720" rIns="91440" bIns="45720" anchor="b"/>
          <a:p>
            <a:r>
              <a:rPr lang="zh-CN" altLang="en-US" sz="4800" dirty="0"/>
              <a:t>9.2 动态查找表</a:t>
            </a:r>
            <a:endParaRPr lang="zh-CN" altLang="en-US" sz="4800" dirty="0"/>
          </a:p>
        </p:txBody>
      </p:sp>
      <p:sp>
        <p:nvSpPr>
          <p:cNvPr id="35843" name="矩形 415747"/>
          <p:cNvSpPr/>
          <p:nvPr/>
        </p:nvSpPr>
        <p:spPr>
          <a:xfrm>
            <a:off x="827088" y="1268413"/>
            <a:ext cx="1219200" cy="579437"/>
          </a:xfrm>
          <a:prstGeom prst="rect">
            <a:avLst/>
          </a:prstGeom>
          <a:noFill/>
          <a:ln w="9525">
            <a:noFill/>
          </a:ln>
        </p:spPr>
        <p:txBody>
          <a:bodyPr>
            <a:spAutoFit/>
          </a:bodyPr>
          <a:p>
            <a:pPr>
              <a:spcBef>
                <a:spcPct val="50000"/>
              </a:spcBef>
            </a:pPr>
            <a:r>
              <a:rPr lang="zh-CN" altLang="en-US" sz="3200" b="1" dirty="0">
                <a:solidFill>
                  <a:srgbClr val="0000FF"/>
                </a:solidFill>
                <a:latin typeface="黑体" panose="02010609060101010101" pitchFamily="49" charset="-122"/>
                <a:ea typeface="黑体" panose="02010609060101010101" pitchFamily="49" charset="-122"/>
              </a:rPr>
              <a:t>特点：</a:t>
            </a:r>
            <a:endParaRPr lang="zh-CN" altLang="en-US" sz="3200" b="1" dirty="0">
              <a:solidFill>
                <a:srgbClr val="0000FF"/>
              </a:solidFill>
              <a:latin typeface="黑体" panose="02010609060101010101" pitchFamily="49" charset="-122"/>
              <a:ea typeface="黑体" panose="02010609060101010101" pitchFamily="49" charset="-122"/>
            </a:endParaRPr>
          </a:p>
        </p:txBody>
      </p:sp>
      <p:sp>
        <p:nvSpPr>
          <p:cNvPr id="35844" name="矩形 415748"/>
          <p:cNvSpPr/>
          <p:nvPr/>
        </p:nvSpPr>
        <p:spPr>
          <a:xfrm>
            <a:off x="1905000" y="3868738"/>
            <a:ext cx="5181600" cy="2565400"/>
          </a:xfrm>
          <a:prstGeom prst="rect">
            <a:avLst/>
          </a:prstGeom>
          <a:noFill/>
          <a:ln w="9525">
            <a:noFill/>
          </a:ln>
        </p:spPr>
        <p:txBody>
          <a:bodyPr>
            <a:spAutoFit/>
          </a:bodyPr>
          <a:p>
            <a:pPr>
              <a:spcBef>
                <a:spcPct val="20000"/>
              </a:spcBef>
            </a:pPr>
            <a:r>
              <a:rPr lang="zh-CN" altLang="en-US" sz="2800" b="1" dirty="0">
                <a:solidFill>
                  <a:schemeClr val="folHlink"/>
                </a:solidFill>
                <a:latin typeface="宋体" panose="02010600030101010101" pitchFamily="2" charset="-122"/>
              </a:rPr>
              <a:t>一、二叉排序树的定义</a:t>
            </a:r>
            <a:endParaRPr lang="zh-CN" altLang="en-US" sz="2800" b="1" dirty="0">
              <a:solidFill>
                <a:schemeClr val="folHlink"/>
              </a:solidFill>
              <a:latin typeface="宋体" panose="02010600030101010101" pitchFamily="2" charset="-122"/>
            </a:endParaRPr>
          </a:p>
          <a:p>
            <a:pPr>
              <a:spcBef>
                <a:spcPct val="20000"/>
              </a:spcBef>
            </a:pPr>
            <a:r>
              <a:rPr lang="zh-CN" altLang="en-US" sz="2800" b="1" dirty="0">
                <a:solidFill>
                  <a:schemeClr val="folHlink"/>
                </a:solidFill>
                <a:latin typeface="宋体" panose="02010600030101010101" pitchFamily="2" charset="-122"/>
              </a:rPr>
              <a:t>二、二叉排序树的插入与删除</a:t>
            </a:r>
            <a:endParaRPr lang="zh-CN" altLang="en-US" sz="2800" b="1" dirty="0">
              <a:solidFill>
                <a:schemeClr val="folHlink"/>
              </a:solidFill>
              <a:latin typeface="宋体" panose="02010600030101010101" pitchFamily="2" charset="-122"/>
            </a:endParaRPr>
          </a:p>
          <a:p>
            <a:pPr>
              <a:spcBef>
                <a:spcPct val="20000"/>
              </a:spcBef>
            </a:pPr>
            <a:r>
              <a:rPr lang="zh-CN" altLang="en-US" sz="2800" b="1" dirty="0">
                <a:solidFill>
                  <a:schemeClr val="folHlink"/>
                </a:solidFill>
                <a:latin typeface="宋体" panose="02010600030101010101" pitchFamily="2" charset="-122"/>
              </a:rPr>
              <a:t>三、二叉排序树的查找分析</a:t>
            </a:r>
            <a:endParaRPr lang="zh-CN" altLang="en-US" sz="2800" b="1" dirty="0">
              <a:solidFill>
                <a:schemeClr val="folHlink"/>
              </a:solidFill>
              <a:latin typeface="宋体" panose="02010600030101010101" pitchFamily="2" charset="-122"/>
            </a:endParaRPr>
          </a:p>
          <a:p>
            <a:pPr>
              <a:spcBef>
                <a:spcPct val="20000"/>
              </a:spcBef>
            </a:pPr>
            <a:r>
              <a:rPr lang="zh-CN" altLang="en-US" sz="2800" b="1" dirty="0">
                <a:latin typeface="宋体" panose="02010600030101010101" pitchFamily="2" charset="-122"/>
              </a:rPr>
              <a:t>四、平衡二叉树</a:t>
            </a:r>
            <a:endParaRPr lang="zh-CN" altLang="en-US" sz="2800" b="1" dirty="0">
              <a:latin typeface="宋体" panose="02010600030101010101" pitchFamily="2" charset="-122"/>
            </a:endParaRPr>
          </a:p>
          <a:p>
            <a:pPr>
              <a:spcBef>
                <a:spcPct val="20000"/>
              </a:spcBef>
            </a:pPr>
            <a:r>
              <a:rPr lang="zh-CN" altLang="en-US" sz="2800" b="1" dirty="0">
                <a:latin typeface="宋体" panose="02010600030101010101" pitchFamily="2" charset="-122"/>
              </a:rPr>
              <a:t>五、</a:t>
            </a:r>
            <a:r>
              <a:rPr lang="en-US" altLang="zh-CN" sz="2800" b="1" dirty="0">
                <a:latin typeface="宋体" panose="02010600030101010101" pitchFamily="2" charset="-122"/>
              </a:rPr>
              <a:t>B-</a:t>
            </a:r>
            <a:r>
              <a:rPr lang="zh-CN" altLang="en-US" sz="2800" b="1" dirty="0">
                <a:latin typeface="宋体" panose="02010600030101010101" pitchFamily="2" charset="-122"/>
              </a:rPr>
              <a:t>树和</a:t>
            </a:r>
            <a:r>
              <a:rPr lang="en-US" altLang="zh-CN" sz="2800" b="1" dirty="0">
                <a:latin typeface="宋体" panose="02010600030101010101" pitchFamily="2" charset="-122"/>
              </a:rPr>
              <a:t>B+</a:t>
            </a:r>
            <a:r>
              <a:rPr lang="zh-CN" altLang="en-US" sz="2800" b="1" dirty="0">
                <a:latin typeface="宋体" panose="02010600030101010101" pitchFamily="2" charset="-122"/>
              </a:rPr>
              <a:t>树</a:t>
            </a:r>
            <a:endParaRPr lang="zh-CN" altLang="en-US" sz="2800" b="1" dirty="0">
              <a:latin typeface="宋体" panose="02010600030101010101" pitchFamily="2" charset="-122"/>
            </a:endParaRPr>
          </a:p>
        </p:txBody>
      </p:sp>
      <p:sp>
        <p:nvSpPr>
          <p:cNvPr id="35845" name="矩形 415750"/>
          <p:cNvSpPr/>
          <p:nvPr/>
        </p:nvSpPr>
        <p:spPr>
          <a:xfrm>
            <a:off x="2124075" y="1339850"/>
            <a:ext cx="5334000" cy="519113"/>
          </a:xfrm>
          <a:prstGeom prst="rect">
            <a:avLst/>
          </a:prstGeom>
          <a:noFill/>
          <a:ln w="9525">
            <a:noFill/>
          </a:ln>
        </p:spPr>
        <p:txBody>
          <a:bodyPr>
            <a:spAutoFit/>
          </a:bodyPr>
          <a:p>
            <a:r>
              <a:rPr lang="zh-CN" altLang="en-US" sz="2800" b="1" dirty="0">
                <a:latin typeface="楷体_GB2312" pitchFamily="49" charset="-122"/>
                <a:ea typeface="楷体_GB2312" pitchFamily="49" charset="-122"/>
              </a:rPr>
              <a:t>表结构在查找过程中动态生成。</a:t>
            </a:r>
            <a:endParaRPr lang="zh-CN" altLang="en-US" sz="2800" b="1" dirty="0">
              <a:latin typeface="楷体_GB2312" pitchFamily="49" charset="-122"/>
              <a:ea typeface="楷体_GB2312" pitchFamily="49" charset="-122"/>
            </a:endParaRPr>
          </a:p>
        </p:txBody>
      </p:sp>
      <p:sp>
        <p:nvSpPr>
          <p:cNvPr id="35846" name="矩形 415751"/>
          <p:cNvSpPr/>
          <p:nvPr/>
        </p:nvSpPr>
        <p:spPr>
          <a:xfrm>
            <a:off x="827088" y="1989138"/>
            <a:ext cx="1169987" cy="579437"/>
          </a:xfrm>
          <a:prstGeom prst="rect">
            <a:avLst/>
          </a:prstGeom>
          <a:noFill/>
          <a:ln w="9525">
            <a:noFill/>
          </a:ln>
        </p:spPr>
        <p:txBody>
          <a:bodyPr>
            <a:spAutoFit/>
          </a:bodyPr>
          <a:p>
            <a:pPr>
              <a:spcBef>
                <a:spcPct val="50000"/>
              </a:spcBef>
            </a:pPr>
            <a:r>
              <a:rPr lang="zh-CN" altLang="en-US" sz="3200" b="1" dirty="0">
                <a:solidFill>
                  <a:srgbClr val="0000FF"/>
                </a:solidFill>
                <a:latin typeface="黑体" panose="02010609060101010101" pitchFamily="49" charset="-122"/>
                <a:ea typeface="黑体" panose="02010609060101010101" pitchFamily="49" charset="-122"/>
              </a:rPr>
              <a:t>要求：</a:t>
            </a:r>
            <a:endParaRPr lang="zh-CN" altLang="en-US" sz="3200" b="1" dirty="0">
              <a:solidFill>
                <a:srgbClr val="0000FF"/>
              </a:solidFill>
              <a:latin typeface="黑体" panose="02010609060101010101" pitchFamily="49" charset="-122"/>
              <a:ea typeface="黑体" panose="02010609060101010101" pitchFamily="49" charset="-122"/>
            </a:endParaRPr>
          </a:p>
        </p:txBody>
      </p:sp>
      <p:sp>
        <p:nvSpPr>
          <p:cNvPr id="35847" name="矩形 415752"/>
          <p:cNvSpPr/>
          <p:nvPr/>
        </p:nvSpPr>
        <p:spPr>
          <a:xfrm>
            <a:off x="2124075" y="1989138"/>
            <a:ext cx="6421438" cy="1371600"/>
          </a:xfrm>
          <a:prstGeom prst="rect">
            <a:avLst/>
          </a:prstGeom>
          <a:solidFill>
            <a:schemeClr val="bg1"/>
          </a:solidFill>
          <a:ln w="9525">
            <a:noFill/>
          </a:ln>
        </p:spPr>
        <p:txBody>
          <a:bodyPr>
            <a:spAutoFit/>
          </a:bodyPr>
          <a:p>
            <a:r>
              <a:rPr lang="zh-CN" altLang="en-US" sz="2800" b="1" dirty="0">
                <a:latin typeface="楷体_GB2312" pitchFamily="49" charset="-122"/>
                <a:ea typeface="楷体_GB2312" pitchFamily="49" charset="-122"/>
              </a:rPr>
              <a:t>对于给定值</a:t>
            </a:r>
            <a:r>
              <a:rPr lang="en-US" altLang="zh-CN" sz="2800" b="1" dirty="0">
                <a:latin typeface="楷体_GB2312" pitchFamily="49" charset="-122"/>
                <a:ea typeface="楷体_GB2312" pitchFamily="49" charset="-122"/>
              </a:rPr>
              <a:t>key,</a:t>
            </a:r>
            <a:r>
              <a:rPr lang="zh-CN" altLang="en-US" sz="2800" b="1" dirty="0">
                <a:latin typeface="楷体_GB2312" pitchFamily="49" charset="-122"/>
                <a:ea typeface="楷体_GB2312" pitchFamily="49" charset="-122"/>
              </a:rPr>
              <a:t>若表中存在其关键字等于</a:t>
            </a:r>
            <a:r>
              <a:rPr lang="en-US" altLang="zh-CN" sz="2800" b="1" dirty="0">
                <a:latin typeface="楷体_GB2312" pitchFamily="49" charset="-122"/>
                <a:ea typeface="楷体_GB2312" pitchFamily="49" charset="-122"/>
              </a:rPr>
              <a:t>key</a:t>
            </a:r>
            <a:r>
              <a:rPr lang="zh-CN" altLang="en-US" sz="2800" b="1" dirty="0">
                <a:latin typeface="楷体_GB2312" pitchFamily="49" charset="-122"/>
                <a:ea typeface="楷体_GB2312" pitchFamily="49" charset="-122"/>
              </a:rPr>
              <a:t>的记录，则查找成功返回;</a:t>
            </a:r>
            <a:r>
              <a:rPr lang="zh-CN" altLang="en-US" sz="2800" b="1" dirty="0">
                <a:solidFill>
                  <a:srgbClr val="0000FF"/>
                </a:solidFill>
                <a:latin typeface="楷体_GB2312" pitchFamily="49" charset="-122"/>
                <a:ea typeface="楷体_GB2312" pitchFamily="49" charset="-122"/>
              </a:rPr>
              <a:t>否则插入关键字等于</a:t>
            </a:r>
            <a:r>
              <a:rPr lang="en-US" altLang="zh-CN" sz="2800" b="1" dirty="0">
                <a:solidFill>
                  <a:srgbClr val="0000FF"/>
                </a:solidFill>
                <a:latin typeface="楷体_GB2312" pitchFamily="49" charset="-122"/>
                <a:ea typeface="楷体_GB2312" pitchFamily="49" charset="-122"/>
              </a:rPr>
              <a:t>key </a:t>
            </a:r>
            <a:r>
              <a:rPr lang="zh-CN" altLang="en-US" sz="2800" b="1" dirty="0">
                <a:solidFill>
                  <a:srgbClr val="0000FF"/>
                </a:solidFill>
                <a:latin typeface="楷体_GB2312" pitchFamily="49" charset="-122"/>
                <a:ea typeface="楷体_GB2312" pitchFamily="49" charset="-122"/>
              </a:rPr>
              <a:t>的记录。</a:t>
            </a:r>
            <a:endParaRPr lang="zh-CN" altLang="en-US" sz="2800" b="1" dirty="0">
              <a:solidFill>
                <a:srgbClr val="0000FF"/>
              </a:solidFill>
              <a:latin typeface="楷体_GB2312" pitchFamily="49" charset="-122"/>
              <a:ea typeface="楷体_GB2312" pitchFamily="49" charset="-122"/>
            </a:endParaRPr>
          </a:p>
        </p:txBody>
      </p:sp>
      <p:sp>
        <p:nvSpPr>
          <p:cNvPr id="35848" name="矩形 415753"/>
          <p:cNvSpPr/>
          <p:nvPr/>
        </p:nvSpPr>
        <p:spPr>
          <a:xfrm>
            <a:off x="1066800" y="3335338"/>
            <a:ext cx="5160963" cy="517525"/>
          </a:xfrm>
          <a:prstGeom prst="rect">
            <a:avLst/>
          </a:prstGeom>
          <a:noFill/>
          <a:ln w="9525">
            <a:noFill/>
          </a:ln>
        </p:spPr>
        <p:txBody>
          <a:bodyPr wrap="none">
            <a:spAutoFit/>
          </a:bodyPr>
          <a:p>
            <a:pPr>
              <a:spcBef>
                <a:spcPct val="50000"/>
              </a:spcBef>
            </a:pPr>
            <a:r>
              <a:rPr lang="zh-CN" altLang="en-US" sz="2800" b="1" dirty="0">
                <a:latin typeface="楷体_GB2312" pitchFamily="49" charset="-122"/>
                <a:ea typeface="楷体_GB2312" pitchFamily="49" charset="-122"/>
              </a:rPr>
              <a:t>典型的动态表———</a:t>
            </a:r>
            <a:r>
              <a:rPr lang="zh-CN" altLang="en-US" sz="2800" b="1" dirty="0">
                <a:solidFill>
                  <a:schemeClr val="folHlink"/>
                </a:solidFill>
                <a:latin typeface="宋体" panose="02010600030101010101" pitchFamily="2" charset="-122"/>
              </a:rPr>
              <a:t>二叉排序树</a:t>
            </a:r>
            <a:endParaRPr lang="zh-CN" altLang="en-US" sz="2800" b="1" dirty="0">
              <a:solidFill>
                <a:schemeClr val="folHlink"/>
              </a:solidFill>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396289"/>
          <p:cNvSpPr>
            <a:spLocks noGrp="1"/>
          </p:cNvSpPr>
          <p:nvPr>
            <p:ph type="title"/>
          </p:nvPr>
        </p:nvSpPr>
        <p:spPr>
          <a:xfrm>
            <a:off x="1260475" y="117475"/>
            <a:ext cx="3276600" cy="911225"/>
          </a:xfrm>
          <a:ln/>
        </p:spPr>
        <p:txBody>
          <a:bodyPr vert="horz" wrap="square" lIns="91440" tIns="45720" rIns="91440" bIns="45720" anchor="b"/>
          <a:p>
            <a:r>
              <a:rPr lang="zh-CN" altLang="en-US" dirty="0"/>
              <a:t>基本概念</a:t>
            </a:r>
            <a:endParaRPr lang="zh-CN" altLang="en-US" dirty="0"/>
          </a:p>
        </p:txBody>
      </p:sp>
      <p:sp>
        <p:nvSpPr>
          <p:cNvPr id="396293" name="矩形 396292"/>
          <p:cNvSpPr/>
          <p:nvPr/>
        </p:nvSpPr>
        <p:spPr>
          <a:xfrm>
            <a:off x="2133600" y="2500313"/>
            <a:ext cx="6934200" cy="1004887"/>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若表中存在特定元素，称查找成功，应输出该记录；</a:t>
            </a:r>
            <a:endParaRPr lang="zh-CN" altLang="en-US" sz="2000" b="1" dirty="0">
              <a:latin typeface="Times New Roman" panose="02020603050405020304" pitchFamily="18" charset="0"/>
              <a:ea typeface="楷体_GB2312" pitchFamily="49" charset="-122"/>
            </a:endParaRPr>
          </a:p>
          <a:p>
            <a:pPr>
              <a:spcBef>
                <a:spcPct val="50000"/>
              </a:spcBef>
            </a:pPr>
            <a:r>
              <a:rPr lang="zh-CN" altLang="en-US" sz="2400" b="1"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否则，称查找不成功（也应输出失败标志或失败位置）</a:t>
            </a:r>
            <a:endParaRPr lang="zh-CN" altLang="en-US" sz="2000" b="1" dirty="0">
              <a:latin typeface="Times New Roman" panose="02020603050405020304" pitchFamily="18" charset="0"/>
              <a:ea typeface="楷体_GB2312" pitchFamily="49" charset="-122"/>
            </a:endParaRPr>
          </a:p>
        </p:txBody>
      </p:sp>
      <p:sp>
        <p:nvSpPr>
          <p:cNvPr id="396294" name="矩形 396293"/>
          <p:cNvSpPr/>
          <p:nvPr/>
        </p:nvSpPr>
        <p:spPr>
          <a:xfrm>
            <a:off x="533400" y="1447800"/>
            <a:ext cx="1828800" cy="5021263"/>
          </a:xfrm>
          <a:prstGeom prst="rect">
            <a:avLst/>
          </a:prstGeom>
          <a:noFill/>
          <a:ln w="9525">
            <a:noFill/>
          </a:ln>
        </p:spPr>
        <p:txBody>
          <a:bodyPr>
            <a:spAutoFit/>
          </a:bodyPr>
          <a:p>
            <a:pPr>
              <a:spcBef>
                <a:spcPct val="50000"/>
              </a:spcBef>
            </a:pPr>
            <a:r>
              <a:rPr lang="zh-CN" altLang="en-US" sz="2400" b="1" dirty="0">
                <a:solidFill>
                  <a:schemeClr val="folHlink"/>
                </a:solidFill>
                <a:latin typeface="Times New Roman" panose="02020603050405020304" pitchFamily="18" charset="0"/>
                <a:ea typeface="黑体" panose="02010609060101010101" pitchFamily="49" charset="-122"/>
              </a:rPr>
              <a:t>查找表</a:t>
            </a:r>
            <a:endParaRPr lang="zh-CN" altLang="en-US" sz="2400" b="1" dirty="0">
              <a:solidFill>
                <a:schemeClr val="folHlink"/>
              </a:solidFill>
              <a:latin typeface="Times New Roman" panose="02020603050405020304" pitchFamily="18" charset="0"/>
              <a:ea typeface="黑体" panose="02010609060101010101" pitchFamily="49" charset="-122"/>
            </a:endParaRPr>
          </a:p>
          <a:p>
            <a:pPr>
              <a:spcBef>
                <a:spcPct val="50000"/>
              </a:spcBef>
            </a:pPr>
            <a:r>
              <a:rPr lang="zh-CN" altLang="en-US" sz="2400" b="1" dirty="0">
                <a:solidFill>
                  <a:schemeClr val="folHlink"/>
                </a:solidFill>
                <a:latin typeface="Times New Roman" panose="02020603050405020304" pitchFamily="18" charset="0"/>
                <a:ea typeface="黑体" panose="02010609060101010101" pitchFamily="49" charset="-122"/>
              </a:rPr>
              <a:t>查    找</a:t>
            </a:r>
            <a:endParaRPr lang="zh-CN" altLang="en-US" sz="2400" b="1" dirty="0">
              <a:solidFill>
                <a:schemeClr val="folHlink"/>
              </a:solidFill>
              <a:latin typeface="Times New Roman" panose="02020603050405020304" pitchFamily="18" charset="0"/>
              <a:ea typeface="黑体" panose="02010609060101010101" pitchFamily="49" charset="-122"/>
            </a:endParaRPr>
          </a:p>
          <a:p>
            <a:pPr>
              <a:spcBef>
                <a:spcPct val="50000"/>
              </a:spcBef>
            </a:pPr>
            <a:r>
              <a:rPr lang="zh-CN" altLang="en-US" sz="2400" b="1" dirty="0">
                <a:solidFill>
                  <a:schemeClr val="folHlink"/>
                </a:solidFill>
                <a:latin typeface="Times New Roman" panose="02020603050405020304" pitchFamily="18" charset="0"/>
                <a:ea typeface="黑体" panose="02010609060101010101" pitchFamily="49" charset="-122"/>
              </a:rPr>
              <a:t>查找成功</a:t>
            </a:r>
            <a:endParaRPr lang="zh-CN" altLang="en-US" sz="2400" b="1" dirty="0">
              <a:solidFill>
                <a:schemeClr val="folHlink"/>
              </a:solidFill>
              <a:latin typeface="Times New Roman" panose="02020603050405020304" pitchFamily="18" charset="0"/>
              <a:ea typeface="黑体" panose="02010609060101010101" pitchFamily="49" charset="-122"/>
            </a:endParaRPr>
          </a:p>
          <a:p>
            <a:pPr>
              <a:spcBef>
                <a:spcPct val="50000"/>
              </a:spcBef>
            </a:pPr>
            <a:r>
              <a:rPr lang="zh-CN" altLang="en-US" sz="2400" b="1" dirty="0">
                <a:solidFill>
                  <a:schemeClr val="folHlink"/>
                </a:solidFill>
                <a:latin typeface="Times New Roman" panose="02020603050405020304" pitchFamily="18" charset="0"/>
                <a:ea typeface="黑体" panose="02010609060101010101" pitchFamily="49" charset="-122"/>
              </a:rPr>
              <a:t>查找不成功</a:t>
            </a:r>
            <a:endParaRPr lang="zh-CN" altLang="en-US" sz="2400" b="1" dirty="0">
              <a:solidFill>
                <a:schemeClr val="folHlink"/>
              </a:solidFill>
              <a:latin typeface="Times New Roman" panose="02020603050405020304" pitchFamily="18" charset="0"/>
              <a:ea typeface="黑体" panose="02010609060101010101" pitchFamily="49" charset="-122"/>
            </a:endParaRPr>
          </a:p>
          <a:p>
            <a:pPr>
              <a:spcBef>
                <a:spcPct val="50000"/>
              </a:spcBef>
            </a:pPr>
            <a:r>
              <a:rPr lang="zh-CN" altLang="en-US" sz="2400" b="1" dirty="0">
                <a:solidFill>
                  <a:schemeClr val="folHlink"/>
                </a:solidFill>
                <a:latin typeface="Times New Roman" panose="02020603050405020304" pitchFamily="18" charset="0"/>
                <a:ea typeface="黑体" panose="02010609060101010101" pitchFamily="49" charset="-122"/>
              </a:rPr>
              <a:t>静态查找</a:t>
            </a:r>
            <a:endParaRPr lang="zh-CN" altLang="en-US" sz="2400" b="1" dirty="0">
              <a:solidFill>
                <a:schemeClr val="folHlink"/>
              </a:solidFill>
              <a:latin typeface="Times New Roman" panose="02020603050405020304" pitchFamily="18" charset="0"/>
              <a:ea typeface="黑体" panose="02010609060101010101" pitchFamily="49" charset="-122"/>
            </a:endParaRPr>
          </a:p>
          <a:p>
            <a:pPr>
              <a:spcBef>
                <a:spcPct val="50000"/>
              </a:spcBef>
            </a:pPr>
            <a:r>
              <a:rPr lang="zh-CN" altLang="en-US" sz="2400" b="1" dirty="0">
                <a:solidFill>
                  <a:schemeClr val="folHlink"/>
                </a:solidFill>
                <a:latin typeface="Times New Roman" panose="02020603050405020304" pitchFamily="18" charset="0"/>
                <a:ea typeface="黑体" panose="02010609060101010101" pitchFamily="49" charset="-122"/>
              </a:rPr>
              <a:t>动态查找</a:t>
            </a:r>
            <a:endParaRPr lang="zh-CN" altLang="en-US" sz="2400" b="1" dirty="0">
              <a:solidFill>
                <a:schemeClr val="folHlink"/>
              </a:solidFill>
              <a:latin typeface="Times New Roman" panose="02020603050405020304" pitchFamily="18" charset="0"/>
              <a:ea typeface="黑体" panose="02010609060101010101" pitchFamily="49" charset="-122"/>
            </a:endParaRPr>
          </a:p>
          <a:p>
            <a:pPr>
              <a:spcBef>
                <a:spcPct val="50000"/>
              </a:spcBef>
            </a:pPr>
            <a:r>
              <a:rPr lang="zh-CN" altLang="en-US" sz="2400" b="1" dirty="0">
                <a:solidFill>
                  <a:schemeClr val="folHlink"/>
                </a:solidFill>
                <a:latin typeface="Times New Roman" panose="02020603050405020304" pitchFamily="18" charset="0"/>
                <a:ea typeface="黑体" panose="02010609060101010101" pitchFamily="49" charset="-122"/>
              </a:rPr>
              <a:t>关键字</a:t>
            </a:r>
            <a:endParaRPr lang="zh-CN" altLang="en-US" sz="2400" b="1" dirty="0">
              <a:solidFill>
                <a:schemeClr val="folHlink"/>
              </a:solidFill>
              <a:latin typeface="Times New Roman" panose="02020603050405020304" pitchFamily="18" charset="0"/>
              <a:ea typeface="黑体" panose="02010609060101010101" pitchFamily="49" charset="-122"/>
            </a:endParaRPr>
          </a:p>
          <a:p>
            <a:pPr>
              <a:spcBef>
                <a:spcPct val="100000"/>
              </a:spcBef>
            </a:pPr>
            <a:r>
              <a:rPr lang="zh-CN" altLang="en-US" sz="2400" b="1" dirty="0">
                <a:solidFill>
                  <a:schemeClr val="folHlink"/>
                </a:solidFill>
                <a:latin typeface="Times New Roman" panose="02020603050405020304" pitchFamily="18" charset="0"/>
                <a:ea typeface="黑体" panose="02010609060101010101" pitchFamily="49" charset="-122"/>
              </a:rPr>
              <a:t>主关键字</a:t>
            </a:r>
            <a:endParaRPr lang="zh-CN" altLang="en-US" sz="2400" b="1" dirty="0">
              <a:solidFill>
                <a:schemeClr val="folHlink"/>
              </a:solidFill>
              <a:latin typeface="Times New Roman" panose="02020603050405020304" pitchFamily="18" charset="0"/>
              <a:ea typeface="黑体" panose="02010609060101010101" pitchFamily="49" charset="-122"/>
            </a:endParaRPr>
          </a:p>
          <a:p>
            <a:pPr>
              <a:spcBef>
                <a:spcPct val="50000"/>
              </a:spcBef>
            </a:pPr>
            <a:r>
              <a:rPr lang="zh-CN" altLang="en-US" sz="2400" b="1" dirty="0">
                <a:solidFill>
                  <a:schemeClr val="folHlink"/>
                </a:solidFill>
                <a:latin typeface="Times New Roman" panose="02020603050405020304" pitchFamily="18" charset="0"/>
                <a:ea typeface="黑体" panose="02010609060101010101" pitchFamily="49" charset="-122"/>
              </a:rPr>
              <a:t>次关键字</a:t>
            </a:r>
            <a:endParaRPr lang="zh-CN" altLang="en-US" sz="2400" b="1" dirty="0">
              <a:solidFill>
                <a:schemeClr val="folHlink"/>
              </a:solidFill>
              <a:latin typeface="Times New Roman" panose="02020603050405020304" pitchFamily="18" charset="0"/>
              <a:ea typeface="黑体" panose="02010609060101010101" pitchFamily="49" charset="-122"/>
            </a:endParaRPr>
          </a:p>
        </p:txBody>
      </p:sp>
      <p:sp>
        <p:nvSpPr>
          <p:cNvPr id="396295" name="矩形 396294"/>
          <p:cNvSpPr/>
          <p:nvPr/>
        </p:nvSpPr>
        <p:spPr>
          <a:xfrm>
            <a:off x="1730375" y="1447800"/>
            <a:ext cx="7337425" cy="457200"/>
          </a:xfrm>
          <a:prstGeom prst="rect">
            <a:avLst/>
          </a:prstGeom>
          <a:noFill/>
          <a:ln w="9525">
            <a:noFill/>
          </a:ln>
        </p:spPr>
        <p:txBody>
          <a:bodyPr>
            <a:spAutoFit/>
          </a:bodyPr>
          <a:p>
            <a:r>
              <a:rPr lang="zh-CN" altLang="en-US" sz="2400" b="1" dirty="0">
                <a:latin typeface="Times New Roman" panose="02020603050405020304" pitchFamily="18" charset="0"/>
                <a:ea typeface="楷体_GB2312" pitchFamily="49" charset="-122"/>
              </a:rPr>
              <a:t>——由同一类型的数据元素（或记录）构成的集合。</a:t>
            </a:r>
            <a:endParaRPr lang="zh-CN" altLang="en-US" sz="2400" b="1" dirty="0">
              <a:latin typeface="Times New Roman" panose="02020603050405020304" pitchFamily="18" charset="0"/>
              <a:ea typeface="楷体_GB2312" pitchFamily="49" charset="-122"/>
            </a:endParaRPr>
          </a:p>
        </p:txBody>
      </p:sp>
      <p:sp>
        <p:nvSpPr>
          <p:cNvPr id="396296" name="矩形 396295"/>
          <p:cNvSpPr/>
          <p:nvPr/>
        </p:nvSpPr>
        <p:spPr>
          <a:xfrm>
            <a:off x="2057400" y="1981200"/>
            <a:ext cx="6096000" cy="457200"/>
          </a:xfrm>
          <a:prstGeom prst="rect">
            <a:avLst/>
          </a:prstGeom>
          <a:noFill/>
          <a:ln w="9525">
            <a:noFill/>
          </a:ln>
        </p:spPr>
        <p:txBody>
          <a:bodyPr>
            <a:spAutoFit/>
          </a:bodyPr>
          <a:p>
            <a:pPr>
              <a:spcBef>
                <a:spcPct val="20000"/>
              </a:spcBef>
            </a:pPr>
            <a:r>
              <a:rPr lang="zh-CN" altLang="en-US" sz="2400" b="1" dirty="0">
                <a:latin typeface="Times New Roman" panose="02020603050405020304" pitchFamily="18" charset="0"/>
                <a:ea typeface="楷体_GB2312" pitchFamily="49" charset="-122"/>
              </a:rPr>
              <a:t>——查询(</a:t>
            </a:r>
            <a:r>
              <a:rPr lang="en-US" altLang="zh-CN" sz="2400" b="1" dirty="0">
                <a:solidFill>
                  <a:srgbClr val="0000FF"/>
                </a:solidFill>
                <a:latin typeface="Times New Roman" panose="02020603050405020304" pitchFamily="18" charset="0"/>
              </a:rPr>
              <a:t>Searching)</a:t>
            </a:r>
            <a:r>
              <a:rPr lang="zh-CN" altLang="en-US" sz="2400" b="1" dirty="0">
                <a:solidFill>
                  <a:srgbClr val="FF00FF"/>
                </a:solidFill>
                <a:latin typeface="Times New Roman" panose="02020603050405020304" pitchFamily="18" charset="0"/>
                <a:ea typeface="楷体_GB2312" pitchFamily="49" charset="-122"/>
              </a:rPr>
              <a:t>特定元素</a:t>
            </a:r>
            <a:r>
              <a:rPr lang="zh-CN" altLang="en-US" sz="2400" b="1" dirty="0">
                <a:latin typeface="Times New Roman" panose="02020603050405020304" pitchFamily="18" charset="0"/>
                <a:ea typeface="楷体_GB2312" pitchFamily="49" charset="-122"/>
              </a:rPr>
              <a:t>是否在表中。</a:t>
            </a:r>
            <a:endParaRPr lang="zh-CN" altLang="en-US" sz="2400" b="1" dirty="0">
              <a:latin typeface="Times New Roman" panose="02020603050405020304" pitchFamily="18" charset="0"/>
              <a:ea typeface="楷体_GB2312" pitchFamily="49" charset="-122"/>
            </a:endParaRPr>
          </a:p>
        </p:txBody>
      </p:sp>
      <p:sp>
        <p:nvSpPr>
          <p:cNvPr id="396297" name="矩形 396296"/>
          <p:cNvSpPr/>
          <p:nvPr/>
        </p:nvSpPr>
        <p:spPr>
          <a:xfrm>
            <a:off x="2057400" y="3676650"/>
            <a:ext cx="7010400" cy="2282825"/>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楷体_GB2312" pitchFamily="49" charset="-122"/>
              </a:rPr>
              <a:t>——只查找，不改变集合内的数据元素。</a:t>
            </a:r>
            <a:endParaRPr lang="zh-CN" altLang="en-US" sz="2400" b="1" dirty="0">
              <a:latin typeface="Times New Roman" panose="02020603050405020304" pitchFamily="18" charset="0"/>
              <a:ea typeface="楷体_GB2312" pitchFamily="49" charset="-122"/>
            </a:endParaRPr>
          </a:p>
          <a:p>
            <a:pPr>
              <a:spcBef>
                <a:spcPct val="50000"/>
              </a:spcBef>
            </a:pPr>
            <a:r>
              <a:rPr lang="zh-CN" altLang="en-US" sz="2400" b="1" dirty="0">
                <a:latin typeface="Times New Roman" panose="02020603050405020304" pitchFamily="18" charset="0"/>
                <a:ea typeface="楷体_GB2312" pitchFamily="49" charset="-122"/>
              </a:rPr>
              <a:t>——既查找，又改变（增减）集合内的数据元素。</a:t>
            </a:r>
            <a:endParaRPr lang="zh-CN" altLang="en-US" sz="2400" b="1" dirty="0">
              <a:latin typeface="Times New Roman" panose="02020603050405020304" pitchFamily="18" charset="0"/>
              <a:ea typeface="楷体_GB2312" pitchFamily="49" charset="-122"/>
            </a:endParaRPr>
          </a:p>
          <a:p>
            <a:pPr>
              <a:spcBef>
                <a:spcPct val="50000"/>
              </a:spcBef>
            </a:pPr>
            <a:r>
              <a:rPr lang="zh-CN" altLang="en-US" sz="2400" b="1" dirty="0">
                <a:latin typeface="Times New Roman" panose="02020603050405020304" pitchFamily="18" charset="0"/>
                <a:ea typeface="楷体_GB2312" pitchFamily="49" charset="-122"/>
              </a:rPr>
              <a:t>——记录中某个数据项的值，可用来识别一个记录</a:t>
            </a:r>
            <a:endParaRPr lang="zh-CN" altLang="en-US" sz="2400" b="1" dirty="0">
              <a:latin typeface="Times New Roman" panose="02020603050405020304" pitchFamily="18" charset="0"/>
              <a:ea typeface="楷体_GB2312" pitchFamily="49" charset="-122"/>
            </a:endParaRPr>
          </a:p>
          <a:p>
            <a:r>
              <a:rPr lang="zh-CN" altLang="en-US" sz="1600" b="1" dirty="0">
                <a:solidFill>
                  <a:srgbClr val="FF00FF"/>
                </a:solidFill>
                <a:latin typeface="Times New Roman" panose="02020603050405020304" pitchFamily="18" charset="0"/>
              </a:rPr>
              <a:t>                                    (   预先确定的记录的某种标志 )</a:t>
            </a:r>
            <a:r>
              <a:rPr lang="zh-CN" altLang="en-US" sz="2400" b="1" dirty="0">
                <a:latin typeface="Times New Roman" panose="02020603050405020304" pitchFamily="18" charset="0"/>
                <a:ea typeface="楷体_GB2312" pitchFamily="49" charset="-122"/>
              </a:rPr>
              <a:t> </a:t>
            </a:r>
            <a:endParaRPr lang="zh-CN" altLang="en-US" sz="2400" b="1" dirty="0">
              <a:latin typeface="Times New Roman" panose="02020603050405020304" pitchFamily="18" charset="0"/>
              <a:ea typeface="楷体_GB2312" pitchFamily="49" charset="-122"/>
            </a:endParaRPr>
          </a:p>
          <a:p>
            <a:r>
              <a:rPr lang="zh-CN" altLang="en-US" sz="2400" b="1" dirty="0">
                <a:latin typeface="Times New Roman" panose="02020603050405020304" pitchFamily="18" charset="0"/>
                <a:ea typeface="楷体_GB2312" pitchFamily="49" charset="-122"/>
              </a:rPr>
              <a:t>——可以</a:t>
            </a:r>
            <a:r>
              <a:rPr lang="zh-CN" altLang="en-US" sz="2400" b="1" dirty="0">
                <a:solidFill>
                  <a:srgbClr val="FF00FF"/>
                </a:solidFill>
                <a:latin typeface="Times New Roman" panose="02020603050405020304" pitchFamily="18" charset="0"/>
                <a:ea typeface="楷体_GB2312" pitchFamily="49" charset="-122"/>
              </a:rPr>
              <a:t>唯一</a:t>
            </a:r>
            <a:r>
              <a:rPr lang="zh-CN" altLang="en-US" sz="2400" b="1" dirty="0">
                <a:latin typeface="Times New Roman" panose="02020603050405020304" pitchFamily="18" charset="0"/>
                <a:ea typeface="楷体_GB2312" pitchFamily="49" charset="-122"/>
              </a:rPr>
              <a:t>标识一个记录的关键字</a:t>
            </a:r>
            <a:endParaRPr lang="zh-CN" altLang="en-US" sz="2400" b="1" dirty="0">
              <a:latin typeface="Times New Roman" panose="02020603050405020304" pitchFamily="18" charset="0"/>
              <a:ea typeface="楷体_GB2312" pitchFamily="49" charset="-122"/>
            </a:endParaRPr>
          </a:p>
        </p:txBody>
      </p:sp>
      <p:sp>
        <p:nvSpPr>
          <p:cNvPr id="396298" name="圆角矩形标注 396297"/>
          <p:cNvSpPr/>
          <p:nvPr/>
        </p:nvSpPr>
        <p:spPr>
          <a:xfrm>
            <a:off x="7250113" y="5335588"/>
            <a:ext cx="1854200" cy="485775"/>
          </a:xfrm>
          <a:prstGeom prst="wedgeRoundRectCallout">
            <a:avLst>
              <a:gd name="adj1" fmla="val -61065"/>
              <a:gd name="adj2" fmla="val 31306"/>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r>
              <a:rPr lang="en-US" altLang="zh-CN" sz="2000" b="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例如“学号”</a:t>
            </a:r>
            <a:endParaRPr lang="zh-CN" altLang="en-US" sz="2400" b="1" dirty="0">
              <a:latin typeface="Times New Roman" panose="02020603050405020304" pitchFamily="18" charset="0"/>
              <a:ea typeface="黑体" panose="02010609060101010101" pitchFamily="49" charset="-122"/>
            </a:endParaRPr>
          </a:p>
        </p:txBody>
      </p:sp>
      <p:sp>
        <p:nvSpPr>
          <p:cNvPr id="396299" name="圆角矩形标注 396298"/>
          <p:cNvSpPr/>
          <p:nvPr/>
        </p:nvSpPr>
        <p:spPr>
          <a:xfrm>
            <a:off x="6172200" y="6172200"/>
            <a:ext cx="1676400" cy="457200"/>
          </a:xfrm>
          <a:prstGeom prst="wedgeRoundRectCallout">
            <a:avLst>
              <a:gd name="adj1" fmla="val -75000"/>
              <a:gd name="adj2" fmla="val -36111"/>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sz="2400" b="1" dirty="0">
                <a:latin typeface="Times New Roman" panose="02020603050405020304" pitchFamily="18" charset="0"/>
                <a:ea typeface="黑体" panose="02010609060101010101" pitchFamily="49" charset="-122"/>
              </a:rPr>
              <a:t>例如“女”</a:t>
            </a:r>
            <a:endParaRPr lang="zh-CN" altLang="en-US" sz="2400" b="1" dirty="0">
              <a:latin typeface="Times New Roman" panose="02020603050405020304" pitchFamily="18" charset="0"/>
              <a:ea typeface="黑体" panose="02010609060101010101" pitchFamily="49" charset="-122"/>
            </a:endParaRPr>
          </a:p>
        </p:txBody>
      </p:sp>
      <p:sp>
        <p:nvSpPr>
          <p:cNvPr id="396300" name="椭圆形标注 396299"/>
          <p:cNvSpPr/>
          <p:nvPr/>
        </p:nvSpPr>
        <p:spPr>
          <a:xfrm>
            <a:off x="6115050" y="609600"/>
            <a:ext cx="2911475" cy="517525"/>
          </a:xfrm>
          <a:prstGeom prst="wedgeEllipseCallout">
            <a:avLst>
              <a:gd name="adj1" fmla="val 12676"/>
              <a:gd name="adj2" fmla="val 110120"/>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sz="2000" b="1" dirty="0">
                <a:latin typeface="Times New Roman" panose="02020603050405020304" pitchFamily="18" charset="0"/>
                <a:ea typeface="黑体" panose="02010609060101010101" pitchFamily="49" charset="-122"/>
              </a:rPr>
              <a:t>是一种数据结构</a:t>
            </a:r>
            <a:endParaRPr lang="zh-CN" altLang="en-US" sz="2000" b="1" dirty="0">
              <a:latin typeface="Times New Roman" panose="02020603050405020304" pitchFamily="18" charset="0"/>
              <a:ea typeface="黑体" panose="02010609060101010101" pitchFamily="49" charset="-122"/>
            </a:endParaRPr>
          </a:p>
        </p:txBody>
      </p:sp>
      <p:sp>
        <p:nvSpPr>
          <p:cNvPr id="396301" name="矩形 396300"/>
          <p:cNvSpPr/>
          <p:nvPr/>
        </p:nvSpPr>
        <p:spPr>
          <a:xfrm>
            <a:off x="2057400" y="6019800"/>
            <a:ext cx="4038600" cy="457200"/>
          </a:xfrm>
          <a:prstGeom prst="rect">
            <a:avLst/>
          </a:prstGeom>
          <a:noFill/>
          <a:ln w="9525">
            <a:noFill/>
          </a:ln>
        </p:spPr>
        <p:txBody>
          <a:bodyPr>
            <a:spAutoFit/>
          </a:bodyPr>
          <a:p>
            <a:r>
              <a:rPr lang="zh-CN" altLang="en-US" sz="2400" b="1" dirty="0">
                <a:latin typeface="Times New Roman" panose="02020603050405020304" pitchFamily="18" charset="0"/>
                <a:ea typeface="楷体_GB2312" pitchFamily="49" charset="-122"/>
              </a:rPr>
              <a:t>——识别若干记录的关键字</a:t>
            </a:r>
            <a:endParaRPr lang="zh-CN" altLang="en-US" sz="24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6294"/>
                                        </p:tgtEl>
                                        <p:attrNameLst>
                                          <p:attrName>style.visibility</p:attrName>
                                        </p:attrNameLst>
                                      </p:cBhvr>
                                      <p:to>
                                        <p:strVal val="visible"/>
                                      </p:to>
                                    </p:set>
                                    <p:animEffect transition="in" filter="wipe(up)">
                                      <p:cBhvr>
                                        <p:cTn id="7" dur="500"/>
                                        <p:tgtEl>
                                          <p:spTgt spid="39629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6295"/>
                                        </p:tgtEl>
                                        <p:attrNameLst>
                                          <p:attrName>style.visibility</p:attrName>
                                        </p:attrNameLst>
                                      </p:cBhvr>
                                      <p:to>
                                        <p:strVal val="visible"/>
                                      </p:to>
                                    </p:set>
                                    <p:animEffect transition="in" filter="strips(downRight)">
                                      <p:cBhvr>
                                        <p:cTn id="12" dur="500"/>
                                        <p:tgtEl>
                                          <p:spTgt spid="39629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396300"/>
                                        </p:tgtEl>
                                        <p:attrNameLst>
                                          <p:attrName>style.visibility</p:attrName>
                                        </p:attrNameLst>
                                      </p:cBhvr>
                                      <p:to>
                                        <p:strVal val="visible"/>
                                      </p:to>
                                    </p:set>
                                    <p:anim calcmode="lin" valueType="num">
                                      <p:cBhvr>
                                        <p:cTn id="17" dur="500" fill="hold"/>
                                        <p:tgtEl>
                                          <p:spTgt spid="396300"/>
                                        </p:tgtEl>
                                        <p:attrNameLst>
                                          <p:attrName>ppt_x</p:attrName>
                                        </p:attrNameLst>
                                      </p:cBhvr>
                                      <p:tavLst>
                                        <p:tav tm="0">
                                          <p:val>
                                            <p:strVal val="#ppt_x"/>
                                          </p:val>
                                        </p:tav>
                                        <p:tav tm="100000">
                                          <p:val>
                                            <p:strVal val="#ppt_x"/>
                                          </p:val>
                                        </p:tav>
                                      </p:tavLst>
                                    </p:anim>
                                    <p:anim calcmode="lin" valueType="num">
                                      <p:cBhvr>
                                        <p:cTn id="18" dur="500" fill="hold"/>
                                        <p:tgtEl>
                                          <p:spTgt spid="396300"/>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396296"/>
                                        </p:tgtEl>
                                        <p:attrNameLst>
                                          <p:attrName>style.visibility</p:attrName>
                                        </p:attrNameLst>
                                      </p:cBhvr>
                                      <p:to>
                                        <p:strVal val="visible"/>
                                      </p:to>
                                    </p:set>
                                    <p:animEffect transition="in" filter="strips(downRight)">
                                      <p:cBhvr>
                                        <p:cTn id="23" dur="500"/>
                                        <p:tgtEl>
                                          <p:spTgt spid="396296"/>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396293">
                                            <p:txEl>
                                              <p:charRg st="0" end="26"/>
                                            </p:txEl>
                                          </p:spTgt>
                                        </p:tgtEl>
                                        <p:attrNameLst>
                                          <p:attrName>style.visibility</p:attrName>
                                        </p:attrNameLst>
                                      </p:cBhvr>
                                      <p:to>
                                        <p:strVal val="visible"/>
                                      </p:to>
                                    </p:set>
                                    <p:animEffect transition="in" filter="strips(downRight)">
                                      <p:cBhvr>
                                        <p:cTn id="28" dur="500"/>
                                        <p:tgtEl>
                                          <p:spTgt spid="396293">
                                            <p:txEl>
                                              <p:charRg st="0" end="2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396293">
                                            <p:txEl>
                                              <p:charRg st="26" end="53"/>
                                            </p:txEl>
                                          </p:spTgt>
                                        </p:tgtEl>
                                        <p:attrNameLst>
                                          <p:attrName>style.visibility</p:attrName>
                                        </p:attrNameLst>
                                      </p:cBhvr>
                                      <p:to>
                                        <p:strVal val="visible"/>
                                      </p:to>
                                    </p:set>
                                    <p:animEffect transition="in" filter="strips(downRight)">
                                      <p:cBhvr>
                                        <p:cTn id="33" dur="500"/>
                                        <p:tgtEl>
                                          <p:spTgt spid="396293">
                                            <p:txEl>
                                              <p:charRg st="26" end="5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396297">
                                            <p:txEl>
                                              <p:charRg st="0" end="19"/>
                                            </p:txEl>
                                          </p:spTgt>
                                        </p:tgtEl>
                                        <p:attrNameLst>
                                          <p:attrName>style.visibility</p:attrName>
                                        </p:attrNameLst>
                                      </p:cBhvr>
                                      <p:to>
                                        <p:strVal val="visible"/>
                                      </p:to>
                                    </p:set>
                                    <p:animEffect transition="in" filter="strips(downRight)">
                                      <p:cBhvr>
                                        <p:cTn id="38" dur="500"/>
                                        <p:tgtEl>
                                          <p:spTgt spid="396297">
                                            <p:txEl>
                                              <p:charRg st="0" end="1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396297">
                                            <p:txEl>
                                              <p:charRg st="19" end="42"/>
                                            </p:txEl>
                                          </p:spTgt>
                                        </p:tgtEl>
                                        <p:attrNameLst>
                                          <p:attrName>style.visibility</p:attrName>
                                        </p:attrNameLst>
                                      </p:cBhvr>
                                      <p:to>
                                        <p:strVal val="visible"/>
                                      </p:to>
                                    </p:set>
                                    <p:animEffect transition="in" filter="strips(downRight)">
                                      <p:cBhvr>
                                        <p:cTn id="43" dur="500"/>
                                        <p:tgtEl>
                                          <p:spTgt spid="396297">
                                            <p:txEl>
                                              <p:charRg st="19" end="4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396297">
                                            <p:txEl>
                                              <p:charRg st="42" end="65"/>
                                            </p:txEl>
                                          </p:spTgt>
                                        </p:tgtEl>
                                        <p:attrNameLst>
                                          <p:attrName>style.visibility</p:attrName>
                                        </p:attrNameLst>
                                      </p:cBhvr>
                                      <p:to>
                                        <p:strVal val="visible"/>
                                      </p:to>
                                    </p:set>
                                    <p:animEffect transition="in" filter="strips(downRight)">
                                      <p:cBhvr>
                                        <p:cTn id="48" dur="500"/>
                                        <p:tgtEl>
                                          <p:spTgt spid="396297">
                                            <p:txEl>
                                              <p:charRg st="42" end="6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396297">
                                            <p:txEl>
                                              <p:charRg st="65" end="121"/>
                                            </p:txEl>
                                          </p:spTgt>
                                        </p:tgtEl>
                                        <p:attrNameLst>
                                          <p:attrName>style.visibility</p:attrName>
                                        </p:attrNameLst>
                                      </p:cBhvr>
                                      <p:to>
                                        <p:strVal val="visible"/>
                                      </p:to>
                                    </p:set>
                                    <p:animEffect transition="in" filter="strips(downRight)">
                                      <p:cBhvr>
                                        <p:cTn id="53" dur="500"/>
                                        <p:tgtEl>
                                          <p:spTgt spid="396297">
                                            <p:txEl>
                                              <p:charRg st="65" end="12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grpId="0" nodeType="clickEffect">
                                  <p:stCondLst>
                                    <p:cond delay="0"/>
                                  </p:stCondLst>
                                  <p:childTnLst>
                                    <p:set>
                                      <p:cBhvr>
                                        <p:cTn id="57" dur="1" fill="hold">
                                          <p:stCondLst>
                                            <p:cond delay="0"/>
                                          </p:stCondLst>
                                        </p:cTn>
                                        <p:tgtEl>
                                          <p:spTgt spid="396297">
                                            <p:txEl>
                                              <p:charRg st="121" end="138"/>
                                            </p:txEl>
                                          </p:spTgt>
                                        </p:tgtEl>
                                        <p:attrNameLst>
                                          <p:attrName>style.visibility</p:attrName>
                                        </p:attrNameLst>
                                      </p:cBhvr>
                                      <p:to>
                                        <p:strVal val="visible"/>
                                      </p:to>
                                    </p:set>
                                    <p:animEffect transition="in" filter="strips(downRight)">
                                      <p:cBhvr>
                                        <p:cTn id="58" dur="500"/>
                                        <p:tgtEl>
                                          <p:spTgt spid="396297">
                                            <p:txEl>
                                              <p:charRg st="121" end="13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396298"/>
                                        </p:tgtEl>
                                        <p:attrNameLst>
                                          <p:attrName>style.visibility</p:attrName>
                                        </p:attrNameLst>
                                      </p:cBhvr>
                                      <p:to>
                                        <p:strVal val="visible"/>
                                      </p:to>
                                    </p:set>
                                    <p:anim calcmode="lin" valueType="num">
                                      <p:cBhvr>
                                        <p:cTn id="63" dur="500" fill="hold"/>
                                        <p:tgtEl>
                                          <p:spTgt spid="396298"/>
                                        </p:tgtEl>
                                        <p:attrNameLst>
                                          <p:attrName>ppt_x</p:attrName>
                                        </p:attrNameLst>
                                      </p:cBhvr>
                                      <p:tavLst>
                                        <p:tav tm="0">
                                          <p:val>
                                            <p:strVal val="1+#ppt_w/2"/>
                                          </p:val>
                                        </p:tav>
                                        <p:tav tm="100000">
                                          <p:val>
                                            <p:strVal val="#ppt_x"/>
                                          </p:val>
                                        </p:tav>
                                      </p:tavLst>
                                    </p:anim>
                                    <p:anim calcmode="lin" valueType="num">
                                      <p:cBhvr>
                                        <p:cTn id="64" dur="500" fill="hold"/>
                                        <p:tgtEl>
                                          <p:spTgt spid="39629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39630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96299"/>
                                        </p:tgtEl>
                                        <p:attrNameLst>
                                          <p:attrName>style.visibility</p:attrName>
                                        </p:attrNameLst>
                                      </p:cBhvr>
                                      <p:to>
                                        <p:strVal val="visible"/>
                                      </p:to>
                                    </p:set>
                                    <p:anim calcmode="lin" valueType="num">
                                      <p:cBhvr>
                                        <p:cTn id="73" dur="500" fill="hold"/>
                                        <p:tgtEl>
                                          <p:spTgt spid="396299"/>
                                        </p:tgtEl>
                                        <p:attrNameLst>
                                          <p:attrName>ppt_x</p:attrName>
                                        </p:attrNameLst>
                                      </p:cBhvr>
                                      <p:tavLst>
                                        <p:tav tm="0">
                                          <p:val>
                                            <p:strVal val="#ppt_x"/>
                                          </p:val>
                                        </p:tav>
                                        <p:tav tm="100000">
                                          <p:val>
                                            <p:strVal val="#ppt_x"/>
                                          </p:val>
                                        </p:tav>
                                      </p:tavLst>
                                    </p:anim>
                                    <p:anim calcmode="lin" valueType="num">
                                      <p:cBhvr>
                                        <p:cTn id="74" dur="500" fill="hold"/>
                                        <p:tgtEl>
                                          <p:spTgt spid="396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3" grpId="0" build="p"/>
      <p:bldP spid="396294" grpId="0"/>
      <p:bldP spid="396295" grpId="0"/>
      <p:bldP spid="396296" grpId="0"/>
      <p:bldP spid="396297" grpId="0" build="p"/>
      <p:bldP spid="396298" grpId="0" bldLvl="0" animBg="1"/>
      <p:bldP spid="396299" grpId="0" bldLvl="0" animBg="1"/>
      <p:bldP spid="396300" grpId="0" bldLvl="0" animBg="1"/>
      <p:bldP spid="39630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418817"/>
          <p:cNvSpPr>
            <a:spLocks noGrp="1"/>
          </p:cNvSpPr>
          <p:nvPr>
            <p:ph type="title"/>
          </p:nvPr>
        </p:nvSpPr>
        <p:spPr>
          <a:ln/>
        </p:spPr>
        <p:txBody>
          <a:bodyPr vert="horz" wrap="square" lIns="91440" tIns="45720" rIns="91440" bIns="45720" anchor="b"/>
          <a:p>
            <a:r>
              <a:rPr lang="en-US" altLang="zh-CN" sz="4800" dirty="0">
                <a:solidFill>
                  <a:srgbClr val="3333CC"/>
                </a:solidFill>
              </a:rPr>
              <a:t> </a:t>
            </a:r>
            <a:r>
              <a:rPr lang="zh-CN" altLang="en-US" sz="4800" dirty="0">
                <a:solidFill>
                  <a:srgbClr val="3333CC"/>
                </a:solidFill>
              </a:rPr>
              <a:t>二叉排序树</a:t>
            </a:r>
            <a:endParaRPr lang="zh-CN" altLang="en-US" sz="4800" dirty="0">
              <a:solidFill>
                <a:srgbClr val="3333CC"/>
              </a:solidFill>
            </a:endParaRPr>
          </a:p>
        </p:txBody>
      </p:sp>
      <p:sp>
        <p:nvSpPr>
          <p:cNvPr id="36867" name="文本占位符 418818"/>
          <p:cNvSpPr>
            <a:spLocks noGrp="1"/>
          </p:cNvSpPr>
          <p:nvPr>
            <p:ph idx="1"/>
          </p:nvPr>
        </p:nvSpPr>
        <p:spPr>
          <a:xfrm>
            <a:off x="468313" y="1054100"/>
            <a:ext cx="8153400" cy="5613400"/>
          </a:xfrm>
          <a:ln/>
        </p:spPr>
        <p:txBody>
          <a:bodyPr vert="horz" wrap="square" lIns="91440" tIns="45720" rIns="91440" bIns="45720" anchor="t"/>
          <a:p>
            <a:pPr marL="0" indent="0" algn="just">
              <a:lnSpc>
                <a:spcPct val="140000"/>
              </a:lnSpc>
              <a:spcBef>
                <a:spcPct val="0"/>
              </a:spcBef>
              <a:buNone/>
            </a:pPr>
            <a:r>
              <a:rPr lang="zh-CN" altLang="en-US" sz="2400" dirty="0">
                <a:ea typeface="黑体" panose="02010609060101010101" pitchFamily="49" charset="-122"/>
              </a:rPr>
              <a:t>定义：</a:t>
            </a:r>
            <a:endParaRPr lang="zh-CN" altLang="en-US" sz="2400" dirty="0">
              <a:ea typeface="黑体" panose="02010609060101010101" pitchFamily="49" charset="-122"/>
            </a:endParaRPr>
          </a:p>
          <a:p>
            <a:pPr marL="0" indent="0" algn="just">
              <a:lnSpc>
                <a:spcPct val="140000"/>
              </a:lnSpc>
              <a:spcBef>
                <a:spcPct val="0"/>
              </a:spcBef>
              <a:buNone/>
            </a:pPr>
            <a:r>
              <a:rPr lang="zh-CN" altLang="en-US" sz="2400" dirty="0">
                <a:solidFill>
                  <a:schemeClr val="tx2"/>
                </a:solidFill>
                <a:latin typeface="宋体" panose="02010600030101010101" pitchFamily="2" charset="-122"/>
              </a:rPr>
              <a:t>     </a:t>
            </a:r>
            <a:r>
              <a:rPr lang="zh-CN" altLang="en-US" sz="2400" dirty="0">
                <a:solidFill>
                  <a:srgbClr val="0000FF"/>
                </a:solidFill>
                <a:latin typeface="黑体" panose="02010609060101010101" pitchFamily="49" charset="-122"/>
                <a:ea typeface="黑体" panose="02010609060101010101" pitchFamily="49" charset="-122"/>
              </a:rPr>
              <a:t>二叉排序树</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Binary Sort Tree)</a:t>
            </a:r>
            <a:r>
              <a:rPr lang="zh-CN" altLang="en-US" sz="2400" dirty="0">
                <a:latin typeface="黑体" panose="02010609060101010101" pitchFamily="49" charset="-122"/>
                <a:ea typeface="黑体" panose="02010609060101010101" pitchFamily="49" charset="-122"/>
              </a:rPr>
              <a:t>或者是一棵空树；或者是具有下列性质的二叉树：</a:t>
            </a:r>
            <a:endParaRPr lang="zh-CN" altLang="en-US" sz="2400" dirty="0">
              <a:latin typeface="黑体" panose="02010609060101010101" pitchFamily="49" charset="-122"/>
              <a:ea typeface="黑体" panose="02010609060101010101" pitchFamily="49" charset="-122"/>
            </a:endParaRPr>
          </a:p>
          <a:p>
            <a:pPr marL="0" indent="0" algn="just">
              <a:lnSpc>
                <a:spcPct val="140000"/>
              </a:lnSpc>
              <a:spcBef>
                <a:spcPct val="0"/>
              </a:spcBef>
              <a:buNone/>
            </a:pPr>
            <a:r>
              <a:rPr lang="zh-CN" altLang="en-US" sz="2400" dirty="0">
                <a:latin typeface="黑体" panose="02010609060101010101" pitchFamily="49" charset="-122"/>
                <a:ea typeface="黑体" panose="02010609060101010101" pitchFamily="49" charset="-122"/>
              </a:rPr>
              <a:t>(1)若它的左子树不空，则左子树上</a:t>
            </a:r>
            <a:r>
              <a:rPr lang="zh-CN" altLang="en-US" sz="2400" dirty="0">
                <a:solidFill>
                  <a:schemeClr val="hlink"/>
                </a:solidFill>
                <a:latin typeface="黑体" panose="02010609060101010101" pitchFamily="49" charset="-122"/>
                <a:ea typeface="黑体" panose="02010609060101010101" pitchFamily="49" charset="-122"/>
              </a:rPr>
              <a:t>所有</a:t>
            </a:r>
            <a:r>
              <a:rPr lang="zh-CN" altLang="en-US" sz="2400" dirty="0">
                <a:latin typeface="黑体" panose="02010609060101010101" pitchFamily="49" charset="-122"/>
                <a:ea typeface="黑体" panose="02010609060101010101" pitchFamily="49" charset="-122"/>
              </a:rPr>
              <a:t>结点的值</a:t>
            </a:r>
            <a:r>
              <a:rPr lang="zh-CN" altLang="en-US" sz="2400" dirty="0">
                <a:solidFill>
                  <a:schemeClr val="hlink"/>
                </a:solidFill>
                <a:latin typeface="黑体" panose="02010609060101010101" pitchFamily="49" charset="-122"/>
                <a:ea typeface="黑体" panose="02010609060101010101" pitchFamily="49" charset="-122"/>
              </a:rPr>
              <a:t>均小于</a:t>
            </a:r>
            <a:r>
              <a:rPr lang="zh-CN" altLang="en-US" sz="2400" dirty="0">
                <a:latin typeface="黑体" panose="02010609060101010101" pitchFamily="49" charset="-122"/>
                <a:ea typeface="黑体" panose="02010609060101010101" pitchFamily="49" charset="-122"/>
              </a:rPr>
              <a:t>它的根结点的值；</a:t>
            </a:r>
            <a:endParaRPr lang="zh-CN" altLang="en-US" sz="2400" dirty="0">
              <a:latin typeface="黑体" panose="02010609060101010101" pitchFamily="49" charset="-122"/>
              <a:ea typeface="黑体" panose="02010609060101010101" pitchFamily="49" charset="-122"/>
            </a:endParaRPr>
          </a:p>
          <a:p>
            <a:pPr marL="0" indent="0" algn="just">
              <a:lnSpc>
                <a:spcPct val="140000"/>
              </a:lnSpc>
              <a:spcBef>
                <a:spcPct val="0"/>
              </a:spcBef>
              <a:buNone/>
            </a:pPr>
            <a:r>
              <a:rPr lang="zh-CN" altLang="en-US" sz="2400" dirty="0">
                <a:latin typeface="黑体" panose="02010609060101010101" pitchFamily="49" charset="-122"/>
                <a:ea typeface="黑体" panose="02010609060101010101" pitchFamily="49" charset="-122"/>
              </a:rPr>
              <a:t>(2)若它的右子树不空，则右子树上</a:t>
            </a:r>
            <a:r>
              <a:rPr lang="zh-CN" altLang="en-US" sz="2400" dirty="0">
                <a:solidFill>
                  <a:schemeClr val="hlink"/>
                </a:solidFill>
                <a:latin typeface="黑体" panose="02010609060101010101" pitchFamily="49" charset="-122"/>
                <a:ea typeface="黑体" panose="02010609060101010101" pitchFamily="49" charset="-122"/>
              </a:rPr>
              <a:t>所有</a:t>
            </a:r>
            <a:r>
              <a:rPr lang="zh-CN" altLang="en-US" sz="2400" dirty="0">
                <a:latin typeface="黑体" panose="02010609060101010101" pitchFamily="49" charset="-122"/>
                <a:ea typeface="黑体" panose="02010609060101010101" pitchFamily="49" charset="-122"/>
              </a:rPr>
              <a:t>结点的值</a:t>
            </a:r>
            <a:r>
              <a:rPr lang="zh-CN" altLang="en-US" sz="2400" dirty="0">
                <a:solidFill>
                  <a:schemeClr val="hlink"/>
                </a:solidFill>
                <a:latin typeface="黑体" panose="02010609060101010101" pitchFamily="49" charset="-122"/>
                <a:ea typeface="黑体" panose="02010609060101010101" pitchFamily="49" charset="-122"/>
              </a:rPr>
              <a:t>均大于</a:t>
            </a:r>
            <a:r>
              <a:rPr lang="zh-CN" altLang="en-US" sz="2400" dirty="0">
                <a:latin typeface="黑体" panose="02010609060101010101" pitchFamily="49" charset="-122"/>
                <a:ea typeface="黑体" panose="02010609060101010101" pitchFamily="49" charset="-122"/>
              </a:rPr>
              <a:t>它的</a:t>
            </a:r>
            <a:r>
              <a:rPr lang="zh-CN" altLang="en-US" sz="2400" dirty="0">
                <a:solidFill>
                  <a:schemeClr val="hlink"/>
                </a:solidFill>
                <a:latin typeface="黑体" panose="02010609060101010101" pitchFamily="49" charset="-122"/>
                <a:ea typeface="黑体" panose="02010609060101010101" pitchFamily="49" charset="-122"/>
              </a:rPr>
              <a:t>根</a:t>
            </a:r>
            <a:r>
              <a:rPr lang="zh-CN" altLang="en-US" sz="2400" dirty="0">
                <a:latin typeface="黑体" panose="02010609060101010101" pitchFamily="49" charset="-122"/>
                <a:ea typeface="黑体" panose="02010609060101010101" pitchFamily="49" charset="-122"/>
              </a:rPr>
              <a:t>结点的值；</a:t>
            </a:r>
            <a:endParaRPr lang="zh-CN" altLang="en-US" sz="2400" dirty="0">
              <a:latin typeface="黑体" panose="02010609060101010101" pitchFamily="49" charset="-122"/>
              <a:ea typeface="黑体" panose="02010609060101010101" pitchFamily="49" charset="-122"/>
            </a:endParaRPr>
          </a:p>
          <a:p>
            <a:pPr marL="0" indent="0" algn="just">
              <a:lnSpc>
                <a:spcPct val="140000"/>
              </a:lnSpc>
              <a:spcBef>
                <a:spcPct val="0"/>
              </a:spcBef>
              <a:buNone/>
            </a:pPr>
            <a:r>
              <a:rPr lang="zh-CN" altLang="en-US" sz="2400" dirty="0">
                <a:latin typeface="黑体" panose="02010609060101010101" pitchFamily="49" charset="-122"/>
                <a:ea typeface="黑体" panose="02010609060101010101" pitchFamily="49" charset="-122"/>
              </a:rPr>
              <a:t>(3)它的左、右子树也分别为二叉排序树。</a:t>
            </a:r>
            <a:endParaRPr lang="zh-CN" altLang="en-US" sz="2400" dirty="0">
              <a:latin typeface="黑体" panose="02010609060101010101" pitchFamily="49" charset="-122"/>
              <a:ea typeface="黑体" panose="02010609060101010101" pitchFamily="49" charset="-122"/>
            </a:endParaRPr>
          </a:p>
          <a:p>
            <a:pPr marL="0" indent="0" algn="just">
              <a:lnSpc>
                <a:spcPct val="140000"/>
              </a:lnSpc>
              <a:spcBef>
                <a:spcPct val="0"/>
              </a:spcBef>
              <a:buNone/>
            </a:pPr>
            <a:r>
              <a:rPr lang="zh-CN" altLang="en-US" sz="2400" dirty="0">
                <a:latin typeface="黑体" panose="02010609060101010101" pitchFamily="49" charset="-122"/>
                <a:ea typeface="黑体" panose="02010609060101010101" pitchFamily="49" charset="-122"/>
              </a:rPr>
              <a:t>    二叉排序树又称二叉查找树。</a:t>
            </a:r>
            <a:endParaRPr lang="zh-CN" altLang="en-US" sz="2400" dirty="0">
              <a:latin typeface="黑体" panose="02010609060101010101" pitchFamily="49" charset="-122"/>
              <a:ea typeface="黑体" panose="02010609060101010101" pitchFamily="49" charset="-122"/>
            </a:endParaRPr>
          </a:p>
        </p:txBody>
      </p:sp>
      <p:sp>
        <p:nvSpPr>
          <p:cNvPr id="8195" name="Text Box 2"/>
          <p:cNvSpPr txBox="1">
            <a:spLocks noChangeArrowheads="1"/>
          </p:cNvSpPr>
          <p:nvPr/>
        </p:nvSpPr>
        <p:spPr bwMode="auto">
          <a:xfrm>
            <a:off x="1071221" y="5789307"/>
            <a:ext cx="6337300" cy="457200"/>
          </a:xfrm>
          <a:prstGeom prst="rect">
            <a:avLst/>
          </a:prstGeom>
          <a:noFill/>
          <a:ln w="9525">
            <a:noFill/>
            <a:miter lim="800000"/>
          </a:ln>
        </p:spPr>
        <p:txBody>
          <a:bodyPr>
            <a:spAutoFit/>
          </a:bodyPr>
          <a:p>
            <a:pPr algn="l">
              <a:spcBef>
                <a:spcPct val="50000"/>
              </a:spcBef>
            </a:pPr>
            <a:r>
              <a:rPr kumimoji="0" lang="zh-CN" altLang="en-US" sz="2400" b="1" dirty="0">
                <a:latin typeface="黑体" panose="02010609060101010101" pitchFamily="49" charset="-122"/>
                <a:ea typeface="黑体" panose="02010609060101010101" pitchFamily="49" charset="-122"/>
              </a:rPr>
              <a:t>注意：</a:t>
            </a:r>
            <a:r>
              <a:rPr kumimoji="0" lang="zh-CN" altLang="en-US" sz="2400" b="1" dirty="0">
                <a:solidFill>
                  <a:srgbClr val="3333FF"/>
                </a:solidFill>
                <a:latin typeface="楷体" panose="02010609060101010101" pitchFamily="49" charset="-122"/>
                <a:ea typeface="楷体" panose="02010609060101010101" pitchFamily="49" charset="-122"/>
              </a:rPr>
              <a:t>二叉排序树中没有相同</a:t>
            </a:r>
            <a:r>
              <a:rPr kumimoji="0" lang="zh-CN" altLang="en-US" sz="2400" b="1">
                <a:solidFill>
                  <a:srgbClr val="3333FF"/>
                </a:solidFill>
                <a:latin typeface="楷体" panose="02010609060101010101" pitchFamily="49" charset="-122"/>
                <a:ea typeface="楷体" panose="02010609060101010101" pitchFamily="49" charset="-122"/>
              </a:rPr>
              <a:t>关键字</a:t>
            </a:r>
            <a:r>
              <a:rPr kumimoji="0" lang="zh-CN" altLang="en-US" sz="2400" b="1" smtClean="0">
                <a:solidFill>
                  <a:srgbClr val="3333FF"/>
                </a:solidFill>
                <a:latin typeface="楷体" panose="02010609060101010101" pitchFamily="49" charset="-122"/>
                <a:ea typeface="楷体" panose="02010609060101010101" pitchFamily="49" charset="-122"/>
              </a:rPr>
              <a:t>的结点。</a:t>
            </a:r>
            <a:endParaRPr kumimoji="0" lang="zh-CN" altLang="en-US" sz="2400" b="1" dirty="0">
              <a:solidFill>
                <a:srgbClr val="3333FF"/>
              </a:solidFill>
              <a:latin typeface="楷体" panose="02010609060101010101" pitchFamily="49" charset="-122"/>
              <a:ea typeface="楷体" panose="020106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5" name="Line 20"/>
          <p:cNvSpPr>
            <a:spLocks noChangeShapeType="1"/>
          </p:cNvSpPr>
          <p:nvPr/>
        </p:nvSpPr>
        <p:spPr bwMode="auto">
          <a:xfrm>
            <a:off x="1714480" y="2786058"/>
            <a:ext cx="419120" cy="566742"/>
          </a:xfrm>
          <a:prstGeom prst="line">
            <a:avLst/>
          </a:prstGeom>
          <a:noFill/>
          <a:ln w="38100">
            <a:solidFill>
              <a:srgbClr val="3333FF"/>
            </a:solidFill>
            <a:round/>
          </a:ln>
        </p:spPr>
        <p:txBody>
          <a:bodyPr wrap="none" anchor="ctr"/>
          <a:lstStyle/>
          <a:p>
            <a:endParaRPr lang="zh-CN" altLang="en-US" sz="2800"/>
          </a:p>
        </p:txBody>
      </p:sp>
      <p:sp>
        <p:nvSpPr>
          <p:cNvPr id="9218" name="Oval 3"/>
          <p:cNvSpPr>
            <a:spLocks noChangeArrowheads="1"/>
          </p:cNvSpPr>
          <p:nvPr/>
        </p:nvSpPr>
        <p:spPr bwMode="auto">
          <a:xfrm>
            <a:off x="4191000" y="381000"/>
            <a:ext cx="762000" cy="609600"/>
          </a:xfrm>
          <a:prstGeom prst="ellipse">
            <a:avLst/>
          </a:prstGeom>
          <a:noFill/>
          <a:ln w="38100" cap="sq">
            <a:solidFill>
              <a:srgbClr val="3333FF"/>
            </a:solidFill>
            <a:round/>
            <a:headEnd type="none" w="sm" len="sm"/>
            <a:tailEnd type="none" w="sm" len="sm"/>
          </a:ln>
        </p:spPr>
        <p:txBody>
          <a:bodyPr wrap="none" anchor="ctr"/>
          <a:lstStyle/>
          <a:p>
            <a:r>
              <a:rPr lang="en-US" altLang="zh-CN" sz="2400" b="1" dirty="0"/>
              <a:t>50</a:t>
            </a:r>
            <a:endParaRPr lang="en-US" altLang="zh-CN" sz="2400" b="1" dirty="0"/>
          </a:p>
        </p:txBody>
      </p:sp>
      <p:sp>
        <p:nvSpPr>
          <p:cNvPr id="9219" name="Oval 4"/>
          <p:cNvSpPr>
            <a:spLocks noChangeArrowheads="1"/>
          </p:cNvSpPr>
          <p:nvPr/>
        </p:nvSpPr>
        <p:spPr bwMode="auto">
          <a:xfrm>
            <a:off x="2590800" y="1295400"/>
            <a:ext cx="762000" cy="609600"/>
          </a:xfrm>
          <a:prstGeom prst="ellipse">
            <a:avLst/>
          </a:prstGeom>
          <a:noFill/>
          <a:ln w="38100" cap="sq">
            <a:solidFill>
              <a:srgbClr val="3333FF"/>
            </a:solidFill>
            <a:round/>
            <a:headEnd type="none" w="sm" len="sm"/>
            <a:tailEnd type="none" w="sm" len="sm"/>
          </a:ln>
        </p:spPr>
        <p:txBody>
          <a:bodyPr wrap="none" anchor="ctr"/>
          <a:lstStyle/>
          <a:p>
            <a:r>
              <a:rPr lang="en-US" altLang="zh-CN" sz="2400" b="1"/>
              <a:t>30</a:t>
            </a:r>
            <a:endParaRPr lang="en-US" altLang="zh-CN" sz="2400" b="1"/>
          </a:p>
        </p:txBody>
      </p:sp>
      <p:sp>
        <p:nvSpPr>
          <p:cNvPr id="9220" name="Oval 5"/>
          <p:cNvSpPr>
            <a:spLocks noChangeArrowheads="1"/>
          </p:cNvSpPr>
          <p:nvPr/>
        </p:nvSpPr>
        <p:spPr bwMode="auto">
          <a:xfrm>
            <a:off x="5943600" y="1295400"/>
            <a:ext cx="762000" cy="609600"/>
          </a:xfrm>
          <a:prstGeom prst="ellipse">
            <a:avLst/>
          </a:prstGeom>
          <a:noFill/>
          <a:ln w="38100" cap="sq">
            <a:solidFill>
              <a:srgbClr val="3333FF"/>
            </a:solidFill>
            <a:round/>
            <a:headEnd type="none" w="sm" len="sm"/>
            <a:tailEnd type="none" w="sm" len="sm"/>
          </a:ln>
        </p:spPr>
        <p:txBody>
          <a:bodyPr wrap="none" anchor="ctr"/>
          <a:lstStyle/>
          <a:p>
            <a:r>
              <a:rPr lang="en-US" altLang="zh-CN" sz="2400" b="1"/>
              <a:t>80</a:t>
            </a:r>
            <a:endParaRPr lang="en-US" altLang="zh-CN" sz="2400" b="1"/>
          </a:p>
        </p:txBody>
      </p:sp>
      <p:sp>
        <p:nvSpPr>
          <p:cNvPr id="9221" name="Oval 6"/>
          <p:cNvSpPr>
            <a:spLocks noChangeArrowheads="1"/>
          </p:cNvSpPr>
          <p:nvPr/>
        </p:nvSpPr>
        <p:spPr bwMode="auto">
          <a:xfrm>
            <a:off x="1066800" y="2209800"/>
            <a:ext cx="762000" cy="609600"/>
          </a:xfrm>
          <a:prstGeom prst="ellipse">
            <a:avLst/>
          </a:prstGeom>
          <a:noFill/>
          <a:ln w="38100" cap="sq">
            <a:solidFill>
              <a:srgbClr val="3333FF"/>
            </a:solidFill>
            <a:round/>
            <a:headEnd type="none" w="sm" len="sm"/>
            <a:tailEnd type="none" w="sm" len="sm"/>
          </a:ln>
        </p:spPr>
        <p:txBody>
          <a:bodyPr wrap="none" anchor="ctr"/>
          <a:lstStyle/>
          <a:p>
            <a:r>
              <a:rPr lang="en-US" altLang="zh-CN" sz="2400" b="1"/>
              <a:t>20</a:t>
            </a:r>
            <a:endParaRPr lang="en-US" altLang="zh-CN" sz="2400" b="1"/>
          </a:p>
        </p:txBody>
      </p:sp>
      <p:sp>
        <p:nvSpPr>
          <p:cNvPr id="9222" name="Oval 7"/>
          <p:cNvSpPr>
            <a:spLocks noChangeArrowheads="1"/>
          </p:cNvSpPr>
          <p:nvPr/>
        </p:nvSpPr>
        <p:spPr bwMode="auto">
          <a:xfrm>
            <a:off x="7467600" y="2209800"/>
            <a:ext cx="762000" cy="609600"/>
          </a:xfrm>
          <a:prstGeom prst="ellipse">
            <a:avLst/>
          </a:prstGeom>
          <a:noFill/>
          <a:ln w="38100" cap="sq">
            <a:solidFill>
              <a:srgbClr val="3333FF"/>
            </a:solidFill>
            <a:round/>
            <a:headEnd type="none" w="sm" len="sm"/>
            <a:tailEnd type="none" w="sm" len="sm"/>
          </a:ln>
        </p:spPr>
        <p:txBody>
          <a:bodyPr wrap="none" anchor="ctr"/>
          <a:lstStyle/>
          <a:p>
            <a:r>
              <a:rPr lang="en-US" altLang="zh-CN" sz="2400" b="1"/>
              <a:t>90</a:t>
            </a:r>
            <a:endParaRPr lang="en-US" altLang="zh-CN" sz="2400" b="1"/>
          </a:p>
        </p:txBody>
      </p:sp>
      <p:sp>
        <p:nvSpPr>
          <p:cNvPr id="9223" name="Oval 8"/>
          <p:cNvSpPr>
            <a:spLocks noChangeArrowheads="1"/>
          </p:cNvSpPr>
          <p:nvPr/>
        </p:nvSpPr>
        <p:spPr bwMode="auto">
          <a:xfrm>
            <a:off x="381000" y="3352800"/>
            <a:ext cx="762000" cy="609600"/>
          </a:xfrm>
          <a:prstGeom prst="ellipse">
            <a:avLst/>
          </a:prstGeom>
          <a:noFill/>
          <a:ln w="38100" cap="sq">
            <a:solidFill>
              <a:srgbClr val="3333FF"/>
            </a:solidFill>
            <a:round/>
            <a:headEnd type="none" w="sm" len="sm"/>
            <a:tailEnd type="none" w="sm" len="sm"/>
          </a:ln>
        </p:spPr>
        <p:txBody>
          <a:bodyPr wrap="none" anchor="ctr"/>
          <a:lstStyle/>
          <a:p>
            <a:r>
              <a:rPr lang="en-US" altLang="zh-CN" sz="2400" b="1"/>
              <a:t>10</a:t>
            </a:r>
            <a:endParaRPr lang="en-US" altLang="zh-CN" sz="2400" b="1"/>
          </a:p>
        </p:txBody>
      </p:sp>
      <p:sp>
        <p:nvSpPr>
          <p:cNvPr id="9224" name="Oval 9"/>
          <p:cNvSpPr>
            <a:spLocks noChangeArrowheads="1"/>
          </p:cNvSpPr>
          <p:nvPr/>
        </p:nvSpPr>
        <p:spPr bwMode="auto">
          <a:xfrm>
            <a:off x="6477000" y="3352800"/>
            <a:ext cx="762000" cy="609600"/>
          </a:xfrm>
          <a:prstGeom prst="ellipse">
            <a:avLst/>
          </a:prstGeom>
          <a:noFill/>
          <a:ln w="38100" cap="sq">
            <a:solidFill>
              <a:srgbClr val="3333FF"/>
            </a:solidFill>
            <a:round/>
            <a:headEnd type="none" w="sm" len="sm"/>
            <a:tailEnd type="none" w="sm" len="sm"/>
          </a:ln>
        </p:spPr>
        <p:txBody>
          <a:bodyPr wrap="none" anchor="ctr"/>
          <a:lstStyle/>
          <a:p>
            <a:r>
              <a:rPr lang="en-US" altLang="zh-CN" sz="2400" b="1"/>
              <a:t>85</a:t>
            </a:r>
            <a:endParaRPr lang="en-US" altLang="zh-CN" sz="2400" b="1"/>
          </a:p>
        </p:txBody>
      </p:sp>
      <p:sp>
        <p:nvSpPr>
          <p:cNvPr id="9225" name="Oval 10"/>
          <p:cNvSpPr>
            <a:spLocks noChangeArrowheads="1"/>
          </p:cNvSpPr>
          <p:nvPr/>
        </p:nvSpPr>
        <p:spPr bwMode="auto">
          <a:xfrm>
            <a:off x="4191000" y="2209800"/>
            <a:ext cx="762000" cy="609600"/>
          </a:xfrm>
          <a:prstGeom prst="ellipse">
            <a:avLst/>
          </a:prstGeom>
          <a:noFill/>
          <a:ln w="38100" cap="sq">
            <a:solidFill>
              <a:srgbClr val="3333FF"/>
            </a:solidFill>
            <a:round/>
            <a:headEnd type="none" w="sm" len="sm"/>
            <a:tailEnd type="none" w="sm" len="sm"/>
          </a:ln>
        </p:spPr>
        <p:txBody>
          <a:bodyPr wrap="none" anchor="ctr"/>
          <a:lstStyle/>
          <a:p>
            <a:r>
              <a:rPr lang="en-US" altLang="zh-CN" sz="2400" b="1"/>
              <a:t>40</a:t>
            </a:r>
            <a:endParaRPr lang="en-US" altLang="zh-CN" sz="2400" b="1"/>
          </a:p>
        </p:txBody>
      </p:sp>
      <p:sp>
        <p:nvSpPr>
          <p:cNvPr id="9226" name="Oval 11"/>
          <p:cNvSpPr>
            <a:spLocks noChangeArrowheads="1"/>
          </p:cNvSpPr>
          <p:nvPr/>
        </p:nvSpPr>
        <p:spPr bwMode="auto">
          <a:xfrm>
            <a:off x="3276600" y="3352800"/>
            <a:ext cx="762000" cy="609600"/>
          </a:xfrm>
          <a:prstGeom prst="ellipse">
            <a:avLst/>
          </a:prstGeom>
          <a:noFill/>
          <a:ln w="38100" cap="sq">
            <a:solidFill>
              <a:srgbClr val="3333FF"/>
            </a:solidFill>
            <a:round/>
            <a:headEnd type="none" w="sm" len="sm"/>
            <a:tailEnd type="none" w="sm" len="sm"/>
          </a:ln>
        </p:spPr>
        <p:txBody>
          <a:bodyPr wrap="none" anchor="ctr"/>
          <a:lstStyle/>
          <a:p>
            <a:r>
              <a:rPr lang="en-US" altLang="zh-CN" sz="2400" b="1"/>
              <a:t>35</a:t>
            </a:r>
            <a:endParaRPr lang="en-US" altLang="zh-CN" sz="2400" b="1"/>
          </a:p>
        </p:txBody>
      </p:sp>
      <p:sp>
        <p:nvSpPr>
          <p:cNvPr id="9227" name="Oval 12"/>
          <p:cNvSpPr>
            <a:spLocks noChangeArrowheads="1"/>
          </p:cNvSpPr>
          <p:nvPr/>
        </p:nvSpPr>
        <p:spPr bwMode="auto">
          <a:xfrm>
            <a:off x="1828800" y="3352800"/>
            <a:ext cx="762000" cy="609600"/>
          </a:xfrm>
          <a:prstGeom prst="ellipse">
            <a:avLst/>
          </a:prstGeom>
          <a:noFill/>
          <a:ln w="38100" cap="sq">
            <a:solidFill>
              <a:srgbClr val="3333FF"/>
            </a:solidFill>
            <a:round/>
            <a:headEnd type="none" w="sm" len="sm"/>
            <a:tailEnd type="none" w="sm" len="sm"/>
          </a:ln>
        </p:spPr>
        <p:txBody>
          <a:bodyPr wrap="none" anchor="ctr"/>
          <a:lstStyle/>
          <a:p>
            <a:r>
              <a:rPr lang="en-US" altLang="zh-CN" sz="2400" b="1"/>
              <a:t>25</a:t>
            </a:r>
            <a:endParaRPr lang="en-US" altLang="zh-CN" sz="2400" b="1"/>
          </a:p>
        </p:txBody>
      </p:sp>
      <p:sp>
        <p:nvSpPr>
          <p:cNvPr id="9228" name="Oval 13"/>
          <p:cNvSpPr>
            <a:spLocks noChangeArrowheads="1"/>
          </p:cNvSpPr>
          <p:nvPr/>
        </p:nvSpPr>
        <p:spPr bwMode="auto">
          <a:xfrm>
            <a:off x="1219200" y="4343400"/>
            <a:ext cx="762000" cy="609600"/>
          </a:xfrm>
          <a:prstGeom prst="ellipse">
            <a:avLst/>
          </a:prstGeom>
          <a:noFill/>
          <a:ln w="38100" cap="sq">
            <a:solidFill>
              <a:srgbClr val="3333FF"/>
            </a:solidFill>
            <a:round/>
            <a:headEnd type="none" w="sm" len="sm"/>
            <a:tailEnd type="none" w="sm" len="sm"/>
          </a:ln>
        </p:spPr>
        <p:txBody>
          <a:bodyPr wrap="none" anchor="ctr"/>
          <a:lstStyle/>
          <a:p>
            <a:r>
              <a:rPr lang="en-US" altLang="zh-CN" sz="2400" b="1"/>
              <a:t>23</a:t>
            </a:r>
            <a:endParaRPr lang="en-US" altLang="zh-CN" sz="2400" b="1"/>
          </a:p>
        </p:txBody>
      </p:sp>
      <p:sp>
        <p:nvSpPr>
          <p:cNvPr id="9229" name="Oval 14"/>
          <p:cNvSpPr>
            <a:spLocks noChangeArrowheads="1"/>
          </p:cNvSpPr>
          <p:nvPr/>
        </p:nvSpPr>
        <p:spPr bwMode="auto">
          <a:xfrm>
            <a:off x="7467600" y="4343400"/>
            <a:ext cx="762000" cy="609600"/>
          </a:xfrm>
          <a:prstGeom prst="ellipse">
            <a:avLst/>
          </a:prstGeom>
          <a:noFill/>
          <a:ln w="38100" cap="sq">
            <a:solidFill>
              <a:srgbClr val="3333FF"/>
            </a:solidFill>
            <a:round/>
            <a:headEnd type="none" w="sm" len="sm"/>
            <a:tailEnd type="none" w="sm" len="sm"/>
          </a:ln>
        </p:spPr>
        <p:txBody>
          <a:bodyPr wrap="none" anchor="ctr"/>
          <a:lstStyle/>
          <a:p>
            <a:r>
              <a:rPr lang="en-US" altLang="zh-CN" sz="2400" b="1"/>
              <a:t>88</a:t>
            </a:r>
            <a:endParaRPr lang="en-US" altLang="zh-CN" sz="2400" b="1"/>
          </a:p>
        </p:txBody>
      </p:sp>
      <p:sp>
        <p:nvSpPr>
          <p:cNvPr id="9230" name="Line 15"/>
          <p:cNvSpPr>
            <a:spLocks noChangeShapeType="1"/>
          </p:cNvSpPr>
          <p:nvPr/>
        </p:nvSpPr>
        <p:spPr bwMode="auto">
          <a:xfrm flipH="1">
            <a:off x="3276600" y="838200"/>
            <a:ext cx="914400" cy="533400"/>
          </a:xfrm>
          <a:prstGeom prst="line">
            <a:avLst/>
          </a:prstGeom>
          <a:noFill/>
          <a:ln w="38100">
            <a:solidFill>
              <a:srgbClr val="3333FF"/>
            </a:solidFill>
            <a:round/>
          </a:ln>
        </p:spPr>
        <p:txBody>
          <a:bodyPr wrap="none" anchor="ctr"/>
          <a:lstStyle/>
          <a:p>
            <a:endParaRPr lang="zh-CN" altLang="en-US" sz="2800"/>
          </a:p>
        </p:txBody>
      </p:sp>
      <p:sp>
        <p:nvSpPr>
          <p:cNvPr id="9231" name="Line 16"/>
          <p:cNvSpPr>
            <a:spLocks noChangeShapeType="1"/>
          </p:cNvSpPr>
          <p:nvPr/>
        </p:nvSpPr>
        <p:spPr bwMode="auto">
          <a:xfrm flipH="1">
            <a:off x="1752600" y="1752600"/>
            <a:ext cx="838200" cy="533400"/>
          </a:xfrm>
          <a:prstGeom prst="line">
            <a:avLst/>
          </a:prstGeom>
          <a:noFill/>
          <a:ln w="38100">
            <a:solidFill>
              <a:srgbClr val="3333FF"/>
            </a:solidFill>
            <a:round/>
          </a:ln>
        </p:spPr>
        <p:txBody>
          <a:bodyPr wrap="none" anchor="ctr"/>
          <a:lstStyle/>
          <a:p>
            <a:endParaRPr lang="zh-CN" altLang="en-US" sz="2800"/>
          </a:p>
        </p:txBody>
      </p:sp>
      <p:sp>
        <p:nvSpPr>
          <p:cNvPr id="9232" name="Line 17"/>
          <p:cNvSpPr>
            <a:spLocks noChangeShapeType="1"/>
          </p:cNvSpPr>
          <p:nvPr/>
        </p:nvSpPr>
        <p:spPr bwMode="auto">
          <a:xfrm>
            <a:off x="4876800" y="838200"/>
            <a:ext cx="1143000" cy="533400"/>
          </a:xfrm>
          <a:prstGeom prst="line">
            <a:avLst/>
          </a:prstGeom>
          <a:noFill/>
          <a:ln w="38100">
            <a:solidFill>
              <a:srgbClr val="3333FF"/>
            </a:solidFill>
            <a:round/>
          </a:ln>
        </p:spPr>
        <p:txBody>
          <a:bodyPr wrap="none" anchor="ctr"/>
          <a:lstStyle/>
          <a:p>
            <a:endParaRPr lang="zh-CN" altLang="en-US" sz="2800"/>
          </a:p>
        </p:txBody>
      </p:sp>
      <p:sp>
        <p:nvSpPr>
          <p:cNvPr id="9233" name="Line 18"/>
          <p:cNvSpPr>
            <a:spLocks noChangeShapeType="1"/>
          </p:cNvSpPr>
          <p:nvPr/>
        </p:nvSpPr>
        <p:spPr bwMode="auto">
          <a:xfrm>
            <a:off x="3276600" y="1752600"/>
            <a:ext cx="990600" cy="609600"/>
          </a:xfrm>
          <a:prstGeom prst="line">
            <a:avLst/>
          </a:prstGeom>
          <a:noFill/>
          <a:ln w="38100">
            <a:solidFill>
              <a:srgbClr val="3333FF"/>
            </a:solidFill>
            <a:round/>
          </a:ln>
        </p:spPr>
        <p:txBody>
          <a:bodyPr wrap="none" anchor="ctr"/>
          <a:lstStyle/>
          <a:p>
            <a:endParaRPr lang="zh-CN" altLang="en-US" sz="2800"/>
          </a:p>
        </p:txBody>
      </p:sp>
      <p:sp>
        <p:nvSpPr>
          <p:cNvPr id="9234" name="Line 19"/>
          <p:cNvSpPr>
            <a:spLocks noChangeShapeType="1"/>
          </p:cNvSpPr>
          <p:nvPr/>
        </p:nvSpPr>
        <p:spPr bwMode="auto">
          <a:xfrm flipH="1">
            <a:off x="762000" y="2819400"/>
            <a:ext cx="457200" cy="533400"/>
          </a:xfrm>
          <a:prstGeom prst="line">
            <a:avLst/>
          </a:prstGeom>
          <a:noFill/>
          <a:ln w="38100">
            <a:solidFill>
              <a:srgbClr val="3333FF"/>
            </a:solidFill>
            <a:round/>
          </a:ln>
        </p:spPr>
        <p:txBody>
          <a:bodyPr wrap="none" anchor="ctr"/>
          <a:lstStyle/>
          <a:p>
            <a:endParaRPr lang="zh-CN" altLang="en-US" sz="2800"/>
          </a:p>
        </p:txBody>
      </p:sp>
      <p:sp>
        <p:nvSpPr>
          <p:cNvPr id="9236" name="Line 21"/>
          <p:cNvSpPr>
            <a:spLocks noChangeShapeType="1"/>
          </p:cNvSpPr>
          <p:nvPr/>
        </p:nvSpPr>
        <p:spPr bwMode="auto">
          <a:xfrm flipH="1">
            <a:off x="1600200" y="3962400"/>
            <a:ext cx="457200" cy="381000"/>
          </a:xfrm>
          <a:prstGeom prst="line">
            <a:avLst/>
          </a:prstGeom>
          <a:noFill/>
          <a:ln w="38100">
            <a:solidFill>
              <a:srgbClr val="3333FF"/>
            </a:solidFill>
            <a:round/>
          </a:ln>
        </p:spPr>
        <p:txBody>
          <a:bodyPr wrap="none" anchor="ctr"/>
          <a:lstStyle/>
          <a:p>
            <a:endParaRPr lang="zh-CN" altLang="en-US" sz="2800"/>
          </a:p>
        </p:txBody>
      </p:sp>
      <p:sp>
        <p:nvSpPr>
          <p:cNvPr id="9237" name="Line 22"/>
          <p:cNvSpPr>
            <a:spLocks noChangeShapeType="1"/>
          </p:cNvSpPr>
          <p:nvPr/>
        </p:nvSpPr>
        <p:spPr bwMode="auto">
          <a:xfrm flipH="1">
            <a:off x="3657600" y="2743200"/>
            <a:ext cx="609600" cy="609600"/>
          </a:xfrm>
          <a:prstGeom prst="line">
            <a:avLst/>
          </a:prstGeom>
          <a:noFill/>
          <a:ln w="38100">
            <a:solidFill>
              <a:srgbClr val="3333FF"/>
            </a:solidFill>
            <a:round/>
          </a:ln>
        </p:spPr>
        <p:txBody>
          <a:bodyPr wrap="none" anchor="ctr"/>
          <a:lstStyle/>
          <a:p>
            <a:endParaRPr lang="zh-CN" altLang="en-US" sz="2800"/>
          </a:p>
        </p:txBody>
      </p:sp>
      <p:sp>
        <p:nvSpPr>
          <p:cNvPr id="9238" name="Line 23"/>
          <p:cNvSpPr>
            <a:spLocks noChangeShapeType="1"/>
          </p:cNvSpPr>
          <p:nvPr/>
        </p:nvSpPr>
        <p:spPr bwMode="auto">
          <a:xfrm>
            <a:off x="6705600" y="1752600"/>
            <a:ext cx="838200" cy="533400"/>
          </a:xfrm>
          <a:prstGeom prst="line">
            <a:avLst/>
          </a:prstGeom>
          <a:noFill/>
          <a:ln w="38100">
            <a:solidFill>
              <a:srgbClr val="3333FF"/>
            </a:solidFill>
            <a:round/>
          </a:ln>
        </p:spPr>
        <p:txBody>
          <a:bodyPr wrap="none" anchor="ctr"/>
          <a:lstStyle/>
          <a:p>
            <a:endParaRPr lang="zh-CN" altLang="en-US" sz="2800"/>
          </a:p>
        </p:txBody>
      </p:sp>
      <p:sp>
        <p:nvSpPr>
          <p:cNvPr id="9239" name="Freeform 24"/>
          <p:cNvSpPr/>
          <p:nvPr/>
        </p:nvSpPr>
        <p:spPr bwMode="auto">
          <a:xfrm>
            <a:off x="7086600" y="2743200"/>
            <a:ext cx="558800" cy="685800"/>
          </a:xfrm>
          <a:custGeom>
            <a:avLst/>
            <a:gdLst>
              <a:gd name="T0" fmla="*/ 352 w 352"/>
              <a:gd name="T1" fmla="*/ 0 h 432"/>
              <a:gd name="T2" fmla="*/ 0 w 352"/>
              <a:gd name="T3" fmla="*/ 432 h 432"/>
              <a:gd name="T4" fmla="*/ 0 60000 65536"/>
              <a:gd name="T5" fmla="*/ 0 60000 65536"/>
              <a:gd name="T6" fmla="*/ 0 w 352"/>
              <a:gd name="T7" fmla="*/ 0 h 432"/>
              <a:gd name="T8" fmla="*/ 352 w 352"/>
              <a:gd name="T9" fmla="*/ 432 h 432"/>
            </a:gdLst>
            <a:ahLst/>
            <a:cxnLst>
              <a:cxn ang="T4">
                <a:pos x="T0" y="T1"/>
              </a:cxn>
              <a:cxn ang="T5">
                <a:pos x="T2" y="T3"/>
              </a:cxn>
            </a:cxnLst>
            <a:rect l="T6" t="T7" r="T8" b="T9"/>
            <a:pathLst>
              <a:path w="352" h="432">
                <a:moveTo>
                  <a:pt x="352" y="0"/>
                </a:moveTo>
                <a:lnTo>
                  <a:pt x="0" y="432"/>
                </a:lnTo>
              </a:path>
            </a:pathLst>
          </a:custGeom>
          <a:noFill/>
          <a:ln w="38100">
            <a:solidFill>
              <a:srgbClr val="3333FF"/>
            </a:solidFill>
            <a:round/>
          </a:ln>
        </p:spPr>
        <p:txBody>
          <a:bodyPr wrap="none" anchor="ctr"/>
          <a:lstStyle/>
          <a:p>
            <a:endParaRPr lang="zh-CN" altLang="en-US" sz="2800"/>
          </a:p>
        </p:txBody>
      </p:sp>
      <p:sp>
        <p:nvSpPr>
          <p:cNvPr id="9240" name="Freeform 25"/>
          <p:cNvSpPr/>
          <p:nvPr/>
        </p:nvSpPr>
        <p:spPr bwMode="auto">
          <a:xfrm>
            <a:off x="7099300" y="3860800"/>
            <a:ext cx="520700" cy="533400"/>
          </a:xfrm>
          <a:custGeom>
            <a:avLst/>
            <a:gdLst>
              <a:gd name="T0" fmla="*/ 0 w 328"/>
              <a:gd name="T1" fmla="*/ 0 h 336"/>
              <a:gd name="T2" fmla="*/ 328 w 328"/>
              <a:gd name="T3" fmla="*/ 336 h 336"/>
              <a:gd name="T4" fmla="*/ 0 60000 65536"/>
              <a:gd name="T5" fmla="*/ 0 60000 65536"/>
              <a:gd name="T6" fmla="*/ 0 w 328"/>
              <a:gd name="T7" fmla="*/ 0 h 336"/>
              <a:gd name="T8" fmla="*/ 328 w 328"/>
              <a:gd name="T9" fmla="*/ 336 h 336"/>
            </a:gdLst>
            <a:ahLst/>
            <a:cxnLst>
              <a:cxn ang="T4">
                <a:pos x="T0" y="T1"/>
              </a:cxn>
              <a:cxn ang="T5">
                <a:pos x="T2" y="T3"/>
              </a:cxn>
            </a:cxnLst>
            <a:rect l="T6" t="T7" r="T8" b="T9"/>
            <a:pathLst>
              <a:path w="328" h="336">
                <a:moveTo>
                  <a:pt x="0" y="0"/>
                </a:moveTo>
                <a:lnTo>
                  <a:pt x="328" y="336"/>
                </a:lnTo>
              </a:path>
            </a:pathLst>
          </a:custGeom>
          <a:noFill/>
          <a:ln w="38100">
            <a:solidFill>
              <a:srgbClr val="3333FF"/>
            </a:solidFill>
            <a:round/>
          </a:ln>
        </p:spPr>
        <p:txBody>
          <a:bodyPr wrap="none" anchor="ctr"/>
          <a:lstStyle/>
          <a:p>
            <a:endParaRPr lang="zh-CN" altLang="en-US" sz="2800"/>
          </a:p>
        </p:txBody>
      </p:sp>
      <p:sp>
        <p:nvSpPr>
          <p:cNvPr id="123930" name="Text Box 26"/>
          <p:cNvSpPr txBox="1">
            <a:spLocks noChangeArrowheads="1"/>
          </p:cNvSpPr>
          <p:nvPr/>
        </p:nvSpPr>
        <p:spPr bwMode="auto">
          <a:xfrm>
            <a:off x="457200" y="325438"/>
            <a:ext cx="958917" cy="461665"/>
          </a:xfrm>
          <a:prstGeom prst="rect">
            <a:avLst/>
          </a:prstGeom>
          <a:noFill/>
          <a:ln w="9525">
            <a:solidFill>
              <a:schemeClr val="bg1"/>
            </a:solidFill>
            <a:miter lim="800000"/>
          </a:ln>
        </p:spPr>
        <p:txBody>
          <a:bodyPr wrap="none">
            <a:spAutoFit/>
          </a:bodyPr>
          <a:lstStyle/>
          <a:p>
            <a:pPr algn="l"/>
            <a:r>
              <a:rPr lang="zh-CN" altLang="en-US" sz="2400" b="1" dirty="0">
                <a:solidFill>
                  <a:srgbClr val="3333FF"/>
                </a:solidFill>
                <a:latin typeface="楷体" panose="02010609060101010101" pitchFamily="49" charset="-122"/>
                <a:ea typeface="楷体" panose="02010609060101010101" pitchFamily="49" charset="-122"/>
              </a:rPr>
              <a:t>例如</a:t>
            </a:r>
            <a:r>
              <a:rPr lang="en-US" altLang="zh-CN" sz="2400" b="1" dirty="0">
                <a:solidFill>
                  <a:srgbClr val="3333FF"/>
                </a:solidFill>
                <a:latin typeface="楷体" panose="02010609060101010101" pitchFamily="49" charset="-122"/>
                <a:ea typeface="楷体" panose="02010609060101010101" pitchFamily="49" charset="-122"/>
              </a:rPr>
              <a:t>:</a:t>
            </a:r>
            <a:endParaRPr lang="en-US" altLang="zh-CN" sz="2400" b="1" dirty="0">
              <a:solidFill>
                <a:srgbClr val="3333FF"/>
              </a:solidFill>
              <a:latin typeface="楷体" panose="02010609060101010101" pitchFamily="49" charset="-122"/>
              <a:ea typeface="楷体" panose="02010609060101010101" pitchFamily="49" charset="-122"/>
            </a:endParaRPr>
          </a:p>
        </p:txBody>
      </p:sp>
      <p:sp>
        <p:nvSpPr>
          <p:cNvPr id="123931" name="Text Box 27"/>
          <p:cNvSpPr txBox="1">
            <a:spLocks noChangeArrowheads="1"/>
          </p:cNvSpPr>
          <p:nvPr/>
        </p:nvSpPr>
        <p:spPr bwMode="auto">
          <a:xfrm>
            <a:off x="2736850" y="5491163"/>
            <a:ext cx="2350323" cy="461665"/>
          </a:xfrm>
          <a:prstGeom prst="rect">
            <a:avLst/>
          </a:prstGeom>
          <a:noFill/>
          <a:ln w="9525">
            <a:solidFill>
              <a:schemeClr val="bg1"/>
            </a:solidFill>
            <a:miter lim="800000"/>
          </a:ln>
        </p:spPr>
        <p:txBody>
          <a:bodyPr wrap="none">
            <a:spAutoFit/>
          </a:bodyPr>
          <a:lstStyle/>
          <a:p>
            <a:pPr algn="l"/>
            <a:r>
              <a:rPr lang="zh-CN" altLang="en-US" sz="2400" b="1" dirty="0">
                <a:solidFill>
                  <a:srgbClr val="3333FF"/>
                </a:solidFill>
                <a:latin typeface="楷体" panose="02010609060101010101" pitchFamily="49" charset="-122"/>
                <a:ea typeface="楷体" panose="02010609060101010101" pitchFamily="49" charset="-122"/>
              </a:rPr>
              <a:t>是二叉排序树。</a:t>
            </a:r>
            <a:endParaRPr lang="zh-CN" altLang="en-US" sz="2400" b="1" dirty="0">
              <a:solidFill>
                <a:srgbClr val="3333FF"/>
              </a:solidFill>
              <a:latin typeface="楷体" panose="02010609060101010101" pitchFamily="49" charset="-122"/>
              <a:ea typeface="楷体" panose="02010609060101010101" pitchFamily="49" charset="-122"/>
            </a:endParaRPr>
          </a:p>
        </p:txBody>
      </p:sp>
      <p:grpSp>
        <p:nvGrpSpPr>
          <p:cNvPr id="2" name="Group 28"/>
          <p:cNvGrpSpPr/>
          <p:nvPr/>
        </p:nvGrpSpPr>
        <p:grpSpPr bwMode="auto">
          <a:xfrm>
            <a:off x="4857879" y="2713972"/>
            <a:ext cx="1100012" cy="1261129"/>
            <a:chOff x="3145" y="1766"/>
            <a:chExt cx="743" cy="730"/>
          </a:xfrm>
        </p:grpSpPr>
        <p:sp>
          <p:nvSpPr>
            <p:cNvPr id="9245" name="Line 29"/>
            <p:cNvSpPr>
              <a:spLocks noChangeShapeType="1"/>
            </p:cNvSpPr>
            <p:nvPr/>
          </p:nvSpPr>
          <p:spPr bwMode="auto">
            <a:xfrm>
              <a:off x="3145" y="1766"/>
              <a:ext cx="407" cy="394"/>
            </a:xfrm>
            <a:prstGeom prst="line">
              <a:avLst/>
            </a:prstGeom>
            <a:noFill/>
            <a:ln w="38100">
              <a:solidFill>
                <a:srgbClr val="3333FF"/>
              </a:solidFill>
              <a:round/>
            </a:ln>
          </p:spPr>
          <p:txBody>
            <a:bodyPr wrap="none" anchor="ctr"/>
            <a:lstStyle/>
            <a:p>
              <a:endParaRPr lang="zh-CN" altLang="en-US" sz="2800"/>
            </a:p>
          </p:txBody>
        </p:sp>
        <p:sp>
          <p:nvSpPr>
            <p:cNvPr id="9246" name="Oval 30"/>
            <p:cNvSpPr>
              <a:spLocks noChangeArrowheads="1"/>
            </p:cNvSpPr>
            <p:nvPr/>
          </p:nvSpPr>
          <p:spPr bwMode="auto">
            <a:xfrm>
              <a:off x="3408" y="2160"/>
              <a:ext cx="480" cy="336"/>
            </a:xfrm>
            <a:prstGeom prst="ellipse">
              <a:avLst/>
            </a:prstGeom>
            <a:solidFill>
              <a:srgbClr val="CCFFCC"/>
            </a:solidFill>
            <a:ln w="38100">
              <a:solidFill>
                <a:srgbClr val="3333FF"/>
              </a:solidFill>
              <a:round/>
            </a:ln>
          </p:spPr>
          <p:txBody>
            <a:bodyPr wrap="none" anchor="ctr"/>
            <a:lstStyle/>
            <a:p>
              <a:r>
                <a:rPr lang="en-US" altLang="zh-CN" sz="2800" b="1" dirty="0"/>
                <a:t>66</a:t>
              </a:r>
              <a:endParaRPr lang="en-US" altLang="zh-CN" sz="2800" b="1" dirty="0"/>
            </a:p>
          </p:txBody>
        </p:sp>
      </p:grpSp>
      <p:sp>
        <p:nvSpPr>
          <p:cNvPr id="123935" name="Text Box 31"/>
          <p:cNvSpPr txBox="1">
            <a:spLocks noChangeArrowheads="1"/>
          </p:cNvSpPr>
          <p:nvPr/>
        </p:nvSpPr>
        <p:spPr bwMode="auto">
          <a:xfrm>
            <a:off x="1905000" y="5105400"/>
            <a:ext cx="955675" cy="1016000"/>
          </a:xfrm>
          <a:prstGeom prst="rect">
            <a:avLst/>
          </a:prstGeom>
          <a:noFill/>
          <a:ln w="9525">
            <a:solidFill>
              <a:schemeClr val="bg1"/>
            </a:solidFill>
            <a:miter lim="800000"/>
          </a:ln>
        </p:spPr>
        <p:txBody>
          <a:bodyPr wrap="none">
            <a:spAutoFit/>
          </a:bodyPr>
          <a:lstStyle/>
          <a:p>
            <a:pPr algn="l"/>
            <a:r>
              <a:rPr lang="zh-CN" altLang="en-US" sz="6000" dirty="0">
                <a:ea typeface="隶书" panose="02010509060101010101" pitchFamily="49" charset="-122"/>
              </a:rPr>
              <a:t>不</a:t>
            </a:r>
            <a:endParaRPr lang="zh-CN" altLang="en-US" sz="6000" dirty="0">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930"/>
                                        </p:tgtEl>
                                        <p:attrNameLst>
                                          <p:attrName>style.visibility</p:attrName>
                                        </p:attrNameLst>
                                      </p:cBhvr>
                                      <p:to>
                                        <p:strVal val="visible"/>
                                      </p:to>
                                    </p:set>
                                    <p:animEffect transition="in" filter="wipe(left)">
                                      <p:cBhvr>
                                        <p:cTn id="7" dur="500"/>
                                        <p:tgtEl>
                                          <p:spTgt spid="1239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931"/>
                                        </p:tgtEl>
                                        <p:attrNameLst>
                                          <p:attrName>style.visibility</p:attrName>
                                        </p:attrNameLst>
                                      </p:cBhvr>
                                      <p:to>
                                        <p:strVal val="visible"/>
                                      </p:to>
                                    </p:set>
                                    <p:animEffect transition="in" filter="wipe(left)">
                                      <p:cBhvr>
                                        <p:cTn id="12" dur="500"/>
                                        <p:tgtEl>
                                          <p:spTgt spid="1239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39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0" grpId="0" bldLvl="0" animBg="1" autoUpdateAnimBg="0"/>
      <p:bldP spid="123931" grpId="0" bldLvl="0" animBg="1" autoUpdateAnimBg="0"/>
      <p:bldP spid="123935"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419841"/>
          <p:cNvSpPr>
            <a:spLocks noGrp="1"/>
          </p:cNvSpPr>
          <p:nvPr>
            <p:ph type="title"/>
          </p:nvPr>
        </p:nvSpPr>
        <p:spPr>
          <a:ln/>
        </p:spPr>
        <p:txBody>
          <a:bodyPr vert="horz" wrap="square" lIns="91440" tIns="45720" rIns="91440" bIns="45720" anchor="b"/>
          <a:p>
            <a:r>
              <a:rPr lang="zh-CN" altLang="en-US" sz="4800" dirty="0">
                <a:solidFill>
                  <a:srgbClr val="3333CC"/>
                </a:solidFill>
              </a:rPr>
              <a:t>二叉排序树</a:t>
            </a:r>
            <a:endParaRPr lang="zh-CN" altLang="en-US" sz="4800" dirty="0">
              <a:solidFill>
                <a:srgbClr val="3333CC"/>
              </a:solidFill>
            </a:endParaRPr>
          </a:p>
        </p:txBody>
      </p:sp>
      <p:sp>
        <p:nvSpPr>
          <p:cNvPr id="37891" name="文本占位符 419842"/>
          <p:cNvSpPr>
            <a:spLocks noGrp="1"/>
          </p:cNvSpPr>
          <p:nvPr>
            <p:ph idx="1"/>
          </p:nvPr>
        </p:nvSpPr>
        <p:spPr>
          <a:xfrm>
            <a:off x="466725" y="1268413"/>
            <a:ext cx="8286750" cy="1643062"/>
          </a:xfrm>
          <a:ln/>
        </p:spPr>
        <p:txBody>
          <a:bodyPr vert="horz" wrap="square" lIns="91440" tIns="45720" rIns="91440" bIns="45720" anchor="t"/>
          <a:p>
            <a:pPr>
              <a:buNone/>
            </a:pPr>
            <a:r>
              <a:rPr lang="zh-CN" altLang="en-US" dirty="0">
                <a:solidFill>
                  <a:srgbClr val="3333CC"/>
                </a:solidFill>
                <a:ea typeface="黑体" panose="02010609060101010101" pitchFamily="49" charset="-122"/>
              </a:rPr>
              <a:t>重要特征：</a:t>
            </a:r>
            <a:r>
              <a:rPr lang="zh-CN" altLang="en-US" sz="2800" dirty="0"/>
              <a:t>对二叉排序树进行</a:t>
            </a:r>
            <a:r>
              <a:rPr lang="zh-CN" altLang="en-US" sz="2800" dirty="0">
                <a:solidFill>
                  <a:schemeClr val="folHlink"/>
                </a:solidFill>
              </a:rPr>
              <a:t>中根遍历</a:t>
            </a:r>
            <a:r>
              <a:rPr lang="zh-CN" altLang="en-US" sz="2800" dirty="0"/>
              <a:t>可以得到一个关键字有序序列，这是二叉排序树的一个重要特征，也正是由此将其称为“二叉排序树”。</a:t>
            </a:r>
            <a:endParaRPr lang="zh-CN" altLang="en-US" dirty="0">
              <a:solidFill>
                <a:srgbClr val="3333CC"/>
              </a:solidFill>
            </a:endParaRPr>
          </a:p>
        </p:txBody>
      </p:sp>
      <p:grpSp>
        <p:nvGrpSpPr>
          <p:cNvPr id="37892" name="组合 419843"/>
          <p:cNvGrpSpPr/>
          <p:nvPr/>
        </p:nvGrpSpPr>
        <p:grpSpPr>
          <a:xfrm>
            <a:off x="838200" y="2743200"/>
            <a:ext cx="6900863" cy="3856038"/>
            <a:chOff x="480" y="848"/>
            <a:chExt cx="4656" cy="3571"/>
          </a:xfrm>
        </p:grpSpPr>
        <p:sp>
          <p:nvSpPr>
            <p:cNvPr id="37893" name="椭圆 419844"/>
            <p:cNvSpPr/>
            <p:nvPr/>
          </p:nvSpPr>
          <p:spPr>
            <a:xfrm>
              <a:off x="2640" y="1328"/>
              <a:ext cx="432" cy="336"/>
            </a:xfrm>
            <a:prstGeom prst="ellipse">
              <a:avLst/>
            </a:prstGeom>
            <a:noFill/>
            <a:ln w="25400" cap="sq" cmpd="sng">
              <a:solidFill>
                <a:srgbClr val="800000"/>
              </a:solidFill>
              <a:prstDash val="solid"/>
              <a:headEnd type="none" w="sm" len="sm"/>
              <a:tailEnd type="none" w="sm" len="sm"/>
            </a:ln>
          </p:spPr>
          <p:txBody>
            <a:bodyPr wrap="none" anchor="ctr"/>
            <a:p>
              <a:pPr algn="ctr"/>
              <a:r>
                <a:rPr lang="en-US" altLang="zh-CN" sz="3600" dirty="0">
                  <a:solidFill>
                    <a:srgbClr val="990033"/>
                  </a:solidFill>
                  <a:latin typeface="Times New Roman" panose="02020603050405020304" pitchFamily="18" charset="0"/>
                </a:rPr>
                <a:t>50</a:t>
              </a:r>
              <a:endParaRPr lang="en-US" altLang="zh-CN" sz="2400" dirty="0">
                <a:latin typeface="Times New Roman" panose="02020603050405020304" pitchFamily="18" charset="0"/>
              </a:endParaRPr>
            </a:p>
          </p:txBody>
        </p:sp>
        <p:sp>
          <p:nvSpPr>
            <p:cNvPr id="37894" name="椭圆 419845"/>
            <p:cNvSpPr/>
            <p:nvPr/>
          </p:nvSpPr>
          <p:spPr>
            <a:xfrm>
              <a:off x="1728" y="1664"/>
              <a:ext cx="432" cy="336"/>
            </a:xfrm>
            <a:prstGeom prst="ellipse">
              <a:avLst/>
            </a:prstGeom>
            <a:noFill/>
            <a:ln w="25400" cap="sq" cmpd="sng">
              <a:solidFill>
                <a:srgbClr val="800000"/>
              </a:solidFill>
              <a:prstDash val="solid"/>
              <a:headEnd type="none" w="sm" len="sm"/>
              <a:tailEnd type="none" w="sm" len="sm"/>
            </a:ln>
          </p:spPr>
          <p:txBody>
            <a:bodyPr wrap="none" anchor="ctr"/>
            <a:p>
              <a:pPr algn="ctr"/>
              <a:r>
                <a:rPr lang="en-US" altLang="zh-CN" sz="3600" dirty="0">
                  <a:solidFill>
                    <a:srgbClr val="990033"/>
                  </a:solidFill>
                  <a:latin typeface="Times New Roman" panose="02020603050405020304" pitchFamily="18" charset="0"/>
                </a:rPr>
                <a:t>30</a:t>
              </a:r>
              <a:endParaRPr lang="en-US" altLang="zh-CN" sz="2400" dirty="0">
                <a:latin typeface="Times New Roman" panose="02020603050405020304" pitchFamily="18" charset="0"/>
              </a:endParaRPr>
            </a:p>
          </p:txBody>
        </p:sp>
        <p:sp>
          <p:nvSpPr>
            <p:cNvPr id="37895" name="椭圆 419846"/>
            <p:cNvSpPr/>
            <p:nvPr/>
          </p:nvSpPr>
          <p:spPr>
            <a:xfrm>
              <a:off x="3552" y="1664"/>
              <a:ext cx="432" cy="336"/>
            </a:xfrm>
            <a:prstGeom prst="ellipse">
              <a:avLst/>
            </a:prstGeom>
            <a:noFill/>
            <a:ln w="25400" cap="sq" cmpd="sng">
              <a:solidFill>
                <a:srgbClr val="800000"/>
              </a:solidFill>
              <a:prstDash val="solid"/>
              <a:headEnd type="none" w="sm" len="sm"/>
              <a:tailEnd type="none" w="sm" len="sm"/>
            </a:ln>
          </p:spPr>
          <p:txBody>
            <a:bodyPr wrap="none" anchor="ctr"/>
            <a:p>
              <a:pPr algn="ctr"/>
              <a:r>
                <a:rPr lang="en-US" altLang="zh-CN" sz="3600" dirty="0">
                  <a:solidFill>
                    <a:srgbClr val="990033"/>
                  </a:solidFill>
                  <a:latin typeface="Times New Roman" panose="02020603050405020304" pitchFamily="18" charset="0"/>
                </a:rPr>
                <a:t>80</a:t>
              </a:r>
              <a:endParaRPr lang="en-US" altLang="zh-CN" sz="2400" dirty="0">
                <a:latin typeface="Times New Roman" panose="02020603050405020304" pitchFamily="18" charset="0"/>
              </a:endParaRPr>
            </a:p>
          </p:txBody>
        </p:sp>
        <p:sp>
          <p:nvSpPr>
            <p:cNvPr id="37896" name="椭圆 419847"/>
            <p:cNvSpPr/>
            <p:nvPr/>
          </p:nvSpPr>
          <p:spPr>
            <a:xfrm>
              <a:off x="1008" y="2096"/>
              <a:ext cx="432" cy="336"/>
            </a:xfrm>
            <a:prstGeom prst="ellipse">
              <a:avLst/>
            </a:prstGeom>
            <a:noFill/>
            <a:ln w="25400" cap="sq" cmpd="sng">
              <a:solidFill>
                <a:srgbClr val="800000"/>
              </a:solidFill>
              <a:prstDash val="solid"/>
              <a:headEnd type="none" w="sm" len="sm"/>
              <a:tailEnd type="none" w="sm" len="sm"/>
            </a:ln>
          </p:spPr>
          <p:txBody>
            <a:bodyPr wrap="none" anchor="ctr"/>
            <a:p>
              <a:pPr algn="ctr"/>
              <a:r>
                <a:rPr lang="en-US" altLang="zh-CN" sz="3600" dirty="0">
                  <a:solidFill>
                    <a:srgbClr val="990033"/>
                  </a:solidFill>
                  <a:latin typeface="Times New Roman" panose="02020603050405020304" pitchFamily="18" charset="0"/>
                </a:rPr>
                <a:t>20</a:t>
              </a:r>
              <a:endParaRPr lang="en-US" altLang="zh-CN" sz="2400" dirty="0">
                <a:latin typeface="Times New Roman" panose="02020603050405020304" pitchFamily="18" charset="0"/>
              </a:endParaRPr>
            </a:p>
          </p:txBody>
        </p:sp>
        <p:sp>
          <p:nvSpPr>
            <p:cNvPr id="37897" name="椭圆 419848"/>
            <p:cNvSpPr/>
            <p:nvPr/>
          </p:nvSpPr>
          <p:spPr>
            <a:xfrm>
              <a:off x="4272" y="2096"/>
              <a:ext cx="432" cy="336"/>
            </a:xfrm>
            <a:prstGeom prst="ellipse">
              <a:avLst/>
            </a:prstGeom>
            <a:noFill/>
            <a:ln w="25400" cap="sq" cmpd="sng">
              <a:solidFill>
                <a:srgbClr val="800000"/>
              </a:solidFill>
              <a:prstDash val="solid"/>
              <a:headEnd type="none" w="sm" len="sm"/>
              <a:tailEnd type="none" w="sm" len="sm"/>
            </a:ln>
          </p:spPr>
          <p:txBody>
            <a:bodyPr wrap="none" anchor="ctr"/>
            <a:p>
              <a:pPr algn="ctr"/>
              <a:r>
                <a:rPr lang="en-US" altLang="zh-CN" sz="3600" dirty="0">
                  <a:solidFill>
                    <a:srgbClr val="990033"/>
                  </a:solidFill>
                  <a:latin typeface="Times New Roman" panose="02020603050405020304" pitchFamily="18" charset="0"/>
                </a:rPr>
                <a:t>90</a:t>
              </a:r>
              <a:endParaRPr lang="en-US" altLang="zh-CN" sz="2400" dirty="0">
                <a:latin typeface="Times New Roman" panose="02020603050405020304" pitchFamily="18" charset="0"/>
              </a:endParaRPr>
            </a:p>
          </p:txBody>
        </p:sp>
        <p:sp>
          <p:nvSpPr>
            <p:cNvPr id="37898" name="椭圆 419849"/>
            <p:cNvSpPr/>
            <p:nvPr/>
          </p:nvSpPr>
          <p:spPr>
            <a:xfrm>
              <a:off x="3744" y="2624"/>
              <a:ext cx="432" cy="336"/>
            </a:xfrm>
            <a:prstGeom prst="ellipse">
              <a:avLst/>
            </a:prstGeom>
            <a:noFill/>
            <a:ln w="25400" cap="sq" cmpd="sng">
              <a:solidFill>
                <a:srgbClr val="800000"/>
              </a:solidFill>
              <a:prstDash val="solid"/>
              <a:headEnd type="none" w="sm" len="sm"/>
              <a:tailEnd type="none" w="sm" len="sm"/>
            </a:ln>
          </p:spPr>
          <p:txBody>
            <a:bodyPr wrap="none" anchor="ctr"/>
            <a:p>
              <a:pPr algn="ctr"/>
              <a:r>
                <a:rPr lang="en-US" altLang="zh-CN" sz="3600" dirty="0">
                  <a:solidFill>
                    <a:srgbClr val="990033"/>
                  </a:solidFill>
                  <a:latin typeface="Times New Roman" panose="02020603050405020304" pitchFamily="18" charset="0"/>
                </a:rPr>
                <a:t>85</a:t>
              </a:r>
              <a:endParaRPr lang="en-US" altLang="zh-CN" sz="2400" dirty="0">
                <a:latin typeface="Times New Roman" panose="02020603050405020304" pitchFamily="18" charset="0"/>
              </a:endParaRPr>
            </a:p>
          </p:txBody>
        </p:sp>
        <p:sp>
          <p:nvSpPr>
            <p:cNvPr id="37899" name="椭圆 419850"/>
            <p:cNvSpPr/>
            <p:nvPr/>
          </p:nvSpPr>
          <p:spPr>
            <a:xfrm>
              <a:off x="2448" y="2096"/>
              <a:ext cx="432" cy="336"/>
            </a:xfrm>
            <a:prstGeom prst="ellipse">
              <a:avLst/>
            </a:prstGeom>
            <a:noFill/>
            <a:ln w="25400" cap="sq" cmpd="sng">
              <a:solidFill>
                <a:srgbClr val="800000"/>
              </a:solidFill>
              <a:prstDash val="solid"/>
              <a:headEnd type="none" w="sm" len="sm"/>
              <a:tailEnd type="none" w="sm" len="sm"/>
            </a:ln>
          </p:spPr>
          <p:txBody>
            <a:bodyPr wrap="none" anchor="ctr"/>
            <a:p>
              <a:pPr algn="ctr"/>
              <a:r>
                <a:rPr lang="en-US" altLang="zh-CN" sz="3600" dirty="0">
                  <a:solidFill>
                    <a:srgbClr val="990033"/>
                  </a:solidFill>
                  <a:latin typeface="Times New Roman" panose="02020603050405020304" pitchFamily="18" charset="0"/>
                </a:rPr>
                <a:t>40</a:t>
              </a:r>
              <a:endParaRPr lang="en-US" altLang="zh-CN" sz="2400" dirty="0">
                <a:latin typeface="Times New Roman" panose="02020603050405020304" pitchFamily="18" charset="0"/>
              </a:endParaRPr>
            </a:p>
          </p:txBody>
        </p:sp>
        <p:sp>
          <p:nvSpPr>
            <p:cNvPr id="37900" name="椭圆 419851"/>
            <p:cNvSpPr/>
            <p:nvPr/>
          </p:nvSpPr>
          <p:spPr>
            <a:xfrm>
              <a:off x="1872" y="2624"/>
              <a:ext cx="432" cy="336"/>
            </a:xfrm>
            <a:prstGeom prst="ellipse">
              <a:avLst/>
            </a:prstGeom>
            <a:noFill/>
            <a:ln w="25400" cap="sq" cmpd="sng">
              <a:solidFill>
                <a:srgbClr val="800000"/>
              </a:solidFill>
              <a:prstDash val="solid"/>
              <a:headEnd type="none" w="sm" len="sm"/>
              <a:tailEnd type="none" w="sm" len="sm"/>
            </a:ln>
          </p:spPr>
          <p:txBody>
            <a:bodyPr wrap="none" anchor="ctr"/>
            <a:p>
              <a:pPr algn="ctr"/>
              <a:r>
                <a:rPr lang="en-US" altLang="zh-CN" sz="3600" dirty="0">
                  <a:solidFill>
                    <a:srgbClr val="990033"/>
                  </a:solidFill>
                  <a:latin typeface="Times New Roman" panose="02020603050405020304" pitchFamily="18" charset="0"/>
                </a:rPr>
                <a:t>35</a:t>
              </a:r>
              <a:endParaRPr lang="en-US" altLang="zh-CN" sz="2400" dirty="0">
                <a:latin typeface="Times New Roman" panose="02020603050405020304" pitchFamily="18" charset="0"/>
              </a:endParaRPr>
            </a:p>
          </p:txBody>
        </p:sp>
        <p:sp>
          <p:nvSpPr>
            <p:cNvPr id="37901" name="椭圆 419852"/>
            <p:cNvSpPr/>
            <p:nvPr/>
          </p:nvSpPr>
          <p:spPr>
            <a:xfrm>
              <a:off x="4560" y="3152"/>
              <a:ext cx="432" cy="336"/>
            </a:xfrm>
            <a:prstGeom prst="ellipse">
              <a:avLst/>
            </a:prstGeom>
            <a:noFill/>
            <a:ln w="25400" cap="sq" cmpd="sng">
              <a:solidFill>
                <a:srgbClr val="800000"/>
              </a:solidFill>
              <a:prstDash val="solid"/>
              <a:headEnd type="none" w="sm" len="sm"/>
              <a:tailEnd type="none" w="sm" len="sm"/>
            </a:ln>
          </p:spPr>
          <p:txBody>
            <a:bodyPr wrap="none" anchor="ctr"/>
            <a:p>
              <a:pPr algn="ctr"/>
              <a:r>
                <a:rPr lang="en-US" altLang="zh-CN" sz="3600" dirty="0">
                  <a:solidFill>
                    <a:srgbClr val="990033"/>
                  </a:solidFill>
                  <a:latin typeface="Times New Roman" panose="02020603050405020304" pitchFamily="18" charset="0"/>
                </a:rPr>
                <a:t>88</a:t>
              </a:r>
              <a:endParaRPr lang="en-US" altLang="zh-CN" sz="2400" dirty="0">
                <a:latin typeface="Times New Roman" panose="02020603050405020304" pitchFamily="18" charset="0"/>
              </a:endParaRPr>
            </a:p>
          </p:txBody>
        </p:sp>
        <p:sp>
          <p:nvSpPr>
            <p:cNvPr id="37902" name="直接连接符 419853"/>
            <p:cNvSpPr/>
            <p:nvPr/>
          </p:nvSpPr>
          <p:spPr>
            <a:xfrm flipH="1">
              <a:off x="2112" y="1520"/>
              <a:ext cx="528" cy="240"/>
            </a:xfrm>
            <a:prstGeom prst="line">
              <a:avLst/>
            </a:prstGeom>
            <a:ln w="38100" cap="flat" cmpd="sng">
              <a:solidFill>
                <a:srgbClr val="336699"/>
              </a:solidFill>
              <a:prstDash val="solid"/>
              <a:headEnd type="none" w="med" len="med"/>
              <a:tailEnd type="none" w="med" len="med"/>
            </a:ln>
          </p:spPr>
        </p:sp>
        <p:sp>
          <p:nvSpPr>
            <p:cNvPr id="37903" name="直接连接符 419854"/>
            <p:cNvSpPr/>
            <p:nvPr/>
          </p:nvSpPr>
          <p:spPr>
            <a:xfrm flipH="1">
              <a:off x="1392" y="1952"/>
              <a:ext cx="336" cy="192"/>
            </a:xfrm>
            <a:prstGeom prst="line">
              <a:avLst/>
            </a:prstGeom>
            <a:ln w="38100" cap="flat" cmpd="sng">
              <a:solidFill>
                <a:srgbClr val="666699"/>
              </a:solidFill>
              <a:prstDash val="solid"/>
              <a:headEnd type="none" w="med" len="med"/>
              <a:tailEnd type="none" w="med" len="med"/>
            </a:ln>
          </p:spPr>
        </p:sp>
        <p:sp>
          <p:nvSpPr>
            <p:cNvPr id="37904" name="直接连接符 419855"/>
            <p:cNvSpPr/>
            <p:nvPr/>
          </p:nvSpPr>
          <p:spPr>
            <a:xfrm>
              <a:off x="3072" y="1520"/>
              <a:ext cx="480" cy="240"/>
            </a:xfrm>
            <a:prstGeom prst="line">
              <a:avLst/>
            </a:prstGeom>
            <a:ln w="38100" cap="flat" cmpd="sng">
              <a:solidFill>
                <a:srgbClr val="336699"/>
              </a:solidFill>
              <a:prstDash val="solid"/>
              <a:headEnd type="none" w="med" len="med"/>
              <a:tailEnd type="none" w="med" len="med"/>
            </a:ln>
          </p:spPr>
        </p:sp>
        <p:sp>
          <p:nvSpPr>
            <p:cNvPr id="37905" name="直接连接符 419856"/>
            <p:cNvSpPr/>
            <p:nvPr/>
          </p:nvSpPr>
          <p:spPr>
            <a:xfrm>
              <a:off x="2112" y="1904"/>
              <a:ext cx="384" cy="240"/>
            </a:xfrm>
            <a:prstGeom prst="line">
              <a:avLst/>
            </a:prstGeom>
            <a:ln w="38100" cap="flat" cmpd="sng">
              <a:solidFill>
                <a:srgbClr val="336699"/>
              </a:solidFill>
              <a:prstDash val="solid"/>
              <a:headEnd type="none" w="med" len="med"/>
              <a:tailEnd type="none" w="med" len="med"/>
            </a:ln>
          </p:spPr>
        </p:sp>
        <p:sp>
          <p:nvSpPr>
            <p:cNvPr id="37906" name="直接连接符 419857"/>
            <p:cNvSpPr/>
            <p:nvPr/>
          </p:nvSpPr>
          <p:spPr>
            <a:xfrm flipH="1">
              <a:off x="2160" y="2384"/>
              <a:ext cx="336" cy="240"/>
            </a:xfrm>
            <a:prstGeom prst="line">
              <a:avLst/>
            </a:prstGeom>
            <a:ln w="38100" cap="flat" cmpd="sng">
              <a:solidFill>
                <a:srgbClr val="336699"/>
              </a:solidFill>
              <a:prstDash val="solid"/>
              <a:headEnd type="none" w="med" len="med"/>
              <a:tailEnd type="none" w="med" len="med"/>
            </a:ln>
          </p:spPr>
        </p:sp>
        <p:sp>
          <p:nvSpPr>
            <p:cNvPr id="37907" name="直接连接符 419858"/>
            <p:cNvSpPr/>
            <p:nvPr/>
          </p:nvSpPr>
          <p:spPr>
            <a:xfrm>
              <a:off x="3936" y="1952"/>
              <a:ext cx="384" cy="192"/>
            </a:xfrm>
            <a:prstGeom prst="line">
              <a:avLst/>
            </a:prstGeom>
            <a:ln w="38100" cap="flat" cmpd="sng">
              <a:solidFill>
                <a:srgbClr val="336699"/>
              </a:solidFill>
              <a:prstDash val="solid"/>
              <a:headEnd type="none" w="med" len="med"/>
              <a:tailEnd type="none" w="med" len="med"/>
            </a:ln>
          </p:spPr>
        </p:sp>
        <p:sp>
          <p:nvSpPr>
            <p:cNvPr id="37908" name="直接连接符 419859"/>
            <p:cNvSpPr/>
            <p:nvPr/>
          </p:nvSpPr>
          <p:spPr>
            <a:xfrm flipH="1">
              <a:off x="4032" y="2384"/>
              <a:ext cx="384" cy="240"/>
            </a:xfrm>
            <a:prstGeom prst="line">
              <a:avLst/>
            </a:prstGeom>
            <a:ln w="38100" cap="flat" cmpd="sng">
              <a:solidFill>
                <a:srgbClr val="336699"/>
              </a:solidFill>
              <a:prstDash val="solid"/>
              <a:headEnd type="none" w="med" len="med"/>
              <a:tailEnd type="none" w="med" len="med"/>
            </a:ln>
          </p:spPr>
        </p:sp>
        <p:sp>
          <p:nvSpPr>
            <p:cNvPr id="37909" name="直接连接符 419860"/>
            <p:cNvSpPr/>
            <p:nvPr/>
          </p:nvSpPr>
          <p:spPr>
            <a:xfrm>
              <a:off x="4128" y="2912"/>
              <a:ext cx="480" cy="288"/>
            </a:xfrm>
            <a:prstGeom prst="line">
              <a:avLst/>
            </a:prstGeom>
            <a:ln w="38100" cap="flat" cmpd="sng">
              <a:solidFill>
                <a:srgbClr val="336699"/>
              </a:solidFill>
              <a:prstDash val="solid"/>
              <a:headEnd type="none" w="med" len="med"/>
              <a:tailEnd type="none" w="med" len="med"/>
            </a:ln>
          </p:spPr>
        </p:sp>
        <p:sp>
          <p:nvSpPr>
            <p:cNvPr id="37910" name="椭圆 419861"/>
            <p:cNvSpPr/>
            <p:nvPr/>
          </p:nvSpPr>
          <p:spPr>
            <a:xfrm>
              <a:off x="1248" y="3152"/>
              <a:ext cx="432" cy="336"/>
            </a:xfrm>
            <a:prstGeom prst="ellipse">
              <a:avLst/>
            </a:prstGeom>
            <a:noFill/>
            <a:ln w="25400" cap="sq" cmpd="sng">
              <a:solidFill>
                <a:srgbClr val="800000"/>
              </a:solidFill>
              <a:prstDash val="solid"/>
              <a:headEnd type="none" w="sm" len="sm"/>
              <a:tailEnd type="none" w="sm" len="sm"/>
            </a:ln>
          </p:spPr>
          <p:txBody>
            <a:bodyPr wrap="none" anchor="ctr"/>
            <a:p>
              <a:pPr algn="ctr"/>
              <a:r>
                <a:rPr lang="en-US" altLang="zh-CN" sz="3600" dirty="0">
                  <a:solidFill>
                    <a:srgbClr val="990033"/>
                  </a:solidFill>
                  <a:latin typeface="Times New Roman" panose="02020603050405020304" pitchFamily="18" charset="0"/>
                </a:rPr>
                <a:t>32</a:t>
              </a:r>
              <a:endParaRPr lang="en-US" altLang="zh-CN" sz="2400" dirty="0">
                <a:latin typeface="Times New Roman" panose="02020603050405020304" pitchFamily="18" charset="0"/>
              </a:endParaRPr>
            </a:p>
          </p:txBody>
        </p:sp>
        <p:sp>
          <p:nvSpPr>
            <p:cNvPr id="37911" name="直接连接符 419862"/>
            <p:cNvSpPr/>
            <p:nvPr/>
          </p:nvSpPr>
          <p:spPr>
            <a:xfrm flipH="1">
              <a:off x="1536" y="2864"/>
              <a:ext cx="384" cy="288"/>
            </a:xfrm>
            <a:prstGeom prst="line">
              <a:avLst/>
            </a:prstGeom>
            <a:ln w="38100" cap="flat" cmpd="sng">
              <a:solidFill>
                <a:srgbClr val="336699"/>
              </a:solidFill>
              <a:prstDash val="solid"/>
              <a:headEnd type="none" w="med" len="med"/>
              <a:tailEnd type="none" w="med" len="med"/>
            </a:ln>
          </p:spPr>
        </p:sp>
        <p:sp>
          <p:nvSpPr>
            <p:cNvPr id="37912" name="任意多边形 419863"/>
            <p:cNvSpPr/>
            <p:nvPr/>
          </p:nvSpPr>
          <p:spPr>
            <a:xfrm>
              <a:off x="2832" y="848"/>
              <a:ext cx="672" cy="480"/>
            </a:xfrm>
            <a:custGeom>
              <a:avLst/>
              <a:gdLst/>
              <a:ahLst/>
              <a:cxnLst>
                <a:cxn ang="0">
                  <a:pos x="672" y="0"/>
                </a:cxn>
                <a:cxn ang="0">
                  <a:pos x="192" y="240"/>
                </a:cxn>
                <a:cxn ang="0">
                  <a:pos x="480" y="240"/>
                </a:cxn>
                <a:cxn ang="0">
                  <a:pos x="0" y="480"/>
                </a:cxn>
              </a:cxnLst>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cap="flat" cmpd="sng">
              <a:solidFill>
                <a:srgbClr val="FF00FF">
                  <a:alpha val="100000"/>
                </a:srgbClr>
              </a:solidFill>
              <a:prstDash val="solid"/>
              <a:round/>
              <a:headEnd type="none" w="med" len="med"/>
              <a:tailEnd type="triangle" w="med" len="lg"/>
            </a:ln>
          </p:spPr>
          <p:txBody>
            <a:bodyPr/>
            <a:p>
              <a:endParaRPr lang="zh-CN" altLang="en-US"/>
            </a:p>
          </p:txBody>
        </p:sp>
        <p:sp>
          <p:nvSpPr>
            <p:cNvPr id="37913" name="文本框 419864"/>
            <p:cNvSpPr txBox="1"/>
            <p:nvPr/>
          </p:nvSpPr>
          <p:spPr>
            <a:xfrm>
              <a:off x="480" y="3463"/>
              <a:ext cx="1843" cy="650"/>
            </a:xfrm>
            <a:prstGeom prst="rect">
              <a:avLst/>
            </a:prstGeom>
            <a:noFill/>
            <a:ln w="9525">
              <a:noFill/>
            </a:ln>
          </p:spPr>
          <p:txBody>
            <a:bodyPr wrap="none">
              <a:spAutoFit/>
            </a:bodyPr>
            <a:p>
              <a:r>
                <a:rPr lang="zh-CN" altLang="en-US" sz="4000" b="1" dirty="0">
                  <a:solidFill>
                    <a:srgbClr val="CC3300"/>
                  </a:solidFill>
                  <a:latin typeface="Times New Roman" panose="02020603050405020304" pitchFamily="18" charset="0"/>
                  <a:ea typeface="隶书" panose="02010509060101010101" pitchFamily="49" charset="-122"/>
                </a:rPr>
                <a:t>查找关键字</a:t>
              </a:r>
              <a:endParaRPr lang="zh-CN" altLang="en-US" sz="4000" dirty="0">
                <a:latin typeface="Times New Roman" panose="02020603050405020304" pitchFamily="18" charset="0"/>
              </a:endParaRPr>
            </a:p>
          </p:txBody>
        </p:sp>
        <p:sp>
          <p:nvSpPr>
            <p:cNvPr id="37914" name="椭圆 419865"/>
            <p:cNvSpPr/>
            <p:nvPr/>
          </p:nvSpPr>
          <p:spPr>
            <a:xfrm>
              <a:off x="2640" y="1328"/>
              <a:ext cx="432" cy="336"/>
            </a:xfrm>
            <a:prstGeom prst="ellipse">
              <a:avLst/>
            </a:prstGeom>
            <a:solidFill>
              <a:srgbClr val="FFFFCC"/>
            </a:solidFill>
            <a:ln w="25400" cap="sq" cmpd="sng">
              <a:solidFill>
                <a:srgbClr val="800000"/>
              </a:solidFill>
              <a:prstDash val="solid"/>
              <a:headEnd type="none" w="sm" len="sm"/>
              <a:tailEnd type="none" w="sm" len="sm"/>
            </a:ln>
          </p:spPr>
          <p:txBody>
            <a:bodyPr wrap="none" anchor="ctr"/>
            <a:p>
              <a:pPr algn="ctr"/>
              <a:r>
                <a:rPr lang="en-US" altLang="zh-CN" sz="3600" b="1" dirty="0">
                  <a:solidFill>
                    <a:srgbClr val="990033"/>
                  </a:solidFill>
                  <a:latin typeface="Times New Roman" panose="02020603050405020304" pitchFamily="18" charset="0"/>
                </a:rPr>
                <a:t>50</a:t>
              </a:r>
              <a:endParaRPr lang="en-US" altLang="zh-CN" sz="2400" dirty="0">
                <a:latin typeface="Times New Roman" panose="02020603050405020304" pitchFamily="18" charset="0"/>
              </a:endParaRPr>
            </a:p>
          </p:txBody>
        </p:sp>
        <p:sp useBgFill="1">
          <p:nvSpPr>
            <p:cNvPr id="37915" name="椭圆 419866"/>
            <p:cNvSpPr/>
            <p:nvPr/>
          </p:nvSpPr>
          <p:spPr>
            <a:xfrm>
              <a:off x="2640" y="1328"/>
              <a:ext cx="432" cy="336"/>
            </a:xfrm>
            <a:prstGeom prst="ellipse">
              <a:avLst/>
            </a:prstGeom>
            <a:ln w="25400" cap="sq" cmpd="sng">
              <a:solidFill>
                <a:srgbClr val="800000"/>
              </a:solidFill>
              <a:prstDash val="solid"/>
              <a:headEnd type="none" w="sm" len="sm"/>
              <a:tailEnd type="none" w="sm" len="sm"/>
            </a:ln>
          </p:spPr>
          <p:txBody>
            <a:bodyPr wrap="none" anchor="ctr"/>
            <a:p>
              <a:pPr algn="ctr"/>
              <a:r>
                <a:rPr lang="en-US" altLang="zh-CN" sz="3600" dirty="0">
                  <a:solidFill>
                    <a:srgbClr val="990033"/>
                  </a:solidFill>
                  <a:latin typeface="Times New Roman" panose="02020603050405020304" pitchFamily="18" charset="0"/>
                </a:rPr>
                <a:t>50</a:t>
              </a:r>
              <a:endParaRPr lang="en-US" altLang="zh-CN" sz="2400" dirty="0">
                <a:latin typeface="Times New Roman" panose="02020603050405020304" pitchFamily="18" charset="0"/>
              </a:endParaRPr>
            </a:p>
          </p:txBody>
        </p:sp>
        <p:sp>
          <p:nvSpPr>
            <p:cNvPr id="37916" name="椭圆 419867"/>
            <p:cNvSpPr/>
            <p:nvPr/>
          </p:nvSpPr>
          <p:spPr>
            <a:xfrm>
              <a:off x="2640" y="1328"/>
              <a:ext cx="432" cy="336"/>
            </a:xfrm>
            <a:prstGeom prst="ellipse">
              <a:avLst/>
            </a:prstGeom>
            <a:solidFill>
              <a:srgbClr val="CCFFFF"/>
            </a:solidFill>
            <a:ln w="19050" cap="sq" cmpd="sng">
              <a:solidFill>
                <a:schemeClr val="accent2"/>
              </a:solidFill>
              <a:prstDash val="solid"/>
              <a:headEnd type="none" w="sm" len="sm"/>
              <a:tailEnd type="none" w="sm" len="sm"/>
            </a:ln>
          </p:spPr>
          <p:txBody>
            <a:bodyPr wrap="none" anchor="ctr"/>
            <a:p>
              <a:pPr algn="ctr"/>
              <a:r>
                <a:rPr lang="en-US" altLang="zh-CN" sz="3600" dirty="0">
                  <a:solidFill>
                    <a:srgbClr val="990033"/>
                  </a:solidFill>
                  <a:latin typeface="Times New Roman" panose="02020603050405020304" pitchFamily="18" charset="0"/>
                </a:rPr>
                <a:t>50</a:t>
              </a:r>
              <a:endParaRPr lang="en-US" altLang="zh-CN" sz="2400" dirty="0">
                <a:latin typeface="Times New Roman" panose="02020603050405020304" pitchFamily="18" charset="0"/>
              </a:endParaRPr>
            </a:p>
          </p:txBody>
        </p:sp>
        <p:sp>
          <p:nvSpPr>
            <p:cNvPr id="37917" name="直接连接符 419868"/>
            <p:cNvSpPr/>
            <p:nvPr/>
          </p:nvSpPr>
          <p:spPr>
            <a:xfrm flipH="1">
              <a:off x="2160" y="1616"/>
              <a:ext cx="528" cy="240"/>
            </a:xfrm>
            <a:prstGeom prst="line">
              <a:avLst/>
            </a:prstGeom>
            <a:ln w="38100" cap="flat" cmpd="sng">
              <a:solidFill>
                <a:srgbClr val="0000FF"/>
              </a:solidFill>
              <a:prstDash val="solid"/>
              <a:headEnd type="none" w="med" len="med"/>
              <a:tailEnd type="triangle" w="med" len="lg"/>
            </a:ln>
          </p:spPr>
        </p:sp>
        <p:sp>
          <p:nvSpPr>
            <p:cNvPr id="37918" name="直接连接符 419869"/>
            <p:cNvSpPr/>
            <p:nvPr/>
          </p:nvSpPr>
          <p:spPr>
            <a:xfrm>
              <a:off x="2064" y="1952"/>
              <a:ext cx="384" cy="240"/>
            </a:xfrm>
            <a:prstGeom prst="line">
              <a:avLst/>
            </a:prstGeom>
            <a:ln w="38100" cap="flat" cmpd="sng">
              <a:solidFill>
                <a:srgbClr val="0000FF"/>
              </a:solidFill>
              <a:prstDash val="solid"/>
              <a:headEnd type="none" w="med" len="med"/>
              <a:tailEnd type="triangle" w="med" len="lg"/>
            </a:ln>
          </p:spPr>
        </p:sp>
        <p:sp>
          <p:nvSpPr>
            <p:cNvPr id="37919" name="直接连接符 419870"/>
            <p:cNvSpPr/>
            <p:nvPr/>
          </p:nvSpPr>
          <p:spPr>
            <a:xfrm flipH="1">
              <a:off x="2208" y="2432"/>
              <a:ext cx="336" cy="240"/>
            </a:xfrm>
            <a:prstGeom prst="line">
              <a:avLst/>
            </a:prstGeom>
            <a:ln w="38100" cap="flat" cmpd="sng">
              <a:solidFill>
                <a:srgbClr val="0000FF"/>
              </a:solidFill>
              <a:prstDash val="solid"/>
              <a:headEnd type="none" w="med" len="med"/>
              <a:tailEnd type="triangle" w="med" len="lg"/>
            </a:ln>
          </p:spPr>
        </p:sp>
        <p:sp>
          <p:nvSpPr>
            <p:cNvPr id="37920" name="椭圆 419871"/>
            <p:cNvSpPr/>
            <p:nvPr/>
          </p:nvSpPr>
          <p:spPr>
            <a:xfrm>
              <a:off x="1728" y="1664"/>
              <a:ext cx="432" cy="336"/>
            </a:xfrm>
            <a:prstGeom prst="ellipse">
              <a:avLst/>
            </a:prstGeom>
            <a:solidFill>
              <a:srgbClr val="CCFFFF"/>
            </a:solidFill>
            <a:ln w="25400" cap="sq" cmpd="sng">
              <a:solidFill>
                <a:schemeClr val="accent2"/>
              </a:solidFill>
              <a:prstDash val="solid"/>
              <a:headEnd type="none" w="sm" len="sm"/>
              <a:tailEnd type="none" w="sm" len="sm"/>
            </a:ln>
          </p:spPr>
          <p:txBody>
            <a:bodyPr wrap="none" anchor="ctr"/>
            <a:p>
              <a:pPr algn="ctr"/>
              <a:r>
                <a:rPr lang="en-US" altLang="zh-CN" sz="3600" dirty="0">
                  <a:solidFill>
                    <a:srgbClr val="990033"/>
                  </a:solidFill>
                  <a:latin typeface="Times New Roman" panose="02020603050405020304" pitchFamily="18" charset="0"/>
                </a:rPr>
                <a:t>30</a:t>
              </a:r>
              <a:endParaRPr lang="en-US" altLang="zh-CN" sz="2400" dirty="0">
                <a:latin typeface="Times New Roman" panose="02020603050405020304" pitchFamily="18" charset="0"/>
              </a:endParaRPr>
            </a:p>
          </p:txBody>
        </p:sp>
        <p:sp>
          <p:nvSpPr>
            <p:cNvPr id="37921" name="椭圆 419872"/>
            <p:cNvSpPr/>
            <p:nvPr/>
          </p:nvSpPr>
          <p:spPr>
            <a:xfrm>
              <a:off x="2448" y="2096"/>
              <a:ext cx="432" cy="336"/>
            </a:xfrm>
            <a:prstGeom prst="ellipse">
              <a:avLst/>
            </a:prstGeom>
            <a:solidFill>
              <a:srgbClr val="CCFFFF"/>
            </a:solidFill>
            <a:ln w="25400" cap="sq" cmpd="sng">
              <a:solidFill>
                <a:schemeClr val="accent2"/>
              </a:solidFill>
              <a:prstDash val="solid"/>
              <a:headEnd type="none" w="sm" len="sm"/>
              <a:tailEnd type="none" w="sm" len="sm"/>
            </a:ln>
          </p:spPr>
          <p:txBody>
            <a:bodyPr wrap="none" anchor="ctr"/>
            <a:p>
              <a:pPr algn="ctr"/>
              <a:r>
                <a:rPr lang="en-US" altLang="zh-CN" sz="3600" dirty="0">
                  <a:solidFill>
                    <a:srgbClr val="990033"/>
                  </a:solidFill>
                  <a:latin typeface="Times New Roman" panose="02020603050405020304" pitchFamily="18" charset="0"/>
                </a:rPr>
                <a:t>40</a:t>
              </a:r>
              <a:endParaRPr lang="en-US" altLang="zh-CN" sz="2400" dirty="0">
                <a:latin typeface="Times New Roman" panose="02020603050405020304" pitchFamily="18" charset="0"/>
              </a:endParaRPr>
            </a:p>
          </p:txBody>
        </p:sp>
        <p:sp>
          <p:nvSpPr>
            <p:cNvPr id="37922" name="椭圆 419873"/>
            <p:cNvSpPr/>
            <p:nvPr/>
          </p:nvSpPr>
          <p:spPr>
            <a:xfrm>
              <a:off x="1872" y="2624"/>
              <a:ext cx="432" cy="336"/>
            </a:xfrm>
            <a:prstGeom prst="ellipse">
              <a:avLst/>
            </a:prstGeom>
            <a:solidFill>
              <a:srgbClr val="CCFFFF"/>
            </a:solidFill>
            <a:ln w="25400" cap="sq" cmpd="sng">
              <a:solidFill>
                <a:schemeClr val="accent2"/>
              </a:solidFill>
              <a:prstDash val="solid"/>
              <a:headEnd type="none" w="sm" len="sm"/>
              <a:tailEnd type="none" w="sm" len="sm"/>
            </a:ln>
          </p:spPr>
          <p:txBody>
            <a:bodyPr wrap="none" anchor="ctr"/>
            <a:p>
              <a:pPr algn="ctr"/>
              <a:r>
                <a:rPr lang="en-US" altLang="zh-CN" sz="3600" b="1" dirty="0">
                  <a:solidFill>
                    <a:srgbClr val="3333FF"/>
                  </a:solidFill>
                  <a:latin typeface="Times New Roman" panose="02020603050405020304" pitchFamily="18" charset="0"/>
                </a:rPr>
                <a:t>35</a:t>
              </a:r>
              <a:endParaRPr lang="en-US" altLang="zh-CN" sz="2400" dirty="0">
                <a:latin typeface="Times New Roman" panose="02020603050405020304" pitchFamily="18" charset="0"/>
              </a:endParaRPr>
            </a:p>
          </p:txBody>
        </p:sp>
        <p:sp useBgFill="1">
          <p:nvSpPr>
            <p:cNvPr id="37923" name="椭圆 419874"/>
            <p:cNvSpPr/>
            <p:nvPr/>
          </p:nvSpPr>
          <p:spPr>
            <a:xfrm>
              <a:off x="2640" y="1328"/>
              <a:ext cx="432" cy="336"/>
            </a:xfrm>
            <a:prstGeom prst="ellipse">
              <a:avLst/>
            </a:prstGeom>
            <a:ln w="25400" cap="sq" cmpd="sng">
              <a:solidFill>
                <a:srgbClr val="800000"/>
              </a:solidFill>
              <a:prstDash val="solid"/>
              <a:headEnd type="none" w="sm" len="sm"/>
              <a:tailEnd type="none" w="sm" len="sm"/>
            </a:ln>
          </p:spPr>
          <p:txBody>
            <a:bodyPr wrap="none" anchor="ctr"/>
            <a:p>
              <a:pPr algn="ctr"/>
              <a:r>
                <a:rPr lang="en-US" altLang="zh-CN" sz="3600" dirty="0">
                  <a:solidFill>
                    <a:srgbClr val="990033"/>
                  </a:solidFill>
                  <a:latin typeface="Times New Roman" panose="02020603050405020304" pitchFamily="18" charset="0"/>
                </a:rPr>
                <a:t>50</a:t>
              </a:r>
              <a:endParaRPr lang="en-US" altLang="zh-CN" sz="2400" dirty="0">
                <a:latin typeface="Times New Roman" panose="02020603050405020304" pitchFamily="18" charset="0"/>
              </a:endParaRPr>
            </a:p>
          </p:txBody>
        </p:sp>
        <p:sp>
          <p:nvSpPr>
            <p:cNvPr id="37924" name="直接连接符 419875"/>
            <p:cNvSpPr/>
            <p:nvPr/>
          </p:nvSpPr>
          <p:spPr>
            <a:xfrm>
              <a:off x="3072" y="1424"/>
              <a:ext cx="576" cy="288"/>
            </a:xfrm>
            <a:prstGeom prst="line">
              <a:avLst/>
            </a:prstGeom>
            <a:ln w="38100" cap="flat" cmpd="sng">
              <a:solidFill>
                <a:srgbClr val="006600"/>
              </a:solidFill>
              <a:prstDash val="solid"/>
              <a:headEnd type="none" w="med" len="med"/>
              <a:tailEnd type="triangle" w="med" len="lg"/>
            </a:ln>
          </p:spPr>
        </p:sp>
        <p:sp>
          <p:nvSpPr>
            <p:cNvPr id="37925" name="直接连接符 419876"/>
            <p:cNvSpPr/>
            <p:nvPr/>
          </p:nvSpPr>
          <p:spPr>
            <a:xfrm>
              <a:off x="3984" y="1856"/>
              <a:ext cx="432" cy="240"/>
            </a:xfrm>
            <a:prstGeom prst="line">
              <a:avLst/>
            </a:prstGeom>
            <a:ln w="38100" cap="flat" cmpd="sng">
              <a:solidFill>
                <a:srgbClr val="006600"/>
              </a:solidFill>
              <a:prstDash val="solid"/>
              <a:headEnd type="none" w="med" len="med"/>
              <a:tailEnd type="triangle" w="med" len="lg"/>
            </a:ln>
          </p:spPr>
        </p:sp>
        <p:sp>
          <p:nvSpPr>
            <p:cNvPr id="37926" name="椭圆 419877"/>
            <p:cNvSpPr/>
            <p:nvPr/>
          </p:nvSpPr>
          <p:spPr>
            <a:xfrm>
              <a:off x="2640" y="1328"/>
              <a:ext cx="432" cy="336"/>
            </a:xfrm>
            <a:prstGeom prst="ellipse">
              <a:avLst/>
            </a:prstGeom>
            <a:solidFill>
              <a:srgbClr val="CCFFCC"/>
            </a:solidFill>
            <a:ln w="25400" cap="sq" cmpd="sng">
              <a:solidFill>
                <a:srgbClr val="006600"/>
              </a:solidFill>
              <a:prstDash val="solid"/>
              <a:headEnd type="none" w="sm" len="sm"/>
              <a:tailEnd type="none" w="sm" len="sm"/>
            </a:ln>
          </p:spPr>
          <p:txBody>
            <a:bodyPr wrap="none" anchor="ctr"/>
            <a:p>
              <a:pPr algn="ctr"/>
              <a:r>
                <a:rPr lang="en-US" altLang="zh-CN" sz="3600" dirty="0">
                  <a:solidFill>
                    <a:srgbClr val="A50021"/>
                  </a:solidFill>
                  <a:latin typeface="Times New Roman" panose="02020603050405020304" pitchFamily="18" charset="0"/>
                </a:rPr>
                <a:t>50</a:t>
              </a:r>
              <a:endParaRPr lang="en-US" altLang="zh-CN" sz="2400" dirty="0">
                <a:latin typeface="Times New Roman" panose="02020603050405020304" pitchFamily="18" charset="0"/>
              </a:endParaRPr>
            </a:p>
          </p:txBody>
        </p:sp>
        <p:sp>
          <p:nvSpPr>
            <p:cNvPr id="37927" name="椭圆 419878"/>
            <p:cNvSpPr/>
            <p:nvPr/>
          </p:nvSpPr>
          <p:spPr>
            <a:xfrm>
              <a:off x="3552" y="1664"/>
              <a:ext cx="432" cy="336"/>
            </a:xfrm>
            <a:prstGeom prst="ellipse">
              <a:avLst/>
            </a:prstGeom>
            <a:solidFill>
              <a:srgbClr val="CCFFCC"/>
            </a:solidFill>
            <a:ln w="25400" cap="sq" cmpd="sng">
              <a:solidFill>
                <a:srgbClr val="006600"/>
              </a:solidFill>
              <a:prstDash val="solid"/>
              <a:headEnd type="none" w="sm" len="sm"/>
              <a:tailEnd type="none" w="sm" len="sm"/>
            </a:ln>
          </p:spPr>
          <p:txBody>
            <a:bodyPr wrap="none" anchor="ctr"/>
            <a:p>
              <a:pPr algn="ctr"/>
              <a:r>
                <a:rPr lang="en-US" altLang="zh-CN" sz="3600" dirty="0">
                  <a:solidFill>
                    <a:srgbClr val="A50021"/>
                  </a:solidFill>
                  <a:latin typeface="Times New Roman" panose="02020603050405020304" pitchFamily="18" charset="0"/>
                </a:rPr>
                <a:t>80</a:t>
              </a:r>
              <a:endParaRPr lang="en-US" altLang="zh-CN" sz="2400" dirty="0">
                <a:latin typeface="Times New Roman" panose="02020603050405020304" pitchFamily="18" charset="0"/>
              </a:endParaRPr>
            </a:p>
          </p:txBody>
        </p:sp>
        <p:sp>
          <p:nvSpPr>
            <p:cNvPr id="37928" name="椭圆 419879"/>
            <p:cNvSpPr/>
            <p:nvPr/>
          </p:nvSpPr>
          <p:spPr>
            <a:xfrm>
              <a:off x="4272" y="2096"/>
              <a:ext cx="432" cy="336"/>
            </a:xfrm>
            <a:prstGeom prst="ellipse">
              <a:avLst/>
            </a:prstGeom>
            <a:solidFill>
              <a:srgbClr val="CCFFCC"/>
            </a:solidFill>
            <a:ln w="25400" cap="sq" cmpd="sng">
              <a:solidFill>
                <a:srgbClr val="006600"/>
              </a:solidFill>
              <a:prstDash val="solid"/>
              <a:headEnd type="none" w="sm" len="sm"/>
              <a:tailEnd type="none" w="sm" len="sm"/>
            </a:ln>
          </p:spPr>
          <p:txBody>
            <a:bodyPr wrap="none" anchor="ctr"/>
            <a:p>
              <a:pPr algn="ctr"/>
              <a:r>
                <a:rPr lang="en-US" altLang="zh-CN" sz="3600" b="1" dirty="0">
                  <a:solidFill>
                    <a:srgbClr val="006600"/>
                  </a:solidFill>
                  <a:latin typeface="Times New Roman" panose="02020603050405020304" pitchFamily="18" charset="0"/>
                </a:rPr>
                <a:t>90</a:t>
              </a:r>
              <a:endParaRPr lang="en-US" altLang="zh-CN" sz="2400" dirty="0">
                <a:latin typeface="Times New Roman" panose="02020603050405020304" pitchFamily="18" charset="0"/>
              </a:endParaRPr>
            </a:p>
          </p:txBody>
        </p:sp>
        <p:grpSp>
          <p:nvGrpSpPr>
            <p:cNvPr id="37929" name="组合 419880"/>
            <p:cNvGrpSpPr/>
            <p:nvPr/>
          </p:nvGrpSpPr>
          <p:grpSpPr>
            <a:xfrm>
              <a:off x="2099" y="3813"/>
              <a:ext cx="2526" cy="606"/>
              <a:chOff x="911" y="3569"/>
              <a:chExt cx="2526" cy="606"/>
            </a:xfrm>
          </p:grpSpPr>
          <p:sp>
            <p:nvSpPr>
              <p:cNvPr id="37931" name="文本框 419881"/>
              <p:cNvSpPr txBox="1"/>
              <p:nvPr/>
            </p:nvSpPr>
            <p:spPr>
              <a:xfrm>
                <a:off x="911" y="3569"/>
                <a:ext cx="1016" cy="594"/>
              </a:xfrm>
              <a:prstGeom prst="rect">
                <a:avLst/>
              </a:prstGeom>
              <a:noFill/>
              <a:ln w="9525">
                <a:noFill/>
              </a:ln>
            </p:spPr>
            <p:txBody>
              <a:bodyPr wrap="none">
                <a:spAutoFit/>
              </a:bodyPr>
              <a:p>
                <a:r>
                  <a:rPr lang="en-US" altLang="zh-CN" sz="3600" b="1" dirty="0">
                    <a:solidFill>
                      <a:srgbClr val="CC3300"/>
                    </a:solidFill>
                    <a:latin typeface="Times New Roman" panose="02020603050405020304" pitchFamily="18" charset="0"/>
                    <a:ea typeface="隶书" panose="02010509060101010101" pitchFamily="49" charset="-122"/>
                  </a:rPr>
                  <a:t>== 50 ,</a:t>
                </a:r>
                <a:endParaRPr lang="en-US" altLang="zh-CN" sz="2400" dirty="0">
                  <a:latin typeface="Times New Roman" panose="02020603050405020304" pitchFamily="18" charset="0"/>
                </a:endParaRPr>
              </a:p>
            </p:txBody>
          </p:sp>
          <p:sp>
            <p:nvSpPr>
              <p:cNvPr id="37932" name="文本框 419882"/>
              <p:cNvSpPr txBox="1"/>
              <p:nvPr/>
            </p:nvSpPr>
            <p:spPr>
              <a:xfrm>
                <a:off x="1862" y="3580"/>
                <a:ext cx="586" cy="594"/>
              </a:xfrm>
              <a:prstGeom prst="rect">
                <a:avLst/>
              </a:prstGeom>
              <a:noFill/>
              <a:ln w="9525">
                <a:noFill/>
              </a:ln>
            </p:spPr>
            <p:txBody>
              <a:bodyPr wrap="none">
                <a:spAutoFit/>
              </a:bodyPr>
              <a:p>
                <a:r>
                  <a:rPr lang="en-US" altLang="zh-CN" sz="3600" b="1" dirty="0">
                    <a:solidFill>
                      <a:srgbClr val="3333FF"/>
                    </a:solidFill>
                    <a:latin typeface="Times New Roman" panose="02020603050405020304" pitchFamily="18" charset="0"/>
                  </a:rPr>
                  <a:t>35 ,</a:t>
                </a:r>
                <a:endParaRPr lang="en-US" altLang="zh-CN" sz="3600" dirty="0">
                  <a:latin typeface="Times New Roman" panose="02020603050405020304" pitchFamily="18" charset="0"/>
                </a:endParaRPr>
              </a:p>
            </p:txBody>
          </p:sp>
          <p:sp>
            <p:nvSpPr>
              <p:cNvPr id="37933" name="文本框 419883"/>
              <p:cNvSpPr txBox="1"/>
              <p:nvPr/>
            </p:nvSpPr>
            <p:spPr>
              <a:xfrm>
                <a:off x="2438" y="3580"/>
                <a:ext cx="587" cy="594"/>
              </a:xfrm>
              <a:prstGeom prst="rect">
                <a:avLst/>
              </a:prstGeom>
              <a:noFill/>
              <a:ln w="9525">
                <a:noFill/>
              </a:ln>
            </p:spPr>
            <p:txBody>
              <a:bodyPr wrap="none">
                <a:spAutoFit/>
              </a:bodyPr>
              <a:p>
                <a:r>
                  <a:rPr lang="en-US" altLang="zh-CN" sz="3600" b="1" dirty="0">
                    <a:solidFill>
                      <a:srgbClr val="006600"/>
                    </a:solidFill>
                    <a:latin typeface="Times New Roman" panose="02020603050405020304" pitchFamily="18" charset="0"/>
                  </a:rPr>
                  <a:t>90 ,</a:t>
                </a:r>
                <a:endParaRPr lang="en-US" altLang="zh-CN" sz="3600" dirty="0">
                  <a:latin typeface="Times New Roman" panose="02020603050405020304" pitchFamily="18" charset="0"/>
                </a:endParaRPr>
              </a:p>
            </p:txBody>
          </p:sp>
          <p:sp>
            <p:nvSpPr>
              <p:cNvPr id="37934" name="文本框 419884"/>
              <p:cNvSpPr txBox="1"/>
              <p:nvPr/>
            </p:nvSpPr>
            <p:spPr>
              <a:xfrm>
                <a:off x="3004" y="3581"/>
                <a:ext cx="433" cy="594"/>
              </a:xfrm>
              <a:prstGeom prst="rect">
                <a:avLst/>
              </a:prstGeom>
              <a:noFill/>
              <a:ln w="9525">
                <a:noFill/>
              </a:ln>
            </p:spPr>
            <p:txBody>
              <a:bodyPr wrap="none">
                <a:spAutoFit/>
              </a:bodyPr>
              <a:p>
                <a:r>
                  <a:rPr lang="en-US" altLang="zh-CN" sz="3600" b="1" dirty="0">
                    <a:solidFill>
                      <a:srgbClr val="FF00FF"/>
                    </a:solidFill>
                    <a:latin typeface="Times New Roman" panose="02020603050405020304" pitchFamily="18" charset="0"/>
                  </a:rPr>
                  <a:t>95</a:t>
                </a:r>
                <a:endParaRPr lang="en-US" altLang="zh-CN" sz="3600" dirty="0">
                  <a:latin typeface="Times New Roman" panose="02020603050405020304" pitchFamily="18" charset="0"/>
                </a:endParaRPr>
              </a:p>
            </p:txBody>
          </p:sp>
        </p:grpSp>
        <p:sp>
          <p:nvSpPr>
            <p:cNvPr id="37930" name="直接连接符 419885"/>
            <p:cNvSpPr/>
            <p:nvPr/>
          </p:nvSpPr>
          <p:spPr>
            <a:xfrm>
              <a:off x="4704" y="2240"/>
              <a:ext cx="432" cy="240"/>
            </a:xfrm>
            <a:prstGeom prst="line">
              <a:avLst/>
            </a:prstGeom>
            <a:ln w="38100" cap="flat" cmpd="sng">
              <a:solidFill>
                <a:srgbClr val="FF00FF"/>
              </a:solidFill>
              <a:prstDash val="solid"/>
              <a:headEnd type="none" w="med" len="med"/>
              <a:tailEnd type="triangle" w="med" len="lg"/>
            </a:ln>
          </p:spPr>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420865"/>
          <p:cNvSpPr>
            <a:spLocks noGrp="1"/>
          </p:cNvSpPr>
          <p:nvPr>
            <p:ph type="title"/>
          </p:nvPr>
        </p:nvSpPr>
        <p:spPr>
          <a:ln/>
        </p:spPr>
        <p:txBody>
          <a:bodyPr vert="horz" wrap="square" lIns="91440" tIns="45720" rIns="91440" bIns="45720" anchor="b"/>
          <a:p>
            <a:r>
              <a:rPr lang="zh-CN" altLang="en-US" dirty="0">
                <a:solidFill>
                  <a:srgbClr val="3333CC"/>
                </a:solidFill>
                <a:latin typeface="黑体" panose="02010609060101010101" pitchFamily="49" charset="-122"/>
              </a:rPr>
              <a:t>二叉排序树的查找算法思想</a:t>
            </a:r>
            <a:endParaRPr lang="zh-CN" altLang="en-US" dirty="0">
              <a:solidFill>
                <a:srgbClr val="3333CC"/>
              </a:solidFill>
              <a:latin typeface="黑体" panose="02010609060101010101" pitchFamily="49" charset="-122"/>
            </a:endParaRPr>
          </a:p>
        </p:txBody>
      </p:sp>
      <p:sp>
        <p:nvSpPr>
          <p:cNvPr id="38915" name="文本占位符 420866"/>
          <p:cNvSpPr>
            <a:spLocks noGrp="1"/>
          </p:cNvSpPr>
          <p:nvPr>
            <p:ph idx="1"/>
          </p:nvPr>
        </p:nvSpPr>
        <p:spPr>
          <a:xfrm>
            <a:off x="281940" y="1027430"/>
            <a:ext cx="8580438" cy="3468688"/>
          </a:xfrm>
          <a:ln/>
        </p:spPr>
        <p:txBody>
          <a:bodyPr vert="horz" wrap="square" lIns="91440" tIns="45720" rIns="91440" bIns="45720" anchor="t"/>
          <a:p>
            <a:pPr marL="0" indent="0" algn="just">
              <a:lnSpc>
                <a:spcPct val="130000"/>
              </a:lnSpc>
              <a:spcBef>
                <a:spcPct val="0"/>
              </a:spcBef>
              <a:buNone/>
            </a:pPr>
            <a:r>
              <a:rPr lang="zh-CN" altLang="en-US" sz="2800" dirty="0"/>
              <a:t>       </a:t>
            </a:r>
            <a:r>
              <a:rPr lang="zh-CN" altLang="en-US" sz="2800" dirty="0">
                <a:latin typeface="宋体" panose="02010600030101010101" pitchFamily="2" charset="-122"/>
              </a:rPr>
              <a:t>用给</a:t>
            </a:r>
            <a:r>
              <a:rPr lang="zh-CN" altLang="en-US" sz="2800" dirty="0">
                <a:solidFill>
                  <a:srgbClr val="0000FF"/>
                </a:solidFill>
                <a:latin typeface="宋体" panose="02010600030101010101" pitchFamily="2" charset="-122"/>
              </a:rPr>
              <a:t>定值</a:t>
            </a:r>
            <a:r>
              <a:rPr lang="en-US" altLang="zh-CN" sz="2800" dirty="0">
                <a:solidFill>
                  <a:srgbClr val="0000FF"/>
                </a:solidFill>
                <a:latin typeface="宋体" panose="02010600030101010101" pitchFamily="2" charset="-122"/>
              </a:rPr>
              <a:t>k</a:t>
            </a:r>
            <a:r>
              <a:rPr lang="zh-CN" altLang="en-US" sz="2800" dirty="0">
                <a:latin typeface="宋体" panose="02010600030101010101" pitchFamily="2" charset="-122"/>
              </a:rPr>
              <a:t>与</a:t>
            </a:r>
            <a:r>
              <a:rPr lang="zh-CN" altLang="en-US" sz="2800" dirty="0">
                <a:solidFill>
                  <a:srgbClr val="0000FF"/>
                </a:solidFill>
                <a:latin typeface="宋体" panose="02010600030101010101" pitchFamily="2" charset="-122"/>
              </a:rPr>
              <a:t>根结点</a:t>
            </a:r>
            <a:r>
              <a:rPr lang="zh-CN" altLang="en-US" sz="2800" dirty="0">
                <a:latin typeface="宋体" panose="02010600030101010101" pitchFamily="2" charset="-122"/>
              </a:rPr>
              <a:t>关键字值比较，若</a:t>
            </a:r>
            <a:r>
              <a:rPr lang="zh-CN" altLang="en-US" sz="2800" dirty="0">
                <a:solidFill>
                  <a:srgbClr val="0000FF"/>
                </a:solidFill>
                <a:latin typeface="宋体" panose="02010600030101010101" pitchFamily="2" charset="-122"/>
              </a:rPr>
              <a:t>相等</a:t>
            </a:r>
            <a:r>
              <a:rPr lang="zh-CN" altLang="en-US" sz="2800" dirty="0">
                <a:latin typeface="宋体" panose="02010600030101010101" pitchFamily="2" charset="-122"/>
              </a:rPr>
              <a:t>，则</a:t>
            </a:r>
            <a:r>
              <a:rPr lang="zh-CN" altLang="en-US" sz="2800" dirty="0">
                <a:solidFill>
                  <a:srgbClr val="0000FF"/>
                </a:solidFill>
                <a:latin typeface="宋体" panose="02010600030101010101" pitchFamily="2" charset="-122"/>
              </a:rPr>
              <a:t>找到</a:t>
            </a:r>
            <a:r>
              <a:rPr lang="zh-CN" altLang="en-US" sz="2800" dirty="0">
                <a:latin typeface="宋体" panose="02010600030101010101" pitchFamily="2" charset="-122"/>
              </a:rPr>
              <a:t>，如果</a:t>
            </a:r>
            <a:r>
              <a:rPr lang="en-US" altLang="zh-CN" sz="2800" dirty="0">
                <a:solidFill>
                  <a:srgbClr val="0000FF"/>
                </a:solidFill>
                <a:latin typeface="宋体" panose="02010600030101010101" pitchFamily="2" charset="-122"/>
              </a:rPr>
              <a:t>k</a:t>
            </a:r>
            <a:r>
              <a:rPr lang="zh-CN" altLang="en-US" sz="2800" dirty="0">
                <a:solidFill>
                  <a:srgbClr val="0000FF"/>
                </a:solidFill>
                <a:latin typeface="宋体" panose="02010600030101010101" pitchFamily="2" charset="-122"/>
              </a:rPr>
              <a:t>小于</a:t>
            </a:r>
            <a:r>
              <a:rPr lang="zh-CN" altLang="en-US" sz="2800" dirty="0">
                <a:latin typeface="宋体" panose="02010600030101010101" pitchFamily="2" charset="-122"/>
              </a:rPr>
              <a:t>根结点的值，则要找的结点只可能在左子树中，所以继续</a:t>
            </a:r>
            <a:r>
              <a:rPr lang="zh-CN" altLang="en-US" sz="2800" dirty="0">
                <a:solidFill>
                  <a:srgbClr val="0000FF"/>
                </a:solidFill>
                <a:latin typeface="宋体" panose="02010600030101010101" pitchFamily="2" charset="-122"/>
              </a:rPr>
              <a:t>在左子树中查找</a:t>
            </a:r>
            <a:r>
              <a:rPr lang="zh-CN" altLang="en-US" sz="2800" dirty="0">
                <a:latin typeface="宋体" panose="02010600030101010101" pitchFamily="2" charset="-122"/>
              </a:rPr>
              <a:t>，</a:t>
            </a:r>
            <a:r>
              <a:rPr lang="zh-CN" altLang="en-US" sz="2800" dirty="0">
                <a:solidFill>
                  <a:srgbClr val="0000FF"/>
                </a:solidFill>
                <a:latin typeface="宋体" panose="02010600030101010101" pitchFamily="2" charset="-122"/>
              </a:rPr>
              <a:t>否则</a:t>
            </a:r>
            <a:r>
              <a:rPr lang="zh-CN" altLang="en-US" sz="2800" dirty="0">
                <a:latin typeface="宋体" panose="02010600030101010101" pitchFamily="2" charset="-122"/>
              </a:rPr>
              <a:t>将继续</a:t>
            </a:r>
            <a:r>
              <a:rPr lang="zh-CN" altLang="en-US" sz="2800" dirty="0">
                <a:solidFill>
                  <a:srgbClr val="0000FF"/>
                </a:solidFill>
                <a:latin typeface="宋体" panose="02010600030101010101" pitchFamily="2" charset="-122"/>
              </a:rPr>
              <a:t>在右子树中查找</a:t>
            </a:r>
            <a:r>
              <a:rPr lang="zh-CN" altLang="en-US" sz="2800" dirty="0">
                <a:latin typeface="宋体" panose="02010600030101010101" pitchFamily="2" charset="-122"/>
              </a:rPr>
              <a:t>，依此方法，查找下去，至直查找</a:t>
            </a:r>
            <a:r>
              <a:rPr lang="zh-CN" altLang="en-US" sz="2800" dirty="0">
                <a:solidFill>
                  <a:srgbClr val="0000FF"/>
                </a:solidFill>
                <a:latin typeface="宋体" panose="02010600030101010101" pitchFamily="2" charset="-122"/>
              </a:rPr>
              <a:t>成功</a:t>
            </a:r>
            <a:r>
              <a:rPr lang="zh-CN" altLang="en-US" sz="2800" dirty="0">
                <a:latin typeface="宋体" panose="02010600030101010101" pitchFamily="2" charset="-122"/>
              </a:rPr>
              <a:t>或查找</a:t>
            </a:r>
            <a:r>
              <a:rPr lang="zh-CN" altLang="en-US" sz="2800" dirty="0">
                <a:solidFill>
                  <a:srgbClr val="0000FF"/>
                </a:solidFill>
                <a:latin typeface="宋体" panose="02010600030101010101" pitchFamily="2" charset="-122"/>
              </a:rPr>
              <a:t>失败</a:t>
            </a:r>
            <a:r>
              <a:rPr lang="zh-CN" altLang="en-US" sz="2800" dirty="0">
                <a:latin typeface="宋体" panose="02010600030101010101" pitchFamily="2" charset="-122"/>
              </a:rPr>
              <a:t>为止。</a:t>
            </a:r>
            <a:endParaRPr lang="zh-CN" altLang="en-US" sz="2800" dirty="0">
              <a:latin typeface="宋体" panose="02010600030101010101" pitchFamily="2" charset="-122"/>
            </a:endParaRPr>
          </a:p>
        </p:txBody>
      </p:sp>
      <p:grpSp>
        <p:nvGrpSpPr>
          <p:cNvPr id="26" name="组合 25"/>
          <p:cNvGrpSpPr/>
          <p:nvPr/>
        </p:nvGrpSpPr>
        <p:grpSpPr>
          <a:xfrm>
            <a:off x="2357454" y="3289928"/>
            <a:ext cx="4143372" cy="2757564"/>
            <a:chOff x="214314" y="2500306"/>
            <a:chExt cx="4143372" cy="2757564"/>
          </a:xfrm>
        </p:grpSpPr>
        <p:sp>
          <p:nvSpPr>
            <p:cNvPr id="4" name="椭圆 3"/>
            <p:cNvSpPr/>
            <p:nvPr/>
          </p:nvSpPr>
          <p:spPr>
            <a:xfrm>
              <a:off x="1889110" y="2900416"/>
              <a:ext cx="642942" cy="64294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000" b="1" i="1" dirty="0" smtClean="0">
                  <a:solidFill>
                    <a:srgbClr val="3333FF"/>
                  </a:solidFill>
                  <a:latin typeface="Times New Roman" panose="02020603050405020304" pitchFamily="18" charset="0"/>
                  <a:cs typeface="Times New Roman" panose="02020603050405020304" pitchFamily="18" charset="0"/>
                </a:rPr>
                <a:t>N</a:t>
              </a:r>
              <a:endParaRPr lang="zh-CN" altLang="en-US" sz="2000" b="1" i="1" dirty="0">
                <a:solidFill>
                  <a:srgbClr val="3333FF"/>
                </a:solidFill>
                <a:latin typeface="Times New Roman" panose="02020603050405020304" pitchFamily="18" charset="0"/>
                <a:cs typeface="Times New Roman" panose="02020603050405020304" pitchFamily="18" charset="0"/>
              </a:endParaRPr>
            </a:p>
          </p:txBody>
        </p:sp>
        <p:sp>
          <p:nvSpPr>
            <p:cNvPr id="5" name="等腰三角形 4"/>
            <p:cNvSpPr/>
            <p:nvPr/>
          </p:nvSpPr>
          <p:spPr>
            <a:xfrm>
              <a:off x="428628" y="4043424"/>
              <a:ext cx="1428760" cy="1214446"/>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sz="2000" b="1" i="1">
                <a:solidFill>
                  <a:srgbClr val="3333FF"/>
                </a:solidFill>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rot="5400000">
              <a:off x="1214446" y="3449201"/>
              <a:ext cx="737099" cy="73709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 name="等腰三角形 5"/>
            <p:cNvSpPr/>
            <p:nvPr/>
          </p:nvSpPr>
          <p:spPr>
            <a:xfrm>
              <a:off x="2643206" y="4043424"/>
              <a:ext cx="1428760" cy="1214446"/>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sz="2000" b="1" i="1">
                <a:solidFill>
                  <a:srgbClr val="3333FF"/>
                </a:solidFill>
                <a:latin typeface="Times New Roman" panose="02020603050405020304" pitchFamily="18" charset="0"/>
                <a:cs typeface="Times New Roman" panose="02020603050405020304" pitchFamily="18" charset="0"/>
              </a:endParaRPr>
            </a:p>
          </p:txBody>
        </p:sp>
        <p:cxnSp>
          <p:nvCxnSpPr>
            <p:cNvPr id="10" name="直接箭头连接符 9"/>
            <p:cNvCxnSpPr/>
            <p:nvPr/>
          </p:nvCxnSpPr>
          <p:spPr>
            <a:xfrm rot="16200000" flipH="1">
              <a:off x="2513330" y="3413482"/>
              <a:ext cx="737099" cy="80853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4314" y="3400482"/>
              <a:ext cx="1428728" cy="400110"/>
            </a:xfrm>
            <a:prstGeom prst="rect">
              <a:avLst/>
            </a:prstGeom>
            <a:noFill/>
          </p:spPr>
          <p:txBody>
            <a:bodyPr wrap="square" rtlCol="0">
              <a:spAutoFit/>
            </a:bodyPr>
            <a:p>
              <a:pPr algn="l"/>
              <a:r>
                <a:rPr lang="en-US" altLang="zh-CN" sz="2000" b="1" i="1" dirty="0" smtClean="0">
                  <a:solidFill>
                    <a:srgbClr val="3333FF"/>
                  </a:solidFill>
                  <a:cs typeface="Times New Roman" panose="02020603050405020304" pitchFamily="18" charset="0"/>
                </a:rPr>
                <a:t>k</a:t>
              </a:r>
              <a:r>
                <a:rPr lang="en-US" altLang="zh-CN" sz="2000" b="1" dirty="0" smtClean="0">
                  <a:solidFill>
                    <a:srgbClr val="3333FF"/>
                  </a:solidFill>
                  <a:cs typeface="Times New Roman" panose="02020603050405020304" pitchFamily="18" charset="0"/>
                </a:rPr>
                <a:t> &lt; </a:t>
              </a:r>
              <a:r>
                <a:rPr lang="en-US" altLang="zh-CN" sz="2000" b="1" dirty="0" err="1" smtClean="0">
                  <a:solidFill>
                    <a:srgbClr val="3333FF"/>
                  </a:solidFill>
                  <a:cs typeface="Times New Roman" panose="02020603050405020304" pitchFamily="18" charset="0"/>
                </a:rPr>
                <a:t>bt</a:t>
              </a:r>
              <a:r>
                <a:rPr lang="en-US" altLang="zh-CN" sz="2000" b="1" dirty="0" smtClean="0">
                  <a:solidFill>
                    <a:srgbClr val="3333FF"/>
                  </a:solidFill>
                  <a:cs typeface="Times New Roman" panose="02020603050405020304" pitchFamily="18" charset="0"/>
                </a:rPr>
                <a:t>-&gt;key</a:t>
              </a:r>
              <a:endParaRPr lang="zh-CN" altLang="en-US" sz="2000" b="1" dirty="0">
                <a:solidFill>
                  <a:srgbClr val="3333FF"/>
                </a:solidFill>
                <a:cs typeface="Times New Roman" panose="02020603050405020304" pitchFamily="18" charset="0"/>
              </a:endParaRPr>
            </a:p>
          </p:txBody>
        </p:sp>
        <p:sp>
          <p:nvSpPr>
            <p:cNvPr id="12" name="弧形 11"/>
            <p:cNvSpPr/>
            <p:nvPr/>
          </p:nvSpPr>
          <p:spPr>
            <a:xfrm>
              <a:off x="1531920" y="2757540"/>
              <a:ext cx="571504" cy="357190"/>
            </a:xfrm>
            <a:prstGeom prst="arc">
              <a:avLst/>
            </a:prstGeom>
            <a:ln w="28575">
              <a:solidFill>
                <a:srgbClr val="FF00FF"/>
              </a:solidFill>
              <a:tailEnd type="arrow" w="sm" len="sm"/>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3" name="TextBox 12"/>
            <p:cNvSpPr txBox="1"/>
            <p:nvPr/>
          </p:nvSpPr>
          <p:spPr>
            <a:xfrm>
              <a:off x="1389044" y="2500306"/>
              <a:ext cx="571504" cy="400110"/>
            </a:xfrm>
            <a:prstGeom prst="rect">
              <a:avLst/>
            </a:prstGeom>
            <a:noFill/>
          </p:spPr>
          <p:txBody>
            <a:bodyPr wrap="square" rtlCol="0">
              <a:spAutoFit/>
            </a:bodyPr>
            <a:p>
              <a:r>
                <a:rPr lang="en-US" altLang="zh-CN" sz="2000" b="1" dirty="0" err="1" smtClean="0">
                  <a:solidFill>
                    <a:srgbClr val="3333FF"/>
                  </a:solidFill>
                </a:rPr>
                <a:t>bt</a:t>
              </a:r>
              <a:endParaRPr lang="zh-CN" altLang="en-US" sz="2000" b="1" dirty="0">
                <a:solidFill>
                  <a:srgbClr val="3333FF"/>
                </a:solidFill>
              </a:endParaRPr>
            </a:p>
          </p:txBody>
        </p:sp>
        <p:sp>
          <p:nvSpPr>
            <p:cNvPr id="14" name="TextBox 13"/>
            <p:cNvSpPr txBox="1"/>
            <p:nvPr/>
          </p:nvSpPr>
          <p:spPr>
            <a:xfrm>
              <a:off x="2786082" y="3471920"/>
              <a:ext cx="1571604" cy="400110"/>
            </a:xfrm>
            <a:prstGeom prst="rect">
              <a:avLst/>
            </a:prstGeom>
            <a:noFill/>
          </p:spPr>
          <p:txBody>
            <a:bodyPr wrap="square" rtlCol="0">
              <a:spAutoFit/>
            </a:bodyPr>
            <a:p>
              <a:r>
                <a:rPr lang="en-US" altLang="zh-CN" sz="2000" b="1" i="1" dirty="0" smtClean="0">
                  <a:solidFill>
                    <a:srgbClr val="3333FF"/>
                  </a:solidFill>
                  <a:cs typeface="Times New Roman" panose="02020603050405020304" pitchFamily="18" charset="0"/>
                </a:rPr>
                <a:t>k</a:t>
              </a:r>
              <a:r>
                <a:rPr lang="en-US" altLang="zh-CN" sz="2000" b="1" dirty="0" smtClean="0">
                  <a:solidFill>
                    <a:srgbClr val="3333FF"/>
                  </a:solidFill>
                  <a:cs typeface="Times New Roman" panose="02020603050405020304" pitchFamily="18" charset="0"/>
                </a:rPr>
                <a:t> &gt; </a:t>
              </a:r>
              <a:r>
                <a:rPr lang="en-US" altLang="zh-CN" sz="2000" b="1" dirty="0" err="1" smtClean="0">
                  <a:solidFill>
                    <a:srgbClr val="3333FF"/>
                  </a:solidFill>
                  <a:cs typeface="Times New Roman" panose="02020603050405020304" pitchFamily="18" charset="0"/>
                </a:rPr>
                <a:t>bt</a:t>
              </a:r>
              <a:r>
                <a:rPr lang="en-US" altLang="zh-CN" sz="2000" b="1" dirty="0" smtClean="0">
                  <a:solidFill>
                    <a:srgbClr val="3333FF"/>
                  </a:solidFill>
                  <a:cs typeface="Times New Roman" panose="02020603050405020304" pitchFamily="18" charset="0"/>
                </a:rPr>
                <a:t>-&gt;key</a:t>
              </a:r>
              <a:endParaRPr lang="zh-CN" altLang="en-US" sz="2000" b="1" dirty="0">
                <a:solidFill>
                  <a:srgbClr val="3333FF"/>
                </a:solidFill>
                <a:cs typeface="Times New Roman" panose="02020603050405020304" pitchFamily="18" charset="0"/>
              </a:endParaRPr>
            </a:p>
          </p:txBody>
        </p:sp>
      </p:grpSp>
      <p:sp>
        <p:nvSpPr>
          <p:cNvPr id="27" name="TextBox 26"/>
          <p:cNvSpPr txBox="1"/>
          <p:nvPr/>
        </p:nvSpPr>
        <p:spPr>
          <a:xfrm>
            <a:off x="1428728" y="6217935"/>
            <a:ext cx="5857916" cy="461665"/>
          </a:xfrm>
          <a:prstGeom prst="rect">
            <a:avLst/>
          </a:prstGeom>
          <a:noFill/>
        </p:spPr>
        <p:txBody>
          <a:bodyPr wrap="square" rtlCol="0">
            <a:spAutoFit/>
          </a:bodyPr>
          <a:p>
            <a:pPr algn="l"/>
            <a:r>
              <a:rPr lang="zh-CN" altLang="en-US" sz="2400" b="1" smtClean="0">
                <a:solidFill>
                  <a:srgbClr val="3333FF"/>
                </a:solidFill>
                <a:ea typeface="楷体" panose="02010609060101010101" pitchFamily="49" charset="-122"/>
                <a:cs typeface="Times New Roman" panose="02020603050405020304" pitchFamily="18" charset="0"/>
              </a:rPr>
              <a:t>每一层只和一个结点进行关键字比较！</a:t>
            </a:r>
            <a:endParaRPr lang="zh-CN" altLang="en-US" sz="2400" b="1" dirty="0" smtClean="0">
              <a:solidFill>
                <a:srgbClr val="3333FF"/>
              </a:solidFill>
              <a:ea typeface="楷体" panose="02010609060101010101" pitchFamily="49" charset="-122"/>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071538" y="1676933"/>
            <a:ext cx="71438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2000" b="1" smtClean="0">
                <a:solidFill>
                  <a:srgbClr val="3333FF"/>
                </a:solidFill>
              </a:rPr>
              <a:t>∧</a:t>
            </a:r>
            <a:endParaRPr lang="zh-CN" altLang="en-US" sz="2000" b="1">
              <a:solidFill>
                <a:srgbClr val="3333FF"/>
              </a:solidFill>
            </a:endParaRPr>
          </a:p>
        </p:txBody>
      </p:sp>
      <p:sp>
        <p:nvSpPr>
          <p:cNvPr id="18" name="矩形 17"/>
          <p:cNvSpPr/>
          <p:nvPr/>
        </p:nvSpPr>
        <p:spPr>
          <a:xfrm>
            <a:off x="1785918" y="1676933"/>
            <a:ext cx="714380" cy="500066"/>
          </a:xfrm>
          <a:prstGeom prst="rect">
            <a:avLst/>
          </a:prstGeom>
          <a:blipFill>
            <a:blip r:embed="rId1"/>
            <a:tile tx="0" ty="0" sx="100000" sy="100000" flip="none" algn="tl"/>
          </a:blipFill>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2000" b="1">
              <a:solidFill>
                <a:srgbClr val="3333FF"/>
              </a:solidFill>
            </a:endParaRPr>
          </a:p>
        </p:txBody>
      </p:sp>
      <p:sp>
        <p:nvSpPr>
          <p:cNvPr id="19" name="矩形 18"/>
          <p:cNvSpPr/>
          <p:nvPr/>
        </p:nvSpPr>
        <p:spPr>
          <a:xfrm>
            <a:off x="2500298" y="1676933"/>
            <a:ext cx="71438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2000" b="1" smtClean="0">
                <a:solidFill>
                  <a:srgbClr val="3333FF"/>
                </a:solidFill>
              </a:rPr>
              <a:t>∧</a:t>
            </a:r>
            <a:endParaRPr lang="zh-CN" altLang="en-US" sz="2000" b="1">
              <a:solidFill>
                <a:srgbClr val="3333FF"/>
              </a:solidFill>
            </a:endParaRPr>
          </a:p>
        </p:txBody>
      </p:sp>
      <p:cxnSp>
        <p:nvCxnSpPr>
          <p:cNvPr id="21" name="直接箭头连接符 20"/>
          <p:cNvCxnSpPr/>
          <p:nvPr/>
        </p:nvCxnSpPr>
        <p:spPr>
          <a:xfrm rot="16200000" flipH="1">
            <a:off x="1643042" y="1319743"/>
            <a:ext cx="357190" cy="35719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285852" y="891115"/>
            <a:ext cx="428628" cy="461665"/>
          </a:xfrm>
          <a:prstGeom prst="rect">
            <a:avLst/>
          </a:prstGeom>
          <a:noFill/>
        </p:spPr>
        <p:txBody>
          <a:bodyPr wrap="square" rtlCol="0">
            <a:spAutoFit/>
          </a:bodyPr>
          <a:lstStyle/>
          <a:p>
            <a:r>
              <a:rPr lang="en-US" altLang="zh-CN" sz="2400" b="1" smtClean="0">
                <a:solidFill>
                  <a:srgbClr val="3333FF"/>
                </a:solidFill>
                <a:ea typeface="楷体" panose="02010609060101010101" pitchFamily="49" charset="-122"/>
                <a:cs typeface="Times New Roman" panose="02020603050405020304" pitchFamily="18" charset="0"/>
              </a:rPr>
              <a:t>p</a:t>
            </a:r>
            <a:endParaRPr lang="zh-CN" altLang="en-US" sz="2400" b="1" dirty="0" smtClean="0">
              <a:solidFill>
                <a:srgbClr val="3333FF"/>
              </a:solidFill>
              <a:ea typeface="楷体" panose="02010609060101010101" pitchFamily="49" charset="-122"/>
              <a:cs typeface="Times New Roman" panose="02020603050405020304" pitchFamily="18" charset="0"/>
            </a:endParaRPr>
          </a:p>
        </p:txBody>
      </p:sp>
      <p:sp>
        <p:nvSpPr>
          <p:cNvPr id="23" name="TextBox 22"/>
          <p:cNvSpPr txBox="1"/>
          <p:nvPr/>
        </p:nvSpPr>
        <p:spPr>
          <a:xfrm>
            <a:off x="1857356" y="1033991"/>
            <a:ext cx="2143140" cy="400110"/>
          </a:xfrm>
          <a:prstGeom prst="rect">
            <a:avLst/>
          </a:prstGeom>
          <a:noFill/>
        </p:spPr>
        <p:txBody>
          <a:bodyPr wrap="square" rtlCol="0">
            <a:spAutoFit/>
          </a:bodyPr>
          <a:lstStyle/>
          <a:p>
            <a:r>
              <a:rPr lang="zh-CN" altLang="en-US" sz="2000" b="1" smtClean="0">
                <a:solidFill>
                  <a:srgbClr val="3333FF"/>
                </a:solidFill>
                <a:ea typeface="楷体" panose="02010609060101010101" pitchFamily="49" charset="-122"/>
                <a:cs typeface="Times New Roman" panose="02020603050405020304" pitchFamily="18" charset="0"/>
              </a:rPr>
              <a:t>查找到</a:t>
            </a:r>
            <a:r>
              <a:rPr lang="en-US" altLang="zh-CN" sz="2000" b="1" smtClean="0">
                <a:solidFill>
                  <a:srgbClr val="3333FF"/>
                </a:solidFill>
                <a:ea typeface="楷体" panose="02010609060101010101" pitchFamily="49" charset="-122"/>
                <a:cs typeface="Times New Roman" panose="02020603050405020304" pitchFamily="18" charset="0"/>
              </a:rPr>
              <a:t>p</a:t>
            </a:r>
            <a:r>
              <a:rPr lang="zh-CN" altLang="en-US" sz="2000" b="1" smtClean="0">
                <a:solidFill>
                  <a:srgbClr val="3333FF"/>
                </a:solidFill>
                <a:ea typeface="楷体" panose="02010609060101010101" pitchFamily="49" charset="-122"/>
                <a:cs typeface="Times New Roman" panose="02020603050405020304" pitchFamily="18" charset="0"/>
              </a:rPr>
              <a:t>所指结点</a:t>
            </a:r>
            <a:endParaRPr lang="zh-CN" altLang="en-US" sz="2000" b="1" dirty="0" smtClean="0">
              <a:solidFill>
                <a:srgbClr val="3333FF"/>
              </a:solidFill>
              <a:ea typeface="楷体" panose="02010609060101010101" pitchFamily="49" charset="-122"/>
              <a:cs typeface="Times New Roman" panose="02020603050405020304" pitchFamily="18" charset="0"/>
            </a:endParaRPr>
          </a:p>
        </p:txBody>
      </p:sp>
      <p:sp>
        <p:nvSpPr>
          <p:cNvPr id="24" name="TextBox 23"/>
          <p:cNvSpPr txBox="1"/>
          <p:nvPr/>
        </p:nvSpPr>
        <p:spPr>
          <a:xfrm>
            <a:off x="714348" y="2391313"/>
            <a:ext cx="7286676" cy="1015663"/>
          </a:xfrm>
          <a:prstGeom prst="rect">
            <a:avLst/>
          </a:prstGeom>
          <a:noFill/>
        </p:spPr>
        <p:txBody>
          <a:bodyPr wrap="square" rtlCol="0">
            <a:spAutoFit/>
          </a:bodyPr>
          <a:lstStyle/>
          <a:p>
            <a:pPr marL="457200" indent="-457200" algn="l">
              <a:lnSpc>
                <a:spcPct val="150000"/>
              </a:lnSpc>
              <a:buBlip>
                <a:blip r:embed="rId2"/>
              </a:buBlip>
            </a:pPr>
            <a:r>
              <a:rPr lang="zh-CN" altLang="en-US" sz="2000" b="1" smtClean="0">
                <a:solidFill>
                  <a:srgbClr val="3333FF"/>
                </a:solidFill>
                <a:ea typeface="楷体" panose="02010609060101010101" pitchFamily="49" charset="-122"/>
                <a:cs typeface="Times New Roman" panose="02020603050405020304" pitchFamily="18" charset="0"/>
              </a:rPr>
              <a:t>若</a:t>
            </a:r>
            <a:r>
              <a:rPr lang="en-US" altLang="zh-CN" sz="2000" b="1" i="1" smtClean="0">
                <a:solidFill>
                  <a:srgbClr val="3333FF"/>
                </a:solidFill>
                <a:ea typeface="楷体" panose="02010609060101010101" pitchFamily="49" charset="-122"/>
                <a:cs typeface="Times New Roman" panose="02020603050405020304" pitchFamily="18" charset="0"/>
              </a:rPr>
              <a:t>k</a:t>
            </a:r>
            <a:r>
              <a:rPr lang="en-US" altLang="zh-CN" sz="2000" b="1" smtClean="0">
                <a:solidFill>
                  <a:srgbClr val="3333FF"/>
                </a:solidFill>
                <a:ea typeface="楷体" panose="02010609060101010101" pitchFamily="49" charset="-122"/>
                <a:cs typeface="Times New Roman" panose="02020603050405020304" pitchFamily="18" charset="0"/>
              </a:rPr>
              <a:t>&lt;p</a:t>
            </a:r>
            <a:r>
              <a:rPr lang="en-US" altLang="zh-CN" sz="2000" b="1" smtClean="0">
                <a:solidFill>
                  <a:srgbClr val="3333FF"/>
                </a:solidFill>
                <a:latin typeface="+mj-ea"/>
                <a:ea typeface="+mj-ea"/>
                <a:cs typeface="Times New Roman" panose="02020603050405020304" pitchFamily="18" charset="0"/>
              </a:rPr>
              <a:t>-</a:t>
            </a:r>
            <a:r>
              <a:rPr lang="en-US" altLang="zh-CN" sz="2000" b="1" smtClean="0">
                <a:solidFill>
                  <a:srgbClr val="3333FF"/>
                </a:solidFill>
                <a:ea typeface="楷体" panose="02010609060101010101" pitchFamily="49" charset="-122"/>
                <a:cs typeface="Times New Roman" panose="02020603050405020304" pitchFamily="18" charset="0"/>
              </a:rPr>
              <a:t>&gt;data</a:t>
            </a:r>
            <a:r>
              <a:rPr lang="zh-CN" altLang="en-US" sz="2000" b="1" smtClean="0">
                <a:solidFill>
                  <a:srgbClr val="3333FF"/>
                </a:solidFill>
                <a:ea typeface="楷体" panose="02010609060101010101" pitchFamily="49" charset="-122"/>
                <a:cs typeface="Times New Roman" panose="02020603050405020304" pitchFamily="18" charset="0"/>
              </a:rPr>
              <a:t>，并且</a:t>
            </a:r>
            <a:r>
              <a:rPr lang="en-US" altLang="zh-CN" sz="2000" b="1" smtClean="0">
                <a:solidFill>
                  <a:srgbClr val="3333FF"/>
                </a:solidFill>
                <a:ea typeface="楷体" panose="02010609060101010101" pitchFamily="49" charset="-122"/>
                <a:cs typeface="Times New Roman" panose="02020603050405020304" pitchFamily="18" charset="0"/>
              </a:rPr>
              <a:t>p</a:t>
            </a:r>
            <a:r>
              <a:rPr lang="en-US" altLang="zh-CN" sz="2000" b="1" smtClean="0">
                <a:solidFill>
                  <a:srgbClr val="3333FF"/>
                </a:solidFill>
                <a:latin typeface="+mj-ea"/>
                <a:ea typeface="+mj-ea"/>
                <a:cs typeface="Times New Roman" panose="02020603050405020304" pitchFamily="18" charset="0"/>
              </a:rPr>
              <a:t>-</a:t>
            </a:r>
            <a:r>
              <a:rPr lang="en-US" altLang="zh-CN" sz="2000" b="1" smtClean="0">
                <a:solidFill>
                  <a:srgbClr val="3333FF"/>
                </a:solidFill>
                <a:ea typeface="楷体" panose="02010609060101010101" pitchFamily="49" charset="-122"/>
                <a:cs typeface="Times New Roman" panose="02020603050405020304" pitchFamily="18" charset="0"/>
              </a:rPr>
              <a:t>&gt;lchild=NULL</a:t>
            </a:r>
            <a:r>
              <a:rPr lang="zh-CN" altLang="en-US" sz="2000" b="1" smtClean="0">
                <a:solidFill>
                  <a:srgbClr val="3333FF"/>
                </a:solidFill>
                <a:ea typeface="楷体" panose="02010609060101010101" pitchFamily="49" charset="-122"/>
                <a:cs typeface="Times New Roman" panose="02020603050405020304" pitchFamily="18" charset="0"/>
              </a:rPr>
              <a:t>，查找失败。</a:t>
            </a:r>
            <a:endParaRPr lang="en-US" altLang="zh-CN" sz="2000" b="1" smtClean="0">
              <a:solidFill>
                <a:srgbClr val="3333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sz="2000" b="1" smtClean="0">
                <a:solidFill>
                  <a:srgbClr val="3333FF"/>
                </a:solidFill>
                <a:ea typeface="楷体" panose="02010609060101010101" pitchFamily="49" charset="-122"/>
                <a:cs typeface="Times New Roman" panose="02020603050405020304" pitchFamily="18" charset="0"/>
              </a:rPr>
              <a:t>若</a:t>
            </a:r>
            <a:r>
              <a:rPr lang="en-US" altLang="zh-CN" sz="2000" b="1" i="1" smtClean="0">
                <a:solidFill>
                  <a:srgbClr val="3333FF"/>
                </a:solidFill>
                <a:ea typeface="楷体" panose="02010609060101010101" pitchFamily="49" charset="-122"/>
                <a:cs typeface="Times New Roman" panose="02020603050405020304" pitchFamily="18" charset="0"/>
              </a:rPr>
              <a:t>k</a:t>
            </a:r>
            <a:r>
              <a:rPr lang="en-US" altLang="zh-CN" sz="2000" b="1" smtClean="0">
                <a:solidFill>
                  <a:srgbClr val="3333FF"/>
                </a:solidFill>
                <a:ea typeface="楷体" panose="02010609060101010101" pitchFamily="49" charset="-122"/>
                <a:cs typeface="Times New Roman" panose="02020603050405020304" pitchFamily="18" charset="0"/>
              </a:rPr>
              <a:t>&gt;p</a:t>
            </a:r>
            <a:r>
              <a:rPr lang="en-US" altLang="zh-CN" sz="2000" b="1" smtClean="0">
                <a:solidFill>
                  <a:srgbClr val="3333FF"/>
                </a:solidFill>
                <a:latin typeface="+mj-ea"/>
                <a:ea typeface="+mj-ea"/>
                <a:cs typeface="Times New Roman" panose="02020603050405020304" pitchFamily="18" charset="0"/>
              </a:rPr>
              <a:t>-</a:t>
            </a:r>
            <a:r>
              <a:rPr lang="en-US" altLang="zh-CN" sz="2000" b="1" smtClean="0">
                <a:solidFill>
                  <a:srgbClr val="3333FF"/>
                </a:solidFill>
                <a:ea typeface="楷体" panose="02010609060101010101" pitchFamily="49" charset="-122"/>
                <a:cs typeface="Times New Roman" panose="02020603050405020304" pitchFamily="18" charset="0"/>
              </a:rPr>
              <a:t>&gt;data</a:t>
            </a:r>
            <a:r>
              <a:rPr lang="zh-CN" altLang="en-US" sz="2000" b="1" smtClean="0">
                <a:solidFill>
                  <a:srgbClr val="3333FF"/>
                </a:solidFill>
                <a:ea typeface="楷体" panose="02010609060101010101" pitchFamily="49" charset="-122"/>
                <a:cs typeface="Times New Roman" panose="02020603050405020304" pitchFamily="18" charset="0"/>
              </a:rPr>
              <a:t>，并且</a:t>
            </a:r>
            <a:r>
              <a:rPr lang="en-US" altLang="zh-CN" sz="2000" b="1" smtClean="0">
                <a:solidFill>
                  <a:srgbClr val="3333FF"/>
                </a:solidFill>
                <a:ea typeface="楷体" panose="02010609060101010101" pitchFamily="49" charset="-122"/>
                <a:cs typeface="Times New Roman" panose="02020603050405020304" pitchFamily="18" charset="0"/>
              </a:rPr>
              <a:t>p</a:t>
            </a:r>
            <a:r>
              <a:rPr lang="en-US" altLang="zh-CN" sz="2000" b="1" smtClean="0">
                <a:solidFill>
                  <a:srgbClr val="3333FF"/>
                </a:solidFill>
                <a:latin typeface="+mj-ea"/>
                <a:ea typeface="+mj-ea"/>
                <a:cs typeface="Times New Roman" panose="02020603050405020304" pitchFamily="18" charset="0"/>
              </a:rPr>
              <a:t>-</a:t>
            </a:r>
            <a:r>
              <a:rPr lang="en-US" altLang="zh-CN" sz="2000" b="1" smtClean="0">
                <a:solidFill>
                  <a:srgbClr val="3333FF"/>
                </a:solidFill>
                <a:ea typeface="楷体" panose="02010609060101010101" pitchFamily="49" charset="-122"/>
                <a:cs typeface="Times New Roman" panose="02020603050405020304" pitchFamily="18" charset="0"/>
              </a:rPr>
              <a:t>&gt;rchild=NULL</a:t>
            </a:r>
            <a:r>
              <a:rPr lang="zh-CN" altLang="en-US" sz="2000" b="1" smtClean="0">
                <a:solidFill>
                  <a:srgbClr val="3333FF"/>
                </a:solidFill>
                <a:ea typeface="楷体" panose="02010609060101010101" pitchFamily="49" charset="-122"/>
                <a:cs typeface="Times New Roman" panose="02020603050405020304" pitchFamily="18" charset="0"/>
              </a:rPr>
              <a:t>，查找失败。</a:t>
            </a:r>
            <a:endParaRPr lang="en-US" altLang="zh-CN" sz="2000" b="1" smtClean="0">
              <a:solidFill>
                <a:srgbClr val="3333FF"/>
              </a:solidFill>
              <a:ea typeface="楷体" panose="02010609060101010101" pitchFamily="49" charset="-122"/>
              <a:cs typeface="Times New Roman" panose="02020603050405020304" pitchFamily="18" charset="0"/>
            </a:endParaRPr>
          </a:p>
        </p:txBody>
      </p:sp>
      <p:sp>
        <p:nvSpPr>
          <p:cNvPr id="25" name="TextBox 24"/>
          <p:cNvSpPr txBox="1"/>
          <p:nvPr/>
        </p:nvSpPr>
        <p:spPr>
          <a:xfrm>
            <a:off x="428596" y="285728"/>
            <a:ext cx="2714644" cy="461665"/>
          </a:xfrm>
          <a:prstGeom prst="rect">
            <a:avLst/>
          </a:prstGeom>
          <a:noFill/>
        </p:spPr>
        <p:txBody>
          <a:bodyPr wrap="square" rtlCol="0">
            <a:spAutoFit/>
          </a:bodyPr>
          <a:lstStyle/>
          <a:p>
            <a:pPr algn="l"/>
            <a:r>
              <a:rPr lang="zh-CN" altLang="en-US" sz="2400" b="1" smtClean="0">
                <a:ea typeface="楷体" panose="02010609060101010101" pitchFamily="49" charset="-122"/>
                <a:cs typeface="Times New Roman" panose="02020603050405020304" pitchFamily="18" charset="0"/>
              </a:rPr>
              <a:t>查找失败的情况</a:t>
            </a:r>
            <a:endParaRPr lang="zh-CN" altLang="en-US" sz="2400" b="1" dirty="0" smtClean="0">
              <a:ea typeface="楷体" panose="02010609060101010101" pitchFamily="49" charset="-122"/>
              <a:cs typeface="Times New Roman" panose="02020603050405020304" pitchFamily="18" charset="0"/>
            </a:endParaRPr>
          </a:p>
        </p:txBody>
      </p:sp>
      <p:sp>
        <p:nvSpPr>
          <p:cNvPr id="26" name="矩形 25"/>
          <p:cNvSpPr/>
          <p:nvPr/>
        </p:nvSpPr>
        <p:spPr>
          <a:xfrm>
            <a:off x="1857356" y="4429132"/>
            <a:ext cx="71438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2000" b="1">
              <a:solidFill>
                <a:srgbClr val="3333FF"/>
              </a:solidFill>
            </a:endParaRPr>
          </a:p>
        </p:txBody>
      </p:sp>
      <p:sp>
        <p:nvSpPr>
          <p:cNvPr id="27" name="矩形 26"/>
          <p:cNvSpPr/>
          <p:nvPr/>
        </p:nvSpPr>
        <p:spPr>
          <a:xfrm>
            <a:off x="2571736" y="4429132"/>
            <a:ext cx="714380" cy="500066"/>
          </a:xfrm>
          <a:prstGeom prst="rect">
            <a:avLst/>
          </a:prstGeom>
          <a:blipFill>
            <a:blip r:embed="rId1"/>
            <a:tile tx="0" ty="0" sx="100000" sy="100000" flip="none" algn="tl"/>
          </a:blipFill>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2000" b="1">
              <a:solidFill>
                <a:srgbClr val="3333FF"/>
              </a:solidFill>
            </a:endParaRPr>
          </a:p>
        </p:txBody>
      </p:sp>
      <p:sp>
        <p:nvSpPr>
          <p:cNvPr id="28" name="矩形 27"/>
          <p:cNvSpPr/>
          <p:nvPr/>
        </p:nvSpPr>
        <p:spPr>
          <a:xfrm>
            <a:off x="3286116" y="4429132"/>
            <a:ext cx="71438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2000" b="1">
              <a:solidFill>
                <a:srgbClr val="3333FF"/>
              </a:solidFill>
            </a:endParaRPr>
          </a:p>
        </p:txBody>
      </p:sp>
      <p:sp>
        <p:nvSpPr>
          <p:cNvPr id="29" name="矩形 28"/>
          <p:cNvSpPr/>
          <p:nvPr/>
        </p:nvSpPr>
        <p:spPr>
          <a:xfrm>
            <a:off x="928662" y="5429264"/>
            <a:ext cx="1071570"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zh-CN" altLang="en-US" sz="2000" b="1">
              <a:solidFill>
                <a:srgbClr val="3333FF"/>
              </a:solidFill>
            </a:endParaRPr>
          </a:p>
        </p:txBody>
      </p:sp>
      <p:sp>
        <p:nvSpPr>
          <p:cNvPr id="30" name="矩形 29"/>
          <p:cNvSpPr/>
          <p:nvPr/>
        </p:nvSpPr>
        <p:spPr>
          <a:xfrm>
            <a:off x="3929058" y="5429264"/>
            <a:ext cx="1071570"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zh-CN" altLang="en-US" sz="2000" b="1">
              <a:solidFill>
                <a:srgbClr val="3333FF"/>
              </a:solidFill>
            </a:endParaRPr>
          </a:p>
        </p:txBody>
      </p:sp>
      <p:cxnSp>
        <p:nvCxnSpPr>
          <p:cNvPr id="32" name="直接箭头连接符 31"/>
          <p:cNvCxnSpPr>
            <a:endCxn id="29" idx="0"/>
          </p:cNvCxnSpPr>
          <p:nvPr/>
        </p:nvCxnSpPr>
        <p:spPr>
          <a:xfrm rot="5400000">
            <a:off x="1446588" y="4732744"/>
            <a:ext cx="714380" cy="67866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30" idx="0"/>
          </p:cNvCxnSpPr>
          <p:nvPr/>
        </p:nvCxnSpPr>
        <p:spPr>
          <a:xfrm>
            <a:off x="3643306" y="4714884"/>
            <a:ext cx="821537" cy="71438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43240" y="3643314"/>
            <a:ext cx="2000264" cy="400110"/>
          </a:xfrm>
          <a:prstGeom prst="rect">
            <a:avLst/>
          </a:prstGeom>
          <a:noFill/>
        </p:spPr>
        <p:txBody>
          <a:bodyPr wrap="square" rtlCol="0">
            <a:spAutoFit/>
          </a:bodyPr>
          <a:lstStyle/>
          <a:p>
            <a:pPr algn="l"/>
            <a:r>
              <a:rPr lang="zh-CN" altLang="en-US" sz="2000" b="1" smtClean="0">
                <a:solidFill>
                  <a:srgbClr val="3333FF"/>
                </a:solidFill>
                <a:ea typeface="楷体" panose="02010609060101010101" pitchFamily="49" charset="-122"/>
                <a:cs typeface="Times New Roman" panose="02020603050405020304" pitchFamily="18" charset="0"/>
              </a:rPr>
              <a:t>加上</a:t>
            </a:r>
            <a:r>
              <a:rPr lang="zh-CN" altLang="en-US" sz="2000" b="1" smtClean="0">
                <a:solidFill>
                  <a:srgbClr val="CC00CC"/>
                </a:solidFill>
                <a:ea typeface="楷体" panose="02010609060101010101" pitchFamily="49" charset="-122"/>
                <a:cs typeface="Times New Roman" panose="02020603050405020304" pitchFamily="18" charset="0"/>
              </a:rPr>
              <a:t>外部结点</a:t>
            </a:r>
            <a:endParaRPr lang="zh-CN" altLang="en-US" sz="2000" b="1" dirty="0" smtClean="0">
              <a:solidFill>
                <a:srgbClr val="CC00CC"/>
              </a:solidFill>
              <a:ea typeface="楷体" panose="02010609060101010101" pitchFamily="49" charset="-122"/>
              <a:cs typeface="Times New Roman" panose="02020603050405020304" pitchFamily="18" charset="0"/>
            </a:endParaRPr>
          </a:p>
        </p:txBody>
      </p:sp>
      <p:sp>
        <p:nvSpPr>
          <p:cNvPr id="36" name="下箭头 35"/>
          <p:cNvSpPr/>
          <p:nvPr/>
        </p:nvSpPr>
        <p:spPr>
          <a:xfrm>
            <a:off x="2857488" y="3500438"/>
            <a:ext cx="214314" cy="71438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2800"/>
          </a:p>
        </p:txBody>
      </p:sp>
      <p:sp>
        <p:nvSpPr>
          <p:cNvPr id="20" name="TextBox 19"/>
          <p:cNvSpPr txBox="1"/>
          <p:nvPr/>
        </p:nvSpPr>
        <p:spPr>
          <a:xfrm>
            <a:off x="5143504" y="5286388"/>
            <a:ext cx="3357586" cy="769441"/>
          </a:xfrm>
          <a:prstGeom prst="rect">
            <a:avLst/>
          </a:prstGeom>
          <a:noFill/>
        </p:spPr>
        <p:txBody>
          <a:bodyPr wrap="square" rtlCol="0">
            <a:spAutoFit/>
          </a:bodyPr>
          <a:lstStyle/>
          <a:p>
            <a:pPr algn="l"/>
            <a:r>
              <a:rPr lang="zh-CN" altLang="en-US" sz="2200" b="1" smtClean="0">
                <a:solidFill>
                  <a:srgbClr val="3333FF"/>
                </a:solidFill>
                <a:ea typeface="楷体" panose="02010609060101010101" pitchFamily="49" charset="-122"/>
                <a:cs typeface="Times New Roman" panose="02020603050405020304" pitchFamily="18" charset="0"/>
              </a:rPr>
              <a:t>一个外部结点对应某内部结点的一个</a:t>
            </a:r>
            <a:r>
              <a:rPr lang="en-US" altLang="zh-CN" sz="2200" b="1" smtClean="0">
                <a:solidFill>
                  <a:srgbClr val="3333FF"/>
                </a:solidFill>
                <a:ea typeface="楷体" panose="02010609060101010101" pitchFamily="49" charset="-122"/>
                <a:cs typeface="Times New Roman" panose="02020603050405020304" pitchFamily="18" charset="0"/>
              </a:rPr>
              <a:t>NULL</a:t>
            </a:r>
            <a:r>
              <a:rPr lang="zh-CN" altLang="en-US" sz="2200" b="1" smtClean="0">
                <a:solidFill>
                  <a:srgbClr val="3333FF"/>
                </a:solidFill>
                <a:ea typeface="楷体" panose="02010609060101010101" pitchFamily="49" charset="-122"/>
                <a:cs typeface="Times New Roman" panose="02020603050405020304" pitchFamily="18" charset="0"/>
              </a:rPr>
              <a:t>指针</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sp>
        <p:nvSpPr>
          <p:cNvPr id="31" name="灯片编号占位符 30"/>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684213" y="1700213"/>
            <a:ext cx="7345362" cy="3972983"/>
          </a:xfrm>
          <a:prstGeom prst="rect">
            <a:avLst/>
          </a:prstGeom>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a:spcBef>
                <a:spcPct val="50000"/>
              </a:spcBef>
            </a:pP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SearchBST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KeyType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==NULL ||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-&gt;key==k)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递归出口</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return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(k&lt;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-&gt;key)</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return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SearchBST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lchild</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在左子树中递归查找</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return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SearchBST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rchild</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在右子树中递归查找</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339" name="Text Box 3"/>
          <p:cNvSpPr txBox="1">
            <a:spLocks noChangeArrowheads="1"/>
          </p:cNvSpPr>
          <p:nvPr/>
        </p:nvSpPr>
        <p:spPr bwMode="auto">
          <a:xfrm>
            <a:off x="323850" y="260350"/>
            <a:ext cx="8351838" cy="1200329"/>
          </a:xfrm>
          <a:prstGeom prst="rect">
            <a:avLst/>
          </a:prstGeom>
          <a:noFill/>
          <a:ln w="9525">
            <a:noFill/>
            <a:miter lim="800000"/>
          </a:ln>
        </p:spPr>
        <p:txBody>
          <a:bodyPr>
            <a:spAutoFit/>
          </a:bodyPr>
          <a:lstStyle/>
          <a:p>
            <a:pPr algn="just">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　　递归查找算法</a:t>
            </a:r>
            <a:r>
              <a:rPr lang="en-US" altLang="zh-CN" sz="2400" b="1" dirty="0" err="1">
                <a:solidFill>
                  <a:srgbClr val="3333FF"/>
                </a:solidFill>
                <a:ea typeface="楷体" panose="02010609060101010101" pitchFamily="49" charset="-122"/>
                <a:cs typeface="Times New Roman" panose="02020603050405020304" pitchFamily="18" charset="0"/>
              </a:rPr>
              <a:t>SearchBST</a:t>
            </a:r>
            <a:r>
              <a:rPr lang="en-US" altLang="zh-CN" sz="2400" b="1" dirty="0">
                <a:solidFill>
                  <a:srgbClr val="3333FF"/>
                </a:solidFill>
                <a:ea typeface="楷体" panose="02010609060101010101" pitchFamily="49" charset="-122"/>
                <a:cs typeface="Times New Roman" panose="02020603050405020304" pitchFamily="18" charset="0"/>
              </a:rPr>
              <a:t>()</a:t>
            </a:r>
            <a:r>
              <a:rPr lang="zh-CN" altLang="en-US" sz="2400" b="1" dirty="0">
                <a:solidFill>
                  <a:srgbClr val="3333FF"/>
                </a:solidFill>
                <a:ea typeface="楷体" panose="02010609060101010101" pitchFamily="49" charset="-122"/>
                <a:cs typeface="Times New Roman" panose="02020603050405020304" pitchFamily="18" charset="0"/>
              </a:rPr>
              <a:t>如下（在二叉排序树</a:t>
            </a:r>
            <a:r>
              <a:rPr lang="en-US" altLang="zh-CN" sz="2400" b="1" dirty="0" err="1">
                <a:solidFill>
                  <a:srgbClr val="3333FF"/>
                </a:solidFill>
                <a:ea typeface="楷体" panose="02010609060101010101" pitchFamily="49" charset="-122"/>
                <a:cs typeface="Times New Roman" panose="02020603050405020304" pitchFamily="18" charset="0"/>
              </a:rPr>
              <a:t>bt</a:t>
            </a:r>
            <a:r>
              <a:rPr lang="zh-CN" altLang="en-US" sz="2400" b="1" dirty="0">
                <a:solidFill>
                  <a:srgbClr val="3333FF"/>
                </a:solidFill>
                <a:ea typeface="楷体" panose="02010609060101010101" pitchFamily="49" charset="-122"/>
                <a:cs typeface="Times New Roman" panose="02020603050405020304" pitchFamily="18" charset="0"/>
              </a:rPr>
              <a:t>上查找关键字为</a:t>
            </a:r>
            <a:r>
              <a:rPr lang="en-US" altLang="zh-CN" sz="2400" b="1" i="1" dirty="0">
                <a:solidFill>
                  <a:srgbClr val="3333FF"/>
                </a:solidFill>
                <a:ea typeface="楷体" panose="02010609060101010101" pitchFamily="49" charset="-122"/>
                <a:cs typeface="Times New Roman" panose="02020603050405020304" pitchFamily="18" charset="0"/>
              </a:rPr>
              <a:t>k</a:t>
            </a:r>
            <a:r>
              <a:rPr lang="zh-CN" altLang="en-US" sz="2400" b="1">
                <a:solidFill>
                  <a:srgbClr val="3333FF"/>
                </a:solidFill>
                <a:ea typeface="楷体" panose="02010609060101010101" pitchFamily="49" charset="-122"/>
                <a:cs typeface="Times New Roman" panose="02020603050405020304" pitchFamily="18" charset="0"/>
              </a:rPr>
              <a:t>的</a:t>
            </a:r>
            <a:r>
              <a:rPr lang="zh-CN" altLang="en-US" sz="2400" b="1" smtClean="0">
                <a:solidFill>
                  <a:srgbClr val="3333FF"/>
                </a:solidFill>
                <a:ea typeface="楷体" panose="02010609060101010101" pitchFamily="49" charset="-122"/>
                <a:cs typeface="Times New Roman" panose="02020603050405020304" pitchFamily="18" charset="0"/>
              </a:rPr>
              <a:t>记录，成功</a:t>
            </a:r>
            <a:r>
              <a:rPr lang="zh-CN" altLang="en-US" sz="2400" b="1" dirty="0">
                <a:solidFill>
                  <a:srgbClr val="3333FF"/>
                </a:solidFill>
                <a:ea typeface="楷体" panose="02010609060101010101" pitchFamily="49" charset="-122"/>
                <a:cs typeface="Times New Roman" panose="02020603050405020304" pitchFamily="18" charset="0"/>
              </a:rPr>
              <a:t>时</a:t>
            </a:r>
            <a:r>
              <a:rPr lang="zh-CN" altLang="en-US" sz="2400" b="1">
                <a:solidFill>
                  <a:srgbClr val="3333FF"/>
                </a:solidFill>
                <a:ea typeface="楷体" panose="02010609060101010101" pitchFamily="49" charset="-122"/>
                <a:cs typeface="Times New Roman" panose="02020603050405020304" pitchFamily="18" charset="0"/>
              </a:rPr>
              <a:t>返回</a:t>
            </a:r>
            <a:r>
              <a:rPr lang="zh-CN" altLang="en-US" sz="2400" b="1" smtClean="0">
                <a:solidFill>
                  <a:srgbClr val="3333FF"/>
                </a:solidFill>
                <a:ea typeface="楷体" panose="02010609060101010101" pitchFamily="49" charset="-122"/>
                <a:cs typeface="Times New Roman" panose="02020603050405020304" pitchFamily="18" charset="0"/>
              </a:rPr>
              <a:t>该结点指针，否则</a:t>
            </a:r>
            <a:r>
              <a:rPr lang="zh-CN" altLang="en-US" sz="2400" b="1" dirty="0">
                <a:solidFill>
                  <a:srgbClr val="3333FF"/>
                </a:solidFill>
                <a:ea typeface="楷体" panose="02010609060101010101" pitchFamily="49" charset="-122"/>
                <a:cs typeface="Times New Roman" panose="02020603050405020304" pitchFamily="18" charset="0"/>
              </a:rPr>
              <a:t>返回</a:t>
            </a:r>
            <a:r>
              <a:rPr lang="en-US" altLang="zh-CN" sz="2400" b="1" dirty="0">
                <a:solidFill>
                  <a:srgbClr val="3333FF"/>
                </a:solidFill>
                <a:ea typeface="楷体" panose="02010609060101010101" pitchFamily="49" charset="-122"/>
                <a:cs typeface="Times New Roman" panose="02020603050405020304" pitchFamily="18" charset="0"/>
              </a:rPr>
              <a:t>NULL</a:t>
            </a:r>
            <a:r>
              <a:rPr lang="zh-CN" altLang="en-US" sz="2400" b="1" dirty="0">
                <a:solidFill>
                  <a:srgbClr val="3333FF"/>
                </a:solidFill>
                <a:ea typeface="楷体" panose="02010609060101010101" pitchFamily="49" charset="-122"/>
                <a:cs typeface="Times New Roman" panose="02020603050405020304" pitchFamily="18" charset="0"/>
              </a:rPr>
              <a:t>）：</a:t>
            </a:r>
            <a:endParaRPr kumimoji="0" lang="zh-CN" altLang="en-US" sz="2400" b="1" dirty="0">
              <a:solidFill>
                <a:srgbClr val="3333FF"/>
              </a:solidFill>
              <a:ea typeface="楷体" panose="02010609060101010101" pitchFamily="49"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429057"/>
          <p:cNvSpPr>
            <a:spLocks noGrp="1"/>
          </p:cNvSpPr>
          <p:nvPr>
            <p:ph type="title"/>
          </p:nvPr>
        </p:nvSpPr>
        <p:spPr>
          <a:ln/>
        </p:spPr>
        <p:txBody>
          <a:bodyPr vert="horz" wrap="square" lIns="91440" tIns="45720" rIns="91440" bIns="45720" anchor="b"/>
          <a:p>
            <a:r>
              <a:rPr lang="zh-CN" altLang="en-US" sz="3600" dirty="0">
                <a:solidFill>
                  <a:schemeClr val="tx1"/>
                </a:solidFill>
                <a:latin typeface="黑体" panose="02010609060101010101" pitchFamily="49" charset="-122"/>
              </a:rPr>
              <a:t>二叉排序树的插入</a:t>
            </a:r>
            <a:endParaRPr lang="zh-CN" altLang="en-US" sz="3600" dirty="0">
              <a:solidFill>
                <a:schemeClr val="tx1"/>
              </a:solidFill>
              <a:latin typeface="黑体" panose="02010609060101010101" pitchFamily="49" charset="-122"/>
            </a:endParaRPr>
          </a:p>
        </p:txBody>
      </p:sp>
      <p:sp>
        <p:nvSpPr>
          <p:cNvPr id="39939" name="文本占位符 429058"/>
          <p:cNvSpPr>
            <a:spLocks noGrp="1"/>
          </p:cNvSpPr>
          <p:nvPr>
            <p:ph idx="1"/>
          </p:nvPr>
        </p:nvSpPr>
        <p:spPr>
          <a:xfrm>
            <a:off x="611188" y="1339850"/>
            <a:ext cx="7715250" cy="4843463"/>
          </a:xfrm>
          <a:ln/>
        </p:spPr>
        <p:txBody>
          <a:bodyPr vert="horz" wrap="square" lIns="91440" tIns="45720" rIns="91440" bIns="45720" anchor="t"/>
          <a:p>
            <a:pPr marL="0" indent="0" algn="just">
              <a:lnSpc>
                <a:spcPct val="125000"/>
              </a:lnSpc>
              <a:spcBef>
                <a:spcPct val="0"/>
              </a:spcBef>
              <a:buNone/>
            </a:pPr>
            <a:r>
              <a:rPr lang="en-US" altLang="zh-CN" sz="2800" dirty="0">
                <a:solidFill>
                  <a:srgbClr val="3333CC"/>
                </a:solidFill>
                <a:latin typeface="黑体" panose="02010609060101010101" pitchFamily="49" charset="-122"/>
                <a:ea typeface="黑体" panose="02010609060101010101" pitchFamily="49" charset="-122"/>
              </a:rPr>
              <a:t>    </a:t>
            </a:r>
            <a:r>
              <a:rPr lang="zh-CN" altLang="en-US" sz="2800" dirty="0">
                <a:solidFill>
                  <a:srgbClr val="3333CC"/>
                </a:solidFill>
                <a:latin typeface="黑体" panose="02010609060101010101" pitchFamily="49" charset="-122"/>
                <a:ea typeface="黑体" panose="02010609060101010101" pitchFamily="49" charset="-122"/>
              </a:rPr>
              <a:t>二叉排序树的插入思想：</a:t>
            </a:r>
            <a:endParaRPr lang="zh-CN" altLang="en-US" sz="2800" dirty="0">
              <a:solidFill>
                <a:srgbClr val="3333CC"/>
              </a:solidFill>
              <a:latin typeface="黑体" panose="02010609060101010101" pitchFamily="49" charset="-122"/>
              <a:ea typeface="黑体" panose="02010609060101010101" pitchFamily="49" charset="-122"/>
            </a:endParaRPr>
          </a:p>
          <a:p>
            <a:pPr marL="0" indent="0" algn="just">
              <a:lnSpc>
                <a:spcPct val="125000"/>
              </a:lnSpc>
              <a:spcBef>
                <a:spcPct val="0"/>
              </a:spcBef>
              <a:buNone/>
            </a:pPr>
            <a:endParaRPr lang="zh-CN" altLang="en-US" sz="2800" dirty="0">
              <a:solidFill>
                <a:srgbClr val="3333CC"/>
              </a:solidFill>
              <a:latin typeface="黑体" panose="02010609060101010101" pitchFamily="49" charset="-122"/>
              <a:ea typeface="黑体" panose="02010609060101010101" pitchFamily="49" charset="-122"/>
            </a:endParaRPr>
          </a:p>
          <a:p>
            <a:pPr marL="0" indent="0" algn="just">
              <a:lnSpc>
                <a:spcPct val="125000"/>
              </a:lnSpc>
              <a:spcBef>
                <a:spcPct val="0"/>
              </a:spcBef>
              <a:buNone/>
            </a:pPr>
            <a:endParaRPr lang="zh-CN" altLang="en-US" sz="2800" dirty="0">
              <a:solidFill>
                <a:srgbClr val="3333CC"/>
              </a:solidFill>
              <a:latin typeface="黑体" panose="02010609060101010101" pitchFamily="49" charset="-122"/>
              <a:ea typeface="黑体" panose="02010609060101010101" pitchFamily="49" charset="-122"/>
            </a:endParaRPr>
          </a:p>
          <a:p>
            <a:pPr marL="0" indent="0" algn="just">
              <a:lnSpc>
                <a:spcPct val="125000"/>
              </a:lnSpc>
              <a:spcBef>
                <a:spcPct val="0"/>
              </a:spcBef>
              <a:buNone/>
            </a:pPr>
            <a:endParaRPr lang="zh-CN" altLang="en-US" sz="2800" dirty="0">
              <a:solidFill>
                <a:srgbClr val="3333CC"/>
              </a:solidFill>
              <a:latin typeface="黑体" panose="02010609060101010101" pitchFamily="49" charset="-122"/>
              <a:ea typeface="黑体" panose="02010609060101010101" pitchFamily="49" charset="-122"/>
            </a:endParaRPr>
          </a:p>
          <a:p>
            <a:pPr marL="0" indent="0" algn="just">
              <a:lnSpc>
                <a:spcPct val="125000"/>
              </a:lnSpc>
              <a:spcBef>
                <a:spcPct val="0"/>
              </a:spcBef>
              <a:buNone/>
            </a:pPr>
            <a:endParaRPr lang="zh-CN" altLang="en-US" sz="2800" dirty="0">
              <a:solidFill>
                <a:srgbClr val="3333CC"/>
              </a:solidFill>
              <a:latin typeface="黑体" panose="02010609060101010101" pitchFamily="49" charset="-122"/>
              <a:ea typeface="黑体" panose="02010609060101010101" pitchFamily="49" charset="-122"/>
            </a:endParaRPr>
          </a:p>
          <a:p>
            <a:pPr marL="0" indent="0" algn="just">
              <a:lnSpc>
                <a:spcPct val="125000"/>
              </a:lnSpc>
              <a:spcBef>
                <a:spcPct val="0"/>
              </a:spcBef>
              <a:buNone/>
            </a:pPr>
            <a:endParaRPr lang="zh-CN" altLang="en-US" sz="2800" dirty="0">
              <a:solidFill>
                <a:srgbClr val="3333CC"/>
              </a:solidFill>
              <a:latin typeface="黑体" panose="02010609060101010101" pitchFamily="49" charset="-122"/>
              <a:ea typeface="黑体" panose="02010609060101010101" pitchFamily="49" charset="-122"/>
            </a:endParaRPr>
          </a:p>
          <a:p>
            <a:pPr marL="0" indent="0" algn="just">
              <a:lnSpc>
                <a:spcPct val="125000"/>
              </a:lnSpc>
              <a:spcBef>
                <a:spcPct val="0"/>
              </a:spcBef>
              <a:buNone/>
            </a:pPr>
            <a:r>
              <a:rPr lang="en-US" altLang="zh-CN" sz="2800" dirty="0"/>
              <a:t>        </a:t>
            </a:r>
            <a:r>
              <a:rPr lang="zh-CN" altLang="en-US" sz="2800" dirty="0"/>
              <a:t>新插入结点永远是叶子结点，为了插入到合理的位置，需要确定其双亲结点，然后根据大小关系确定是双亲的左孩子还是右孩子。</a:t>
            </a:r>
            <a:endParaRPr lang="zh-CN" altLang="en-US" sz="2800" dirty="0"/>
          </a:p>
        </p:txBody>
      </p:sp>
      <p:sp>
        <p:nvSpPr>
          <p:cNvPr id="4" name="TextBox 3"/>
          <p:cNvSpPr txBox="1"/>
          <p:nvPr/>
        </p:nvSpPr>
        <p:spPr>
          <a:xfrm>
            <a:off x="428596" y="1853877"/>
            <a:ext cx="8286808" cy="283462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b="100000"/>
            </a:path>
            <a:tileRect t="-100000" r="-100000"/>
          </a:gradFill>
          <a:scene3d>
            <a:camera prst="perspectiveAbove"/>
            <a:lightRig rig="threePt" dir="t"/>
          </a:scene3d>
        </p:spPr>
        <p:style>
          <a:lnRef idx="1">
            <a:schemeClr val="accent6"/>
          </a:lnRef>
          <a:fillRef idx="2">
            <a:schemeClr val="accent6"/>
          </a:fillRef>
          <a:effectRef idx="1">
            <a:schemeClr val="accent6"/>
          </a:effectRef>
          <a:fontRef idx="minor">
            <a:schemeClr val="dk1"/>
          </a:fontRef>
        </p:style>
        <p:txBody>
          <a:bodyPr wrap="square" rtlCol="0">
            <a:spAutoFit/>
          </a:bodyPr>
          <a:p>
            <a:pPr algn="just">
              <a:lnSpc>
                <a:spcPct val="110000"/>
              </a:lnSpc>
              <a:spcBef>
                <a:spcPct val="50000"/>
              </a:spcBef>
            </a:pPr>
            <a:r>
              <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）若二叉排序树</a:t>
            </a:r>
            <a:r>
              <a:rPr lang="en-US" altLang="zh-CN"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T</a:t>
            </a:r>
            <a:r>
              <a:rPr lang="zh-CN" altLang="en-US" sz="22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为空，则</a:t>
            </a:r>
            <a:r>
              <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创建一个</a:t>
            </a:r>
            <a:r>
              <a:rPr lang="en-US" altLang="zh-CN"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a:t>
            </a:r>
            <a:r>
              <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域为</a:t>
            </a:r>
            <a:r>
              <a:rPr lang="en-US" altLang="zh-CN" sz="2200" b="1"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2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的结点，将</a:t>
            </a:r>
            <a:r>
              <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它</a:t>
            </a:r>
            <a:r>
              <a:rPr lang="zh-CN" altLang="en-US" sz="22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作为根结点；</a:t>
            </a:r>
            <a:endPar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10000"/>
              </a:lnSpc>
              <a:spcBef>
                <a:spcPct val="50000"/>
              </a:spcBef>
            </a:pPr>
            <a:r>
              <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）否则将</a:t>
            </a:r>
            <a:r>
              <a:rPr lang="en-US" altLang="zh-CN" sz="2200" b="1" i="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2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和根结点的关键字比较，若两者相等，则</a:t>
            </a:r>
            <a:r>
              <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说明树中已有此</a:t>
            </a:r>
            <a:r>
              <a:rPr lang="zh-CN" altLang="en-US" sz="22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关键字</a:t>
            </a:r>
            <a:r>
              <a:rPr lang="en-US" altLang="zh-CN" sz="2200" b="1"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2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，无须插入，直接</a:t>
            </a:r>
            <a:r>
              <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返回</a:t>
            </a:r>
            <a:r>
              <a:rPr lang="en-US" altLang="zh-CN"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10000"/>
              </a:lnSpc>
              <a:spcBef>
                <a:spcPct val="50000"/>
              </a:spcBef>
            </a:pPr>
            <a:r>
              <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）若</a:t>
            </a:r>
            <a:r>
              <a:rPr lang="en-US" altLang="zh-CN" sz="2200" b="1" i="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&lt;T</a:t>
            </a:r>
            <a:r>
              <a:rPr lang="en-US" altLang="zh-CN" sz="2200" b="1" dirty="0" smtClean="0">
                <a:solidFill>
                  <a:srgbClr val="3333FF"/>
                </a:solidFill>
                <a:latin typeface="+mj-ea"/>
                <a:ea typeface="+mj-ea"/>
                <a:cs typeface="Times New Roman" panose="02020603050405020304" pitchFamily="18" charset="0"/>
              </a:rPr>
              <a:t>-</a:t>
            </a:r>
            <a:r>
              <a:rPr lang="en-US" altLang="zh-CN" sz="22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&gt;key</a:t>
            </a:r>
            <a:r>
              <a:rPr lang="zh-CN" altLang="en-US" sz="22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，则</a:t>
            </a:r>
            <a:r>
              <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2200" b="1" i="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2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插入根结点的</a:t>
            </a:r>
            <a:r>
              <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左子树中。</a:t>
            </a:r>
            <a:endPar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10000"/>
              </a:lnSpc>
              <a:spcBef>
                <a:spcPct val="50000"/>
              </a:spcBef>
            </a:pPr>
            <a:r>
              <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2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）否则将它插入右子树中。</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23850" y="765175"/>
            <a:ext cx="8305800" cy="5109091"/>
          </a:xfrm>
          <a:prstGeom prst="rect">
            <a:avLst/>
          </a:prstGeom>
          <a:scene3d>
            <a:camera prst="perspectiveFront"/>
            <a:lightRig rig="threePt" dir="t"/>
          </a:scene3d>
        </p:spPr>
        <p:style>
          <a:lnRef idx="1">
            <a:schemeClr val="accent3"/>
          </a:lnRef>
          <a:fillRef idx="2">
            <a:schemeClr val="accent3"/>
          </a:fillRef>
          <a:effectRef idx="1">
            <a:schemeClr val="accent3"/>
          </a:effectRef>
          <a:fontRef idx="minor">
            <a:schemeClr val="dk1"/>
          </a:fontRef>
        </p:style>
        <p:txBody>
          <a:bodyPr>
            <a:spAutoFit/>
          </a:bodyPr>
          <a:lstStyle/>
          <a:p>
            <a:pPr algn="just">
              <a:lnSpc>
                <a:spcPct val="70000"/>
              </a:lnSpc>
              <a:spcBef>
                <a:spcPct val="50000"/>
              </a:spcBef>
            </a:pP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InsertBST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KeyType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(p==NULL)	 </a:t>
            </a:r>
            <a:r>
              <a:rPr lang="en-US" altLang="zh-CN"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原树</a:t>
            </a:r>
            <a:r>
              <a:rPr lang="zh-CN" altLang="en-US" sz="2000" b="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空，</a:t>
            </a:r>
            <a:r>
              <a:rPr lang="en-US" altLang="zh-CN"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新插入的记录</a:t>
            </a:r>
            <a:r>
              <a:rPr lang="zh-CN" altLang="en-US" sz="2000" b="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根结点</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zh-CN" altLang="en-US"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p</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malloc</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sizeof</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p-</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&gt;key=</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k;p</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lchild</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=p-&gt;</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rchild</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=NULL;</a:t>
            </a:r>
            <a:endPar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return </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1;</a:t>
            </a:r>
            <a:endPar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else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if  (k==p-&gt;key)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存在相同</a:t>
            </a:r>
            <a:r>
              <a:rPr lang="zh-CN" altLang="en-US" sz="2000" b="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关键字</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的结点，返回</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endPar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else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if (k&lt;p-&gt;key)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InsertBST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lchild</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插入到左子树中</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InsertBST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rchild</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插入到右子树中</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436" name="Text Box 4"/>
          <p:cNvSpPr txBox="1">
            <a:spLocks noChangeArrowheads="1"/>
          </p:cNvSpPr>
          <p:nvPr/>
        </p:nvSpPr>
        <p:spPr bwMode="auto">
          <a:xfrm>
            <a:off x="179388" y="188913"/>
            <a:ext cx="5256212" cy="457200"/>
          </a:xfrm>
          <a:prstGeom prst="rect">
            <a:avLst/>
          </a:prstGeom>
          <a:noFill/>
          <a:ln w="9525">
            <a:noFill/>
            <a:miter lim="800000"/>
          </a:ln>
        </p:spPr>
        <p:txBody>
          <a:bodyPr>
            <a:spAutoFit/>
          </a:bodyPr>
          <a:lstStyle/>
          <a:p>
            <a:pPr algn="l">
              <a:spcBef>
                <a:spcPct val="50000"/>
              </a:spcBef>
            </a:pPr>
            <a:r>
              <a:rPr lang="zh-CN" altLang="en-US" sz="2400" b="1" dirty="0">
                <a:solidFill>
                  <a:srgbClr val="3333FF"/>
                </a:solidFill>
                <a:ea typeface="楷体" panose="02010609060101010101" pitchFamily="49" charset="-122"/>
                <a:cs typeface="Times New Roman" panose="02020603050405020304" pitchFamily="18" charset="0"/>
              </a:rPr>
              <a:t>对应的递归算法</a:t>
            </a:r>
            <a:r>
              <a:rPr lang="en-US" altLang="zh-CN" sz="2400" b="1" dirty="0" err="1">
                <a:solidFill>
                  <a:srgbClr val="3333FF"/>
                </a:solidFill>
                <a:ea typeface="楷体" panose="02010609060101010101" pitchFamily="49" charset="-122"/>
                <a:cs typeface="Times New Roman" panose="02020603050405020304" pitchFamily="18" charset="0"/>
              </a:rPr>
              <a:t>InsertBST</a:t>
            </a:r>
            <a:r>
              <a:rPr lang="en-US" altLang="zh-CN" sz="2400" b="1" dirty="0">
                <a:solidFill>
                  <a:srgbClr val="3333FF"/>
                </a:solidFill>
                <a:ea typeface="楷体" panose="02010609060101010101" pitchFamily="49" charset="-122"/>
                <a:cs typeface="Times New Roman" panose="02020603050405020304" pitchFamily="18" charset="0"/>
              </a:rPr>
              <a:t>()</a:t>
            </a:r>
            <a:r>
              <a:rPr lang="zh-CN" altLang="en-US" sz="2400" b="1" dirty="0">
                <a:solidFill>
                  <a:srgbClr val="3333FF"/>
                </a:solidFill>
                <a:ea typeface="楷体" panose="02010609060101010101" pitchFamily="49" charset="-122"/>
                <a:cs typeface="Times New Roman" panose="02020603050405020304" pitchFamily="18" charset="0"/>
              </a:rPr>
              <a:t>如下：</a:t>
            </a:r>
            <a:endParaRPr lang="zh-CN" altLang="en-US" sz="2400" b="1" dirty="0">
              <a:solidFill>
                <a:srgbClr val="3333FF"/>
              </a:solidFill>
              <a:ea typeface="楷体" panose="02010609060101010101" pitchFamily="49" charset="-122"/>
              <a:cs typeface="Times New Roman" panose="02020603050405020304" pitchFamily="18" charset="0"/>
            </a:endParaRPr>
          </a:p>
        </p:txBody>
      </p:sp>
      <p:grpSp>
        <p:nvGrpSpPr>
          <p:cNvPr id="6" name="组合 5"/>
          <p:cNvGrpSpPr/>
          <p:nvPr/>
        </p:nvGrpSpPr>
        <p:grpSpPr>
          <a:xfrm>
            <a:off x="928662" y="5643578"/>
            <a:ext cx="2744779" cy="900176"/>
            <a:chOff x="928662" y="5643578"/>
            <a:chExt cx="2744779" cy="900176"/>
          </a:xfrm>
        </p:grpSpPr>
        <p:sp>
          <p:nvSpPr>
            <p:cNvPr id="18435" name="Text Box 3"/>
            <p:cNvSpPr txBox="1">
              <a:spLocks noChangeArrowheads="1"/>
            </p:cNvSpPr>
            <p:nvPr/>
          </p:nvSpPr>
          <p:spPr bwMode="auto">
            <a:xfrm>
              <a:off x="1142976" y="6143644"/>
              <a:ext cx="2530465" cy="400110"/>
            </a:xfrm>
            <a:prstGeom prst="rect">
              <a:avLst/>
            </a:prstGeom>
            <a:noFill/>
            <a:ln w="9525">
              <a:noFill/>
              <a:miter lim="800000"/>
            </a:ln>
          </p:spPr>
          <p:txBody>
            <a:bodyPr wrap="square">
              <a:spAutoFit/>
            </a:bodyPr>
            <a:lstStyle/>
            <a:p>
              <a:pPr algn="l">
                <a:spcBef>
                  <a:spcPct val="50000"/>
                </a:spcBef>
              </a:pPr>
              <a:r>
                <a:rPr kumimoji="0" lang="zh-CN" altLang="en-US" sz="2000" b="1" dirty="0">
                  <a:solidFill>
                    <a:srgbClr val="3333FF"/>
                  </a:solidFill>
                  <a:ea typeface="楷体" panose="02010609060101010101" pitchFamily="49" charset="-122"/>
                  <a:cs typeface="Times New Roman" panose="02020603050405020304" pitchFamily="18" charset="0"/>
                </a:rPr>
                <a:t>先序遍历的思想</a:t>
              </a:r>
              <a:endParaRPr kumimoji="0" lang="zh-CN" altLang="en-US" sz="2000" b="1" dirty="0">
                <a:solidFill>
                  <a:srgbClr val="3333FF"/>
                </a:solidFill>
                <a:ea typeface="楷体" panose="02010609060101010101" pitchFamily="49" charset="-122"/>
                <a:cs typeface="Times New Roman" panose="02020603050405020304" pitchFamily="18" charset="0"/>
              </a:endParaRPr>
            </a:p>
          </p:txBody>
        </p:sp>
        <p:sp>
          <p:nvSpPr>
            <p:cNvPr id="5" name="上弧形箭头 4"/>
            <p:cNvSpPr/>
            <p:nvPr/>
          </p:nvSpPr>
          <p:spPr>
            <a:xfrm rot="16200000">
              <a:off x="714360" y="5857880"/>
              <a:ext cx="714356" cy="285752"/>
            </a:xfrm>
            <a:prstGeom prst="curved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sz="2800">
                <a:solidFill>
                  <a:schemeClr val="tx1"/>
                </a:solidFill>
              </a:endParaRPr>
            </a:p>
          </p:txBody>
        </p:sp>
      </p:grpSp>
      <p:sp>
        <p:nvSpPr>
          <p:cNvPr id="8" name="灯片编号占位符 7"/>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43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43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11188" y="1714488"/>
            <a:ext cx="8229600" cy="3631763"/>
          </a:xfrm>
          <a:prstGeom prst="rect">
            <a:avLst/>
          </a:prstGeom>
          <a:scene3d>
            <a:camera prst="perspectiveAbove"/>
            <a:lightRig rig="threePt" dir="t"/>
          </a:scene3d>
        </p:spPr>
        <p:style>
          <a:lnRef idx="1">
            <a:schemeClr val="accent3"/>
          </a:lnRef>
          <a:fillRef idx="2">
            <a:schemeClr val="accent3"/>
          </a:fillRef>
          <a:effectRef idx="1">
            <a:schemeClr val="accent3"/>
          </a:effectRef>
          <a:fontRef idx="minor">
            <a:schemeClr val="dk1"/>
          </a:fontRef>
        </p:style>
        <p:txBody>
          <a:bodyPr>
            <a:spAutoFit/>
          </a:bodyPr>
          <a:lstStyle/>
          <a:p>
            <a:pPr algn="just">
              <a:lnSpc>
                <a:spcPts val="2000"/>
              </a:lnSpc>
              <a:spcBef>
                <a:spcPct val="50000"/>
              </a:spcBef>
            </a:pP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CreatBST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KeyType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 //</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返回树根指针</a:t>
            </a:r>
            <a:endPar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=NULL;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初始时</a:t>
            </a:r>
            <a:r>
              <a:rPr lang="en-US" altLang="zh-CN" sz="2000" b="1"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bt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为空树</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&lt;n)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InsertBST(bt</a:t>
            </a:r>
            <a:r>
              <a:rPr lang="zh-CN" altLang="en-US" sz="2000" b="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A[i</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b="1"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插入二叉排序树</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返回建立的二叉排序树的根指针</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459" name="Text Box 3"/>
          <p:cNvSpPr txBox="1">
            <a:spLocks noChangeArrowheads="1"/>
          </p:cNvSpPr>
          <p:nvPr/>
        </p:nvSpPr>
        <p:spPr bwMode="auto">
          <a:xfrm>
            <a:off x="684213" y="5643578"/>
            <a:ext cx="7991475" cy="461665"/>
          </a:xfrm>
          <a:prstGeom prst="rect">
            <a:avLst/>
          </a:prstGeom>
          <a:noFill/>
          <a:ln w="9525">
            <a:noFill/>
            <a:miter lim="800000"/>
          </a:ln>
        </p:spPr>
        <p:txBody>
          <a:bodyPr>
            <a:spAutoFit/>
          </a:bodyPr>
          <a:lstStyle/>
          <a:p>
            <a:pPr algn="l">
              <a:spcBef>
                <a:spcPct val="50000"/>
              </a:spcBef>
            </a:pPr>
            <a:r>
              <a:rPr kumimoji="0" lang="zh-CN" altLang="en-US" sz="2400" b="1" dirty="0" smtClean="0">
                <a:latin typeface="黑体" panose="02010609060101010101" pitchFamily="49" charset="-122"/>
                <a:ea typeface="黑体" panose="02010609060101010101" pitchFamily="49" charset="-122"/>
                <a:cs typeface="Times New Roman" panose="02020603050405020304" pitchFamily="18" charset="0"/>
              </a:rPr>
              <a:t>注意</a:t>
            </a:r>
            <a:r>
              <a:rPr kumimoji="0" lang="zh-CN" altLang="en-US" sz="2400" b="1" smtClean="0">
                <a:latin typeface="黑体" panose="02010609060101010101" pitchFamily="49" charset="-122"/>
                <a:ea typeface="黑体" panose="02010609060101010101" pitchFamily="49" charset="-122"/>
                <a:cs typeface="Times New Roman" panose="02020603050405020304" pitchFamily="18" charset="0"/>
              </a:rPr>
              <a:t>：</a:t>
            </a:r>
            <a:r>
              <a:rPr kumimoji="0" lang="zh-CN" altLang="en-US" sz="2200" b="1" smtClean="0">
                <a:solidFill>
                  <a:srgbClr val="3333FF"/>
                </a:solidFill>
                <a:latin typeface="微软雅黑" panose="020B0503020204020204" charset="-122"/>
                <a:ea typeface="微软雅黑" panose="020B0503020204020204" charset="-122"/>
                <a:cs typeface="Times New Roman" panose="02020603050405020304" pitchFamily="18" charset="0"/>
              </a:rPr>
              <a:t>任何结点插入</a:t>
            </a:r>
            <a:r>
              <a:rPr kumimoji="0" lang="zh-CN" altLang="en-US" sz="2200" b="1" dirty="0">
                <a:solidFill>
                  <a:srgbClr val="3333FF"/>
                </a:solidFill>
                <a:latin typeface="微软雅黑" panose="020B0503020204020204" charset="-122"/>
                <a:ea typeface="微软雅黑" panose="020B0503020204020204" charset="-122"/>
                <a:cs typeface="Times New Roman" panose="02020603050405020304" pitchFamily="18" charset="0"/>
              </a:rPr>
              <a:t>到二叉排序</a:t>
            </a:r>
            <a:r>
              <a:rPr kumimoji="0" lang="zh-CN" altLang="en-US" sz="2200" b="1">
                <a:solidFill>
                  <a:srgbClr val="3333FF"/>
                </a:solidFill>
                <a:latin typeface="微软雅黑" panose="020B0503020204020204" charset="-122"/>
                <a:ea typeface="微软雅黑" panose="020B0503020204020204" charset="-122"/>
                <a:cs typeface="Times New Roman" panose="02020603050405020304" pitchFamily="18" charset="0"/>
              </a:rPr>
              <a:t>树</a:t>
            </a:r>
            <a:r>
              <a:rPr kumimoji="0" lang="zh-CN" altLang="en-US" sz="2200" b="1" smtClean="0">
                <a:solidFill>
                  <a:srgbClr val="3333FF"/>
                </a:solidFill>
                <a:latin typeface="微软雅黑" panose="020B0503020204020204" charset="-122"/>
                <a:ea typeface="微软雅黑" panose="020B0503020204020204" charset="-122"/>
                <a:cs typeface="Times New Roman" panose="02020603050405020304" pitchFamily="18" charset="0"/>
              </a:rPr>
              <a:t>时，都是</a:t>
            </a:r>
            <a:r>
              <a:rPr kumimoji="0" lang="zh-CN" altLang="en-US" sz="2200" b="1">
                <a:solidFill>
                  <a:srgbClr val="3333FF"/>
                </a:solidFill>
                <a:latin typeface="微软雅黑" panose="020B0503020204020204" charset="-122"/>
                <a:ea typeface="微软雅黑" panose="020B0503020204020204" charset="-122"/>
                <a:cs typeface="Times New Roman" panose="02020603050405020304" pitchFamily="18" charset="0"/>
              </a:rPr>
              <a:t>以</a:t>
            </a:r>
            <a:r>
              <a:rPr kumimoji="0" lang="zh-CN" altLang="en-US" sz="2200" b="1" smtClean="0">
                <a:solidFill>
                  <a:srgbClr val="FF00FF"/>
                </a:solidFill>
                <a:latin typeface="微软雅黑" panose="020B0503020204020204" charset="-122"/>
                <a:ea typeface="微软雅黑" panose="020B0503020204020204" charset="-122"/>
                <a:cs typeface="Times New Roman" panose="02020603050405020304" pitchFamily="18" charset="0"/>
              </a:rPr>
              <a:t>叶结点</a:t>
            </a:r>
            <a:r>
              <a:rPr kumimoji="0" lang="zh-CN" altLang="en-US" sz="2200" b="1" smtClean="0">
                <a:solidFill>
                  <a:srgbClr val="3333FF"/>
                </a:solidFill>
                <a:latin typeface="微软雅黑" panose="020B0503020204020204" charset="-122"/>
                <a:ea typeface="微软雅黑" panose="020B0503020204020204" charset="-122"/>
                <a:cs typeface="Times New Roman" panose="02020603050405020304" pitchFamily="18" charset="0"/>
              </a:rPr>
              <a:t>插入</a:t>
            </a:r>
            <a:r>
              <a:rPr kumimoji="0" lang="zh-CN" altLang="en-US" sz="2200" b="1" dirty="0">
                <a:solidFill>
                  <a:srgbClr val="3333FF"/>
                </a:solidFill>
                <a:latin typeface="微软雅黑" panose="020B0503020204020204" charset="-122"/>
                <a:ea typeface="微软雅黑" panose="020B0503020204020204" charset="-122"/>
                <a:cs typeface="Times New Roman" panose="02020603050405020304" pitchFamily="18" charset="0"/>
              </a:rPr>
              <a:t>的。</a:t>
            </a:r>
            <a:endParaRPr kumimoji="0" lang="zh-CN" altLang="en-US" sz="2200" b="1" dirty="0">
              <a:solidFill>
                <a:srgbClr val="3333FF"/>
              </a:solidFill>
              <a:latin typeface="微软雅黑" panose="020B0503020204020204" charset="-122"/>
              <a:ea typeface="微软雅黑" panose="020B0503020204020204" charset="-122"/>
              <a:cs typeface="Times New Roman" panose="02020603050405020304" pitchFamily="18" charset="0"/>
            </a:endParaRPr>
          </a:p>
        </p:txBody>
      </p:sp>
      <p:sp>
        <p:nvSpPr>
          <p:cNvPr id="5" name="TextBox 4"/>
          <p:cNvSpPr txBox="1"/>
          <p:nvPr/>
        </p:nvSpPr>
        <p:spPr>
          <a:xfrm>
            <a:off x="1071538" y="428604"/>
            <a:ext cx="1928826" cy="769441"/>
          </a:xfrm>
          <a:prstGeom prst="rect">
            <a:avLst/>
          </a:prstGeom>
          <a:noFill/>
        </p:spPr>
        <p:txBody>
          <a:bodyPr wrap="square" rtlCol="0">
            <a:spAutoFit/>
          </a:bodyPr>
          <a:lstStyle/>
          <a:p>
            <a:r>
              <a:rPr lang="zh-CN" altLang="en-US" sz="2200" b="1" dirty="0" smtClean="0">
                <a:solidFill>
                  <a:srgbClr val="3333FF"/>
                </a:solidFill>
                <a:ea typeface="楷体" panose="02010609060101010101" pitchFamily="49" charset="-122"/>
                <a:cs typeface="Times New Roman" panose="02020603050405020304" pitchFamily="18" charset="0"/>
              </a:rPr>
              <a:t>关键字数组</a:t>
            </a:r>
            <a:r>
              <a:rPr lang="en-US" altLang="zh-CN" sz="2200" b="1" i="1" dirty="0" smtClean="0">
                <a:solidFill>
                  <a:srgbClr val="3333FF"/>
                </a:solidFill>
                <a:ea typeface="楷体" panose="02010609060101010101" pitchFamily="49" charset="-122"/>
                <a:cs typeface="Times New Roman" panose="02020603050405020304" pitchFamily="18" charset="0"/>
              </a:rPr>
              <a:t>A</a:t>
            </a:r>
            <a:r>
              <a:rPr lang="en-US" altLang="zh-CN" sz="2200" b="1" dirty="0" smtClean="0">
                <a:solidFill>
                  <a:srgbClr val="3333FF"/>
                </a:solidFill>
                <a:ea typeface="楷体" panose="02010609060101010101" pitchFamily="49" charset="-122"/>
                <a:cs typeface="Times New Roman" panose="02020603050405020304" pitchFamily="18" charset="0"/>
              </a:rPr>
              <a:t>[</a:t>
            </a:r>
            <a:r>
              <a:rPr lang="en-US" altLang="zh-CN" sz="2200" b="1" dirty="0" err="1" smtClean="0">
                <a:solidFill>
                  <a:srgbClr val="3333FF"/>
                </a:solidFill>
                <a:ea typeface="楷体" panose="02010609060101010101" pitchFamily="49" charset="-122"/>
                <a:cs typeface="Times New Roman" panose="02020603050405020304" pitchFamily="18" charset="0"/>
              </a:rPr>
              <a:t>0..</a:t>
            </a:r>
            <a:r>
              <a:rPr lang="en-US" altLang="zh-CN" sz="2200" b="1" i="1" dirty="0" err="1" smtClean="0">
                <a:solidFill>
                  <a:srgbClr val="3333FF"/>
                </a:solidFill>
                <a:ea typeface="楷体" panose="02010609060101010101" pitchFamily="49" charset="-122"/>
                <a:cs typeface="Times New Roman" panose="02020603050405020304" pitchFamily="18" charset="0"/>
              </a:rPr>
              <a:t>n</a:t>
            </a:r>
            <a:r>
              <a:rPr lang="en-US" altLang="zh-CN" sz="2200" b="1" dirty="0" smtClean="0">
                <a:solidFill>
                  <a:srgbClr val="3333FF"/>
                </a:solidFill>
                <a:latin typeface="+mn-ea"/>
                <a:ea typeface="+mn-ea"/>
                <a:cs typeface="Times New Roman" panose="02020603050405020304" pitchFamily="18" charset="0"/>
              </a:rPr>
              <a:t>-</a:t>
            </a:r>
            <a:r>
              <a:rPr lang="en-US" altLang="zh-CN" sz="2200" b="1" dirty="0" smtClean="0">
                <a:solidFill>
                  <a:srgbClr val="3333FF"/>
                </a:solidFill>
                <a:ea typeface="楷体" panose="02010609060101010101" pitchFamily="49" charset="-122"/>
                <a:cs typeface="Times New Roman" panose="02020603050405020304" pitchFamily="18" charset="0"/>
              </a:rPr>
              <a:t>1] </a:t>
            </a:r>
            <a:endParaRPr lang="zh-CN" altLang="en-US" sz="2200" dirty="0">
              <a:ea typeface="楷体" panose="02010609060101010101" pitchFamily="49" charset="-122"/>
              <a:cs typeface="Times New Roman" panose="02020603050405020304" pitchFamily="18" charset="0"/>
            </a:endParaRPr>
          </a:p>
        </p:txBody>
      </p:sp>
      <p:sp>
        <p:nvSpPr>
          <p:cNvPr id="6" name="右箭头 5"/>
          <p:cNvSpPr/>
          <p:nvPr/>
        </p:nvSpPr>
        <p:spPr>
          <a:xfrm>
            <a:off x="3214678" y="642918"/>
            <a:ext cx="714380" cy="35719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2800"/>
          </a:p>
        </p:txBody>
      </p:sp>
      <p:grpSp>
        <p:nvGrpSpPr>
          <p:cNvPr id="11" name="组合 10"/>
          <p:cNvGrpSpPr/>
          <p:nvPr/>
        </p:nvGrpSpPr>
        <p:grpSpPr>
          <a:xfrm>
            <a:off x="4357686" y="99932"/>
            <a:ext cx="1857388" cy="1471680"/>
            <a:chOff x="4929190" y="99932"/>
            <a:chExt cx="1857388" cy="1471680"/>
          </a:xfrm>
        </p:grpSpPr>
        <p:sp>
          <p:nvSpPr>
            <p:cNvPr id="7" name="等腰三角形 6"/>
            <p:cNvSpPr/>
            <p:nvPr/>
          </p:nvSpPr>
          <p:spPr>
            <a:xfrm>
              <a:off x="4929190" y="500042"/>
              <a:ext cx="1714512" cy="10715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cxnSp>
          <p:nvCxnSpPr>
            <p:cNvPr id="9" name="直接箭头连接符 8"/>
            <p:cNvCxnSpPr>
              <a:endCxn id="7" idx="0"/>
            </p:cNvCxnSpPr>
            <p:nvPr/>
          </p:nvCxnSpPr>
          <p:spPr>
            <a:xfrm rot="10800000" flipV="1">
              <a:off x="5786446" y="214290"/>
              <a:ext cx="357190" cy="285752"/>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00760" y="99932"/>
              <a:ext cx="785818" cy="400110"/>
            </a:xfrm>
            <a:prstGeom prst="rect">
              <a:avLst/>
            </a:prstGeom>
            <a:noFill/>
          </p:spPr>
          <p:txBody>
            <a:bodyPr wrap="square" rtlCol="0">
              <a:spAutoFit/>
            </a:bodyPr>
            <a:lstStyle/>
            <a:p>
              <a:r>
                <a:rPr lang="en-US" altLang="zh-CN" sz="2000" b="1" dirty="0" err="1" smtClean="0">
                  <a:solidFill>
                    <a:srgbClr val="3333FF"/>
                  </a:solidFill>
                  <a:ea typeface="楷体" panose="02010609060101010101" pitchFamily="49" charset="-122"/>
                  <a:cs typeface="Times New Roman" panose="02020603050405020304" pitchFamily="18" charset="0"/>
                </a:rPr>
                <a:t>bt</a:t>
              </a:r>
              <a:endParaRPr lang="zh-CN" altLang="en-US" sz="2000" b="1" dirty="0" smtClean="0">
                <a:solidFill>
                  <a:srgbClr val="3333FF"/>
                </a:solidFill>
                <a:ea typeface="楷体" panose="02010609060101010101" pitchFamily="49" charset="-122"/>
                <a:cs typeface="Times New Roman" panose="02020603050405020304" pitchFamily="18" charset="0"/>
              </a:endParaRPr>
            </a:p>
          </p:txBody>
        </p:sp>
      </p:grpSp>
      <p:sp>
        <p:nvSpPr>
          <p:cNvPr id="12" name="灯片编号占位符 11"/>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27009"/>
          <p:cNvSpPr>
            <a:spLocks noGrp="1"/>
          </p:cNvSpPr>
          <p:nvPr>
            <p:ph type="title"/>
          </p:nvPr>
        </p:nvSpPr>
        <p:spPr>
          <a:ln/>
        </p:spPr>
        <p:txBody>
          <a:bodyPr vert="horz" wrap="square" lIns="91440" tIns="45720" rIns="91440" bIns="45720" anchor="b"/>
          <a:p>
            <a:r>
              <a:rPr lang="zh-CN" altLang="en-US" sz="3600" dirty="0">
                <a:solidFill>
                  <a:srgbClr val="3333CC"/>
                </a:solidFill>
                <a:latin typeface="黑体" panose="02010609060101010101" pitchFamily="49" charset="-122"/>
              </a:rPr>
              <a:t>二叉排序树的创建</a:t>
            </a:r>
            <a:endParaRPr lang="zh-CN" altLang="en-US" sz="3600" dirty="0">
              <a:solidFill>
                <a:srgbClr val="3333CC"/>
              </a:solidFill>
              <a:latin typeface="黑体" panose="02010609060101010101" pitchFamily="49" charset="-122"/>
            </a:endParaRPr>
          </a:p>
        </p:txBody>
      </p:sp>
      <p:sp>
        <p:nvSpPr>
          <p:cNvPr id="40963" name="文本占位符 427010"/>
          <p:cNvSpPr>
            <a:spLocks noGrp="1"/>
          </p:cNvSpPr>
          <p:nvPr>
            <p:ph idx="1"/>
          </p:nvPr>
        </p:nvSpPr>
        <p:spPr>
          <a:xfrm>
            <a:off x="466725" y="1196975"/>
            <a:ext cx="8210550" cy="2024063"/>
          </a:xfrm>
          <a:ln/>
        </p:spPr>
        <p:txBody>
          <a:bodyPr vert="horz" wrap="square" lIns="91440" tIns="45720" rIns="91440" bIns="45720" anchor="t"/>
          <a:p>
            <a:pPr>
              <a:buNone/>
            </a:pPr>
            <a:r>
              <a:rPr lang="zh-CN" altLang="en-US" sz="2800" dirty="0">
                <a:ea typeface="黑体" panose="02010609060101010101" pitchFamily="49" charset="-122"/>
              </a:rPr>
              <a:t>由一棵空二叉树开始，经过一系列的</a:t>
            </a:r>
            <a:r>
              <a:rPr lang="zh-CN" altLang="en-US" sz="2800" dirty="0">
                <a:solidFill>
                  <a:schemeClr val="folHlink"/>
                </a:solidFill>
                <a:ea typeface="黑体" panose="02010609060101010101" pitchFamily="49" charset="-122"/>
              </a:rPr>
              <a:t>查找、插入</a:t>
            </a:r>
            <a:r>
              <a:rPr lang="zh-CN" altLang="en-US" sz="2800" dirty="0">
                <a:ea typeface="黑体" panose="02010609060101010101" pitchFamily="49" charset="-122"/>
              </a:rPr>
              <a:t>操作生成一棵二叉排序树。</a:t>
            </a:r>
            <a:endParaRPr lang="zh-CN" altLang="en-US" sz="2800" dirty="0">
              <a:ea typeface="黑体" panose="02010609060101010101" pitchFamily="49" charset="-122"/>
            </a:endParaRPr>
          </a:p>
          <a:p>
            <a:pPr>
              <a:buNone/>
            </a:pPr>
            <a:r>
              <a:rPr lang="zh-CN" altLang="en-US" sz="2800" dirty="0">
                <a:solidFill>
                  <a:schemeClr val="folHlink"/>
                </a:solidFill>
                <a:ea typeface="黑体" panose="02010609060101010101" pitchFamily="49" charset="-122"/>
              </a:rPr>
              <a:t>例如：</a:t>
            </a:r>
            <a:r>
              <a:rPr lang="zh-CN" altLang="en-US" sz="2800" dirty="0">
                <a:latin typeface="黑体" panose="02010609060101010101" pitchFamily="49" charset="-122"/>
                <a:ea typeface="黑体" panose="02010609060101010101" pitchFamily="49" charset="-122"/>
              </a:rPr>
              <a:t>画出由数据 </a:t>
            </a:r>
            <a:r>
              <a:rPr lang="en-US" altLang="zh-CN" sz="2800" dirty="0">
                <a:latin typeface="黑体" panose="02010609060101010101" pitchFamily="49" charset="-122"/>
                <a:ea typeface="黑体" panose="02010609060101010101" pitchFamily="49" charset="-122"/>
              </a:rPr>
              <a:t>{ 53, 78, 65, 17, 87, 09, 81, 15 }</a:t>
            </a:r>
            <a:r>
              <a:rPr lang="zh-CN" altLang="en-US" sz="2800" dirty="0">
                <a:latin typeface="黑体" panose="02010609060101010101" pitchFamily="49" charset="-122"/>
                <a:ea typeface="黑体" panose="02010609060101010101" pitchFamily="49" charset="-122"/>
              </a:rPr>
              <a:t>所构造的二插排序树的建树过程。</a:t>
            </a:r>
            <a:endParaRPr lang="zh-CN" altLang="en-US" sz="2800" dirty="0">
              <a:latin typeface="黑体" panose="02010609060101010101" pitchFamily="49" charset="-122"/>
              <a:ea typeface="黑体" panose="02010609060101010101" pitchFamily="49" charset="-122"/>
            </a:endParaRPr>
          </a:p>
        </p:txBody>
      </p:sp>
      <p:grpSp>
        <p:nvGrpSpPr>
          <p:cNvPr id="40964" name="组合 427011"/>
          <p:cNvGrpSpPr/>
          <p:nvPr/>
        </p:nvGrpSpPr>
        <p:grpSpPr>
          <a:xfrm>
            <a:off x="990600" y="3429000"/>
            <a:ext cx="7272338" cy="3048000"/>
            <a:chOff x="480" y="1200"/>
            <a:chExt cx="4848" cy="2832"/>
          </a:xfrm>
        </p:grpSpPr>
        <p:sp>
          <p:nvSpPr>
            <p:cNvPr id="40965" name="直接连接符 427012"/>
            <p:cNvSpPr/>
            <p:nvPr/>
          </p:nvSpPr>
          <p:spPr>
            <a:xfrm>
              <a:off x="3696" y="3504"/>
              <a:ext cx="144" cy="288"/>
            </a:xfrm>
            <a:prstGeom prst="line">
              <a:avLst/>
            </a:prstGeom>
            <a:ln w="28575" cap="flat" cmpd="sng">
              <a:solidFill>
                <a:schemeClr val="accent2"/>
              </a:solidFill>
              <a:prstDash val="solid"/>
              <a:headEnd type="none" w="med" len="med"/>
              <a:tailEnd type="none" w="med" len="med"/>
            </a:ln>
          </p:spPr>
        </p:sp>
        <p:sp>
          <p:nvSpPr>
            <p:cNvPr id="40966" name="直接连接符 427013"/>
            <p:cNvSpPr/>
            <p:nvPr/>
          </p:nvSpPr>
          <p:spPr>
            <a:xfrm flipH="1">
              <a:off x="672" y="3024"/>
              <a:ext cx="192" cy="336"/>
            </a:xfrm>
            <a:prstGeom prst="line">
              <a:avLst/>
            </a:prstGeom>
            <a:ln w="28575" cap="flat" cmpd="sng">
              <a:solidFill>
                <a:schemeClr val="accent2"/>
              </a:solidFill>
              <a:prstDash val="solid"/>
              <a:headEnd type="none" w="med" len="med"/>
              <a:tailEnd type="none" w="med" len="med"/>
            </a:ln>
          </p:spPr>
        </p:sp>
        <p:sp>
          <p:nvSpPr>
            <p:cNvPr id="40967" name="直接连接符 427014"/>
            <p:cNvSpPr/>
            <p:nvPr/>
          </p:nvSpPr>
          <p:spPr>
            <a:xfrm flipH="1">
              <a:off x="2208" y="3024"/>
              <a:ext cx="144" cy="288"/>
            </a:xfrm>
            <a:prstGeom prst="line">
              <a:avLst/>
            </a:prstGeom>
            <a:ln w="28575" cap="flat" cmpd="sng">
              <a:solidFill>
                <a:schemeClr val="accent2"/>
              </a:solidFill>
              <a:prstDash val="solid"/>
              <a:headEnd type="none" w="med" len="med"/>
              <a:tailEnd type="none" w="med" len="med"/>
            </a:ln>
          </p:spPr>
        </p:sp>
        <p:sp>
          <p:nvSpPr>
            <p:cNvPr id="40968" name="直接连接符 427015"/>
            <p:cNvSpPr/>
            <p:nvPr/>
          </p:nvSpPr>
          <p:spPr>
            <a:xfrm flipH="1">
              <a:off x="3024" y="3408"/>
              <a:ext cx="192" cy="432"/>
            </a:xfrm>
            <a:prstGeom prst="line">
              <a:avLst/>
            </a:prstGeom>
            <a:ln w="28575" cap="flat" cmpd="sng">
              <a:solidFill>
                <a:schemeClr val="accent2"/>
              </a:solidFill>
              <a:prstDash val="solid"/>
              <a:headEnd type="none" w="med" len="med"/>
              <a:tailEnd type="none" w="med" len="med"/>
            </a:ln>
          </p:spPr>
        </p:sp>
        <p:sp>
          <p:nvSpPr>
            <p:cNvPr id="40969" name="直接连接符 427016"/>
            <p:cNvSpPr/>
            <p:nvPr/>
          </p:nvSpPr>
          <p:spPr>
            <a:xfrm>
              <a:off x="4992" y="1872"/>
              <a:ext cx="192" cy="336"/>
            </a:xfrm>
            <a:prstGeom prst="line">
              <a:avLst/>
            </a:prstGeom>
            <a:ln w="28575" cap="flat" cmpd="sng">
              <a:solidFill>
                <a:schemeClr val="accent2"/>
              </a:solidFill>
              <a:prstDash val="solid"/>
              <a:headEnd type="none" w="med" len="med"/>
              <a:tailEnd type="none" w="med" len="med"/>
            </a:ln>
          </p:spPr>
        </p:sp>
        <p:sp>
          <p:nvSpPr>
            <p:cNvPr id="40970" name="直接连接符 427017"/>
            <p:cNvSpPr/>
            <p:nvPr/>
          </p:nvSpPr>
          <p:spPr>
            <a:xfrm flipH="1">
              <a:off x="3168" y="1440"/>
              <a:ext cx="192" cy="240"/>
            </a:xfrm>
            <a:prstGeom prst="line">
              <a:avLst/>
            </a:prstGeom>
            <a:ln w="28575" cap="flat" cmpd="sng">
              <a:solidFill>
                <a:schemeClr val="hlink"/>
              </a:solidFill>
              <a:prstDash val="solid"/>
              <a:headEnd type="none" w="med" len="med"/>
              <a:tailEnd type="none" w="med" len="med"/>
            </a:ln>
          </p:spPr>
        </p:sp>
        <p:sp>
          <p:nvSpPr>
            <p:cNvPr id="40971" name="直接连接符 427018"/>
            <p:cNvSpPr/>
            <p:nvPr/>
          </p:nvSpPr>
          <p:spPr>
            <a:xfrm flipH="1">
              <a:off x="2160" y="1872"/>
              <a:ext cx="192" cy="336"/>
            </a:xfrm>
            <a:prstGeom prst="line">
              <a:avLst/>
            </a:prstGeom>
            <a:ln w="28575" cap="flat" cmpd="sng">
              <a:solidFill>
                <a:schemeClr val="hlink"/>
              </a:solidFill>
              <a:prstDash val="solid"/>
              <a:headEnd type="none" w="med" len="med"/>
              <a:tailEnd type="none" w="med" len="med"/>
            </a:ln>
          </p:spPr>
        </p:sp>
        <p:sp>
          <p:nvSpPr>
            <p:cNvPr id="40972" name="直接连接符 427019"/>
            <p:cNvSpPr/>
            <p:nvPr/>
          </p:nvSpPr>
          <p:spPr>
            <a:xfrm>
              <a:off x="1248" y="1440"/>
              <a:ext cx="240" cy="288"/>
            </a:xfrm>
            <a:prstGeom prst="line">
              <a:avLst/>
            </a:prstGeom>
            <a:ln w="28575" cap="flat" cmpd="sng">
              <a:solidFill>
                <a:schemeClr val="hlink"/>
              </a:solidFill>
              <a:prstDash val="solid"/>
              <a:headEnd type="none" w="med" len="med"/>
              <a:tailEnd type="none" w="med" len="med"/>
            </a:ln>
          </p:spPr>
        </p:sp>
        <p:sp>
          <p:nvSpPr>
            <p:cNvPr id="40973" name="椭圆 427020"/>
            <p:cNvSpPr/>
            <p:nvPr/>
          </p:nvSpPr>
          <p:spPr>
            <a:xfrm>
              <a:off x="480" y="1200"/>
              <a:ext cx="288" cy="288"/>
            </a:xfrm>
            <a:prstGeom prst="ellipse">
              <a:avLst/>
            </a:prstGeom>
            <a:solidFill>
              <a:srgbClr val="FF7C80"/>
            </a:solidFill>
            <a:ln w="38100" cap="flat" cmpd="sng">
              <a:solidFill>
                <a:srgbClr val="CC3300"/>
              </a:solidFill>
              <a:prstDash val="solid"/>
              <a:headEnd type="none" w="med" len="med"/>
              <a:tailEnd type="none" w="med" len="med"/>
            </a:ln>
          </p:spPr>
          <p:txBody>
            <a:bodyPr wrap="none" anchor="ctr"/>
            <a:p>
              <a:pPr algn="ctr"/>
              <a:r>
                <a:rPr lang="en-US" altLang="zh-CN" sz="2800" b="1" dirty="0">
                  <a:latin typeface="Times New Roman" panose="02020603050405020304" pitchFamily="18" charset="0"/>
                </a:rPr>
                <a:t>53</a:t>
              </a:r>
              <a:endParaRPr lang="en-US" altLang="zh-CN" sz="2800" b="1" dirty="0">
                <a:latin typeface="Times New Roman" panose="02020603050405020304" pitchFamily="18" charset="0"/>
              </a:endParaRPr>
            </a:p>
          </p:txBody>
        </p:sp>
        <p:sp>
          <p:nvSpPr>
            <p:cNvPr id="40974" name="椭圆 427021"/>
            <p:cNvSpPr/>
            <p:nvPr/>
          </p:nvSpPr>
          <p:spPr>
            <a:xfrm>
              <a:off x="1056" y="1200"/>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53</a:t>
              </a:r>
              <a:endParaRPr lang="en-US" altLang="zh-CN" sz="2400" dirty="0">
                <a:solidFill>
                  <a:schemeClr val="tx2"/>
                </a:solidFill>
                <a:latin typeface="Times New Roman" panose="02020603050405020304" pitchFamily="18" charset="0"/>
              </a:endParaRPr>
            </a:p>
          </p:txBody>
        </p:sp>
        <p:sp>
          <p:nvSpPr>
            <p:cNvPr id="40975" name="椭圆 427022"/>
            <p:cNvSpPr/>
            <p:nvPr/>
          </p:nvSpPr>
          <p:spPr>
            <a:xfrm>
              <a:off x="1344" y="1632"/>
              <a:ext cx="288" cy="288"/>
            </a:xfrm>
            <a:prstGeom prst="ellipse">
              <a:avLst/>
            </a:prstGeom>
            <a:solidFill>
              <a:srgbClr val="FF7C80"/>
            </a:solidFill>
            <a:ln w="38100" cap="flat" cmpd="sng">
              <a:solidFill>
                <a:srgbClr val="CC3300"/>
              </a:solidFill>
              <a:prstDash val="solid"/>
              <a:headEnd type="none" w="med" len="med"/>
              <a:tailEnd type="none" w="med" len="med"/>
            </a:ln>
          </p:spPr>
          <p:txBody>
            <a:bodyPr wrap="none" anchor="ctr"/>
            <a:p>
              <a:pPr algn="ctr"/>
              <a:r>
                <a:rPr lang="en-US" altLang="zh-CN" sz="2800" b="1" dirty="0">
                  <a:latin typeface="Times New Roman" panose="02020603050405020304" pitchFamily="18" charset="0"/>
                </a:rPr>
                <a:t>78</a:t>
              </a:r>
              <a:endParaRPr lang="en-US" altLang="zh-CN" sz="2800" b="1" dirty="0">
                <a:latin typeface="Times New Roman" panose="02020603050405020304" pitchFamily="18" charset="0"/>
              </a:endParaRPr>
            </a:p>
          </p:txBody>
        </p:sp>
        <p:sp>
          <p:nvSpPr>
            <p:cNvPr id="40976" name="直接连接符 427023"/>
            <p:cNvSpPr/>
            <p:nvPr/>
          </p:nvSpPr>
          <p:spPr>
            <a:xfrm>
              <a:off x="2160" y="1440"/>
              <a:ext cx="240" cy="288"/>
            </a:xfrm>
            <a:prstGeom prst="line">
              <a:avLst/>
            </a:prstGeom>
            <a:ln w="28575" cap="flat" cmpd="sng">
              <a:solidFill>
                <a:schemeClr val="hlink"/>
              </a:solidFill>
              <a:prstDash val="solid"/>
              <a:headEnd type="none" w="med" len="med"/>
              <a:tailEnd type="none" w="med" len="med"/>
            </a:ln>
          </p:spPr>
        </p:sp>
        <p:sp>
          <p:nvSpPr>
            <p:cNvPr id="40977" name="椭圆 427024"/>
            <p:cNvSpPr/>
            <p:nvPr/>
          </p:nvSpPr>
          <p:spPr>
            <a:xfrm>
              <a:off x="1968" y="1200"/>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53</a:t>
              </a:r>
              <a:endParaRPr lang="en-US" altLang="zh-CN" sz="2400" dirty="0">
                <a:solidFill>
                  <a:schemeClr val="tx2"/>
                </a:solidFill>
                <a:latin typeface="Times New Roman" panose="02020603050405020304" pitchFamily="18" charset="0"/>
              </a:endParaRPr>
            </a:p>
          </p:txBody>
        </p:sp>
        <p:sp>
          <p:nvSpPr>
            <p:cNvPr id="40978" name="椭圆 427025"/>
            <p:cNvSpPr/>
            <p:nvPr/>
          </p:nvSpPr>
          <p:spPr>
            <a:xfrm>
              <a:off x="2256" y="1632"/>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78</a:t>
              </a:r>
              <a:endParaRPr lang="en-US" altLang="zh-CN" sz="2400" dirty="0">
                <a:solidFill>
                  <a:schemeClr val="tx2"/>
                </a:solidFill>
                <a:latin typeface="Times New Roman" panose="02020603050405020304" pitchFamily="18" charset="0"/>
              </a:endParaRPr>
            </a:p>
          </p:txBody>
        </p:sp>
        <p:sp>
          <p:nvSpPr>
            <p:cNvPr id="40979" name="椭圆 427026"/>
            <p:cNvSpPr/>
            <p:nvPr/>
          </p:nvSpPr>
          <p:spPr>
            <a:xfrm>
              <a:off x="2016" y="2112"/>
              <a:ext cx="288" cy="288"/>
            </a:xfrm>
            <a:prstGeom prst="ellipse">
              <a:avLst/>
            </a:prstGeom>
            <a:solidFill>
              <a:srgbClr val="FF7C80"/>
            </a:solidFill>
            <a:ln w="38100" cap="flat" cmpd="sng">
              <a:solidFill>
                <a:srgbClr val="CC3300"/>
              </a:solidFill>
              <a:prstDash val="solid"/>
              <a:headEnd type="none" w="med" len="med"/>
              <a:tailEnd type="none" w="med" len="med"/>
            </a:ln>
          </p:spPr>
          <p:txBody>
            <a:bodyPr wrap="none" anchor="ctr"/>
            <a:p>
              <a:pPr algn="ctr"/>
              <a:r>
                <a:rPr lang="en-US" altLang="zh-CN" sz="2800" b="1" dirty="0">
                  <a:latin typeface="Times New Roman" panose="02020603050405020304" pitchFamily="18" charset="0"/>
                </a:rPr>
                <a:t>65</a:t>
              </a:r>
              <a:endParaRPr lang="en-US" altLang="zh-CN" sz="2800" b="1" dirty="0">
                <a:latin typeface="Times New Roman" panose="02020603050405020304" pitchFamily="18" charset="0"/>
              </a:endParaRPr>
            </a:p>
          </p:txBody>
        </p:sp>
        <p:sp>
          <p:nvSpPr>
            <p:cNvPr id="40980" name="直接连接符 427027"/>
            <p:cNvSpPr/>
            <p:nvPr/>
          </p:nvSpPr>
          <p:spPr>
            <a:xfrm flipH="1">
              <a:off x="3456" y="1872"/>
              <a:ext cx="192" cy="336"/>
            </a:xfrm>
            <a:prstGeom prst="line">
              <a:avLst/>
            </a:prstGeom>
            <a:ln w="28575" cap="flat" cmpd="sng">
              <a:solidFill>
                <a:schemeClr val="hlink"/>
              </a:solidFill>
              <a:prstDash val="solid"/>
              <a:headEnd type="none" w="med" len="med"/>
              <a:tailEnd type="none" w="med" len="med"/>
            </a:ln>
          </p:spPr>
        </p:sp>
        <p:sp>
          <p:nvSpPr>
            <p:cNvPr id="40981" name="直接连接符 427028"/>
            <p:cNvSpPr/>
            <p:nvPr/>
          </p:nvSpPr>
          <p:spPr>
            <a:xfrm>
              <a:off x="3456" y="1440"/>
              <a:ext cx="240" cy="288"/>
            </a:xfrm>
            <a:prstGeom prst="line">
              <a:avLst/>
            </a:prstGeom>
            <a:ln w="28575" cap="flat" cmpd="sng">
              <a:solidFill>
                <a:schemeClr val="hlink"/>
              </a:solidFill>
              <a:prstDash val="solid"/>
              <a:headEnd type="none" w="med" len="med"/>
              <a:tailEnd type="none" w="med" len="med"/>
            </a:ln>
          </p:spPr>
        </p:sp>
        <p:sp>
          <p:nvSpPr>
            <p:cNvPr id="40982" name="椭圆 427029"/>
            <p:cNvSpPr/>
            <p:nvPr/>
          </p:nvSpPr>
          <p:spPr>
            <a:xfrm>
              <a:off x="3264" y="1200"/>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53</a:t>
              </a:r>
              <a:endParaRPr lang="en-US" altLang="zh-CN" sz="2400" dirty="0">
                <a:solidFill>
                  <a:schemeClr val="tx2"/>
                </a:solidFill>
                <a:latin typeface="Times New Roman" panose="02020603050405020304" pitchFamily="18" charset="0"/>
              </a:endParaRPr>
            </a:p>
          </p:txBody>
        </p:sp>
        <p:sp>
          <p:nvSpPr>
            <p:cNvPr id="40983" name="椭圆 427030"/>
            <p:cNvSpPr/>
            <p:nvPr/>
          </p:nvSpPr>
          <p:spPr>
            <a:xfrm>
              <a:off x="3552" y="1632"/>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78</a:t>
              </a:r>
              <a:endParaRPr lang="en-US" altLang="zh-CN" sz="2400" dirty="0">
                <a:solidFill>
                  <a:schemeClr val="tx2"/>
                </a:solidFill>
                <a:latin typeface="Times New Roman" panose="02020603050405020304" pitchFamily="18" charset="0"/>
              </a:endParaRPr>
            </a:p>
          </p:txBody>
        </p:sp>
        <p:sp>
          <p:nvSpPr>
            <p:cNvPr id="40984" name="椭圆 427031"/>
            <p:cNvSpPr/>
            <p:nvPr/>
          </p:nvSpPr>
          <p:spPr>
            <a:xfrm>
              <a:off x="3312" y="2112"/>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65</a:t>
              </a:r>
              <a:endParaRPr lang="en-US" altLang="zh-CN" sz="2400" dirty="0">
                <a:solidFill>
                  <a:schemeClr val="tx2"/>
                </a:solidFill>
                <a:latin typeface="Times New Roman" panose="02020603050405020304" pitchFamily="18" charset="0"/>
              </a:endParaRPr>
            </a:p>
          </p:txBody>
        </p:sp>
        <p:sp>
          <p:nvSpPr>
            <p:cNvPr id="40985" name="椭圆 427032"/>
            <p:cNvSpPr/>
            <p:nvPr/>
          </p:nvSpPr>
          <p:spPr>
            <a:xfrm>
              <a:off x="2976" y="1632"/>
              <a:ext cx="288" cy="288"/>
            </a:xfrm>
            <a:prstGeom prst="ellipse">
              <a:avLst/>
            </a:prstGeom>
            <a:solidFill>
              <a:srgbClr val="FF7C80"/>
            </a:solidFill>
            <a:ln w="38100" cap="flat" cmpd="sng">
              <a:solidFill>
                <a:srgbClr val="CC3300"/>
              </a:solidFill>
              <a:prstDash val="solid"/>
              <a:headEnd type="none" w="med" len="med"/>
              <a:tailEnd type="none" w="med" len="med"/>
            </a:ln>
          </p:spPr>
          <p:txBody>
            <a:bodyPr wrap="none" anchor="ctr"/>
            <a:p>
              <a:pPr algn="ctr"/>
              <a:r>
                <a:rPr lang="en-US" altLang="zh-CN" sz="2800" b="1" dirty="0">
                  <a:latin typeface="Times New Roman" panose="02020603050405020304" pitchFamily="18" charset="0"/>
                </a:rPr>
                <a:t>17</a:t>
              </a:r>
              <a:endParaRPr lang="en-US" altLang="zh-CN" sz="2800" b="1" dirty="0">
                <a:latin typeface="Times New Roman" panose="02020603050405020304" pitchFamily="18" charset="0"/>
              </a:endParaRPr>
            </a:p>
          </p:txBody>
        </p:sp>
        <p:sp>
          <p:nvSpPr>
            <p:cNvPr id="40986" name="直接连接符 427033"/>
            <p:cNvSpPr/>
            <p:nvPr/>
          </p:nvSpPr>
          <p:spPr>
            <a:xfrm flipH="1">
              <a:off x="4416" y="1440"/>
              <a:ext cx="192" cy="240"/>
            </a:xfrm>
            <a:prstGeom prst="line">
              <a:avLst/>
            </a:prstGeom>
            <a:ln w="28575" cap="flat" cmpd="sng">
              <a:solidFill>
                <a:schemeClr val="hlink"/>
              </a:solidFill>
              <a:prstDash val="solid"/>
              <a:headEnd type="none" w="med" len="med"/>
              <a:tailEnd type="none" w="med" len="med"/>
            </a:ln>
          </p:spPr>
        </p:sp>
        <p:sp>
          <p:nvSpPr>
            <p:cNvPr id="40987" name="直接连接符 427034"/>
            <p:cNvSpPr/>
            <p:nvPr/>
          </p:nvSpPr>
          <p:spPr>
            <a:xfrm flipH="1">
              <a:off x="4704" y="1872"/>
              <a:ext cx="192" cy="336"/>
            </a:xfrm>
            <a:prstGeom prst="line">
              <a:avLst/>
            </a:prstGeom>
            <a:ln w="28575" cap="flat" cmpd="sng">
              <a:solidFill>
                <a:schemeClr val="hlink"/>
              </a:solidFill>
              <a:prstDash val="solid"/>
              <a:headEnd type="none" w="med" len="med"/>
              <a:tailEnd type="none" w="med" len="med"/>
            </a:ln>
          </p:spPr>
        </p:sp>
        <p:sp>
          <p:nvSpPr>
            <p:cNvPr id="40988" name="直接连接符 427035"/>
            <p:cNvSpPr/>
            <p:nvPr/>
          </p:nvSpPr>
          <p:spPr>
            <a:xfrm>
              <a:off x="4704" y="1440"/>
              <a:ext cx="240" cy="288"/>
            </a:xfrm>
            <a:prstGeom prst="line">
              <a:avLst/>
            </a:prstGeom>
            <a:ln w="28575" cap="flat" cmpd="sng">
              <a:solidFill>
                <a:schemeClr val="hlink"/>
              </a:solidFill>
              <a:prstDash val="solid"/>
              <a:headEnd type="none" w="med" len="med"/>
              <a:tailEnd type="none" w="med" len="med"/>
            </a:ln>
          </p:spPr>
        </p:sp>
        <p:sp>
          <p:nvSpPr>
            <p:cNvPr id="40989" name="椭圆 427036"/>
            <p:cNvSpPr/>
            <p:nvPr/>
          </p:nvSpPr>
          <p:spPr>
            <a:xfrm>
              <a:off x="4512" y="1200"/>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53</a:t>
              </a:r>
              <a:endParaRPr lang="en-US" altLang="zh-CN" sz="2400" dirty="0">
                <a:solidFill>
                  <a:schemeClr val="tx2"/>
                </a:solidFill>
                <a:latin typeface="Times New Roman" panose="02020603050405020304" pitchFamily="18" charset="0"/>
              </a:endParaRPr>
            </a:p>
          </p:txBody>
        </p:sp>
        <p:sp>
          <p:nvSpPr>
            <p:cNvPr id="40990" name="椭圆 427037"/>
            <p:cNvSpPr/>
            <p:nvPr/>
          </p:nvSpPr>
          <p:spPr>
            <a:xfrm>
              <a:off x="4800" y="1632"/>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78</a:t>
              </a:r>
              <a:endParaRPr lang="en-US" altLang="zh-CN" sz="2400" dirty="0">
                <a:solidFill>
                  <a:schemeClr val="tx2"/>
                </a:solidFill>
                <a:latin typeface="Times New Roman" panose="02020603050405020304" pitchFamily="18" charset="0"/>
              </a:endParaRPr>
            </a:p>
          </p:txBody>
        </p:sp>
        <p:sp>
          <p:nvSpPr>
            <p:cNvPr id="40991" name="椭圆 427038"/>
            <p:cNvSpPr/>
            <p:nvPr/>
          </p:nvSpPr>
          <p:spPr>
            <a:xfrm>
              <a:off x="4560" y="2112"/>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65</a:t>
              </a:r>
              <a:endParaRPr lang="en-US" altLang="zh-CN" sz="2400" dirty="0">
                <a:solidFill>
                  <a:schemeClr val="tx2"/>
                </a:solidFill>
                <a:latin typeface="Times New Roman" panose="02020603050405020304" pitchFamily="18" charset="0"/>
              </a:endParaRPr>
            </a:p>
          </p:txBody>
        </p:sp>
        <p:sp>
          <p:nvSpPr>
            <p:cNvPr id="40992" name="椭圆 427039"/>
            <p:cNvSpPr/>
            <p:nvPr/>
          </p:nvSpPr>
          <p:spPr>
            <a:xfrm>
              <a:off x="5040" y="2112"/>
              <a:ext cx="288" cy="288"/>
            </a:xfrm>
            <a:prstGeom prst="ellipse">
              <a:avLst/>
            </a:prstGeom>
            <a:solidFill>
              <a:srgbClr val="FF7C80"/>
            </a:solidFill>
            <a:ln w="38100" cap="flat" cmpd="sng">
              <a:solidFill>
                <a:srgbClr val="CC3300"/>
              </a:solidFill>
              <a:prstDash val="solid"/>
              <a:headEnd type="none" w="med" len="med"/>
              <a:tailEnd type="none" w="med" len="med"/>
            </a:ln>
          </p:spPr>
          <p:txBody>
            <a:bodyPr wrap="none" anchor="ctr"/>
            <a:p>
              <a:pPr algn="ctr"/>
              <a:r>
                <a:rPr lang="en-US" altLang="zh-CN" sz="2800" b="1" dirty="0">
                  <a:latin typeface="Times New Roman" panose="02020603050405020304" pitchFamily="18" charset="0"/>
                </a:rPr>
                <a:t>87</a:t>
              </a:r>
              <a:endParaRPr lang="en-US" altLang="zh-CN" sz="2800" b="1" dirty="0">
                <a:latin typeface="Times New Roman" panose="02020603050405020304" pitchFamily="18" charset="0"/>
              </a:endParaRPr>
            </a:p>
          </p:txBody>
        </p:sp>
        <p:sp>
          <p:nvSpPr>
            <p:cNvPr id="40993" name="椭圆 427040"/>
            <p:cNvSpPr/>
            <p:nvPr/>
          </p:nvSpPr>
          <p:spPr>
            <a:xfrm>
              <a:off x="4224" y="1632"/>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17</a:t>
              </a:r>
              <a:endParaRPr lang="en-US" altLang="zh-CN" sz="2400" dirty="0">
                <a:solidFill>
                  <a:schemeClr val="tx2"/>
                </a:solidFill>
                <a:latin typeface="Times New Roman" panose="02020603050405020304" pitchFamily="18" charset="0"/>
              </a:endParaRPr>
            </a:p>
          </p:txBody>
        </p:sp>
        <p:sp>
          <p:nvSpPr>
            <p:cNvPr id="40994" name="直接连接符 427041"/>
            <p:cNvSpPr/>
            <p:nvPr/>
          </p:nvSpPr>
          <p:spPr>
            <a:xfrm>
              <a:off x="1536" y="3024"/>
              <a:ext cx="192" cy="336"/>
            </a:xfrm>
            <a:prstGeom prst="line">
              <a:avLst/>
            </a:prstGeom>
            <a:ln w="28575" cap="flat" cmpd="sng">
              <a:solidFill>
                <a:schemeClr val="accent2"/>
              </a:solidFill>
              <a:prstDash val="solid"/>
              <a:headEnd type="none" w="med" len="med"/>
              <a:tailEnd type="none" w="med" len="med"/>
            </a:ln>
          </p:spPr>
        </p:sp>
        <p:sp>
          <p:nvSpPr>
            <p:cNvPr id="40995" name="直接连接符 427042"/>
            <p:cNvSpPr/>
            <p:nvPr/>
          </p:nvSpPr>
          <p:spPr>
            <a:xfrm flipH="1">
              <a:off x="912" y="2592"/>
              <a:ext cx="240" cy="336"/>
            </a:xfrm>
            <a:prstGeom prst="line">
              <a:avLst/>
            </a:prstGeom>
            <a:ln w="28575" cap="flat" cmpd="sng">
              <a:solidFill>
                <a:schemeClr val="hlink"/>
              </a:solidFill>
              <a:prstDash val="solid"/>
              <a:headEnd type="none" w="med" len="med"/>
              <a:tailEnd type="none" w="med" len="med"/>
            </a:ln>
          </p:spPr>
        </p:sp>
        <p:sp>
          <p:nvSpPr>
            <p:cNvPr id="40996" name="直接连接符 427043"/>
            <p:cNvSpPr/>
            <p:nvPr/>
          </p:nvSpPr>
          <p:spPr>
            <a:xfrm flipH="1">
              <a:off x="1248" y="3024"/>
              <a:ext cx="192" cy="336"/>
            </a:xfrm>
            <a:prstGeom prst="line">
              <a:avLst/>
            </a:prstGeom>
            <a:ln w="28575" cap="flat" cmpd="sng">
              <a:solidFill>
                <a:schemeClr val="hlink"/>
              </a:solidFill>
              <a:prstDash val="solid"/>
              <a:headEnd type="none" w="med" len="med"/>
              <a:tailEnd type="none" w="med" len="med"/>
            </a:ln>
          </p:spPr>
        </p:sp>
        <p:sp>
          <p:nvSpPr>
            <p:cNvPr id="40997" name="直接连接符 427044"/>
            <p:cNvSpPr/>
            <p:nvPr/>
          </p:nvSpPr>
          <p:spPr>
            <a:xfrm>
              <a:off x="1248" y="2592"/>
              <a:ext cx="240" cy="288"/>
            </a:xfrm>
            <a:prstGeom prst="line">
              <a:avLst/>
            </a:prstGeom>
            <a:ln w="28575" cap="flat" cmpd="sng">
              <a:solidFill>
                <a:schemeClr val="hlink"/>
              </a:solidFill>
              <a:prstDash val="solid"/>
              <a:headEnd type="none" w="med" len="med"/>
              <a:tailEnd type="none" w="med" len="med"/>
            </a:ln>
          </p:spPr>
        </p:sp>
        <p:sp>
          <p:nvSpPr>
            <p:cNvPr id="40998" name="椭圆 427045"/>
            <p:cNvSpPr/>
            <p:nvPr/>
          </p:nvSpPr>
          <p:spPr>
            <a:xfrm>
              <a:off x="1056" y="2352"/>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53</a:t>
              </a:r>
              <a:endParaRPr lang="en-US" altLang="zh-CN" sz="2400" dirty="0">
                <a:solidFill>
                  <a:schemeClr val="tx2"/>
                </a:solidFill>
                <a:latin typeface="Times New Roman" panose="02020603050405020304" pitchFamily="18" charset="0"/>
              </a:endParaRPr>
            </a:p>
          </p:txBody>
        </p:sp>
        <p:sp>
          <p:nvSpPr>
            <p:cNvPr id="40999" name="椭圆 427046"/>
            <p:cNvSpPr/>
            <p:nvPr/>
          </p:nvSpPr>
          <p:spPr>
            <a:xfrm>
              <a:off x="1344" y="2784"/>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78</a:t>
              </a:r>
              <a:endParaRPr lang="en-US" altLang="zh-CN" sz="2400" dirty="0">
                <a:solidFill>
                  <a:schemeClr val="tx2"/>
                </a:solidFill>
                <a:latin typeface="Times New Roman" panose="02020603050405020304" pitchFamily="18" charset="0"/>
              </a:endParaRPr>
            </a:p>
          </p:txBody>
        </p:sp>
        <p:sp>
          <p:nvSpPr>
            <p:cNvPr id="41000" name="椭圆 427047"/>
            <p:cNvSpPr/>
            <p:nvPr/>
          </p:nvSpPr>
          <p:spPr>
            <a:xfrm>
              <a:off x="1104" y="3264"/>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65</a:t>
              </a:r>
              <a:endParaRPr lang="en-US" altLang="zh-CN" sz="2400" dirty="0">
                <a:solidFill>
                  <a:schemeClr val="tx2"/>
                </a:solidFill>
                <a:latin typeface="Times New Roman" panose="02020603050405020304" pitchFamily="18" charset="0"/>
              </a:endParaRPr>
            </a:p>
          </p:txBody>
        </p:sp>
        <p:sp>
          <p:nvSpPr>
            <p:cNvPr id="41001" name="椭圆 427048"/>
            <p:cNvSpPr/>
            <p:nvPr/>
          </p:nvSpPr>
          <p:spPr>
            <a:xfrm>
              <a:off x="528" y="3264"/>
              <a:ext cx="288" cy="288"/>
            </a:xfrm>
            <a:prstGeom prst="ellipse">
              <a:avLst/>
            </a:prstGeom>
            <a:solidFill>
              <a:srgbClr val="FF7C80"/>
            </a:solidFill>
            <a:ln w="38100" cap="flat" cmpd="sng">
              <a:solidFill>
                <a:srgbClr val="CC3300"/>
              </a:solidFill>
              <a:prstDash val="solid"/>
              <a:headEnd type="none" w="med" len="med"/>
              <a:tailEnd type="none" w="med" len="med"/>
            </a:ln>
          </p:spPr>
          <p:txBody>
            <a:bodyPr wrap="none" anchor="ctr"/>
            <a:p>
              <a:pPr algn="ctr"/>
              <a:r>
                <a:rPr lang="en-US" altLang="zh-CN" sz="2800" b="1" dirty="0">
                  <a:latin typeface="Times New Roman" panose="02020603050405020304" pitchFamily="18" charset="0"/>
                </a:rPr>
                <a:t>09</a:t>
              </a:r>
              <a:endParaRPr lang="en-US" altLang="zh-CN" sz="2800" b="1" dirty="0">
                <a:latin typeface="Times New Roman" panose="02020603050405020304" pitchFamily="18" charset="0"/>
              </a:endParaRPr>
            </a:p>
          </p:txBody>
        </p:sp>
        <p:sp>
          <p:nvSpPr>
            <p:cNvPr id="41002" name="椭圆 427049"/>
            <p:cNvSpPr/>
            <p:nvPr/>
          </p:nvSpPr>
          <p:spPr>
            <a:xfrm>
              <a:off x="768" y="2784"/>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17</a:t>
              </a:r>
              <a:endParaRPr lang="en-US" altLang="zh-CN" sz="2400" dirty="0">
                <a:solidFill>
                  <a:schemeClr val="tx2"/>
                </a:solidFill>
                <a:latin typeface="Times New Roman" panose="02020603050405020304" pitchFamily="18" charset="0"/>
              </a:endParaRPr>
            </a:p>
          </p:txBody>
        </p:sp>
        <p:sp>
          <p:nvSpPr>
            <p:cNvPr id="41003" name="椭圆 427050"/>
            <p:cNvSpPr/>
            <p:nvPr/>
          </p:nvSpPr>
          <p:spPr>
            <a:xfrm>
              <a:off x="1584" y="3264"/>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87</a:t>
              </a:r>
              <a:endParaRPr lang="en-US" altLang="zh-CN" sz="2400" dirty="0">
                <a:solidFill>
                  <a:schemeClr val="tx2"/>
                </a:solidFill>
                <a:latin typeface="Times New Roman" panose="02020603050405020304" pitchFamily="18" charset="0"/>
              </a:endParaRPr>
            </a:p>
          </p:txBody>
        </p:sp>
        <p:sp>
          <p:nvSpPr>
            <p:cNvPr id="41004" name="直接连接符 427051"/>
            <p:cNvSpPr/>
            <p:nvPr/>
          </p:nvSpPr>
          <p:spPr>
            <a:xfrm>
              <a:off x="3024" y="3024"/>
              <a:ext cx="192" cy="336"/>
            </a:xfrm>
            <a:prstGeom prst="line">
              <a:avLst/>
            </a:prstGeom>
            <a:ln w="28575" cap="flat" cmpd="sng">
              <a:solidFill>
                <a:schemeClr val="accent2"/>
              </a:solidFill>
              <a:prstDash val="solid"/>
              <a:headEnd type="none" w="med" len="med"/>
              <a:tailEnd type="none" w="med" len="med"/>
            </a:ln>
          </p:spPr>
        </p:sp>
        <p:sp>
          <p:nvSpPr>
            <p:cNvPr id="41005" name="直接连接符 427052"/>
            <p:cNvSpPr/>
            <p:nvPr/>
          </p:nvSpPr>
          <p:spPr>
            <a:xfrm flipH="1">
              <a:off x="2400" y="2592"/>
              <a:ext cx="240" cy="288"/>
            </a:xfrm>
            <a:prstGeom prst="line">
              <a:avLst/>
            </a:prstGeom>
            <a:ln w="28575" cap="flat" cmpd="sng">
              <a:solidFill>
                <a:schemeClr val="hlink"/>
              </a:solidFill>
              <a:prstDash val="solid"/>
              <a:headEnd type="none" w="med" len="med"/>
              <a:tailEnd type="none" w="med" len="med"/>
            </a:ln>
          </p:spPr>
        </p:sp>
        <p:sp>
          <p:nvSpPr>
            <p:cNvPr id="41006" name="直接连接符 427053"/>
            <p:cNvSpPr/>
            <p:nvPr/>
          </p:nvSpPr>
          <p:spPr>
            <a:xfrm flipH="1">
              <a:off x="2736" y="3024"/>
              <a:ext cx="192" cy="336"/>
            </a:xfrm>
            <a:prstGeom prst="line">
              <a:avLst/>
            </a:prstGeom>
            <a:ln w="28575" cap="flat" cmpd="sng">
              <a:solidFill>
                <a:schemeClr val="hlink"/>
              </a:solidFill>
              <a:prstDash val="solid"/>
              <a:headEnd type="none" w="med" len="med"/>
              <a:tailEnd type="none" w="med" len="med"/>
            </a:ln>
          </p:spPr>
        </p:sp>
        <p:sp>
          <p:nvSpPr>
            <p:cNvPr id="41007" name="直接连接符 427054"/>
            <p:cNvSpPr/>
            <p:nvPr/>
          </p:nvSpPr>
          <p:spPr>
            <a:xfrm>
              <a:off x="2736" y="2592"/>
              <a:ext cx="240" cy="288"/>
            </a:xfrm>
            <a:prstGeom prst="line">
              <a:avLst/>
            </a:prstGeom>
            <a:ln w="28575" cap="flat" cmpd="sng">
              <a:solidFill>
                <a:schemeClr val="hlink"/>
              </a:solidFill>
              <a:prstDash val="solid"/>
              <a:headEnd type="none" w="med" len="med"/>
              <a:tailEnd type="none" w="med" len="med"/>
            </a:ln>
          </p:spPr>
        </p:sp>
        <p:sp>
          <p:nvSpPr>
            <p:cNvPr id="41008" name="椭圆 427055"/>
            <p:cNvSpPr/>
            <p:nvPr/>
          </p:nvSpPr>
          <p:spPr>
            <a:xfrm>
              <a:off x="2544" y="2352"/>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53</a:t>
              </a:r>
              <a:endParaRPr lang="en-US" altLang="zh-CN" sz="2400" dirty="0">
                <a:solidFill>
                  <a:schemeClr val="tx2"/>
                </a:solidFill>
                <a:latin typeface="Times New Roman" panose="02020603050405020304" pitchFamily="18" charset="0"/>
              </a:endParaRPr>
            </a:p>
          </p:txBody>
        </p:sp>
        <p:sp>
          <p:nvSpPr>
            <p:cNvPr id="41009" name="椭圆 427056"/>
            <p:cNvSpPr/>
            <p:nvPr/>
          </p:nvSpPr>
          <p:spPr>
            <a:xfrm>
              <a:off x="2832" y="2784"/>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78</a:t>
              </a:r>
              <a:endParaRPr lang="en-US" altLang="zh-CN" sz="2400" dirty="0">
                <a:solidFill>
                  <a:schemeClr val="tx2"/>
                </a:solidFill>
                <a:latin typeface="Times New Roman" panose="02020603050405020304" pitchFamily="18" charset="0"/>
              </a:endParaRPr>
            </a:p>
          </p:txBody>
        </p:sp>
        <p:sp>
          <p:nvSpPr>
            <p:cNvPr id="41010" name="椭圆 427057"/>
            <p:cNvSpPr/>
            <p:nvPr/>
          </p:nvSpPr>
          <p:spPr>
            <a:xfrm>
              <a:off x="2592" y="3264"/>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65</a:t>
              </a:r>
              <a:endParaRPr lang="en-US" altLang="zh-CN" sz="2400" dirty="0">
                <a:solidFill>
                  <a:schemeClr val="tx2"/>
                </a:solidFill>
                <a:latin typeface="Times New Roman" panose="02020603050405020304" pitchFamily="18" charset="0"/>
              </a:endParaRPr>
            </a:p>
          </p:txBody>
        </p:sp>
        <p:sp>
          <p:nvSpPr>
            <p:cNvPr id="41011" name="椭圆 427058"/>
            <p:cNvSpPr/>
            <p:nvPr/>
          </p:nvSpPr>
          <p:spPr>
            <a:xfrm>
              <a:off x="2880" y="3744"/>
              <a:ext cx="288" cy="288"/>
            </a:xfrm>
            <a:prstGeom prst="ellipse">
              <a:avLst/>
            </a:prstGeom>
            <a:solidFill>
              <a:srgbClr val="FF7C80"/>
            </a:solidFill>
            <a:ln w="38100" cap="flat" cmpd="sng">
              <a:solidFill>
                <a:srgbClr val="CC3300"/>
              </a:solidFill>
              <a:prstDash val="solid"/>
              <a:headEnd type="none" w="med" len="med"/>
              <a:tailEnd type="none" w="med" len="med"/>
            </a:ln>
          </p:spPr>
          <p:txBody>
            <a:bodyPr wrap="none" anchor="ctr"/>
            <a:p>
              <a:pPr algn="ctr"/>
              <a:r>
                <a:rPr lang="en-US" altLang="zh-CN" sz="2800" b="1" dirty="0">
                  <a:latin typeface="Times New Roman" panose="02020603050405020304" pitchFamily="18" charset="0"/>
                </a:rPr>
                <a:t>81</a:t>
              </a:r>
              <a:endParaRPr lang="en-US" altLang="zh-CN" sz="2800" b="1" dirty="0">
                <a:latin typeface="Times New Roman" panose="02020603050405020304" pitchFamily="18" charset="0"/>
              </a:endParaRPr>
            </a:p>
          </p:txBody>
        </p:sp>
        <p:sp>
          <p:nvSpPr>
            <p:cNvPr id="41012" name="椭圆 427059"/>
            <p:cNvSpPr/>
            <p:nvPr/>
          </p:nvSpPr>
          <p:spPr>
            <a:xfrm>
              <a:off x="2256" y="2784"/>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17</a:t>
              </a:r>
              <a:endParaRPr lang="en-US" altLang="zh-CN" sz="2400" dirty="0">
                <a:solidFill>
                  <a:schemeClr val="tx2"/>
                </a:solidFill>
                <a:latin typeface="Times New Roman" panose="02020603050405020304" pitchFamily="18" charset="0"/>
              </a:endParaRPr>
            </a:p>
          </p:txBody>
        </p:sp>
        <p:sp>
          <p:nvSpPr>
            <p:cNvPr id="41013" name="椭圆 427060"/>
            <p:cNvSpPr/>
            <p:nvPr/>
          </p:nvSpPr>
          <p:spPr>
            <a:xfrm>
              <a:off x="3072" y="3264"/>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87</a:t>
              </a:r>
              <a:endParaRPr lang="en-US" altLang="zh-CN" sz="2400" dirty="0">
                <a:solidFill>
                  <a:schemeClr val="tx2"/>
                </a:solidFill>
                <a:latin typeface="Times New Roman" panose="02020603050405020304" pitchFamily="18" charset="0"/>
              </a:endParaRPr>
            </a:p>
          </p:txBody>
        </p:sp>
        <p:sp>
          <p:nvSpPr>
            <p:cNvPr id="41014" name="椭圆 427061"/>
            <p:cNvSpPr/>
            <p:nvPr/>
          </p:nvSpPr>
          <p:spPr>
            <a:xfrm>
              <a:off x="2016" y="3264"/>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09</a:t>
              </a:r>
              <a:endParaRPr lang="en-US" altLang="zh-CN" sz="2400" dirty="0">
                <a:solidFill>
                  <a:schemeClr val="tx2"/>
                </a:solidFill>
                <a:latin typeface="Times New Roman" panose="02020603050405020304" pitchFamily="18" charset="0"/>
              </a:endParaRPr>
            </a:p>
          </p:txBody>
        </p:sp>
        <p:sp>
          <p:nvSpPr>
            <p:cNvPr id="41015" name="直接连接符 427062"/>
            <p:cNvSpPr/>
            <p:nvPr/>
          </p:nvSpPr>
          <p:spPr>
            <a:xfrm flipH="1">
              <a:off x="3696" y="3024"/>
              <a:ext cx="144" cy="288"/>
            </a:xfrm>
            <a:prstGeom prst="line">
              <a:avLst/>
            </a:prstGeom>
            <a:ln w="28575" cap="flat" cmpd="sng">
              <a:solidFill>
                <a:schemeClr val="accent2"/>
              </a:solidFill>
              <a:prstDash val="solid"/>
              <a:headEnd type="none" w="med" len="med"/>
              <a:tailEnd type="none" w="med" len="med"/>
            </a:ln>
          </p:spPr>
        </p:sp>
        <p:sp>
          <p:nvSpPr>
            <p:cNvPr id="41016" name="直接连接符 427063"/>
            <p:cNvSpPr/>
            <p:nvPr/>
          </p:nvSpPr>
          <p:spPr>
            <a:xfrm flipH="1">
              <a:off x="4512" y="3408"/>
              <a:ext cx="192" cy="432"/>
            </a:xfrm>
            <a:prstGeom prst="line">
              <a:avLst/>
            </a:prstGeom>
            <a:ln w="28575" cap="flat" cmpd="sng">
              <a:solidFill>
                <a:schemeClr val="accent2"/>
              </a:solidFill>
              <a:prstDash val="solid"/>
              <a:headEnd type="none" w="med" len="med"/>
              <a:tailEnd type="none" w="med" len="med"/>
            </a:ln>
          </p:spPr>
        </p:sp>
        <p:sp>
          <p:nvSpPr>
            <p:cNvPr id="41017" name="直接连接符 427064"/>
            <p:cNvSpPr/>
            <p:nvPr/>
          </p:nvSpPr>
          <p:spPr>
            <a:xfrm>
              <a:off x="4512" y="3024"/>
              <a:ext cx="192" cy="336"/>
            </a:xfrm>
            <a:prstGeom prst="line">
              <a:avLst/>
            </a:prstGeom>
            <a:ln w="28575" cap="flat" cmpd="sng">
              <a:solidFill>
                <a:schemeClr val="accent2"/>
              </a:solidFill>
              <a:prstDash val="solid"/>
              <a:headEnd type="none" w="med" len="med"/>
              <a:tailEnd type="none" w="med" len="med"/>
            </a:ln>
          </p:spPr>
        </p:sp>
        <p:sp>
          <p:nvSpPr>
            <p:cNvPr id="41018" name="直接连接符 427065"/>
            <p:cNvSpPr/>
            <p:nvPr/>
          </p:nvSpPr>
          <p:spPr>
            <a:xfrm flipH="1">
              <a:off x="3888" y="2592"/>
              <a:ext cx="240" cy="288"/>
            </a:xfrm>
            <a:prstGeom prst="line">
              <a:avLst/>
            </a:prstGeom>
            <a:ln w="28575" cap="flat" cmpd="sng">
              <a:solidFill>
                <a:schemeClr val="hlink"/>
              </a:solidFill>
              <a:prstDash val="solid"/>
              <a:headEnd type="none" w="med" len="med"/>
              <a:tailEnd type="none" w="med" len="med"/>
            </a:ln>
          </p:spPr>
        </p:sp>
        <p:sp>
          <p:nvSpPr>
            <p:cNvPr id="41019" name="直接连接符 427066"/>
            <p:cNvSpPr/>
            <p:nvPr/>
          </p:nvSpPr>
          <p:spPr>
            <a:xfrm flipH="1">
              <a:off x="4224" y="3024"/>
              <a:ext cx="192" cy="336"/>
            </a:xfrm>
            <a:prstGeom prst="line">
              <a:avLst/>
            </a:prstGeom>
            <a:ln w="28575" cap="flat" cmpd="sng">
              <a:solidFill>
                <a:schemeClr val="hlink"/>
              </a:solidFill>
              <a:prstDash val="solid"/>
              <a:headEnd type="none" w="med" len="med"/>
              <a:tailEnd type="none" w="med" len="med"/>
            </a:ln>
          </p:spPr>
        </p:sp>
        <p:sp>
          <p:nvSpPr>
            <p:cNvPr id="41020" name="直接连接符 427067"/>
            <p:cNvSpPr/>
            <p:nvPr/>
          </p:nvSpPr>
          <p:spPr>
            <a:xfrm>
              <a:off x="4224" y="2592"/>
              <a:ext cx="240" cy="288"/>
            </a:xfrm>
            <a:prstGeom prst="line">
              <a:avLst/>
            </a:prstGeom>
            <a:ln w="28575" cap="flat" cmpd="sng">
              <a:solidFill>
                <a:schemeClr val="hlink"/>
              </a:solidFill>
              <a:prstDash val="solid"/>
              <a:headEnd type="none" w="med" len="med"/>
              <a:tailEnd type="none" w="med" len="med"/>
            </a:ln>
          </p:spPr>
        </p:sp>
        <p:sp>
          <p:nvSpPr>
            <p:cNvPr id="41021" name="椭圆 427068"/>
            <p:cNvSpPr/>
            <p:nvPr/>
          </p:nvSpPr>
          <p:spPr>
            <a:xfrm>
              <a:off x="4032" y="2352"/>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53</a:t>
              </a:r>
              <a:endParaRPr lang="en-US" altLang="zh-CN" sz="2400" dirty="0">
                <a:solidFill>
                  <a:schemeClr val="tx2"/>
                </a:solidFill>
                <a:latin typeface="Times New Roman" panose="02020603050405020304" pitchFamily="18" charset="0"/>
              </a:endParaRPr>
            </a:p>
          </p:txBody>
        </p:sp>
        <p:sp>
          <p:nvSpPr>
            <p:cNvPr id="41022" name="椭圆 427069"/>
            <p:cNvSpPr/>
            <p:nvPr/>
          </p:nvSpPr>
          <p:spPr>
            <a:xfrm>
              <a:off x="4320" y="2784"/>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78</a:t>
              </a:r>
              <a:endParaRPr lang="en-US" altLang="zh-CN" sz="2400" dirty="0">
                <a:solidFill>
                  <a:schemeClr val="tx2"/>
                </a:solidFill>
                <a:latin typeface="Times New Roman" panose="02020603050405020304" pitchFamily="18" charset="0"/>
              </a:endParaRPr>
            </a:p>
          </p:txBody>
        </p:sp>
        <p:sp>
          <p:nvSpPr>
            <p:cNvPr id="41023" name="椭圆 427070"/>
            <p:cNvSpPr/>
            <p:nvPr/>
          </p:nvSpPr>
          <p:spPr>
            <a:xfrm>
              <a:off x="4080" y="3264"/>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65</a:t>
              </a:r>
              <a:endParaRPr lang="en-US" altLang="zh-CN" sz="2400" dirty="0">
                <a:solidFill>
                  <a:schemeClr val="tx2"/>
                </a:solidFill>
                <a:latin typeface="Times New Roman" panose="02020603050405020304" pitchFamily="18" charset="0"/>
              </a:endParaRPr>
            </a:p>
          </p:txBody>
        </p:sp>
        <p:sp>
          <p:nvSpPr>
            <p:cNvPr id="41024" name="椭圆 427071"/>
            <p:cNvSpPr/>
            <p:nvPr/>
          </p:nvSpPr>
          <p:spPr>
            <a:xfrm>
              <a:off x="3744" y="3744"/>
              <a:ext cx="288" cy="288"/>
            </a:xfrm>
            <a:prstGeom prst="ellipse">
              <a:avLst/>
            </a:prstGeom>
            <a:solidFill>
              <a:srgbClr val="FF7C80"/>
            </a:solidFill>
            <a:ln w="38100" cap="flat" cmpd="sng">
              <a:solidFill>
                <a:srgbClr val="CC3300"/>
              </a:solidFill>
              <a:prstDash val="solid"/>
              <a:headEnd type="none" w="med" len="med"/>
              <a:tailEnd type="none" w="med" len="med"/>
            </a:ln>
          </p:spPr>
          <p:txBody>
            <a:bodyPr wrap="none" anchor="ctr"/>
            <a:p>
              <a:pPr algn="ctr"/>
              <a:r>
                <a:rPr lang="en-US" altLang="zh-CN" sz="2800" b="1" dirty="0">
                  <a:latin typeface="Times New Roman" panose="02020603050405020304" pitchFamily="18" charset="0"/>
                </a:rPr>
                <a:t>15</a:t>
              </a:r>
              <a:endParaRPr lang="en-US" altLang="zh-CN" sz="2800" b="1" dirty="0">
                <a:latin typeface="Times New Roman" panose="02020603050405020304" pitchFamily="18" charset="0"/>
              </a:endParaRPr>
            </a:p>
          </p:txBody>
        </p:sp>
        <p:sp>
          <p:nvSpPr>
            <p:cNvPr id="41025" name="椭圆 427072"/>
            <p:cNvSpPr/>
            <p:nvPr/>
          </p:nvSpPr>
          <p:spPr>
            <a:xfrm>
              <a:off x="3744" y="2784"/>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17</a:t>
              </a:r>
              <a:endParaRPr lang="en-US" altLang="zh-CN" sz="2400" dirty="0">
                <a:solidFill>
                  <a:schemeClr val="tx2"/>
                </a:solidFill>
                <a:latin typeface="Times New Roman" panose="02020603050405020304" pitchFamily="18" charset="0"/>
              </a:endParaRPr>
            </a:p>
          </p:txBody>
        </p:sp>
        <p:sp>
          <p:nvSpPr>
            <p:cNvPr id="41026" name="椭圆 427073"/>
            <p:cNvSpPr/>
            <p:nvPr/>
          </p:nvSpPr>
          <p:spPr>
            <a:xfrm>
              <a:off x="4560" y="3264"/>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87</a:t>
              </a:r>
              <a:endParaRPr lang="en-US" altLang="zh-CN" sz="2400" dirty="0">
                <a:solidFill>
                  <a:schemeClr val="tx2"/>
                </a:solidFill>
                <a:latin typeface="Times New Roman" panose="02020603050405020304" pitchFamily="18" charset="0"/>
              </a:endParaRPr>
            </a:p>
          </p:txBody>
        </p:sp>
        <p:sp>
          <p:nvSpPr>
            <p:cNvPr id="41027" name="椭圆 427074"/>
            <p:cNvSpPr/>
            <p:nvPr/>
          </p:nvSpPr>
          <p:spPr>
            <a:xfrm>
              <a:off x="3504" y="3264"/>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09</a:t>
              </a:r>
              <a:endParaRPr lang="en-US" altLang="zh-CN" sz="2400" dirty="0">
                <a:solidFill>
                  <a:schemeClr val="tx2"/>
                </a:solidFill>
                <a:latin typeface="Times New Roman" panose="02020603050405020304" pitchFamily="18" charset="0"/>
              </a:endParaRPr>
            </a:p>
          </p:txBody>
        </p:sp>
        <p:sp>
          <p:nvSpPr>
            <p:cNvPr id="41028" name="椭圆 427075"/>
            <p:cNvSpPr/>
            <p:nvPr/>
          </p:nvSpPr>
          <p:spPr>
            <a:xfrm>
              <a:off x="4368" y="3744"/>
              <a:ext cx="288" cy="288"/>
            </a:xfrm>
            <a:prstGeom prst="ellipse">
              <a:avLst/>
            </a:prstGeom>
            <a:solidFill>
              <a:srgbClr val="CCFF33"/>
            </a:solidFill>
            <a:ln w="38100" cap="flat" cmpd="sng">
              <a:solidFill>
                <a:schemeClr val="hlink"/>
              </a:solidFill>
              <a:prstDash val="solid"/>
              <a:headEnd type="none" w="med" len="med"/>
              <a:tailEnd type="none" w="med" len="med"/>
            </a:ln>
          </p:spPr>
          <p:txBody>
            <a:bodyPr wrap="none" anchor="ctr"/>
            <a:p>
              <a:pPr algn="ctr"/>
              <a:r>
                <a:rPr lang="en-US" altLang="zh-CN" sz="2800" b="1" dirty="0">
                  <a:solidFill>
                    <a:schemeClr val="tx2"/>
                  </a:solidFill>
                  <a:latin typeface="Times New Roman" panose="02020603050405020304" pitchFamily="18" charset="0"/>
                </a:rPr>
                <a:t>81</a:t>
              </a:r>
              <a:endParaRPr lang="en-US" altLang="zh-CN" sz="2400" dirty="0">
                <a:solidFill>
                  <a:schemeClr val="tx2"/>
                </a:solidFill>
                <a:latin typeface="Times New Roman" panose="02020603050405020304" pitchFamily="18"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7314" name="文本框 397313"/>
          <p:cNvSpPr txBox="1"/>
          <p:nvPr/>
        </p:nvSpPr>
        <p:spPr>
          <a:xfrm>
            <a:off x="457200" y="2895600"/>
            <a:ext cx="6858000" cy="1979613"/>
          </a:xfrm>
          <a:prstGeom prst="rect">
            <a:avLst/>
          </a:prstGeom>
          <a:noFill/>
          <a:ln w="38100">
            <a:noFill/>
          </a:ln>
        </p:spPr>
        <p:txBody>
          <a:bodyPr>
            <a:spAutoFit/>
          </a:bodyPr>
          <a:p>
            <a:pPr marL="571500" indent="-571500"/>
            <a:r>
              <a:rPr lang="zh-CN" altLang="en-US" sz="2800" b="1" dirty="0">
                <a:solidFill>
                  <a:schemeClr val="folHlink"/>
                </a:solidFill>
                <a:latin typeface="Times New Roman" panose="02020603050405020304" pitchFamily="18" charset="0"/>
                <a:ea typeface="黑体" panose="02010609060101010101" pitchFamily="49" charset="-122"/>
              </a:rPr>
              <a:t>（2）对查找表常用的操作有</a:t>
            </a:r>
            <a:r>
              <a:rPr lang="zh-CN" altLang="en-US" sz="2800" b="1" dirty="0">
                <a:solidFill>
                  <a:schemeClr val="folHlink"/>
                </a:solidFill>
                <a:latin typeface="Times New Roman" panose="02020603050405020304" pitchFamily="18" charset="0"/>
                <a:ea typeface="黑体" panose="02010609060101010101" pitchFamily="49" charset="-122"/>
                <a:sym typeface="Wingdings" panose="05000000000000000000" pitchFamily="2" charset="2"/>
              </a:rPr>
              <a:t>哪些？</a:t>
            </a:r>
            <a:r>
              <a:rPr lang="zh-CN" altLang="en-US" sz="2800" b="1" dirty="0">
                <a:solidFill>
                  <a:srgbClr val="FF00FF"/>
                </a:solidFill>
                <a:latin typeface="Times New Roman" panose="02020603050405020304" pitchFamily="18" charset="0"/>
                <a:ea typeface="黑体" panose="02010609060101010101" pitchFamily="49" charset="-122"/>
                <a:sym typeface="Wingdings" panose="05000000000000000000" pitchFamily="2" charset="2"/>
              </a:rPr>
              <a:t> </a:t>
            </a:r>
            <a:endParaRPr lang="zh-CN" altLang="en-US" sz="2800" b="1" dirty="0">
              <a:solidFill>
                <a:srgbClr val="FF00FF"/>
              </a:solidFill>
              <a:latin typeface="Times New Roman" panose="02020603050405020304" pitchFamily="18" charset="0"/>
              <a:ea typeface="黑体" panose="02010609060101010101" pitchFamily="49" charset="-122"/>
              <a:sym typeface="Wingdings" panose="05000000000000000000" pitchFamily="2" charset="2"/>
            </a:endParaRPr>
          </a:p>
          <a:p>
            <a:pPr marL="571500" indent="-571500">
              <a:buClr>
                <a:srgbClr val="DE285C"/>
              </a:buClr>
              <a:buFont typeface="Wingdings" panose="05000000000000000000" pitchFamily="2" charset="2"/>
              <a:buChar char="v"/>
            </a:pPr>
            <a:r>
              <a:rPr lang="zh-CN" altLang="en-US" sz="2400" b="1" dirty="0">
                <a:latin typeface="Times New Roman" panose="02020603050405020304" pitchFamily="18" charset="0"/>
                <a:ea typeface="楷体_GB2312" pitchFamily="49" charset="-122"/>
                <a:sym typeface="Wingdings" panose="05000000000000000000" pitchFamily="2" charset="2"/>
              </a:rPr>
              <a:t>查询某个“特定的”数据元素是否在表中；</a:t>
            </a:r>
            <a:endParaRPr lang="zh-CN" altLang="en-US" sz="2400" b="1" dirty="0">
              <a:latin typeface="Times New Roman" panose="02020603050405020304" pitchFamily="18" charset="0"/>
              <a:ea typeface="楷体_GB2312" pitchFamily="49" charset="-122"/>
              <a:sym typeface="Wingdings" panose="05000000000000000000" pitchFamily="2" charset="2"/>
            </a:endParaRPr>
          </a:p>
          <a:p>
            <a:pPr marL="571500" indent="-571500">
              <a:buClr>
                <a:srgbClr val="DE285C"/>
              </a:buClr>
              <a:buFont typeface="Wingdings" panose="05000000000000000000" pitchFamily="2" charset="2"/>
              <a:buChar char="v"/>
            </a:pPr>
            <a:r>
              <a:rPr lang="zh-CN" altLang="en-US" sz="2400" b="1" dirty="0">
                <a:latin typeface="Times New Roman" panose="02020603050405020304" pitchFamily="18" charset="0"/>
                <a:ea typeface="楷体_GB2312" pitchFamily="49" charset="-122"/>
                <a:sym typeface="Wingdings" panose="05000000000000000000" pitchFamily="2" charset="2"/>
              </a:rPr>
              <a:t>查询某个“特定的”数据元素的各种属性；</a:t>
            </a:r>
            <a:endParaRPr lang="zh-CN" altLang="en-US" sz="2400" b="1" dirty="0">
              <a:latin typeface="Times New Roman" panose="02020603050405020304" pitchFamily="18" charset="0"/>
              <a:ea typeface="楷体_GB2312" pitchFamily="49" charset="-122"/>
              <a:sym typeface="Wingdings" panose="05000000000000000000" pitchFamily="2" charset="2"/>
            </a:endParaRPr>
          </a:p>
          <a:p>
            <a:pPr marL="571500" indent="-571500">
              <a:buClr>
                <a:srgbClr val="DE285C"/>
              </a:buClr>
              <a:buFont typeface="Wingdings" panose="05000000000000000000" pitchFamily="2" charset="2"/>
              <a:buChar char="v"/>
            </a:pPr>
            <a:r>
              <a:rPr lang="zh-CN" altLang="en-US" sz="2400" b="1" dirty="0">
                <a:latin typeface="Times New Roman" panose="02020603050405020304" pitchFamily="18" charset="0"/>
                <a:ea typeface="楷体_GB2312" pitchFamily="49" charset="-122"/>
                <a:sym typeface="Wingdings" panose="05000000000000000000" pitchFamily="2" charset="2"/>
              </a:rPr>
              <a:t>在查找表中插入一元素；</a:t>
            </a:r>
            <a:endParaRPr lang="zh-CN" altLang="en-US" sz="2400" b="1" dirty="0">
              <a:latin typeface="Times New Roman" panose="02020603050405020304" pitchFamily="18" charset="0"/>
              <a:ea typeface="楷体_GB2312" pitchFamily="49" charset="-122"/>
              <a:sym typeface="Wingdings" panose="05000000000000000000" pitchFamily="2" charset="2"/>
            </a:endParaRPr>
          </a:p>
          <a:p>
            <a:pPr marL="571500" indent="-571500">
              <a:buClr>
                <a:srgbClr val="DE285C"/>
              </a:buClr>
              <a:buFont typeface="Wingdings" panose="05000000000000000000" pitchFamily="2" charset="2"/>
              <a:buChar char="v"/>
            </a:pPr>
            <a:r>
              <a:rPr lang="zh-CN" altLang="en-US" sz="2400" b="1" dirty="0">
                <a:latin typeface="Times New Roman" panose="02020603050405020304" pitchFamily="18" charset="0"/>
                <a:ea typeface="楷体_GB2312" pitchFamily="49" charset="-122"/>
                <a:sym typeface="Wingdings" panose="05000000000000000000" pitchFamily="2" charset="2"/>
              </a:rPr>
              <a:t>从查找表中删除一元素。</a:t>
            </a:r>
            <a:r>
              <a:rPr lang="zh-CN" altLang="en-US" sz="2400" b="1" dirty="0">
                <a:latin typeface="Times New Roman" panose="02020603050405020304" pitchFamily="18" charset="0"/>
                <a:ea typeface="黑体" panose="02010609060101010101" pitchFamily="49" charset="-122"/>
                <a:sym typeface="Wingdings" panose="05000000000000000000" pitchFamily="2" charset="2"/>
              </a:rPr>
              <a:t>  </a:t>
            </a:r>
            <a:r>
              <a:rPr lang="zh-CN" altLang="en-US" sz="2400" b="1" dirty="0">
                <a:solidFill>
                  <a:srgbClr val="BADE78"/>
                </a:solidFill>
                <a:latin typeface="Times New Roman" panose="02020603050405020304" pitchFamily="18" charset="0"/>
                <a:ea typeface="黑体" panose="02010609060101010101" pitchFamily="49" charset="-122"/>
                <a:sym typeface="Wingdings" panose="05000000000000000000" pitchFamily="2" charset="2"/>
              </a:rPr>
              <a:t> </a:t>
            </a:r>
            <a:endParaRPr lang="zh-CN" altLang="en-US" sz="2400" b="1" dirty="0">
              <a:solidFill>
                <a:srgbClr val="BADE78"/>
              </a:solidFill>
              <a:latin typeface="Times New Roman" panose="02020603050405020304" pitchFamily="18" charset="0"/>
              <a:ea typeface="黑体" panose="02010609060101010101" pitchFamily="49" charset="-122"/>
              <a:sym typeface="Wingdings" panose="05000000000000000000" pitchFamily="2" charset="2"/>
            </a:endParaRPr>
          </a:p>
        </p:txBody>
      </p:sp>
      <p:sp>
        <p:nvSpPr>
          <p:cNvPr id="397315" name="文本框 397314"/>
          <p:cNvSpPr txBox="1"/>
          <p:nvPr/>
        </p:nvSpPr>
        <p:spPr>
          <a:xfrm>
            <a:off x="533400" y="4953000"/>
            <a:ext cx="7772400" cy="1999615"/>
          </a:xfrm>
          <a:prstGeom prst="rect">
            <a:avLst/>
          </a:prstGeom>
          <a:noFill/>
          <a:ln w="38100">
            <a:noFill/>
          </a:ln>
        </p:spPr>
        <p:txBody>
          <a:bodyPr>
            <a:spAutoFit/>
          </a:bodyPr>
          <a:p>
            <a:r>
              <a:rPr lang="zh-CN" altLang="en-US" sz="2800" b="1" dirty="0">
                <a:solidFill>
                  <a:schemeClr val="folHlink"/>
                </a:solidFill>
                <a:latin typeface="Times New Roman" panose="02020603050405020304" pitchFamily="18" charset="0"/>
                <a:ea typeface="黑体" panose="02010609060101010101" pitchFamily="49" charset="-122"/>
              </a:rPr>
              <a:t>（3)   有哪些查找方法？</a:t>
            </a:r>
            <a:endParaRPr lang="zh-CN" altLang="en-US" sz="2800" b="1" dirty="0">
              <a:solidFill>
                <a:schemeClr val="folHlink"/>
              </a:solidFill>
              <a:latin typeface="Times New Roman" panose="02020603050405020304" pitchFamily="18" charset="0"/>
              <a:ea typeface="黑体" panose="02010609060101010101" pitchFamily="49" charset="-122"/>
            </a:endParaRPr>
          </a:p>
          <a:p>
            <a:pPr algn="l"/>
            <a:r>
              <a:rPr lang="zh-CN" altLang="en-US" sz="2400" b="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ea typeface="楷体_GB2312" pitchFamily="49" charset="-122"/>
              </a:rPr>
              <a:t>查找方法取决于表中数据的排列方式;</a:t>
            </a:r>
            <a:r>
              <a:rPr lang="zh-CN" altLang="en-US" sz="2400" b="1" dirty="0">
                <a:latin typeface="Times New Roman" panose="02020603050405020304" pitchFamily="18" charset="0"/>
                <a:ea typeface="楷体_GB2312" pitchFamily="49" charset="-122"/>
                <a:sym typeface="+mn-ea"/>
              </a:rPr>
              <a:t>是对无序集合查找还是对有序集合查找</a:t>
            </a:r>
            <a:endParaRPr lang="zh-CN" altLang="en-US" sz="2400" b="1" dirty="0">
              <a:latin typeface="Times New Roman" panose="02020603050405020304" pitchFamily="18" charset="0"/>
              <a:ea typeface="楷体_GB2312" pitchFamily="49" charset="-122"/>
              <a:sym typeface="+mn-ea"/>
            </a:endParaRPr>
          </a:p>
          <a:p>
            <a:pPr algn="l"/>
            <a:endParaRPr lang="zh-CN" altLang="en-US" sz="2400" b="1" dirty="0">
              <a:latin typeface="Times New Roman" panose="02020603050405020304" pitchFamily="18" charset="0"/>
              <a:ea typeface="楷体_GB2312" pitchFamily="49" charset="-122"/>
            </a:endParaRPr>
          </a:p>
          <a:p>
            <a:endParaRPr lang="zh-CN" altLang="en-US" sz="2400" b="1" dirty="0">
              <a:latin typeface="Times New Roman" panose="02020603050405020304" pitchFamily="18" charset="0"/>
              <a:ea typeface="黑体" panose="02010609060101010101" pitchFamily="49" charset="-122"/>
            </a:endParaRPr>
          </a:p>
        </p:txBody>
      </p:sp>
      <p:sp>
        <p:nvSpPr>
          <p:cNvPr id="8196" name="矩形 397315"/>
          <p:cNvSpPr/>
          <p:nvPr/>
        </p:nvSpPr>
        <p:spPr>
          <a:xfrm>
            <a:off x="1447800" y="381000"/>
            <a:ext cx="2286000" cy="609600"/>
          </a:xfrm>
          <a:prstGeom prst="rect">
            <a:avLst/>
          </a:prstGeom>
          <a:noFill/>
          <a:ln w="9525">
            <a:noFill/>
          </a:ln>
        </p:spPr>
        <p:txBody>
          <a:bodyPr anchor="ctr"/>
          <a:p>
            <a:r>
              <a:rPr lang="zh-CN" altLang="en-US" sz="3600" b="1" dirty="0">
                <a:latin typeface="Tahoma" panose="020B0604030504040204" pitchFamily="34" charset="0"/>
                <a:ea typeface="黑体" panose="02010609060101010101" pitchFamily="49" charset="-122"/>
              </a:rPr>
              <a:t>讨论：</a:t>
            </a:r>
            <a:endParaRPr lang="zh-CN" altLang="en-US" sz="3600" b="1" dirty="0">
              <a:latin typeface="Tahoma" panose="020B0604030504040204" pitchFamily="34" charset="0"/>
              <a:ea typeface="黑体" panose="02010609060101010101" pitchFamily="49" charset="-122"/>
              <a:sym typeface="Wingdings" panose="05000000000000000000" pitchFamily="2" charset="2"/>
            </a:endParaRPr>
          </a:p>
        </p:txBody>
      </p:sp>
      <p:sp>
        <p:nvSpPr>
          <p:cNvPr id="397317" name="文本框 397316"/>
          <p:cNvSpPr txBox="1"/>
          <p:nvPr/>
        </p:nvSpPr>
        <p:spPr>
          <a:xfrm>
            <a:off x="457200" y="1295400"/>
            <a:ext cx="8305800" cy="1614488"/>
          </a:xfrm>
          <a:prstGeom prst="rect">
            <a:avLst/>
          </a:prstGeom>
          <a:noFill/>
          <a:ln w="38100">
            <a:noFill/>
          </a:ln>
        </p:spPr>
        <p:txBody>
          <a:bodyPr>
            <a:spAutoFit/>
          </a:bodyPr>
          <a:p>
            <a:r>
              <a:rPr lang="zh-CN" altLang="en-US" sz="2800" b="1" dirty="0">
                <a:solidFill>
                  <a:schemeClr val="folHlink"/>
                </a:solidFill>
                <a:latin typeface="Times New Roman" panose="02020603050405020304" pitchFamily="18" charset="0"/>
                <a:ea typeface="黑体" panose="02010609060101010101" pitchFamily="49" charset="-122"/>
              </a:rPr>
              <a:t>（1）查找的过程是怎样的？</a:t>
            </a:r>
            <a:r>
              <a:rPr lang="zh-CN" altLang="en-US" sz="2800" b="1" dirty="0">
                <a:solidFill>
                  <a:srgbClr val="FF00FF"/>
                </a:solidFill>
                <a:latin typeface="Times New Roman" panose="02020603050405020304" pitchFamily="18" charset="0"/>
                <a:ea typeface="黑体" panose="02010609060101010101" pitchFamily="49" charset="-122"/>
                <a:sym typeface="Wingdings" panose="05000000000000000000" pitchFamily="2" charset="2"/>
              </a:rPr>
              <a:t> </a:t>
            </a:r>
            <a:endParaRPr lang="zh-CN" altLang="en-US" sz="2800" b="1" dirty="0">
              <a:solidFill>
                <a:srgbClr val="FF00FF"/>
              </a:solidFill>
              <a:latin typeface="Times New Roman" panose="02020603050405020304" pitchFamily="18" charset="0"/>
              <a:ea typeface="黑体" panose="02010609060101010101" pitchFamily="49" charset="-122"/>
              <a:sym typeface="Wingdings" panose="05000000000000000000" pitchFamily="2" charset="2"/>
            </a:endParaRPr>
          </a:p>
          <a:p>
            <a:pPr>
              <a:buClr>
                <a:srgbClr val="DE285C"/>
              </a:buClr>
              <a:buFont typeface="Wingdings" panose="05000000000000000000" pitchFamily="2" charset="2"/>
            </a:pPr>
            <a:r>
              <a:rPr lang="zh-CN" altLang="en-US" sz="2400" b="1" dirty="0">
                <a:latin typeface="楷体_GB2312" pitchFamily="49" charset="-122"/>
                <a:ea typeface="楷体_GB2312" pitchFamily="49" charset="-122"/>
                <a:sym typeface="Wingdings" panose="05000000000000000000" pitchFamily="2" charset="2"/>
              </a:rPr>
              <a:t>    给定一个值</a:t>
            </a:r>
            <a:r>
              <a:rPr lang="en-US" altLang="zh-CN" sz="2400" b="1" dirty="0">
                <a:latin typeface="楷体_GB2312" pitchFamily="49" charset="-122"/>
                <a:ea typeface="楷体_GB2312" pitchFamily="49" charset="-122"/>
                <a:sym typeface="Wingdings" panose="05000000000000000000" pitchFamily="2" charset="2"/>
              </a:rPr>
              <a:t>K，</a:t>
            </a:r>
            <a:r>
              <a:rPr lang="zh-CN" altLang="en-US" sz="2400" b="1" dirty="0">
                <a:latin typeface="楷体_GB2312" pitchFamily="49" charset="-122"/>
                <a:ea typeface="楷体_GB2312" pitchFamily="49" charset="-122"/>
                <a:sym typeface="Wingdings" panose="05000000000000000000" pitchFamily="2" charset="2"/>
              </a:rPr>
              <a:t>在含有</a:t>
            </a:r>
            <a:r>
              <a:rPr lang="en-US" altLang="zh-CN" sz="2400" b="1" dirty="0">
                <a:latin typeface="楷体_GB2312" pitchFamily="49" charset="-122"/>
                <a:ea typeface="楷体_GB2312" pitchFamily="49" charset="-122"/>
                <a:sym typeface="Wingdings" panose="05000000000000000000" pitchFamily="2" charset="2"/>
              </a:rPr>
              <a:t>n</a:t>
            </a:r>
            <a:r>
              <a:rPr lang="zh-CN" altLang="en-US" sz="2400" b="1" dirty="0">
                <a:latin typeface="楷体_GB2312" pitchFamily="49" charset="-122"/>
                <a:ea typeface="楷体_GB2312" pitchFamily="49" charset="-122"/>
                <a:sym typeface="Wingdings" panose="05000000000000000000" pitchFamily="2" charset="2"/>
              </a:rPr>
              <a:t>个记录的文件中进行搜索，寻找一个关键字值等于</a:t>
            </a:r>
            <a:r>
              <a:rPr lang="en-US" altLang="zh-CN" sz="2400" b="1" dirty="0">
                <a:latin typeface="楷体_GB2312" pitchFamily="49" charset="-122"/>
                <a:ea typeface="楷体_GB2312" pitchFamily="49" charset="-122"/>
                <a:sym typeface="Wingdings" panose="05000000000000000000" pitchFamily="2" charset="2"/>
              </a:rPr>
              <a:t>K</a:t>
            </a:r>
            <a:r>
              <a:rPr lang="zh-CN" altLang="en-US" sz="2400" b="1" dirty="0">
                <a:latin typeface="楷体_GB2312" pitchFamily="49" charset="-122"/>
                <a:ea typeface="楷体_GB2312" pitchFamily="49" charset="-122"/>
                <a:sym typeface="Wingdings" panose="05000000000000000000" pitchFamily="2" charset="2"/>
              </a:rPr>
              <a:t>的记录，如找到则输出该记录，否则输出查找不成功的信息。</a:t>
            </a:r>
            <a:endParaRPr lang="zh-CN" altLang="en-US" sz="2400" b="1" dirty="0">
              <a:latin typeface="楷体_GB2312" pitchFamily="49" charset="-122"/>
              <a:ea typeface="楷体_GB2312" pitchFamily="49" charset="-122"/>
              <a:sym typeface="Wingdings" panose="05000000000000000000" pitchFamily="2" charset="2"/>
            </a:endParaRPr>
          </a:p>
        </p:txBody>
      </p:sp>
      <p:sp>
        <p:nvSpPr>
          <p:cNvPr id="397318" name="圆角矩形标注 397317"/>
          <p:cNvSpPr/>
          <p:nvPr/>
        </p:nvSpPr>
        <p:spPr>
          <a:xfrm>
            <a:off x="5486400" y="4648200"/>
            <a:ext cx="2362200" cy="457200"/>
          </a:xfrm>
          <a:prstGeom prst="wedgeRoundRectCallout">
            <a:avLst>
              <a:gd name="adj1" fmla="val -41060"/>
              <a:gd name="adj2" fmla="val 121528"/>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sz="2400" b="1" dirty="0">
                <a:latin typeface="Times New Roman" panose="02020603050405020304" pitchFamily="18" charset="0"/>
                <a:ea typeface="黑体" panose="02010609060101010101" pitchFamily="49" charset="-122"/>
              </a:rPr>
              <a:t>例如查字典</a:t>
            </a:r>
            <a:endParaRPr lang="zh-CN" altLang="en-US" sz="2400" b="1" dirty="0">
              <a:latin typeface="Times New Roman" panose="02020603050405020304" pitchFamily="18" charset="0"/>
              <a:ea typeface="黑体" panose="02010609060101010101" pitchFamily="49" charset="-122"/>
            </a:endParaRPr>
          </a:p>
        </p:txBody>
      </p:sp>
      <p:sp>
        <p:nvSpPr>
          <p:cNvPr id="397319" name="矩形 397318"/>
          <p:cNvSpPr/>
          <p:nvPr/>
        </p:nvSpPr>
        <p:spPr>
          <a:xfrm>
            <a:off x="696595" y="6170295"/>
            <a:ext cx="7537450" cy="457200"/>
          </a:xfrm>
          <a:prstGeom prst="rect">
            <a:avLst/>
          </a:prstGeom>
          <a:noFill/>
          <a:ln w="9525">
            <a:noFill/>
          </a:ln>
        </p:spPr>
        <p:txBody>
          <a:bodyPr wrap="none">
            <a:spAutoFit/>
          </a:bodyPr>
          <a:p>
            <a:r>
              <a:rPr lang="zh-CN" altLang="en-US" sz="2400" b="1" dirty="0">
                <a:latin typeface="Times New Roman" panose="02020603050405020304" pitchFamily="18" charset="0"/>
                <a:ea typeface="楷体_GB2312" pitchFamily="49" charset="-122"/>
              </a:rPr>
              <a:t>针对静态查找表和动态查找表的查找方法也有所不同</a:t>
            </a:r>
            <a:r>
              <a:rPr lang="zh-CN" altLang="en-US" sz="2400" b="1" dirty="0">
                <a:latin typeface="Times New Roman" panose="02020603050405020304" pitchFamily="18" charset="0"/>
                <a:ea typeface="黑体" panose="02010609060101010101" pitchFamily="49" charset="-122"/>
              </a:rPr>
              <a:t>。</a:t>
            </a:r>
            <a:endParaRPr lang="zh-CN" altLang="en-US" sz="2400" b="1" dirty="0">
              <a:latin typeface="Times New Roman" panose="02020603050405020304" pitchFamily="18" charset="0"/>
              <a:ea typeface="黑体" panose="02010609060101010101" pitchFamily="49" charset="-122"/>
            </a:endParaRPr>
          </a:p>
        </p:txBody>
      </p:sp>
      <p:sp>
        <p:nvSpPr>
          <p:cNvPr id="397320" name="椭圆形标注 397319"/>
          <p:cNvSpPr/>
          <p:nvPr/>
        </p:nvSpPr>
        <p:spPr>
          <a:xfrm>
            <a:off x="5732463" y="2592388"/>
            <a:ext cx="3371850" cy="569912"/>
          </a:xfrm>
          <a:prstGeom prst="wedgeEllipseCallout">
            <a:avLst>
              <a:gd name="adj1" fmla="val -43648"/>
              <a:gd name="adj2" fmla="val 56250"/>
            </a:avLst>
          </a:prstGeom>
          <a:solidFill>
            <a:schemeClr val="accent1"/>
          </a:solidFill>
          <a:ln w="9525" cap="flat" cmpd="sng">
            <a:solidFill>
              <a:schemeClr val="tx1"/>
            </a:solidFill>
            <a:prstDash val="solid"/>
            <a:miter/>
            <a:headEnd type="none" w="med" len="med"/>
            <a:tailEnd type="none" w="med" len="med"/>
          </a:ln>
        </p:spPr>
        <p:txBody>
          <a:bodyPr/>
          <a:p>
            <a:r>
              <a:rPr lang="zh-CN" altLang="en-US" sz="2000" b="1" dirty="0">
                <a:latin typeface="Times New Roman" panose="02020603050405020304" pitchFamily="18" charset="0"/>
                <a:ea typeface="楷体_GB2312" pitchFamily="49" charset="-122"/>
                <a:sym typeface="Wingdings" panose="05000000000000000000" pitchFamily="2" charset="2"/>
              </a:rPr>
              <a:t>“特定的”=</a:t>
            </a:r>
            <a:r>
              <a:rPr lang="zh-CN" altLang="en-US" sz="2000" b="1" dirty="0">
                <a:solidFill>
                  <a:srgbClr val="FF0000"/>
                </a:solidFill>
                <a:latin typeface="Times New Roman" panose="02020603050405020304" pitchFamily="18" charset="0"/>
                <a:ea typeface="楷体_GB2312" pitchFamily="49" charset="-122"/>
                <a:sym typeface="Wingdings" panose="05000000000000000000" pitchFamily="2" charset="2"/>
              </a:rPr>
              <a:t>关键字</a:t>
            </a:r>
            <a:endParaRPr lang="zh-CN" altLang="en-US" sz="2000" b="1" dirty="0">
              <a:solidFill>
                <a:srgbClr val="FF0000"/>
              </a:solidFill>
              <a:latin typeface="Times New Roman" panose="02020603050405020304" pitchFamily="18" charset="0"/>
              <a:ea typeface="楷体_GB2312" pitchFamily="49" charset="-122"/>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7317">
                                            <p:txEl>
                                              <p:charRg st="0" end="15"/>
                                            </p:txEl>
                                          </p:spTgt>
                                        </p:tgtEl>
                                        <p:attrNameLst>
                                          <p:attrName>style.visibility</p:attrName>
                                        </p:attrNameLst>
                                      </p:cBhvr>
                                      <p:to>
                                        <p:strVal val="visible"/>
                                      </p:to>
                                    </p:set>
                                    <p:animEffect transition="in" filter="strips(downRight)">
                                      <p:cBhvr>
                                        <p:cTn id="7" dur="500"/>
                                        <p:tgtEl>
                                          <p:spTgt spid="397317">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7317">
                                            <p:txEl>
                                              <p:charRg st="15" end="81"/>
                                            </p:txEl>
                                          </p:spTgt>
                                        </p:tgtEl>
                                        <p:attrNameLst>
                                          <p:attrName>style.visibility</p:attrName>
                                        </p:attrNameLst>
                                      </p:cBhvr>
                                      <p:to>
                                        <p:strVal val="visible"/>
                                      </p:to>
                                    </p:set>
                                    <p:animEffect transition="in" filter="strips(downRight)">
                                      <p:cBhvr>
                                        <p:cTn id="12" dur="500"/>
                                        <p:tgtEl>
                                          <p:spTgt spid="397317">
                                            <p:txEl>
                                              <p:charRg st="15"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97314">
                                            <p:txEl>
                                              <p:charRg st="0" end="18"/>
                                            </p:txEl>
                                          </p:spTgt>
                                        </p:tgtEl>
                                        <p:attrNameLst>
                                          <p:attrName>style.visibility</p:attrName>
                                        </p:attrNameLst>
                                      </p:cBhvr>
                                      <p:to>
                                        <p:strVal val="visible"/>
                                      </p:to>
                                    </p:set>
                                    <p:animEffect transition="in" filter="strips(downRight)">
                                      <p:cBhvr>
                                        <p:cTn id="17" dur="500"/>
                                        <p:tgtEl>
                                          <p:spTgt spid="397314">
                                            <p:txEl>
                                              <p:charRg st="0" end="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97314">
                                            <p:txEl>
                                              <p:charRg st="18" end="38"/>
                                            </p:txEl>
                                          </p:spTgt>
                                        </p:tgtEl>
                                        <p:attrNameLst>
                                          <p:attrName>style.visibility</p:attrName>
                                        </p:attrNameLst>
                                      </p:cBhvr>
                                      <p:to>
                                        <p:strVal val="visible"/>
                                      </p:to>
                                    </p:set>
                                    <p:animEffect transition="in" filter="strips(downRight)">
                                      <p:cBhvr>
                                        <p:cTn id="22" dur="500"/>
                                        <p:tgtEl>
                                          <p:spTgt spid="397314">
                                            <p:txEl>
                                              <p:charRg st="18" end="3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97314">
                                            <p:txEl>
                                              <p:charRg st="38" end="58"/>
                                            </p:txEl>
                                          </p:spTgt>
                                        </p:tgtEl>
                                        <p:attrNameLst>
                                          <p:attrName>style.visibility</p:attrName>
                                        </p:attrNameLst>
                                      </p:cBhvr>
                                      <p:to>
                                        <p:strVal val="visible"/>
                                      </p:to>
                                    </p:set>
                                    <p:animEffect transition="in" filter="strips(downRight)">
                                      <p:cBhvr>
                                        <p:cTn id="27" dur="500"/>
                                        <p:tgtEl>
                                          <p:spTgt spid="397314">
                                            <p:txEl>
                                              <p:charRg st="38" end="5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97314">
                                            <p:txEl>
                                              <p:charRg st="58" end="70"/>
                                            </p:txEl>
                                          </p:spTgt>
                                        </p:tgtEl>
                                        <p:attrNameLst>
                                          <p:attrName>style.visibility</p:attrName>
                                        </p:attrNameLst>
                                      </p:cBhvr>
                                      <p:to>
                                        <p:strVal val="visible"/>
                                      </p:to>
                                    </p:set>
                                    <p:animEffect transition="in" filter="strips(downRight)">
                                      <p:cBhvr>
                                        <p:cTn id="32" dur="500"/>
                                        <p:tgtEl>
                                          <p:spTgt spid="397314">
                                            <p:txEl>
                                              <p:charRg st="58" end="7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97314">
                                            <p:txEl>
                                              <p:charRg st="70" end="85"/>
                                            </p:txEl>
                                          </p:spTgt>
                                        </p:tgtEl>
                                        <p:attrNameLst>
                                          <p:attrName>style.visibility</p:attrName>
                                        </p:attrNameLst>
                                      </p:cBhvr>
                                      <p:to>
                                        <p:strVal val="visible"/>
                                      </p:to>
                                    </p:set>
                                    <p:animEffect transition="in" filter="strips(downRight)">
                                      <p:cBhvr>
                                        <p:cTn id="37" dur="500"/>
                                        <p:tgtEl>
                                          <p:spTgt spid="397314">
                                            <p:txEl>
                                              <p:charRg st="70" end="8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97320"/>
                                        </p:tgtEl>
                                        <p:attrNameLst>
                                          <p:attrName>style.visibility</p:attrName>
                                        </p:attrNameLst>
                                      </p:cBhvr>
                                      <p:to>
                                        <p:strVal val="visible"/>
                                      </p:to>
                                    </p:set>
                                    <p:anim calcmode="lin" valueType="num">
                                      <p:cBhvr>
                                        <p:cTn id="42" dur="500" fill="hold"/>
                                        <p:tgtEl>
                                          <p:spTgt spid="397320"/>
                                        </p:tgtEl>
                                        <p:attrNameLst>
                                          <p:attrName>ppt_x</p:attrName>
                                        </p:attrNameLst>
                                      </p:cBhvr>
                                      <p:tavLst>
                                        <p:tav tm="0">
                                          <p:val>
                                            <p:strVal val="1+#ppt_w/2"/>
                                          </p:val>
                                        </p:tav>
                                        <p:tav tm="100000">
                                          <p:val>
                                            <p:strVal val="#ppt_x"/>
                                          </p:val>
                                        </p:tav>
                                      </p:tavLst>
                                    </p:anim>
                                    <p:anim calcmode="lin" valueType="num">
                                      <p:cBhvr>
                                        <p:cTn id="43" dur="500" fill="hold"/>
                                        <p:tgtEl>
                                          <p:spTgt spid="3973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397315">
                                            <p:txEl>
                                              <p:charRg st="0" end="15"/>
                                            </p:txEl>
                                          </p:spTgt>
                                        </p:tgtEl>
                                        <p:attrNameLst>
                                          <p:attrName>style.visibility</p:attrName>
                                        </p:attrNameLst>
                                      </p:cBhvr>
                                      <p:to>
                                        <p:strVal val="visible"/>
                                      </p:to>
                                    </p:set>
                                    <p:animEffect transition="in" filter="strips(downRight)">
                                      <p:cBhvr>
                                        <p:cTn id="48" dur="500"/>
                                        <p:tgtEl>
                                          <p:spTgt spid="397315">
                                            <p:txEl>
                                              <p:charRg st="0" end="1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397315">
                                            <p:txEl>
                                              <p:charRg st="15" end="37"/>
                                            </p:txEl>
                                          </p:spTgt>
                                        </p:tgtEl>
                                        <p:attrNameLst>
                                          <p:attrName>style.visibility</p:attrName>
                                        </p:attrNameLst>
                                      </p:cBhvr>
                                      <p:to>
                                        <p:strVal val="visible"/>
                                      </p:to>
                                    </p:set>
                                    <p:animEffect transition="in" filter="strips(downRight)">
                                      <p:cBhvr>
                                        <p:cTn id="53" dur="500"/>
                                        <p:tgtEl>
                                          <p:spTgt spid="397315">
                                            <p:txEl>
                                              <p:charRg st="15" end="3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397318"/>
                                        </p:tgtEl>
                                        <p:attrNameLst>
                                          <p:attrName>style.visibility</p:attrName>
                                        </p:attrNameLst>
                                      </p:cBhvr>
                                      <p:to>
                                        <p:strVal val="visible"/>
                                      </p:to>
                                    </p:set>
                                    <p:anim calcmode="lin" valueType="num">
                                      <p:cBhvr>
                                        <p:cTn id="58" dur="500" fill="hold"/>
                                        <p:tgtEl>
                                          <p:spTgt spid="397318"/>
                                        </p:tgtEl>
                                        <p:attrNameLst>
                                          <p:attrName>ppt_x</p:attrName>
                                        </p:attrNameLst>
                                      </p:cBhvr>
                                      <p:tavLst>
                                        <p:tav tm="0">
                                          <p:val>
                                            <p:strVal val="1+#ppt_w/2"/>
                                          </p:val>
                                        </p:tav>
                                        <p:tav tm="100000">
                                          <p:val>
                                            <p:strVal val="#ppt_x"/>
                                          </p:val>
                                        </p:tav>
                                      </p:tavLst>
                                    </p:anim>
                                    <p:anim calcmode="lin" valueType="num">
                                      <p:cBhvr>
                                        <p:cTn id="59" dur="500" fill="hold"/>
                                        <p:tgtEl>
                                          <p:spTgt spid="397318"/>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397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4" grpId="0" build="p"/>
      <p:bldP spid="397315" grpId="0" build="p"/>
      <p:bldP spid="397317" grpId="0" build="p"/>
      <p:bldP spid="397318" grpId="0" bldLvl="0" animBg="1"/>
      <p:bldP spid="397319" grpId="0"/>
      <p:bldP spid="397320"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4282" y="1000108"/>
            <a:ext cx="8640763" cy="2739211"/>
          </a:xfrm>
          <a:prstGeom prst="rect">
            <a:avLst/>
          </a:prstGeom>
          <a:noFill/>
          <a:ln w="9525">
            <a:noFill/>
            <a:miter lim="800000"/>
          </a:ln>
        </p:spPr>
        <p:txBody>
          <a:bodyPr>
            <a:spAutoFit/>
          </a:bodyPr>
          <a:lstStyle/>
          <a:p>
            <a:pPr algn="just">
              <a:spcBef>
                <a:spcPct val="50000"/>
              </a:spcBef>
            </a:pPr>
            <a:r>
              <a:rPr lang="en-US" altLang="zh-CN" sz="2400" b="1" dirty="0">
                <a:solidFill>
                  <a:srgbClr val="050507"/>
                </a:solidFill>
                <a:ea typeface="楷体" panose="02010609060101010101" pitchFamily="49" charset="-122"/>
                <a:cs typeface="Times New Roman" panose="02020603050405020304" pitchFamily="18" charset="0"/>
              </a:rPr>
              <a:t>        </a:t>
            </a:r>
            <a:r>
              <a:rPr lang="en-US" altLang="zh-CN" sz="2800" b="1">
                <a:ea typeface="黑体" panose="02010609060101010101" pitchFamily="49" charset="-122"/>
                <a:cs typeface="Times New Roman" panose="02020603050405020304" pitchFamily="18" charset="0"/>
              </a:rPr>
              <a:t>【</a:t>
            </a:r>
            <a:r>
              <a:rPr lang="zh-CN" altLang="en-US" sz="2800" b="1">
                <a:ea typeface="楷体" panose="02010609060101010101" pitchFamily="49" charset="-122"/>
                <a:cs typeface="Times New Roman" panose="02020603050405020304" pitchFamily="18" charset="0"/>
              </a:rPr>
              <a:t>例</a:t>
            </a:r>
            <a:r>
              <a:rPr lang="en-US" altLang="zh-CN" sz="2800" b="1" smtClean="0">
                <a:ea typeface="楷体" panose="02010609060101010101" pitchFamily="49" charset="-122"/>
                <a:cs typeface="Times New Roman" panose="02020603050405020304" pitchFamily="18" charset="0"/>
              </a:rPr>
              <a:t>9-3</a:t>
            </a:r>
            <a:r>
              <a:rPr lang="en-US" altLang="zh-CN" sz="2800" b="1" smtClean="0">
                <a:ea typeface="黑体" panose="02010609060101010101" pitchFamily="49" charset="-122"/>
                <a:cs typeface="Times New Roman" panose="02020603050405020304" pitchFamily="18" charset="0"/>
              </a:rPr>
              <a:t>】</a:t>
            </a:r>
            <a:r>
              <a:rPr lang="zh-CN" altLang="en-US" sz="2400" b="1" dirty="0">
                <a:solidFill>
                  <a:srgbClr val="3333FF"/>
                </a:solidFill>
                <a:ea typeface="楷体" panose="02010609060101010101" pitchFamily="49" charset="-122"/>
                <a:cs typeface="Times New Roman" panose="02020603050405020304" pitchFamily="18" charset="0"/>
              </a:rPr>
              <a:t>已知一组关键字为</a:t>
            </a:r>
            <a:r>
              <a:rPr lang="en-US" altLang="zh-CN" sz="2400" b="1">
                <a:solidFill>
                  <a:srgbClr val="3333FF"/>
                </a:solidFill>
                <a:ea typeface="楷体" panose="02010609060101010101" pitchFamily="49" charset="-122"/>
                <a:cs typeface="Times New Roman" panose="02020603050405020304" pitchFamily="18" charset="0"/>
              </a:rPr>
              <a:t>{</a:t>
            </a:r>
            <a:r>
              <a:rPr lang="en-US" altLang="zh-CN" sz="2400" b="1" smtClean="0">
                <a:solidFill>
                  <a:srgbClr val="3333FF"/>
                </a:solidFill>
                <a:ea typeface="楷体" panose="02010609060101010101" pitchFamily="49" charset="-122"/>
                <a:cs typeface="Times New Roman" panose="02020603050405020304" pitchFamily="18" charset="0"/>
              </a:rPr>
              <a:t>25</a:t>
            </a:r>
            <a:r>
              <a:rPr lang="zh-CN" altLang="en-US" sz="2400" b="1" smtClean="0">
                <a:solidFill>
                  <a:srgbClr val="3333FF"/>
                </a:solidFill>
                <a:ea typeface="楷体" panose="02010609060101010101" pitchFamily="49" charset="-122"/>
                <a:cs typeface="Times New Roman" panose="02020603050405020304" pitchFamily="18" charset="0"/>
              </a:rPr>
              <a:t>，</a:t>
            </a:r>
            <a:r>
              <a:rPr lang="en-US" altLang="zh-CN" sz="2400" b="1" smtClean="0">
                <a:solidFill>
                  <a:srgbClr val="3333FF"/>
                </a:solidFill>
                <a:ea typeface="楷体" panose="02010609060101010101" pitchFamily="49" charset="-122"/>
                <a:cs typeface="Times New Roman" panose="02020603050405020304" pitchFamily="18" charset="0"/>
              </a:rPr>
              <a:t>18</a:t>
            </a:r>
            <a:r>
              <a:rPr lang="zh-CN" altLang="en-US" sz="2400" b="1" smtClean="0">
                <a:solidFill>
                  <a:srgbClr val="3333FF"/>
                </a:solidFill>
                <a:ea typeface="楷体" panose="02010609060101010101" pitchFamily="49" charset="-122"/>
                <a:cs typeface="Times New Roman" panose="02020603050405020304" pitchFamily="18" charset="0"/>
              </a:rPr>
              <a:t>，</a:t>
            </a:r>
            <a:r>
              <a:rPr lang="en-US" altLang="zh-CN" sz="2400" b="1" smtClean="0">
                <a:solidFill>
                  <a:srgbClr val="3333FF"/>
                </a:solidFill>
                <a:ea typeface="楷体" panose="02010609060101010101" pitchFamily="49" charset="-122"/>
                <a:cs typeface="Times New Roman" panose="02020603050405020304" pitchFamily="18" charset="0"/>
              </a:rPr>
              <a:t>46</a:t>
            </a:r>
            <a:r>
              <a:rPr lang="zh-CN" altLang="en-US" sz="2400" b="1" smtClean="0">
                <a:solidFill>
                  <a:srgbClr val="3333FF"/>
                </a:solidFill>
                <a:ea typeface="楷体" panose="02010609060101010101" pitchFamily="49" charset="-122"/>
                <a:cs typeface="Times New Roman" panose="02020603050405020304" pitchFamily="18" charset="0"/>
              </a:rPr>
              <a:t>，</a:t>
            </a:r>
            <a:r>
              <a:rPr lang="en-US" altLang="zh-CN" sz="2400" b="1" smtClean="0">
                <a:solidFill>
                  <a:srgbClr val="3333FF"/>
                </a:solidFill>
                <a:ea typeface="楷体" panose="02010609060101010101" pitchFamily="49" charset="-122"/>
                <a:cs typeface="Times New Roman" panose="02020603050405020304" pitchFamily="18" charset="0"/>
              </a:rPr>
              <a:t>2</a:t>
            </a:r>
            <a:r>
              <a:rPr lang="zh-CN" altLang="en-US" sz="2400" b="1" smtClean="0">
                <a:solidFill>
                  <a:srgbClr val="3333FF"/>
                </a:solidFill>
                <a:ea typeface="楷体" panose="02010609060101010101" pitchFamily="49" charset="-122"/>
                <a:cs typeface="Times New Roman" panose="02020603050405020304" pitchFamily="18" charset="0"/>
              </a:rPr>
              <a:t>，</a:t>
            </a:r>
            <a:r>
              <a:rPr lang="en-US" altLang="zh-CN" sz="2400" b="1" smtClean="0">
                <a:solidFill>
                  <a:srgbClr val="3333FF"/>
                </a:solidFill>
                <a:ea typeface="楷体" panose="02010609060101010101" pitchFamily="49" charset="-122"/>
                <a:cs typeface="Times New Roman" panose="02020603050405020304" pitchFamily="18" charset="0"/>
              </a:rPr>
              <a:t>53</a:t>
            </a:r>
            <a:r>
              <a:rPr lang="zh-CN" altLang="en-US" sz="2400" b="1" smtClean="0">
                <a:solidFill>
                  <a:srgbClr val="3333FF"/>
                </a:solidFill>
                <a:ea typeface="楷体" panose="02010609060101010101" pitchFamily="49" charset="-122"/>
                <a:cs typeface="Times New Roman" panose="02020603050405020304" pitchFamily="18" charset="0"/>
              </a:rPr>
              <a:t>，</a:t>
            </a:r>
            <a:r>
              <a:rPr lang="en-US" altLang="zh-CN" sz="2400" b="1" smtClean="0">
                <a:solidFill>
                  <a:srgbClr val="3333FF"/>
                </a:solidFill>
                <a:ea typeface="楷体" panose="02010609060101010101" pitchFamily="49" charset="-122"/>
                <a:cs typeface="Times New Roman" panose="02020603050405020304" pitchFamily="18" charset="0"/>
              </a:rPr>
              <a:t>39</a:t>
            </a:r>
            <a:r>
              <a:rPr lang="zh-CN" altLang="en-US" sz="2400" b="1" smtClean="0">
                <a:solidFill>
                  <a:srgbClr val="3333FF"/>
                </a:solidFill>
                <a:ea typeface="楷体" panose="02010609060101010101" pitchFamily="49" charset="-122"/>
                <a:cs typeface="Times New Roman" panose="02020603050405020304" pitchFamily="18" charset="0"/>
              </a:rPr>
              <a:t>，</a:t>
            </a:r>
            <a:r>
              <a:rPr lang="en-US" altLang="zh-CN" sz="2400" b="1" smtClean="0">
                <a:solidFill>
                  <a:srgbClr val="3333FF"/>
                </a:solidFill>
                <a:ea typeface="楷体" panose="02010609060101010101" pitchFamily="49" charset="-122"/>
                <a:cs typeface="Times New Roman" panose="02020603050405020304" pitchFamily="18" charset="0"/>
              </a:rPr>
              <a:t>32</a:t>
            </a:r>
            <a:r>
              <a:rPr lang="zh-CN" altLang="en-US" sz="2400" b="1" smtClean="0">
                <a:solidFill>
                  <a:srgbClr val="3333FF"/>
                </a:solidFill>
                <a:ea typeface="楷体" panose="02010609060101010101" pitchFamily="49" charset="-122"/>
                <a:cs typeface="Times New Roman" panose="02020603050405020304" pitchFamily="18" charset="0"/>
              </a:rPr>
              <a:t>，</a:t>
            </a:r>
            <a:r>
              <a:rPr lang="en-US" altLang="zh-CN" sz="2400" b="1" smtClean="0">
                <a:solidFill>
                  <a:srgbClr val="3333FF"/>
                </a:solidFill>
                <a:ea typeface="楷体" panose="02010609060101010101" pitchFamily="49" charset="-122"/>
                <a:cs typeface="Times New Roman" panose="02020603050405020304" pitchFamily="18" charset="0"/>
              </a:rPr>
              <a:t>4</a:t>
            </a:r>
            <a:r>
              <a:rPr lang="zh-CN" altLang="en-US" sz="2400" b="1" smtClean="0">
                <a:solidFill>
                  <a:srgbClr val="3333FF"/>
                </a:solidFill>
                <a:ea typeface="楷体" panose="02010609060101010101" pitchFamily="49" charset="-122"/>
                <a:cs typeface="Times New Roman" panose="02020603050405020304" pitchFamily="18" charset="0"/>
              </a:rPr>
              <a:t>，</a:t>
            </a:r>
            <a:r>
              <a:rPr lang="en-US" altLang="zh-CN" sz="2400" b="1" smtClean="0">
                <a:solidFill>
                  <a:srgbClr val="3333FF"/>
                </a:solidFill>
                <a:ea typeface="楷体" panose="02010609060101010101" pitchFamily="49" charset="-122"/>
                <a:cs typeface="Times New Roman" panose="02020603050405020304" pitchFamily="18" charset="0"/>
              </a:rPr>
              <a:t>74</a:t>
            </a:r>
            <a:r>
              <a:rPr lang="zh-CN" altLang="en-US" sz="2400" b="1" smtClean="0">
                <a:solidFill>
                  <a:srgbClr val="3333FF"/>
                </a:solidFill>
                <a:ea typeface="楷体" panose="02010609060101010101" pitchFamily="49" charset="-122"/>
                <a:cs typeface="Times New Roman" panose="02020603050405020304" pitchFamily="18" charset="0"/>
              </a:rPr>
              <a:t>，</a:t>
            </a:r>
            <a:r>
              <a:rPr lang="en-US" altLang="zh-CN" sz="2400" b="1" smtClean="0">
                <a:solidFill>
                  <a:srgbClr val="3333FF"/>
                </a:solidFill>
                <a:ea typeface="楷体" panose="02010609060101010101" pitchFamily="49" charset="-122"/>
                <a:cs typeface="Times New Roman" panose="02020603050405020304" pitchFamily="18" charset="0"/>
              </a:rPr>
              <a:t>67</a:t>
            </a:r>
            <a:r>
              <a:rPr lang="zh-CN" altLang="en-US" sz="2400" b="1" smtClean="0">
                <a:solidFill>
                  <a:srgbClr val="3333FF"/>
                </a:solidFill>
                <a:ea typeface="楷体" panose="02010609060101010101" pitchFamily="49" charset="-122"/>
                <a:cs typeface="Times New Roman" panose="02020603050405020304" pitchFamily="18" charset="0"/>
              </a:rPr>
              <a:t>，</a:t>
            </a:r>
            <a:r>
              <a:rPr lang="en-US" altLang="zh-CN" sz="2400" b="1" smtClean="0">
                <a:solidFill>
                  <a:srgbClr val="3333FF"/>
                </a:solidFill>
                <a:ea typeface="楷体" panose="02010609060101010101" pitchFamily="49" charset="-122"/>
                <a:cs typeface="Times New Roman" panose="02020603050405020304" pitchFamily="18" charset="0"/>
              </a:rPr>
              <a:t>60</a:t>
            </a:r>
            <a:r>
              <a:rPr lang="zh-CN" altLang="en-US" sz="2400" b="1" smtClean="0">
                <a:solidFill>
                  <a:srgbClr val="3333FF"/>
                </a:solidFill>
                <a:ea typeface="楷体" panose="02010609060101010101" pitchFamily="49" charset="-122"/>
                <a:cs typeface="Times New Roman" panose="02020603050405020304" pitchFamily="18" charset="0"/>
              </a:rPr>
              <a:t>，</a:t>
            </a:r>
            <a:r>
              <a:rPr lang="en-US" altLang="zh-CN" sz="2400" b="1" smtClean="0">
                <a:solidFill>
                  <a:srgbClr val="3333FF"/>
                </a:solidFill>
                <a:ea typeface="楷体" panose="02010609060101010101" pitchFamily="49" charset="-122"/>
                <a:cs typeface="Times New Roman" panose="02020603050405020304" pitchFamily="18" charset="0"/>
              </a:rPr>
              <a:t>11</a:t>
            </a:r>
            <a:r>
              <a:rPr lang="en-US" altLang="zh-CN" sz="2400" b="1" dirty="0">
                <a:solidFill>
                  <a:srgbClr val="3333FF"/>
                </a:solidFill>
                <a:ea typeface="楷体" panose="02010609060101010101" pitchFamily="49" charset="-122"/>
                <a:cs typeface="Times New Roman" panose="02020603050405020304" pitchFamily="18" charset="0"/>
              </a:rPr>
              <a:t>}</a:t>
            </a:r>
            <a:r>
              <a:rPr lang="zh-CN" altLang="en-US" sz="2400" b="1" dirty="0" smtClean="0">
                <a:solidFill>
                  <a:srgbClr val="3333FF"/>
                </a:solidFill>
                <a:ea typeface="楷体" panose="02010609060101010101" pitchFamily="49" charset="-122"/>
                <a:cs typeface="Times New Roman" panose="02020603050405020304" pitchFamily="18" charset="0"/>
              </a:rPr>
              <a:t>。</a:t>
            </a:r>
            <a:endParaRPr lang="en-US" altLang="zh-CN" sz="2400" b="1" dirty="0" smtClean="0">
              <a:solidFill>
                <a:srgbClr val="3333FF"/>
              </a:solidFill>
              <a:ea typeface="楷体" panose="02010609060101010101" pitchFamily="49" charset="-122"/>
              <a:cs typeface="Times New Roman" panose="02020603050405020304" pitchFamily="18" charset="0"/>
            </a:endParaRPr>
          </a:p>
          <a:p>
            <a:pPr algn="just">
              <a:spcBef>
                <a:spcPct val="50000"/>
              </a:spcBef>
            </a:pPr>
            <a:r>
              <a:rPr lang="en-US" altLang="zh-CN" sz="2400" b="1" dirty="0" smtClean="0">
                <a:solidFill>
                  <a:srgbClr val="3333FF"/>
                </a:solidFill>
                <a:ea typeface="楷体" panose="02010609060101010101" pitchFamily="49" charset="-122"/>
                <a:cs typeface="Times New Roman" panose="02020603050405020304" pitchFamily="18" charset="0"/>
              </a:rPr>
              <a:t>        </a:t>
            </a:r>
            <a:r>
              <a:rPr lang="zh-CN" altLang="en-US" sz="2400" b="1" dirty="0" smtClean="0">
                <a:solidFill>
                  <a:srgbClr val="3333FF"/>
                </a:solidFill>
                <a:ea typeface="楷体" panose="02010609060101010101" pitchFamily="49" charset="-122"/>
                <a:cs typeface="Times New Roman" panose="02020603050405020304" pitchFamily="18" charset="0"/>
              </a:rPr>
              <a:t>按</a:t>
            </a:r>
            <a:r>
              <a:rPr lang="zh-CN" altLang="en-US" sz="2400" b="1" dirty="0">
                <a:solidFill>
                  <a:srgbClr val="3333FF"/>
                </a:solidFill>
                <a:ea typeface="楷体" panose="02010609060101010101" pitchFamily="49" charset="-122"/>
                <a:cs typeface="Times New Roman" panose="02020603050405020304" pitchFamily="18" charset="0"/>
              </a:rPr>
              <a:t>表中的元素顺序依次插入到一棵初始为空的二叉排序</a:t>
            </a:r>
            <a:r>
              <a:rPr lang="zh-CN" altLang="en-US" sz="2400" b="1">
                <a:solidFill>
                  <a:srgbClr val="3333FF"/>
                </a:solidFill>
                <a:ea typeface="楷体" panose="02010609060101010101" pitchFamily="49" charset="-122"/>
                <a:cs typeface="Times New Roman" panose="02020603050405020304" pitchFamily="18" charset="0"/>
              </a:rPr>
              <a:t>树</a:t>
            </a:r>
            <a:r>
              <a:rPr lang="zh-CN" altLang="en-US" sz="2400" b="1" smtClean="0">
                <a:solidFill>
                  <a:srgbClr val="3333FF"/>
                </a:solidFill>
                <a:ea typeface="楷体" panose="02010609060101010101" pitchFamily="49" charset="-122"/>
                <a:cs typeface="Times New Roman" panose="02020603050405020304" pitchFamily="18" charset="0"/>
              </a:rPr>
              <a:t>中，画</a:t>
            </a:r>
            <a:r>
              <a:rPr lang="zh-CN" altLang="en-US" sz="2400" b="1" dirty="0">
                <a:solidFill>
                  <a:srgbClr val="3333FF"/>
                </a:solidFill>
                <a:ea typeface="楷体" panose="02010609060101010101" pitchFamily="49" charset="-122"/>
                <a:cs typeface="Times New Roman" panose="02020603050405020304" pitchFamily="18" charset="0"/>
              </a:rPr>
              <a:t>出该二叉排序</a:t>
            </a:r>
            <a:r>
              <a:rPr lang="zh-CN" altLang="en-US" sz="2400" b="1" dirty="0" smtClean="0">
                <a:solidFill>
                  <a:srgbClr val="3333FF"/>
                </a:solidFill>
                <a:ea typeface="楷体" panose="02010609060101010101" pitchFamily="49" charset="-122"/>
                <a:cs typeface="Times New Roman" panose="02020603050405020304" pitchFamily="18" charset="0"/>
              </a:rPr>
              <a:t>树。</a:t>
            </a:r>
            <a:endParaRPr lang="en-US" altLang="zh-CN" sz="2400" b="1" dirty="0" smtClean="0">
              <a:solidFill>
                <a:srgbClr val="3333FF"/>
              </a:solidFill>
              <a:ea typeface="楷体" panose="02010609060101010101" pitchFamily="49" charset="-122"/>
              <a:cs typeface="Times New Roman" panose="02020603050405020304" pitchFamily="18" charset="0"/>
            </a:endParaRPr>
          </a:p>
          <a:p>
            <a:pPr algn="just">
              <a:spcBef>
                <a:spcPct val="50000"/>
              </a:spcBef>
            </a:pPr>
            <a:r>
              <a:rPr lang="en-US" altLang="zh-CN" sz="2400" b="1" dirty="0" smtClean="0">
                <a:solidFill>
                  <a:srgbClr val="3333FF"/>
                </a:solidFill>
                <a:ea typeface="楷体" panose="02010609060101010101" pitchFamily="49" charset="-122"/>
                <a:cs typeface="Times New Roman" panose="02020603050405020304" pitchFamily="18" charset="0"/>
              </a:rPr>
              <a:t>       </a:t>
            </a:r>
            <a:r>
              <a:rPr lang="zh-CN" altLang="en-US" sz="2400" b="1" dirty="0" smtClean="0">
                <a:solidFill>
                  <a:srgbClr val="3333FF"/>
                </a:solidFill>
                <a:ea typeface="楷体" panose="02010609060101010101" pitchFamily="49" charset="-122"/>
                <a:cs typeface="Times New Roman" panose="02020603050405020304" pitchFamily="18" charset="0"/>
              </a:rPr>
              <a:t>求</a:t>
            </a:r>
            <a:r>
              <a:rPr lang="zh-CN" altLang="en-US" sz="2400" b="1" dirty="0">
                <a:solidFill>
                  <a:srgbClr val="3333FF"/>
                </a:solidFill>
                <a:ea typeface="楷体" panose="02010609060101010101" pitchFamily="49" charset="-122"/>
                <a:cs typeface="Times New Roman" panose="02020603050405020304" pitchFamily="18" charset="0"/>
              </a:rPr>
              <a:t>在等概率的情况下查找成功的平均查找</a:t>
            </a:r>
            <a:r>
              <a:rPr lang="zh-CN" altLang="en-US" sz="2400" b="1" dirty="0" smtClean="0">
                <a:solidFill>
                  <a:srgbClr val="3333FF"/>
                </a:solidFill>
                <a:ea typeface="楷体" panose="02010609060101010101" pitchFamily="49" charset="-122"/>
                <a:cs typeface="Times New Roman" panose="02020603050405020304" pitchFamily="18" charset="0"/>
              </a:rPr>
              <a:t>长度</a:t>
            </a:r>
            <a:r>
              <a:rPr lang="zh-CN" altLang="en-US" sz="2400" b="1" smtClean="0">
                <a:solidFill>
                  <a:srgbClr val="3333FF"/>
                </a:solidFill>
                <a:ea typeface="楷体" panose="02010609060101010101" pitchFamily="49" charset="-122"/>
                <a:cs typeface="Times New Roman" panose="02020603050405020304" pitchFamily="18" charset="0"/>
              </a:rPr>
              <a:t>和查找不成功</a:t>
            </a:r>
            <a:r>
              <a:rPr lang="zh-CN" altLang="en-US" sz="2400" b="1" dirty="0" smtClean="0">
                <a:solidFill>
                  <a:srgbClr val="3333FF"/>
                </a:solidFill>
                <a:ea typeface="楷体" panose="02010609060101010101" pitchFamily="49" charset="-122"/>
                <a:cs typeface="Times New Roman" panose="02020603050405020304" pitchFamily="18" charset="0"/>
              </a:rPr>
              <a:t>的平均查找长度。      </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5" name="Text Box 60"/>
          <p:cNvSpPr txBox="1">
            <a:spLocks noChangeArrowheads="1"/>
          </p:cNvSpPr>
          <p:nvPr/>
        </p:nvSpPr>
        <p:spPr bwMode="auto">
          <a:xfrm>
            <a:off x="714348" y="257156"/>
            <a:ext cx="863600" cy="457200"/>
          </a:xfrm>
          <a:prstGeom prst="rect">
            <a:avLst/>
          </a:prstGeom>
          <a:noFill/>
          <a:ln w="9525">
            <a:noFill/>
            <a:miter lim="800000"/>
          </a:ln>
        </p:spPr>
        <p:txBody>
          <a:bodyPr>
            <a:spAutoFit/>
          </a:bodyPr>
          <a:lstStyle/>
          <a:p>
            <a:pPr algn="l">
              <a:spcBef>
                <a:spcPct val="50000"/>
              </a:spcBef>
            </a:pPr>
            <a:r>
              <a:rPr kumimoji="0" lang="zh-CN" altLang="en-US" sz="2400" b="1" dirty="0">
                <a:solidFill>
                  <a:srgbClr val="3333FF"/>
                </a:solidFill>
                <a:latin typeface="楷体" panose="02010609060101010101" pitchFamily="49" charset="-122"/>
                <a:ea typeface="楷体" panose="02010609060101010101" pitchFamily="49" charset="-122"/>
              </a:rPr>
              <a:t>序列：</a:t>
            </a:r>
            <a:endParaRPr kumimoji="0" lang="zh-CN" altLang="en-US" sz="2400" b="1" dirty="0">
              <a:solidFill>
                <a:srgbClr val="3333FF"/>
              </a:solidFill>
              <a:latin typeface="楷体" panose="02010609060101010101" pitchFamily="49" charset="-122"/>
              <a:ea typeface="楷体" panose="02010609060101010101" pitchFamily="49" charset="-122"/>
            </a:endParaRPr>
          </a:p>
        </p:txBody>
      </p:sp>
      <p:sp>
        <p:nvSpPr>
          <p:cNvPr id="35901" name="Text Box 61"/>
          <p:cNvSpPr txBox="1">
            <a:spLocks noChangeArrowheads="1"/>
          </p:cNvSpPr>
          <p:nvPr/>
        </p:nvSpPr>
        <p:spPr bwMode="auto">
          <a:xfrm>
            <a:off x="1793848"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25</a:t>
            </a:r>
            <a:endParaRPr kumimoji="0" lang="en-US" altLang="zh-CN" sz="2000" b="1" dirty="0">
              <a:solidFill>
                <a:srgbClr val="3333FF"/>
              </a:solidFill>
              <a:ea typeface="楷体_GB2312" pitchFamily="49" charset="-122"/>
            </a:endParaRPr>
          </a:p>
        </p:txBody>
      </p:sp>
      <p:sp>
        <p:nvSpPr>
          <p:cNvPr id="35902" name="Text Box 62"/>
          <p:cNvSpPr txBox="1">
            <a:spLocks noChangeArrowheads="1"/>
          </p:cNvSpPr>
          <p:nvPr/>
        </p:nvSpPr>
        <p:spPr bwMode="auto">
          <a:xfrm>
            <a:off x="2225648"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a:solidFill>
                  <a:srgbClr val="3333FF"/>
                </a:solidFill>
                <a:ea typeface="楷体_GB2312" pitchFamily="49" charset="-122"/>
              </a:rPr>
              <a:t>18</a:t>
            </a:r>
            <a:endParaRPr kumimoji="0" lang="en-US" altLang="zh-CN" sz="2000" b="1">
              <a:solidFill>
                <a:srgbClr val="3333FF"/>
              </a:solidFill>
              <a:ea typeface="楷体_GB2312" pitchFamily="49" charset="-122"/>
            </a:endParaRPr>
          </a:p>
        </p:txBody>
      </p:sp>
      <p:sp>
        <p:nvSpPr>
          <p:cNvPr id="35903" name="Text Box 63"/>
          <p:cNvSpPr txBox="1">
            <a:spLocks noChangeArrowheads="1"/>
          </p:cNvSpPr>
          <p:nvPr/>
        </p:nvSpPr>
        <p:spPr bwMode="auto">
          <a:xfrm>
            <a:off x="2659036"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46</a:t>
            </a:r>
            <a:endParaRPr kumimoji="0" lang="en-US" altLang="zh-CN" sz="2000" b="1" dirty="0">
              <a:solidFill>
                <a:srgbClr val="3333FF"/>
              </a:solidFill>
              <a:ea typeface="楷体_GB2312" pitchFamily="49" charset="-122"/>
            </a:endParaRPr>
          </a:p>
        </p:txBody>
      </p:sp>
      <p:sp>
        <p:nvSpPr>
          <p:cNvPr id="35904" name="Text Box 64"/>
          <p:cNvSpPr txBox="1">
            <a:spLocks noChangeArrowheads="1"/>
          </p:cNvSpPr>
          <p:nvPr/>
        </p:nvSpPr>
        <p:spPr bwMode="auto">
          <a:xfrm>
            <a:off x="3090836"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2</a:t>
            </a:r>
            <a:endParaRPr kumimoji="0" lang="en-US" altLang="zh-CN" sz="2000" b="1" dirty="0">
              <a:solidFill>
                <a:srgbClr val="3333FF"/>
              </a:solidFill>
              <a:ea typeface="楷体_GB2312" pitchFamily="49" charset="-122"/>
            </a:endParaRPr>
          </a:p>
        </p:txBody>
      </p:sp>
      <p:sp>
        <p:nvSpPr>
          <p:cNvPr id="35905" name="Text Box 65"/>
          <p:cNvSpPr txBox="1">
            <a:spLocks noChangeArrowheads="1"/>
          </p:cNvSpPr>
          <p:nvPr/>
        </p:nvSpPr>
        <p:spPr bwMode="auto">
          <a:xfrm>
            <a:off x="3522636"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53</a:t>
            </a:r>
            <a:endParaRPr kumimoji="0" lang="en-US" altLang="zh-CN" sz="2000" b="1" dirty="0">
              <a:solidFill>
                <a:srgbClr val="3333FF"/>
              </a:solidFill>
              <a:ea typeface="楷体_GB2312" pitchFamily="49" charset="-122"/>
            </a:endParaRPr>
          </a:p>
        </p:txBody>
      </p:sp>
      <p:sp>
        <p:nvSpPr>
          <p:cNvPr id="35906" name="Text Box 66"/>
          <p:cNvSpPr txBox="1">
            <a:spLocks noChangeArrowheads="1"/>
          </p:cNvSpPr>
          <p:nvPr/>
        </p:nvSpPr>
        <p:spPr bwMode="auto">
          <a:xfrm>
            <a:off x="3956023"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39</a:t>
            </a:r>
            <a:endParaRPr kumimoji="0" lang="en-US" altLang="zh-CN" sz="2000" b="1" dirty="0">
              <a:solidFill>
                <a:srgbClr val="3333FF"/>
              </a:solidFill>
              <a:ea typeface="楷体_GB2312" pitchFamily="49" charset="-122"/>
            </a:endParaRPr>
          </a:p>
        </p:txBody>
      </p:sp>
      <p:sp>
        <p:nvSpPr>
          <p:cNvPr id="35907" name="Text Box 67"/>
          <p:cNvSpPr txBox="1">
            <a:spLocks noChangeArrowheads="1"/>
          </p:cNvSpPr>
          <p:nvPr/>
        </p:nvSpPr>
        <p:spPr bwMode="auto">
          <a:xfrm>
            <a:off x="4386236"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32</a:t>
            </a:r>
            <a:endParaRPr kumimoji="0" lang="en-US" altLang="zh-CN" sz="2000" b="1" dirty="0">
              <a:solidFill>
                <a:srgbClr val="3333FF"/>
              </a:solidFill>
              <a:ea typeface="楷体_GB2312" pitchFamily="49" charset="-122"/>
            </a:endParaRPr>
          </a:p>
        </p:txBody>
      </p:sp>
      <p:sp>
        <p:nvSpPr>
          <p:cNvPr id="35908" name="Text Box 68"/>
          <p:cNvSpPr txBox="1">
            <a:spLocks noChangeArrowheads="1"/>
          </p:cNvSpPr>
          <p:nvPr/>
        </p:nvSpPr>
        <p:spPr bwMode="auto">
          <a:xfrm>
            <a:off x="4818036"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4</a:t>
            </a:r>
            <a:endParaRPr kumimoji="0" lang="en-US" altLang="zh-CN" sz="2000" b="1" dirty="0">
              <a:solidFill>
                <a:srgbClr val="3333FF"/>
              </a:solidFill>
              <a:ea typeface="楷体_GB2312" pitchFamily="49" charset="-122"/>
            </a:endParaRPr>
          </a:p>
        </p:txBody>
      </p:sp>
      <p:sp>
        <p:nvSpPr>
          <p:cNvPr id="35909" name="Text Box 69"/>
          <p:cNvSpPr txBox="1">
            <a:spLocks noChangeArrowheads="1"/>
          </p:cNvSpPr>
          <p:nvPr/>
        </p:nvSpPr>
        <p:spPr bwMode="auto">
          <a:xfrm>
            <a:off x="5251423"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74</a:t>
            </a:r>
            <a:endParaRPr kumimoji="0" lang="en-US" altLang="zh-CN" sz="2000" b="1" dirty="0">
              <a:solidFill>
                <a:srgbClr val="3333FF"/>
              </a:solidFill>
              <a:ea typeface="楷体_GB2312" pitchFamily="49" charset="-122"/>
            </a:endParaRPr>
          </a:p>
        </p:txBody>
      </p:sp>
      <p:sp>
        <p:nvSpPr>
          <p:cNvPr id="35910" name="Text Box 70"/>
          <p:cNvSpPr txBox="1">
            <a:spLocks noChangeArrowheads="1"/>
          </p:cNvSpPr>
          <p:nvPr/>
        </p:nvSpPr>
        <p:spPr bwMode="auto">
          <a:xfrm>
            <a:off x="5683223"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67</a:t>
            </a:r>
            <a:endParaRPr kumimoji="0" lang="en-US" altLang="zh-CN" sz="2000" b="1" dirty="0">
              <a:solidFill>
                <a:srgbClr val="3333FF"/>
              </a:solidFill>
              <a:ea typeface="楷体_GB2312" pitchFamily="49" charset="-122"/>
            </a:endParaRPr>
          </a:p>
        </p:txBody>
      </p:sp>
      <p:sp>
        <p:nvSpPr>
          <p:cNvPr id="35911" name="Text Box 71"/>
          <p:cNvSpPr txBox="1">
            <a:spLocks noChangeArrowheads="1"/>
          </p:cNvSpPr>
          <p:nvPr/>
        </p:nvSpPr>
        <p:spPr bwMode="auto">
          <a:xfrm>
            <a:off x="6115023"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60</a:t>
            </a:r>
            <a:endParaRPr kumimoji="0" lang="en-US" altLang="zh-CN" sz="2000" b="1" dirty="0">
              <a:solidFill>
                <a:srgbClr val="3333FF"/>
              </a:solidFill>
              <a:ea typeface="楷体_GB2312" pitchFamily="49" charset="-122"/>
            </a:endParaRPr>
          </a:p>
        </p:txBody>
      </p:sp>
      <p:sp>
        <p:nvSpPr>
          <p:cNvPr id="35912" name="Text Box 72"/>
          <p:cNvSpPr txBox="1">
            <a:spLocks noChangeArrowheads="1"/>
          </p:cNvSpPr>
          <p:nvPr/>
        </p:nvSpPr>
        <p:spPr bwMode="auto">
          <a:xfrm>
            <a:off x="6548411" y="368281"/>
            <a:ext cx="288925" cy="304800"/>
          </a:xfrm>
          <a:prstGeom prst="rect">
            <a:avLst/>
          </a:prstGeom>
          <a:noFill/>
          <a:ln w="9525">
            <a:noFill/>
            <a:miter lim="800000"/>
          </a:ln>
        </p:spPr>
        <p:txBody>
          <a:bodyPr lIns="0" tIns="0" rIns="0" bIns="0">
            <a:spAutoFit/>
          </a:bodyPr>
          <a:lstStyle/>
          <a:p>
            <a:pPr algn="l">
              <a:spcBef>
                <a:spcPct val="50000"/>
              </a:spcBef>
            </a:pPr>
            <a:r>
              <a:rPr kumimoji="0" lang="en-US" altLang="zh-CN" sz="2000" b="1" dirty="0">
                <a:solidFill>
                  <a:srgbClr val="3333FF"/>
                </a:solidFill>
                <a:ea typeface="楷体_GB2312" pitchFamily="49" charset="-122"/>
              </a:rPr>
              <a:t>11</a:t>
            </a:r>
            <a:endParaRPr kumimoji="0" lang="en-US" altLang="zh-CN" sz="2000" b="1" dirty="0">
              <a:solidFill>
                <a:srgbClr val="3333FF"/>
              </a:solidFill>
              <a:ea typeface="楷体_GB2312" pitchFamily="49" charset="-122"/>
            </a:endParaRPr>
          </a:p>
        </p:txBody>
      </p:sp>
      <p:sp>
        <p:nvSpPr>
          <p:cNvPr id="35913" name="Text Box 73"/>
          <p:cNvSpPr txBox="1">
            <a:spLocks noChangeArrowheads="1"/>
          </p:cNvSpPr>
          <p:nvPr/>
        </p:nvSpPr>
        <p:spPr bwMode="auto">
          <a:xfrm>
            <a:off x="2500298" y="5715016"/>
            <a:ext cx="3143272" cy="461665"/>
          </a:xfrm>
          <a:prstGeom prst="rect">
            <a:avLst/>
          </a:prstGeom>
          <a:noFill/>
          <a:ln w="9525">
            <a:noFill/>
            <a:miter lim="800000"/>
          </a:ln>
        </p:spPr>
        <p:txBody>
          <a:bodyPr wrap="square">
            <a:spAutoFit/>
          </a:bodyPr>
          <a:lstStyle/>
          <a:p>
            <a:pPr algn="l">
              <a:spcBef>
                <a:spcPct val="50000"/>
              </a:spcBef>
            </a:pPr>
            <a:r>
              <a:rPr kumimoji="0" lang="zh-CN" altLang="en-US" sz="2400" b="1" dirty="0">
                <a:solidFill>
                  <a:srgbClr val="FF00FF"/>
                </a:solidFill>
                <a:latin typeface="楷体" panose="02010609060101010101" pitchFamily="49" charset="-122"/>
                <a:ea typeface="楷体" panose="02010609060101010101" pitchFamily="49" charset="-122"/>
              </a:rPr>
              <a:t>二叉排序树创建完毕</a:t>
            </a:r>
            <a:endParaRPr kumimoji="0" lang="zh-CN" altLang="en-US" sz="2400" b="1" dirty="0">
              <a:solidFill>
                <a:srgbClr val="FF00FF"/>
              </a:solidFill>
              <a:latin typeface="楷体" panose="02010609060101010101" pitchFamily="49" charset="-122"/>
              <a:ea typeface="楷体" panose="02010609060101010101" pitchFamily="49" charset="-122"/>
            </a:endParaRPr>
          </a:p>
        </p:txBody>
      </p:sp>
      <p:sp>
        <p:nvSpPr>
          <p:cNvPr id="18" name="椭圆 17"/>
          <p:cNvSpPr/>
          <p:nvPr/>
        </p:nvSpPr>
        <p:spPr>
          <a:xfrm>
            <a:off x="3245620" y="1000108"/>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25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grpSp>
        <p:nvGrpSpPr>
          <p:cNvPr id="106" name="组合 105"/>
          <p:cNvGrpSpPr/>
          <p:nvPr/>
        </p:nvGrpSpPr>
        <p:grpSpPr>
          <a:xfrm>
            <a:off x="1571604" y="1288107"/>
            <a:ext cx="1674017" cy="997885"/>
            <a:chOff x="1571604" y="1288107"/>
            <a:chExt cx="1674017" cy="997885"/>
          </a:xfrm>
        </p:grpSpPr>
        <p:sp>
          <p:nvSpPr>
            <p:cNvPr id="19" name="椭圆 18"/>
            <p:cNvSpPr/>
            <p:nvPr/>
          </p:nvSpPr>
          <p:spPr>
            <a:xfrm>
              <a:off x="1571604"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18</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1" name="直接连接符 30"/>
            <p:cNvCxnSpPr>
              <a:stCxn id="18" idx="2"/>
              <a:endCxn id="19" idx="7"/>
            </p:cNvCxnSpPr>
            <p:nvPr/>
          </p:nvCxnSpPr>
          <p:spPr>
            <a:xfrm rot="10800000" flipV="1">
              <a:off x="2093980" y="1288107"/>
              <a:ext cx="1151641"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857224" y="2201639"/>
            <a:ext cx="804006" cy="870171"/>
            <a:chOff x="857224" y="2201639"/>
            <a:chExt cx="804006" cy="870171"/>
          </a:xfrm>
        </p:grpSpPr>
        <p:sp>
          <p:nvSpPr>
            <p:cNvPr id="20" name="椭圆 19"/>
            <p:cNvSpPr/>
            <p:nvPr/>
          </p:nvSpPr>
          <p:spPr>
            <a:xfrm>
              <a:off x="85722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3" name="直接连接符 32"/>
            <p:cNvCxnSpPr>
              <a:stCxn id="19" idx="3"/>
            </p:cNvCxnSpPr>
            <p:nvPr/>
          </p:nvCxnSpPr>
          <p:spPr>
            <a:xfrm rot="5400000">
              <a:off x="1305160" y="2207736"/>
              <a:ext cx="362167" cy="34997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a:off x="1379598" y="2987457"/>
            <a:ext cx="620634" cy="803229"/>
            <a:chOff x="1379598" y="2987457"/>
            <a:chExt cx="620634" cy="803229"/>
          </a:xfrm>
        </p:grpSpPr>
        <p:sp>
          <p:nvSpPr>
            <p:cNvPr id="21" name="椭圆 20"/>
            <p:cNvSpPr/>
            <p:nvPr/>
          </p:nvSpPr>
          <p:spPr>
            <a:xfrm>
              <a:off x="138823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4</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5" name="直接连接符 34"/>
            <p:cNvCxnSpPr>
              <a:stCxn id="20" idx="5"/>
            </p:cNvCxnSpPr>
            <p:nvPr/>
          </p:nvCxnSpPr>
          <p:spPr>
            <a:xfrm rot="16200000" flipH="1">
              <a:off x="1332618" y="3034437"/>
              <a:ext cx="260566" cy="16660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1910607" y="3706333"/>
            <a:ext cx="701625" cy="937113"/>
            <a:chOff x="1910607" y="3706333"/>
            <a:chExt cx="701625" cy="937113"/>
          </a:xfrm>
        </p:grpSpPr>
        <p:sp>
          <p:nvSpPr>
            <p:cNvPr id="22" name="椭圆 21"/>
            <p:cNvSpPr/>
            <p:nvPr/>
          </p:nvSpPr>
          <p:spPr>
            <a:xfrm>
              <a:off x="2000232"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11</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9" name="直接连接符 38"/>
            <p:cNvCxnSpPr>
              <a:stCxn id="21" idx="5"/>
            </p:cNvCxnSpPr>
            <p:nvPr/>
          </p:nvCxnSpPr>
          <p:spPr>
            <a:xfrm rot="16200000" flipH="1">
              <a:off x="1821949" y="3794991"/>
              <a:ext cx="420066" cy="24275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07" name="组合 106"/>
          <p:cNvGrpSpPr/>
          <p:nvPr/>
        </p:nvGrpSpPr>
        <p:grpSpPr>
          <a:xfrm>
            <a:off x="3857620" y="1288108"/>
            <a:ext cx="1689112" cy="997884"/>
            <a:chOff x="3857620" y="1288108"/>
            <a:chExt cx="1689112" cy="997884"/>
          </a:xfrm>
        </p:grpSpPr>
        <p:sp>
          <p:nvSpPr>
            <p:cNvPr id="23" name="椭圆 22"/>
            <p:cNvSpPr/>
            <p:nvPr/>
          </p:nvSpPr>
          <p:spPr>
            <a:xfrm>
              <a:off x="4934732"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46</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5" name="直接连接符 44"/>
            <p:cNvCxnSpPr>
              <a:stCxn id="18" idx="6"/>
              <a:endCxn id="23" idx="1"/>
            </p:cNvCxnSpPr>
            <p:nvPr/>
          </p:nvCxnSpPr>
          <p:spPr>
            <a:xfrm>
              <a:off x="3857620" y="1288108"/>
              <a:ext cx="1166737"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4148914" y="2201639"/>
            <a:ext cx="875443" cy="870171"/>
            <a:chOff x="4148914" y="2201639"/>
            <a:chExt cx="875443" cy="870171"/>
          </a:xfrm>
        </p:grpSpPr>
        <p:sp>
          <p:nvSpPr>
            <p:cNvPr id="24" name="椭圆 23"/>
            <p:cNvSpPr/>
            <p:nvPr/>
          </p:nvSpPr>
          <p:spPr>
            <a:xfrm>
              <a:off x="414891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39</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7" name="直接连接符 46"/>
            <p:cNvCxnSpPr>
              <a:stCxn id="23" idx="3"/>
              <a:endCxn id="24" idx="7"/>
            </p:cNvCxnSpPr>
            <p:nvPr/>
          </p:nvCxnSpPr>
          <p:spPr>
            <a:xfrm rot="5400000">
              <a:off x="4658561" y="2214367"/>
              <a:ext cx="378524" cy="35306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6" name="组合 115"/>
          <p:cNvGrpSpPr/>
          <p:nvPr/>
        </p:nvGrpSpPr>
        <p:grpSpPr>
          <a:xfrm>
            <a:off x="3434534" y="2987457"/>
            <a:ext cx="804005" cy="803229"/>
            <a:chOff x="3434534" y="2987457"/>
            <a:chExt cx="804005" cy="803229"/>
          </a:xfrm>
        </p:grpSpPr>
        <p:sp>
          <p:nvSpPr>
            <p:cNvPr id="26" name="椭圆 25"/>
            <p:cNvSpPr/>
            <p:nvPr/>
          </p:nvSpPr>
          <p:spPr>
            <a:xfrm>
              <a:off x="3434534"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32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9" name="直接连接符 48"/>
            <p:cNvCxnSpPr>
              <a:stCxn id="24" idx="3"/>
              <a:endCxn id="26" idx="7"/>
            </p:cNvCxnSpPr>
            <p:nvPr/>
          </p:nvCxnSpPr>
          <p:spPr>
            <a:xfrm rot="5400000">
              <a:off x="3941933" y="3002433"/>
              <a:ext cx="311582"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5457107" y="2201639"/>
            <a:ext cx="946881" cy="870171"/>
            <a:chOff x="5457107" y="2201639"/>
            <a:chExt cx="946881" cy="870171"/>
          </a:xfrm>
        </p:grpSpPr>
        <p:sp>
          <p:nvSpPr>
            <p:cNvPr id="25" name="椭圆 24"/>
            <p:cNvSpPr/>
            <p:nvPr/>
          </p:nvSpPr>
          <p:spPr>
            <a:xfrm>
              <a:off x="5791988"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53</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1" name="直接连接符 50"/>
            <p:cNvCxnSpPr>
              <a:stCxn id="23" idx="5"/>
              <a:endCxn id="25" idx="1"/>
            </p:cNvCxnSpPr>
            <p:nvPr/>
          </p:nvCxnSpPr>
          <p:spPr>
            <a:xfrm rot="16200000" flipH="1">
              <a:off x="5480098" y="2178648"/>
              <a:ext cx="378524" cy="42450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6314363" y="2987457"/>
            <a:ext cx="788129" cy="803229"/>
            <a:chOff x="6314363" y="2987457"/>
            <a:chExt cx="788129" cy="803229"/>
          </a:xfrm>
        </p:grpSpPr>
        <p:sp>
          <p:nvSpPr>
            <p:cNvPr id="27" name="椭圆 26"/>
            <p:cNvSpPr/>
            <p:nvPr/>
          </p:nvSpPr>
          <p:spPr>
            <a:xfrm>
              <a:off x="649049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74</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3" name="直接连接符 52"/>
            <p:cNvCxnSpPr>
              <a:stCxn id="25" idx="5"/>
              <a:endCxn id="27" idx="1"/>
            </p:cNvCxnSpPr>
            <p:nvPr/>
          </p:nvCxnSpPr>
          <p:spPr>
            <a:xfrm rot="16200000" flipH="1">
              <a:off x="6291449" y="3010371"/>
              <a:ext cx="311582" cy="26575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8" name="组合 117"/>
          <p:cNvGrpSpPr/>
          <p:nvPr/>
        </p:nvGrpSpPr>
        <p:grpSpPr>
          <a:xfrm>
            <a:off x="5754724" y="3706333"/>
            <a:ext cx="825393" cy="937113"/>
            <a:chOff x="5754724" y="3706333"/>
            <a:chExt cx="825393" cy="937113"/>
          </a:xfrm>
        </p:grpSpPr>
        <p:sp>
          <p:nvSpPr>
            <p:cNvPr id="29" name="椭圆 28"/>
            <p:cNvSpPr/>
            <p:nvPr/>
          </p:nvSpPr>
          <p:spPr>
            <a:xfrm>
              <a:off x="5754724"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67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5" name="直接连接符 54"/>
            <p:cNvCxnSpPr>
              <a:stCxn id="27" idx="3"/>
            </p:cNvCxnSpPr>
            <p:nvPr/>
          </p:nvCxnSpPr>
          <p:spPr>
            <a:xfrm rot="5400000">
              <a:off x="6199525" y="3720407"/>
              <a:ext cx="394666" cy="36651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5173666" y="4571793"/>
            <a:ext cx="657984" cy="857471"/>
            <a:chOff x="5173666" y="4571793"/>
            <a:chExt cx="657984" cy="857471"/>
          </a:xfrm>
        </p:grpSpPr>
        <p:sp>
          <p:nvSpPr>
            <p:cNvPr id="28" name="椭圆 27"/>
            <p:cNvSpPr/>
            <p:nvPr/>
          </p:nvSpPr>
          <p:spPr>
            <a:xfrm>
              <a:off x="5173666" y="4853264"/>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60</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7" name="直接连接符 56"/>
            <p:cNvCxnSpPr/>
            <p:nvPr/>
          </p:nvCxnSpPr>
          <p:spPr>
            <a:xfrm rot="5400000">
              <a:off x="5569227" y="4608037"/>
              <a:ext cx="298667" cy="22617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sp>
        <p:nvSpPr>
          <p:cNvPr id="52" name="灯片编号占位符 51"/>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0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590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90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0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590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90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5906"/>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907"/>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11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5908"/>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nodeType="afterEffect">
                                  <p:stCondLst>
                                    <p:cond delay="0"/>
                                  </p:stCondLst>
                                  <p:childTnLst>
                                    <p:set>
                                      <p:cBhvr>
                                        <p:cTn id="58" dur="1" fill="hold">
                                          <p:stCondLst>
                                            <p:cond delay="0"/>
                                          </p:stCondLst>
                                        </p:cTn>
                                        <p:tgtEl>
                                          <p:spTgt spid="1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909"/>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1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910"/>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1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5911"/>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1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591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11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5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01" grpId="0"/>
      <p:bldP spid="35902" grpId="0"/>
      <p:bldP spid="35903" grpId="0"/>
      <p:bldP spid="35904" grpId="0"/>
      <p:bldP spid="35905" grpId="0"/>
      <p:bldP spid="35906" grpId="0"/>
      <p:bldP spid="35907" grpId="0"/>
      <p:bldP spid="35908" grpId="0"/>
      <p:bldP spid="35909" grpId="0"/>
      <p:bldP spid="35910" grpId="0"/>
      <p:bldP spid="35911" grpId="0"/>
      <p:bldP spid="35912" grpId="0"/>
      <p:bldP spid="35913" grpId="0"/>
      <p:bldP spid="18"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1255690" y="214290"/>
            <a:ext cx="6245268" cy="4429156"/>
            <a:chOff x="857224" y="1000108"/>
            <a:chExt cx="6245268" cy="4429156"/>
          </a:xfrm>
        </p:grpSpPr>
        <p:sp>
          <p:nvSpPr>
            <p:cNvPr id="18" name="椭圆 17"/>
            <p:cNvSpPr/>
            <p:nvPr/>
          </p:nvSpPr>
          <p:spPr>
            <a:xfrm>
              <a:off x="3245620" y="1000108"/>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25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grpSp>
          <p:nvGrpSpPr>
            <p:cNvPr id="2" name="组合 105"/>
            <p:cNvGrpSpPr/>
            <p:nvPr/>
          </p:nvGrpSpPr>
          <p:grpSpPr>
            <a:xfrm>
              <a:off x="1571604" y="1288107"/>
              <a:ext cx="1674017" cy="997885"/>
              <a:chOff x="1571604" y="1288107"/>
              <a:chExt cx="1674017" cy="997885"/>
            </a:xfrm>
          </p:grpSpPr>
          <p:sp>
            <p:nvSpPr>
              <p:cNvPr id="19" name="椭圆 18"/>
              <p:cNvSpPr/>
              <p:nvPr/>
            </p:nvSpPr>
            <p:spPr>
              <a:xfrm>
                <a:off x="1571604"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18</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1" name="直接连接符 30"/>
              <p:cNvCxnSpPr>
                <a:stCxn id="18" idx="2"/>
                <a:endCxn id="19" idx="7"/>
              </p:cNvCxnSpPr>
              <p:nvPr/>
            </p:nvCxnSpPr>
            <p:spPr>
              <a:xfrm rot="10800000" flipV="1">
                <a:off x="2093980" y="1288107"/>
                <a:ext cx="1151641"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 name="组合 110"/>
            <p:cNvGrpSpPr/>
            <p:nvPr/>
          </p:nvGrpSpPr>
          <p:grpSpPr>
            <a:xfrm>
              <a:off x="857224" y="2201639"/>
              <a:ext cx="804006" cy="870171"/>
              <a:chOff x="857224" y="2201639"/>
              <a:chExt cx="804006" cy="870171"/>
            </a:xfrm>
          </p:grpSpPr>
          <p:sp>
            <p:nvSpPr>
              <p:cNvPr id="20" name="椭圆 19"/>
              <p:cNvSpPr/>
              <p:nvPr/>
            </p:nvSpPr>
            <p:spPr>
              <a:xfrm>
                <a:off x="85722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3" name="直接连接符 32"/>
              <p:cNvCxnSpPr>
                <a:stCxn id="19" idx="3"/>
              </p:cNvCxnSpPr>
              <p:nvPr/>
            </p:nvCxnSpPr>
            <p:spPr>
              <a:xfrm rot="5400000">
                <a:off x="1305160" y="2207736"/>
                <a:ext cx="362167" cy="34997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 name="组合 111"/>
            <p:cNvGrpSpPr/>
            <p:nvPr/>
          </p:nvGrpSpPr>
          <p:grpSpPr>
            <a:xfrm>
              <a:off x="1379598" y="2987457"/>
              <a:ext cx="620634" cy="803229"/>
              <a:chOff x="1379598" y="2987457"/>
              <a:chExt cx="620634" cy="803229"/>
            </a:xfrm>
          </p:grpSpPr>
          <p:sp>
            <p:nvSpPr>
              <p:cNvPr id="21" name="椭圆 20"/>
              <p:cNvSpPr/>
              <p:nvPr/>
            </p:nvSpPr>
            <p:spPr>
              <a:xfrm>
                <a:off x="138823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4</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5" name="直接连接符 34"/>
              <p:cNvCxnSpPr>
                <a:stCxn id="20" idx="5"/>
              </p:cNvCxnSpPr>
              <p:nvPr/>
            </p:nvCxnSpPr>
            <p:spPr>
              <a:xfrm rot="16200000" flipH="1">
                <a:off x="1332618" y="3034437"/>
                <a:ext cx="260566" cy="16660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5" name="组合 112"/>
            <p:cNvGrpSpPr/>
            <p:nvPr/>
          </p:nvGrpSpPr>
          <p:grpSpPr>
            <a:xfrm>
              <a:off x="1910607" y="3706333"/>
              <a:ext cx="701625" cy="937113"/>
              <a:chOff x="1910607" y="3706333"/>
              <a:chExt cx="701625" cy="937113"/>
            </a:xfrm>
          </p:grpSpPr>
          <p:sp>
            <p:nvSpPr>
              <p:cNvPr id="22" name="椭圆 21"/>
              <p:cNvSpPr/>
              <p:nvPr/>
            </p:nvSpPr>
            <p:spPr>
              <a:xfrm>
                <a:off x="2000232"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11</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9" name="直接连接符 38"/>
              <p:cNvCxnSpPr>
                <a:stCxn id="21" idx="5"/>
              </p:cNvCxnSpPr>
              <p:nvPr/>
            </p:nvCxnSpPr>
            <p:spPr>
              <a:xfrm rot="16200000" flipH="1">
                <a:off x="1821949" y="3794991"/>
                <a:ext cx="420066" cy="24275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6" name="组合 106"/>
            <p:cNvGrpSpPr/>
            <p:nvPr/>
          </p:nvGrpSpPr>
          <p:grpSpPr>
            <a:xfrm>
              <a:off x="3857620" y="1288108"/>
              <a:ext cx="1689112" cy="997884"/>
              <a:chOff x="3857620" y="1288108"/>
              <a:chExt cx="1689112" cy="997884"/>
            </a:xfrm>
          </p:grpSpPr>
          <p:sp>
            <p:nvSpPr>
              <p:cNvPr id="23" name="椭圆 22"/>
              <p:cNvSpPr/>
              <p:nvPr/>
            </p:nvSpPr>
            <p:spPr>
              <a:xfrm>
                <a:off x="4934732"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46</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5" name="直接连接符 44"/>
              <p:cNvCxnSpPr>
                <a:stCxn id="18" idx="6"/>
                <a:endCxn id="23" idx="1"/>
              </p:cNvCxnSpPr>
              <p:nvPr/>
            </p:nvCxnSpPr>
            <p:spPr>
              <a:xfrm>
                <a:off x="3857620" y="1288108"/>
                <a:ext cx="1166737"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7" name="组合 113"/>
            <p:cNvGrpSpPr/>
            <p:nvPr/>
          </p:nvGrpSpPr>
          <p:grpSpPr>
            <a:xfrm>
              <a:off x="4148914" y="2201639"/>
              <a:ext cx="875443" cy="870171"/>
              <a:chOff x="4148914" y="2201639"/>
              <a:chExt cx="875443" cy="870171"/>
            </a:xfrm>
          </p:grpSpPr>
          <p:sp>
            <p:nvSpPr>
              <p:cNvPr id="24" name="椭圆 23"/>
              <p:cNvSpPr/>
              <p:nvPr/>
            </p:nvSpPr>
            <p:spPr>
              <a:xfrm>
                <a:off x="414891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39</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7" name="直接连接符 46"/>
              <p:cNvCxnSpPr>
                <a:stCxn id="23" idx="3"/>
                <a:endCxn id="24" idx="7"/>
              </p:cNvCxnSpPr>
              <p:nvPr/>
            </p:nvCxnSpPr>
            <p:spPr>
              <a:xfrm rot="5400000">
                <a:off x="4658561" y="2214367"/>
                <a:ext cx="378524" cy="35306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8" name="组合 115"/>
            <p:cNvGrpSpPr/>
            <p:nvPr/>
          </p:nvGrpSpPr>
          <p:grpSpPr>
            <a:xfrm>
              <a:off x="3434534" y="2987457"/>
              <a:ext cx="804005" cy="803229"/>
              <a:chOff x="3434534" y="2987457"/>
              <a:chExt cx="804005" cy="803229"/>
            </a:xfrm>
          </p:grpSpPr>
          <p:sp>
            <p:nvSpPr>
              <p:cNvPr id="26" name="椭圆 25"/>
              <p:cNvSpPr/>
              <p:nvPr/>
            </p:nvSpPr>
            <p:spPr>
              <a:xfrm>
                <a:off x="3434534"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32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9" name="直接连接符 48"/>
              <p:cNvCxnSpPr>
                <a:stCxn id="24" idx="3"/>
                <a:endCxn id="26" idx="7"/>
              </p:cNvCxnSpPr>
              <p:nvPr/>
            </p:nvCxnSpPr>
            <p:spPr>
              <a:xfrm rot="5400000">
                <a:off x="3941933" y="3002433"/>
                <a:ext cx="311582"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9" name="组合 114"/>
            <p:cNvGrpSpPr/>
            <p:nvPr/>
          </p:nvGrpSpPr>
          <p:grpSpPr>
            <a:xfrm>
              <a:off x="5457107" y="2201639"/>
              <a:ext cx="946881" cy="870171"/>
              <a:chOff x="5457107" y="2201639"/>
              <a:chExt cx="946881" cy="870171"/>
            </a:xfrm>
          </p:grpSpPr>
          <p:sp>
            <p:nvSpPr>
              <p:cNvPr id="25" name="椭圆 24"/>
              <p:cNvSpPr/>
              <p:nvPr/>
            </p:nvSpPr>
            <p:spPr>
              <a:xfrm>
                <a:off x="5791988"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53</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1" name="直接连接符 50"/>
              <p:cNvCxnSpPr>
                <a:stCxn id="23" idx="5"/>
                <a:endCxn id="25" idx="1"/>
              </p:cNvCxnSpPr>
              <p:nvPr/>
            </p:nvCxnSpPr>
            <p:spPr>
              <a:xfrm rot="16200000" flipH="1">
                <a:off x="5480098" y="2178648"/>
                <a:ext cx="378524" cy="42450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0" name="组合 116"/>
            <p:cNvGrpSpPr/>
            <p:nvPr/>
          </p:nvGrpSpPr>
          <p:grpSpPr>
            <a:xfrm>
              <a:off x="6314363" y="2987457"/>
              <a:ext cx="788129" cy="803229"/>
              <a:chOff x="6314363" y="2987457"/>
              <a:chExt cx="788129" cy="803229"/>
            </a:xfrm>
          </p:grpSpPr>
          <p:sp>
            <p:nvSpPr>
              <p:cNvPr id="27" name="椭圆 26"/>
              <p:cNvSpPr/>
              <p:nvPr/>
            </p:nvSpPr>
            <p:spPr>
              <a:xfrm>
                <a:off x="649049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74</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3" name="直接连接符 52"/>
              <p:cNvCxnSpPr>
                <a:stCxn id="25" idx="5"/>
                <a:endCxn id="27" idx="1"/>
              </p:cNvCxnSpPr>
              <p:nvPr/>
            </p:nvCxnSpPr>
            <p:spPr>
              <a:xfrm rot="16200000" flipH="1">
                <a:off x="6291449" y="3010371"/>
                <a:ext cx="311582" cy="26575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 name="组合 117"/>
            <p:cNvGrpSpPr/>
            <p:nvPr/>
          </p:nvGrpSpPr>
          <p:grpSpPr>
            <a:xfrm>
              <a:off x="5754724" y="3706333"/>
              <a:ext cx="825393" cy="937113"/>
              <a:chOff x="5754724" y="3706333"/>
              <a:chExt cx="825393" cy="937113"/>
            </a:xfrm>
          </p:grpSpPr>
          <p:sp>
            <p:nvSpPr>
              <p:cNvPr id="29" name="椭圆 28"/>
              <p:cNvSpPr/>
              <p:nvPr/>
            </p:nvSpPr>
            <p:spPr>
              <a:xfrm>
                <a:off x="5754724"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67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5" name="直接连接符 54"/>
              <p:cNvCxnSpPr>
                <a:stCxn id="27" idx="3"/>
              </p:cNvCxnSpPr>
              <p:nvPr/>
            </p:nvCxnSpPr>
            <p:spPr>
              <a:xfrm rot="5400000">
                <a:off x="6199525" y="3720407"/>
                <a:ext cx="394666" cy="36651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2" name="组合 118"/>
            <p:cNvGrpSpPr/>
            <p:nvPr/>
          </p:nvGrpSpPr>
          <p:grpSpPr>
            <a:xfrm>
              <a:off x="5173666" y="4571793"/>
              <a:ext cx="657984" cy="857471"/>
              <a:chOff x="5173666" y="4571793"/>
              <a:chExt cx="657984" cy="857471"/>
            </a:xfrm>
          </p:grpSpPr>
          <p:sp>
            <p:nvSpPr>
              <p:cNvPr id="28" name="椭圆 27"/>
              <p:cNvSpPr/>
              <p:nvPr/>
            </p:nvSpPr>
            <p:spPr>
              <a:xfrm>
                <a:off x="5173666" y="4853264"/>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60</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7" name="直接连接符 56"/>
              <p:cNvCxnSpPr/>
              <p:nvPr/>
            </p:nvCxnSpPr>
            <p:spPr>
              <a:xfrm rot="5400000">
                <a:off x="5569227" y="4608037"/>
                <a:ext cx="298667" cy="22617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sp>
        <p:nvSpPr>
          <p:cNvPr id="52" name="Text Box 110"/>
          <p:cNvSpPr txBox="1">
            <a:spLocks noChangeArrowheads="1"/>
          </p:cNvSpPr>
          <p:nvPr/>
        </p:nvSpPr>
        <p:spPr bwMode="auto">
          <a:xfrm>
            <a:off x="654076" y="5145098"/>
            <a:ext cx="1511300" cy="457200"/>
          </a:xfrm>
          <a:prstGeom prst="rect">
            <a:avLst/>
          </a:prstGeom>
          <a:noFill/>
          <a:ln w="9525">
            <a:noFill/>
            <a:miter lim="800000"/>
          </a:ln>
        </p:spPr>
        <p:txBody>
          <a:bodyPr>
            <a:spAutoFit/>
          </a:bodyPr>
          <a:lstStyle/>
          <a:p>
            <a:pPr algn="l">
              <a:spcBef>
                <a:spcPct val="50000"/>
              </a:spcBef>
            </a:pPr>
            <a:r>
              <a:rPr kumimoji="0" lang="en-US" altLang="zh-CN" sz="2400" b="1" dirty="0" err="1">
                <a:solidFill>
                  <a:srgbClr val="3333FF"/>
                </a:solidFill>
                <a:ea typeface="楷体_GB2312" pitchFamily="49" charset="-122"/>
              </a:rPr>
              <a:t>ASL</a:t>
            </a:r>
            <a:r>
              <a:rPr kumimoji="0" lang="zh-CN" altLang="en-US" sz="2400" b="1" baseline="-25000" dirty="0">
                <a:solidFill>
                  <a:srgbClr val="3333FF"/>
                </a:solidFill>
                <a:latin typeface="楷体" panose="02010609060101010101" pitchFamily="49" charset="-122"/>
                <a:ea typeface="楷体" panose="02010609060101010101" pitchFamily="49" charset="-122"/>
              </a:rPr>
              <a:t>成功</a:t>
            </a:r>
            <a:r>
              <a:rPr kumimoji="0" lang="en-US" altLang="zh-CN" sz="2400" b="1" dirty="0">
                <a:solidFill>
                  <a:srgbClr val="3333FF"/>
                </a:solidFill>
                <a:ea typeface="楷体_GB2312" pitchFamily="49" charset="-122"/>
              </a:rPr>
              <a:t>=</a:t>
            </a:r>
            <a:endParaRPr kumimoji="0" lang="en-US" altLang="zh-CN" sz="2400" b="1" dirty="0">
              <a:solidFill>
                <a:srgbClr val="3333FF"/>
              </a:solidFill>
              <a:ea typeface="楷体_GB2312" pitchFamily="49" charset="-122"/>
            </a:endParaRPr>
          </a:p>
        </p:txBody>
      </p:sp>
      <p:sp>
        <p:nvSpPr>
          <p:cNvPr id="54" name="Text Box 111"/>
          <p:cNvSpPr txBox="1">
            <a:spLocks noChangeArrowheads="1"/>
          </p:cNvSpPr>
          <p:nvPr/>
        </p:nvSpPr>
        <p:spPr bwMode="auto">
          <a:xfrm>
            <a:off x="2382863" y="4929198"/>
            <a:ext cx="5184775" cy="396875"/>
          </a:xfrm>
          <a:prstGeom prst="rect">
            <a:avLst/>
          </a:prstGeom>
          <a:noFill/>
          <a:ln w="9525">
            <a:noFill/>
            <a:miter lim="800000"/>
          </a:ln>
        </p:spPr>
        <p:txBody>
          <a:bodyPr>
            <a:spAutoFit/>
          </a:bodyPr>
          <a:lstStyle/>
          <a:p>
            <a:pPr algn="l">
              <a:spcBef>
                <a:spcPct val="50000"/>
              </a:spcBef>
            </a:pPr>
            <a:r>
              <a:rPr kumimoji="0" lang="en-US" altLang="zh-CN" sz="2000" b="1">
                <a:solidFill>
                  <a:srgbClr val="3333FF"/>
                </a:solidFill>
                <a:ea typeface="楷体_GB2312" pitchFamily="49" charset="-122"/>
              </a:rPr>
              <a:t>1×1</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2 ×2</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3 ×3</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3 × 4</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2 ×5</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1 ×6</a:t>
            </a:r>
            <a:endParaRPr kumimoji="0" lang="en-US" altLang="zh-CN" sz="2000" b="1">
              <a:solidFill>
                <a:srgbClr val="3333FF"/>
              </a:solidFill>
              <a:ea typeface="楷体_GB2312" pitchFamily="49" charset="-122"/>
            </a:endParaRPr>
          </a:p>
        </p:txBody>
      </p:sp>
      <p:sp>
        <p:nvSpPr>
          <p:cNvPr id="56" name="Freeform 112"/>
          <p:cNvSpPr/>
          <p:nvPr/>
        </p:nvSpPr>
        <p:spPr bwMode="auto">
          <a:xfrm>
            <a:off x="2174901" y="5402273"/>
            <a:ext cx="5033962" cy="0"/>
          </a:xfrm>
          <a:custGeom>
            <a:avLst/>
            <a:gdLst>
              <a:gd name="T0" fmla="*/ 0 w 3171"/>
              <a:gd name="T1" fmla="*/ 11 h 11"/>
              <a:gd name="T2" fmla="*/ 3171 w 3171"/>
              <a:gd name="T3" fmla="*/ 0 h 11"/>
              <a:gd name="T4" fmla="*/ 0 60000 65536"/>
              <a:gd name="T5" fmla="*/ 0 60000 65536"/>
              <a:gd name="T6" fmla="*/ 0 w 3171"/>
              <a:gd name="T7" fmla="*/ 0 h 11"/>
              <a:gd name="T8" fmla="*/ 3171 w 3171"/>
              <a:gd name="T9" fmla="*/ 11 h 11"/>
            </a:gdLst>
            <a:ahLst/>
            <a:cxnLst>
              <a:cxn ang="T4">
                <a:pos x="T0" y="T1"/>
              </a:cxn>
              <a:cxn ang="T5">
                <a:pos x="T2" y="T3"/>
              </a:cxn>
            </a:cxnLst>
            <a:rect l="T6" t="T7" r="T8" b="T9"/>
            <a:pathLst>
              <a:path w="3171" h="11">
                <a:moveTo>
                  <a:pt x="0" y="11"/>
                </a:moveTo>
                <a:lnTo>
                  <a:pt x="3171" y="0"/>
                </a:lnTo>
              </a:path>
            </a:pathLst>
          </a:custGeom>
          <a:noFill/>
          <a:ln w="38100">
            <a:solidFill>
              <a:srgbClr val="3333FF"/>
            </a:solidFill>
            <a:round/>
          </a:ln>
        </p:spPr>
        <p:txBody>
          <a:bodyPr anchor="ctr">
            <a:spAutoFit/>
          </a:bodyPr>
          <a:lstStyle/>
          <a:p>
            <a:endParaRPr lang="zh-CN" altLang="en-US" sz="2800"/>
          </a:p>
        </p:txBody>
      </p:sp>
      <p:sp>
        <p:nvSpPr>
          <p:cNvPr id="58" name="Text Box 113"/>
          <p:cNvSpPr txBox="1">
            <a:spLocks noChangeArrowheads="1"/>
          </p:cNvSpPr>
          <p:nvPr/>
        </p:nvSpPr>
        <p:spPr bwMode="auto">
          <a:xfrm>
            <a:off x="4110063" y="5505461"/>
            <a:ext cx="647700" cy="396875"/>
          </a:xfrm>
          <a:prstGeom prst="rect">
            <a:avLst/>
          </a:prstGeom>
          <a:noFill/>
          <a:ln w="9525">
            <a:noFill/>
            <a:miter lim="800000"/>
          </a:ln>
        </p:spPr>
        <p:txBody>
          <a:bodyPr>
            <a:spAutoFit/>
          </a:bodyPr>
          <a:lstStyle/>
          <a:p>
            <a:pPr algn="l">
              <a:spcBef>
                <a:spcPct val="50000"/>
              </a:spcBef>
            </a:pPr>
            <a:r>
              <a:rPr kumimoji="0" lang="en-US" altLang="zh-CN" sz="2000" b="1">
                <a:solidFill>
                  <a:srgbClr val="3333FF"/>
                </a:solidFill>
                <a:ea typeface="楷体_GB2312" pitchFamily="49" charset="-122"/>
              </a:rPr>
              <a:t>12</a:t>
            </a:r>
            <a:endParaRPr kumimoji="0" lang="en-US" altLang="zh-CN" sz="2000" b="1">
              <a:solidFill>
                <a:srgbClr val="3333FF"/>
              </a:solidFill>
              <a:ea typeface="楷体_GB2312" pitchFamily="49" charset="-122"/>
            </a:endParaRPr>
          </a:p>
        </p:txBody>
      </p:sp>
      <p:sp>
        <p:nvSpPr>
          <p:cNvPr id="59" name="Text Box 114"/>
          <p:cNvSpPr txBox="1">
            <a:spLocks noChangeArrowheads="1"/>
          </p:cNvSpPr>
          <p:nvPr/>
        </p:nvSpPr>
        <p:spPr bwMode="auto">
          <a:xfrm>
            <a:off x="7278713" y="5216536"/>
            <a:ext cx="936625" cy="396875"/>
          </a:xfrm>
          <a:prstGeom prst="rect">
            <a:avLst/>
          </a:prstGeom>
          <a:noFill/>
          <a:ln w="9525">
            <a:noFill/>
            <a:miter lim="800000"/>
          </a:ln>
        </p:spPr>
        <p:txBody>
          <a:bodyPr>
            <a:spAutoFit/>
          </a:bodyPr>
          <a:lstStyle/>
          <a:p>
            <a:pPr algn="l">
              <a:spcBef>
                <a:spcPct val="50000"/>
              </a:spcBef>
            </a:pP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3.5</a:t>
            </a:r>
            <a:endParaRPr kumimoji="0" lang="en-US" altLang="zh-CN" sz="2000" b="1">
              <a:solidFill>
                <a:srgbClr val="3333FF"/>
              </a:solidFill>
              <a:ea typeface="楷体_GB2312" pitchFamily="49" charset="-122"/>
            </a:endParaRPr>
          </a:p>
        </p:txBody>
      </p:sp>
      <p:sp>
        <p:nvSpPr>
          <p:cNvPr id="43" name="灯片编号占位符 42"/>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16" name="Text Box 76"/>
          <p:cNvSpPr txBox="1">
            <a:spLocks noChangeArrowheads="1"/>
          </p:cNvSpPr>
          <p:nvPr/>
        </p:nvSpPr>
        <p:spPr bwMode="auto">
          <a:xfrm>
            <a:off x="285720" y="285728"/>
            <a:ext cx="3286148" cy="461665"/>
          </a:xfrm>
          <a:prstGeom prst="rect">
            <a:avLst/>
          </a:prstGeom>
          <a:noFill/>
          <a:ln w="9525">
            <a:noFill/>
            <a:miter lim="800000"/>
          </a:ln>
        </p:spPr>
        <p:txBody>
          <a:bodyPr wrap="square">
            <a:spAutoFit/>
          </a:bodyPr>
          <a:lstStyle/>
          <a:p>
            <a:pPr algn="l">
              <a:spcBef>
                <a:spcPct val="50000"/>
              </a:spcBef>
            </a:pPr>
            <a:r>
              <a:rPr kumimoji="0" lang="zh-CN" altLang="en-US" sz="2400" b="1" dirty="0" smtClean="0">
                <a:solidFill>
                  <a:srgbClr val="3333FF"/>
                </a:solidFill>
                <a:ea typeface="楷体" panose="02010609060101010101" pitchFamily="49" charset="-122"/>
                <a:cs typeface="Times New Roman" panose="02020603050405020304" pitchFamily="18" charset="0"/>
              </a:rPr>
              <a:t>加上</a:t>
            </a:r>
            <a:r>
              <a:rPr kumimoji="0" lang="en-US" altLang="zh-CN" sz="2400" b="1" dirty="0" smtClean="0">
                <a:solidFill>
                  <a:srgbClr val="3333FF"/>
                </a:solidFill>
                <a:ea typeface="楷体" panose="02010609060101010101" pitchFamily="49" charset="-122"/>
                <a:cs typeface="Times New Roman" panose="02020603050405020304" pitchFamily="18" charset="0"/>
              </a:rPr>
              <a:t>13</a:t>
            </a:r>
            <a:r>
              <a:rPr kumimoji="0" lang="zh-CN" altLang="en-US" sz="2400" b="1" smtClean="0">
                <a:solidFill>
                  <a:srgbClr val="3333FF"/>
                </a:solidFill>
                <a:ea typeface="楷体" panose="02010609060101010101" pitchFamily="49" charset="-122"/>
                <a:cs typeface="Times New Roman" panose="02020603050405020304" pitchFamily="18" charset="0"/>
              </a:rPr>
              <a:t>个外部结点：</a:t>
            </a:r>
            <a:endParaRPr kumimoji="0" lang="zh-CN" altLang="en-US" sz="2400" b="1" dirty="0">
              <a:solidFill>
                <a:srgbClr val="3333FF"/>
              </a:solidFill>
              <a:ea typeface="楷体" panose="02010609060101010101" pitchFamily="49" charset="-122"/>
              <a:cs typeface="Times New Roman" panose="02020603050405020304" pitchFamily="18" charset="0"/>
            </a:endParaRPr>
          </a:p>
        </p:txBody>
      </p:sp>
      <p:grpSp>
        <p:nvGrpSpPr>
          <p:cNvPr id="92" name="组合 91"/>
          <p:cNvGrpSpPr/>
          <p:nvPr/>
        </p:nvGrpSpPr>
        <p:grpSpPr>
          <a:xfrm>
            <a:off x="1000100" y="500042"/>
            <a:ext cx="7072362" cy="5118136"/>
            <a:chOff x="428596" y="1000108"/>
            <a:chExt cx="7072362" cy="5118136"/>
          </a:xfrm>
        </p:grpSpPr>
        <p:sp>
          <p:nvSpPr>
            <p:cNvPr id="18" name="椭圆 17"/>
            <p:cNvSpPr/>
            <p:nvPr/>
          </p:nvSpPr>
          <p:spPr>
            <a:xfrm>
              <a:off x="3245620" y="1000108"/>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25</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grpSp>
          <p:nvGrpSpPr>
            <p:cNvPr id="2" name="组合 105"/>
            <p:cNvGrpSpPr/>
            <p:nvPr/>
          </p:nvGrpSpPr>
          <p:grpSpPr>
            <a:xfrm>
              <a:off x="1571604" y="1288107"/>
              <a:ext cx="1674017" cy="997885"/>
              <a:chOff x="1571604" y="1288107"/>
              <a:chExt cx="1674017" cy="997885"/>
            </a:xfrm>
          </p:grpSpPr>
          <p:sp>
            <p:nvSpPr>
              <p:cNvPr id="19" name="椭圆 18"/>
              <p:cNvSpPr/>
              <p:nvPr/>
            </p:nvSpPr>
            <p:spPr>
              <a:xfrm>
                <a:off x="1571604"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18</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1" name="直接连接符 30"/>
              <p:cNvCxnSpPr>
                <a:stCxn id="18" idx="2"/>
                <a:endCxn id="19" idx="7"/>
              </p:cNvCxnSpPr>
              <p:nvPr/>
            </p:nvCxnSpPr>
            <p:spPr>
              <a:xfrm rot="10800000" flipV="1">
                <a:off x="2093980" y="1288107"/>
                <a:ext cx="1151641"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 name="组合 110"/>
            <p:cNvGrpSpPr/>
            <p:nvPr/>
          </p:nvGrpSpPr>
          <p:grpSpPr>
            <a:xfrm>
              <a:off x="857224" y="2201639"/>
              <a:ext cx="804006" cy="870171"/>
              <a:chOff x="857224" y="2201639"/>
              <a:chExt cx="804006" cy="870171"/>
            </a:xfrm>
          </p:grpSpPr>
          <p:sp>
            <p:nvSpPr>
              <p:cNvPr id="20" name="椭圆 19"/>
              <p:cNvSpPr/>
              <p:nvPr/>
            </p:nvSpPr>
            <p:spPr>
              <a:xfrm>
                <a:off x="85722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3" name="直接连接符 32"/>
              <p:cNvCxnSpPr>
                <a:stCxn id="19" idx="3"/>
              </p:cNvCxnSpPr>
              <p:nvPr/>
            </p:nvCxnSpPr>
            <p:spPr>
              <a:xfrm rot="5400000">
                <a:off x="1305160" y="2207736"/>
                <a:ext cx="362167" cy="34997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 name="组合 111"/>
            <p:cNvGrpSpPr/>
            <p:nvPr/>
          </p:nvGrpSpPr>
          <p:grpSpPr>
            <a:xfrm>
              <a:off x="1379598" y="2987457"/>
              <a:ext cx="620634" cy="803229"/>
              <a:chOff x="1379598" y="2987457"/>
              <a:chExt cx="620634" cy="803229"/>
            </a:xfrm>
          </p:grpSpPr>
          <p:sp>
            <p:nvSpPr>
              <p:cNvPr id="21" name="椭圆 20"/>
              <p:cNvSpPr/>
              <p:nvPr/>
            </p:nvSpPr>
            <p:spPr>
              <a:xfrm>
                <a:off x="138823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4</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5" name="直接连接符 34"/>
              <p:cNvCxnSpPr>
                <a:stCxn id="20" idx="5"/>
              </p:cNvCxnSpPr>
              <p:nvPr/>
            </p:nvCxnSpPr>
            <p:spPr>
              <a:xfrm rot="16200000" flipH="1">
                <a:off x="1332618" y="3034437"/>
                <a:ext cx="260566" cy="16660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5" name="组合 112"/>
            <p:cNvGrpSpPr/>
            <p:nvPr/>
          </p:nvGrpSpPr>
          <p:grpSpPr>
            <a:xfrm>
              <a:off x="1910607" y="3706333"/>
              <a:ext cx="701625" cy="937113"/>
              <a:chOff x="1910607" y="3706333"/>
              <a:chExt cx="701625" cy="937113"/>
            </a:xfrm>
          </p:grpSpPr>
          <p:sp>
            <p:nvSpPr>
              <p:cNvPr id="22" name="椭圆 21"/>
              <p:cNvSpPr/>
              <p:nvPr/>
            </p:nvSpPr>
            <p:spPr>
              <a:xfrm>
                <a:off x="2000232"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11</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39" name="直接连接符 38"/>
              <p:cNvCxnSpPr>
                <a:stCxn id="21" idx="5"/>
              </p:cNvCxnSpPr>
              <p:nvPr/>
            </p:nvCxnSpPr>
            <p:spPr>
              <a:xfrm rot="16200000" flipH="1">
                <a:off x="1821949" y="3794991"/>
                <a:ext cx="420066" cy="24275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6" name="组合 106"/>
            <p:cNvGrpSpPr/>
            <p:nvPr/>
          </p:nvGrpSpPr>
          <p:grpSpPr>
            <a:xfrm>
              <a:off x="3857620" y="1288108"/>
              <a:ext cx="1689112" cy="997884"/>
              <a:chOff x="3857620" y="1288108"/>
              <a:chExt cx="1689112" cy="997884"/>
            </a:xfrm>
          </p:grpSpPr>
          <p:sp>
            <p:nvSpPr>
              <p:cNvPr id="23" name="椭圆 22"/>
              <p:cNvSpPr/>
              <p:nvPr/>
            </p:nvSpPr>
            <p:spPr>
              <a:xfrm>
                <a:off x="4934732"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46</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5" name="直接连接符 44"/>
              <p:cNvCxnSpPr>
                <a:stCxn id="18" idx="6"/>
                <a:endCxn id="23" idx="1"/>
              </p:cNvCxnSpPr>
              <p:nvPr/>
            </p:nvCxnSpPr>
            <p:spPr>
              <a:xfrm>
                <a:off x="3857620" y="1288108"/>
                <a:ext cx="1166737"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7" name="组合 113"/>
            <p:cNvGrpSpPr/>
            <p:nvPr/>
          </p:nvGrpSpPr>
          <p:grpSpPr>
            <a:xfrm>
              <a:off x="4148914" y="2201639"/>
              <a:ext cx="875443" cy="870171"/>
              <a:chOff x="4148914" y="2201639"/>
              <a:chExt cx="875443" cy="870171"/>
            </a:xfrm>
          </p:grpSpPr>
          <p:sp>
            <p:nvSpPr>
              <p:cNvPr id="24" name="椭圆 23"/>
              <p:cNvSpPr/>
              <p:nvPr/>
            </p:nvSpPr>
            <p:spPr>
              <a:xfrm>
                <a:off x="414891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39</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7" name="直接连接符 46"/>
              <p:cNvCxnSpPr>
                <a:stCxn id="23" idx="3"/>
                <a:endCxn id="24" idx="7"/>
              </p:cNvCxnSpPr>
              <p:nvPr/>
            </p:nvCxnSpPr>
            <p:spPr>
              <a:xfrm rot="5400000">
                <a:off x="4658561" y="2214367"/>
                <a:ext cx="378524" cy="35306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8" name="组合 115"/>
            <p:cNvGrpSpPr/>
            <p:nvPr/>
          </p:nvGrpSpPr>
          <p:grpSpPr>
            <a:xfrm>
              <a:off x="3434534" y="2987457"/>
              <a:ext cx="804005" cy="803229"/>
              <a:chOff x="3434534" y="2987457"/>
              <a:chExt cx="804005" cy="803229"/>
            </a:xfrm>
          </p:grpSpPr>
          <p:sp>
            <p:nvSpPr>
              <p:cNvPr id="26" name="椭圆 25"/>
              <p:cNvSpPr/>
              <p:nvPr/>
            </p:nvSpPr>
            <p:spPr>
              <a:xfrm>
                <a:off x="3434534"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32</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49" name="直接连接符 48"/>
              <p:cNvCxnSpPr>
                <a:stCxn id="24" idx="3"/>
                <a:endCxn id="26" idx="7"/>
              </p:cNvCxnSpPr>
              <p:nvPr/>
            </p:nvCxnSpPr>
            <p:spPr>
              <a:xfrm rot="5400000">
                <a:off x="3941933" y="3002433"/>
                <a:ext cx="311582"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9" name="组合 114"/>
            <p:cNvGrpSpPr/>
            <p:nvPr/>
          </p:nvGrpSpPr>
          <p:grpSpPr>
            <a:xfrm>
              <a:off x="5457107" y="2201639"/>
              <a:ext cx="946881" cy="870171"/>
              <a:chOff x="5457107" y="2201639"/>
              <a:chExt cx="946881" cy="870171"/>
            </a:xfrm>
          </p:grpSpPr>
          <p:sp>
            <p:nvSpPr>
              <p:cNvPr id="25" name="椭圆 24"/>
              <p:cNvSpPr/>
              <p:nvPr/>
            </p:nvSpPr>
            <p:spPr>
              <a:xfrm>
                <a:off x="5791988"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53</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1" name="直接连接符 50"/>
              <p:cNvCxnSpPr>
                <a:stCxn id="23" idx="5"/>
                <a:endCxn id="25" idx="1"/>
              </p:cNvCxnSpPr>
              <p:nvPr/>
            </p:nvCxnSpPr>
            <p:spPr>
              <a:xfrm rot="16200000" flipH="1">
                <a:off x="5480098" y="2178648"/>
                <a:ext cx="378524" cy="42450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0" name="组合 116"/>
            <p:cNvGrpSpPr/>
            <p:nvPr/>
          </p:nvGrpSpPr>
          <p:grpSpPr>
            <a:xfrm>
              <a:off x="6314363" y="2987457"/>
              <a:ext cx="788129" cy="803229"/>
              <a:chOff x="6314363" y="2987457"/>
              <a:chExt cx="788129" cy="803229"/>
            </a:xfrm>
          </p:grpSpPr>
          <p:sp>
            <p:nvSpPr>
              <p:cNvPr id="27" name="椭圆 26"/>
              <p:cNvSpPr/>
              <p:nvPr/>
            </p:nvSpPr>
            <p:spPr>
              <a:xfrm>
                <a:off x="649049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74</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3" name="直接连接符 52"/>
              <p:cNvCxnSpPr>
                <a:stCxn id="25" idx="5"/>
                <a:endCxn id="27" idx="1"/>
              </p:cNvCxnSpPr>
              <p:nvPr/>
            </p:nvCxnSpPr>
            <p:spPr>
              <a:xfrm rot="16200000" flipH="1">
                <a:off x="6291449" y="3010371"/>
                <a:ext cx="311582" cy="26575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 name="组合 117"/>
            <p:cNvGrpSpPr/>
            <p:nvPr/>
          </p:nvGrpSpPr>
          <p:grpSpPr>
            <a:xfrm>
              <a:off x="5754724" y="3706333"/>
              <a:ext cx="825393" cy="937113"/>
              <a:chOff x="5754724" y="3706333"/>
              <a:chExt cx="825393" cy="937113"/>
            </a:xfrm>
          </p:grpSpPr>
          <p:sp>
            <p:nvSpPr>
              <p:cNvPr id="29" name="椭圆 28"/>
              <p:cNvSpPr/>
              <p:nvPr/>
            </p:nvSpPr>
            <p:spPr>
              <a:xfrm>
                <a:off x="5754724"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67</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5" name="直接连接符 54"/>
              <p:cNvCxnSpPr>
                <a:stCxn id="27" idx="3"/>
              </p:cNvCxnSpPr>
              <p:nvPr/>
            </p:nvCxnSpPr>
            <p:spPr>
              <a:xfrm rot="5400000">
                <a:off x="6199525" y="3720407"/>
                <a:ext cx="394666" cy="36651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2" name="组合 118"/>
            <p:cNvGrpSpPr/>
            <p:nvPr/>
          </p:nvGrpSpPr>
          <p:grpSpPr>
            <a:xfrm>
              <a:off x="5173666" y="4571793"/>
              <a:ext cx="657984" cy="857471"/>
              <a:chOff x="5173666" y="4571793"/>
              <a:chExt cx="657984" cy="857471"/>
            </a:xfrm>
          </p:grpSpPr>
          <p:sp>
            <p:nvSpPr>
              <p:cNvPr id="28" name="椭圆 27"/>
              <p:cNvSpPr/>
              <p:nvPr/>
            </p:nvSpPr>
            <p:spPr>
              <a:xfrm>
                <a:off x="5173666" y="4853264"/>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b="1" dirty="0" smtClean="0">
                    <a:solidFill>
                      <a:srgbClr val="3333FF"/>
                    </a:solidFill>
                    <a:latin typeface="Times New Roman" panose="02020603050405020304" pitchFamily="18" charset="0"/>
                    <a:cs typeface="Times New Roman" panose="02020603050405020304" pitchFamily="18" charset="0"/>
                  </a:rPr>
                  <a:t>60</a:t>
                </a:r>
                <a:endParaRPr lang="zh-CN" altLang="en-US" sz="1800" b="1" dirty="0">
                  <a:solidFill>
                    <a:srgbClr val="3333FF"/>
                  </a:solidFill>
                  <a:latin typeface="Times New Roman" panose="02020603050405020304" pitchFamily="18" charset="0"/>
                  <a:cs typeface="Times New Roman" panose="02020603050405020304" pitchFamily="18" charset="0"/>
                </a:endParaRPr>
              </a:p>
            </p:txBody>
          </p:sp>
          <p:cxnSp>
            <p:nvCxnSpPr>
              <p:cNvPr id="57" name="直接连接符 56"/>
              <p:cNvCxnSpPr/>
              <p:nvPr/>
            </p:nvCxnSpPr>
            <p:spPr>
              <a:xfrm rot="5400000">
                <a:off x="5569227" y="4608037"/>
                <a:ext cx="298667" cy="22617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3" name="组合 95"/>
            <p:cNvGrpSpPr/>
            <p:nvPr/>
          </p:nvGrpSpPr>
          <p:grpSpPr>
            <a:xfrm>
              <a:off x="1563666" y="4559092"/>
              <a:ext cx="526192" cy="727296"/>
              <a:chOff x="1563666" y="4559092"/>
              <a:chExt cx="526192" cy="727296"/>
            </a:xfrm>
          </p:grpSpPr>
          <p:sp>
            <p:nvSpPr>
              <p:cNvPr id="64" name="矩形 63"/>
              <p:cNvSpPr/>
              <p:nvPr/>
            </p:nvSpPr>
            <p:spPr>
              <a:xfrm>
                <a:off x="1563666" y="5000636"/>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800"/>
              </a:p>
            </p:txBody>
          </p:sp>
          <p:cxnSp>
            <p:nvCxnSpPr>
              <p:cNvPr id="67" name="直接连接符 66"/>
              <p:cNvCxnSpPr>
                <a:stCxn id="22" idx="3"/>
                <a:endCxn id="64" idx="0"/>
              </p:cNvCxnSpPr>
              <p:nvPr/>
            </p:nvCxnSpPr>
            <p:spPr>
              <a:xfrm rot="5400000">
                <a:off x="1731007" y="4641785"/>
                <a:ext cx="441543" cy="276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4" name="组合 96"/>
            <p:cNvGrpSpPr/>
            <p:nvPr/>
          </p:nvGrpSpPr>
          <p:grpSpPr>
            <a:xfrm>
              <a:off x="2501884" y="4559092"/>
              <a:ext cx="500066" cy="727296"/>
              <a:chOff x="2501884" y="4559092"/>
              <a:chExt cx="500066" cy="727296"/>
            </a:xfrm>
          </p:grpSpPr>
          <p:sp>
            <p:nvSpPr>
              <p:cNvPr id="65" name="矩形 64"/>
              <p:cNvSpPr/>
              <p:nvPr/>
            </p:nvSpPr>
            <p:spPr>
              <a:xfrm>
                <a:off x="2501884" y="5000636"/>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800"/>
              </a:p>
            </p:txBody>
          </p:sp>
          <p:cxnSp>
            <p:nvCxnSpPr>
              <p:cNvPr id="69" name="直接连接符 68"/>
              <p:cNvCxnSpPr>
                <a:stCxn id="22" idx="5"/>
                <a:endCxn id="65" idx="0"/>
              </p:cNvCxnSpPr>
              <p:nvPr/>
            </p:nvCxnSpPr>
            <p:spPr>
              <a:xfrm rot="16200000" flipH="1">
                <a:off x="2416491" y="4665209"/>
                <a:ext cx="441543" cy="22931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5" name="组合 92"/>
            <p:cNvGrpSpPr/>
            <p:nvPr/>
          </p:nvGrpSpPr>
          <p:grpSpPr>
            <a:xfrm>
              <a:off x="428596" y="2987456"/>
              <a:ext cx="518254" cy="727296"/>
              <a:chOff x="428596" y="2987456"/>
              <a:chExt cx="518254" cy="727296"/>
            </a:xfrm>
          </p:grpSpPr>
          <p:sp>
            <p:nvSpPr>
              <p:cNvPr id="59" name="矩形 58"/>
              <p:cNvSpPr/>
              <p:nvPr/>
            </p:nvSpPr>
            <p:spPr>
              <a:xfrm>
                <a:off x="428596" y="3429000"/>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800"/>
              </a:p>
            </p:txBody>
          </p:sp>
          <p:cxnSp>
            <p:nvCxnSpPr>
              <p:cNvPr id="71" name="直接连接符 70"/>
              <p:cNvCxnSpPr>
                <a:stCxn id="20" idx="3"/>
                <a:endCxn id="59" idx="0"/>
              </p:cNvCxnSpPr>
              <p:nvPr/>
            </p:nvCxnSpPr>
            <p:spPr>
              <a:xfrm rot="5400000">
                <a:off x="591968" y="3074118"/>
                <a:ext cx="441543" cy="26822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6" name="组合 94"/>
            <p:cNvGrpSpPr/>
            <p:nvPr/>
          </p:nvGrpSpPr>
          <p:grpSpPr>
            <a:xfrm>
              <a:off x="928662" y="3706332"/>
              <a:ext cx="549196" cy="865676"/>
              <a:chOff x="928662" y="3706332"/>
              <a:chExt cx="549196" cy="865676"/>
            </a:xfrm>
          </p:grpSpPr>
          <p:sp>
            <p:nvSpPr>
              <p:cNvPr id="63" name="矩形 62"/>
              <p:cNvSpPr/>
              <p:nvPr/>
            </p:nvSpPr>
            <p:spPr>
              <a:xfrm>
                <a:off x="928662" y="4286256"/>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800"/>
              </a:p>
            </p:txBody>
          </p:sp>
          <p:cxnSp>
            <p:nvCxnSpPr>
              <p:cNvPr id="73" name="直接连接符 72"/>
              <p:cNvCxnSpPr>
                <a:stCxn id="21" idx="3"/>
                <a:endCxn id="63" idx="0"/>
              </p:cNvCxnSpPr>
              <p:nvPr/>
            </p:nvCxnSpPr>
            <p:spPr>
              <a:xfrm rot="5400000">
                <a:off x="1038315" y="3846713"/>
                <a:ext cx="579923" cy="29916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7" name="组合 93"/>
            <p:cNvGrpSpPr/>
            <p:nvPr/>
          </p:nvGrpSpPr>
          <p:grpSpPr>
            <a:xfrm>
              <a:off x="2071670" y="2201638"/>
              <a:ext cx="500066" cy="727296"/>
              <a:chOff x="2071670" y="2201638"/>
              <a:chExt cx="500066" cy="727296"/>
            </a:xfrm>
          </p:grpSpPr>
          <p:sp>
            <p:nvSpPr>
              <p:cNvPr id="60" name="矩形 59"/>
              <p:cNvSpPr/>
              <p:nvPr/>
            </p:nvSpPr>
            <p:spPr>
              <a:xfrm>
                <a:off x="2071670" y="264318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800"/>
              </a:p>
            </p:txBody>
          </p:sp>
          <p:cxnSp>
            <p:nvCxnSpPr>
              <p:cNvPr id="75" name="直接连接符 74"/>
              <p:cNvCxnSpPr>
                <a:stCxn id="19" idx="5"/>
                <a:endCxn id="60" idx="0"/>
              </p:cNvCxnSpPr>
              <p:nvPr/>
            </p:nvCxnSpPr>
            <p:spPr>
              <a:xfrm rot="16200000" flipH="1">
                <a:off x="1987070" y="2308548"/>
                <a:ext cx="441543" cy="22772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0" name="组合 99"/>
            <p:cNvGrpSpPr/>
            <p:nvPr/>
          </p:nvGrpSpPr>
          <p:grpSpPr>
            <a:xfrm>
              <a:off x="4618038" y="2987456"/>
              <a:ext cx="500066" cy="727296"/>
              <a:chOff x="4618038" y="2987456"/>
              <a:chExt cx="500066" cy="727296"/>
            </a:xfrm>
          </p:grpSpPr>
          <p:sp>
            <p:nvSpPr>
              <p:cNvPr id="61" name="矩形 60"/>
              <p:cNvSpPr/>
              <p:nvPr/>
            </p:nvSpPr>
            <p:spPr>
              <a:xfrm>
                <a:off x="4618038" y="3429000"/>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800"/>
              </a:p>
            </p:txBody>
          </p:sp>
          <p:cxnSp>
            <p:nvCxnSpPr>
              <p:cNvPr id="77" name="直接连接符 76"/>
              <p:cNvCxnSpPr>
                <a:stCxn id="24" idx="5"/>
                <a:endCxn id="61" idx="0"/>
              </p:cNvCxnSpPr>
              <p:nvPr/>
            </p:nvCxnSpPr>
            <p:spPr>
              <a:xfrm rot="16200000" flipH="1">
                <a:off x="4548909" y="3109837"/>
                <a:ext cx="441543" cy="19678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2" name="组合 100"/>
            <p:cNvGrpSpPr/>
            <p:nvPr/>
          </p:nvGrpSpPr>
          <p:grpSpPr>
            <a:xfrm>
              <a:off x="5332418" y="2987456"/>
              <a:ext cx="549196" cy="727296"/>
              <a:chOff x="5332418" y="2987456"/>
              <a:chExt cx="549196" cy="727296"/>
            </a:xfrm>
          </p:grpSpPr>
          <p:sp>
            <p:nvSpPr>
              <p:cNvPr id="62" name="矩形 61"/>
              <p:cNvSpPr/>
              <p:nvPr/>
            </p:nvSpPr>
            <p:spPr>
              <a:xfrm>
                <a:off x="5332418" y="3429000"/>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800"/>
              </a:p>
            </p:txBody>
          </p:sp>
          <p:cxnSp>
            <p:nvCxnSpPr>
              <p:cNvPr id="79" name="直接连接符 78"/>
              <p:cNvCxnSpPr>
                <a:stCxn id="25" idx="3"/>
                <a:endCxn id="62" idx="0"/>
              </p:cNvCxnSpPr>
              <p:nvPr/>
            </p:nvCxnSpPr>
            <p:spPr>
              <a:xfrm rot="5400000">
                <a:off x="5511261" y="3058647"/>
                <a:ext cx="441543" cy="29916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3" name="组合 104"/>
            <p:cNvGrpSpPr/>
            <p:nvPr/>
          </p:nvGrpSpPr>
          <p:grpSpPr>
            <a:xfrm>
              <a:off x="4751390" y="5390948"/>
              <a:ext cx="526192" cy="727296"/>
              <a:chOff x="4751390" y="5390948"/>
              <a:chExt cx="526192" cy="727296"/>
            </a:xfrm>
          </p:grpSpPr>
          <p:sp>
            <p:nvSpPr>
              <p:cNvPr id="80" name="矩形 79"/>
              <p:cNvSpPr/>
              <p:nvPr/>
            </p:nvSpPr>
            <p:spPr>
              <a:xfrm>
                <a:off x="4751390" y="583249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800"/>
              </a:p>
            </p:txBody>
          </p:sp>
          <p:cxnSp>
            <p:nvCxnSpPr>
              <p:cNvPr id="82" name="直接连接符 81"/>
              <p:cNvCxnSpPr>
                <a:endCxn id="80" idx="0"/>
              </p:cNvCxnSpPr>
              <p:nvPr/>
            </p:nvCxnSpPr>
            <p:spPr>
              <a:xfrm rot="5400000">
                <a:off x="4918731" y="5473641"/>
                <a:ext cx="441543" cy="276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4" name="组合 103"/>
            <p:cNvGrpSpPr/>
            <p:nvPr/>
          </p:nvGrpSpPr>
          <p:grpSpPr>
            <a:xfrm>
              <a:off x="5689608" y="5390948"/>
              <a:ext cx="500066" cy="727296"/>
              <a:chOff x="5689608" y="5390948"/>
              <a:chExt cx="500066" cy="727296"/>
            </a:xfrm>
          </p:grpSpPr>
          <p:sp>
            <p:nvSpPr>
              <p:cNvPr id="81" name="矩形 80"/>
              <p:cNvSpPr/>
              <p:nvPr/>
            </p:nvSpPr>
            <p:spPr>
              <a:xfrm>
                <a:off x="5689608" y="583249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800"/>
              </a:p>
            </p:txBody>
          </p:sp>
          <p:cxnSp>
            <p:nvCxnSpPr>
              <p:cNvPr id="83" name="直接连接符 82"/>
              <p:cNvCxnSpPr>
                <a:endCxn id="81" idx="0"/>
              </p:cNvCxnSpPr>
              <p:nvPr/>
            </p:nvCxnSpPr>
            <p:spPr>
              <a:xfrm rot="16200000" flipH="1">
                <a:off x="5604215" y="5497065"/>
                <a:ext cx="441543" cy="22931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5" name="组合 102"/>
            <p:cNvGrpSpPr/>
            <p:nvPr/>
          </p:nvGrpSpPr>
          <p:grpSpPr>
            <a:xfrm>
              <a:off x="6210312" y="4630530"/>
              <a:ext cx="500066" cy="727296"/>
              <a:chOff x="6210312" y="4630530"/>
              <a:chExt cx="500066" cy="727296"/>
            </a:xfrm>
          </p:grpSpPr>
          <p:sp>
            <p:nvSpPr>
              <p:cNvPr id="84" name="矩形 83"/>
              <p:cNvSpPr/>
              <p:nvPr/>
            </p:nvSpPr>
            <p:spPr>
              <a:xfrm>
                <a:off x="6210312" y="5072074"/>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800"/>
              </a:p>
            </p:txBody>
          </p:sp>
          <p:cxnSp>
            <p:nvCxnSpPr>
              <p:cNvPr id="85" name="直接连接符 84"/>
              <p:cNvCxnSpPr>
                <a:endCxn id="84" idx="0"/>
              </p:cNvCxnSpPr>
              <p:nvPr/>
            </p:nvCxnSpPr>
            <p:spPr>
              <a:xfrm rot="16200000" flipH="1">
                <a:off x="6124919" y="4736647"/>
                <a:ext cx="441543" cy="22931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6" name="组合 101"/>
            <p:cNvGrpSpPr/>
            <p:nvPr/>
          </p:nvGrpSpPr>
          <p:grpSpPr>
            <a:xfrm>
              <a:off x="7000892" y="3748090"/>
              <a:ext cx="500066" cy="727296"/>
              <a:chOff x="7000892" y="3748090"/>
              <a:chExt cx="500066" cy="727296"/>
            </a:xfrm>
          </p:grpSpPr>
          <p:sp>
            <p:nvSpPr>
              <p:cNvPr id="86" name="矩形 85"/>
              <p:cNvSpPr/>
              <p:nvPr/>
            </p:nvSpPr>
            <p:spPr>
              <a:xfrm>
                <a:off x="7000892" y="4189634"/>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800"/>
              </a:p>
            </p:txBody>
          </p:sp>
          <p:cxnSp>
            <p:nvCxnSpPr>
              <p:cNvPr id="87" name="直接连接符 86"/>
              <p:cNvCxnSpPr>
                <a:endCxn id="86" idx="0"/>
              </p:cNvCxnSpPr>
              <p:nvPr/>
            </p:nvCxnSpPr>
            <p:spPr>
              <a:xfrm rot="16200000" flipH="1">
                <a:off x="6915499" y="3854207"/>
                <a:ext cx="441543" cy="22931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7" name="组合 97"/>
            <p:cNvGrpSpPr/>
            <p:nvPr/>
          </p:nvGrpSpPr>
          <p:grpSpPr>
            <a:xfrm>
              <a:off x="3033702" y="3768728"/>
              <a:ext cx="526192" cy="727296"/>
              <a:chOff x="3033702" y="3768728"/>
              <a:chExt cx="526192" cy="727296"/>
            </a:xfrm>
          </p:grpSpPr>
          <p:sp>
            <p:nvSpPr>
              <p:cNvPr id="88" name="矩形 87"/>
              <p:cNvSpPr/>
              <p:nvPr/>
            </p:nvSpPr>
            <p:spPr>
              <a:xfrm>
                <a:off x="3033702" y="421027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800"/>
              </a:p>
            </p:txBody>
          </p:sp>
          <p:cxnSp>
            <p:nvCxnSpPr>
              <p:cNvPr id="90" name="直接连接符 89"/>
              <p:cNvCxnSpPr>
                <a:endCxn id="88" idx="0"/>
              </p:cNvCxnSpPr>
              <p:nvPr/>
            </p:nvCxnSpPr>
            <p:spPr>
              <a:xfrm rot="5400000">
                <a:off x="3201043" y="3851421"/>
                <a:ext cx="441543" cy="276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5878" name="组合 98"/>
            <p:cNvGrpSpPr/>
            <p:nvPr/>
          </p:nvGrpSpPr>
          <p:grpSpPr>
            <a:xfrm>
              <a:off x="3956910" y="3706332"/>
              <a:ext cx="515076" cy="789692"/>
              <a:chOff x="3956910" y="3706332"/>
              <a:chExt cx="515076" cy="789692"/>
            </a:xfrm>
          </p:grpSpPr>
          <p:sp>
            <p:nvSpPr>
              <p:cNvPr id="89" name="矩形 88"/>
              <p:cNvSpPr/>
              <p:nvPr/>
            </p:nvSpPr>
            <p:spPr>
              <a:xfrm>
                <a:off x="3971920" y="421027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800"/>
              </a:p>
            </p:txBody>
          </p:sp>
          <p:cxnSp>
            <p:nvCxnSpPr>
              <p:cNvPr id="91" name="直接连接符 90"/>
              <p:cNvCxnSpPr>
                <a:stCxn id="26" idx="5"/>
                <a:endCxn id="89" idx="0"/>
              </p:cNvCxnSpPr>
              <p:nvPr/>
            </p:nvCxnSpPr>
            <p:spPr>
              <a:xfrm rot="16200000" flipH="1">
                <a:off x="3837462" y="3825780"/>
                <a:ext cx="503939" cy="26504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sp>
        <p:nvSpPr>
          <p:cNvPr id="93" name="Text Box 115"/>
          <p:cNvSpPr txBox="1">
            <a:spLocks noChangeArrowheads="1"/>
          </p:cNvSpPr>
          <p:nvPr/>
        </p:nvSpPr>
        <p:spPr bwMode="auto">
          <a:xfrm>
            <a:off x="723927" y="5957911"/>
            <a:ext cx="1655762" cy="457200"/>
          </a:xfrm>
          <a:prstGeom prst="rect">
            <a:avLst/>
          </a:prstGeom>
          <a:noFill/>
          <a:ln w="9525">
            <a:noFill/>
            <a:miter lim="800000"/>
          </a:ln>
        </p:spPr>
        <p:txBody>
          <a:bodyPr>
            <a:spAutoFit/>
          </a:bodyPr>
          <a:lstStyle/>
          <a:p>
            <a:pPr algn="l">
              <a:spcBef>
                <a:spcPct val="50000"/>
              </a:spcBef>
            </a:pPr>
            <a:r>
              <a:rPr kumimoji="0" lang="en-US" altLang="zh-CN" sz="2400" b="1" dirty="0" err="1">
                <a:solidFill>
                  <a:srgbClr val="3333FF"/>
                </a:solidFill>
                <a:ea typeface="楷体" panose="02010609060101010101" pitchFamily="49" charset="-122"/>
                <a:cs typeface="Times New Roman" panose="02020603050405020304" pitchFamily="18" charset="0"/>
              </a:rPr>
              <a:t>ASL</a:t>
            </a:r>
            <a:r>
              <a:rPr kumimoji="0" lang="zh-CN" altLang="en-US" sz="2400" b="1" baseline="-25000" dirty="0">
                <a:solidFill>
                  <a:srgbClr val="3333FF"/>
                </a:solidFill>
                <a:ea typeface="楷体" panose="02010609060101010101" pitchFamily="49" charset="-122"/>
                <a:cs typeface="Times New Roman" panose="02020603050405020304" pitchFamily="18" charset="0"/>
              </a:rPr>
              <a:t>不成功</a:t>
            </a:r>
            <a:r>
              <a:rPr kumimoji="0" lang="en-US" altLang="zh-CN" sz="2400" b="1" dirty="0">
                <a:solidFill>
                  <a:srgbClr val="3333FF"/>
                </a:solidFill>
                <a:ea typeface="楷体" panose="02010609060101010101" pitchFamily="49" charset="-122"/>
                <a:cs typeface="Times New Roman" panose="02020603050405020304" pitchFamily="18" charset="0"/>
              </a:rPr>
              <a:t>=</a:t>
            </a:r>
            <a:endParaRPr kumimoji="0" lang="en-US" altLang="zh-CN" sz="2400" b="1" dirty="0">
              <a:solidFill>
                <a:srgbClr val="3333FF"/>
              </a:solidFill>
              <a:ea typeface="楷体" panose="02010609060101010101" pitchFamily="49" charset="-122"/>
              <a:cs typeface="Times New Roman" panose="02020603050405020304" pitchFamily="18" charset="0"/>
            </a:endParaRPr>
          </a:p>
        </p:txBody>
      </p:sp>
      <p:sp>
        <p:nvSpPr>
          <p:cNvPr id="94" name="Text Box 116"/>
          <p:cNvSpPr txBox="1">
            <a:spLocks noChangeArrowheads="1"/>
          </p:cNvSpPr>
          <p:nvPr/>
        </p:nvSpPr>
        <p:spPr bwMode="auto">
          <a:xfrm>
            <a:off x="2597177" y="5742011"/>
            <a:ext cx="4464050" cy="396875"/>
          </a:xfrm>
          <a:prstGeom prst="rect">
            <a:avLst/>
          </a:prstGeom>
          <a:noFill/>
          <a:ln w="9525">
            <a:noFill/>
            <a:miter lim="800000"/>
          </a:ln>
        </p:spPr>
        <p:txBody>
          <a:bodyPr>
            <a:spAutoFit/>
          </a:bodyPr>
          <a:lstStyle/>
          <a:p>
            <a:pPr algn="l">
              <a:spcBef>
                <a:spcPct val="50000"/>
              </a:spcBef>
            </a:pPr>
            <a:r>
              <a:rPr kumimoji="0" lang="en-US" altLang="zh-CN" sz="2000" b="1">
                <a:solidFill>
                  <a:srgbClr val="3333FF"/>
                </a:solidFill>
                <a:ea typeface="楷体_GB2312" pitchFamily="49" charset="-122"/>
              </a:rPr>
              <a:t>1×2</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3 ×3</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4 ×4</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3 × 5</a:t>
            </a:r>
            <a:r>
              <a:rPr kumimoji="0" lang="zh-CN" altLang="en-US" sz="2000" b="1">
                <a:solidFill>
                  <a:srgbClr val="3333FF"/>
                </a:solidFill>
                <a:ea typeface="楷体_GB2312" pitchFamily="49" charset="-122"/>
              </a:rPr>
              <a:t>＋</a:t>
            </a:r>
            <a:r>
              <a:rPr kumimoji="0" lang="en-US" altLang="zh-CN" sz="2000" b="1">
                <a:solidFill>
                  <a:srgbClr val="3333FF"/>
                </a:solidFill>
                <a:ea typeface="楷体_GB2312" pitchFamily="49" charset="-122"/>
              </a:rPr>
              <a:t>2 ×6</a:t>
            </a:r>
            <a:endParaRPr kumimoji="0" lang="en-US" altLang="zh-CN" sz="2000" b="1">
              <a:solidFill>
                <a:srgbClr val="3333FF"/>
              </a:solidFill>
              <a:ea typeface="楷体_GB2312" pitchFamily="49" charset="-122"/>
            </a:endParaRPr>
          </a:p>
        </p:txBody>
      </p:sp>
      <p:sp>
        <p:nvSpPr>
          <p:cNvPr id="95" name="Freeform 117"/>
          <p:cNvSpPr/>
          <p:nvPr/>
        </p:nvSpPr>
        <p:spPr bwMode="auto">
          <a:xfrm>
            <a:off x="2389214" y="6215086"/>
            <a:ext cx="4320000" cy="0"/>
          </a:xfrm>
          <a:custGeom>
            <a:avLst/>
            <a:gdLst>
              <a:gd name="T0" fmla="*/ 0 w 3171"/>
              <a:gd name="T1" fmla="*/ 11 h 11"/>
              <a:gd name="T2" fmla="*/ 3171 w 3171"/>
              <a:gd name="T3" fmla="*/ 0 h 11"/>
              <a:gd name="T4" fmla="*/ 0 60000 65536"/>
              <a:gd name="T5" fmla="*/ 0 60000 65536"/>
              <a:gd name="T6" fmla="*/ 0 w 3171"/>
              <a:gd name="T7" fmla="*/ 0 h 11"/>
              <a:gd name="T8" fmla="*/ 3171 w 3171"/>
              <a:gd name="T9" fmla="*/ 11 h 11"/>
            </a:gdLst>
            <a:ahLst/>
            <a:cxnLst>
              <a:cxn ang="T4">
                <a:pos x="T0" y="T1"/>
              </a:cxn>
              <a:cxn ang="T5">
                <a:pos x="T2" y="T3"/>
              </a:cxn>
            </a:cxnLst>
            <a:rect l="T6" t="T7" r="T8" b="T9"/>
            <a:pathLst>
              <a:path w="3171" h="11">
                <a:moveTo>
                  <a:pt x="0" y="11"/>
                </a:moveTo>
                <a:lnTo>
                  <a:pt x="3171" y="0"/>
                </a:lnTo>
              </a:path>
            </a:pathLst>
          </a:custGeom>
          <a:noFill/>
          <a:ln w="38100">
            <a:solidFill>
              <a:srgbClr val="3333FF"/>
            </a:solidFill>
            <a:round/>
          </a:ln>
        </p:spPr>
        <p:txBody>
          <a:bodyPr anchor="ctr">
            <a:spAutoFit/>
          </a:bodyPr>
          <a:lstStyle/>
          <a:p>
            <a:endParaRPr lang="zh-CN" altLang="en-US" sz="2800"/>
          </a:p>
        </p:txBody>
      </p:sp>
      <p:sp>
        <p:nvSpPr>
          <p:cNvPr id="96" name="Text Box 118"/>
          <p:cNvSpPr txBox="1">
            <a:spLocks noChangeArrowheads="1"/>
          </p:cNvSpPr>
          <p:nvPr/>
        </p:nvSpPr>
        <p:spPr bwMode="auto">
          <a:xfrm>
            <a:off x="4324377" y="6318273"/>
            <a:ext cx="647700" cy="396875"/>
          </a:xfrm>
          <a:prstGeom prst="rect">
            <a:avLst/>
          </a:prstGeom>
          <a:noFill/>
          <a:ln w="9525">
            <a:noFill/>
            <a:miter lim="800000"/>
          </a:ln>
        </p:spPr>
        <p:txBody>
          <a:bodyPr>
            <a:spAutoFit/>
          </a:bodyPr>
          <a:lstStyle/>
          <a:p>
            <a:pPr algn="l">
              <a:spcBef>
                <a:spcPct val="50000"/>
              </a:spcBef>
            </a:pPr>
            <a:r>
              <a:rPr kumimoji="0" lang="en-US" altLang="zh-CN" sz="2000" b="1">
                <a:solidFill>
                  <a:srgbClr val="3333FF"/>
                </a:solidFill>
                <a:ea typeface="楷体_GB2312" pitchFamily="49" charset="-122"/>
              </a:rPr>
              <a:t>13</a:t>
            </a:r>
            <a:endParaRPr kumimoji="0" lang="en-US" altLang="zh-CN" sz="2000" b="1">
              <a:solidFill>
                <a:srgbClr val="3333FF"/>
              </a:solidFill>
              <a:ea typeface="楷体_GB2312" pitchFamily="49" charset="-122"/>
            </a:endParaRPr>
          </a:p>
        </p:txBody>
      </p:sp>
      <p:sp>
        <p:nvSpPr>
          <p:cNvPr id="97" name="Text Box 119"/>
          <p:cNvSpPr txBox="1">
            <a:spLocks noChangeArrowheads="1"/>
          </p:cNvSpPr>
          <p:nvPr/>
        </p:nvSpPr>
        <p:spPr bwMode="auto">
          <a:xfrm>
            <a:off x="6778647" y="6000768"/>
            <a:ext cx="936625" cy="400050"/>
          </a:xfrm>
          <a:prstGeom prst="rect">
            <a:avLst/>
          </a:prstGeom>
          <a:noFill/>
          <a:ln w="9525">
            <a:noFill/>
            <a:miter lim="800000"/>
          </a:ln>
        </p:spPr>
        <p:txBody>
          <a:bodyPr>
            <a:spAutoFit/>
          </a:bodyPr>
          <a:lstStyle/>
          <a:p>
            <a:pPr algn="l">
              <a:spcBef>
                <a:spcPct val="50000"/>
              </a:spcBef>
            </a:pPr>
            <a:r>
              <a:rPr kumimoji="0" lang="zh-CN" altLang="en-US" sz="2000" b="1" dirty="0">
                <a:solidFill>
                  <a:srgbClr val="3333FF"/>
                </a:solidFill>
                <a:ea typeface="楷体_GB2312" pitchFamily="49" charset="-122"/>
              </a:rPr>
              <a:t>＝</a:t>
            </a:r>
            <a:r>
              <a:rPr kumimoji="0" lang="en-US" altLang="zh-CN" sz="2000" b="1" dirty="0">
                <a:solidFill>
                  <a:srgbClr val="3333FF"/>
                </a:solidFill>
                <a:ea typeface="楷体_GB2312" pitchFamily="49" charset="-122"/>
              </a:rPr>
              <a:t>4.15</a:t>
            </a:r>
            <a:endParaRPr kumimoji="0" lang="en-US" altLang="zh-CN" sz="2000" b="1" dirty="0">
              <a:solidFill>
                <a:srgbClr val="3333FF"/>
              </a:solidFill>
              <a:ea typeface="楷体_GB2312" pitchFamily="49" charset="-122"/>
            </a:endParaRPr>
          </a:p>
        </p:txBody>
      </p:sp>
      <p:sp>
        <p:nvSpPr>
          <p:cNvPr id="98" name="灯片编号占位符 97"/>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689102" y="214290"/>
            <a:ext cx="5811856" cy="3714776"/>
            <a:chOff x="1403350" y="-71462"/>
            <a:chExt cx="6324600" cy="3960812"/>
          </a:xfrm>
        </p:grpSpPr>
        <p:sp>
          <p:nvSpPr>
            <p:cNvPr id="23554" name="Oval 4"/>
            <p:cNvSpPr>
              <a:spLocks noChangeArrowheads="1"/>
            </p:cNvSpPr>
            <p:nvPr/>
          </p:nvSpPr>
          <p:spPr bwMode="auto">
            <a:xfrm>
              <a:off x="3994150" y="460350"/>
              <a:ext cx="685800" cy="533400"/>
            </a:xfrm>
            <a:prstGeom prst="ellipse">
              <a:avLst/>
            </a:prstGeom>
            <a:noFill/>
            <a:ln w="25400" cap="sq">
              <a:solidFill>
                <a:srgbClr val="3333FF"/>
              </a:solidFill>
              <a:round/>
              <a:headEnd type="none" w="sm" len="sm"/>
              <a:tailEnd type="none" w="sm" len="sm"/>
            </a:ln>
          </p:spPr>
          <p:txBody>
            <a:bodyPr wrap="none" anchor="ctr"/>
            <a:lstStyle/>
            <a:p>
              <a:r>
                <a:rPr lang="en-US" altLang="zh-CN" sz="2800"/>
                <a:t>50</a:t>
              </a:r>
              <a:endParaRPr lang="en-US" altLang="zh-CN" sz="2800"/>
            </a:p>
          </p:txBody>
        </p:sp>
        <p:sp>
          <p:nvSpPr>
            <p:cNvPr id="23555" name="Oval 5"/>
            <p:cNvSpPr>
              <a:spLocks noChangeArrowheads="1"/>
            </p:cNvSpPr>
            <p:nvPr/>
          </p:nvSpPr>
          <p:spPr bwMode="auto">
            <a:xfrm>
              <a:off x="2546350" y="993750"/>
              <a:ext cx="685800" cy="533400"/>
            </a:xfrm>
            <a:prstGeom prst="ellipse">
              <a:avLst/>
            </a:prstGeom>
            <a:noFill/>
            <a:ln w="25400" cap="sq">
              <a:solidFill>
                <a:srgbClr val="3333FF"/>
              </a:solidFill>
              <a:round/>
              <a:headEnd type="none" w="sm" len="sm"/>
              <a:tailEnd type="none" w="sm" len="sm"/>
            </a:ln>
          </p:spPr>
          <p:txBody>
            <a:bodyPr wrap="none" anchor="ctr"/>
            <a:lstStyle/>
            <a:p>
              <a:r>
                <a:rPr lang="en-US" altLang="zh-CN" sz="2800"/>
                <a:t>30</a:t>
              </a:r>
              <a:endParaRPr lang="en-US" altLang="zh-CN" sz="2800"/>
            </a:p>
          </p:txBody>
        </p:sp>
        <p:sp>
          <p:nvSpPr>
            <p:cNvPr id="23556" name="Oval 6"/>
            <p:cNvSpPr>
              <a:spLocks noChangeArrowheads="1"/>
            </p:cNvSpPr>
            <p:nvPr/>
          </p:nvSpPr>
          <p:spPr bwMode="auto">
            <a:xfrm>
              <a:off x="5441950" y="993750"/>
              <a:ext cx="685800" cy="533400"/>
            </a:xfrm>
            <a:prstGeom prst="ellipse">
              <a:avLst/>
            </a:prstGeom>
            <a:noFill/>
            <a:ln w="25400" cap="sq">
              <a:solidFill>
                <a:srgbClr val="3333FF"/>
              </a:solidFill>
              <a:round/>
              <a:headEnd type="none" w="sm" len="sm"/>
              <a:tailEnd type="none" w="sm" len="sm"/>
            </a:ln>
          </p:spPr>
          <p:txBody>
            <a:bodyPr wrap="none" anchor="ctr"/>
            <a:lstStyle/>
            <a:p>
              <a:r>
                <a:rPr lang="en-US" altLang="zh-CN" sz="2800"/>
                <a:t>80</a:t>
              </a:r>
              <a:endParaRPr lang="en-US" altLang="zh-CN" sz="2800"/>
            </a:p>
          </p:txBody>
        </p:sp>
        <p:sp>
          <p:nvSpPr>
            <p:cNvPr id="23557" name="Oval 7"/>
            <p:cNvSpPr>
              <a:spLocks noChangeArrowheads="1"/>
            </p:cNvSpPr>
            <p:nvPr/>
          </p:nvSpPr>
          <p:spPr bwMode="auto">
            <a:xfrm>
              <a:off x="1403350" y="16795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cs typeface="Times New Roman" panose="02020603050405020304" pitchFamily="18" charset="0"/>
                </a:rPr>
                <a:t>20</a:t>
              </a:r>
              <a:endParaRPr lang="en-US" altLang="zh-CN" sz="2400" b="1" dirty="0">
                <a:solidFill>
                  <a:srgbClr val="3333FF"/>
                </a:solidFill>
                <a:latin typeface="Times New Roman" panose="02020603050405020304" pitchFamily="18" charset="0"/>
                <a:cs typeface="Times New Roman" panose="02020603050405020304" pitchFamily="18" charset="0"/>
              </a:endParaRPr>
            </a:p>
          </p:txBody>
        </p:sp>
        <p:sp>
          <p:nvSpPr>
            <p:cNvPr id="23558" name="Oval 8"/>
            <p:cNvSpPr>
              <a:spLocks noChangeArrowheads="1"/>
            </p:cNvSpPr>
            <p:nvPr/>
          </p:nvSpPr>
          <p:spPr bwMode="auto">
            <a:xfrm>
              <a:off x="6584950" y="1679550"/>
              <a:ext cx="685800" cy="533400"/>
            </a:xfrm>
            <a:prstGeom prst="ellipse">
              <a:avLst/>
            </a:prstGeom>
            <a:noFill/>
            <a:ln w="25400" cap="sq">
              <a:solidFill>
                <a:srgbClr val="3333FF"/>
              </a:solidFill>
              <a:round/>
              <a:headEnd type="none" w="sm" len="sm"/>
              <a:tailEnd type="none" w="sm" len="sm"/>
            </a:ln>
          </p:spPr>
          <p:txBody>
            <a:bodyPr wrap="none" anchor="ctr"/>
            <a:lstStyle/>
            <a:p>
              <a:r>
                <a:rPr lang="en-US" altLang="zh-CN" sz="2800"/>
                <a:t>90</a:t>
              </a:r>
              <a:endParaRPr lang="en-US" altLang="zh-CN" sz="2800"/>
            </a:p>
          </p:txBody>
        </p:sp>
        <p:sp>
          <p:nvSpPr>
            <p:cNvPr id="23559" name="Oval 9"/>
            <p:cNvSpPr>
              <a:spLocks noChangeArrowheads="1"/>
            </p:cNvSpPr>
            <p:nvPr/>
          </p:nvSpPr>
          <p:spPr bwMode="auto">
            <a:xfrm>
              <a:off x="5746750" y="25177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85</a:t>
              </a:r>
              <a:endParaRPr lang="en-US" altLang="zh-CN" sz="2400" b="1">
                <a:solidFill>
                  <a:srgbClr val="3333FF"/>
                </a:solidFill>
                <a:latin typeface="Times New Roman" panose="02020603050405020304" pitchFamily="18" charset="0"/>
                <a:cs typeface="Times New Roman" panose="02020603050405020304" pitchFamily="18" charset="0"/>
              </a:endParaRPr>
            </a:p>
          </p:txBody>
        </p:sp>
        <p:sp>
          <p:nvSpPr>
            <p:cNvPr id="23560" name="Oval 10"/>
            <p:cNvSpPr>
              <a:spLocks noChangeArrowheads="1"/>
            </p:cNvSpPr>
            <p:nvPr/>
          </p:nvSpPr>
          <p:spPr bwMode="auto">
            <a:xfrm>
              <a:off x="3689350" y="1679550"/>
              <a:ext cx="685800" cy="533400"/>
            </a:xfrm>
            <a:prstGeom prst="ellipse">
              <a:avLst/>
            </a:prstGeom>
            <a:noFill/>
            <a:ln w="25400" cap="sq">
              <a:solidFill>
                <a:srgbClr val="3333FF"/>
              </a:solidFill>
              <a:round/>
              <a:headEnd type="none" w="sm" len="sm"/>
              <a:tailEnd type="none" w="sm" len="sm"/>
            </a:ln>
          </p:spPr>
          <p:txBody>
            <a:bodyPr wrap="none" anchor="ctr"/>
            <a:lstStyle/>
            <a:p>
              <a:r>
                <a:rPr lang="en-US" altLang="zh-CN" sz="2800"/>
                <a:t>40</a:t>
              </a:r>
              <a:endParaRPr lang="en-US" altLang="zh-CN" sz="2800"/>
            </a:p>
          </p:txBody>
        </p:sp>
        <p:sp>
          <p:nvSpPr>
            <p:cNvPr id="23561" name="Oval 11"/>
            <p:cNvSpPr>
              <a:spLocks noChangeArrowheads="1"/>
            </p:cNvSpPr>
            <p:nvPr/>
          </p:nvSpPr>
          <p:spPr bwMode="auto">
            <a:xfrm>
              <a:off x="2774950" y="2517750"/>
              <a:ext cx="685800" cy="533400"/>
            </a:xfrm>
            <a:prstGeom prst="ellipse">
              <a:avLst/>
            </a:prstGeom>
            <a:noFill/>
            <a:ln w="25400" cap="sq">
              <a:solidFill>
                <a:srgbClr val="3333FF"/>
              </a:solidFill>
              <a:round/>
              <a:headEnd type="none" w="sm" len="sm"/>
              <a:tailEnd type="none" w="sm" len="sm"/>
            </a:ln>
          </p:spPr>
          <p:txBody>
            <a:bodyPr wrap="none" anchor="ctr"/>
            <a:lstStyle/>
            <a:p>
              <a:r>
                <a:rPr lang="en-US" altLang="zh-CN" sz="2800"/>
                <a:t>35</a:t>
              </a:r>
              <a:endParaRPr lang="en-US" altLang="zh-CN" sz="2800"/>
            </a:p>
          </p:txBody>
        </p:sp>
        <p:sp>
          <p:nvSpPr>
            <p:cNvPr id="23562" name="Oval 12"/>
            <p:cNvSpPr>
              <a:spLocks noChangeArrowheads="1"/>
            </p:cNvSpPr>
            <p:nvPr/>
          </p:nvSpPr>
          <p:spPr bwMode="auto">
            <a:xfrm>
              <a:off x="7042150" y="33559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88</a:t>
              </a:r>
              <a:endParaRPr lang="en-US" altLang="zh-CN" sz="2400" b="1">
                <a:solidFill>
                  <a:srgbClr val="3333FF"/>
                </a:solidFill>
                <a:latin typeface="Times New Roman" panose="02020603050405020304" pitchFamily="18" charset="0"/>
                <a:cs typeface="Times New Roman" panose="02020603050405020304" pitchFamily="18" charset="0"/>
              </a:endParaRPr>
            </a:p>
          </p:txBody>
        </p:sp>
        <p:sp>
          <p:nvSpPr>
            <p:cNvPr id="23563" name="Line 13"/>
            <p:cNvSpPr>
              <a:spLocks noChangeShapeType="1"/>
            </p:cNvSpPr>
            <p:nvPr/>
          </p:nvSpPr>
          <p:spPr bwMode="auto">
            <a:xfrm flipH="1">
              <a:off x="3155950" y="765150"/>
              <a:ext cx="838200" cy="381000"/>
            </a:xfrm>
            <a:prstGeom prst="line">
              <a:avLst/>
            </a:prstGeom>
            <a:noFill/>
            <a:ln w="38100">
              <a:solidFill>
                <a:srgbClr val="3333FF"/>
              </a:solidFill>
              <a:round/>
            </a:ln>
          </p:spPr>
          <p:txBody>
            <a:bodyPr wrap="none" anchor="ctr"/>
            <a:lstStyle/>
            <a:p>
              <a:endParaRPr lang="zh-CN" altLang="en-US" sz="2800"/>
            </a:p>
          </p:txBody>
        </p:sp>
        <p:sp>
          <p:nvSpPr>
            <p:cNvPr id="23564" name="Freeform 14"/>
            <p:cNvSpPr/>
            <p:nvPr/>
          </p:nvSpPr>
          <p:spPr bwMode="auto">
            <a:xfrm>
              <a:off x="2012950" y="1374750"/>
              <a:ext cx="565150" cy="381000"/>
            </a:xfrm>
            <a:custGeom>
              <a:avLst/>
              <a:gdLst>
                <a:gd name="T0" fmla="*/ 356 w 356"/>
                <a:gd name="T1" fmla="*/ 0 h 240"/>
                <a:gd name="T2" fmla="*/ 0 w 356"/>
                <a:gd name="T3" fmla="*/ 240 h 240"/>
                <a:gd name="T4" fmla="*/ 0 60000 65536"/>
                <a:gd name="T5" fmla="*/ 0 60000 65536"/>
                <a:gd name="T6" fmla="*/ 0 w 356"/>
                <a:gd name="T7" fmla="*/ 0 h 240"/>
                <a:gd name="T8" fmla="*/ 356 w 356"/>
                <a:gd name="T9" fmla="*/ 240 h 240"/>
              </a:gdLst>
              <a:ahLst/>
              <a:cxnLst>
                <a:cxn ang="T4">
                  <a:pos x="T0" y="T1"/>
                </a:cxn>
                <a:cxn ang="T5">
                  <a:pos x="T2" y="T3"/>
                </a:cxn>
              </a:cxnLst>
              <a:rect l="T6" t="T7" r="T8" b="T9"/>
              <a:pathLst>
                <a:path w="356" h="240">
                  <a:moveTo>
                    <a:pt x="356" y="0"/>
                  </a:moveTo>
                  <a:lnTo>
                    <a:pt x="0" y="240"/>
                  </a:lnTo>
                </a:path>
              </a:pathLst>
            </a:custGeom>
            <a:noFill/>
            <a:ln w="38100">
              <a:solidFill>
                <a:srgbClr val="3333FF"/>
              </a:solidFill>
              <a:round/>
            </a:ln>
          </p:spPr>
          <p:txBody>
            <a:bodyPr wrap="none" anchor="ctr"/>
            <a:lstStyle/>
            <a:p>
              <a:endParaRPr lang="zh-CN" altLang="en-US" sz="2800"/>
            </a:p>
          </p:txBody>
        </p:sp>
        <p:sp>
          <p:nvSpPr>
            <p:cNvPr id="23565" name="Line 15"/>
            <p:cNvSpPr>
              <a:spLocks noChangeShapeType="1"/>
            </p:cNvSpPr>
            <p:nvPr/>
          </p:nvSpPr>
          <p:spPr bwMode="auto">
            <a:xfrm>
              <a:off x="4679950" y="765150"/>
              <a:ext cx="762000" cy="381000"/>
            </a:xfrm>
            <a:prstGeom prst="line">
              <a:avLst/>
            </a:prstGeom>
            <a:noFill/>
            <a:ln w="38100">
              <a:solidFill>
                <a:srgbClr val="3333FF"/>
              </a:solidFill>
              <a:round/>
            </a:ln>
          </p:spPr>
          <p:txBody>
            <a:bodyPr wrap="none" anchor="ctr"/>
            <a:lstStyle/>
            <a:p>
              <a:endParaRPr lang="zh-CN" altLang="en-US" sz="2800"/>
            </a:p>
          </p:txBody>
        </p:sp>
        <p:sp>
          <p:nvSpPr>
            <p:cNvPr id="23566" name="Line 16"/>
            <p:cNvSpPr>
              <a:spLocks noChangeShapeType="1"/>
            </p:cNvSpPr>
            <p:nvPr/>
          </p:nvSpPr>
          <p:spPr bwMode="auto">
            <a:xfrm>
              <a:off x="3155950" y="1374750"/>
              <a:ext cx="609600" cy="381000"/>
            </a:xfrm>
            <a:prstGeom prst="line">
              <a:avLst/>
            </a:prstGeom>
            <a:noFill/>
            <a:ln w="38100">
              <a:solidFill>
                <a:srgbClr val="3333FF"/>
              </a:solidFill>
              <a:round/>
            </a:ln>
          </p:spPr>
          <p:txBody>
            <a:bodyPr wrap="none" anchor="ctr"/>
            <a:lstStyle/>
            <a:p>
              <a:endParaRPr lang="zh-CN" altLang="en-US" sz="2800"/>
            </a:p>
          </p:txBody>
        </p:sp>
        <p:sp>
          <p:nvSpPr>
            <p:cNvPr id="23567" name="Line 17"/>
            <p:cNvSpPr>
              <a:spLocks noChangeShapeType="1"/>
            </p:cNvSpPr>
            <p:nvPr/>
          </p:nvSpPr>
          <p:spPr bwMode="auto">
            <a:xfrm flipH="1">
              <a:off x="3232150" y="2136750"/>
              <a:ext cx="533400" cy="381000"/>
            </a:xfrm>
            <a:prstGeom prst="line">
              <a:avLst/>
            </a:prstGeom>
            <a:noFill/>
            <a:ln w="38100">
              <a:solidFill>
                <a:srgbClr val="3333FF"/>
              </a:solidFill>
              <a:round/>
            </a:ln>
          </p:spPr>
          <p:txBody>
            <a:bodyPr wrap="none" anchor="ctr"/>
            <a:lstStyle/>
            <a:p>
              <a:endParaRPr lang="zh-CN" altLang="en-US" sz="2800"/>
            </a:p>
          </p:txBody>
        </p:sp>
        <p:sp>
          <p:nvSpPr>
            <p:cNvPr id="23568" name="Line 18"/>
            <p:cNvSpPr>
              <a:spLocks noChangeShapeType="1"/>
            </p:cNvSpPr>
            <p:nvPr/>
          </p:nvSpPr>
          <p:spPr bwMode="auto">
            <a:xfrm>
              <a:off x="6051550" y="1450950"/>
              <a:ext cx="609600" cy="304800"/>
            </a:xfrm>
            <a:prstGeom prst="line">
              <a:avLst/>
            </a:prstGeom>
            <a:noFill/>
            <a:ln w="38100">
              <a:solidFill>
                <a:srgbClr val="3333FF"/>
              </a:solidFill>
              <a:round/>
            </a:ln>
          </p:spPr>
          <p:txBody>
            <a:bodyPr wrap="none" anchor="ctr"/>
            <a:lstStyle/>
            <a:p>
              <a:endParaRPr lang="zh-CN" altLang="en-US" sz="2800"/>
            </a:p>
          </p:txBody>
        </p:sp>
        <p:sp>
          <p:nvSpPr>
            <p:cNvPr id="23569" name="Line 19"/>
            <p:cNvSpPr>
              <a:spLocks noChangeShapeType="1"/>
            </p:cNvSpPr>
            <p:nvPr/>
          </p:nvSpPr>
          <p:spPr bwMode="auto">
            <a:xfrm flipH="1">
              <a:off x="6203950" y="2136750"/>
              <a:ext cx="609600" cy="381000"/>
            </a:xfrm>
            <a:prstGeom prst="line">
              <a:avLst/>
            </a:prstGeom>
            <a:noFill/>
            <a:ln w="38100">
              <a:solidFill>
                <a:srgbClr val="3333FF"/>
              </a:solidFill>
              <a:round/>
            </a:ln>
          </p:spPr>
          <p:txBody>
            <a:bodyPr wrap="none" anchor="ctr"/>
            <a:lstStyle/>
            <a:p>
              <a:endParaRPr lang="zh-CN" altLang="en-US" sz="2800"/>
            </a:p>
          </p:txBody>
        </p:sp>
        <p:sp>
          <p:nvSpPr>
            <p:cNvPr id="23570" name="Line 20"/>
            <p:cNvSpPr>
              <a:spLocks noChangeShapeType="1"/>
            </p:cNvSpPr>
            <p:nvPr/>
          </p:nvSpPr>
          <p:spPr bwMode="auto">
            <a:xfrm>
              <a:off x="6356350" y="2974950"/>
              <a:ext cx="762000" cy="457200"/>
            </a:xfrm>
            <a:prstGeom prst="line">
              <a:avLst/>
            </a:prstGeom>
            <a:noFill/>
            <a:ln w="38100">
              <a:solidFill>
                <a:srgbClr val="3333FF"/>
              </a:solidFill>
              <a:round/>
            </a:ln>
          </p:spPr>
          <p:txBody>
            <a:bodyPr wrap="none" anchor="ctr"/>
            <a:lstStyle/>
            <a:p>
              <a:endParaRPr lang="zh-CN" altLang="en-US" sz="2800"/>
            </a:p>
          </p:txBody>
        </p:sp>
        <p:sp>
          <p:nvSpPr>
            <p:cNvPr id="23571" name="Oval 21"/>
            <p:cNvSpPr>
              <a:spLocks noChangeArrowheads="1"/>
            </p:cNvSpPr>
            <p:nvPr/>
          </p:nvSpPr>
          <p:spPr bwMode="auto">
            <a:xfrm>
              <a:off x="1784350" y="33559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32</a:t>
              </a:r>
              <a:endParaRPr lang="en-US" altLang="zh-CN" sz="2400" b="1">
                <a:solidFill>
                  <a:srgbClr val="3333FF"/>
                </a:solidFill>
                <a:latin typeface="Times New Roman" panose="02020603050405020304" pitchFamily="18" charset="0"/>
                <a:cs typeface="Times New Roman" panose="02020603050405020304" pitchFamily="18" charset="0"/>
              </a:endParaRPr>
            </a:p>
          </p:txBody>
        </p:sp>
        <p:sp>
          <p:nvSpPr>
            <p:cNvPr id="23572" name="Line 22"/>
            <p:cNvSpPr>
              <a:spLocks noChangeShapeType="1"/>
            </p:cNvSpPr>
            <p:nvPr/>
          </p:nvSpPr>
          <p:spPr bwMode="auto">
            <a:xfrm flipH="1">
              <a:off x="2241550" y="2898750"/>
              <a:ext cx="609600" cy="457200"/>
            </a:xfrm>
            <a:prstGeom prst="line">
              <a:avLst/>
            </a:prstGeom>
            <a:noFill/>
            <a:ln w="38100">
              <a:solidFill>
                <a:srgbClr val="3333FF"/>
              </a:solidFill>
              <a:round/>
            </a:ln>
          </p:spPr>
          <p:txBody>
            <a:bodyPr wrap="none" anchor="ctr"/>
            <a:lstStyle/>
            <a:p>
              <a:endParaRPr lang="zh-CN" altLang="en-US" sz="2800"/>
            </a:p>
          </p:txBody>
        </p:sp>
        <p:sp>
          <p:nvSpPr>
            <p:cNvPr id="23573" name="Oval 23"/>
            <p:cNvSpPr>
              <a:spLocks noChangeArrowheads="1"/>
            </p:cNvSpPr>
            <p:nvPr/>
          </p:nvSpPr>
          <p:spPr bwMode="auto">
            <a:xfrm>
              <a:off x="3994150" y="460350"/>
              <a:ext cx="685800" cy="533400"/>
            </a:xfrm>
            <a:prstGeom prst="ellipse">
              <a:avLst/>
            </a:prstGeom>
            <a:solidFill>
              <a:srgbClr val="FFFFCC"/>
            </a:solidFill>
            <a:ln w="25400" cap="sq">
              <a:solidFill>
                <a:srgbClr val="3333FF"/>
              </a:solidFill>
              <a:round/>
              <a:headEnd type="none" w="sm" len="sm"/>
              <a:tailEnd type="none" w="sm" len="sm"/>
            </a:ln>
          </p:spPr>
          <p:txBody>
            <a:bodyPr wrap="none" anchor="ctr"/>
            <a:lstStyle/>
            <a:p>
              <a:r>
                <a:rPr lang="en-US" altLang="zh-CN" sz="2800" b="1"/>
                <a:t>50</a:t>
              </a:r>
              <a:endParaRPr lang="en-US" altLang="zh-CN" sz="2800" b="1"/>
            </a:p>
          </p:txBody>
        </p:sp>
        <p:sp useBgFill="1">
          <p:nvSpPr>
            <p:cNvPr id="23574" name="Oval 24"/>
            <p:cNvSpPr>
              <a:spLocks noChangeArrowheads="1"/>
            </p:cNvSpPr>
            <p:nvPr/>
          </p:nvSpPr>
          <p:spPr bwMode="auto">
            <a:xfrm>
              <a:off x="3994150" y="460350"/>
              <a:ext cx="685800" cy="533400"/>
            </a:xfrm>
            <a:prstGeom prst="ellipse">
              <a:avLst/>
            </a:prstGeom>
            <a:ln w="25400" cap="sq">
              <a:solidFill>
                <a:srgbClr val="3333FF"/>
              </a:solidFill>
              <a:round/>
              <a:headEnd type="none" w="sm" len="sm"/>
              <a:tailEnd type="none" w="sm" len="sm"/>
            </a:ln>
          </p:spPr>
          <p:txBody>
            <a:bodyPr wrap="none" anchor="ctr"/>
            <a:lstStyle/>
            <a:p>
              <a:r>
                <a:rPr lang="en-US" altLang="zh-CN" sz="2800"/>
                <a:t>50</a:t>
              </a:r>
              <a:endParaRPr lang="en-US" altLang="zh-CN" sz="2800"/>
            </a:p>
          </p:txBody>
        </p:sp>
        <p:sp>
          <p:nvSpPr>
            <p:cNvPr id="23575" name="Oval 25"/>
            <p:cNvSpPr>
              <a:spLocks noChangeArrowheads="1"/>
            </p:cNvSpPr>
            <p:nvPr/>
          </p:nvSpPr>
          <p:spPr bwMode="auto">
            <a:xfrm>
              <a:off x="3994150" y="460350"/>
              <a:ext cx="685800" cy="533400"/>
            </a:xfrm>
            <a:prstGeom prst="ellipse">
              <a:avLst/>
            </a:prstGeom>
            <a:solidFill>
              <a:srgbClr val="CCFFFF"/>
            </a:solidFill>
            <a:ln w="19050" cap="sq">
              <a:solidFill>
                <a:srgbClr val="3333FF"/>
              </a:solidFill>
              <a:round/>
              <a:headEnd type="none" w="sm" len="sm"/>
              <a:tailEnd type="none" w="sm" len="sm"/>
            </a:ln>
          </p:spPr>
          <p:txBody>
            <a:bodyPr wrap="none" anchor="ctr"/>
            <a:lstStyle/>
            <a:p>
              <a:r>
                <a:rPr lang="en-US" altLang="zh-CN" sz="2800"/>
                <a:t>50</a:t>
              </a:r>
              <a:endParaRPr lang="en-US" altLang="zh-CN" sz="2800"/>
            </a:p>
          </p:txBody>
        </p:sp>
        <p:sp>
          <p:nvSpPr>
            <p:cNvPr id="23576" name="Oval 29"/>
            <p:cNvSpPr>
              <a:spLocks noChangeArrowheads="1"/>
            </p:cNvSpPr>
            <p:nvPr/>
          </p:nvSpPr>
          <p:spPr bwMode="auto">
            <a:xfrm>
              <a:off x="2546350" y="9937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cs typeface="Times New Roman" panose="02020603050405020304" pitchFamily="18" charset="0"/>
                </a:rPr>
                <a:t>30</a:t>
              </a:r>
              <a:endParaRPr lang="en-US" altLang="zh-CN" sz="2400" b="1" dirty="0">
                <a:solidFill>
                  <a:srgbClr val="3333FF"/>
                </a:solidFill>
                <a:latin typeface="Times New Roman" panose="02020603050405020304" pitchFamily="18" charset="0"/>
                <a:cs typeface="Times New Roman" panose="02020603050405020304" pitchFamily="18" charset="0"/>
              </a:endParaRPr>
            </a:p>
          </p:txBody>
        </p:sp>
        <p:sp>
          <p:nvSpPr>
            <p:cNvPr id="23577" name="Oval 30"/>
            <p:cNvSpPr>
              <a:spLocks noChangeArrowheads="1"/>
            </p:cNvSpPr>
            <p:nvPr/>
          </p:nvSpPr>
          <p:spPr bwMode="auto">
            <a:xfrm>
              <a:off x="3689350" y="16795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40</a:t>
              </a:r>
              <a:endParaRPr lang="en-US" altLang="zh-CN" sz="2400" b="1">
                <a:solidFill>
                  <a:srgbClr val="3333FF"/>
                </a:solidFill>
                <a:latin typeface="Times New Roman" panose="02020603050405020304" pitchFamily="18" charset="0"/>
                <a:cs typeface="Times New Roman" panose="02020603050405020304" pitchFamily="18" charset="0"/>
              </a:endParaRPr>
            </a:p>
          </p:txBody>
        </p:sp>
        <p:sp>
          <p:nvSpPr>
            <p:cNvPr id="23578" name="Oval 31"/>
            <p:cNvSpPr>
              <a:spLocks noChangeArrowheads="1"/>
            </p:cNvSpPr>
            <p:nvPr/>
          </p:nvSpPr>
          <p:spPr bwMode="auto">
            <a:xfrm>
              <a:off x="2774950" y="25177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35</a:t>
              </a:r>
              <a:endParaRPr lang="en-US" altLang="zh-CN" sz="2400" b="1">
                <a:solidFill>
                  <a:srgbClr val="3333FF"/>
                </a:solidFill>
                <a:latin typeface="Times New Roman" panose="02020603050405020304" pitchFamily="18" charset="0"/>
                <a:cs typeface="Times New Roman" panose="02020603050405020304" pitchFamily="18" charset="0"/>
              </a:endParaRPr>
            </a:p>
          </p:txBody>
        </p:sp>
        <p:sp useBgFill="1">
          <p:nvSpPr>
            <p:cNvPr id="23579" name="Oval 32"/>
            <p:cNvSpPr>
              <a:spLocks noChangeArrowheads="1"/>
            </p:cNvSpPr>
            <p:nvPr/>
          </p:nvSpPr>
          <p:spPr bwMode="auto">
            <a:xfrm>
              <a:off x="3994150" y="460350"/>
              <a:ext cx="685800" cy="533400"/>
            </a:xfrm>
            <a:prstGeom prst="ellipse">
              <a:avLst/>
            </a:prstGeom>
            <a:ln w="25400" cap="sq">
              <a:solidFill>
                <a:srgbClr val="3333FF"/>
              </a:solidFill>
              <a:round/>
              <a:headEnd type="none" w="sm" len="sm"/>
              <a:tailEnd type="none" w="sm" len="sm"/>
            </a:ln>
          </p:spPr>
          <p:txBody>
            <a:bodyPr wrap="none" anchor="ctr"/>
            <a:lstStyle/>
            <a:p>
              <a:r>
                <a:rPr lang="en-US" altLang="zh-CN" sz="2800"/>
                <a:t>50</a:t>
              </a:r>
              <a:endParaRPr lang="en-US" altLang="zh-CN" sz="2800"/>
            </a:p>
          </p:txBody>
        </p:sp>
        <p:sp>
          <p:nvSpPr>
            <p:cNvPr id="23580" name="Oval 35"/>
            <p:cNvSpPr>
              <a:spLocks noChangeArrowheads="1"/>
            </p:cNvSpPr>
            <p:nvPr/>
          </p:nvSpPr>
          <p:spPr bwMode="auto">
            <a:xfrm>
              <a:off x="3994150" y="46035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50</a:t>
              </a:r>
              <a:endParaRPr lang="en-US" altLang="zh-CN" sz="2400" b="1">
                <a:solidFill>
                  <a:srgbClr val="3333FF"/>
                </a:solidFill>
                <a:latin typeface="Times New Roman" panose="02020603050405020304" pitchFamily="18" charset="0"/>
                <a:cs typeface="Times New Roman" panose="02020603050405020304" pitchFamily="18" charset="0"/>
              </a:endParaRPr>
            </a:p>
          </p:txBody>
        </p:sp>
        <p:sp>
          <p:nvSpPr>
            <p:cNvPr id="23581" name="Oval 36"/>
            <p:cNvSpPr>
              <a:spLocks noChangeArrowheads="1"/>
            </p:cNvSpPr>
            <p:nvPr/>
          </p:nvSpPr>
          <p:spPr bwMode="auto">
            <a:xfrm>
              <a:off x="5441950" y="9937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80</a:t>
              </a:r>
              <a:endParaRPr lang="en-US" altLang="zh-CN" sz="2400" b="1">
                <a:solidFill>
                  <a:srgbClr val="3333FF"/>
                </a:solidFill>
                <a:latin typeface="Times New Roman" panose="02020603050405020304" pitchFamily="18" charset="0"/>
                <a:cs typeface="Times New Roman" panose="02020603050405020304" pitchFamily="18" charset="0"/>
              </a:endParaRPr>
            </a:p>
          </p:txBody>
        </p:sp>
        <p:sp>
          <p:nvSpPr>
            <p:cNvPr id="23582" name="Oval 37"/>
            <p:cNvSpPr>
              <a:spLocks noChangeArrowheads="1"/>
            </p:cNvSpPr>
            <p:nvPr/>
          </p:nvSpPr>
          <p:spPr bwMode="auto">
            <a:xfrm>
              <a:off x="6584950" y="1679550"/>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a:solidFill>
                    <a:srgbClr val="3333FF"/>
                  </a:solidFill>
                  <a:latin typeface="Times New Roman" panose="02020603050405020304" pitchFamily="18" charset="0"/>
                  <a:cs typeface="Times New Roman" panose="02020603050405020304" pitchFamily="18" charset="0"/>
                </a:rPr>
                <a:t>90</a:t>
              </a:r>
              <a:endParaRPr lang="en-US" altLang="zh-CN" sz="2400" b="1">
                <a:solidFill>
                  <a:srgbClr val="3333FF"/>
                </a:solidFill>
                <a:latin typeface="Times New Roman" panose="02020603050405020304" pitchFamily="18" charset="0"/>
                <a:cs typeface="Times New Roman" panose="02020603050405020304" pitchFamily="18" charset="0"/>
              </a:endParaRPr>
            </a:p>
          </p:txBody>
        </p:sp>
        <p:sp>
          <p:nvSpPr>
            <p:cNvPr id="23583" name="Line 39"/>
            <p:cNvSpPr>
              <a:spLocks noChangeShapeType="1"/>
            </p:cNvSpPr>
            <p:nvPr/>
          </p:nvSpPr>
          <p:spPr bwMode="auto">
            <a:xfrm flipH="1">
              <a:off x="4572000" y="217463"/>
              <a:ext cx="504825" cy="287337"/>
            </a:xfrm>
            <a:prstGeom prst="line">
              <a:avLst/>
            </a:prstGeom>
            <a:noFill/>
            <a:ln w="38100">
              <a:solidFill>
                <a:srgbClr val="3333FF"/>
              </a:solidFill>
              <a:round/>
              <a:tailEnd type="triangle" w="med" len="med"/>
            </a:ln>
          </p:spPr>
          <p:txBody>
            <a:bodyPr anchor="ctr">
              <a:spAutoFit/>
            </a:bodyPr>
            <a:lstStyle/>
            <a:p>
              <a:endParaRPr lang="zh-CN" altLang="en-US" sz="2800"/>
            </a:p>
          </p:txBody>
        </p:sp>
        <p:sp>
          <p:nvSpPr>
            <p:cNvPr id="23584" name="Text Box 40"/>
            <p:cNvSpPr txBox="1">
              <a:spLocks noChangeArrowheads="1"/>
            </p:cNvSpPr>
            <p:nvPr/>
          </p:nvSpPr>
          <p:spPr bwMode="auto">
            <a:xfrm>
              <a:off x="5148263" y="-71462"/>
              <a:ext cx="935037" cy="457200"/>
            </a:xfrm>
            <a:prstGeom prst="rect">
              <a:avLst/>
            </a:prstGeom>
            <a:noFill/>
            <a:ln w="9525">
              <a:noFill/>
              <a:miter lim="800000"/>
            </a:ln>
          </p:spPr>
          <p:txBody>
            <a:bodyPr>
              <a:spAutoFit/>
            </a:bodyPr>
            <a:lstStyle/>
            <a:p>
              <a:pPr algn="l">
                <a:spcBef>
                  <a:spcPct val="50000"/>
                </a:spcBef>
              </a:pPr>
              <a:r>
                <a:rPr kumimoji="0" lang="en-US" altLang="zh-CN" sz="2400" b="1">
                  <a:solidFill>
                    <a:srgbClr val="3333FF"/>
                  </a:solidFill>
                  <a:ea typeface="楷体_GB2312" pitchFamily="49" charset="-122"/>
                </a:rPr>
                <a:t>bt</a:t>
              </a:r>
              <a:endParaRPr kumimoji="0" lang="en-US" altLang="zh-CN" sz="2400" b="1">
                <a:solidFill>
                  <a:srgbClr val="3333FF"/>
                </a:solidFill>
                <a:ea typeface="楷体_GB2312" pitchFamily="49" charset="-122"/>
              </a:endParaRPr>
            </a:p>
          </p:txBody>
        </p:sp>
      </p:grpSp>
      <p:grpSp>
        <p:nvGrpSpPr>
          <p:cNvPr id="40" name="组合 39"/>
          <p:cNvGrpSpPr/>
          <p:nvPr/>
        </p:nvGrpSpPr>
        <p:grpSpPr>
          <a:xfrm>
            <a:off x="415906" y="2143116"/>
            <a:ext cx="1512888" cy="1479213"/>
            <a:chOff x="250825" y="2349500"/>
            <a:chExt cx="1512888" cy="1479213"/>
          </a:xfrm>
        </p:grpSpPr>
        <p:sp>
          <p:nvSpPr>
            <p:cNvPr id="23585" name="Line 41"/>
            <p:cNvSpPr>
              <a:spLocks noChangeShapeType="1"/>
            </p:cNvSpPr>
            <p:nvPr/>
          </p:nvSpPr>
          <p:spPr bwMode="auto">
            <a:xfrm flipV="1">
              <a:off x="1042988" y="2349500"/>
              <a:ext cx="433387" cy="503238"/>
            </a:xfrm>
            <a:prstGeom prst="line">
              <a:avLst/>
            </a:prstGeom>
            <a:noFill/>
            <a:ln w="38100">
              <a:solidFill>
                <a:srgbClr val="7030A0"/>
              </a:solidFill>
              <a:round/>
              <a:tailEnd type="triangle" w="med" len="med"/>
            </a:ln>
          </p:spPr>
          <p:txBody>
            <a:bodyPr anchor="ctr">
              <a:spAutoFit/>
            </a:bodyPr>
            <a:lstStyle/>
            <a:p>
              <a:endParaRPr lang="zh-CN" altLang="en-US" sz="2800"/>
            </a:p>
          </p:txBody>
        </p:sp>
        <p:sp>
          <p:nvSpPr>
            <p:cNvPr id="23586" name="Text Box 42"/>
            <p:cNvSpPr txBox="1">
              <a:spLocks noChangeArrowheads="1"/>
            </p:cNvSpPr>
            <p:nvPr/>
          </p:nvSpPr>
          <p:spPr bwMode="auto">
            <a:xfrm>
              <a:off x="250825" y="2813050"/>
              <a:ext cx="1512888" cy="1015663"/>
            </a:xfrm>
            <a:prstGeom prst="rect">
              <a:avLst/>
            </a:prstGeom>
            <a:noFill/>
            <a:ln w="9525">
              <a:noFill/>
              <a:miter lim="800000"/>
            </a:ln>
          </p:spPr>
          <p:txBody>
            <a:bodyPr>
              <a:spAutoFit/>
            </a:bodyPr>
            <a:lstStyle/>
            <a:p>
              <a:pPr algn="l">
                <a:spcBef>
                  <a:spcPct val="50000"/>
                </a:spcBef>
              </a:pPr>
              <a:r>
                <a:rPr kumimoji="0" lang="zh-CN" altLang="en-US" sz="2000" b="1">
                  <a:solidFill>
                    <a:srgbClr val="3333FF"/>
                  </a:solidFill>
                  <a:ea typeface="楷体" panose="02010609060101010101" pitchFamily="49" charset="-122"/>
                  <a:cs typeface="Times New Roman" panose="02020603050405020304" pitchFamily="18" charset="0"/>
                </a:rPr>
                <a:t>最</a:t>
              </a:r>
              <a:r>
                <a:rPr kumimoji="0" lang="zh-CN" altLang="en-US" sz="2000" b="1" smtClean="0">
                  <a:solidFill>
                    <a:srgbClr val="3333FF"/>
                  </a:solidFill>
                  <a:ea typeface="楷体" panose="02010609060101010101" pitchFamily="49" charset="-122"/>
                  <a:cs typeface="Times New Roman" panose="02020603050405020304" pitchFamily="18" charset="0"/>
                </a:rPr>
                <a:t>左下结点，即</a:t>
              </a:r>
              <a:r>
                <a:rPr kumimoji="0" lang="zh-CN" altLang="en-US" sz="2000" b="1" dirty="0">
                  <a:solidFill>
                    <a:srgbClr val="3333FF"/>
                  </a:solidFill>
                  <a:ea typeface="楷体" panose="02010609060101010101" pitchFamily="49" charset="-122"/>
                  <a:cs typeface="Times New Roman" panose="02020603050405020304" pitchFamily="18" charset="0"/>
                </a:rPr>
                <a:t>为关键字</a:t>
              </a:r>
              <a:r>
                <a:rPr kumimoji="0" lang="zh-CN" altLang="en-US" sz="2000" b="1">
                  <a:solidFill>
                    <a:srgbClr val="3333FF"/>
                  </a:solidFill>
                  <a:ea typeface="楷体" panose="02010609060101010101" pitchFamily="49" charset="-122"/>
                  <a:cs typeface="Times New Roman" panose="02020603050405020304" pitchFamily="18" charset="0"/>
                </a:rPr>
                <a:t>最小</a:t>
              </a:r>
              <a:r>
                <a:rPr kumimoji="0" lang="zh-CN" altLang="en-US" sz="2000" b="1" smtClean="0">
                  <a:solidFill>
                    <a:srgbClr val="3333FF"/>
                  </a:solidFill>
                  <a:ea typeface="楷体" panose="02010609060101010101" pitchFamily="49" charset="-122"/>
                  <a:cs typeface="Times New Roman" panose="02020603050405020304" pitchFamily="18" charset="0"/>
                </a:rPr>
                <a:t>的结点</a:t>
              </a:r>
              <a:endParaRPr kumimoji="0" lang="zh-CN" altLang="en-US" sz="2000" b="1" dirty="0">
                <a:solidFill>
                  <a:srgbClr val="3333FF"/>
                </a:solidFill>
                <a:ea typeface="楷体" panose="02010609060101010101" pitchFamily="49" charset="-122"/>
                <a:cs typeface="Times New Roman" panose="02020603050405020304" pitchFamily="18" charset="0"/>
              </a:endParaRPr>
            </a:p>
          </p:txBody>
        </p:sp>
      </p:grpSp>
      <p:grpSp>
        <p:nvGrpSpPr>
          <p:cNvPr id="41" name="组合 40"/>
          <p:cNvGrpSpPr/>
          <p:nvPr/>
        </p:nvGrpSpPr>
        <p:grpSpPr>
          <a:xfrm>
            <a:off x="7164388" y="1484643"/>
            <a:ext cx="1728787" cy="1015663"/>
            <a:chOff x="7164388" y="1412875"/>
            <a:chExt cx="1728787" cy="1015663"/>
          </a:xfrm>
        </p:grpSpPr>
        <p:sp>
          <p:nvSpPr>
            <p:cNvPr id="23587" name="Text Box 43"/>
            <p:cNvSpPr txBox="1">
              <a:spLocks noChangeArrowheads="1"/>
            </p:cNvSpPr>
            <p:nvPr/>
          </p:nvSpPr>
          <p:spPr bwMode="auto">
            <a:xfrm>
              <a:off x="7380288" y="1412875"/>
              <a:ext cx="1512887" cy="1015663"/>
            </a:xfrm>
            <a:prstGeom prst="rect">
              <a:avLst/>
            </a:prstGeom>
            <a:noFill/>
            <a:ln w="9525">
              <a:noFill/>
              <a:miter lim="800000"/>
            </a:ln>
          </p:spPr>
          <p:txBody>
            <a:bodyPr>
              <a:spAutoFit/>
            </a:bodyPr>
            <a:lstStyle/>
            <a:p>
              <a:pPr algn="l">
                <a:spcBef>
                  <a:spcPct val="50000"/>
                </a:spcBef>
              </a:pPr>
              <a:r>
                <a:rPr kumimoji="0" lang="zh-CN" altLang="en-US" sz="2000" b="1">
                  <a:solidFill>
                    <a:srgbClr val="3333FF"/>
                  </a:solidFill>
                  <a:ea typeface="楷体" panose="02010609060101010101" pitchFamily="49" charset="-122"/>
                  <a:cs typeface="Times New Roman" panose="02020603050405020304" pitchFamily="18" charset="0"/>
                </a:rPr>
                <a:t>最右</a:t>
              </a:r>
              <a:r>
                <a:rPr kumimoji="0" lang="zh-CN" altLang="en-US" sz="2000" b="1" smtClean="0">
                  <a:solidFill>
                    <a:srgbClr val="3333FF"/>
                  </a:solidFill>
                  <a:ea typeface="楷体" panose="02010609060101010101" pitchFamily="49" charset="-122"/>
                  <a:cs typeface="Times New Roman" panose="02020603050405020304" pitchFamily="18" charset="0"/>
                </a:rPr>
                <a:t>下结点，即</a:t>
              </a:r>
              <a:r>
                <a:rPr kumimoji="0" lang="zh-CN" altLang="en-US" sz="2000" b="1">
                  <a:solidFill>
                    <a:srgbClr val="3333FF"/>
                  </a:solidFill>
                  <a:ea typeface="楷体" panose="02010609060101010101" pitchFamily="49" charset="-122"/>
                  <a:cs typeface="Times New Roman" panose="02020603050405020304" pitchFamily="18" charset="0"/>
                </a:rPr>
                <a:t>为关键字最大</a:t>
              </a:r>
              <a:r>
                <a:rPr kumimoji="0" lang="zh-CN" altLang="en-US" sz="2000" b="1" smtClean="0">
                  <a:solidFill>
                    <a:srgbClr val="3333FF"/>
                  </a:solidFill>
                  <a:ea typeface="楷体" panose="02010609060101010101" pitchFamily="49" charset="-122"/>
                  <a:cs typeface="Times New Roman" panose="02020603050405020304" pitchFamily="18" charset="0"/>
                </a:rPr>
                <a:t>的结点</a:t>
              </a:r>
              <a:endParaRPr kumimoji="0" lang="zh-CN" altLang="en-US" sz="2000" b="1">
                <a:solidFill>
                  <a:srgbClr val="3333FF"/>
                </a:solidFill>
                <a:ea typeface="楷体" panose="02010609060101010101" pitchFamily="49" charset="-122"/>
                <a:cs typeface="Times New Roman" panose="02020603050405020304" pitchFamily="18" charset="0"/>
              </a:endParaRPr>
            </a:p>
          </p:txBody>
        </p:sp>
        <p:sp>
          <p:nvSpPr>
            <p:cNvPr id="23588" name="Line 44"/>
            <p:cNvSpPr>
              <a:spLocks noChangeShapeType="1"/>
            </p:cNvSpPr>
            <p:nvPr/>
          </p:nvSpPr>
          <p:spPr bwMode="auto">
            <a:xfrm flipH="1">
              <a:off x="7164388" y="1700213"/>
              <a:ext cx="215900" cy="215900"/>
            </a:xfrm>
            <a:prstGeom prst="line">
              <a:avLst/>
            </a:prstGeom>
            <a:noFill/>
            <a:ln w="38100">
              <a:solidFill>
                <a:srgbClr val="7030A0"/>
              </a:solidFill>
              <a:round/>
              <a:tailEnd type="triangle" w="med" len="med"/>
            </a:ln>
          </p:spPr>
          <p:txBody>
            <a:bodyPr anchor="ctr">
              <a:spAutoFit/>
            </a:bodyPr>
            <a:lstStyle/>
            <a:p>
              <a:endParaRPr lang="zh-CN" altLang="en-US" sz="2800"/>
            </a:p>
          </p:txBody>
        </p:sp>
      </p:grpSp>
      <p:sp>
        <p:nvSpPr>
          <p:cNvPr id="43" name="TextBox 42"/>
          <p:cNvSpPr txBox="1"/>
          <p:nvPr/>
        </p:nvSpPr>
        <p:spPr>
          <a:xfrm>
            <a:off x="714348" y="4212559"/>
            <a:ext cx="1785950" cy="430887"/>
          </a:xfrm>
          <a:prstGeom prst="rect">
            <a:avLst/>
          </a:prstGeom>
          <a:noFill/>
        </p:spPr>
        <p:txBody>
          <a:bodyPr wrap="square" rtlCol="0">
            <a:spAutoFit/>
          </a:bodyPr>
          <a:lstStyle/>
          <a:p>
            <a:pPr algn="l"/>
            <a:r>
              <a:rPr lang="zh-CN" altLang="en-US" sz="2200" b="1" smtClean="0">
                <a:solidFill>
                  <a:srgbClr val="3333FF"/>
                </a:solidFill>
                <a:ea typeface="楷体" panose="02010609060101010101" pitchFamily="49" charset="-122"/>
                <a:cs typeface="Times New Roman" panose="02020603050405020304" pitchFamily="18" charset="0"/>
              </a:rPr>
              <a:t>中序序列：</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sp>
        <p:nvSpPr>
          <p:cNvPr id="44" name="TextBox 43"/>
          <p:cNvSpPr txBox="1"/>
          <p:nvPr/>
        </p:nvSpPr>
        <p:spPr>
          <a:xfrm>
            <a:off x="2214546" y="4181781"/>
            <a:ext cx="6143668" cy="430887"/>
          </a:xfrm>
          <a:prstGeom prst="rect">
            <a:avLst/>
          </a:prstGeom>
          <a:noFill/>
        </p:spPr>
        <p:txBody>
          <a:bodyPr wrap="square" rtlCol="0">
            <a:spAutoFit/>
          </a:bodyPr>
          <a:lstStyle/>
          <a:p>
            <a:pPr algn="l"/>
            <a:r>
              <a:rPr lang="en-US" altLang="zh-CN" sz="2200" b="1" smtClean="0">
                <a:solidFill>
                  <a:srgbClr val="3333FF"/>
                </a:solidFill>
                <a:ea typeface="楷体" panose="02010609060101010101" pitchFamily="49" charset="-122"/>
                <a:cs typeface="Times New Roman" panose="02020603050405020304" pitchFamily="18" charset="0"/>
              </a:rPr>
              <a:t>20</a:t>
            </a:r>
            <a:r>
              <a:rPr lang="zh-CN" altLang="en-US" sz="2200" b="1" smtClean="0">
                <a:solidFill>
                  <a:srgbClr val="3333FF"/>
                </a:solidFill>
                <a:ea typeface="楷体" panose="02010609060101010101" pitchFamily="49" charset="-122"/>
                <a:cs typeface="Times New Roman" panose="02020603050405020304" pitchFamily="18" charset="0"/>
              </a:rPr>
              <a:t>，</a:t>
            </a:r>
            <a:r>
              <a:rPr lang="en-US" altLang="zh-CN" sz="2200" b="1" smtClean="0">
                <a:solidFill>
                  <a:srgbClr val="3333FF"/>
                </a:solidFill>
                <a:ea typeface="楷体" panose="02010609060101010101" pitchFamily="49" charset="-122"/>
                <a:cs typeface="Times New Roman" panose="02020603050405020304" pitchFamily="18" charset="0"/>
              </a:rPr>
              <a:t>30</a:t>
            </a:r>
            <a:r>
              <a:rPr lang="zh-CN" altLang="en-US" sz="2200" b="1" smtClean="0">
                <a:solidFill>
                  <a:srgbClr val="3333FF"/>
                </a:solidFill>
                <a:ea typeface="楷体" panose="02010609060101010101" pitchFamily="49" charset="-122"/>
                <a:cs typeface="Times New Roman" panose="02020603050405020304" pitchFamily="18" charset="0"/>
              </a:rPr>
              <a:t>，</a:t>
            </a:r>
            <a:r>
              <a:rPr lang="en-US" altLang="zh-CN" sz="2200" b="1" smtClean="0">
                <a:solidFill>
                  <a:srgbClr val="3333FF"/>
                </a:solidFill>
                <a:ea typeface="楷体" panose="02010609060101010101" pitchFamily="49" charset="-122"/>
                <a:cs typeface="Times New Roman" panose="02020603050405020304" pitchFamily="18" charset="0"/>
              </a:rPr>
              <a:t>32</a:t>
            </a:r>
            <a:r>
              <a:rPr lang="zh-CN" altLang="en-US" sz="2200" b="1" smtClean="0">
                <a:solidFill>
                  <a:srgbClr val="3333FF"/>
                </a:solidFill>
                <a:ea typeface="楷体" panose="02010609060101010101" pitchFamily="49" charset="-122"/>
                <a:cs typeface="Times New Roman" panose="02020603050405020304" pitchFamily="18" charset="0"/>
              </a:rPr>
              <a:t>，</a:t>
            </a:r>
            <a:r>
              <a:rPr lang="en-US" altLang="zh-CN" sz="2200" b="1" smtClean="0">
                <a:solidFill>
                  <a:srgbClr val="3333FF"/>
                </a:solidFill>
                <a:ea typeface="楷体" panose="02010609060101010101" pitchFamily="49" charset="-122"/>
                <a:cs typeface="Times New Roman" panose="02020603050405020304" pitchFamily="18" charset="0"/>
              </a:rPr>
              <a:t>35</a:t>
            </a:r>
            <a:r>
              <a:rPr lang="zh-CN" altLang="en-US" sz="2200" b="1" smtClean="0">
                <a:solidFill>
                  <a:srgbClr val="3333FF"/>
                </a:solidFill>
                <a:ea typeface="楷体" panose="02010609060101010101" pitchFamily="49" charset="-122"/>
                <a:cs typeface="Times New Roman" panose="02020603050405020304" pitchFamily="18" charset="0"/>
              </a:rPr>
              <a:t>，</a:t>
            </a:r>
            <a:r>
              <a:rPr lang="en-US" altLang="zh-CN" sz="2200" b="1" smtClean="0">
                <a:solidFill>
                  <a:srgbClr val="3333FF"/>
                </a:solidFill>
                <a:ea typeface="楷体" panose="02010609060101010101" pitchFamily="49" charset="-122"/>
                <a:cs typeface="Times New Roman" panose="02020603050405020304" pitchFamily="18" charset="0"/>
              </a:rPr>
              <a:t>40</a:t>
            </a:r>
            <a:r>
              <a:rPr lang="zh-CN" altLang="en-US" sz="2200" b="1" smtClean="0">
                <a:solidFill>
                  <a:srgbClr val="3333FF"/>
                </a:solidFill>
                <a:ea typeface="楷体" panose="02010609060101010101" pitchFamily="49" charset="-122"/>
                <a:cs typeface="Times New Roman" panose="02020603050405020304" pitchFamily="18" charset="0"/>
              </a:rPr>
              <a:t>，</a:t>
            </a:r>
            <a:r>
              <a:rPr lang="en-US" altLang="zh-CN" sz="2200" b="1" smtClean="0">
                <a:solidFill>
                  <a:srgbClr val="3333FF"/>
                </a:solidFill>
                <a:ea typeface="楷体" panose="02010609060101010101" pitchFamily="49" charset="-122"/>
                <a:cs typeface="Times New Roman" panose="02020603050405020304" pitchFamily="18" charset="0"/>
              </a:rPr>
              <a:t>50</a:t>
            </a:r>
            <a:r>
              <a:rPr lang="zh-CN" altLang="en-US" sz="2200" b="1" smtClean="0">
                <a:solidFill>
                  <a:srgbClr val="3333FF"/>
                </a:solidFill>
                <a:ea typeface="楷体" panose="02010609060101010101" pitchFamily="49" charset="-122"/>
                <a:cs typeface="Times New Roman" panose="02020603050405020304" pitchFamily="18" charset="0"/>
              </a:rPr>
              <a:t>，</a:t>
            </a:r>
            <a:r>
              <a:rPr lang="en-US" altLang="zh-CN" sz="2200" b="1" smtClean="0">
                <a:solidFill>
                  <a:srgbClr val="3333FF"/>
                </a:solidFill>
                <a:ea typeface="楷体" panose="02010609060101010101" pitchFamily="49" charset="-122"/>
                <a:cs typeface="Times New Roman" panose="02020603050405020304" pitchFamily="18" charset="0"/>
              </a:rPr>
              <a:t>80</a:t>
            </a:r>
            <a:r>
              <a:rPr lang="zh-CN" altLang="en-US" sz="2200" b="1" smtClean="0">
                <a:solidFill>
                  <a:srgbClr val="3333FF"/>
                </a:solidFill>
                <a:ea typeface="楷体" panose="02010609060101010101" pitchFamily="49" charset="-122"/>
                <a:cs typeface="Times New Roman" panose="02020603050405020304" pitchFamily="18" charset="0"/>
              </a:rPr>
              <a:t>，</a:t>
            </a:r>
            <a:r>
              <a:rPr lang="en-US" altLang="zh-CN" sz="2200" b="1" smtClean="0">
                <a:solidFill>
                  <a:srgbClr val="3333FF"/>
                </a:solidFill>
                <a:ea typeface="楷体" panose="02010609060101010101" pitchFamily="49" charset="-122"/>
                <a:cs typeface="Times New Roman" panose="02020603050405020304" pitchFamily="18" charset="0"/>
              </a:rPr>
              <a:t>85</a:t>
            </a:r>
            <a:r>
              <a:rPr lang="zh-CN" altLang="en-US" sz="2200" b="1" smtClean="0">
                <a:solidFill>
                  <a:srgbClr val="3333FF"/>
                </a:solidFill>
                <a:ea typeface="楷体" panose="02010609060101010101" pitchFamily="49" charset="-122"/>
                <a:cs typeface="Times New Roman" panose="02020603050405020304" pitchFamily="18" charset="0"/>
              </a:rPr>
              <a:t>，</a:t>
            </a:r>
            <a:r>
              <a:rPr lang="en-US" altLang="zh-CN" sz="2200" b="1" smtClean="0">
                <a:solidFill>
                  <a:srgbClr val="3333FF"/>
                </a:solidFill>
                <a:ea typeface="楷体" panose="02010609060101010101" pitchFamily="49" charset="-122"/>
                <a:cs typeface="Times New Roman" panose="02020603050405020304" pitchFamily="18" charset="0"/>
              </a:rPr>
              <a:t>88</a:t>
            </a:r>
            <a:r>
              <a:rPr lang="zh-CN" altLang="en-US" sz="2200" b="1" smtClean="0">
                <a:solidFill>
                  <a:srgbClr val="3333FF"/>
                </a:solidFill>
                <a:ea typeface="楷体" panose="02010609060101010101" pitchFamily="49" charset="-122"/>
                <a:cs typeface="Times New Roman" panose="02020603050405020304" pitchFamily="18" charset="0"/>
              </a:rPr>
              <a:t>，</a:t>
            </a:r>
            <a:r>
              <a:rPr lang="en-US" altLang="zh-CN" sz="2200" b="1" smtClean="0">
                <a:solidFill>
                  <a:srgbClr val="3333FF"/>
                </a:solidFill>
                <a:ea typeface="楷体" panose="02010609060101010101" pitchFamily="49" charset="-122"/>
                <a:cs typeface="Times New Roman" panose="02020603050405020304" pitchFamily="18" charset="0"/>
              </a:rPr>
              <a:t>90</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sp>
        <p:nvSpPr>
          <p:cNvPr id="45" name="TextBox 44"/>
          <p:cNvSpPr txBox="1"/>
          <p:nvPr/>
        </p:nvSpPr>
        <p:spPr>
          <a:xfrm>
            <a:off x="285720" y="214290"/>
            <a:ext cx="3143272" cy="461665"/>
          </a:xfrm>
          <a:prstGeom prst="rect">
            <a:avLst/>
          </a:prstGeom>
          <a:noFill/>
        </p:spPr>
        <p:txBody>
          <a:bodyPr wrap="square" rtlCol="0">
            <a:spAutoFit/>
          </a:bodyPr>
          <a:lstStyle/>
          <a:p>
            <a:pPr algn="l"/>
            <a:r>
              <a:rPr kumimoji="0" lang="zh-CN" altLang="en-US" sz="2400" b="1" smtClean="0">
                <a:latin typeface="黑体" panose="02010609060101010101" pitchFamily="49" charset="-122"/>
                <a:ea typeface="黑体" panose="02010609060101010101" pitchFamily="49" charset="-122"/>
                <a:cs typeface="Times New Roman" panose="02020603050405020304" pitchFamily="18" charset="0"/>
              </a:rPr>
              <a:t>二叉排序树的特点</a:t>
            </a:r>
            <a:endParaRPr lang="zh-CN" altLang="en-US" sz="2400" b="1" dirty="0" smtClean="0">
              <a:latin typeface="黑体" panose="02010609060101010101" pitchFamily="49" charset="-122"/>
              <a:ea typeface="黑体" panose="02010609060101010101" pitchFamily="49" charset="-122"/>
              <a:cs typeface="Times New Roman" panose="02020603050405020304" pitchFamily="18" charset="0"/>
            </a:endParaRPr>
          </a:p>
        </p:txBody>
      </p:sp>
      <p:sp>
        <p:nvSpPr>
          <p:cNvPr id="46" name="下箭头 45"/>
          <p:cNvSpPr/>
          <p:nvPr/>
        </p:nvSpPr>
        <p:spPr>
          <a:xfrm>
            <a:off x="4143372" y="4643446"/>
            <a:ext cx="214314" cy="35719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800"/>
          </a:p>
        </p:txBody>
      </p:sp>
      <p:sp>
        <p:nvSpPr>
          <p:cNvPr id="47" name="TextBox 46"/>
          <p:cNvSpPr txBox="1"/>
          <p:nvPr/>
        </p:nvSpPr>
        <p:spPr>
          <a:xfrm>
            <a:off x="785786" y="5000636"/>
            <a:ext cx="6572296" cy="1323439"/>
          </a:xfrm>
          <a:prstGeom prst="rect">
            <a:avLst/>
          </a:prstGeom>
          <a:noFill/>
        </p:spPr>
        <p:txBody>
          <a:bodyPr wrap="square" rtlCol="0">
            <a:spAutoFit/>
          </a:bodyPr>
          <a:lstStyle/>
          <a:p>
            <a:pPr marL="457200" indent="-457200" algn="l">
              <a:lnSpc>
                <a:spcPts val="3200"/>
              </a:lnSpc>
              <a:buBlip>
                <a:blip r:embed="rId1"/>
              </a:buBlip>
            </a:pPr>
            <a:r>
              <a:rPr kumimoji="0" lang="zh-CN" altLang="en-US" sz="2200" b="1" smtClean="0">
                <a:solidFill>
                  <a:srgbClr val="3333FF"/>
                </a:solidFill>
                <a:ea typeface="楷体" panose="02010609060101010101" pitchFamily="49" charset="-122"/>
                <a:cs typeface="Times New Roman" panose="02020603050405020304" pitchFamily="18" charset="0"/>
              </a:rPr>
              <a:t>二叉排序树的</a:t>
            </a:r>
            <a:r>
              <a:rPr lang="zh-CN" altLang="en-US" sz="2200" b="1" smtClean="0">
                <a:solidFill>
                  <a:srgbClr val="3333FF"/>
                </a:solidFill>
                <a:ea typeface="楷体" panose="02010609060101010101" pitchFamily="49" charset="-122"/>
                <a:cs typeface="Times New Roman" panose="02020603050405020304" pitchFamily="18" charset="0"/>
              </a:rPr>
              <a:t>中序序列是一个递增有序序列</a:t>
            </a:r>
            <a:endParaRPr lang="en-US" altLang="zh-CN" sz="2200" b="1" smtClean="0">
              <a:solidFill>
                <a:srgbClr val="3333FF"/>
              </a:solidFill>
              <a:ea typeface="楷体" panose="02010609060101010101" pitchFamily="49" charset="-122"/>
              <a:cs typeface="Times New Roman" panose="02020603050405020304" pitchFamily="18" charset="0"/>
            </a:endParaRPr>
          </a:p>
          <a:p>
            <a:pPr marL="457200" indent="-457200" algn="l">
              <a:lnSpc>
                <a:spcPts val="3200"/>
              </a:lnSpc>
              <a:buBlip>
                <a:blip r:embed="rId1"/>
              </a:buBlip>
            </a:pPr>
            <a:r>
              <a:rPr lang="zh-CN" altLang="en-US" sz="2200" b="1" smtClean="0">
                <a:solidFill>
                  <a:srgbClr val="3333FF"/>
                </a:solidFill>
                <a:ea typeface="楷体" panose="02010609060101010101" pitchFamily="49" charset="-122"/>
                <a:cs typeface="Times New Roman" panose="02020603050405020304" pitchFamily="18" charset="0"/>
              </a:rPr>
              <a:t>根结点的最</a:t>
            </a:r>
            <a:r>
              <a:rPr kumimoji="0" lang="zh-CN" altLang="en-US" sz="2200" b="1" smtClean="0">
                <a:solidFill>
                  <a:srgbClr val="3333FF"/>
                </a:solidFill>
                <a:ea typeface="楷体" panose="02010609060101010101" pitchFamily="49" charset="-122"/>
                <a:cs typeface="Times New Roman" panose="02020603050405020304" pitchFamily="18" charset="0"/>
              </a:rPr>
              <a:t>左下结点是关键字最小的结点</a:t>
            </a:r>
            <a:endParaRPr kumimoji="0" lang="en-US" altLang="zh-CN" sz="2200" b="1" smtClean="0">
              <a:solidFill>
                <a:srgbClr val="3333FF"/>
              </a:solidFill>
              <a:ea typeface="楷体" panose="02010609060101010101" pitchFamily="49" charset="-122"/>
              <a:cs typeface="Times New Roman" panose="02020603050405020304" pitchFamily="18" charset="0"/>
            </a:endParaRPr>
          </a:p>
          <a:p>
            <a:pPr marL="457200" indent="-457200" algn="l">
              <a:lnSpc>
                <a:spcPts val="3200"/>
              </a:lnSpc>
              <a:buBlip>
                <a:blip r:embed="rId1"/>
              </a:buBlip>
            </a:pPr>
            <a:r>
              <a:rPr lang="zh-CN" altLang="en-US" sz="2200" b="1" smtClean="0">
                <a:solidFill>
                  <a:srgbClr val="3333FF"/>
                </a:solidFill>
                <a:ea typeface="楷体" panose="02010609060101010101" pitchFamily="49" charset="-122"/>
                <a:cs typeface="Times New Roman" panose="02020603050405020304" pitchFamily="18" charset="0"/>
              </a:rPr>
              <a:t>根结点的最</a:t>
            </a:r>
            <a:r>
              <a:rPr kumimoji="0" lang="zh-CN" altLang="en-US" sz="2200" b="1" smtClean="0">
                <a:solidFill>
                  <a:srgbClr val="3333FF"/>
                </a:solidFill>
                <a:ea typeface="楷体" panose="02010609060101010101" pitchFamily="49" charset="-122"/>
                <a:cs typeface="Times New Roman" panose="02020603050405020304" pitchFamily="18" charset="0"/>
              </a:rPr>
              <a:t>右下结点是关键字最大的结点</a:t>
            </a:r>
            <a:endParaRPr lang="zh-CN" altLang="en-US" sz="2200" smtClean="0">
              <a:solidFill>
                <a:srgbClr val="3333FF"/>
              </a:solidFill>
              <a:ea typeface="楷体" panose="02010609060101010101" pitchFamily="49" charset="-122"/>
              <a:cs typeface="Times New Roman" panose="02020603050405020304" pitchFamily="18" charset="0"/>
            </a:endParaRPr>
          </a:p>
        </p:txBody>
      </p:sp>
      <p:sp>
        <p:nvSpPr>
          <p:cNvPr id="48" name="灯片编号占位符 47"/>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strips(upRigh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7">
                                            <p:txEl>
                                              <p:pRg st="2" end="2"/>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val 3"/>
          <p:cNvSpPr>
            <a:spLocks noChangeArrowheads="1"/>
          </p:cNvSpPr>
          <p:nvPr/>
        </p:nvSpPr>
        <p:spPr bwMode="auto">
          <a:xfrm>
            <a:off x="4064000" y="20542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50</a:t>
            </a:r>
            <a:endPar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5603" name="Oval 5"/>
          <p:cNvSpPr>
            <a:spLocks noChangeArrowheads="1"/>
          </p:cNvSpPr>
          <p:nvPr/>
        </p:nvSpPr>
        <p:spPr bwMode="auto">
          <a:xfrm>
            <a:off x="5511800" y="25876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80</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5604" name="Oval 6"/>
          <p:cNvSpPr>
            <a:spLocks noChangeArrowheads="1"/>
          </p:cNvSpPr>
          <p:nvPr/>
        </p:nvSpPr>
        <p:spPr bwMode="auto">
          <a:xfrm>
            <a:off x="1473200" y="3273425"/>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20</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5605" name="Oval 7"/>
          <p:cNvSpPr>
            <a:spLocks noChangeArrowheads="1"/>
          </p:cNvSpPr>
          <p:nvPr/>
        </p:nvSpPr>
        <p:spPr bwMode="auto">
          <a:xfrm>
            <a:off x="6654800" y="32734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90</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5606" name="Oval 8"/>
          <p:cNvSpPr>
            <a:spLocks noChangeArrowheads="1"/>
          </p:cNvSpPr>
          <p:nvPr/>
        </p:nvSpPr>
        <p:spPr bwMode="auto">
          <a:xfrm>
            <a:off x="5816600" y="41116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85</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5607" name="Oval 9"/>
          <p:cNvSpPr>
            <a:spLocks noChangeArrowheads="1"/>
          </p:cNvSpPr>
          <p:nvPr/>
        </p:nvSpPr>
        <p:spPr bwMode="auto">
          <a:xfrm>
            <a:off x="3759200" y="32734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40</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5608" name="Oval 10"/>
          <p:cNvSpPr>
            <a:spLocks noChangeArrowheads="1"/>
          </p:cNvSpPr>
          <p:nvPr/>
        </p:nvSpPr>
        <p:spPr bwMode="auto">
          <a:xfrm>
            <a:off x="2844800" y="41116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35</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5609" name="Oval 11"/>
          <p:cNvSpPr>
            <a:spLocks noChangeArrowheads="1"/>
          </p:cNvSpPr>
          <p:nvPr/>
        </p:nvSpPr>
        <p:spPr bwMode="auto">
          <a:xfrm>
            <a:off x="7112000" y="4949825"/>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88</a:t>
            </a:r>
            <a:endPar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5610" name="Freeform 12"/>
          <p:cNvSpPr/>
          <p:nvPr/>
        </p:nvSpPr>
        <p:spPr bwMode="auto">
          <a:xfrm>
            <a:off x="3276600" y="2359025"/>
            <a:ext cx="787400" cy="384175"/>
          </a:xfrm>
          <a:custGeom>
            <a:avLst/>
            <a:gdLst>
              <a:gd name="T0" fmla="*/ 496 w 496"/>
              <a:gd name="T1" fmla="*/ 0 h 242"/>
              <a:gd name="T2" fmla="*/ 0 w 496"/>
              <a:gd name="T3" fmla="*/ 242 h 242"/>
              <a:gd name="T4" fmla="*/ 0 60000 65536"/>
              <a:gd name="T5" fmla="*/ 0 60000 65536"/>
              <a:gd name="T6" fmla="*/ 0 w 496"/>
              <a:gd name="T7" fmla="*/ 0 h 242"/>
              <a:gd name="T8" fmla="*/ 496 w 496"/>
              <a:gd name="T9" fmla="*/ 242 h 242"/>
            </a:gdLst>
            <a:ahLst/>
            <a:cxnLst>
              <a:cxn ang="T4">
                <a:pos x="T0" y="T1"/>
              </a:cxn>
              <a:cxn ang="T5">
                <a:pos x="T2" y="T3"/>
              </a:cxn>
            </a:cxnLst>
            <a:rect l="T6" t="T7" r="T8" b="T9"/>
            <a:pathLst>
              <a:path w="496" h="242">
                <a:moveTo>
                  <a:pt x="496" y="0"/>
                </a:moveTo>
                <a:lnTo>
                  <a:pt x="0" y="242"/>
                </a:lnTo>
              </a:path>
            </a:pathLst>
          </a:custGeom>
          <a:noFill/>
          <a:ln w="38100">
            <a:solidFill>
              <a:srgbClr val="3333FF"/>
            </a:solidFill>
            <a:round/>
          </a:ln>
        </p:spPr>
        <p:txBody>
          <a:bodyPr wrap="none" anchor="ctr"/>
          <a:lstStyle/>
          <a:p>
            <a:endParaRPr lang="zh-CN" altLang="en-US" sz="2800"/>
          </a:p>
        </p:txBody>
      </p:sp>
      <p:sp>
        <p:nvSpPr>
          <p:cNvPr id="25611" name="Line 13"/>
          <p:cNvSpPr>
            <a:spLocks noChangeShapeType="1"/>
          </p:cNvSpPr>
          <p:nvPr/>
        </p:nvSpPr>
        <p:spPr bwMode="auto">
          <a:xfrm flipH="1">
            <a:off x="2082800" y="3044825"/>
            <a:ext cx="533400" cy="304800"/>
          </a:xfrm>
          <a:prstGeom prst="line">
            <a:avLst/>
          </a:prstGeom>
          <a:noFill/>
          <a:ln w="38100">
            <a:solidFill>
              <a:srgbClr val="3333FF"/>
            </a:solidFill>
            <a:round/>
          </a:ln>
        </p:spPr>
        <p:txBody>
          <a:bodyPr wrap="none" anchor="ctr"/>
          <a:lstStyle/>
          <a:p>
            <a:endParaRPr lang="zh-CN" altLang="en-US" sz="2800"/>
          </a:p>
        </p:txBody>
      </p:sp>
      <p:sp>
        <p:nvSpPr>
          <p:cNvPr id="25612" name="Freeform 14"/>
          <p:cNvSpPr/>
          <p:nvPr/>
        </p:nvSpPr>
        <p:spPr bwMode="auto">
          <a:xfrm>
            <a:off x="4749800" y="2359025"/>
            <a:ext cx="787400" cy="371475"/>
          </a:xfrm>
          <a:custGeom>
            <a:avLst/>
            <a:gdLst>
              <a:gd name="T0" fmla="*/ 0 w 496"/>
              <a:gd name="T1" fmla="*/ 0 h 234"/>
              <a:gd name="T2" fmla="*/ 496 w 496"/>
              <a:gd name="T3" fmla="*/ 234 h 234"/>
              <a:gd name="T4" fmla="*/ 0 60000 65536"/>
              <a:gd name="T5" fmla="*/ 0 60000 65536"/>
              <a:gd name="T6" fmla="*/ 0 w 496"/>
              <a:gd name="T7" fmla="*/ 0 h 234"/>
              <a:gd name="T8" fmla="*/ 496 w 496"/>
              <a:gd name="T9" fmla="*/ 234 h 234"/>
            </a:gdLst>
            <a:ahLst/>
            <a:cxnLst>
              <a:cxn ang="T4">
                <a:pos x="T0" y="T1"/>
              </a:cxn>
              <a:cxn ang="T5">
                <a:pos x="T2" y="T3"/>
              </a:cxn>
            </a:cxnLst>
            <a:rect l="T6" t="T7" r="T8" b="T9"/>
            <a:pathLst>
              <a:path w="496" h="234">
                <a:moveTo>
                  <a:pt x="0" y="0"/>
                </a:moveTo>
                <a:lnTo>
                  <a:pt x="496" y="234"/>
                </a:lnTo>
              </a:path>
            </a:pathLst>
          </a:custGeom>
          <a:noFill/>
          <a:ln w="38100">
            <a:solidFill>
              <a:srgbClr val="3333FF"/>
            </a:solidFill>
            <a:round/>
          </a:ln>
        </p:spPr>
        <p:txBody>
          <a:bodyPr wrap="none" anchor="ctr"/>
          <a:lstStyle/>
          <a:p>
            <a:endParaRPr lang="zh-CN" altLang="en-US" sz="2800"/>
          </a:p>
        </p:txBody>
      </p:sp>
      <p:sp>
        <p:nvSpPr>
          <p:cNvPr id="25613" name="Freeform 15"/>
          <p:cNvSpPr/>
          <p:nvPr/>
        </p:nvSpPr>
        <p:spPr bwMode="auto">
          <a:xfrm>
            <a:off x="3263900" y="2946400"/>
            <a:ext cx="571500" cy="403225"/>
          </a:xfrm>
          <a:custGeom>
            <a:avLst/>
            <a:gdLst>
              <a:gd name="T0" fmla="*/ 0 w 360"/>
              <a:gd name="T1" fmla="*/ 0 h 254"/>
              <a:gd name="T2" fmla="*/ 360 w 360"/>
              <a:gd name="T3" fmla="*/ 254 h 254"/>
              <a:gd name="T4" fmla="*/ 0 60000 65536"/>
              <a:gd name="T5" fmla="*/ 0 60000 65536"/>
              <a:gd name="T6" fmla="*/ 0 w 360"/>
              <a:gd name="T7" fmla="*/ 0 h 254"/>
              <a:gd name="T8" fmla="*/ 360 w 360"/>
              <a:gd name="T9" fmla="*/ 254 h 254"/>
            </a:gdLst>
            <a:ahLst/>
            <a:cxnLst>
              <a:cxn ang="T4">
                <a:pos x="T0" y="T1"/>
              </a:cxn>
              <a:cxn ang="T5">
                <a:pos x="T2" y="T3"/>
              </a:cxn>
            </a:cxnLst>
            <a:rect l="T6" t="T7" r="T8" b="T9"/>
            <a:pathLst>
              <a:path w="360" h="254">
                <a:moveTo>
                  <a:pt x="0" y="0"/>
                </a:moveTo>
                <a:lnTo>
                  <a:pt x="360" y="254"/>
                </a:lnTo>
              </a:path>
            </a:pathLst>
          </a:custGeom>
          <a:noFill/>
          <a:ln w="38100">
            <a:solidFill>
              <a:srgbClr val="3333FF"/>
            </a:solidFill>
            <a:round/>
          </a:ln>
        </p:spPr>
        <p:txBody>
          <a:bodyPr wrap="none" anchor="ctr"/>
          <a:lstStyle/>
          <a:p>
            <a:endParaRPr lang="zh-CN" altLang="en-US" sz="2800"/>
          </a:p>
        </p:txBody>
      </p:sp>
      <p:sp>
        <p:nvSpPr>
          <p:cNvPr id="25614" name="Freeform 16"/>
          <p:cNvSpPr/>
          <p:nvPr/>
        </p:nvSpPr>
        <p:spPr bwMode="auto">
          <a:xfrm>
            <a:off x="3352800" y="3730625"/>
            <a:ext cx="482600" cy="409575"/>
          </a:xfrm>
          <a:custGeom>
            <a:avLst/>
            <a:gdLst>
              <a:gd name="T0" fmla="*/ 304 w 304"/>
              <a:gd name="T1" fmla="*/ 0 h 258"/>
              <a:gd name="T2" fmla="*/ 0 w 304"/>
              <a:gd name="T3" fmla="*/ 258 h 258"/>
              <a:gd name="T4" fmla="*/ 0 60000 65536"/>
              <a:gd name="T5" fmla="*/ 0 60000 65536"/>
              <a:gd name="T6" fmla="*/ 0 w 304"/>
              <a:gd name="T7" fmla="*/ 0 h 258"/>
              <a:gd name="T8" fmla="*/ 304 w 304"/>
              <a:gd name="T9" fmla="*/ 258 h 258"/>
            </a:gdLst>
            <a:ahLst/>
            <a:cxnLst>
              <a:cxn ang="T4">
                <a:pos x="T0" y="T1"/>
              </a:cxn>
              <a:cxn ang="T5">
                <a:pos x="T2" y="T3"/>
              </a:cxn>
            </a:cxnLst>
            <a:rect l="T6" t="T7" r="T8" b="T9"/>
            <a:pathLst>
              <a:path w="304" h="258">
                <a:moveTo>
                  <a:pt x="304" y="0"/>
                </a:moveTo>
                <a:lnTo>
                  <a:pt x="0" y="258"/>
                </a:lnTo>
              </a:path>
            </a:pathLst>
          </a:custGeom>
          <a:noFill/>
          <a:ln w="38100">
            <a:solidFill>
              <a:srgbClr val="3333FF"/>
            </a:solidFill>
            <a:round/>
          </a:ln>
        </p:spPr>
        <p:txBody>
          <a:bodyPr wrap="none" anchor="ctr"/>
          <a:lstStyle/>
          <a:p>
            <a:endParaRPr lang="zh-CN" altLang="en-US" sz="2800"/>
          </a:p>
        </p:txBody>
      </p:sp>
      <p:sp>
        <p:nvSpPr>
          <p:cNvPr id="25615" name="Freeform 17"/>
          <p:cNvSpPr/>
          <p:nvPr/>
        </p:nvSpPr>
        <p:spPr bwMode="auto">
          <a:xfrm>
            <a:off x="6134100" y="2984500"/>
            <a:ext cx="596900" cy="365125"/>
          </a:xfrm>
          <a:custGeom>
            <a:avLst/>
            <a:gdLst>
              <a:gd name="T0" fmla="*/ 0 w 376"/>
              <a:gd name="T1" fmla="*/ 0 h 230"/>
              <a:gd name="T2" fmla="*/ 376 w 376"/>
              <a:gd name="T3" fmla="*/ 230 h 230"/>
              <a:gd name="T4" fmla="*/ 0 60000 65536"/>
              <a:gd name="T5" fmla="*/ 0 60000 65536"/>
              <a:gd name="T6" fmla="*/ 0 w 376"/>
              <a:gd name="T7" fmla="*/ 0 h 230"/>
              <a:gd name="T8" fmla="*/ 376 w 376"/>
              <a:gd name="T9" fmla="*/ 230 h 230"/>
            </a:gdLst>
            <a:ahLst/>
            <a:cxnLst>
              <a:cxn ang="T4">
                <a:pos x="T0" y="T1"/>
              </a:cxn>
              <a:cxn ang="T5">
                <a:pos x="T2" y="T3"/>
              </a:cxn>
            </a:cxnLst>
            <a:rect l="T6" t="T7" r="T8" b="T9"/>
            <a:pathLst>
              <a:path w="376" h="230">
                <a:moveTo>
                  <a:pt x="0" y="0"/>
                </a:moveTo>
                <a:lnTo>
                  <a:pt x="376" y="230"/>
                </a:lnTo>
              </a:path>
            </a:pathLst>
          </a:custGeom>
          <a:noFill/>
          <a:ln w="38100">
            <a:solidFill>
              <a:srgbClr val="3333FF"/>
            </a:solidFill>
            <a:round/>
          </a:ln>
        </p:spPr>
        <p:txBody>
          <a:bodyPr wrap="none" anchor="ctr"/>
          <a:lstStyle/>
          <a:p>
            <a:endParaRPr lang="zh-CN" altLang="en-US" sz="2800"/>
          </a:p>
        </p:txBody>
      </p:sp>
      <p:sp>
        <p:nvSpPr>
          <p:cNvPr id="25616" name="Freeform 18"/>
          <p:cNvSpPr/>
          <p:nvPr/>
        </p:nvSpPr>
        <p:spPr bwMode="auto">
          <a:xfrm>
            <a:off x="6350000" y="3746500"/>
            <a:ext cx="419100" cy="431800"/>
          </a:xfrm>
          <a:custGeom>
            <a:avLst/>
            <a:gdLst>
              <a:gd name="T0" fmla="*/ 264 w 264"/>
              <a:gd name="T1" fmla="*/ 0 h 272"/>
              <a:gd name="T2" fmla="*/ 0 w 264"/>
              <a:gd name="T3" fmla="*/ 272 h 272"/>
              <a:gd name="T4" fmla="*/ 0 60000 65536"/>
              <a:gd name="T5" fmla="*/ 0 60000 65536"/>
              <a:gd name="T6" fmla="*/ 0 w 264"/>
              <a:gd name="T7" fmla="*/ 0 h 272"/>
              <a:gd name="T8" fmla="*/ 264 w 264"/>
              <a:gd name="T9" fmla="*/ 272 h 272"/>
            </a:gdLst>
            <a:ahLst/>
            <a:cxnLst>
              <a:cxn ang="T4">
                <a:pos x="T0" y="T1"/>
              </a:cxn>
              <a:cxn ang="T5">
                <a:pos x="T2" y="T3"/>
              </a:cxn>
            </a:cxnLst>
            <a:rect l="T6" t="T7" r="T8" b="T9"/>
            <a:pathLst>
              <a:path w="264" h="272">
                <a:moveTo>
                  <a:pt x="264" y="0"/>
                </a:moveTo>
                <a:lnTo>
                  <a:pt x="0" y="272"/>
                </a:lnTo>
              </a:path>
            </a:pathLst>
          </a:custGeom>
          <a:noFill/>
          <a:ln w="38100">
            <a:solidFill>
              <a:srgbClr val="3333FF"/>
            </a:solidFill>
            <a:round/>
          </a:ln>
        </p:spPr>
        <p:txBody>
          <a:bodyPr wrap="none" anchor="ctr"/>
          <a:lstStyle/>
          <a:p>
            <a:endParaRPr lang="zh-CN" altLang="en-US" sz="2800"/>
          </a:p>
        </p:txBody>
      </p:sp>
      <p:sp>
        <p:nvSpPr>
          <p:cNvPr id="25617" name="Line 19"/>
          <p:cNvSpPr>
            <a:spLocks noChangeShapeType="1"/>
          </p:cNvSpPr>
          <p:nvPr/>
        </p:nvSpPr>
        <p:spPr bwMode="auto">
          <a:xfrm>
            <a:off x="6426200" y="4568825"/>
            <a:ext cx="762000" cy="457200"/>
          </a:xfrm>
          <a:prstGeom prst="line">
            <a:avLst/>
          </a:prstGeom>
          <a:noFill/>
          <a:ln w="38100">
            <a:solidFill>
              <a:srgbClr val="3333FF"/>
            </a:solidFill>
            <a:round/>
          </a:ln>
        </p:spPr>
        <p:txBody>
          <a:bodyPr wrap="none" anchor="ctr"/>
          <a:lstStyle/>
          <a:p>
            <a:endParaRPr lang="zh-CN" altLang="en-US" sz="2800"/>
          </a:p>
        </p:txBody>
      </p:sp>
      <p:sp>
        <p:nvSpPr>
          <p:cNvPr id="25618" name="Oval 20"/>
          <p:cNvSpPr>
            <a:spLocks noChangeArrowheads="1"/>
          </p:cNvSpPr>
          <p:nvPr/>
        </p:nvSpPr>
        <p:spPr bwMode="auto">
          <a:xfrm>
            <a:off x="1854200" y="49498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32</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5619" name="Freeform 21"/>
          <p:cNvSpPr/>
          <p:nvPr/>
        </p:nvSpPr>
        <p:spPr bwMode="auto">
          <a:xfrm>
            <a:off x="2311400" y="4508500"/>
            <a:ext cx="584200" cy="441325"/>
          </a:xfrm>
          <a:custGeom>
            <a:avLst/>
            <a:gdLst>
              <a:gd name="T0" fmla="*/ 368 w 368"/>
              <a:gd name="T1" fmla="*/ 0 h 278"/>
              <a:gd name="T2" fmla="*/ 0 w 368"/>
              <a:gd name="T3" fmla="*/ 278 h 278"/>
              <a:gd name="T4" fmla="*/ 0 60000 65536"/>
              <a:gd name="T5" fmla="*/ 0 60000 65536"/>
              <a:gd name="T6" fmla="*/ 0 w 368"/>
              <a:gd name="T7" fmla="*/ 0 h 278"/>
              <a:gd name="T8" fmla="*/ 368 w 368"/>
              <a:gd name="T9" fmla="*/ 278 h 278"/>
            </a:gdLst>
            <a:ahLst/>
            <a:cxnLst>
              <a:cxn ang="T4">
                <a:pos x="T0" y="T1"/>
              </a:cxn>
              <a:cxn ang="T5">
                <a:pos x="T2" y="T3"/>
              </a:cxn>
            </a:cxnLst>
            <a:rect l="T6" t="T7" r="T8" b="T9"/>
            <a:pathLst>
              <a:path w="368" h="278">
                <a:moveTo>
                  <a:pt x="368" y="0"/>
                </a:moveTo>
                <a:lnTo>
                  <a:pt x="0" y="278"/>
                </a:lnTo>
              </a:path>
            </a:pathLst>
          </a:custGeom>
          <a:noFill/>
          <a:ln w="38100">
            <a:solidFill>
              <a:srgbClr val="3333FF"/>
            </a:solidFill>
            <a:round/>
          </a:ln>
        </p:spPr>
        <p:txBody>
          <a:bodyPr wrap="none" anchor="ctr"/>
          <a:lstStyle/>
          <a:p>
            <a:endParaRPr lang="zh-CN" altLang="en-US" sz="2800"/>
          </a:p>
        </p:txBody>
      </p:sp>
      <p:sp>
        <p:nvSpPr>
          <p:cNvPr id="25620" name="Rectangle 22"/>
          <p:cNvSpPr>
            <a:spLocks noChangeArrowheads="1"/>
          </p:cNvSpPr>
          <p:nvPr/>
        </p:nvSpPr>
        <p:spPr bwMode="auto">
          <a:xfrm>
            <a:off x="357158" y="1009937"/>
            <a:ext cx="7307262" cy="457200"/>
          </a:xfrm>
          <a:prstGeom prst="rect">
            <a:avLst/>
          </a:prstGeom>
          <a:noFill/>
          <a:ln w="9525">
            <a:noFill/>
            <a:miter lim="800000"/>
          </a:ln>
        </p:spPr>
        <p:txBody>
          <a:bodyPr>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a:t>
            </a:r>
            <a:r>
              <a:rPr lang="en-US" altLang="zh-CN" sz="2400" b="1" dirty="0">
                <a:solidFill>
                  <a:srgbClr val="3333FF"/>
                </a:solidFill>
                <a:ea typeface="楷体" panose="02010609060101010101" pitchFamily="49" charset="-122"/>
                <a:cs typeface="Times New Roman" panose="02020603050405020304" pitchFamily="18" charset="0"/>
              </a:rPr>
              <a:t>1</a:t>
            </a:r>
            <a:r>
              <a:rPr lang="zh-CN" altLang="en-US" sz="2400" b="1" dirty="0">
                <a:solidFill>
                  <a:srgbClr val="3333FF"/>
                </a:solidFill>
                <a:ea typeface="楷体" panose="02010609060101010101" pitchFamily="49" charset="-122"/>
                <a:cs typeface="Times New Roman" panose="02020603050405020304" pitchFamily="18" charset="0"/>
              </a:rPr>
              <a:t>）被</a:t>
            </a:r>
            <a:r>
              <a:rPr lang="zh-CN" altLang="en-US" sz="2400" b="1">
                <a:solidFill>
                  <a:srgbClr val="3333FF"/>
                </a:solidFill>
                <a:ea typeface="楷体" panose="02010609060101010101" pitchFamily="49" charset="-122"/>
                <a:cs typeface="Times New Roman" panose="02020603050405020304" pitchFamily="18" charset="0"/>
              </a:rPr>
              <a:t>删除</a:t>
            </a:r>
            <a:r>
              <a:rPr lang="zh-CN" altLang="en-US" sz="2400" b="1" smtClean="0">
                <a:solidFill>
                  <a:srgbClr val="3333FF"/>
                </a:solidFill>
                <a:ea typeface="楷体" panose="02010609060101010101" pitchFamily="49" charset="-122"/>
                <a:cs typeface="Times New Roman" panose="02020603050405020304" pitchFamily="18" charset="0"/>
              </a:rPr>
              <a:t>的结点是叶子结点：</a:t>
            </a:r>
            <a:r>
              <a:rPr lang="zh-CN" altLang="en-US" sz="2400" b="1" dirty="0">
                <a:solidFill>
                  <a:srgbClr val="3333FF"/>
                </a:solidFill>
                <a:ea typeface="楷体" panose="02010609060101010101" pitchFamily="49" charset="-122"/>
                <a:cs typeface="Times New Roman" panose="02020603050405020304" pitchFamily="18" charset="0"/>
              </a:rPr>
              <a:t>直接</a:t>
            </a:r>
            <a:r>
              <a:rPr lang="zh-CN" altLang="en-US" sz="2400" b="1">
                <a:solidFill>
                  <a:srgbClr val="3333FF"/>
                </a:solidFill>
                <a:ea typeface="楷体" panose="02010609060101010101" pitchFamily="49" charset="-122"/>
                <a:cs typeface="Times New Roman" panose="02020603050405020304" pitchFamily="18" charset="0"/>
              </a:rPr>
              <a:t>删去</a:t>
            </a:r>
            <a:r>
              <a:rPr lang="zh-CN" altLang="en-US" sz="2400" b="1" smtClean="0">
                <a:solidFill>
                  <a:srgbClr val="3333FF"/>
                </a:solidFill>
                <a:ea typeface="楷体" panose="02010609060101010101" pitchFamily="49" charset="-122"/>
                <a:cs typeface="Times New Roman" panose="02020603050405020304" pitchFamily="18" charset="0"/>
              </a:rPr>
              <a:t>该结点。</a:t>
            </a:r>
            <a:endParaRPr lang="zh-CN" altLang="en-US" sz="2400" b="1" dirty="0">
              <a:solidFill>
                <a:srgbClr val="3333FF"/>
              </a:solidFill>
              <a:ea typeface="楷体" panose="02010609060101010101" pitchFamily="49" charset="-122"/>
              <a:cs typeface="Times New Roman" panose="02020603050405020304" pitchFamily="18" charset="0"/>
            </a:endParaRPr>
          </a:p>
        </p:txBody>
      </p:sp>
      <p:sp useBgFill="1">
        <p:nvSpPr>
          <p:cNvPr id="125975" name="Rectangle 23"/>
          <p:cNvSpPr>
            <a:spLocks noChangeArrowheads="1"/>
          </p:cNvSpPr>
          <p:nvPr/>
        </p:nvSpPr>
        <p:spPr bwMode="auto">
          <a:xfrm>
            <a:off x="1347774" y="2924175"/>
            <a:ext cx="1295400" cy="1219200"/>
          </a:xfrm>
          <a:prstGeom prst="rect">
            <a:avLst/>
          </a:prstGeom>
          <a:ln w="9525">
            <a:solidFill>
              <a:schemeClr val="bg1"/>
            </a:solidFill>
            <a:miter lim="800000"/>
          </a:ln>
        </p:spPr>
        <p:txBody>
          <a:bodyPr wrap="none" anchor="ctr"/>
          <a:lstStyle/>
          <a:p>
            <a:endParaRPr lang="zh-CN" altLang="en-US" sz="2800"/>
          </a:p>
        </p:txBody>
      </p:sp>
      <p:sp useBgFill="1">
        <p:nvSpPr>
          <p:cNvPr id="125976" name="Rectangle 24"/>
          <p:cNvSpPr>
            <a:spLocks noChangeArrowheads="1"/>
          </p:cNvSpPr>
          <p:nvPr/>
        </p:nvSpPr>
        <p:spPr bwMode="auto">
          <a:xfrm>
            <a:off x="6410348" y="4568825"/>
            <a:ext cx="1447800" cy="990600"/>
          </a:xfrm>
          <a:prstGeom prst="rect">
            <a:avLst/>
          </a:prstGeom>
          <a:ln w="9525">
            <a:solidFill>
              <a:schemeClr val="bg1"/>
            </a:solidFill>
            <a:miter lim="800000"/>
          </a:ln>
        </p:spPr>
        <p:txBody>
          <a:bodyPr wrap="none" anchor="ctr"/>
          <a:lstStyle/>
          <a:p>
            <a:endParaRPr kumimoji="0" lang="zh-CN" altLang="zh-CN" sz="1800">
              <a:latin typeface="Verdana" panose="020B0604030504040204" pitchFamily="34" charset="0"/>
            </a:endParaRPr>
          </a:p>
        </p:txBody>
      </p:sp>
      <p:sp>
        <p:nvSpPr>
          <p:cNvPr id="25623" name="Text Box 25"/>
          <p:cNvSpPr txBox="1">
            <a:spLocks noChangeArrowheads="1"/>
          </p:cNvSpPr>
          <p:nvPr/>
        </p:nvSpPr>
        <p:spPr bwMode="auto">
          <a:xfrm>
            <a:off x="928662" y="1610013"/>
            <a:ext cx="906017" cy="461665"/>
          </a:xfrm>
          <a:prstGeom prst="rect">
            <a:avLst/>
          </a:prstGeom>
          <a:noFill/>
          <a:ln w="9525">
            <a:noFill/>
            <a:miter lim="800000"/>
          </a:ln>
        </p:spPr>
        <p:txBody>
          <a:bodyPr wrap="none">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例如</a:t>
            </a:r>
            <a:r>
              <a:rPr lang="en-US" altLang="zh-CN" sz="2400" b="1" dirty="0">
                <a:solidFill>
                  <a:srgbClr val="3333FF"/>
                </a:solidFill>
                <a:ea typeface="楷体" panose="02010609060101010101" pitchFamily="49" charset="-122"/>
                <a:cs typeface="Times New Roman" panose="02020603050405020304" pitchFamily="18" charset="0"/>
              </a:rPr>
              <a:t>:</a:t>
            </a:r>
            <a:endParaRPr lang="en-US" altLang="zh-CN" sz="2400" dirty="0">
              <a:solidFill>
                <a:srgbClr val="3333FF"/>
              </a:solidFill>
              <a:ea typeface="楷体" panose="02010609060101010101" pitchFamily="49" charset="-122"/>
              <a:cs typeface="Times New Roman" panose="02020603050405020304" pitchFamily="18" charset="0"/>
            </a:endParaRPr>
          </a:p>
        </p:txBody>
      </p:sp>
      <p:sp>
        <p:nvSpPr>
          <p:cNvPr id="125978" name="Text Box 26"/>
          <p:cNvSpPr txBox="1">
            <a:spLocks noChangeArrowheads="1"/>
          </p:cNvSpPr>
          <p:nvPr/>
        </p:nvSpPr>
        <p:spPr bwMode="auto">
          <a:xfrm>
            <a:off x="5500694" y="1795437"/>
            <a:ext cx="2367956" cy="461665"/>
          </a:xfrm>
          <a:prstGeom prst="rect">
            <a:avLst/>
          </a:prstGeom>
          <a:noFill/>
          <a:ln w="9525">
            <a:solidFill>
              <a:schemeClr val="bg1"/>
            </a:solidFill>
            <a:miter lim="800000"/>
          </a:ln>
        </p:spPr>
        <p:txBody>
          <a:bodyPr wrap="none">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被删关键字 </a:t>
            </a:r>
            <a:r>
              <a:rPr lang="en-US" altLang="zh-CN" sz="2400" b="1" dirty="0">
                <a:solidFill>
                  <a:srgbClr val="3333FF"/>
                </a:solidFill>
                <a:ea typeface="楷体" panose="02010609060101010101" pitchFamily="49" charset="-122"/>
                <a:cs typeface="Times New Roman" panose="02020603050405020304" pitchFamily="18" charset="0"/>
              </a:rPr>
              <a:t>= 20</a:t>
            </a:r>
            <a:endParaRPr lang="en-US" altLang="zh-CN" sz="2400" dirty="0">
              <a:solidFill>
                <a:srgbClr val="3333FF"/>
              </a:solidFill>
              <a:ea typeface="楷体" panose="02010609060101010101" pitchFamily="49" charset="-122"/>
              <a:cs typeface="Times New Roman" panose="02020603050405020304" pitchFamily="18" charset="0"/>
            </a:endParaRPr>
          </a:p>
        </p:txBody>
      </p:sp>
      <p:sp useBgFill="1">
        <p:nvSpPr>
          <p:cNvPr id="125979" name="Text Box 27"/>
          <p:cNvSpPr txBox="1">
            <a:spLocks noChangeArrowheads="1"/>
          </p:cNvSpPr>
          <p:nvPr/>
        </p:nvSpPr>
        <p:spPr bwMode="auto">
          <a:xfrm>
            <a:off x="7389809" y="1785926"/>
            <a:ext cx="498475" cy="466725"/>
          </a:xfrm>
          <a:prstGeom prst="rect">
            <a:avLst/>
          </a:prstGeom>
          <a:ln w="9525">
            <a:solidFill>
              <a:schemeClr val="bg1"/>
            </a:solidFill>
            <a:miter lim="800000"/>
          </a:ln>
        </p:spPr>
        <p:txBody>
          <a:bodyPr wrap="none">
            <a:spAutoFit/>
          </a:bodyPr>
          <a:lstStyle/>
          <a:p>
            <a:pPr algn="l"/>
            <a:r>
              <a:rPr lang="en-US" altLang="zh-CN" sz="2400" b="1">
                <a:ea typeface="楷体_GB2312" pitchFamily="49" charset="-122"/>
              </a:rPr>
              <a:t>88</a:t>
            </a:r>
            <a:endParaRPr lang="en-US" altLang="zh-CN" sz="2400">
              <a:ea typeface="楷体_GB2312" pitchFamily="49" charset="-122"/>
            </a:endParaRPr>
          </a:p>
        </p:txBody>
      </p:sp>
      <p:sp>
        <p:nvSpPr>
          <p:cNvPr id="125980" name="Text Box 28"/>
          <p:cNvSpPr txBox="1">
            <a:spLocks noChangeArrowheads="1"/>
          </p:cNvSpPr>
          <p:nvPr/>
        </p:nvSpPr>
        <p:spPr bwMode="auto">
          <a:xfrm>
            <a:off x="2103438" y="5661025"/>
            <a:ext cx="5291833" cy="430887"/>
          </a:xfrm>
          <a:prstGeom prst="rect">
            <a:avLst/>
          </a:prstGeom>
          <a:noFill/>
          <a:ln w="9525">
            <a:solidFill>
              <a:schemeClr val="bg1"/>
            </a:solidFill>
            <a:miter lim="800000"/>
          </a:ln>
        </p:spPr>
        <p:txBody>
          <a:bodyPr wrap="none">
            <a:spAutoFit/>
          </a:bodyPr>
          <a:lstStyle/>
          <a:p>
            <a:pPr algn="l"/>
            <a:r>
              <a:rPr lang="zh-CN" altLang="en-US" sz="2200" b="1" smtClean="0">
                <a:solidFill>
                  <a:srgbClr val="3333FF"/>
                </a:solidFill>
                <a:latin typeface="楷体" panose="02010609060101010101" pitchFamily="49" charset="-122"/>
                <a:ea typeface="楷体" panose="02010609060101010101" pitchFamily="49" charset="-122"/>
              </a:rPr>
              <a:t>其双亲结点中相应指针域的值改为“空”</a:t>
            </a:r>
            <a:endParaRPr lang="zh-CN" altLang="en-US" sz="2200" dirty="0">
              <a:solidFill>
                <a:srgbClr val="3333FF"/>
              </a:solidFill>
              <a:latin typeface="楷体" panose="02010609060101010101" pitchFamily="49" charset="-122"/>
              <a:ea typeface="楷体" panose="02010609060101010101" pitchFamily="49" charset="-122"/>
            </a:endParaRPr>
          </a:p>
        </p:txBody>
      </p:sp>
      <p:sp>
        <p:nvSpPr>
          <p:cNvPr id="25628" name="Rectangle 30"/>
          <p:cNvSpPr>
            <a:spLocks noChangeArrowheads="1"/>
          </p:cNvSpPr>
          <p:nvPr/>
        </p:nvSpPr>
        <p:spPr bwMode="auto">
          <a:xfrm>
            <a:off x="285720" y="174606"/>
            <a:ext cx="4176713" cy="539750"/>
          </a:xfrm>
          <a:prstGeom prst="rect">
            <a:avLst/>
          </a:prstGeom>
          <a:solidFill>
            <a:srgbClr val="9900FF"/>
          </a:solidFill>
          <a:ln w="9525">
            <a:solidFill>
              <a:schemeClr val="tx2"/>
            </a:solidFill>
            <a:miter lim="800000"/>
          </a:ln>
        </p:spPr>
        <p:txBody>
          <a:bodyPr>
            <a:spAutoFit/>
          </a:bodyPr>
          <a:lstStyle/>
          <a:p>
            <a:pPr marL="88900" algn="just" fontAlgn="ctr">
              <a:lnSpc>
                <a:spcPct val="120000"/>
              </a:lnSpc>
            </a:pPr>
            <a:r>
              <a:rPr lang="en-US" altLang="zh-CN" sz="2400" b="1" dirty="0" smtClean="0">
                <a:solidFill>
                  <a:schemeClr val="bg1"/>
                </a:solidFill>
                <a:latin typeface="微软雅黑" panose="020B0503020204020204" charset="-122"/>
                <a:ea typeface="微软雅黑" panose="020B0503020204020204" charset="-122"/>
                <a:cs typeface="Times New Roman" panose="02020603050405020304" pitchFamily="18" charset="0"/>
              </a:rPr>
              <a:t>3</a:t>
            </a:r>
            <a:r>
              <a:rPr lang="zh-CN" altLang="en-US" sz="2400" b="1" dirty="0" smtClean="0">
                <a:solidFill>
                  <a:schemeClr val="bg1"/>
                </a:solidFill>
                <a:latin typeface="微软雅黑" panose="020B0503020204020204" charset="-122"/>
                <a:ea typeface="微软雅黑" panose="020B0503020204020204" charset="-122"/>
                <a:cs typeface="Times New Roman" panose="02020603050405020304" pitchFamily="18" charset="0"/>
              </a:rPr>
              <a:t>、</a:t>
            </a:r>
            <a:r>
              <a:rPr lang="en-US" altLang="zh-CN" sz="2400" b="1" dirty="0" smtClean="0">
                <a:solidFill>
                  <a:schemeClr val="bg1"/>
                </a:solidFill>
                <a:latin typeface="微软雅黑" panose="020B0503020204020204" charset="-122"/>
                <a:ea typeface="微软雅黑" panose="020B0503020204020204" charset="-122"/>
                <a:cs typeface="Times New Roman" panose="02020603050405020304" pitchFamily="18" charset="0"/>
              </a:rPr>
              <a:t> </a:t>
            </a:r>
            <a:r>
              <a:rPr lang="zh-CN" altLang="en-US" sz="2400" b="1" dirty="0">
                <a:solidFill>
                  <a:schemeClr val="bg1"/>
                </a:solidFill>
                <a:latin typeface="微软雅黑" panose="020B0503020204020204" charset="-122"/>
                <a:ea typeface="微软雅黑" panose="020B0503020204020204" charset="-122"/>
                <a:cs typeface="Times New Roman" panose="02020603050405020304" pitchFamily="18" charset="0"/>
              </a:rPr>
              <a:t>二叉排序</a:t>
            </a:r>
            <a:r>
              <a:rPr lang="zh-CN" altLang="en-US" sz="2400" b="1">
                <a:solidFill>
                  <a:schemeClr val="bg1"/>
                </a:solidFill>
                <a:latin typeface="微软雅黑" panose="020B0503020204020204" charset="-122"/>
                <a:ea typeface="微软雅黑" panose="020B0503020204020204" charset="-122"/>
                <a:cs typeface="Times New Roman" panose="02020603050405020304" pitchFamily="18" charset="0"/>
              </a:rPr>
              <a:t>树</a:t>
            </a:r>
            <a:r>
              <a:rPr lang="zh-CN" altLang="en-US" sz="2400" b="1" smtClean="0">
                <a:solidFill>
                  <a:schemeClr val="bg1"/>
                </a:solidFill>
                <a:latin typeface="微软雅黑" panose="020B0503020204020204" charset="-122"/>
                <a:ea typeface="微软雅黑" panose="020B0503020204020204" charset="-122"/>
                <a:cs typeface="Times New Roman" panose="02020603050405020304" pitchFamily="18" charset="0"/>
              </a:rPr>
              <a:t>的结点删除</a:t>
            </a:r>
            <a:endParaRPr lang="zh-CN" altLang="en-US" sz="2400" b="1" dirty="0">
              <a:solidFill>
                <a:schemeClr val="bg1"/>
              </a:solidFill>
              <a:latin typeface="微软雅黑" panose="020B0503020204020204" charset="-122"/>
              <a:ea typeface="微软雅黑" panose="020B0503020204020204" charset="-122"/>
              <a:cs typeface="Times New Roman" panose="02020603050405020304" pitchFamily="18" charset="0"/>
            </a:endParaRPr>
          </a:p>
        </p:txBody>
      </p:sp>
      <p:sp>
        <p:nvSpPr>
          <p:cNvPr id="25629" name="Oval 4"/>
          <p:cNvSpPr>
            <a:spLocks noChangeArrowheads="1"/>
          </p:cNvSpPr>
          <p:nvPr/>
        </p:nvSpPr>
        <p:spPr bwMode="auto">
          <a:xfrm>
            <a:off x="2616200" y="2587625"/>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30</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30" name="灯片编号占位符 29"/>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78"/>
                                        </p:tgtEl>
                                        <p:attrNameLst>
                                          <p:attrName>style.visibility</p:attrName>
                                        </p:attrNameLst>
                                      </p:cBhvr>
                                      <p:to>
                                        <p:strVal val="visible"/>
                                      </p:to>
                                    </p:set>
                                    <p:animEffect transition="in" filter="wipe(left)">
                                      <p:cBhvr>
                                        <p:cTn id="7" dur="500"/>
                                        <p:tgtEl>
                                          <p:spTgt spid="1259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5975"/>
                                        </p:tgtEl>
                                        <p:attrNameLst>
                                          <p:attrName>style.visibility</p:attrName>
                                        </p:attrNameLst>
                                      </p:cBhvr>
                                      <p:to>
                                        <p:strVal val="visible"/>
                                      </p:to>
                                    </p:set>
                                    <p:animEffect transition="in" filter="wipe(up)">
                                      <p:cBhvr>
                                        <p:cTn id="12" dur="500"/>
                                        <p:tgtEl>
                                          <p:spTgt spid="1259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79"/>
                                        </p:tgtEl>
                                        <p:attrNameLst>
                                          <p:attrName>style.visibility</p:attrName>
                                        </p:attrNameLst>
                                      </p:cBhvr>
                                      <p:to>
                                        <p:strVal val="visible"/>
                                      </p:to>
                                    </p:set>
                                    <p:animEffect transition="in" filter="wipe(left)">
                                      <p:cBhvr>
                                        <p:cTn id="17" dur="500"/>
                                        <p:tgtEl>
                                          <p:spTgt spid="1259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5976"/>
                                        </p:tgtEl>
                                        <p:attrNameLst>
                                          <p:attrName>style.visibility</p:attrName>
                                        </p:attrNameLst>
                                      </p:cBhvr>
                                      <p:to>
                                        <p:strVal val="visible"/>
                                      </p:to>
                                    </p:set>
                                    <p:animEffect transition="in" filter="wipe(up)">
                                      <p:cBhvr>
                                        <p:cTn id="22" dur="500"/>
                                        <p:tgtEl>
                                          <p:spTgt spid="1259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5980"/>
                                        </p:tgtEl>
                                        <p:attrNameLst>
                                          <p:attrName>style.visibility</p:attrName>
                                        </p:attrNameLst>
                                      </p:cBhvr>
                                      <p:to>
                                        <p:strVal val="visible"/>
                                      </p:to>
                                    </p:set>
                                    <p:animEffect transition="in" filter="wipe(left)">
                                      <p:cBhvr>
                                        <p:cTn id="27" dur="500"/>
                                        <p:tgtEl>
                                          <p:spTgt spid="125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5" grpId="0" bldLvl="0" animBg="1"/>
      <p:bldP spid="125976" grpId="0" bldLvl="0" animBg="1"/>
      <p:bldP spid="125978" grpId="0" bldLvl="0" animBg="1" autoUpdateAnimBg="0"/>
      <p:bldP spid="125979" grpId="0" bldLvl="0" animBg="1" autoUpdateAnimBg="0"/>
      <p:bldP spid="125980" grpId="0" bldLvl="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3"/>
          <p:cNvSpPr>
            <a:spLocks noChangeArrowheads="1"/>
          </p:cNvSpPr>
          <p:nvPr/>
        </p:nvSpPr>
        <p:spPr bwMode="auto">
          <a:xfrm>
            <a:off x="3276600" y="16764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50</a:t>
            </a:r>
            <a:endPar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6627" name="Oval 4"/>
          <p:cNvSpPr>
            <a:spLocks noChangeArrowheads="1"/>
          </p:cNvSpPr>
          <p:nvPr/>
        </p:nvSpPr>
        <p:spPr bwMode="auto">
          <a:xfrm>
            <a:off x="1828800" y="22098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30</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6628" name="Oval 5"/>
          <p:cNvSpPr>
            <a:spLocks noChangeArrowheads="1"/>
          </p:cNvSpPr>
          <p:nvPr/>
        </p:nvSpPr>
        <p:spPr bwMode="auto">
          <a:xfrm>
            <a:off x="4724400" y="2209800"/>
            <a:ext cx="685800" cy="533400"/>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80</a:t>
            </a:r>
            <a:endPar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6629" name="Oval 6"/>
          <p:cNvSpPr>
            <a:spLocks noChangeArrowheads="1"/>
          </p:cNvSpPr>
          <p:nvPr/>
        </p:nvSpPr>
        <p:spPr bwMode="auto">
          <a:xfrm>
            <a:off x="685800" y="28956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20</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6630" name="Oval 7"/>
          <p:cNvSpPr>
            <a:spLocks noChangeArrowheads="1"/>
          </p:cNvSpPr>
          <p:nvPr/>
        </p:nvSpPr>
        <p:spPr bwMode="auto">
          <a:xfrm>
            <a:off x="5867400" y="28956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90</a:t>
            </a:r>
            <a:endPar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6631" name="Oval 8"/>
          <p:cNvSpPr>
            <a:spLocks noChangeArrowheads="1"/>
          </p:cNvSpPr>
          <p:nvPr/>
        </p:nvSpPr>
        <p:spPr bwMode="auto">
          <a:xfrm>
            <a:off x="5029200" y="37338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85</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6632" name="Oval 9"/>
          <p:cNvSpPr>
            <a:spLocks noChangeArrowheads="1"/>
          </p:cNvSpPr>
          <p:nvPr/>
        </p:nvSpPr>
        <p:spPr bwMode="auto">
          <a:xfrm>
            <a:off x="2971800" y="2895600"/>
            <a:ext cx="685800" cy="533400"/>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40</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6633" name="Oval 10"/>
          <p:cNvSpPr>
            <a:spLocks noChangeArrowheads="1"/>
          </p:cNvSpPr>
          <p:nvPr/>
        </p:nvSpPr>
        <p:spPr bwMode="auto">
          <a:xfrm>
            <a:off x="2057400" y="37338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35</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6634" name="Oval 11"/>
          <p:cNvSpPr>
            <a:spLocks noChangeArrowheads="1"/>
          </p:cNvSpPr>
          <p:nvPr/>
        </p:nvSpPr>
        <p:spPr bwMode="auto">
          <a:xfrm>
            <a:off x="6324600" y="45720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88</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6635" name="Line 12"/>
          <p:cNvSpPr>
            <a:spLocks noChangeShapeType="1"/>
          </p:cNvSpPr>
          <p:nvPr/>
        </p:nvSpPr>
        <p:spPr bwMode="auto">
          <a:xfrm flipH="1">
            <a:off x="2438400" y="1981200"/>
            <a:ext cx="838200" cy="381000"/>
          </a:xfrm>
          <a:prstGeom prst="line">
            <a:avLst/>
          </a:prstGeom>
          <a:noFill/>
          <a:ln w="38100">
            <a:solidFill>
              <a:srgbClr val="3333FF"/>
            </a:solidFill>
            <a:round/>
          </a:ln>
        </p:spPr>
        <p:txBody>
          <a:bodyPr wrap="none" anchor="ctr"/>
          <a:lstStyle/>
          <a:p>
            <a:endParaRPr lang="zh-CN" altLang="en-US" sz="2800"/>
          </a:p>
        </p:txBody>
      </p:sp>
      <p:sp>
        <p:nvSpPr>
          <p:cNvPr id="26636" name="Freeform 13"/>
          <p:cNvSpPr/>
          <p:nvPr/>
        </p:nvSpPr>
        <p:spPr bwMode="auto">
          <a:xfrm>
            <a:off x="1295400" y="2590800"/>
            <a:ext cx="558800" cy="381000"/>
          </a:xfrm>
          <a:custGeom>
            <a:avLst/>
            <a:gdLst>
              <a:gd name="T0" fmla="*/ 352 w 352"/>
              <a:gd name="T1" fmla="*/ 0 h 240"/>
              <a:gd name="T2" fmla="*/ 0 w 352"/>
              <a:gd name="T3" fmla="*/ 240 h 240"/>
              <a:gd name="T4" fmla="*/ 0 60000 65536"/>
              <a:gd name="T5" fmla="*/ 0 60000 65536"/>
              <a:gd name="T6" fmla="*/ 0 w 352"/>
              <a:gd name="T7" fmla="*/ 0 h 240"/>
              <a:gd name="T8" fmla="*/ 352 w 352"/>
              <a:gd name="T9" fmla="*/ 240 h 240"/>
            </a:gdLst>
            <a:ahLst/>
            <a:cxnLst>
              <a:cxn ang="T4">
                <a:pos x="T0" y="T1"/>
              </a:cxn>
              <a:cxn ang="T5">
                <a:pos x="T2" y="T3"/>
              </a:cxn>
            </a:cxnLst>
            <a:rect l="T6" t="T7" r="T8" b="T9"/>
            <a:pathLst>
              <a:path w="352" h="240">
                <a:moveTo>
                  <a:pt x="352" y="0"/>
                </a:moveTo>
                <a:lnTo>
                  <a:pt x="0" y="240"/>
                </a:lnTo>
              </a:path>
            </a:pathLst>
          </a:custGeom>
          <a:noFill/>
          <a:ln w="38100">
            <a:solidFill>
              <a:srgbClr val="3333FF"/>
            </a:solidFill>
            <a:round/>
          </a:ln>
        </p:spPr>
        <p:txBody>
          <a:bodyPr wrap="none" anchor="ctr"/>
          <a:lstStyle/>
          <a:p>
            <a:endParaRPr lang="zh-CN" altLang="en-US" sz="2800"/>
          </a:p>
        </p:txBody>
      </p:sp>
      <p:sp>
        <p:nvSpPr>
          <p:cNvPr id="26637" name="Line 14"/>
          <p:cNvSpPr>
            <a:spLocks noChangeShapeType="1"/>
          </p:cNvSpPr>
          <p:nvPr/>
        </p:nvSpPr>
        <p:spPr bwMode="auto">
          <a:xfrm>
            <a:off x="3962400" y="1981200"/>
            <a:ext cx="762000" cy="381000"/>
          </a:xfrm>
          <a:prstGeom prst="line">
            <a:avLst/>
          </a:prstGeom>
          <a:noFill/>
          <a:ln w="38100">
            <a:solidFill>
              <a:srgbClr val="3333FF"/>
            </a:solidFill>
            <a:round/>
          </a:ln>
        </p:spPr>
        <p:txBody>
          <a:bodyPr wrap="none" anchor="ctr"/>
          <a:lstStyle/>
          <a:p>
            <a:endParaRPr lang="zh-CN" altLang="en-US" sz="2800"/>
          </a:p>
        </p:txBody>
      </p:sp>
      <p:sp>
        <p:nvSpPr>
          <p:cNvPr id="26638" name="Line 15"/>
          <p:cNvSpPr>
            <a:spLocks noChangeShapeType="1"/>
          </p:cNvSpPr>
          <p:nvPr/>
        </p:nvSpPr>
        <p:spPr bwMode="auto">
          <a:xfrm>
            <a:off x="2438400" y="2590800"/>
            <a:ext cx="609600" cy="381000"/>
          </a:xfrm>
          <a:prstGeom prst="line">
            <a:avLst/>
          </a:prstGeom>
          <a:noFill/>
          <a:ln w="38100">
            <a:solidFill>
              <a:srgbClr val="3333FF"/>
            </a:solidFill>
            <a:round/>
          </a:ln>
        </p:spPr>
        <p:txBody>
          <a:bodyPr wrap="none" anchor="ctr"/>
          <a:lstStyle/>
          <a:p>
            <a:endParaRPr lang="zh-CN" altLang="en-US" sz="2800"/>
          </a:p>
        </p:txBody>
      </p:sp>
      <p:sp>
        <p:nvSpPr>
          <p:cNvPr id="26639" name="Line 16"/>
          <p:cNvSpPr>
            <a:spLocks noChangeShapeType="1"/>
          </p:cNvSpPr>
          <p:nvPr/>
        </p:nvSpPr>
        <p:spPr bwMode="auto">
          <a:xfrm flipH="1">
            <a:off x="2514600" y="3352800"/>
            <a:ext cx="533400" cy="381000"/>
          </a:xfrm>
          <a:prstGeom prst="line">
            <a:avLst/>
          </a:prstGeom>
          <a:noFill/>
          <a:ln w="38100">
            <a:solidFill>
              <a:srgbClr val="3333FF"/>
            </a:solidFill>
            <a:round/>
          </a:ln>
        </p:spPr>
        <p:txBody>
          <a:bodyPr wrap="none" anchor="ctr"/>
          <a:lstStyle/>
          <a:p>
            <a:endParaRPr lang="zh-CN" altLang="en-US" sz="2800"/>
          </a:p>
        </p:txBody>
      </p:sp>
      <p:sp>
        <p:nvSpPr>
          <p:cNvPr id="26640" name="Line 17"/>
          <p:cNvSpPr>
            <a:spLocks noChangeShapeType="1"/>
          </p:cNvSpPr>
          <p:nvPr/>
        </p:nvSpPr>
        <p:spPr bwMode="auto">
          <a:xfrm>
            <a:off x="5334000" y="2667000"/>
            <a:ext cx="609600" cy="304800"/>
          </a:xfrm>
          <a:prstGeom prst="line">
            <a:avLst/>
          </a:prstGeom>
          <a:noFill/>
          <a:ln w="38100">
            <a:solidFill>
              <a:srgbClr val="3333FF"/>
            </a:solidFill>
            <a:round/>
          </a:ln>
        </p:spPr>
        <p:txBody>
          <a:bodyPr wrap="none" anchor="ctr"/>
          <a:lstStyle/>
          <a:p>
            <a:endParaRPr lang="zh-CN" altLang="en-US" sz="2800"/>
          </a:p>
        </p:txBody>
      </p:sp>
      <p:sp>
        <p:nvSpPr>
          <p:cNvPr id="26641" name="Freeform 18"/>
          <p:cNvSpPr/>
          <p:nvPr/>
        </p:nvSpPr>
        <p:spPr bwMode="auto">
          <a:xfrm>
            <a:off x="5575300" y="3302000"/>
            <a:ext cx="368300" cy="469900"/>
          </a:xfrm>
          <a:custGeom>
            <a:avLst/>
            <a:gdLst>
              <a:gd name="T0" fmla="*/ 232 w 232"/>
              <a:gd name="T1" fmla="*/ 0 h 296"/>
              <a:gd name="T2" fmla="*/ 0 w 232"/>
              <a:gd name="T3" fmla="*/ 296 h 296"/>
              <a:gd name="T4" fmla="*/ 0 60000 65536"/>
              <a:gd name="T5" fmla="*/ 0 60000 65536"/>
              <a:gd name="T6" fmla="*/ 0 w 232"/>
              <a:gd name="T7" fmla="*/ 0 h 296"/>
              <a:gd name="T8" fmla="*/ 232 w 232"/>
              <a:gd name="T9" fmla="*/ 296 h 296"/>
            </a:gdLst>
            <a:ahLst/>
            <a:cxnLst>
              <a:cxn ang="T4">
                <a:pos x="T0" y="T1"/>
              </a:cxn>
              <a:cxn ang="T5">
                <a:pos x="T2" y="T3"/>
              </a:cxn>
            </a:cxnLst>
            <a:rect l="T6" t="T7" r="T8" b="T9"/>
            <a:pathLst>
              <a:path w="232" h="296">
                <a:moveTo>
                  <a:pt x="232" y="0"/>
                </a:moveTo>
                <a:lnTo>
                  <a:pt x="0" y="296"/>
                </a:lnTo>
              </a:path>
            </a:pathLst>
          </a:custGeom>
          <a:noFill/>
          <a:ln w="38100">
            <a:solidFill>
              <a:srgbClr val="3333FF"/>
            </a:solidFill>
            <a:round/>
          </a:ln>
        </p:spPr>
        <p:txBody>
          <a:bodyPr wrap="none" anchor="ctr"/>
          <a:lstStyle/>
          <a:p>
            <a:endParaRPr lang="zh-CN" altLang="en-US" sz="2800"/>
          </a:p>
        </p:txBody>
      </p:sp>
      <p:sp>
        <p:nvSpPr>
          <p:cNvPr id="26642" name="Freeform 19"/>
          <p:cNvSpPr/>
          <p:nvPr/>
        </p:nvSpPr>
        <p:spPr bwMode="auto">
          <a:xfrm>
            <a:off x="5689600" y="4114800"/>
            <a:ext cx="711200" cy="533400"/>
          </a:xfrm>
          <a:custGeom>
            <a:avLst/>
            <a:gdLst>
              <a:gd name="T0" fmla="*/ 0 w 448"/>
              <a:gd name="T1" fmla="*/ 0 h 336"/>
              <a:gd name="T2" fmla="*/ 448 w 448"/>
              <a:gd name="T3" fmla="*/ 336 h 336"/>
              <a:gd name="T4" fmla="*/ 0 60000 65536"/>
              <a:gd name="T5" fmla="*/ 0 60000 65536"/>
              <a:gd name="T6" fmla="*/ 0 w 448"/>
              <a:gd name="T7" fmla="*/ 0 h 336"/>
              <a:gd name="T8" fmla="*/ 448 w 448"/>
              <a:gd name="T9" fmla="*/ 336 h 336"/>
            </a:gdLst>
            <a:ahLst/>
            <a:cxnLst>
              <a:cxn ang="T4">
                <a:pos x="T0" y="T1"/>
              </a:cxn>
              <a:cxn ang="T5">
                <a:pos x="T2" y="T3"/>
              </a:cxn>
            </a:cxnLst>
            <a:rect l="T6" t="T7" r="T8" b="T9"/>
            <a:pathLst>
              <a:path w="448" h="336">
                <a:moveTo>
                  <a:pt x="0" y="0"/>
                </a:moveTo>
                <a:lnTo>
                  <a:pt x="448" y="336"/>
                </a:lnTo>
              </a:path>
            </a:pathLst>
          </a:custGeom>
          <a:noFill/>
          <a:ln w="38100">
            <a:solidFill>
              <a:srgbClr val="3333FF"/>
            </a:solidFill>
            <a:round/>
          </a:ln>
        </p:spPr>
        <p:txBody>
          <a:bodyPr wrap="none" anchor="ctr"/>
          <a:lstStyle/>
          <a:p>
            <a:endParaRPr lang="zh-CN" altLang="en-US" sz="2800"/>
          </a:p>
        </p:txBody>
      </p:sp>
      <p:sp>
        <p:nvSpPr>
          <p:cNvPr id="26643" name="Oval 20"/>
          <p:cNvSpPr>
            <a:spLocks noChangeArrowheads="1"/>
          </p:cNvSpPr>
          <p:nvPr/>
        </p:nvSpPr>
        <p:spPr bwMode="auto">
          <a:xfrm>
            <a:off x="1066800" y="45720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32</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6644" name="Freeform 21"/>
          <p:cNvSpPr/>
          <p:nvPr/>
        </p:nvSpPr>
        <p:spPr bwMode="auto">
          <a:xfrm>
            <a:off x="1574800" y="4089400"/>
            <a:ext cx="520700" cy="508000"/>
          </a:xfrm>
          <a:custGeom>
            <a:avLst/>
            <a:gdLst>
              <a:gd name="T0" fmla="*/ 328 w 328"/>
              <a:gd name="T1" fmla="*/ 0 h 320"/>
              <a:gd name="T2" fmla="*/ 0 w 328"/>
              <a:gd name="T3" fmla="*/ 320 h 320"/>
              <a:gd name="T4" fmla="*/ 0 60000 65536"/>
              <a:gd name="T5" fmla="*/ 0 60000 65536"/>
              <a:gd name="T6" fmla="*/ 0 w 328"/>
              <a:gd name="T7" fmla="*/ 0 h 320"/>
              <a:gd name="T8" fmla="*/ 328 w 328"/>
              <a:gd name="T9" fmla="*/ 320 h 320"/>
            </a:gdLst>
            <a:ahLst/>
            <a:cxnLst>
              <a:cxn ang="T4">
                <a:pos x="T0" y="T1"/>
              </a:cxn>
              <a:cxn ang="T5">
                <a:pos x="T2" y="T3"/>
              </a:cxn>
            </a:cxnLst>
            <a:rect l="T6" t="T7" r="T8" b="T9"/>
            <a:pathLst>
              <a:path w="328" h="320">
                <a:moveTo>
                  <a:pt x="328" y="0"/>
                </a:moveTo>
                <a:lnTo>
                  <a:pt x="0" y="320"/>
                </a:lnTo>
              </a:path>
            </a:pathLst>
          </a:custGeom>
          <a:noFill/>
          <a:ln w="38100">
            <a:solidFill>
              <a:srgbClr val="3333FF"/>
            </a:solidFill>
            <a:round/>
          </a:ln>
        </p:spPr>
        <p:txBody>
          <a:bodyPr wrap="none" anchor="ctr"/>
          <a:lstStyle/>
          <a:p>
            <a:endParaRPr lang="zh-CN" altLang="en-US" sz="2800"/>
          </a:p>
        </p:txBody>
      </p:sp>
      <p:sp>
        <p:nvSpPr>
          <p:cNvPr id="128023" name="Rectangle 23"/>
          <p:cNvSpPr>
            <a:spLocks noChangeArrowheads="1"/>
          </p:cNvSpPr>
          <p:nvPr/>
        </p:nvSpPr>
        <p:spPr bwMode="auto">
          <a:xfrm>
            <a:off x="79375" y="260350"/>
            <a:ext cx="8740775" cy="978729"/>
          </a:xfrm>
          <a:prstGeom prst="rect">
            <a:avLst/>
          </a:prstGeom>
          <a:noFill/>
          <a:ln w="9525">
            <a:noFill/>
            <a:miter lim="800000"/>
          </a:ln>
        </p:spPr>
        <p:txBody>
          <a:bodyPr>
            <a:spAutoFit/>
          </a:bodyPr>
          <a:lstStyle/>
          <a:p>
            <a:pPr algn="l">
              <a:lnSpc>
                <a:spcPct val="120000"/>
              </a:lnSpc>
            </a:pPr>
            <a:r>
              <a:rPr lang="zh-CN" altLang="en-US" sz="2400" b="1" dirty="0">
                <a:solidFill>
                  <a:srgbClr val="3333FF"/>
                </a:solidFill>
                <a:ea typeface="楷体" panose="02010609060101010101" pitchFamily="49" charset="-122"/>
                <a:cs typeface="Times New Roman" panose="02020603050405020304" pitchFamily="18" charset="0"/>
              </a:rPr>
              <a:t>　（</a:t>
            </a:r>
            <a:r>
              <a:rPr lang="en-US" altLang="zh-CN" sz="2400" b="1" dirty="0">
                <a:solidFill>
                  <a:srgbClr val="3333FF"/>
                </a:solidFill>
                <a:ea typeface="楷体" panose="02010609060101010101" pitchFamily="49" charset="-122"/>
                <a:cs typeface="Times New Roman" panose="02020603050405020304" pitchFamily="18" charset="0"/>
              </a:rPr>
              <a:t>2</a:t>
            </a:r>
            <a:r>
              <a:rPr lang="zh-CN" altLang="en-US" sz="2400" b="1" dirty="0">
                <a:solidFill>
                  <a:srgbClr val="3333FF"/>
                </a:solidFill>
                <a:ea typeface="楷体" panose="02010609060101010101" pitchFamily="49" charset="-122"/>
                <a:cs typeface="Times New Roman" panose="02020603050405020304" pitchFamily="18" charset="0"/>
              </a:rPr>
              <a:t>）</a:t>
            </a:r>
            <a:r>
              <a:rPr lang="zh-CN" altLang="en-US" sz="2400" b="1" i="1" dirty="0">
                <a:solidFill>
                  <a:srgbClr val="3333FF"/>
                </a:solidFill>
                <a:ea typeface="楷体" panose="02010609060101010101" pitchFamily="49" charset="-122"/>
                <a:cs typeface="Times New Roman" panose="02020603050405020304" pitchFamily="18" charset="0"/>
              </a:rPr>
              <a:t> </a:t>
            </a:r>
            <a:r>
              <a:rPr lang="zh-CN" altLang="en-US" sz="2400" b="1" dirty="0">
                <a:solidFill>
                  <a:srgbClr val="3333FF"/>
                </a:solidFill>
                <a:ea typeface="楷体" panose="02010609060101010101" pitchFamily="49" charset="-122"/>
                <a:cs typeface="Times New Roman" panose="02020603050405020304" pitchFamily="18" charset="0"/>
              </a:rPr>
              <a:t>被</a:t>
            </a:r>
            <a:r>
              <a:rPr lang="zh-CN" altLang="en-US" sz="2400" b="1">
                <a:solidFill>
                  <a:srgbClr val="3333FF"/>
                </a:solidFill>
                <a:ea typeface="楷体" panose="02010609060101010101" pitchFamily="49" charset="-122"/>
                <a:cs typeface="Times New Roman" panose="02020603050405020304" pitchFamily="18" charset="0"/>
              </a:rPr>
              <a:t>删除</a:t>
            </a:r>
            <a:r>
              <a:rPr lang="zh-CN" altLang="en-US" sz="2400" b="1" smtClean="0">
                <a:solidFill>
                  <a:srgbClr val="3333FF"/>
                </a:solidFill>
                <a:ea typeface="楷体" panose="02010609060101010101" pitchFamily="49" charset="-122"/>
                <a:cs typeface="Times New Roman" panose="02020603050405020304" pitchFamily="18" charset="0"/>
              </a:rPr>
              <a:t>的结点只有</a:t>
            </a:r>
            <a:r>
              <a:rPr lang="zh-CN" altLang="en-US" sz="2400" b="1" dirty="0">
                <a:solidFill>
                  <a:srgbClr val="3333FF"/>
                </a:solidFill>
                <a:ea typeface="楷体" panose="02010609060101010101" pitchFamily="49" charset="-122"/>
                <a:cs typeface="Times New Roman" panose="02020603050405020304" pitchFamily="18" charset="0"/>
              </a:rPr>
              <a:t>左子树或者只有右</a:t>
            </a:r>
            <a:r>
              <a:rPr lang="zh-CN" altLang="en-US" sz="2400" b="1">
                <a:solidFill>
                  <a:srgbClr val="3333FF"/>
                </a:solidFill>
                <a:ea typeface="楷体" panose="02010609060101010101" pitchFamily="49" charset="-122"/>
                <a:cs typeface="Times New Roman" panose="02020603050405020304" pitchFamily="18" charset="0"/>
              </a:rPr>
              <a:t>子</a:t>
            </a:r>
            <a:r>
              <a:rPr lang="zh-CN" altLang="en-US" sz="2400" b="1" smtClean="0">
                <a:solidFill>
                  <a:srgbClr val="3333FF"/>
                </a:solidFill>
                <a:ea typeface="楷体" panose="02010609060101010101" pitchFamily="49" charset="-122"/>
                <a:cs typeface="Times New Roman" panose="02020603050405020304" pitchFamily="18" charset="0"/>
              </a:rPr>
              <a:t>树，用</a:t>
            </a:r>
            <a:r>
              <a:rPr lang="zh-CN" altLang="en-US" sz="2400" b="1" dirty="0">
                <a:solidFill>
                  <a:srgbClr val="3333FF"/>
                </a:solidFill>
                <a:ea typeface="楷体" panose="02010609060101010101" pitchFamily="49" charset="-122"/>
                <a:cs typeface="Times New Roman" panose="02020603050405020304" pitchFamily="18" charset="0"/>
              </a:rPr>
              <a:t>其左子树或者右</a:t>
            </a:r>
            <a:r>
              <a:rPr lang="zh-CN" altLang="en-US" sz="2400" b="1">
                <a:solidFill>
                  <a:srgbClr val="3333FF"/>
                </a:solidFill>
                <a:ea typeface="楷体" panose="02010609060101010101" pitchFamily="49" charset="-122"/>
                <a:cs typeface="Times New Roman" panose="02020603050405020304" pitchFamily="18" charset="0"/>
              </a:rPr>
              <a:t>子</a:t>
            </a:r>
            <a:r>
              <a:rPr lang="zh-CN" altLang="en-US" sz="2400" b="1" smtClean="0">
                <a:solidFill>
                  <a:srgbClr val="3333FF"/>
                </a:solidFill>
                <a:ea typeface="楷体" panose="02010609060101010101" pitchFamily="49" charset="-122"/>
                <a:cs typeface="Times New Roman" panose="02020603050405020304" pitchFamily="18" charset="0"/>
              </a:rPr>
              <a:t>树替换它（结点替换）。</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128024" name="AutoShape 24"/>
          <p:cNvSpPr>
            <a:spLocks noChangeArrowheads="1"/>
          </p:cNvSpPr>
          <p:nvPr/>
        </p:nvSpPr>
        <p:spPr bwMode="auto">
          <a:xfrm>
            <a:off x="2362200" y="2628900"/>
            <a:ext cx="152400" cy="1143000"/>
          </a:xfrm>
          <a:prstGeom prst="downArrow">
            <a:avLst>
              <a:gd name="adj1" fmla="val 50000"/>
              <a:gd name="adj2" fmla="val 187500"/>
            </a:avLst>
          </a:prstGeom>
          <a:solidFill>
            <a:srgbClr val="FF00FF"/>
          </a:solidFill>
          <a:ln w="9525">
            <a:solidFill>
              <a:srgbClr val="3333FF"/>
            </a:solidFill>
            <a:miter lim="800000"/>
          </a:ln>
        </p:spPr>
        <p:txBody>
          <a:bodyPr vert="eaVert" wrap="none" anchor="ctr"/>
          <a:lstStyle/>
          <a:p>
            <a:endParaRPr lang="zh-CN" altLang="en-US" sz="2800"/>
          </a:p>
        </p:txBody>
      </p:sp>
      <p:sp useBgFill="1">
        <p:nvSpPr>
          <p:cNvPr id="128025" name="Rectangle 25"/>
          <p:cNvSpPr>
            <a:spLocks noChangeArrowheads="1"/>
          </p:cNvSpPr>
          <p:nvPr/>
        </p:nvSpPr>
        <p:spPr bwMode="auto">
          <a:xfrm>
            <a:off x="2508245" y="2590800"/>
            <a:ext cx="1349375" cy="1143000"/>
          </a:xfrm>
          <a:prstGeom prst="rect">
            <a:avLst/>
          </a:prstGeom>
          <a:ln w="9525">
            <a:solidFill>
              <a:schemeClr val="bg1"/>
            </a:solidFill>
            <a:miter lim="800000"/>
          </a:ln>
        </p:spPr>
        <p:txBody>
          <a:bodyPr wrap="none" anchor="ctr"/>
          <a:lstStyle/>
          <a:p>
            <a:endParaRPr kumimoji="0" lang="zh-CN" altLang="zh-CN" sz="1800">
              <a:latin typeface="Verdana" panose="020B0604030504040204" pitchFamily="34" charset="0"/>
            </a:endParaRPr>
          </a:p>
        </p:txBody>
      </p:sp>
      <p:sp>
        <p:nvSpPr>
          <p:cNvPr id="128026" name="Line 26"/>
          <p:cNvSpPr>
            <a:spLocks noChangeShapeType="1"/>
          </p:cNvSpPr>
          <p:nvPr/>
        </p:nvSpPr>
        <p:spPr bwMode="auto">
          <a:xfrm>
            <a:off x="3962400" y="1981200"/>
            <a:ext cx="1981200" cy="990600"/>
          </a:xfrm>
          <a:prstGeom prst="line">
            <a:avLst/>
          </a:prstGeom>
          <a:noFill/>
          <a:ln w="63500">
            <a:solidFill>
              <a:srgbClr val="3333FF"/>
            </a:solidFill>
            <a:round/>
            <a:tailEnd type="triangle" w="med" len="lg"/>
          </a:ln>
        </p:spPr>
        <p:txBody>
          <a:bodyPr wrap="none" anchor="ctr"/>
          <a:lstStyle/>
          <a:p>
            <a:endParaRPr lang="zh-CN" altLang="en-US" sz="2800"/>
          </a:p>
        </p:txBody>
      </p:sp>
      <p:sp useBgFill="1">
        <p:nvSpPr>
          <p:cNvPr id="128027" name="Rectangle 27"/>
          <p:cNvSpPr>
            <a:spLocks noChangeArrowheads="1"/>
          </p:cNvSpPr>
          <p:nvPr/>
        </p:nvSpPr>
        <p:spPr bwMode="auto">
          <a:xfrm>
            <a:off x="4572000" y="2133600"/>
            <a:ext cx="838200" cy="685800"/>
          </a:xfrm>
          <a:prstGeom prst="rect">
            <a:avLst/>
          </a:prstGeom>
          <a:ln w="9525">
            <a:solidFill>
              <a:schemeClr val="bg1"/>
            </a:solidFill>
            <a:miter lim="800000"/>
          </a:ln>
        </p:spPr>
        <p:txBody>
          <a:bodyPr wrap="none" anchor="ctr"/>
          <a:lstStyle/>
          <a:p>
            <a:endParaRPr lang="zh-CN" altLang="en-US" sz="2800"/>
          </a:p>
        </p:txBody>
      </p:sp>
      <p:sp>
        <p:nvSpPr>
          <p:cNvPr id="128028" name="Line 28"/>
          <p:cNvSpPr>
            <a:spLocks noChangeShapeType="1"/>
          </p:cNvSpPr>
          <p:nvPr/>
        </p:nvSpPr>
        <p:spPr bwMode="auto">
          <a:xfrm>
            <a:off x="3962400" y="1981200"/>
            <a:ext cx="1981200" cy="990600"/>
          </a:xfrm>
          <a:prstGeom prst="line">
            <a:avLst/>
          </a:prstGeom>
          <a:noFill/>
          <a:ln w="63500">
            <a:solidFill>
              <a:srgbClr val="3333FF"/>
            </a:solidFill>
            <a:round/>
            <a:tailEnd type="triangle" w="med" len="lg"/>
          </a:ln>
        </p:spPr>
        <p:txBody>
          <a:bodyPr wrap="none" anchor="ctr"/>
          <a:lstStyle/>
          <a:p>
            <a:endParaRPr lang="zh-CN" altLang="en-US" sz="2800"/>
          </a:p>
        </p:txBody>
      </p:sp>
      <p:sp>
        <p:nvSpPr>
          <p:cNvPr id="128029" name="Text Box 29"/>
          <p:cNvSpPr txBox="1">
            <a:spLocks noChangeArrowheads="1"/>
          </p:cNvSpPr>
          <p:nvPr/>
        </p:nvSpPr>
        <p:spPr bwMode="auto">
          <a:xfrm>
            <a:off x="228600" y="5295900"/>
            <a:ext cx="8686800" cy="904863"/>
          </a:xfrm>
          <a:prstGeom prst="rect">
            <a:avLst/>
          </a:prstGeom>
          <a:noFill/>
          <a:ln w="9525">
            <a:solidFill>
              <a:schemeClr val="bg1"/>
            </a:solidFill>
            <a:miter lim="800000"/>
          </a:ln>
        </p:spPr>
        <p:txBody>
          <a:bodyPr>
            <a:spAutoFit/>
          </a:bodyPr>
          <a:lstStyle/>
          <a:p>
            <a:pPr algn="l">
              <a:lnSpc>
                <a:spcPct val="120000"/>
              </a:lnSpc>
              <a:spcBef>
                <a:spcPct val="50000"/>
              </a:spcBef>
            </a:pPr>
            <a:r>
              <a:rPr lang="zh-CN" altLang="en-US" sz="2200" b="1" dirty="0" smtClean="0">
                <a:solidFill>
                  <a:srgbClr val="3333FF"/>
                </a:solidFill>
                <a:latin typeface="楷体" panose="02010609060101010101" pitchFamily="49" charset="-122"/>
                <a:ea typeface="楷体" panose="02010609060101010101" pitchFamily="49" charset="-122"/>
              </a:rPr>
              <a:t>    </a:t>
            </a:r>
            <a:r>
              <a:rPr lang="zh-CN" altLang="en-US" sz="2200" b="1" smtClean="0">
                <a:solidFill>
                  <a:srgbClr val="3333FF"/>
                </a:solidFill>
                <a:latin typeface="楷体" panose="02010609060101010101" pitchFamily="49" charset="-122"/>
                <a:ea typeface="楷体" panose="02010609060101010101" pitchFamily="49" charset="-122"/>
              </a:rPr>
              <a:t>其双亲结点的</a:t>
            </a:r>
            <a:r>
              <a:rPr lang="zh-CN" altLang="en-US" sz="2200" b="1" dirty="0">
                <a:solidFill>
                  <a:srgbClr val="3333FF"/>
                </a:solidFill>
                <a:latin typeface="楷体" panose="02010609060101010101" pitchFamily="49" charset="-122"/>
                <a:ea typeface="楷体" panose="02010609060101010101" pitchFamily="49" charset="-122"/>
              </a:rPr>
              <a:t>相应指针域的值改为 “指向</a:t>
            </a:r>
            <a:r>
              <a:rPr lang="zh-CN" altLang="en-US" sz="2200" b="1">
                <a:solidFill>
                  <a:srgbClr val="3333FF"/>
                </a:solidFill>
                <a:latin typeface="楷体" panose="02010609060101010101" pitchFamily="49" charset="-122"/>
                <a:ea typeface="楷体" panose="02010609060101010101" pitchFamily="49" charset="-122"/>
              </a:rPr>
              <a:t>被</a:t>
            </a:r>
            <a:r>
              <a:rPr lang="zh-CN" altLang="en-US" sz="2200" b="1" smtClean="0">
                <a:solidFill>
                  <a:srgbClr val="3333FF"/>
                </a:solidFill>
                <a:latin typeface="楷体" panose="02010609060101010101" pitchFamily="49" charset="-122"/>
                <a:ea typeface="楷体" panose="02010609060101010101" pitchFamily="49" charset="-122"/>
              </a:rPr>
              <a:t>删除结点的</a:t>
            </a:r>
            <a:r>
              <a:rPr lang="zh-CN" altLang="en-US" sz="2200" b="1" dirty="0">
                <a:solidFill>
                  <a:srgbClr val="3333FF"/>
                </a:solidFill>
                <a:latin typeface="楷体" panose="02010609060101010101" pitchFamily="49" charset="-122"/>
                <a:ea typeface="楷体" panose="02010609060101010101" pitchFamily="49" charset="-122"/>
              </a:rPr>
              <a:t>左子树或右子树”。</a:t>
            </a:r>
            <a:endParaRPr lang="zh-CN" altLang="en-US" sz="2200" dirty="0">
              <a:solidFill>
                <a:srgbClr val="3333FF"/>
              </a:solidFill>
              <a:latin typeface="楷体" panose="02010609060101010101" pitchFamily="49" charset="-122"/>
              <a:ea typeface="楷体" panose="02010609060101010101" pitchFamily="49" charset="-122"/>
            </a:endParaRPr>
          </a:p>
        </p:txBody>
      </p:sp>
      <p:sp>
        <p:nvSpPr>
          <p:cNvPr id="128030" name="Text Box 30"/>
          <p:cNvSpPr txBox="1">
            <a:spLocks noChangeArrowheads="1"/>
          </p:cNvSpPr>
          <p:nvPr/>
        </p:nvSpPr>
        <p:spPr bwMode="auto">
          <a:xfrm>
            <a:off x="5486400" y="1108075"/>
            <a:ext cx="2367956" cy="461665"/>
          </a:xfrm>
          <a:prstGeom prst="rect">
            <a:avLst/>
          </a:prstGeom>
          <a:noFill/>
          <a:ln w="9525">
            <a:solidFill>
              <a:schemeClr val="bg1"/>
            </a:solidFill>
            <a:miter lim="800000"/>
          </a:ln>
        </p:spPr>
        <p:txBody>
          <a:bodyPr wrap="none">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被删关键字 </a:t>
            </a:r>
            <a:r>
              <a:rPr lang="en-US" altLang="zh-CN" sz="2400" b="1" dirty="0">
                <a:solidFill>
                  <a:srgbClr val="3333FF"/>
                </a:solidFill>
                <a:ea typeface="楷体" panose="02010609060101010101" pitchFamily="49" charset="-122"/>
                <a:cs typeface="Times New Roman" panose="02020603050405020304" pitchFamily="18" charset="0"/>
              </a:rPr>
              <a:t>= 40</a:t>
            </a:r>
            <a:endParaRPr lang="en-US" altLang="zh-CN" sz="2400" dirty="0">
              <a:solidFill>
                <a:srgbClr val="3333FF"/>
              </a:solidFill>
              <a:ea typeface="楷体" panose="02010609060101010101" pitchFamily="49" charset="-122"/>
              <a:cs typeface="Times New Roman" panose="02020603050405020304" pitchFamily="18" charset="0"/>
            </a:endParaRPr>
          </a:p>
        </p:txBody>
      </p:sp>
      <p:sp useBgFill="1">
        <p:nvSpPr>
          <p:cNvPr id="128031" name="Rectangle 31"/>
          <p:cNvSpPr>
            <a:spLocks noChangeArrowheads="1"/>
          </p:cNvSpPr>
          <p:nvPr/>
        </p:nvSpPr>
        <p:spPr bwMode="auto">
          <a:xfrm>
            <a:off x="7380288" y="1130300"/>
            <a:ext cx="498475" cy="466725"/>
          </a:xfrm>
          <a:prstGeom prst="rect">
            <a:avLst/>
          </a:prstGeom>
          <a:ln w="9525">
            <a:solidFill>
              <a:schemeClr val="bg1"/>
            </a:solidFill>
            <a:miter lim="800000"/>
          </a:ln>
        </p:spPr>
        <p:txBody>
          <a:bodyPr wrap="none">
            <a:spAutoFit/>
          </a:bodyPr>
          <a:lstStyle/>
          <a:p>
            <a:pPr algn="l"/>
            <a:r>
              <a:rPr lang="en-US" altLang="zh-CN" sz="2400" b="1">
                <a:ea typeface="楷体_GB2312" pitchFamily="49" charset="-122"/>
              </a:rPr>
              <a:t>80</a:t>
            </a:r>
            <a:endParaRPr lang="en-US" altLang="zh-CN" sz="2400" b="1">
              <a:ea typeface="楷体_GB2312" pitchFamily="49" charset="-122"/>
            </a:endParaRPr>
          </a:p>
        </p:txBody>
      </p:sp>
      <p:sp>
        <p:nvSpPr>
          <p:cNvPr id="31" name="Text Box 25"/>
          <p:cNvSpPr txBox="1">
            <a:spLocks noChangeArrowheads="1"/>
          </p:cNvSpPr>
          <p:nvPr/>
        </p:nvSpPr>
        <p:spPr bwMode="auto">
          <a:xfrm>
            <a:off x="928662" y="1357298"/>
            <a:ext cx="906017" cy="461665"/>
          </a:xfrm>
          <a:prstGeom prst="rect">
            <a:avLst/>
          </a:prstGeom>
          <a:noFill/>
          <a:ln w="9525">
            <a:noFill/>
            <a:miter lim="800000"/>
          </a:ln>
        </p:spPr>
        <p:txBody>
          <a:bodyPr wrap="none">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例如</a:t>
            </a:r>
            <a:r>
              <a:rPr lang="en-US" altLang="zh-CN" sz="2400" b="1" dirty="0">
                <a:solidFill>
                  <a:srgbClr val="3333FF"/>
                </a:solidFill>
                <a:ea typeface="楷体" panose="02010609060101010101" pitchFamily="49" charset="-122"/>
                <a:cs typeface="Times New Roman" panose="02020603050405020304" pitchFamily="18" charset="0"/>
              </a:rPr>
              <a:t>:</a:t>
            </a:r>
            <a:endParaRPr lang="en-US" altLang="zh-CN" sz="2400" dirty="0">
              <a:solidFill>
                <a:srgbClr val="3333FF"/>
              </a:solidFill>
              <a:ea typeface="楷体" panose="02010609060101010101" pitchFamily="49" charset="-122"/>
              <a:cs typeface="Times New Roman" panose="02020603050405020304" pitchFamily="18" charset="0"/>
            </a:endParaRPr>
          </a:p>
        </p:txBody>
      </p:sp>
      <p:sp>
        <p:nvSpPr>
          <p:cNvPr id="32" name="灯片编号占位符 31"/>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30"/>
                                        </p:tgtEl>
                                        <p:attrNameLst>
                                          <p:attrName>style.visibility</p:attrName>
                                        </p:attrNameLst>
                                      </p:cBhvr>
                                      <p:to>
                                        <p:strVal val="visible"/>
                                      </p:to>
                                    </p:set>
                                    <p:animEffect transition="in" filter="wipe(left)">
                                      <p:cBhvr>
                                        <p:cTn id="7" dur="500"/>
                                        <p:tgtEl>
                                          <p:spTgt spid="1280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8024"/>
                                        </p:tgtEl>
                                        <p:attrNameLst>
                                          <p:attrName>style.visibility</p:attrName>
                                        </p:attrNameLst>
                                      </p:cBhvr>
                                      <p:to>
                                        <p:strVal val="visible"/>
                                      </p:to>
                                    </p:set>
                                    <p:animEffect transition="in" filter="wipe(up)">
                                      <p:cBhvr>
                                        <p:cTn id="12" dur="500"/>
                                        <p:tgtEl>
                                          <p:spTgt spid="12802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28025"/>
                                        </p:tgtEl>
                                        <p:attrNameLst>
                                          <p:attrName>style.visibility</p:attrName>
                                        </p:attrNameLst>
                                      </p:cBhvr>
                                      <p:to>
                                        <p:strVal val="visible"/>
                                      </p:to>
                                    </p:set>
                                    <p:animEffect transition="in" filter="wipe(up)">
                                      <p:cBhvr>
                                        <p:cTn id="16" dur="500"/>
                                        <p:tgtEl>
                                          <p:spTgt spid="1280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8031"/>
                                        </p:tgtEl>
                                        <p:attrNameLst>
                                          <p:attrName>style.visibility</p:attrName>
                                        </p:attrNameLst>
                                      </p:cBhvr>
                                      <p:to>
                                        <p:strVal val="visible"/>
                                      </p:to>
                                    </p:set>
                                    <p:animEffect transition="in" filter="wipe(left)">
                                      <p:cBhvr>
                                        <p:cTn id="21" dur="500"/>
                                        <p:tgtEl>
                                          <p:spTgt spid="1280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8026"/>
                                        </p:tgtEl>
                                        <p:attrNameLst>
                                          <p:attrName>style.visibility</p:attrName>
                                        </p:attrNameLst>
                                      </p:cBhvr>
                                      <p:to>
                                        <p:strVal val="visible"/>
                                      </p:to>
                                    </p:set>
                                    <p:animEffect transition="in" filter="wipe(up)">
                                      <p:cBhvr>
                                        <p:cTn id="26" dur="500"/>
                                        <p:tgtEl>
                                          <p:spTgt spid="12802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28027"/>
                                        </p:tgtEl>
                                        <p:attrNameLst>
                                          <p:attrName>style.visibility</p:attrName>
                                        </p:attrNameLst>
                                      </p:cBhvr>
                                      <p:to>
                                        <p:strVal val="visible"/>
                                      </p:to>
                                    </p:set>
                                    <p:animEffect transition="in" filter="wipe(up)">
                                      <p:cBhvr>
                                        <p:cTn id="30" dur="500"/>
                                        <p:tgtEl>
                                          <p:spTgt spid="128027"/>
                                        </p:tgtEl>
                                      </p:cBhvr>
                                    </p:animEffec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12802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8029"/>
                                        </p:tgtEl>
                                        <p:attrNameLst>
                                          <p:attrName>style.visibility</p:attrName>
                                        </p:attrNameLst>
                                      </p:cBhvr>
                                      <p:to>
                                        <p:strVal val="visible"/>
                                      </p:to>
                                    </p:set>
                                    <p:animEffect transition="in" filter="wipe(left)">
                                      <p:cBhvr>
                                        <p:cTn id="38" dur="500"/>
                                        <p:tgtEl>
                                          <p:spTgt spid="128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24" grpId="0" bldLvl="0" animBg="1"/>
      <p:bldP spid="128025" grpId="0" bldLvl="0" animBg="1"/>
      <p:bldP spid="128026" grpId="0" bldLvl="0" animBg="1"/>
      <p:bldP spid="128027" grpId="0" bldLvl="0" animBg="1"/>
      <p:bldP spid="128028" grpId="0" bldLvl="0" animBg="1"/>
      <p:bldP spid="128029" grpId="0" bldLvl="0" animBg="1" autoUpdateAnimBg="0"/>
      <p:bldP spid="128030" grpId="0" bldLvl="0" animBg="1" autoUpdateAnimBg="0"/>
      <p:bldP spid="128031" grpId="0" bldLvl="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3"/>
          <p:cNvSpPr>
            <a:spLocks noChangeArrowheads="1"/>
          </p:cNvSpPr>
          <p:nvPr/>
        </p:nvSpPr>
        <p:spPr bwMode="auto">
          <a:xfrm>
            <a:off x="3429000" y="1233486"/>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50</a:t>
            </a:r>
            <a:endPar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7651" name="Oval 4"/>
          <p:cNvSpPr>
            <a:spLocks noChangeArrowheads="1"/>
          </p:cNvSpPr>
          <p:nvPr/>
        </p:nvSpPr>
        <p:spPr bwMode="auto">
          <a:xfrm>
            <a:off x="1981200" y="17668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30</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7652" name="Oval 5"/>
          <p:cNvSpPr>
            <a:spLocks noChangeArrowheads="1"/>
          </p:cNvSpPr>
          <p:nvPr/>
        </p:nvSpPr>
        <p:spPr bwMode="auto">
          <a:xfrm>
            <a:off x="4876800" y="17668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80</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7653" name="Oval 6"/>
          <p:cNvSpPr>
            <a:spLocks noChangeArrowheads="1"/>
          </p:cNvSpPr>
          <p:nvPr/>
        </p:nvSpPr>
        <p:spPr bwMode="auto">
          <a:xfrm>
            <a:off x="838200" y="24526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20</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7654" name="Oval 7"/>
          <p:cNvSpPr>
            <a:spLocks noChangeArrowheads="1"/>
          </p:cNvSpPr>
          <p:nvPr/>
        </p:nvSpPr>
        <p:spPr bwMode="auto">
          <a:xfrm>
            <a:off x="6019800" y="24526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90</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7655" name="Oval 8"/>
          <p:cNvSpPr>
            <a:spLocks noChangeArrowheads="1"/>
          </p:cNvSpPr>
          <p:nvPr/>
        </p:nvSpPr>
        <p:spPr bwMode="auto">
          <a:xfrm>
            <a:off x="5181600" y="32908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85</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7656" name="Oval 9"/>
          <p:cNvSpPr>
            <a:spLocks noChangeArrowheads="1"/>
          </p:cNvSpPr>
          <p:nvPr/>
        </p:nvSpPr>
        <p:spPr bwMode="auto">
          <a:xfrm>
            <a:off x="3124200" y="2452686"/>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40</a:t>
            </a:r>
            <a:endPar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7657" name="Oval 10"/>
          <p:cNvSpPr>
            <a:spLocks noChangeArrowheads="1"/>
          </p:cNvSpPr>
          <p:nvPr/>
        </p:nvSpPr>
        <p:spPr bwMode="auto">
          <a:xfrm>
            <a:off x="2209800" y="32908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35</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7658" name="Oval 11"/>
          <p:cNvSpPr>
            <a:spLocks noChangeArrowheads="1"/>
          </p:cNvSpPr>
          <p:nvPr/>
        </p:nvSpPr>
        <p:spPr bwMode="auto">
          <a:xfrm>
            <a:off x="6477000" y="41290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88</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7659" name="Line 12"/>
          <p:cNvSpPr>
            <a:spLocks noChangeShapeType="1"/>
          </p:cNvSpPr>
          <p:nvPr/>
        </p:nvSpPr>
        <p:spPr bwMode="auto">
          <a:xfrm flipH="1">
            <a:off x="2590800" y="1538286"/>
            <a:ext cx="838200" cy="381000"/>
          </a:xfrm>
          <a:prstGeom prst="line">
            <a:avLst/>
          </a:prstGeom>
          <a:noFill/>
          <a:ln w="38100">
            <a:solidFill>
              <a:srgbClr val="3333FF"/>
            </a:solidFill>
            <a:round/>
          </a:ln>
        </p:spPr>
        <p:txBody>
          <a:bodyPr wrap="none" anchor="ctr"/>
          <a:lstStyle/>
          <a:p>
            <a:endParaRPr lang="zh-CN" altLang="en-US" sz="2800"/>
          </a:p>
        </p:txBody>
      </p:sp>
      <p:sp>
        <p:nvSpPr>
          <p:cNvPr id="27660" name="Line 13"/>
          <p:cNvSpPr>
            <a:spLocks noChangeShapeType="1"/>
          </p:cNvSpPr>
          <p:nvPr/>
        </p:nvSpPr>
        <p:spPr bwMode="auto">
          <a:xfrm flipH="1">
            <a:off x="1447800" y="2147886"/>
            <a:ext cx="609600" cy="381000"/>
          </a:xfrm>
          <a:prstGeom prst="line">
            <a:avLst/>
          </a:prstGeom>
          <a:noFill/>
          <a:ln w="38100">
            <a:solidFill>
              <a:srgbClr val="3333FF"/>
            </a:solidFill>
            <a:round/>
          </a:ln>
        </p:spPr>
        <p:txBody>
          <a:bodyPr wrap="none" anchor="ctr"/>
          <a:lstStyle/>
          <a:p>
            <a:endParaRPr lang="zh-CN" altLang="en-US" sz="2800"/>
          </a:p>
        </p:txBody>
      </p:sp>
      <p:sp>
        <p:nvSpPr>
          <p:cNvPr id="27661" name="Line 14"/>
          <p:cNvSpPr>
            <a:spLocks noChangeShapeType="1"/>
          </p:cNvSpPr>
          <p:nvPr/>
        </p:nvSpPr>
        <p:spPr bwMode="auto">
          <a:xfrm>
            <a:off x="4114800" y="1538286"/>
            <a:ext cx="762000" cy="381000"/>
          </a:xfrm>
          <a:prstGeom prst="line">
            <a:avLst/>
          </a:prstGeom>
          <a:noFill/>
          <a:ln w="38100">
            <a:solidFill>
              <a:srgbClr val="3333FF"/>
            </a:solidFill>
            <a:round/>
          </a:ln>
        </p:spPr>
        <p:txBody>
          <a:bodyPr wrap="none" anchor="ctr"/>
          <a:lstStyle/>
          <a:p>
            <a:endParaRPr lang="zh-CN" altLang="en-US" sz="2800"/>
          </a:p>
        </p:txBody>
      </p:sp>
      <p:sp>
        <p:nvSpPr>
          <p:cNvPr id="27662" name="Line 15"/>
          <p:cNvSpPr>
            <a:spLocks noChangeShapeType="1"/>
          </p:cNvSpPr>
          <p:nvPr/>
        </p:nvSpPr>
        <p:spPr bwMode="auto">
          <a:xfrm>
            <a:off x="2590800" y="2147886"/>
            <a:ext cx="609600" cy="381000"/>
          </a:xfrm>
          <a:prstGeom prst="line">
            <a:avLst/>
          </a:prstGeom>
          <a:noFill/>
          <a:ln w="38100">
            <a:solidFill>
              <a:srgbClr val="3333FF"/>
            </a:solidFill>
            <a:round/>
          </a:ln>
        </p:spPr>
        <p:txBody>
          <a:bodyPr wrap="none" anchor="ctr"/>
          <a:lstStyle/>
          <a:p>
            <a:endParaRPr lang="zh-CN" altLang="en-US" sz="2800"/>
          </a:p>
        </p:txBody>
      </p:sp>
      <p:sp>
        <p:nvSpPr>
          <p:cNvPr id="27663" name="Line 16"/>
          <p:cNvSpPr>
            <a:spLocks noChangeShapeType="1"/>
          </p:cNvSpPr>
          <p:nvPr/>
        </p:nvSpPr>
        <p:spPr bwMode="auto">
          <a:xfrm flipH="1">
            <a:off x="2667000" y="2909886"/>
            <a:ext cx="533400" cy="381000"/>
          </a:xfrm>
          <a:prstGeom prst="line">
            <a:avLst/>
          </a:prstGeom>
          <a:noFill/>
          <a:ln w="38100">
            <a:solidFill>
              <a:srgbClr val="3333FF"/>
            </a:solidFill>
            <a:round/>
          </a:ln>
        </p:spPr>
        <p:txBody>
          <a:bodyPr wrap="none" anchor="ctr"/>
          <a:lstStyle/>
          <a:p>
            <a:endParaRPr lang="zh-CN" altLang="en-US" sz="2800"/>
          </a:p>
        </p:txBody>
      </p:sp>
      <p:sp>
        <p:nvSpPr>
          <p:cNvPr id="27664" name="Line 17"/>
          <p:cNvSpPr>
            <a:spLocks noChangeShapeType="1"/>
          </p:cNvSpPr>
          <p:nvPr/>
        </p:nvSpPr>
        <p:spPr bwMode="auto">
          <a:xfrm>
            <a:off x="5486400" y="2224086"/>
            <a:ext cx="609600" cy="304800"/>
          </a:xfrm>
          <a:prstGeom prst="line">
            <a:avLst/>
          </a:prstGeom>
          <a:noFill/>
          <a:ln w="38100">
            <a:solidFill>
              <a:srgbClr val="3333FF"/>
            </a:solidFill>
            <a:round/>
          </a:ln>
        </p:spPr>
        <p:txBody>
          <a:bodyPr wrap="none" anchor="ctr"/>
          <a:lstStyle/>
          <a:p>
            <a:endParaRPr lang="zh-CN" altLang="en-US" sz="2800"/>
          </a:p>
        </p:txBody>
      </p:sp>
      <p:sp>
        <p:nvSpPr>
          <p:cNvPr id="27665" name="Freeform 18"/>
          <p:cNvSpPr/>
          <p:nvPr/>
        </p:nvSpPr>
        <p:spPr bwMode="auto">
          <a:xfrm>
            <a:off x="5715000" y="2922586"/>
            <a:ext cx="381000" cy="444500"/>
          </a:xfrm>
          <a:custGeom>
            <a:avLst/>
            <a:gdLst>
              <a:gd name="T0" fmla="*/ 240 w 240"/>
              <a:gd name="T1" fmla="*/ 0 h 280"/>
              <a:gd name="T2" fmla="*/ 0 w 240"/>
              <a:gd name="T3" fmla="*/ 280 h 280"/>
              <a:gd name="T4" fmla="*/ 0 60000 65536"/>
              <a:gd name="T5" fmla="*/ 0 60000 65536"/>
              <a:gd name="T6" fmla="*/ 0 w 240"/>
              <a:gd name="T7" fmla="*/ 0 h 280"/>
              <a:gd name="T8" fmla="*/ 240 w 240"/>
              <a:gd name="T9" fmla="*/ 280 h 280"/>
            </a:gdLst>
            <a:ahLst/>
            <a:cxnLst>
              <a:cxn ang="T4">
                <a:pos x="T0" y="T1"/>
              </a:cxn>
              <a:cxn ang="T5">
                <a:pos x="T2" y="T3"/>
              </a:cxn>
            </a:cxnLst>
            <a:rect l="T6" t="T7" r="T8" b="T9"/>
            <a:pathLst>
              <a:path w="240" h="280">
                <a:moveTo>
                  <a:pt x="240" y="0"/>
                </a:moveTo>
                <a:lnTo>
                  <a:pt x="0" y="280"/>
                </a:lnTo>
              </a:path>
            </a:pathLst>
          </a:custGeom>
          <a:noFill/>
          <a:ln w="38100">
            <a:solidFill>
              <a:srgbClr val="3333FF"/>
            </a:solidFill>
            <a:round/>
          </a:ln>
        </p:spPr>
        <p:txBody>
          <a:bodyPr wrap="none" anchor="ctr"/>
          <a:lstStyle/>
          <a:p>
            <a:endParaRPr lang="zh-CN" altLang="en-US" sz="2800"/>
          </a:p>
        </p:txBody>
      </p:sp>
      <p:sp>
        <p:nvSpPr>
          <p:cNvPr id="27666" name="Line 19"/>
          <p:cNvSpPr>
            <a:spLocks noChangeShapeType="1"/>
          </p:cNvSpPr>
          <p:nvPr/>
        </p:nvSpPr>
        <p:spPr bwMode="auto">
          <a:xfrm>
            <a:off x="5791200" y="3748086"/>
            <a:ext cx="762000" cy="457200"/>
          </a:xfrm>
          <a:prstGeom prst="line">
            <a:avLst/>
          </a:prstGeom>
          <a:noFill/>
          <a:ln w="38100">
            <a:solidFill>
              <a:srgbClr val="3333FF"/>
            </a:solidFill>
            <a:round/>
          </a:ln>
        </p:spPr>
        <p:txBody>
          <a:bodyPr wrap="none" anchor="ctr"/>
          <a:lstStyle/>
          <a:p>
            <a:endParaRPr lang="zh-CN" altLang="en-US" sz="2800"/>
          </a:p>
        </p:txBody>
      </p:sp>
      <p:sp>
        <p:nvSpPr>
          <p:cNvPr id="27667" name="Oval 20"/>
          <p:cNvSpPr>
            <a:spLocks noChangeArrowheads="1"/>
          </p:cNvSpPr>
          <p:nvPr/>
        </p:nvSpPr>
        <p:spPr bwMode="auto">
          <a:xfrm>
            <a:off x="1219200" y="41290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rPr>
              <a:t>32</a:t>
            </a:r>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27668" name="Freeform 21"/>
          <p:cNvSpPr/>
          <p:nvPr/>
        </p:nvSpPr>
        <p:spPr bwMode="auto">
          <a:xfrm>
            <a:off x="1676400" y="3684586"/>
            <a:ext cx="558800" cy="444500"/>
          </a:xfrm>
          <a:custGeom>
            <a:avLst/>
            <a:gdLst>
              <a:gd name="T0" fmla="*/ 352 w 352"/>
              <a:gd name="T1" fmla="*/ 0 h 280"/>
              <a:gd name="T2" fmla="*/ 0 w 352"/>
              <a:gd name="T3" fmla="*/ 280 h 280"/>
              <a:gd name="T4" fmla="*/ 0 60000 65536"/>
              <a:gd name="T5" fmla="*/ 0 60000 65536"/>
              <a:gd name="T6" fmla="*/ 0 w 352"/>
              <a:gd name="T7" fmla="*/ 0 h 280"/>
              <a:gd name="T8" fmla="*/ 352 w 352"/>
              <a:gd name="T9" fmla="*/ 280 h 280"/>
            </a:gdLst>
            <a:ahLst/>
            <a:cxnLst>
              <a:cxn ang="T4">
                <a:pos x="T0" y="T1"/>
              </a:cxn>
              <a:cxn ang="T5">
                <a:pos x="T2" y="T3"/>
              </a:cxn>
            </a:cxnLst>
            <a:rect l="T6" t="T7" r="T8" b="T9"/>
            <a:pathLst>
              <a:path w="352" h="280">
                <a:moveTo>
                  <a:pt x="352" y="0"/>
                </a:moveTo>
                <a:lnTo>
                  <a:pt x="0" y="280"/>
                </a:lnTo>
              </a:path>
            </a:pathLst>
          </a:custGeom>
          <a:noFill/>
          <a:ln w="38100">
            <a:solidFill>
              <a:srgbClr val="3333FF"/>
            </a:solidFill>
            <a:round/>
          </a:ln>
        </p:spPr>
        <p:txBody>
          <a:bodyPr wrap="none" anchor="ctr"/>
          <a:lstStyle/>
          <a:p>
            <a:endParaRPr lang="zh-CN" altLang="en-US" sz="2800"/>
          </a:p>
        </p:txBody>
      </p:sp>
      <p:sp>
        <p:nvSpPr>
          <p:cNvPr id="131095" name="Rectangle 23"/>
          <p:cNvSpPr>
            <a:spLocks noChangeArrowheads="1"/>
          </p:cNvSpPr>
          <p:nvPr/>
        </p:nvSpPr>
        <p:spPr bwMode="auto">
          <a:xfrm>
            <a:off x="500034" y="71414"/>
            <a:ext cx="7031038" cy="466725"/>
          </a:xfrm>
          <a:prstGeom prst="rect">
            <a:avLst/>
          </a:prstGeom>
          <a:noFill/>
          <a:ln w="9525">
            <a:solidFill>
              <a:schemeClr val="bg1"/>
            </a:solidFill>
            <a:miter lim="800000"/>
          </a:ln>
        </p:spPr>
        <p:txBody>
          <a:bodyPr>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a:t>
            </a:r>
            <a:r>
              <a:rPr lang="en-US" altLang="zh-CN" sz="2400" b="1" dirty="0">
                <a:solidFill>
                  <a:srgbClr val="3333FF"/>
                </a:solidFill>
                <a:ea typeface="楷体" panose="02010609060101010101" pitchFamily="49" charset="-122"/>
                <a:cs typeface="Times New Roman" panose="02020603050405020304" pitchFamily="18" charset="0"/>
              </a:rPr>
              <a:t>3</a:t>
            </a:r>
            <a:r>
              <a:rPr lang="zh-CN" altLang="en-US" sz="2400" b="1" dirty="0">
                <a:solidFill>
                  <a:srgbClr val="3333FF"/>
                </a:solidFill>
                <a:ea typeface="楷体" panose="02010609060101010101" pitchFamily="49" charset="-122"/>
                <a:cs typeface="Times New Roman" panose="02020603050405020304" pitchFamily="18" charset="0"/>
              </a:rPr>
              <a:t>）被</a:t>
            </a:r>
            <a:r>
              <a:rPr lang="zh-CN" altLang="en-US" sz="2400" b="1">
                <a:solidFill>
                  <a:srgbClr val="3333FF"/>
                </a:solidFill>
                <a:ea typeface="楷体" panose="02010609060101010101" pitchFamily="49" charset="-122"/>
                <a:cs typeface="Times New Roman" panose="02020603050405020304" pitchFamily="18" charset="0"/>
              </a:rPr>
              <a:t>删除</a:t>
            </a:r>
            <a:r>
              <a:rPr lang="zh-CN" altLang="en-US" sz="2400" b="1" smtClean="0">
                <a:solidFill>
                  <a:srgbClr val="3333FF"/>
                </a:solidFill>
                <a:ea typeface="楷体" panose="02010609060101010101" pitchFamily="49" charset="-122"/>
                <a:cs typeface="Times New Roman" panose="02020603050405020304" pitchFamily="18" charset="0"/>
              </a:rPr>
              <a:t>的结点既有左子树，也</a:t>
            </a:r>
            <a:r>
              <a:rPr lang="zh-CN" altLang="en-US" sz="2400" b="1" dirty="0">
                <a:solidFill>
                  <a:srgbClr val="3333FF"/>
                </a:solidFill>
                <a:ea typeface="楷体" panose="02010609060101010101" pitchFamily="49" charset="-122"/>
                <a:cs typeface="Times New Roman" panose="02020603050405020304" pitchFamily="18" charset="0"/>
              </a:rPr>
              <a:t>有右子树</a:t>
            </a:r>
            <a:endParaRPr lang="zh-CN" altLang="en-US" sz="2400" b="1" dirty="0">
              <a:solidFill>
                <a:srgbClr val="3333FF"/>
              </a:solidFill>
              <a:ea typeface="楷体" panose="02010609060101010101" pitchFamily="49" charset="-122"/>
              <a:cs typeface="Times New Roman" panose="02020603050405020304" pitchFamily="18" charset="0"/>
            </a:endParaRPr>
          </a:p>
        </p:txBody>
      </p:sp>
      <p:sp>
        <p:nvSpPr>
          <p:cNvPr id="131096" name="Oval 24"/>
          <p:cNvSpPr>
            <a:spLocks noChangeArrowheads="1"/>
          </p:cNvSpPr>
          <p:nvPr/>
        </p:nvSpPr>
        <p:spPr bwMode="auto">
          <a:xfrm>
            <a:off x="3108320" y="2452686"/>
            <a:ext cx="685800" cy="533400"/>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40</a:t>
            </a:r>
            <a:endPar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131097" name="Oval 25"/>
          <p:cNvSpPr>
            <a:spLocks noChangeArrowheads="1"/>
          </p:cNvSpPr>
          <p:nvPr/>
        </p:nvSpPr>
        <p:spPr bwMode="auto">
          <a:xfrm>
            <a:off x="3429000" y="1239826"/>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rPr>
              <a:t>40</a:t>
            </a:r>
            <a:endParaRPr lang="en-US" altLang="zh-CN" sz="2400" b="1" dirty="0">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131111" name="Text Box 39"/>
          <p:cNvSpPr txBox="1">
            <a:spLocks noChangeArrowheads="1"/>
          </p:cNvSpPr>
          <p:nvPr/>
        </p:nvSpPr>
        <p:spPr bwMode="auto">
          <a:xfrm>
            <a:off x="642910" y="4714884"/>
            <a:ext cx="7885143" cy="904863"/>
          </a:xfrm>
          <a:prstGeom prst="rect">
            <a:avLst/>
          </a:prstGeom>
          <a:noFill/>
          <a:ln w="9525">
            <a:solidFill>
              <a:schemeClr val="bg1"/>
            </a:solidFill>
            <a:miter lim="800000"/>
          </a:ln>
        </p:spPr>
        <p:txBody>
          <a:bodyPr wrap="square">
            <a:spAutoFit/>
          </a:bodyPr>
          <a:lstStyle/>
          <a:p>
            <a:pPr algn="l">
              <a:lnSpc>
                <a:spcPct val="120000"/>
              </a:lnSpc>
            </a:pPr>
            <a:r>
              <a:rPr lang="zh-CN" altLang="en-US" sz="2200" b="1" dirty="0" smtClean="0">
                <a:solidFill>
                  <a:srgbClr val="3333FF"/>
                </a:solidFill>
                <a:ea typeface="楷体" panose="02010609060101010101" pitchFamily="49" charset="-122"/>
                <a:cs typeface="Times New Roman" panose="02020603050405020304" pitchFamily="18" charset="0"/>
              </a:rPr>
              <a:t>         </a:t>
            </a:r>
            <a:r>
              <a:rPr lang="zh-CN" altLang="en-US" sz="2200" b="1" smtClean="0">
                <a:solidFill>
                  <a:srgbClr val="3333FF"/>
                </a:solidFill>
                <a:ea typeface="楷体" panose="02010609060101010101" pitchFamily="49" charset="-122"/>
                <a:cs typeface="Times New Roman" panose="02020603050405020304" pitchFamily="18" charset="0"/>
              </a:rPr>
              <a:t>以其</a:t>
            </a:r>
            <a:r>
              <a:rPr lang="zh-CN" altLang="en-US" sz="2200" b="1" smtClean="0">
                <a:solidFill>
                  <a:srgbClr val="FF00FF"/>
                </a:solidFill>
                <a:ea typeface="楷体" panose="02010609060101010101" pitchFamily="49" charset="-122"/>
                <a:cs typeface="Times New Roman" panose="02020603050405020304" pitchFamily="18" charset="0"/>
              </a:rPr>
              <a:t>中序前趋值替换</a:t>
            </a:r>
            <a:r>
              <a:rPr lang="zh-CN" altLang="en-US" sz="2200" b="1" smtClean="0">
                <a:solidFill>
                  <a:srgbClr val="3333FF"/>
                </a:solidFill>
                <a:ea typeface="楷体" panose="02010609060101010101" pitchFamily="49" charset="-122"/>
                <a:cs typeface="Times New Roman" panose="02020603050405020304" pitchFamily="18" charset="0"/>
              </a:rPr>
              <a:t>之（值替换） ，然后</a:t>
            </a:r>
            <a:r>
              <a:rPr lang="zh-CN" altLang="en-US" sz="2200" b="1" dirty="0">
                <a:solidFill>
                  <a:srgbClr val="3333FF"/>
                </a:solidFill>
                <a:ea typeface="楷体" panose="02010609060101010101" pitchFamily="49" charset="-122"/>
                <a:cs typeface="Times New Roman" panose="02020603050405020304" pitchFamily="18" charset="0"/>
              </a:rPr>
              <a:t>再</a:t>
            </a:r>
            <a:r>
              <a:rPr lang="zh-CN" altLang="en-US" sz="2200" b="1" dirty="0">
                <a:solidFill>
                  <a:srgbClr val="FF00FF"/>
                </a:solidFill>
                <a:ea typeface="楷体" panose="02010609060101010101" pitchFamily="49" charset="-122"/>
                <a:cs typeface="Times New Roman" panose="02020603050405020304" pitchFamily="18" charset="0"/>
              </a:rPr>
              <a:t>删除该</a:t>
            </a:r>
            <a:r>
              <a:rPr lang="zh-CN" altLang="en-US" sz="2200" b="1">
                <a:solidFill>
                  <a:srgbClr val="FF00FF"/>
                </a:solidFill>
                <a:ea typeface="楷体" panose="02010609060101010101" pitchFamily="49" charset="-122"/>
                <a:cs typeface="Times New Roman" panose="02020603050405020304" pitchFamily="18" charset="0"/>
              </a:rPr>
              <a:t>前</a:t>
            </a:r>
            <a:r>
              <a:rPr lang="zh-CN" altLang="en-US" sz="2200" b="1" smtClean="0">
                <a:solidFill>
                  <a:srgbClr val="FF00FF"/>
                </a:solidFill>
                <a:ea typeface="楷体" panose="02010609060101010101" pitchFamily="49" charset="-122"/>
                <a:cs typeface="Times New Roman" panose="02020603050405020304" pitchFamily="18" charset="0"/>
              </a:rPr>
              <a:t>趋结点</a:t>
            </a:r>
            <a:r>
              <a:rPr lang="zh-CN" altLang="en-US" sz="2200" b="1" smtClean="0">
                <a:solidFill>
                  <a:srgbClr val="3333FF"/>
                </a:solidFill>
                <a:ea typeface="楷体" panose="02010609060101010101" pitchFamily="49" charset="-122"/>
                <a:cs typeface="Times New Roman" panose="02020603050405020304" pitchFamily="18" charset="0"/>
              </a:rPr>
              <a:t>。</a:t>
            </a:r>
            <a:r>
              <a:rPr lang="zh-CN" altLang="en-US" sz="2200" b="1" dirty="0">
                <a:solidFill>
                  <a:srgbClr val="3333FF"/>
                </a:solidFill>
                <a:ea typeface="楷体" panose="02010609060101010101" pitchFamily="49" charset="-122"/>
                <a:cs typeface="Times New Roman" panose="02020603050405020304" pitchFamily="18" charset="0"/>
              </a:rPr>
              <a:t>前趋是左子树中</a:t>
            </a:r>
            <a:r>
              <a:rPr lang="zh-CN" altLang="en-US" sz="2200" b="1">
                <a:solidFill>
                  <a:srgbClr val="3333FF"/>
                </a:solidFill>
                <a:ea typeface="楷体" panose="02010609060101010101" pitchFamily="49" charset="-122"/>
                <a:cs typeface="Times New Roman" panose="02020603050405020304" pitchFamily="18" charset="0"/>
              </a:rPr>
              <a:t>最大</a:t>
            </a:r>
            <a:r>
              <a:rPr lang="zh-CN" altLang="en-US" sz="2200" b="1" smtClean="0">
                <a:solidFill>
                  <a:srgbClr val="3333FF"/>
                </a:solidFill>
                <a:ea typeface="楷体" panose="02010609060101010101" pitchFamily="49" charset="-122"/>
                <a:cs typeface="Times New Roman" panose="02020603050405020304" pitchFamily="18" charset="0"/>
              </a:rPr>
              <a:t>的结点。</a:t>
            </a:r>
            <a:endParaRPr lang="zh-CN" altLang="en-US" sz="2200" b="1" dirty="0">
              <a:solidFill>
                <a:srgbClr val="3333FF"/>
              </a:solidFill>
              <a:ea typeface="楷体" panose="02010609060101010101" pitchFamily="49" charset="-122"/>
              <a:cs typeface="Times New Roman" panose="02020603050405020304" pitchFamily="18" charset="0"/>
            </a:endParaRPr>
          </a:p>
        </p:txBody>
      </p:sp>
      <p:sp>
        <p:nvSpPr>
          <p:cNvPr id="131112" name="AutoShape 40"/>
          <p:cNvSpPr>
            <a:spLocks noChangeArrowheads="1"/>
          </p:cNvSpPr>
          <p:nvPr/>
        </p:nvSpPr>
        <p:spPr bwMode="auto">
          <a:xfrm>
            <a:off x="2514600" y="2147886"/>
            <a:ext cx="152400" cy="1143000"/>
          </a:xfrm>
          <a:prstGeom prst="downArrow">
            <a:avLst>
              <a:gd name="adj1" fmla="val 50000"/>
              <a:gd name="adj2" fmla="val 187500"/>
            </a:avLst>
          </a:prstGeom>
          <a:solidFill>
            <a:srgbClr val="FF00FF"/>
          </a:solidFill>
          <a:ln w="9525">
            <a:solidFill>
              <a:srgbClr val="3333FF"/>
            </a:solidFill>
            <a:miter lim="800000"/>
          </a:ln>
        </p:spPr>
        <p:txBody>
          <a:bodyPr vert="eaVert" wrap="none" anchor="ctr"/>
          <a:lstStyle/>
          <a:p>
            <a:endParaRPr lang="zh-CN" altLang="en-US" sz="2800"/>
          </a:p>
        </p:txBody>
      </p:sp>
      <p:sp useBgFill="1">
        <p:nvSpPr>
          <p:cNvPr id="131113" name="Rectangle 41"/>
          <p:cNvSpPr>
            <a:spLocks noChangeArrowheads="1"/>
          </p:cNvSpPr>
          <p:nvPr/>
        </p:nvSpPr>
        <p:spPr bwMode="auto">
          <a:xfrm>
            <a:off x="2643174" y="2147886"/>
            <a:ext cx="1295400" cy="1143000"/>
          </a:xfrm>
          <a:prstGeom prst="rect">
            <a:avLst/>
          </a:prstGeom>
          <a:ln w="9525">
            <a:solidFill>
              <a:schemeClr val="bg1"/>
            </a:solidFill>
            <a:miter lim="800000"/>
          </a:ln>
        </p:spPr>
        <p:txBody>
          <a:bodyPr wrap="none" anchor="ctr"/>
          <a:lstStyle/>
          <a:p>
            <a:endParaRPr lang="zh-CN" altLang="en-US" sz="2800"/>
          </a:p>
        </p:txBody>
      </p:sp>
      <p:sp>
        <p:nvSpPr>
          <p:cNvPr id="131118" name="Text Box 46"/>
          <p:cNvSpPr txBox="1">
            <a:spLocks noChangeArrowheads="1"/>
          </p:cNvSpPr>
          <p:nvPr/>
        </p:nvSpPr>
        <p:spPr bwMode="auto">
          <a:xfrm>
            <a:off x="5429256" y="785794"/>
            <a:ext cx="2686050" cy="466725"/>
          </a:xfrm>
          <a:prstGeom prst="rect">
            <a:avLst/>
          </a:prstGeom>
          <a:noFill/>
          <a:ln w="9525">
            <a:solidFill>
              <a:schemeClr val="bg1"/>
            </a:solidFill>
            <a:miter lim="800000"/>
          </a:ln>
        </p:spPr>
        <p:txBody>
          <a:bodyPr>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被删关键字 </a:t>
            </a:r>
            <a:r>
              <a:rPr lang="en-US" altLang="zh-CN" sz="2400" b="1" dirty="0">
                <a:solidFill>
                  <a:srgbClr val="3333FF"/>
                </a:solidFill>
                <a:ea typeface="楷体" panose="02010609060101010101" pitchFamily="49" charset="-122"/>
                <a:cs typeface="Times New Roman" panose="02020603050405020304" pitchFamily="18" charset="0"/>
              </a:rPr>
              <a:t>= 50</a:t>
            </a:r>
            <a:endParaRPr lang="en-US" altLang="zh-CN" sz="2400" b="1" dirty="0">
              <a:solidFill>
                <a:srgbClr val="3333FF"/>
              </a:solidFill>
              <a:ea typeface="楷体" panose="02010609060101010101" pitchFamily="49" charset="-122"/>
              <a:cs typeface="Times New Roman" panose="02020603050405020304" pitchFamily="18" charset="0"/>
            </a:endParaRPr>
          </a:p>
        </p:txBody>
      </p:sp>
      <p:sp>
        <p:nvSpPr>
          <p:cNvPr id="29" name="Text Box 25"/>
          <p:cNvSpPr txBox="1">
            <a:spLocks noChangeArrowheads="1"/>
          </p:cNvSpPr>
          <p:nvPr/>
        </p:nvSpPr>
        <p:spPr bwMode="auto">
          <a:xfrm>
            <a:off x="928662" y="714356"/>
            <a:ext cx="906017" cy="461665"/>
          </a:xfrm>
          <a:prstGeom prst="rect">
            <a:avLst/>
          </a:prstGeom>
          <a:noFill/>
          <a:ln w="9525">
            <a:noFill/>
            <a:miter lim="800000"/>
          </a:ln>
        </p:spPr>
        <p:txBody>
          <a:bodyPr wrap="none">
            <a:spAutoFit/>
          </a:bodyPr>
          <a:lstStyle/>
          <a:p>
            <a:pPr algn="l"/>
            <a:r>
              <a:rPr lang="zh-CN" altLang="en-US" sz="2400" b="1" dirty="0">
                <a:solidFill>
                  <a:srgbClr val="3333FF"/>
                </a:solidFill>
                <a:ea typeface="楷体" panose="02010609060101010101" pitchFamily="49" charset="-122"/>
                <a:cs typeface="Times New Roman" panose="02020603050405020304" pitchFamily="18" charset="0"/>
              </a:rPr>
              <a:t>例如</a:t>
            </a:r>
            <a:r>
              <a:rPr lang="en-US" altLang="zh-CN" sz="2400" b="1" dirty="0">
                <a:solidFill>
                  <a:srgbClr val="3333FF"/>
                </a:solidFill>
                <a:ea typeface="楷体" panose="02010609060101010101" pitchFamily="49" charset="-122"/>
                <a:cs typeface="Times New Roman" panose="02020603050405020304" pitchFamily="18" charset="0"/>
              </a:rPr>
              <a:t>:</a:t>
            </a:r>
            <a:endParaRPr lang="en-US" altLang="zh-CN" sz="2400" dirty="0">
              <a:solidFill>
                <a:srgbClr val="3333FF"/>
              </a:solidFill>
              <a:ea typeface="楷体" panose="02010609060101010101" pitchFamily="49" charset="-122"/>
              <a:cs typeface="Times New Roman" panose="02020603050405020304" pitchFamily="18" charset="0"/>
            </a:endParaRPr>
          </a:p>
        </p:txBody>
      </p:sp>
      <p:sp>
        <p:nvSpPr>
          <p:cNvPr id="30" name="Text Box 4"/>
          <p:cNvSpPr txBox="1">
            <a:spLocks noChangeArrowheads="1"/>
          </p:cNvSpPr>
          <p:nvPr/>
        </p:nvSpPr>
        <p:spPr bwMode="auto">
          <a:xfrm>
            <a:off x="642910" y="5664981"/>
            <a:ext cx="8072494" cy="904863"/>
          </a:xfrm>
          <a:prstGeom prst="rect">
            <a:avLst/>
          </a:prstGeom>
          <a:noFill/>
          <a:ln w="9525">
            <a:solidFill>
              <a:schemeClr val="bg1"/>
            </a:solidFill>
            <a:miter lim="800000"/>
          </a:ln>
        </p:spPr>
        <p:txBody>
          <a:bodyPr wrap="square">
            <a:spAutoFit/>
          </a:bodyPr>
          <a:lstStyle/>
          <a:p>
            <a:pPr algn="l">
              <a:lnSpc>
                <a:spcPct val="120000"/>
              </a:lnSpc>
            </a:pPr>
            <a:r>
              <a:rPr lang="zh-CN" altLang="en-US" sz="2200" b="1" dirty="0">
                <a:solidFill>
                  <a:srgbClr val="3333FF"/>
                </a:solidFill>
                <a:latin typeface="楷体" panose="02010609060101010101" pitchFamily="49" charset="-122"/>
                <a:ea typeface="楷体" panose="02010609060101010101" pitchFamily="49" charset="-122"/>
              </a:rPr>
              <a:t>　　也可以用</a:t>
            </a:r>
            <a:r>
              <a:rPr lang="zh-CN" altLang="en-US" sz="2200" b="1">
                <a:solidFill>
                  <a:srgbClr val="3333FF"/>
                </a:solidFill>
                <a:latin typeface="楷体" panose="02010609060101010101" pitchFamily="49" charset="-122"/>
                <a:ea typeface="楷体" panose="02010609060101010101" pitchFamily="49" charset="-122"/>
              </a:rPr>
              <a:t>其</a:t>
            </a:r>
            <a:r>
              <a:rPr lang="zh-CN" altLang="en-US" sz="2200" b="1" smtClean="0">
                <a:solidFill>
                  <a:srgbClr val="3333FF"/>
                </a:solidFill>
                <a:latin typeface="楷体" panose="02010609060101010101" pitchFamily="49" charset="-122"/>
                <a:ea typeface="楷体" panose="02010609060101010101" pitchFamily="49" charset="-122"/>
              </a:rPr>
              <a:t>后继替换之，然后</a:t>
            </a:r>
            <a:r>
              <a:rPr lang="zh-CN" altLang="en-US" sz="2200" b="1" dirty="0">
                <a:solidFill>
                  <a:srgbClr val="3333FF"/>
                </a:solidFill>
                <a:latin typeface="楷体" panose="02010609060101010101" pitchFamily="49" charset="-122"/>
                <a:ea typeface="楷体" panose="02010609060101010101" pitchFamily="49" charset="-122"/>
              </a:rPr>
              <a:t>再删除</a:t>
            </a:r>
            <a:r>
              <a:rPr lang="zh-CN" altLang="en-US" sz="2200" b="1">
                <a:solidFill>
                  <a:srgbClr val="3333FF"/>
                </a:solidFill>
                <a:latin typeface="楷体" panose="02010609060101010101" pitchFamily="49" charset="-122"/>
                <a:ea typeface="楷体" panose="02010609060101010101" pitchFamily="49" charset="-122"/>
              </a:rPr>
              <a:t>该</a:t>
            </a:r>
            <a:r>
              <a:rPr lang="zh-CN" altLang="en-US" sz="2200" b="1" smtClean="0">
                <a:solidFill>
                  <a:srgbClr val="3333FF"/>
                </a:solidFill>
                <a:latin typeface="楷体" panose="02010609060101010101" pitchFamily="49" charset="-122"/>
                <a:ea typeface="楷体" panose="02010609060101010101" pitchFamily="49" charset="-122"/>
              </a:rPr>
              <a:t>后继结点。</a:t>
            </a:r>
            <a:r>
              <a:rPr lang="zh-CN" altLang="en-US" sz="2200" b="1" dirty="0">
                <a:solidFill>
                  <a:srgbClr val="3333FF"/>
                </a:solidFill>
                <a:latin typeface="楷体" panose="02010609060101010101" pitchFamily="49" charset="-122"/>
                <a:ea typeface="楷体" panose="02010609060101010101" pitchFamily="49" charset="-122"/>
              </a:rPr>
              <a:t>后继是右子树中</a:t>
            </a:r>
            <a:r>
              <a:rPr lang="zh-CN" altLang="en-US" sz="2200" b="1">
                <a:solidFill>
                  <a:srgbClr val="3333FF"/>
                </a:solidFill>
                <a:latin typeface="楷体" panose="02010609060101010101" pitchFamily="49" charset="-122"/>
                <a:ea typeface="楷体" panose="02010609060101010101" pitchFamily="49" charset="-122"/>
              </a:rPr>
              <a:t>最小</a:t>
            </a:r>
            <a:r>
              <a:rPr lang="zh-CN" altLang="en-US" sz="2200" b="1" smtClean="0">
                <a:solidFill>
                  <a:srgbClr val="3333FF"/>
                </a:solidFill>
                <a:latin typeface="楷体" panose="02010609060101010101" pitchFamily="49" charset="-122"/>
                <a:ea typeface="楷体" panose="02010609060101010101" pitchFamily="49" charset="-122"/>
              </a:rPr>
              <a:t>的结点。</a:t>
            </a:r>
            <a:endParaRPr lang="zh-CN" altLang="en-US" sz="2200" b="1" dirty="0">
              <a:solidFill>
                <a:srgbClr val="3333FF"/>
              </a:solidFill>
              <a:latin typeface="楷体" panose="02010609060101010101" pitchFamily="49" charset="-122"/>
              <a:ea typeface="楷体" panose="02010609060101010101" pitchFamily="49" charset="-122"/>
            </a:endParaRPr>
          </a:p>
        </p:txBody>
      </p:sp>
      <p:sp>
        <p:nvSpPr>
          <p:cNvPr id="31" name="灯片编号占位符 30"/>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1118"/>
                                        </p:tgtEl>
                                        <p:attrNameLst>
                                          <p:attrName>style.visibility</p:attrName>
                                        </p:attrNameLst>
                                      </p:cBhvr>
                                      <p:to>
                                        <p:strVal val="visible"/>
                                      </p:to>
                                    </p:set>
                                    <p:animEffect transition="in" filter="slide(fromLeft)">
                                      <p:cBhvr>
                                        <p:cTn id="7" dur="500"/>
                                        <p:tgtEl>
                                          <p:spTgt spid="1311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96"/>
                                        </p:tgtEl>
                                        <p:attrNameLst>
                                          <p:attrName>style.visibility</p:attrName>
                                        </p:attrNameLst>
                                      </p:cBhvr>
                                      <p:to>
                                        <p:strVal val="visible"/>
                                      </p:to>
                                    </p:set>
                                    <p:animEffect transition="in" filter="wipe(left)">
                                      <p:cBhvr>
                                        <p:cTn id="12" dur="500"/>
                                        <p:tgtEl>
                                          <p:spTgt spid="1310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1097"/>
                                        </p:tgtEl>
                                        <p:attrNameLst>
                                          <p:attrName>style.visibility</p:attrName>
                                        </p:attrNameLst>
                                      </p:cBhvr>
                                      <p:to>
                                        <p:strVal val="visible"/>
                                      </p:to>
                                    </p:set>
                                    <p:animEffect transition="in" filter="wipe(left)">
                                      <p:cBhvr>
                                        <p:cTn id="17" dur="500"/>
                                        <p:tgtEl>
                                          <p:spTgt spid="1310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1112"/>
                                        </p:tgtEl>
                                        <p:attrNameLst>
                                          <p:attrName>style.visibility</p:attrName>
                                        </p:attrNameLst>
                                      </p:cBhvr>
                                      <p:to>
                                        <p:strVal val="visible"/>
                                      </p:to>
                                    </p:set>
                                    <p:animEffect transition="in" filter="wipe(up)">
                                      <p:cBhvr>
                                        <p:cTn id="22" dur="500"/>
                                        <p:tgtEl>
                                          <p:spTgt spid="131112"/>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31113"/>
                                        </p:tgtEl>
                                        <p:attrNameLst>
                                          <p:attrName>style.visibility</p:attrName>
                                        </p:attrNameLst>
                                      </p:cBhvr>
                                      <p:to>
                                        <p:strVal val="visible"/>
                                      </p:to>
                                    </p:set>
                                    <p:animEffect transition="in" filter="wipe(up)">
                                      <p:cBhvr>
                                        <p:cTn id="26" dur="500"/>
                                        <p:tgtEl>
                                          <p:spTgt spid="1311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1111"/>
                                        </p:tgtEl>
                                        <p:attrNameLst>
                                          <p:attrName>style.visibility</p:attrName>
                                        </p:attrNameLst>
                                      </p:cBhvr>
                                      <p:to>
                                        <p:strVal val="visible"/>
                                      </p:to>
                                    </p:set>
                                    <p:animEffect transition="in" filter="wipe(left)">
                                      <p:cBhvr>
                                        <p:cTn id="31" dur="500"/>
                                        <p:tgtEl>
                                          <p:spTgt spid="13111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6" grpId="0" bldLvl="0" animBg="1" autoUpdateAnimBg="0"/>
      <p:bldP spid="131097" grpId="0" bldLvl="0" animBg="1" autoUpdateAnimBg="0"/>
      <p:bldP spid="131111" grpId="0" bldLvl="0" animBg="1" autoUpdateAnimBg="0"/>
      <p:bldP spid="131112" grpId="0" bldLvl="0" animBg="1"/>
      <p:bldP spid="131113" grpId="0" bldLvl="0" animBg="1"/>
      <p:bldP spid="131118" grpId="0" bldLvl="0" animBg="1" autoUpdateAnimBg="0"/>
      <p:bldP spid="30"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57158" y="285728"/>
            <a:ext cx="678661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zh-CN" altLang="en-US" sz="24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算法实现：</a:t>
            </a:r>
            <a:r>
              <a:rPr lang="zh-CN" altLang="en-US" sz="24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如何删除仅仅有右子树的结点</a:t>
            </a:r>
            <a:r>
              <a:rPr lang="en-US" altLang="zh-CN" sz="24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4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TextBox 13"/>
          <p:cNvSpPr txBox="1"/>
          <p:nvPr/>
        </p:nvSpPr>
        <p:spPr>
          <a:xfrm>
            <a:off x="571472" y="1571612"/>
            <a:ext cx="4929222" cy="4526981"/>
          </a:xfrm>
          <a:prstGeom prst="rect">
            <a:avLst/>
          </a:prstGeom>
          <a:scene3d>
            <a:camera prst="perspectiveLef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rtlCol="0">
            <a:spAutoFit/>
          </a:bodyPr>
          <a:lstStyle/>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deletek</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 *</a:t>
            </a:r>
            <a:r>
              <a:rPr lang="en-US" altLang="zh-CN" sz="2000" b="1" smtClean="0">
                <a:solidFill>
                  <a:srgbClr val="FF00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KeyType k)</a:t>
            </a:r>
            <a:endPar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(bt!=NULL)</a:t>
            </a:r>
            <a:endPar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     if (k==bt-&gt;key)</a:t>
            </a:r>
            <a:endPar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b="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deletep(bt)</a:t>
            </a:r>
            <a:endParaRPr lang="en-US" altLang="zh-CN" sz="2000" b="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1;</a:t>
            </a:r>
            <a:endPar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else if (k&lt;bt-&gt;key)</a:t>
            </a:r>
            <a:endPar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deletek</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(bt-&gt;lchild</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endPar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else</a:t>
            </a:r>
            <a:endPar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deletek</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(bt-&gt;rchild</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endPar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else</a:t>
            </a:r>
            <a:endPar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return 0;</a:t>
            </a:r>
            <a:endPar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9" name="组合 28"/>
          <p:cNvGrpSpPr/>
          <p:nvPr/>
        </p:nvGrpSpPr>
        <p:grpSpPr>
          <a:xfrm>
            <a:off x="6500831" y="1038212"/>
            <a:ext cx="1348745" cy="2198382"/>
            <a:chOff x="6500831" y="1038212"/>
            <a:chExt cx="1348745" cy="2198382"/>
          </a:xfrm>
        </p:grpSpPr>
        <p:sp>
          <p:nvSpPr>
            <p:cNvPr id="2" name="Oval 10"/>
            <p:cNvSpPr>
              <a:spLocks noChangeArrowheads="1"/>
            </p:cNvSpPr>
            <p:nvPr/>
          </p:nvSpPr>
          <p:spPr bwMode="auto">
            <a:xfrm>
              <a:off x="7300936" y="1381114"/>
              <a:ext cx="548640" cy="42672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smtClean="0">
                  <a:solidFill>
                    <a:srgbClr val="3333FF"/>
                  </a:solidFill>
                  <a:latin typeface="Times New Roman" panose="02020603050405020304" pitchFamily="18" charset="0"/>
                  <a:ea typeface="楷体_GB2312" pitchFamily="49" charset="-122"/>
                  <a:cs typeface="Times New Roman" panose="02020603050405020304" pitchFamily="18" charset="0"/>
                </a:rPr>
                <a:t>3</a:t>
              </a:r>
              <a:endParaRPr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3" name="Oval 10"/>
            <p:cNvSpPr>
              <a:spLocks noChangeArrowheads="1"/>
            </p:cNvSpPr>
            <p:nvPr/>
          </p:nvSpPr>
          <p:spPr bwMode="auto">
            <a:xfrm>
              <a:off x="6500831" y="2124069"/>
              <a:ext cx="548640" cy="42672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smtClean="0">
                  <a:solidFill>
                    <a:srgbClr val="3333FF"/>
                  </a:solidFill>
                  <a:latin typeface="Times New Roman" panose="02020603050405020304" pitchFamily="18" charset="0"/>
                  <a:ea typeface="楷体_GB2312" pitchFamily="49" charset="-122"/>
                  <a:cs typeface="Times New Roman" panose="02020603050405020304" pitchFamily="18" charset="0"/>
                </a:rPr>
                <a:t>1</a:t>
              </a:r>
              <a:endParaRPr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4" name="Oval 10"/>
            <p:cNvSpPr>
              <a:spLocks noChangeArrowheads="1"/>
            </p:cNvSpPr>
            <p:nvPr/>
          </p:nvSpPr>
          <p:spPr bwMode="auto">
            <a:xfrm>
              <a:off x="7243786" y="2809874"/>
              <a:ext cx="548640" cy="42672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smtClean="0">
                  <a:solidFill>
                    <a:srgbClr val="3333FF"/>
                  </a:solidFill>
                  <a:latin typeface="Times New Roman" panose="02020603050405020304" pitchFamily="18" charset="0"/>
                  <a:ea typeface="楷体_GB2312" pitchFamily="49" charset="-122"/>
                  <a:cs typeface="Times New Roman" panose="02020603050405020304" pitchFamily="18" charset="0"/>
                </a:rPr>
                <a:t>2</a:t>
              </a:r>
              <a:endParaRPr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cxnSp>
          <p:nvCxnSpPr>
            <p:cNvPr id="6" name="直接连接符 5"/>
            <p:cNvCxnSpPr>
              <a:stCxn id="2" idx="3"/>
              <a:endCxn id="3" idx="7"/>
            </p:cNvCxnSpPr>
            <p:nvPr/>
          </p:nvCxnSpPr>
          <p:spPr>
            <a:xfrm rot="5400000">
              <a:off x="6954594" y="1759873"/>
              <a:ext cx="441219" cy="412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 idx="5"/>
              <a:endCxn id="4" idx="1"/>
            </p:cNvCxnSpPr>
            <p:nvPr/>
          </p:nvCxnSpPr>
          <p:spPr>
            <a:xfrm rot="16200000" flipH="1">
              <a:off x="6954594" y="2502828"/>
              <a:ext cx="384069" cy="35500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161523" y="1265465"/>
              <a:ext cx="288000" cy="1728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15141" y="1038212"/>
              <a:ext cx="482918" cy="430887"/>
            </a:xfrm>
            <a:prstGeom prst="rect">
              <a:avLst/>
            </a:prstGeom>
            <a:noFill/>
          </p:spPr>
          <p:txBody>
            <a:bodyPr wrap="square" rtlCol="0">
              <a:spAutoFit/>
            </a:bodyPr>
            <a:lstStyle/>
            <a:p>
              <a:r>
                <a:rPr lang="en-US" altLang="zh-CN" sz="2200" b="1" smtClean="0">
                  <a:solidFill>
                    <a:srgbClr val="3333FF"/>
                  </a:solidFill>
                  <a:ea typeface="楷体" panose="02010609060101010101" pitchFamily="49" charset="-122"/>
                  <a:cs typeface="Times New Roman" panose="02020603050405020304" pitchFamily="18" charset="0"/>
                </a:rPr>
                <a:t>bt</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grpSp>
      <p:sp>
        <p:nvSpPr>
          <p:cNvPr id="19" name="TextBox 18"/>
          <p:cNvSpPr txBox="1"/>
          <p:nvPr/>
        </p:nvSpPr>
        <p:spPr>
          <a:xfrm>
            <a:off x="6286512" y="3643314"/>
            <a:ext cx="2357454" cy="430887"/>
          </a:xfrm>
          <a:prstGeom prst="rect">
            <a:avLst/>
          </a:prstGeom>
          <a:noFill/>
        </p:spPr>
        <p:txBody>
          <a:bodyPr wrap="square" rtlCol="0">
            <a:spAutoFit/>
          </a:bodyPr>
          <a:lstStyle/>
          <a:p>
            <a:r>
              <a:rPr lang="en-US" altLang="zh-CN" sz="2200" b="1" smtClean="0">
                <a:solidFill>
                  <a:srgbClr val="3333FF"/>
                </a:solidFill>
                <a:ea typeface="楷体" panose="02010609060101010101" pitchFamily="49" charset="-122"/>
                <a:cs typeface="Times New Roman" panose="02020603050405020304" pitchFamily="18" charset="0"/>
              </a:rPr>
              <a:t>deletek(bt</a:t>
            </a:r>
            <a:r>
              <a:rPr lang="zh-CN" altLang="en-US" sz="2200" b="1" smtClean="0">
                <a:solidFill>
                  <a:srgbClr val="3333FF"/>
                </a:solidFill>
                <a:ea typeface="楷体" panose="02010609060101010101" pitchFamily="49" charset="-122"/>
                <a:cs typeface="Times New Roman" panose="02020603050405020304" pitchFamily="18" charset="0"/>
              </a:rPr>
              <a:t>，</a:t>
            </a:r>
            <a:r>
              <a:rPr lang="en-US" altLang="zh-CN" sz="2200" b="1" smtClean="0">
                <a:solidFill>
                  <a:srgbClr val="FF00FF"/>
                </a:solidFill>
                <a:ea typeface="楷体" panose="02010609060101010101" pitchFamily="49" charset="-122"/>
                <a:cs typeface="Times New Roman" panose="02020603050405020304" pitchFamily="18" charset="0"/>
              </a:rPr>
              <a:t>1</a:t>
            </a:r>
            <a:r>
              <a:rPr lang="en-US" altLang="zh-CN" sz="2200" b="1" smtClean="0">
                <a:solidFill>
                  <a:srgbClr val="3333FF"/>
                </a:solidFill>
                <a:ea typeface="楷体" panose="02010609060101010101" pitchFamily="49" charset="-122"/>
                <a:cs typeface="Times New Roman" panose="02020603050405020304" pitchFamily="18" charset="0"/>
              </a:rPr>
              <a:t>)</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sp>
        <p:nvSpPr>
          <p:cNvPr id="21" name="TextBox 20"/>
          <p:cNvSpPr txBox="1"/>
          <p:nvPr/>
        </p:nvSpPr>
        <p:spPr>
          <a:xfrm>
            <a:off x="6072198" y="4429132"/>
            <a:ext cx="2571768" cy="769441"/>
          </a:xfrm>
          <a:prstGeom prst="rect">
            <a:avLst/>
          </a:prstGeom>
          <a:noFill/>
        </p:spPr>
        <p:txBody>
          <a:bodyPr wrap="square" rtlCol="0">
            <a:spAutoFit/>
          </a:bodyPr>
          <a:lstStyle/>
          <a:p>
            <a:r>
              <a:rPr lang="en-US" altLang="zh-CN" sz="2200" b="1" smtClean="0">
                <a:solidFill>
                  <a:srgbClr val="3333FF"/>
                </a:solidFill>
                <a:ea typeface="楷体" panose="02010609060101010101" pitchFamily="49" charset="-122"/>
                <a:cs typeface="Times New Roman" panose="02020603050405020304" pitchFamily="18" charset="0"/>
              </a:rPr>
              <a:t>deletek(bt</a:t>
            </a:r>
            <a:r>
              <a:rPr lang="en-US" altLang="zh-CN" sz="2200" b="1" smtClean="0">
                <a:solidFill>
                  <a:srgbClr val="3333FF"/>
                </a:solidFill>
                <a:latin typeface="+mj-ea"/>
                <a:ea typeface="+mj-ea"/>
                <a:cs typeface="Times New Roman" panose="02020603050405020304" pitchFamily="18" charset="0"/>
              </a:rPr>
              <a:t>-</a:t>
            </a:r>
            <a:r>
              <a:rPr lang="en-US" altLang="zh-CN" sz="2200" b="1" smtClean="0">
                <a:solidFill>
                  <a:srgbClr val="3333FF"/>
                </a:solidFill>
                <a:ea typeface="楷体" panose="02010609060101010101" pitchFamily="49" charset="-122"/>
                <a:cs typeface="Times New Roman" panose="02020603050405020304" pitchFamily="18" charset="0"/>
              </a:rPr>
              <a:t>&gt;lchild</a:t>
            </a:r>
            <a:r>
              <a:rPr lang="zh-CN" altLang="en-US" sz="2200" b="1" smtClean="0">
                <a:solidFill>
                  <a:srgbClr val="3333FF"/>
                </a:solidFill>
                <a:ea typeface="楷体" panose="02010609060101010101" pitchFamily="49" charset="-122"/>
                <a:cs typeface="Times New Roman" panose="02020603050405020304" pitchFamily="18" charset="0"/>
              </a:rPr>
              <a:t>，</a:t>
            </a:r>
            <a:r>
              <a:rPr lang="en-US" altLang="zh-CN" sz="2200" b="1" smtClean="0">
                <a:solidFill>
                  <a:srgbClr val="FF00FF"/>
                </a:solidFill>
                <a:ea typeface="楷体" panose="02010609060101010101" pitchFamily="49" charset="-122"/>
                <a:cs typeface="Times New Roman" panose="02020603050405020304" pitchFamily="18" charset="0"/>
              </a:rPr>
              <a:t>1</a:t>
            </a:r>
            <a:r>
              <a:rPr lang="en-US" altLang="zh-CN" sz="2200" b="1" smtClean="0">
                <a:solidFill>
                  <a:srgbClr val="3333FF"/>
                </a:solidFill>
                <a:ea typeface="楷体" panose="02010609060101010101" pitchFamily="49" charset="-122"/>
                <a:cs typeface="Times New Roman" panose="02020603050405020304" pitchFamily="18" charset="0"/>
              </a:rPr>
              <a:t>)</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sp>
        <p:nvSpPr>
          <p:cNvPr id="23" name="TextBox 22"/>
          <p:cNvSpPr txBox="1"/>
          <p:nvPr/>
        </p:nvSpPr>
        <p:spPr>
          <a:xfrm>
            <a:off x="6572264" y="5214950"/>
            <a:ext cx="1857388" cy="430887"/>
          </a:xfrm>
          <a:prstGeom prst="rect">
            <a:avLst/>
          </a:prstGeom>
          <a:noFill/>
        </p:spPr>
        <p:txBody>
          <a:bodyPr wrap="square" rtlCol="0">
            <a:spAutoFit/>
          </a:bodyPr>
          <a:lstStyle/>
          <a:p>
            <a:r>
              <a:rPr lang="en-US" altLang="zh-CN" sz="2200" b="1" smtClean="0">
                <a:solidFill>
                  <a:srgbClr val="3333FF"/>
                </a:solidFill>
                <a:ea typeface="楷体" panose="02010609060101010101" pitchFamily="49" charset="-122"/>
                <a:cs typeface="Times New Roman" panose="02020603050405020304" pitchFamily="18" charset="0"/>
              </a:rPr>
              <a:t>deletep(p)</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grpSp>
        <p:nvGrpSpPr>
          <p:cNvPr id="31" name="组合 30"/>
          <p:cNvGrpSpPr/>
          <p:nvPr/>
        </p:nvGrpSpPr>
        <p:grpSpPr>
          <a:xfrm>
            <a:off x="7428396" y="4071942"/>
            <a:ext cx="858380" cy="431438"/>
            <a:chOff x="7428396" y="4071942"/>
            <a:chExt cx="858380" cy="431438"/>
          </a:xfrm>
        </p:grpSpPr>
        <p:sp>
          <p:nvSpPr>
            <p:cNvPr id="20" name="下箭头 19"/>
            <p:cNvSpPr/>
            <p:nvPr/>
          </p:nvSpPr>
          <p:spPr>
            <a:xfrm>
              <a:off x="7428396" y="4143380"/>
              <a:ext cx="144000" cy="360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800"/>
            </a:p>
          </p:txBody>
        </p:sp>
        <p:sp>
          <p:nvSpPr>
            <p:cNvPr id="24" name="TextBox 23"/>
            <p:cNvSpPr txBox="1"/>
            <p:nvPr/>
          </p:nvSpPr>
          <p:spPr>
            <a:xfrm>
              <a:off x="7572396" y="4071942"/>
              <a:ext cx="714380" cy="400110"/>
            </a:xfrm>
            <a:prstGeom prst="rect">
              <a:avLst/>
            </a:prstGeom>
            <a:noFill/>
          </p:spPr>
          <p:txBody>
            <a:bodyPr wrap="square" rtlCol="0">
              <a:spAutoFit/>
            </a:bodyPr>
            <a:lstStyle/>
            <a:p>
              <a:pPr algn="l"/>
              <a:r>
                <a:rPr lang="en-US" altLang="zh-CN" sz="2000" b="1" smtClean="0">
                  <a:solidFill>
                    <a:srgbClr val="FF00FF"/>
                  </a:solidFill>
                  <a:ea typeface="楷体" panose="02010609060101010101" pitchFamily="49" charset="-122"/>
                  <a:cs typeface="Times New Roman" panose="02020603050405020304" pitchFamily="18" charset="0"/>
                </a:rPr>
                <a:t>1</a:t>
              </a:r>
              <a:r>
                <a:rPr lang="en-US" altLang="zh-CN" sz="2000" b="1" smtClean="0">
                  <a:solidFill>
                    <a:srgbClr val="3333FF"/>
                  </a:solidFill>
                  <a:ea typeface="楷体" panose="02010609060101010101" pitchFamily="49" charset="-122"/>
                  <a:cs typeface="Times New Roman" panose="02020603050405020304" pitchFamily="18" charset="0"/>
                </a:rPr>
                <a:t>&lt;3</a:t>
              </a:r>
              <a:endParaRPr lang="zh-CN" altLang="en-US" sz="2000" b="1" dirty="0" smtClean="0">
                <a:solidFill>
                  <a:srgbClr val="3333FF"/>
                </a:solidFill>
                <a:ea typeface="楷体" panose="02010609060101010101" pitchFamily="49" charset="-122"/>
                <a:cs typeface="Times New Roman" panose="02020603050405020304" pitchFamily="18" charset="0"/>
              </a:endParaRPr>
            </a:p>
          </p:txBody>
        </p:sp>
      </p:grpSp>
      <p:grpSp>
        <p:nvGrpSpPr>
          <p:cNvPr id="32" name="组合 31"/>
          <p:cNvGrpSpPr/>
          <p:nvPr/>
        </p:nvGrpSpPr>
        <p:grpSpPr>
          <a:xfrm>
            <a:off x="7429520" y="4786322"/>
            <a:ext cx="857256" cy="431438"/>
            <a:chOff x="7429520" y="4786322"/>
            <a:chExt cx="857256" cy="431438"/>
          </a:xfrm>
        </p:grpSpPr>
        <p:sp>
          <p:nvSpPr>
            <p:cNvPr id="22" name="下箭头 21"/>
            <p:cNvSpPr/>
            <p:nvPr/>
          </p:nvSpPr>
          <p:spPr>
            <a:xfrm>
              <a:off x="7429520" y="4857760"/>
              <a:ext cx="144000" cy="360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800"/>
            </a:p>
          </p:txBody>
        </p:sp>
        <p:sp>
          <p:nvSpPr>
            <p:cNvPr id="25" name="TextBox 24"/>
            <p:cNvSpPr txBox="1"/>
            <p:nvPr/>
          </p:nvSpPr>
          <p:spPr>
            <a:xfrm>
              <a:off x="7572396" y="4786322"/>
              <a:ext cx="714380" cy="400110"/>
            </a:xfrm>
            <a:prstGeom prst="rect">
              <a:avLst/>
            </a:prstGeom>
            <a:noFill/>
          </p:spPr>
          <p:txBody>
            <a:bodyPr wrap="square" rtlCol="0">
              <a:spAutoFit/>
            </a:bodyPr>
            <a:lstStyle/>
            <a:p>
              <a:pPr algn="l"/>
              <a:r>
                <a:rPr lang="en-US" altLang="zh-CN" sz="2000" b="1" smtClean="0">
                  <a:solidFill>
                    <a:srgbClr val="FF00FF"/>
                  </a:solidFill>
                  <a:ea typeface="楷体" panose="02010609060101010101" pitchFamily="49" charset="-122"/>
                  <a:cs typeface="Times New Roman" panose="02020603050405020304" pitchFamily="18" charset="0"/>
                </a:rPr>
                <a:t>1</a:t>
              </a:r>
              <a:r>
                <a:rPr lang="en-US" altLang="zh-CN" sz="2000" b="1" smtClean="0">
                  <a:solidFill>
                    <a:srgbClr val="3333FF"/>
                  </a:solidFill>
                  <a:ea typeface="楷体" panose="02010609060101010101" pitchFamily="49" charset="-122"/>
                  <a:cs typeface="Times New Roman" panose="02020603050405020304" pitchFamily="18" charset="0"/>
                </a:rPr>
                <a:t>=1</a:t>
              </a:r>
              <a:endParaRPr lang="zh-CN" altLang="en-US" sz="2000" b="1" dirty="0" smtClean="0">
                <a:solidFill>
                  <a:srgbClr val="3333FF"/>
                </a:solidFill>
                <a:ea typeface="楷体" panose="02010609060101010101" pitchFamily="49" charset="-122"/>
                <a:cs typeface="Times New Roman" panose="02020603050405020304" pitchFamily="18" charset="0"/>
              </a:endParaRPr>
            </a:p>
          </p:txBody>
        </p:sp>
      </p:grpSp>
      <p:grpSp>
        <p:nvGrpSpPr>
          <p:cNvPr id="26" name="组合 25"/>
          <p:cNvGrpSpPr/>
          <p:nvPr/>
        </p:nvGrpSpPr>
        <p:grpSpPr>
          <a:xfrm>
            <a:off x="6409389" y="1571612"/>
            <a:ext cx="377189" cy="552457"/>
            <a:chOff x="6429388" y="1071546"/>
            <a:chExt cx="377189" cy="552457"/>
          </a:xfrm>
        </p:grpSpPr>
        <p:sp>
          <p:nvSpPr>
            <p:cNvPr id="27" name="TextBox 26"/>
            <p:cNvSpPr txBox="1"/>
            <p:nvPr/>
          </p:nvSpPr>
          <p:spPr>
            <a:xfrm>
              <a:off x="6429388" y="1071546"/>
              <a:ext cx="377189" cy="344710"/>
            </a:xfrm>
            <a:prstGeom prst="rect">
              <a:avLst/>
            </a:prstGeom>
            <a:noFill/>
          </p:spPr>
          <p:txBody>
            <a:bodyPr wrap="square" rtlCol="0">
              <a:spAutoFit/>
            </a:bodyPr>
            <a:lstStyle/>
            <a:p>
              <a:r>
                <a:rPr lang="en-US" altLang="zh-CN" sz="2200" b="1" smtClean="0">
                  <a:solidFill>
                    <a:srgbClr val="3333FF"/>
                  </a:solidFill>
                  <a:ea typeface="楷体" panose="02010609060101010101" pitchFamily="49" charset="-122"/>
                  <a:cs typeface="Times New Roman" panose="02020603050405020304" pitchFamily="18" charset="0"/>
                </a:rPr>
                <a:t>p</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cxnSp>
          <p:nvCxnSpPr>
            <p:cNvPr id="28" name="直接箭头连接符 27"/>
            <p:cNvCxnSpPr/>
            <p:nvPr/>
          </p:nvCxnSpPr>
          <p:spPr>
            <a:xfrm rot="5400000">
              <a:off x="6576074" y="1413499"/>
              <a:ext cx="338142" cy="82865"/>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785786" y="1000108"/>
            <a:ext cx="3214710" cy="461665"/>
          </a:xfrm>
          <a:prstGeom prst="rect">
            <a:avLst/>
          </a:prstGeom>
          <a:noFill/>
        </p:spPr>
        <p:txBody>
          <a:bodyPr wrap="square" rtlCol="0">
            <a:spAutoFit/>
          </a:bodyPr>
          <a:lstStyle/>
          <a:p>
            <a:pPr algn="l"/>
            <a:r>
              <a:rPr lang="zh-CN" altLang="en-US" sz="2400" b="1" smtClean="0">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400" b="1" smtClean="0">
                <a:solidFill>
                  <a:srgbClr val="3333FF"/>
                </a:solidFill>
                <a:ea typeface="楷体" panose="02010609060101010101" pitchFamily="49" charset="-122"/>
                <a:cs typeface="Times New Roman" panose="02020603050405020304" pitchFamily="18" charset="0"/>
              </a:rPr>
              <a:t>查找被删结点</a:t>
            </a:r>
            <a:endParaRPr lang="zh-CN" altLang="en-US" sz="2400" b="1" dirty="0" smtClean="0">
              <a:solidFill>
                <a:srgbClr val="3333FF"/>
              </a:solidFill>
              <a:ea typeface="楷体" panose="02010609060101010101" pitchFamily="49" charset="-122"/>
              <a:cs typeface="Times New Roman" panose="02020603050405020304" pitchFamily="18" charset="0"/>
            </a:endParaRPr>
          </a:p>
        </p:txBody>
      </p:sp>
      <p:sp>
        <p:nvSpPr>
          <p:cNvPr id="33" name="灯片编号占位符 32"/>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785794"/>
            <a:ext cx="4143404" cy="2434101"/>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rtlCol="0">
            <a:spAutoFit/>
          </a:bodyPr>
          <a:lstStyle/>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deletep</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 *</a:t>
            </a:r>
            <a:r>
              <a:rPr lang="en-US"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
            </a:r>
            <a:endPar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BSTNode *q;</a:t>
            </a:r>
            <a:endPar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q=p; </a:t>
            </a:r>
            <a:endPar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p=p-&gt;rchild;</a:t>
            </a:r>
            <a:endParaRPr lang="en-US" altLang="zh-CN" sz="2000" b="1"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用其右孩子结点替换它</a:t>
            </a:r>
            <a:endParaRPr lang="zh-CN" altLang="en-US" sz="2000" b="1"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free(q);  </a:t>
            </a:r>
            <a:endPar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Oval 10"/>
          <p:cNvSpPr>
            <a:spLocks noChangeArrowheads="1"/>
          </p:cNvSpPr>
          <p:nvPr/>
        </p:nvSpPr>
        <p:spPr bwMode="auto">
          <a:xfrm>
            <a:off x="7158060" y="881048"/>
            <a:ext cx="548640" cy="42672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smtClean="0">
                <a:solidFill>
                  <a:srgbClr val="3333FF"/>
                </a:solidFill>
                <a:latin typeface="Times New Roman" panose="02020603050405020304" pitchFamily="18" charset="0"/>
                <a:ea typeface="楷体_GB2312" pitchFamily="49" charset="-122"/>
                <a:cs typeface="Times New Roman" panose="02020603050405020304" pitchFamily="18" charset="0"/>
              </a:rPr>
              <a:t>3</a:t>
            </a:r>
            <a:endParaRPr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5" name="Oval 10"/>
          <p:cNvSpPr>
            <a:spLocks noChangeArrowheads="1"/>
          </p:cNvSpPr>
          <p:nvPr/>
        </p:nvSpPr>
        <p:spPr bwMode="auto">
          <a:xfrm>
            <a:off x="6357955" y="1624003"/>
            <a:ext cx="548640" cy="42672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smtClean="0">
                <a:solidFill>
                  <a:srgbClr val="3333FF"/>
                </a:solidFill>
                <a:latin typeface="Times New Roman" panose="02020603050405020304" pitchFamily="18" charset="0"/>
                <a:ea typeface="楷体_GB2312" pitchFamily="49" charset="-122"/>
                <a:cs typeface="Times New Roman" panose="02020603050405020304" pitchFamily="18" charset="0"/>
              </a:rPr>
              <a:t>1</a:t>
            </a:r>
            <a:endParaRPr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sp>
        <p:nvSpPr>
          <p:cNvPr id="6" name="Oval 10"/>
          <p:cNvSpPr>
            <a:spLocks noChangeArrowheads="1"/>
          </p:cNvSpPr>
          <p:nvPr/>
        </p:nvSpPr>
        <p:spPr bwMode="auto">
          <a:xfrm>
            <a:off x="7100910" y="2309808"/>
            <a:ext cx="548640" cy="42672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smtClean="0">
                <a:solidFill>
                  <a:srgbClr val="3333FF"/>
                </a:solidFill>
                <a:latin typeface="Times New Roman" panose="02020603050405020304" pitchFamily="18" charset="0"/>
                <a:ea typeface="楷体_GB2312" pitchFamily="49" charset="-122"/>
                <a:cs typeface="Times New Roman" panose="02020603050405020304" pitchFamily="18" charset="0"/>
              </a:rPr>
              <a:t>2</a:t>
            </a:r>
            <a:endParaRPr lang="en-US" altLang="zh-CN" sz="20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cxnSp>
        <p:nvCxnSpPr>
          <p:cNvPr id="7" name="直接连接符 6"/>
          <p:cNvCxnSpPr>
            <a:stCxn id="4" idx="3"/>
            <a:endCxn id="5" idx="7"/>
          </p:cNvCxnSpPr>
          <p:nvPr/>
        </p:nvCxnSpPr>
        <p:spPr>
          <a:xfrm rot="5400000">
            <a:off x="6811718" y="1259807"/>
            <a:ext cx="441219" cy="412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5" idx="5"/>
            <a:endCxn id="6" idx="1"/>
          </p:cNvCxnSpPr>
          <p:nvPr/>
        </p:nvCxnSpPr>
        <p:spPr>
          <a:xfrm rot="16200000" flipH="1">
            <a:off x="6811718" y="2002762"/>
            <a:ext cx="384069" cy="35500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018647" y="765399"/>
            <a:ext cx="288000" cy="1728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72265" y="538146"/>
            <a:ext cx="482918" cy="430887"/>
          </a:xfrm>
          <a:prstGeom prst="rect">
            <a:avLst/>
          </a:prstGeom>
          <a:noFill/>
        </p:spPr>
        <p:txBody>
          <a:bodyPr wrap="square" rtlCol="0">
            <a:spAutoFit/>
          </a:bodyPr>
          <a:lstStyle/>
          <a:p>
            <a:r>
              <a:rPr lang="en-US" altLang="zh-CN" sz="2200" b="1" smtClean="0">
                <a:solidFill>
                  <a:srgbClr val="3333FF"/>
                </a:solidFill>
                <a:ea typeface="楷体" panose="02010609060101010101" pitchFamily="49" charset="-122"/>
                <a:cs typeface="Times New Roman" panose="02020603050405020304" pitchFamily="18" charset="0"/>
              </a:rPr>
              <a:t>bt</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grpSp>
        <p:nvGrpSpPr>
          <p:cNvPr id="21" name="组合 20"/>
          <p:cNvGrpSpPr/>
          <p:nvPr/>
        </p:nvGrpSpPr>
        <p:grpSpPr>
          <a:xfrm>
            <a:off x="5857884" y="1928802"/>
            <a:ext cx="500071" cy="430887"/>
            <a:chOff x="5857884" y="1928802"/>
            <a:chExt cx="500071" cy="430887"/>
          </a:xfrm>
        </p:grpSpPr>
        <p:cxnSp>
          <p:nvCxnSpPr>
            <p:cNvPr id="14" name="直接箭头连接符 13"/>
            <p:cNvCxnSpPr/>
            <p:nvPr/>
          </p:nvCxnSpPr>
          <p:spPr>
            <a:xfrm flipV="1">
              <a:off x="6143636" y="1980239"/>
              <a:ext cx="214319" cy="91439"/>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857884" y="1928802"/>
              <a:ext cx="377189" cy="430887"/>
            </a:xfrm>
            <a:prstGeom prst="rect">
              <a:avLst/>
            </a:prstGeom>
            <a:noFill/>
          </p:spPr>
          <p:txBody>
            <a:bodyPr wrap="square" rtlCol="0">
              <a:spAutoFit/>
            </a:bodyPr>
            <a:lstStyle/>
            <a:p>
              <a:r>
                <a:rPr lang="en-US" altLang="zh-CN" sz="2200" b="1" smtClean="0">
                  <a:solidFill>
                    <a:srgbClr val="3333FF"/>
                  </a:solidFill>
                  <a:ea typeface="楷体" panose="02010609060101010101" pitchFamily="49" charset="-122"/>
                  <a:cs typeface="Times New Roman" panose="02020603050405020304" pitchFamily="18" charset="0"/>
                </a:rPr>
                <a:t>q</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grpSp>
      <p:grpSp>
        <p:nvGrpSpPr>
          <p:cNvPr id="23" name="组合 22"/>
          <p:cNvGrpSpPr/>
          <p:nvPr/>
        </p:nvGrpSpPr>
        <p:grpSpPr>
          <a:xfrm>
            <a:off x="6429388" y="1071546"/>
            <a:ext cx="377189" cy="552457"/>
            <a:chOff x="6429388" y="1071546"/>
            <a:chExt cx="377189" cy="552457"/>
          </a:xfrm>
        </p:grpSpPr>
        <p:sp>
          <p:nvSpPr>
            <p:cNvPr id="9" name="TextBox 8"/>
            <p:cNvSpPr txBox="1"/>
            <p:nvPr/>
          </p:nvSpPr>
          <p:spPr>
            <a:xfrm>
              <a:off x="6429388" y="1071546"/>
              <a:ext cx="377189" cy="344710"/>
            </a:xfrm>
            <a:prstGeom prst="rect">
              <a:avLst/>
            </a:prstGeom>
            <a:noFill/>
          </p:spPr>
          <p:txBody>
            <a:bodyPr wrap="square" rtlCol="0">
              <a:spAutoFit/>
            </a:bodyPr>
            <a:lstStyle/>
            <a:p>
              <a:r>
                <a:rPr lang="en-US" altLang="zh-CN" sz="2200" b="1" smtClean="0">
                  <a:solidFill>
                    <a:srgbClr val="3333FF"/>
                  </a:solidFill>
                  <a:ea typeface="楷体" panose="02010609060101010101" pitchFamily="49" charset="-122"/>
                  <a:cs typeface="Times New Roman" panose="02020603050405020304" pitchFamily="18" charset="0"/>
                </a:rPr>
                <a:t>p</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cxnSp>
          <p:nvCxnSpPr>
            <p:cNvPr id="17" name="直接箭头连接符 16"/>
            <p:cNvCxnSpPr/>
            <p:nvPr/>
          </p:nvCxnSpPr>
          <p:spPr>
            <a:xfrm rot="5400000">
              <a:off x="6576074" y="1413499"/>
              <a:ext cx="338142" cy="82865"/>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grpSp>
      <p:cxnSp>
        <p:nvCxnSpPr>
          <p:cNvPr id="20" name="直接连接符 19"/>
          <p:cNvCxnSpPr/>
          <p:nvPr/>
        </p:nvCxnSpPr>
        <p:spPr>
          <a:xfrm rot="5400000">
            <a:off x="6885637" y="1780213"/>
            <a:ext cx="1002040" cy="57150"/>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928926" y="3212427"/>
            <a:ext cx="2571768" cy="2574027"/>
            <a:chOff x="2928926" y="3212427"/>
            <a:chExt cx="2571768" cy="2574027"/>
          </a:xfrm>
        </p:grpSpPr>
        <p:sp>
          <p:nvSpPr>
            <p:cNvPr id="24" name="TextBox 23"/>
            <p:cNvSpPr txBox="1"/>
            <p:nvPr/>
          </p:nvSpPr>
          <p:spPr>
            <a:xfrm>
              <a:off x="3143240" y="3212427"/>
              <a:ext cx="2357454" cy="430887"/>
            </a:xfrm>
            <a:prstGeom prst="rect">
              <a:avLst/>
            </a:prstGeom>
            <a:noFill/>
          </p:spPr>
          <p:txBody>
            <a:bodyPr wrap="square" rtlCol="0">
              <a:spAutoFit/>
            </a:bodyPr>
            <a:lstStyle/>
            <a:p>
              <a:r>
                <a:rPr lang="en-US" altLang="zh-CN" sz="2200" b="1" smtClean="0">
                  <a:solidFill>
                    <a:srgbClr val="3333FF"/>
                  </a:solidFill>
                  <a:ea typeface="楷体" panose="02010609060101010101" pitchFamily="49" charset="-122"/>
                  <a:cs typeface="Times New Roman" panose="02020603050405020304" pitchFamily="18" charset="0"/>
                </a:rPr>
                <a:t>deletek(bt</a:t>
              </a:r>
              <a:r>
                <a:rPr lang="zh-CN" altLang="en-US" sz="2200" b="1" smtClean="0">
                  <a:solidFill>
                    <a:srgbClr val="3333FF"/>
                  </a:solidFill>
                  <a:ea typeface="楷体" panose="02010609060101010101" pitchFamily="49" charset="-122"/>
                  <a:cs typeface="Times New Roman" panose="02020603050405020304" pitchFamily="18" charset="0"/>
                </a:rPr>
                <a:t>，</a:t>
              </a:r>
              <a:r>
                <a:rPr lang="en-US" altLang="zh-CN" sz="2200" b="1" smtClean="0">
                  <a:solidFill>
                    <a:srgbClr val="3333FF"/>
                  </a:solidFill>
                  <a:ea typeface="楷体" panose="02010609060101010101" pitchFamily="49" charset="-122"/>
                  <a:cs typeface="Times New Roman" panose="02020603050405020304" pitchFamily="18" charset="0"/>
                </a:rPr>
                <a:t>1)</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sp>
          <p:nvSpPr>
            <p:cNvPr id="25" name="下箭头 24"/>
            <p:cNvSpPr/>
            <p:nvPr/>
          </p:nvSpPr>
          <p:spPr>
            <a:xfrm>
              <a:off x="4143372" y="3712493"/>
              <a:ext cx="144000" cy="432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800"/>
            </a:p>
          </p:txBody>
        </p:sp>
        <p:sp>
          <p:nvSpPr>
            <p:cNvPr id="26" name="TextBox 25"/>
            <p:cNvSpPr txBox="1"/>
            <p:nvPr/>
          </p:nvSpPr>
          <p:spPr>
            <a:xfrm>
              <a:off x="2928926" y="4212559"/>
              <a:ext cx="2571768" cy="769441"/>
            </a:xfrm>
            <a:prstGeom prst="rect">
              <a:avLst/>
            </a:prstGeom>
            <a:noFill/>
          </p:spPr>
          <p:txBody>
            <a:bodyPr wrap="square" rtlCol="0">
              <a:spAutoFit/>
            </a:bodyPr>
            <a:lstStyle/>
            <a:p>
              <a:r>
                <a:rPr lang="en-US" altLang="zh-CN" sz="2200" b="1" smtClean="0">
                  <a:solidFill>
                    <a:srgbClr val="3333FF"/>
                  </a:solidFill>
                  <a:ea typeface="楷体" panose="02010609060101010101" pitchFamily="49" charset="-122"/>
                  <a:cs typeface="Times New Roman" panose="02020603050405020304" pitchFamily="18" charset="0"/>
                </a:rPr>
                <a:t>deletek(bt</a:t>
              </a:r>
              <a:r>
                <a:rPr lang="en-US" altLang="zh-CN" sz="2200" b="1" smtClean="0">
                  <a:solidFill>
                    <a:srgbClr val="3333FF"/>
                  </a:solidFill>
                  <a:latin typeface="+mj-ea"/>
                  <a:ea typeface="+mj-ea"/>
                  <a:cs typeface="Times New Roman" panose="02020603050405020304" pitchFamily="18" charset="0"/>
                </a:rPr>
                <a:t>-</a:t>
              </a:r>
              <a:r>
                <a:rPr lang="en-US" altLang="zh-CN" sz="2200" b="1" smtClean="0">
                  <a:solidFill>
                    <a:srgbClr val="3333FF"/>
                  </a:solidFill>
                  <a:ea typeface="楷体" panose="02010609060101010101" pitchFamily="49" charset="-122"/>
                  <a:cs typeface="Times New Roman" panose="02020603050405020304" pitchFamily="18" charset="0"/>
                </a:rPr>
                <a:t>&gt;lchild</a:t>
              </a:r>
              <a:r>
                <a:rPr lang="zh-CN" altLang="en-US" sz="2200" b="1" smtClean="0">
                  <a:solidFill>
                    <a:srgbClr val="3333FF"/>
                  </a:solidFill>
                  <a:ea typeface="楷体" panose="02010609060101010101" pitchFamily="49" charset="-122"/>
                  <a:cs typeface="Times New Roman" panose="02020603050405020304" pitchFamily="18" charset="0"/>
                </a:rPr>
                <a:t>，</a:t>
              </a:r>
              <a:r>
                <a:rPr lang="en-US" altLang="zh-CN" sz="2200" b="1" smtClean="0">
                  <a:solidFill>
                    <a:srgbClr val="3333FF"/>
                  </a:solidFill>
                  <a:ea typeface="楷体" panose="02010609060101010101" pitchFamily="49" charset="-122"/>
                  <a:cs typeface="Times New Roman" panose="02020603050405020304" pitchFamily="18" charset="0"/>
                </a:rPr>
                <a:t>1)</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sp>
          <p:nvSpPr>
            <p:cNvPr id="27" name="下箭头 26"/>
            <p:cNvSpPr/>
            <p:nvPr/>
          </p:nvSpPr>
          <p:spPr>
            <a:xfrm>
              <a:off x="4144496" y="4854388"/>
              <a:ext cx="144000" cy="432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800"/>
            </a:p>
          </p:txBody>
        </p:sp>
        <p:sp>
          <p:nvSpPr>
            <p:cNvPr id="28" name="TextBox 27"/>
            <p:cNvSpPr txBox="1"/>
            <p:nvPr/>
          </p:nvSpPr>
          <p:spPr>
            <a:xfrm>
              <a:off x="3428992" y="5355567"/>
              <a:ext cx="1857388" cy="430887"/>
            </a:xfrm>
            <a:prstGeom prst="rect">
              <a:avLst/>
            </a:prstGeom>
            <a:noFill/>
          </p:spPr>
          <p:txBody>
            <a:bodyPr wrap="square" rtlCol="0">
              <a:spAutoFit/>
            </a:bodyPr>
            <a:lstStyle/>
            <a:p>
              <a:r>
                <a:rPr lang="en-US" altLang="zh-CN" sz="2200" b="1" smtClean="0">
                  <a:solidFill>
                    <a:srgbClr val="3333FF"/>
                  </a:solidFill>
                  <a:ea typeface="楷体" panose="02010609060101010101" pitchFamily="49" charset="-122"/>
                  <a:cs typeface="Times New Roman" panose="02020603050405020304" pitchFamily="18" charset="0"/>
                </a:rPr>
                <a:t>deletep(p)</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grpSp>
      <p:grpSp>
        <p:nvGrpSpPr>
          <p:cNvPr id="33" name="组合 32"/>
          <p:cNvGrpSpPr/>
          <p:nvPr/>
        </p:nvGrpSpPr>
        <p:grpSpPr>
          <a:xfrm>
            <a:off x="4429124" y="4828988"/>
            <a:ext cx="1928826" cy="459659"/>
            <a:chOff x="4429124" y="4828988"/>
            <a:chExt cx="1928826" cy="459659"/>
          </a:xfrm>
        </p:grpSpPr>
        <p:sp>
          <p:nvSpPr>
            <p:cNvPr id="30" name="上箭头 29"/>
            <p:cNvSpPr/>
            <p:nvPr/>
          </p:nvSpPr>
          <p:spPr>
            <a:xfrm>
              <a:off x="4429124" y="4828988"/>
              <a:ext cx="144000" cy="432000"/>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2800"/>
            </a:p>
          </p:txBody>
        </p:sp>
        <p:sp>
          <p:nvSpPr>
            <p:cNvPr id="31" name="TextBox 30"/>
            <p:cNvSpPr txBox="1"/>
            <p:nvPr/>
          </p:nvSpPr>
          <p:spPr>
            <a:xfrm>
              <a:off x="4572000" y="4857760"/>
              <a:ext cx="1785950" cy="430887"/>
            </a:xfrm>
            <a:prstGeom prst="rect">
              <a:avLst/>
            </a:prstGeom>
            <a:noFill/>
          </p:spPr>
          <p:txBody>
            <a:bodyPr wrap="square" rtlCol="0">
              <a:spAutoFit/>
            </a:bodyPr>
            <a:lstStyle/>
            <a:p>
              <a:pPr algn="l"/>
              <a:r>
                <a:rPr lang="en-US" altLang="zh-CN" sz="2200" b="1" smtClean="0">
                  <a:solidFill>
                    <a:srgbClr val="3333FF"/>
                  </a:solidFill>
                  <a:ea typeface="楷体" panose="02010609060101010101" pitchFamily="49" charset="-122"/>
                  <a:cs typeface="Times New Roman" panose="02020603050405020304" pitchFamily="18" charset="0"/>
                </a:rPr>
                <a:t>bt</a:t>
              </a:r>
              <a:r>
                <a:rPr lang="en-US" altLang="zh-CN" sz="2200" b="1" smtClean="0">
                  <a:solidFill>
                    <a:srgbClr val="3333FF"/>
                  </a:solidFill>
                  <a:latin typeface="+mn-ea"/>
                  <a:ea typeface="+mn-ea"/>
                  <a:cs typeface="Times New Roman" panose="02020603050405020304" pitchFamily="18" charset="0"/>
                </a:rPr>
                <a:t>-</a:t>
              </a:r>
              <a:r>
                <a:rPr lang="en-US" altLang="zh-CN" sz="2200" b="1" smtClean="0">
                  <a:solidFill>
                    <a:srgbClr val="3333FF"/>
                  </a:solidFill>
                  <a:ea typeface="楷体" panose="02010609060101010101" pitchFamily="49" charset="-122"/>
                  <a:cs typeface="Times New Roman" panose="02020603050405020304" pitchFamily="18" charset="0"/>
                </a:rPr>
                <a:t>&gt;lchild=p</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grpSp>
      <p:sp>
        <p:nvSpPr>
          <p:cNvPr id="34" name="TextBox 33"/>
          <p:cNvSpPr txBox="1"/>
          <p:nvPr/>
        </p:nvSpPr>
        <p:spPr>
          <a:xfrm>
            <a:off x="6000760" y="3143248"/>
            <a:ext cx="2928958" cy="830997"/>
          </a:xfrm>
          <a:prstGeom prst="rect">
            <a:avLst/>
          </a:prstGeom>
          <a:noFill/>
        </p:spPr>
        <p:txBody>
          <a:bodyPr wrap="square" rtlCol="0">
            <a:spAutoFit/>
          </a:bodyPr>
          <a:lstStyle/>
          <a:p>
            <a:r>
              <a:rPr lang="zh-CN" altLang="en-US" sz="2400" b="1" smtClean="0">
                <a:solidFill>
                  <a:srgbClr val="3333FF"/>
                </a:solidFill>
                <a:ea typeface="楷体" panose="02010609060101010101" pitchFamily="49" charset="-122"/>
                <a:cs typeface="Times New Roman" panose="02020603050405020304" pitchFamily="18" charset="0"/>
              </a:rPr>
              <a:t>达到用</a:t>
            </a:r>
            <a:r>
              <a:rPr lang="en-US" altLang="zh-CN" sz="2400" b="1" smtClean="0">
                <a:solidFill>
                  <a:srgbClr val="3333FF"/>
                </a:solidFill>
                <a:ea typeface="楷体" panose="02010609060101010101" pitchFamily="49" charset="-122"/>
                <a:cs typeface="Times New Roman" panose="02020603050405020304" pitchFamily="18" charset="0"/>
              </a:rPr>
              <a:t>*p</a:t>
            </a:r>
            <a:r>
              <a:rPr lang="zh-CN" altLang="en-US" sz="2400" b="1" smtClean="0">
                <a:solidFill>
                  <a:srgbClr val="3333FF"/>
                </a:solidFill>
                <a:ea typeface="楷体" panose="02010609060101010101" pitchFamily="49" charset="-122"/>
                <a:cs typeface="Times New Roman" panose="02020603050405020304" pitchFamily="18" charset="0"/>
              </a:rPr>
              <a:t>的右孩子结点替换它的目的</a:t>
            </a:r>
            <a:endParaRPr lang="zh-CN" altLang="en-US" sz="2400" b="1" dirty="0" smtClean="0">
              <a:solidFill>
                <a:srgbClr val="3333FF"/>
              </a:solidFill>
              <a:ea typeface="楷体" panose="02010609060101010101" pitchFamily="49" charset="-122"/>
              <a:cs typeface="Times New Roman" panose="02020603050405020304" pitchFamily="18" charset="0"/>
            </a:endParaRPr>
          </a:p>
        </p:txBody>
      </p:sp>
      <p:sp>
        <p:nvSpPr>
          <p:cNvPr id="29" name="灯片编号占位符 28"/>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
        <p:nvSpPr>
          <p:cNvPr id="35" name="TextBox 34"/>
          <p:cNvSpPr txBox="1"/>
          <p:nvPr/>
        </p:nvSpPr>
        <p:spPr>
          <a:xfrm>
            <a:off x="428596" y="214290"/>
            <a:ext cx="3214710" cy="461665"/>
          </a:xfrm>
          <a:prstGeom prst="rect">
            <a:avLst/>
          </a:prstGeom>
          <a:noFill/>
        </p:spPr>
        <p:txBody>
          <a:bodyPr wrap="square" rtlCol="0">
            <a:spAutoFit/>
          </a:bodyPr>
          <a:lstStyle/>
          <a:p>
            <a:pPr algn="l"/>
            <a:r>
              <a:rPr lang="zh-CN" altLang="en-US" sz="2400" b="1" smtClean="0">
                <a:solidFill>
                  <a:srgbClr val="3333FF"/>
                </a:solidFill>
                <a:ea typeface="楷体" panose="02010609060101010101" pitchFamily="49" charset="-122"/>
                <a:cs typeface="Times New Roman" panose="02020603050405020304" pitchFamily="18" charset="0"/>
                <a:sym typeface="Wingdings" panose="05000000000000000000"/>
              </a:rPr>
              <a:t> 删除</a:t>
            </a:r>
            <a:r>
              <a:rPr lang="zh-CN" altLang="en-US" sz="2400" b="1" smtClean="0">
                <a:solidFill>
                  <a:srgbClr val="3333FF"/>
                </a:solidFill>
                <a:ea typeface="楷体" panose="02010609060101010101" pitchFamily="49" charset="-122"/>
                <a:cs typeface="Times New Roman" panose="02020603050405020304" pitchFamily="18" charset="0"/>
              </a:rPr>
              <a:t>结点</a:t>
            </a:r>
            <a:r>
              <a:rPr lang="en-US" altLang="zh-CN" sz="2400" b="1" smtClean="0">
                <a:solidFill>
                  <a:srgbClr val="3333FF"/>
                </a:solidFill>
                <a:ea typeface="楷体" panose="02010609060101010101" pitchFamily="49" charset="-122"/>
                <a:cs typeface="Times New Roman" panose="02020603050405020304" pitchFamily="18" charset="0"/>
              </a:rPr>
              <a:t>*p</a:t>
            </a:r>
            <a:endParaRPr lang="zh-CN" altLang="en-US" sz="2400" b="1" dirty="0" smtClean="0">
              <a:solidFill>
                <a:srgbClr val="3333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4.72222E-6 2.22222E-6 C 0.02188 0.00324 0.04375 0.00671 0.05973 0.01852 C 0.0757 0.03032 0.08872 0.0544 0.09584 0.07037 C 0.10296 0.08634 0.10122 0.10532 0.10261 0.11458 " pathEditMode="relative" rAng="0" ptsTypes="aaaa">
                                      <p:cBhvr>
                                        <p:cTn id="10" dur="2000" fill="hold"/>
                                        <p:tgtEl>
                                          <p:spTgt spid="23"/>
                                        </p:tgtEl>
                                        <p:attrNameLst>
                                          <p:attrName>ppt_x</p:attrName>
                                          <p:attrName>ppt_y</p:attrName>
                                        </p:attrNameLst>
                                      </p:cBhvr>
                                      <p:rCtr x="51" y="57"/>
                                    </p:animMotion>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22" presetClass="exit" presetSubtype="4" fill="hold" grpId="0" nodeType="withEffect">
                                  <p:stCondLst>
                                    <p:cond delay="0"/>
                                  </p:stCondLst>
                                  <p:childTnLst>
                                    <p:animEffect transition="out" filter="wipe(down)">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22" presetClass="exit" presetSubtype="4" fill="hold" nodeType="withEffect">
                                  <p:stCondLst>
                                    <p:cond delay="0"/>
                                  </p:stCondLst>
                                  <p:childTnLst>
                                    <p:animEffect transition="out" filter="wipe(down)">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22" presetClass="exit" presetSubtype="4" fill="hold" nodeType="withEffect">
                                  <p:stCondLst>
                                    <p:cond delay="0"/>
                                  </p:stCondLst>
                                  <p:childTnLst>
                                    <p:animEffect transition="out" filter="wipe(down)">
                                      <p:cBhvr>
                                        <p:cTn id="23" dur="500"/>
                                        <p:tgtEl>
                                          <p:spTgt spid="21"/>
                                        </p:tgtEl>
                                      </p:cBhvr>
                                    </p:animEffect>
                                    <p:set>
                                      <p:cBhvr>
                                        <p:cTn id="24" dur="1" fill="hold">
                                          <p:stCondLst>
                                            <p:cond delay="499"/>
                                          </p:stCondLst>
                                        </p:cTn>
                                        <p:tgtEl>
                                          <p:spTgt spid="2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8339" name="文本框 398338"/>
          <p:cNvSpPr txBox="1"/>
          <p:nvPr/>
        </p:nvSpPr>
        <p:spPr>
          <a:xfrm>
            <a:off x="609600" y="1371600"/>
            <a:ext cx="8534400" cy="1187450"/>
          </a:xfrm>
          <a:prstGeom prst="rect">
            <a:avLst/>
          </a:prstGeom>
          <a:noFill/>
          <a:ln w="9525">
            <a:noFill/>
          </a:ln>
        </p:spPr>
        <p:txBody>
          <a:bodyPr>
            <a:spAutoFit/>
          </a:bodyPr>
          <a:p>
            <a:pPr>
              <a:spcBef>
                <a:spcPct val="50000"/>
              </a:spcBef>
            </a:pPr>
            <a:r>
              <a:rPr lang="zh-CN" altLang="en-US" sz="2400" b="1" dirty="0">
                <a:solidFill>
                  <a:srgbClr val="FF00FF"/>
                </a:solidFill>
                <a:latin typeface="Times New Roman" panose="02020603050405020304" pitchFamily="18" charset="0"/>
                <a:ea typeface="黑体" panose="02010609060101010101" pitchFamily="49" charset="-122"/>
              </a:rPr>
              <a:t>明确：</a:t>
            </a:r>
            <a:r>
              <a:rPr lang="zh-CN" altLang="en-US" sz="2400" b="1" dirty="0">
                <a:latin typeface="楷体_GB2312" pitchFamily="49" charset="-122"/>
                <a:ea typeface="楷体_GB2312" pitchFamily="49" charset="-122"/>
              </a:rPr>
              <a:t>查找的过程就是将给定的</a:t>
            </a:r>
            <a:r>
              <a:rPr lang="en-US" altLang="zh-CN" sz="2400" b="1" dirty="0">
                <a:latin typeface="楷体_GB2312" pitchFamily="49" charset="-122"/>
                <a:ea typeface="楷体_GB2312" pitchFamily="49" charset="-122"/>
              </a:rPr>
              <a:t>K</a:t>
            </a:r>
            <a:r>
              <a:rPr lang="zh-CN" altLang="en-US" sz="2400" b="1" dirty="0">
                <a:latin typeface="楷体_GB2312" pitchFamily="49" charset="-122"/>
                <a:ea typeface="楷体_GB2312" pitchFamily="49" charset="-122"/>
              </a:rPr>
              <a:t>值与文件中各记录的关键字项进行比较的过程。所以用比较次数的平均值来评估算法的优劣。称为</a:t>
            </a:r>
            <a:r>
              <a:rPr lang="zh-CN" altLang="en-US" sz="2400" b="1" dirty="0">
                <a:solidFill>
                  <a:srgbClr val="FF00FF"/>
                </a:solidFill>
                <a:latin typeface="黑体" panose="02010609060101010101" pitchFamily="49" charset="-122"/>
                <a:ea typeface="黑体" panose="02010609060101010101" pitchFamily="49" charset="-122"/>
              </a:rPr>
              <a:t>平均查找长度</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ASL：average search length）。</a:t>
            </a:r>
            <a:endParaRPr lang="en-US" altLang="zh-CN" sz="2400" b="1" dirty="0">
              <a:latin typeface="楷体_GB2312" pitchFamily="49" charset="-122"/>
              <a:ea typeface="楷体_GB2312" pitchFamily="49" charset="-122"/>
            </a:endParaRPr>
          </a:p>
        </p:txBody>
      </p:sp>
      <p:sp>
        <p:nvSpPr>
          <p:cNvPr id="398340" name="矩形 398339"/>
          <p:cNvSpPr/>
          <p:nvPr/>
        </p:nvSpPr>
        <p:spPr>
          <a:xfrm>
            <a:off x="685800" y="3505200"/>
            <a:ext cx="8382000" cy="1662113"/>
          </a:xfrm>
          <a:prstGeom prst="rect">
            <a:avLst/>
          </a:prstGeom>
          <a:noFill/>
          <a:ln w="9525">
            <a:noFill/>
          </a:ln>
        </p:spPr>
        <p:txBody>
          <a:bodyPr>
            <a:spAutoFit/>
          </a:bodyPr>
          <a:p>
            <a:pPr>
              <a:spcBef>
                <a:spcPct val="10000"/>
              </a:spcBef>
            </a:pPr>
            <a:r>
              <a:rPr lang="zh-CN" altLang="en-US" sz="2400" b="1" dirty="0">
                <a:solidFill>
                  <a:srgbClr val="FF00FF"/>
                </a:solidFill>
                <a:latin typeface="Times New Roman" panose="02020603050405020304" pitchFamily="18" charset="0"/>
              </a:rPr>
              <a:t>其中：</a:t>
            </a:r>
            <a:endParaRPr lang="zh-CN" altLang="en-US" sz="2400" b="1" dirty="0">
              <a:solidFill>
                <a:srgbClr val="FF00FF"/>
              </a:solidFill>
              <a:latin typeface="Times New Roman" panose="02020603050405020304" pitchFamily="18" charset="0"/>
            </a:endParaRPr>
          </a:p>
          <a:p>
            <a:pPr>
              <a:spcBef>
                <a:spcPct val="10000"/>
              </a:spcBef>
            </a:pPr>
            <a:r>
              <a:rPr lang="en-US" altLang="zh-CN" sz="2400" b="1" dirty="0">
                <a:solidFill>
                  <a:srgbClr val="FF00FF"/>
                </a:solidFill>
                <a:latin typeface="黑体" panose="02010609060101010101" pitchFamily="49" charset="-122"/>
                <a:ea typeface="黑体" panose="02010609060101010101" pitchFamily="49" charset="-122"/>
              </a:rPr>
              <a:t>n</a:t>
            </a:r>
            <a:r>
              <a:rPr lang="zh-CN" altLang="en-US" sz="2400" b="1" dirty="0">
                <a:latin typeface="楷体_GB2312" pitchFamily="49" charset="-122"/>
                <a:ea typeface="楷体_GB2312" pitchFamily="49" charset="-122"/>
              </a:rPr>
              <a:t>是文件记录个数；</a:t>
            </a:r>
            <a:endParaRPr lang="zh-CN" altLang="en-US" sz="2400" b="1" dirty="0">
              <a:latin typeface="楷体_GB2312" pitchFamily="49" charset="-122"/>
              <a:ea typeface="楷体_GB2312" pitchFamily="49" charset="-122"/>
            </a:endParaRPr>
          </a:p>
          <a:p>
            <a:pPr>
              <a:spcBef>
                <a:spcPct val="10000"/>
              </a:spcBef>
            </a:pPr>
            <a:r>
              <a:rPr lang="en-US" altLang="zh-CN" sz="2400" b="1" dirty="0">
                <a:solidFill>
                  <a:srgbClr val="FF00FF"/>
                </a:solidFill>
                <a:latin typeface="黑体" panose="02010609060101010101" pitchFamily="49" charset="-122"/>
                <a:ea typeface="黑体" panose="02010609060101010101" pitchFamily="49" charset="-122"/>
              </a:rPr>
              <a:t>P</a:t>
            </a:r>
            <a:r>
              <a:rPr lang="en-US" altLang="zh-CN" sz="2400" b="1" baseline="-25000" dirty="0">
                <a:solidFill>
                  <a:srgbClr val="FF00FF"/>
                </a:solidFill>
                <a:latin typeface="黑体" panose="02010609060101010101" pitchFamily="49" charset="-122"/>
                <a:ea typeface="黑体" panose="02010609060101010101" pitchFamily="49" charset="-122"/>
              </a:rPr>
              <a:t>i</a:t>
            </a:r>
            <a:r>
              <a:rPr lang="zh-CN" altLang="en-US" sz="2400" b="1" dirty="0">
                <a:latin typeface="楷体_GB2312" pitchFamily="49" charset="-122"/>
                <a:ea typeface="楷体_GB2312" pitchFamily="49" charset="-122"/>
              </a:rPr>
              <a:t>是查找第</a:t>
            </a:r>
            <a:r>
              <a:rPr lang="en-US" altLang="zh-CN"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个记录的查找概率（通常取等概率,即</a:t>
            </a:r>
            <a:r>
              <a:rPr lang="en-US" altLang="zh-CN" sz="2400" b="1" dirty="0">
                <a:latin typeface="楷体_GB2312" pitchFamily="49" charset="-122"/>
                <a:ea typeface="楷体_GB2312" pitchFamily="49" charset="-122"/>
              </a:rPr>
              <a:t>P</a:t>
            </a:r>
            <a:r>
              <a:rPr lang="en-US" altLang="zh-CN" sz="2400" b="1" baseline="-25000" dirty="0">
                <a:latin typeface="楷体_GB2312" pitchFamily="49" charset="-122"/>
                <a:ea typeface="楷体_GB2312" pitchFamily="49" charset="-122"/>
              </a:rPr>
              <a:t>i</a:t>
            </a:r>
            <a:r>
              <a:rPr lang="en-US" altLang="zh-CN" sz="2400" b="1" dirty="0">
                <a:latin typeface="楷体_GB2312" pitchFamily="49" charset="-122"/>
                <a:ea typeface="楷体_GB2312" pitchFamily="49" charset="-122"/>
              </a:rPr>
              <a:t> =1/n）;</a:t>
            </a:r>
            <a:endParaRPr lang="en-US" altLang="zh-CN" sz="2400" b="1" dirty="0">
              <a:latin typeface="楷体_GB2312" pitchFamily="49" charset="-122"/>
              <a:ea typeface="楷体_GB2312" pitchFamily="49" charset="-122"/>
            </a:endParaRPr>
          </a:p>
          <a:p>
            <a:pPr>
              <a:spcBef>
                <a:spcPct val="10000"/>
              </a:spcBef>
            </a:pPr>
            <a:r>
              <a:rPr lang="en-US" altLang="zh-CN" sz="2400" b="1" dirty="0">
                <a:solidFill>
                  <a:srgbClr val="FF00FF"/>
                </a:solidFill>
                <a:latin typeface="黑体" panose="02010609060101010101" pitchFamily="49" charset="-122"/>
                <a:ea typeface="黑体" panose="02010609060101010101" pitchFamily="49" charset="-122"/>
              </a:rPr>
              <a:t>C</a:t>
            </a:r>
            <a:r>
              <a:rPr lang="en-US" altLang="zh-CN" sz="2400" b="1" baseline="-25000" dirty="0">
                <a:solidFill>
                  <a:srgbClr val="FF00FF"/>
                </a:solidFill>
                <a:latin typeface="黑体" panose="02010609060101010101" pitchFamily="49" charset="-122"/>
                <a:ea typeface="黑体" panose="02010609060101010101" pitchFamily="49" charset="-122"/>
              </a:rPr>
              <a:t>i</a:t>
            </a:r>
            <a:r>
              <a:rPr lang="zh-CN" altLang="en-US" sz="2400" b="1" dirty="0">
                <a:latin typeface="楷体_GB2312" pitchFamily="49" charset="-122"/>
                <a:ea typeface="楷体_GB2312" pitchFamily="49" charset="-122"/>
              </a:rPr>
              <a:t>是找到第</a:t>
            </a:r>
            <a:r>
              <a:rPr lang="en-US" altLang="zh-CN"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个记录时所经历的比较次数。</a:t>
            </a:r>
            <a:endParaRPr lang="zh-CN" altLang="en-US" sz="2400" b="1" dirty="0">
              <a:latin typeface="楷体_GB2312" pitchFamily="49" charset="-122"/>
              <a:ea typeface="楷体_GB2312" pitchFamily="49" charset="-122"/>
            </a:endParaRPr>
          </a:p>
        </p:txBody>
      </p:sp>
      <p:sp>
        <p:nvSpPr>
          <p:cNvPr id="398342" name="矩形 398341"/>
          <p:cNvSpPr/>
          <p:nvPr/>
        </p:nvSpPr>
        <p:spPr>
          <a:xfrm>
            <a:off x="685800" y="5257800"/>
            <a:ext cx="7620000" cy="822325"/>
          </a:xfrm>
          <a:prstGeom prst="rect">
            <a:avLst/>
          </a:prstGeom>
          <a:noFill/>
          <a:ln w="9525">
            <a:noFill/>
          </a:ln>
        </p:spPr>
        <p:txBody>
          <a:bodyPr>
            <a:spAutoFit/>
          </a:bodyPr>
          <a:p>
            <a:r>
              <a:rPr lang="zh-CN" altLang="en-US" sz="2400" b="1" dirty="0">
                <a:solidFill>
                  <a:srgbClr val="FF00FF"/>
                </a:solidFill>
                <a:latin typeface="Times New Roman" panose="02020603050405020304" pitchFamily="18" charset="0"/>
                <a:ea typeface="黑体" panose="02010609060101010101" pitchFamily="49" charset="-122"/>
              </a:rPr>
              <a:t>物理意义：</a:t>
            </a:r>
            <a:r>
              <a:rPr lang="zh-CN" altLang="en-US" sz="2400" b="1" dirty="0">
                <a:latin typeface="楷体_GB2312" pitchFamily="49" charset="-122"/>
                <a:ea typeface="楷体_GB2312" pitchFamily="49" charset="-122"/>
              </a:rPr>
              <a:t>假设每一元素被查找的概率相同，则查找每一元素所需的比较次数之总和再取平均，即为</a:t>
            </a:r>
            <a:r>
              <a:rPr lang="en-US" altLang="zh-CN" sz="2400" b="1" dirty="0">
                <a:latin typeface="楷体_GB2312" pitchFamily="49" charset="-122"/>
                <a:ea typeface="楷体_GB2312" pitchFamily="49" charset="-122"/>
              </a:rPr>
              <a:t>ASL。</a:t>
            </a:r>
            <a:endParaRPr lang="en-US" altLang="zh-CN" sz="2400" b="1" dirty="0">
              <a:latin typeface="楷体_GB2312" pitchFamily="49" charset="-122"/>
              <a:ea typeface="楷体_GB2312" pitchFamily="49" charset="-122"/>
            </a:endParaRPr>
          </a:p>
        </p:txBody>
      </p:sp>
      <p:sp>
        <p:nvSpPr>
          <p:cNvPr id="398343" name="矩形 398342"/>
          <p:cNvSpPr/>
          <p:nvPr/>
        </p:nvSpPr>
        <p:spPr>
          <a:xfrm>
            <a:off x="1066800" y="6019800"/>
            <a:ext cx="5089525" cy="457200"/>
          </a:xfrm>
          <a:prstGeom prst="rect">
            <a:avLst/>
          </a:prstGeom>
          <a:noFill/>
          <a:ln w="9525">
            <a:noFill/>
          </a:ln>
        </p:spPr>
        <p:txBody>
          <a:bodyPr wrap="none">
            <a:spAutoFit/>
          </a:bodyPr>
          <a:p>
            <a:r>
              <a:rPr lang="zh-CN" altLang="en-US" sz="2400" b="1" dirty="0">
                <a:solidFill>
                  <a:srgbClr val="9900FF"/>
                </a:solidFill>
                <a:latin typeface="黑体" panose="02010609060101010101" pitchFamily="49" charset="-122"/>
                <a:ea typeface="黑体" panose="02010609060101010101" pitchFamily="49" charset="-122"/>
              </a:rPr>
              <a:t>显然，</a:t>
            </a:r>
            <a:r>
              <a:rPr lang="en-US" altLang="zh-CN" sz="2400" b="1" dirty="0">
                <a:solidFill>
                  <a:srgbClr val="9900FF"/>
                </a:solidFill>
                <a:latin typeface="黑体" panose="02010609060101010101" pitchFamily="49" charset="-122"/>
                <a:ea typeface="黑体" panose="02010609060101010101" pitchFamily="49" charset="-122"/>
              </a:rPr>
              <a:t>ASL</a:t>
            </a:r>
            <a:r>
              <a:rPr lang="zh-CN" altLang="en-US" sz="2400" b="1" dirty="0">
                <a:solidFill>
                  <a:srgbClr val="9900FF"/>
                </a:solidFill>
                <a:latin typeface="黑体" panose="02010609060101010101" pitchFamily="49" charset="-122"/>
                <a:ea typeface="黑体" panose="02010609060101010101" pitchFamily="49" charset="-122"/>
              </a:rPr>
              <a:t>值越小，时间效率越高。</a:t>
            </a:r>
            <a:r>
              <a:rPr lang="zh-CN" altLang="en-US" sz="2400" b="1" dirty="0">
                <a:solidFill>
                  <a:srgbClr val="9900FF"/>
                </a:solidFill>
                <a:latin typeface="楷体_GB2312" pitchFamily="49" charset="-122"/>
                <a:ea typeface="楷体_GB2312" pitchFamily="49" charset="-122"/>
              </a:rPr>
              <a:t> </a:t>
            </a:r>
            <a:endParaRPr lang="zh-CN" altLang="en-US" sz="2400" b="1" dirty="0">
              <a:solidFill>
                <a:srgbClr val="9900FF"/>
              </a:solidFill>
              <a:latin typeface="楷体_GB2312" pitchFamily="49" charset="-122"/>
              <a:ea typeface="楷体_GB2312" pitchFamily="49" charset="-122"/>
            </a:endParaRPr>
          </a:p>
        </p:txBody>
      </p:sp>
      <p:sp>
        <p:nvSpPr>
          <p:cNvPr id="9222" name="矩形 398343"/>
          <p:cNvSpPr/>
          <p:nvPr/>
        </p:nvSpPr>
        <p:spPr>
          <a:xfrm>
            <a:off x="533400" y="685800"/>
            <a:ext cx="7772400" cy="457200"/>
          </a:xfrm>
          <a:prstGeom prst="rect">
            <a:avLst/>
          </a:prstGeom>
          <a:solidFill>
            <a:schemeClr val="bg1"/>
          </a:solidFill>
          <a:ln w="9525">
            <a:noFill/>
          </a:ln>
        </p:spPr>
        <p:txBody>
          <a:bodyPr anchor="ctr"/>
          <a:p>
            <a:r>
              <a:rPr lang="zh-CN" altLang="en-US" sz="2800" b="1" dirty="0">
                <a:solidFill>
                  <a:schemeClr val="folHlink"/>
                </a:solidFill>
                <a:latin typeface="黑体" panose="02010609060101010101" pitchFamily="49" charset="-122"/>
                <a:ea typeface="黑体" panose="02010609060101010101" pitchFamily="49" charset="-122"/>
              </a:rPr>
              <a:t>（4）如何评估查找方法的优劣？</a:t>
            </a:r>
            <a:endParaRPr lang="zh-CN" altLang="en-US" sz="2800" b="1" dirty="0">
              <a:solidFill>
                <a:schemeClr val="folHlink"/>
              </a:solidFill>
              <a:latin typeface="黑体" panose="02010609060101010101" pitchFamily="49" charset="-122"/>
              <a:ea typeface="黑体" panose="02010609060101010101" pitchFamily="49" charset="-122"/>
            </a:endParaRPr>
          </a:p>
        </p:txBody>
      </p:sp>
      <p:graphicFrame>
        <p:nvGraphicFramePr>
          <p:cNvPr id="9223" name="对象 398344"/>
          <p:cNvGraphicFramePr/>
          <p:nvPr/>
        </p:nvGraphicFramePr>
        <p:xfrm>
          <a:off x="2514600" y="2590800"/>
          <a:ext cx="2438400" cy="876300"/>
        </p:xfrm>
        <a:graphic>
          <a:graphicData uri="http://schemas.openxmlformats.org/presentationml/2006/ole">
            <mc:AlternateContent xmlns:mc="http://schemas.openxmlformats.org/markup-compatibility/2006">
              <mc:Choice xmlns:v="urn:schemas-microsoft-com:vml" Requires="v">
                <p:oleObj spid="_x0000_s3076" name="" r:id="rId1" imgW="968375" imgH="433070" progId="Equation.3">
                  <p:embed/>
                </p:oleObj>
              </mc:Choice>
              <mc:Fallback>
                <p:oleObj name="" r:id="rId1" imgW="968375" imgH="433070" progId="Equation.3">
                  <p:embed/>
                  <p:pic>
                    <p:nvPicPr>
                      <p:cNvPr id="0" name="图片 3075"/>
                      <p:cNvPicPr/>
                      <p:nvPr/>
                    </p:nvPicPr>
                    <p:blipFill>
                      <a:blip r:embed="rId2"/>
                      <a:stretch>
                        <a:fillRect/>
                      </a:stretch>
                    </p:blipFill>
                    <p:spPr>
                      <a:xfrm>
                        <a:off x="2514600" y="2590800"/>
                        <a:ext cx="2438400" cy="8763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398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8340">
                                            <p:txEl>
                                              <p:charRg st="0"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8340">
                                            <p:txEl>
                                              <p:charRg st="4" end="1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8340">
                                            <p:txEl>
                                              <p:charRg st="14" end="4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8340">
                                            <p:txEl>
                                              <p:charRg st="48" end="6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wd">
                                    <p:tmAbs val="300"/>
                                  </p:iterate>
                                  <p:childTnLst>
                                    <p:set>
                                      <p:cBhvr>
                                        <p:cTn id="26" dur="1" fill="hold">
                                          <p:stCondLst>
                                            <p:cond delay="299"/>
                                          </p:stCondLst>
                                        </p:cTn>
                                        <p:tgtEl>
                                          <p:spTgt spid="3983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98343"/>
                                        </p:tgtEl>
                                        <p:attrNameLst>
                                          <p:attrName>style.visibility</p:attrName>
                                        </p:attrNameLst>
                                      </p:cBhvr>
                                      <p:to>
                                        <p:strVal val="visible"/>
                                      </p:to>
                                    </p:set>
                                    <p:anim calcmode="lin" valueType="num">
                                      <p:cBhvr>
                                        <p:cTn id="31" dur="500" fill="hold"/>
                                        <p:tgtEl>
                                          <p:spTgt spid="398343"/>
                                        </p:tgtEl>
                                        <p:attrNameLst>
                                          <p:attrName>ppt_w</p:attrName>
                                        </p:attrNameLst>
                                      </p:cBhvr>
                                      <p:tavLst>
                                        <p:tav tm="0">
                                          <p:val>
                                            <p:fltVal val="0.000000"/>
                                          </p:val>
                                        </p:tav>
                                        <p:tav tm="100000">
                                          <p:val>
                                            <p:strVal val="#ppt_w"/>
                                          </p:val>
                                        </p:tav>
                                      </p:tavLst>
                                    </p:anim>
                                    <p:anim calcmode="lin" valueType="num">
                                      <p:cBhvr>
                                        <p:cTn id="32" dur="500" fill="hold"/>
                                        <p:tgtEl>
                                          <p:spTgt spid="398343"/>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p:bldP spid="398340" grpId="0" build="p"/>
      <p:bldP spid="398342" grpId="0"/>
      <p:bldP spid="39834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785786" y="857232"/>
            <a:ext cx="8339166" cy="5539978"/>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ct val="80000"/>
              </a:lnSpc>
              <a:spcBef>
                <a:spcPct val="50000"/>
              </a:spcBef>
            </a:pP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DeleteBST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KeyType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删除</a:t>
            </a: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关键字为</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的结点</a:t>
            </a:r>
            <a:endPar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==NULL) return 0;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空树删除失败</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if (k&lt;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-&gt;key) return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DeleteBST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lchild</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递归在左子树中删除为</a:t>
            </a:r>
            <a:r>
              <a:rPr lang="en-US" altLang="zh-CN" sz="2000" b="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的结点</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if (k&gt;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-&gt;key) return </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DeleteBST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rchild</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递归在右子树中删除为</a:t>
            </a:r>
            <a:r>
              <a:rPr lang="en-US" altLang="zh-CN" sz="2000" b="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的结点</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   //bt-&gt;key=k</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Delete(</a:t>
            </a:r>
            <a:r>
              <a:rPr lang="en-US" altLang="zh-CN" sz="2000" b="1"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Delete(</a:t>
            </a:r>
            <a:r>
              <a:rPr lang="en-US" altLang="zh-CN" sz="2000" b="1"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bt</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函数删除</a:t>
            </a:r>
            <a:r>
              <a:rPr lang="zh-CN" altLang="en-US" sz="2000" b="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bt</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return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8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TextBox 2"/>
          <p:cNvSpPr txBox="1"/>
          <p:nvPr/>
        </p:nvSpPr>
        <p:spPr>
          <a:xfrm rot="194649">
            <a:off x="428596" y="214290"/>
            <a:ext cx="5929354" cy="461665"/>
          </a:xfrm>
          <a:prstGeom prst="rect">
            <a:avLst/>
          </a:prstGeom>
          <a:noFill/>
          <a:scene3d>
            <a:camera prst="perspectiveRight"/>
            <a:lightRig rig="threePt" dir="t"/>
          </a:scene3d>
        </p:spPr>
        <p:txBody>
          <a:bodyPr wrap="square" rtlCol="0">
            <a:spAutoFit/>
          </a:bodyPr>
          <a:lstStyle/>
          <a:p>
            <a:pPr algn="l"/>
            <a:r>
              <a:rPr lang="zh-CN" altLang="en-US" sz="2400" b="1" dirty="0" smtClean="0">
                <a:solidFill>
                  <a:srgbClr val="3333FF"/>
                </a:solidFill>
                <a:ea typeface="楷体" panose="02010609060101010101" pitchFamily="49" charset="-122"/>
                <a:cs typeface="Times New Roman" panose="02020603050405020304" pitchFamily="18" charset="0"/>
              </a:rPr>
              <a:t>在</a:t>
            </a:r>
            <a:r>
              <a:rPr kumimoji="0" lang="zh-CN" altLang="en-US" sz="2400" b="1" dirty="0" smtClean="0">
                <a:solidFill>
                  <a:srgbClr val="3333FF"/>
                </a:solidFill>
                <a:ea typeface="楷体" panose="02010609060101010101" pitchFamily="49" charset="-122"/>
                <a:cs typeface="Times New Roman" panose="02020603050405020304" pitchFamily="18" charset="0"/>
              </a:rPr>
              <a:t>二叉排序树</a:t>
            </a:r>
            <a:r>
              <a:rPr kumimoji="0" lang="en-US" altLang="zh-CN" sz="2400" b="1" dirty="0" err="1" smtClean="0">
                <a:solidFill>
                  <a:srgbClr val="3333FF"/>
                </a:solidFill>
                <a:ea typeface="楷体" panose="02010609060101010101" pitchFamily="49" charset="-122"/>
                <a:cs typeface="Times New Roman" panose="02020603050405020304" pitchFamily="18" charset="0"/>
              </a:rPr>
              <a:t>bt</a:t>
            </a:r>
            <a:r>
              <a:rPr kumimoji="0" lang="zh-CN" altLang="en-US" sz="2400" b="1" smtClean="0">
                <a:solidFill>
                  <a:srgbClr val="3333FF"/>
                </a:solidFill>
                <a:ea typeface="楷体" panose="02010609060101010101" pitchFamily="49" charset="-122"/>
                <a:cs typeface="Times New Roman" panose="02020603050405020304" pitchFamily="18" charset="0"/>
              </a:rPr>
              <a:t>中删除结点的</a:t>
            </a:r>
            <a:r>
              <a:rPr kumimoji="0" lang="zh-CN" altLang="en-US" sz="2400" b="1" dirty="0" smtClean="0">
                <a:solidFill>
                  <a:srgbClr val="3333FF"/>
                </a:solidFill>
                <a:ea typeface="楷体" panose="02010609060101010101" pitchFamily="49" charset="-122"/>
                <a:cs typeface="Times New Roman" panose="02020603050405020304" pitchFamily="18" charset="0"/>
              </a:rPr>
              <a:t>算法</a:t>
            </a:r>
            <a:endParaRPr lang="zh-CN" altLang="en-US" sz="2400" b="1" dirty="0" smtClean="0">
              <a:solidFill>
                <a:srgbClr val="3333FF"/>
              </a:solidFill>
              <a:ea typeface="楷体" panose="02010609060101010101" pitchFamily="49"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77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70">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770">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77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639765" y="563729"/>
            <a:ext cx="7504135" cy="4865535"/>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Delete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FF00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从二叉排序树中删除</a:t>
            </a:r>
            <a:r>
              <a:rPr lang="zh-CN" altLang="en-US" sz="2000" b="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*q;</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rchild</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==NULL)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结点没有</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右子树的情况</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q=p; </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p=p-&gt;</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lchild</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用其</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左孩子结点替换</a:t>
            </a:r>
            <a:r>
              <a:rPr lang="zh-CN" altLang="en-US"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它</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free(q</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else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if (p-&gt;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lchild</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==NULL)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结点没有</a:t>
            </a:r>
            <a:r>
              <a:rPr lang="zh-CN" altLang="en-US"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左子树的情况</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q=p; </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p=p-&gt;</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rchild</a:t>
            </a:r>
            <a:r>
              <a:rPr lang="en-US" altLang="zh-CN" sz="2000" b="1" dirty="0"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用其</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右孩子结点替换</a:t>
            </a:r>
            <a:r>
              <a:rPr lang="zh-CN" altLang="en-US"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它</a:t>
            </a:r>
            <a:endParaRPr lang="en-US" altLang="zh-CN"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free(q</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 </a:t>
            </a:r>
            <a:r>
              <a:rPr lang="en-US" altLang="zh-CN" sz="2000" b="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Delete1</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lchild</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结点既</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没有左子树又没有右子树的情况</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700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79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79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79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79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57158" y="428604"/>
            <a:ext cx="7820050" cy="4172745"/>
          </a:xfrm>
          <a:prstGeom prst="rect">
            <a:avLst/>
          </a:prstGeom>
          <a:scene3d>
            <a:camera prst="perspectiveAbove"/>
            <a:lightRig rig="threePt" dir="t"/>
          </a:scene3d>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1800"/>
              </a:lnSpc>
              <a:spcBef>
                <a:spcPct val="50000"/>
              </a:spcBef>
            </a:pP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Delete1</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FF00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18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当被删</a:t>
            </a:r>
            <a:r>
              <a:rPr lang="zh-CN" altLang="en-US" sz="2000" b="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结点有</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左右子树时的删除过程</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18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BSTNode</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*q;</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18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if (r-&gt;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rchild</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!=NULL)</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18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Delete1(p</a:t>
            </a: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b="1"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rchild</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递归找</a:t>
            </a:r>
            <a:r>
              <a:rPr lang="en-US" altLang="zh-CN"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2000" b="1"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的最</a:t>
            </a:r>
            <a:r>
              <a:rPr lang="zh-CN" altLang="en-US" sz="2000" b="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右</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下结点</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18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else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//r</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指向最右下结点</a:t>
            </a:r>
            <a:endPar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18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p-&gt;key=r-&gt;key</a:t>
            </a:r>
            <a:r>
              <a:rPr lang="en-US" altLang="zh-CN" sz="2000" b="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p-&gt;data=r-&gt;data   //</a:t>
            </a:r>
            <a:r>
              <a:rPr lang="zh-CN" altLang="en-US" sz="2000" b="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值替换</a:t>
            </a:r>
            <a:endParaRPr lang="en-US" altLang="zh-CN" sz="20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18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q=r; </a:t>
            </a:r>
            <a:r>
              <a:rPr lang="en-US" altLang="zh-CN" sz="2000" b="1" dirty="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r=r-&gt;</a:t>
            </a:r>
            <a:r>
              <a:rPr lang="en-US" altLang="zh-CN" sz="2000" b="1" dirty="0" err="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lchild</a:t>
            </a:r>
            <a:r>
              <a:rPr lang="en-US" altLang="zh-CN" sz="2000" b="1"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CC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删除原</a:t>
            </a:r>
            <a:r>
              <a:rPr lang="en-US" altLang="zh-CN"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18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free(q); </a:t>
            </a:r>
            <a:r>
              <a:rPr lang="en-US" altLang="zh-CN"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释放原*</a:t>
            </a:r>
            <a:r>
              <a:rPr lang="en-US" altLang="zh-CN"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的空间</a:t>
            </a:r>
            <a:endParaRPr lang="zh-CN" altLang="en-US" sz="2000" b="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1800"/>
              </a:lnSpc>
              <a:spcBef>
                <a:spcPct val="50000"/>
              </a:spcBef>
            </a:pPr>
            <a:r>
              <a:rPr lang="zh-CN" altLang="en-US"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1800"/>
              </a:lnSpc>
              <a:spcBef>
                <a:spcPct val="50000"/>
              </a:spcBef>
            </a:pPr>
            <a:r>
              <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819" name="Text Box 3"/>
          <p:cNvSpPr txBox="1">
            <a:spLocks noChangeArrowheads="1"/>
          </p:cNvSpPr>
          <p:nvPr/>
        </p:nvSpPr>
        <p:spPr bwMode="auto">
          <a:xfrm>
            <a:off x="1395420" y="-24"/>
            <a:ext cx="5534034" cy="400110"/>
          </a:xfrm>
          <a:prstGeom prst="rect">
            <a:avLst/>
          </a:prstGeom>
          <a:noFill/>
          <a:ln w="9525">
            <a:noFill/>
            <a:miter lim="800000"/>
          </a:ln>
        </p:spPr>
        <p:txBody>
          <a:bodyPr wrap="square">
            <a:spAutoFit/>
          </a:bodyPr>
          <a:lstStyle/>
          <a:p>
            <a:pPr algn="l">
              <a:spcBef>
                <a:spcPct val="50000"/>
              </a:spcBef>
            </a:pPr>
            <a:r>
              <a:rPr lang="en-US" altLang="zh-CN" sz="2000" b="1" dirty="0" smtClean="0">
                <a:solidFill>
                  <a:srgbClr val="3333FF"/>
                </a:solidFill>
                <a:ea typeface="楷体" panose="02010609060101010101" pitchFamily="49" charset="-122"/>
                <a:cs typeface="Times New Roman" panose="02020603050405020304" pitchFamily="18" charset="0"/>
              </a:rPr>
              <a:t>p</a:t>
            </a:r>
            <a:r>
              <a:rPr lang="zh-CN" altLang="en-US" sz="2000" b="1" dirty="0">
                <a:solidFill>
                  <a:srgbClr val="3333FF"/>
                </a:solidFill>
                <a:ea typeface="楷体" panose="02010609060101010101" pitchFamily="49" charset="-122"/>
                <a:cs typeface="Times New Roman" panose="02020603050405020304" pitchFamily="18" charset="0"/>
              </a:rPr>
              <a:t>指向待</a:t>
            </a:r>
            <a:r>
              <a:rPr lang="zh-CN" altLang="en-US" sz="2000" b="1">
                <a:solidFill>
                  <a:srgbClr val="3333FF"/>
                </a:solidFill>
                <a:ea typeface="楷体" panose="02010609060101010101" pitchFamily="49" charset="-122"/>
                <a:cs typeface="Times New Roman" panose="02020603050405020304" pitchFamily="18" charset="0"/>
              </a:rPr>
              <a:t>删除</a:t>
            </a:r>
            <a:r>
              <a:rPr lang="zh-CN" altLang="en-US" sz="2000" b="1" smtClean="0">
                <a:solidFill>
                  <a:srgbClr val="3333FF"/>
                </a:solidFill>
                <a:ea typeface="楷体" panose="02010609060101010101" pitchFamily="49" charset="-122"/>
                <a:cs typeface="Times New Roman" panose="02020603050405020304" pitchFamily="18" charset="0"/>
              </a:rPr>
              <a:t>的结点      </a:t>
            </a:r>
            <a:r>
              <a:rPr lang="en-US" altLang="zh-CN" sz="2000" b="1" smtClean="0">
                <a:solidFill>
                  <a:srgbClr val="3333FF"/>
                </a:solidFill>
                <a:ea typeface="楷体" panose="02010609060101010101" pitchFamily="49" charset="-122"/>
                <a:cs typeface="Times New Roman" panose="02020603050405020304" pitchFamily="18" charset="0"/>
              </a:rPr>
              <a:t>r</a:t>
            </a:r>
            <a:r>
              <a:rPr lang="zh-CN" altLang="en-US" sz="2000" b="1" dirty="0" smtClean="0">
                <a:solidFill>
                  <a:srgbClr val="3333FF"/>
                </a:solidFill>
                <a:ea typeface="楷体" panose="02010609060101010101" pitchFamily="49" charset="-122"/>
                <a:cs typeface="Times New Roman" panose="02020603050405020304" pitchFamily="18" charset="0"/>
              </a:rPr>
              <a:t>指向其</a:t>
            </a:r>
            <a:r>
              <a:rPr lang="zh-CN" altLang="en-US" sz="2000" b="1" smtClean="0">
                <a:solidFill>
                  <a:srgbClr val="3333FF"/>
                </a:solidFill>
                <a:ea typeface="楷体" panose="02010609060101010101" pitchFamily="49" charset="-122"/>
                <a:cs typeface="Times New Roman" panose="02020603050405020304" pitchFamily="18" charset="0"/>
              </a:rPr>
              <a:t>左孩子结点</a:t>
            </a:r>
            <a:endParaRPr lang="zh-CN" altLang="en-US" sz="2000" b="1" dirty="0">
              <a:solidFill>
                <a:srgbClr val="3333FF"/>
              </a:solidFill>
              <a:ea typeface="楷体" panose="02010609060101010101" pitchFamily="49" charset="-122"/>
              <a:cs typeface="Times New Roman" panose="02020603050405020304" pitchFamily="18" charset="0"/>
            </a:endParaRPr>
          </a:p>
        </p:txBody>
      </p:sp>
      <p:cxnSp>
        <p:nvCxnSpPr>
          <p:cNvPr id="5" name="直接箭头连接符 4"/>
          <p:cNvCxnSpPr/>
          <p:nvPr/>
        </p:nvCxnSpPr>
        <p:spPr>
          <a:xfrm rot="16200000" flipV="1">
            <a:off x="2870176" y="415917"/>
            <a:ext cx="260377" cy="142876"/>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rot="16200000" flipV="1">
            <a:off x="4727565" y="487353"/>
            <a:ext cx="260376" cy="1"/>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2643174" y="4786322"/>
            <a:ext cx="5072098" cy="1928802"/>
            <a:chOff x="2643174" y="4786322"/>
            <a:chExt cx="5072098" cy="1928802"/>
          </a:xfrm>
        </p:grpSpPr>
        <p:sp>
          <p:nvSpPr>
            <p:cNvPr id="9" name="Oval 20"/>
            <p:cNvSpPr>
              <a:spLocks noChangeArrowheads="1"/>
            </p:cNvSpPr>
            <p:nvPr/>
          </p:nvSpPr>
          <p:spPr bwMode="auto">
            <a:xfrm>
              <a:off x="3357554" y="4997826"/>
              <a:ext cx="360000" cy="360000"/>
            </a:xfrm>
            <a:prstGeom prst="ellipse">
              <a:avLst/>
            </a:prstGeom>
            <a:solidFill>
              <a:schemeClr val="accent2"/>
            </a:solidFill>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cxnSp>
          <p:nvCxnSpPr>
            <p:cNvPr id="11" name="直接箭头连接符 10"/>
            <p:cNvCxnSpPr>
              <a:endCxn id="9" idx="2"/>
            </p:cNvCxnSpPr>
            <p:nvPr/>
          </p:nvCxnSpPr>
          <p:spPr>
            <a:xfrm>
              <a:off x="3000364" y="5000636"/>
              <a:ext cx="357190" cy="17719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43174" y="4786322"/>
              <a:ext cx="357190" cy="430887"/>
            </a:xfrm>
            <a:prstGeom prst="rect">
              <a:avLst/>
            </a:prstGeom>
            <a:noFill/>
          </p:spPr>
          <p:txBody>
            <a:bodyPr wrap="square" rtlCol="0">
              <a:spAutoFit/>
            </a:bodyPr>
            <a:lstStyle/>
            <a:p>
              <a:r>
                <a:rPr lang="en-US" altLang="zh-CN" sz="2200" b="1" smtClean="0">
                  <a:solidFill>
                    <a:srgbClr val="3333FF"/>
                  </a:solidFill>
                  <a:ea typeface="楷体" panose="02010609060101010101" pitchFamily="49" charset="-122"/>
                  <a:cs typeface="Times New Roman" panose="02020603050405020304" pitchFamily="18" charset="0"/>
                </a:rPr>
                <a:t>p</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sp>
          <p:nvSpPr>
            <p:cNvPr id="13" name="Oval 20"/>
            <p:cNvSpPr>
              <a:spLocks noChangeArrowheads="1"/>
            </p:cNvSpPr>
            <p:nvPr/>
          </p:nvSpPr>
          <p:spPr bwMode="auto">
            <a:xfrm>
              <a:off x="2857488" y="5426454"/>
              <a:ext cx="360000" cy="3600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cxnSp>
          <p:nvCxnSpPr>
            <p:cNvPr id="15" name="直接连接符 14"/>
            <p:cNvCxnSpPr>
              <a:stCxn id="9" idx="3"/>
              <a:endCxn id="13" idx="7"/>
            </p:cNvCxnSpPr>
            <p:nvPr/>
          </p:nvCxnSpPr>
          <p:spPr>
            <a:xfrm rot="5400000">
              <a:off x="3200486" y="5269386"/>
              <a:ext cx="174070" cy="24550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16" name="Oval 20"/>
            <p:cNvSpPr>
              <a:spLocks noChangeArrowheads="1"/>
            </p:cNvSpPr>
            <p:nvPr/>
          </p:nvSpPr>
          <p:spPr bwMode="auto">
            <a:xfrm>
              <a:off x="3783372" y="5929330"/>
              <a:ext cx="360000" cy="360000"/>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endParaRPr lang="en-US" altLang="zh-CN" sz="2400" b="1">
                <a:solidFill>
                  <a:srgbClr val="3333FF"/>
                </a:solidFill>
                <a:latin typeface="Times New Roman" panose="02020603050405020304" pitchFamily="18" charset="0"/>
                <a:ea typeface="楷体_GB2312" pitchFamily="49" charset="-122"/>
                <a:cs typeface="Times New Roman" panose="02020603050405020304" pitchFamily="18" charset="0"/>
              </a:endParaRPr>
            </a:p>
          </p:txBody>
        </p:sp>
        <p:cxnSp>
          <p:nvCxnSpPr>
            <p:cNvPr id="18" name="直接连接符 17"/>
            <p:cNvCxnSpPr>
              <a:stCxn id="13" idx="5"/>
              <a:endCxn id="16" idx="1"/>
            </p:cNvCxnSpPr>
            <p:nvPr/>
          </p:nvCxnSpPr>
          <p:spPr>
            <a:xfrm rot="16200000" flipH="1">
              <a:off x="3376271" y="5522229"/>
              <a:ext cx="248318" cy="671326"/>
            </a:xfrm>
            <a:prstGeom prst="line">
              <a:avLst/>
            </a:prstGeom>
            <a:ln w="28575">
              <a:solidFill>
                <a:srgbClr val="3333FF"/>
              </a:solidFill>
              <a:prstDash val="sysDash"/>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a:off x="3214678" y="6286520"/>
              <a:ext cx="571504" cy="4286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cxnSp>
          <p:nvCxnSpPr>
            <p:cNvPr id="21" name="直接连接符 20"/>
            <p:cNvCxnSpPr>
              <a:stCxn id="16" idx="3"/>
              <a:endCxn id="19" idx="5"/>
            </p:cNvCxnSpPr>
            <p:nvPr/>
          </p:nvCxnSpPr>
          <p:spPr>
            <a:xfrm rot="5400000">
              <a:off x="3607594" y="6272322"/>
              <a:ext cx="264213" cy="19278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6" idx="7"/>
            </p:cNvCxnSpPr>
            <p:nvPr/>
          </p:nvCxnSpPr>
          <p:spPr>
            <a:xfrm rot="5400000">
              <a:off x="4019214" y="5786454"/>
              <a:ext cx="267035" cy="12415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214810" y="5429264"/>
              <a:ext cx="357190" cy="430887"/>
            </a:xfrm>
            <a:prstGeom prst="rect">
              <a:avLst/>
            </a:prstGeom>
            <a:noFill/>
          </p:spPr>
          <p:txBody>
            <a:bodyPr wrap="square" rtlCol="0">
              <a:spAutoFit/>
            </a:bodyPr>
            <a:lstStyle/>
            <a:p>
              <a:r>
                <a:rPr lang="en-US" altLang="zh-CN" sz="2200" b="1" smtClean="0">
                  <a:solidFill>
                    <a:srgbClr val="3333FF"/>
                  </a:solidFill>
                  <a:ea typeface="楷体" panose="02010609060101010101" pitchFamily="49" charset="-122"/>
                  <a:cs typeface="Times New Roman" panose="02020603050405020304" pitchFamily="18" charset="0"/>
                </a:rPr>
                <a:t>r</a:t>
              </a:r>
              <a:endParaRPr lang="zh-CN" altLang="en-US" sz="2200" b="1" dirty="0" smtClean="0">
                <a:solidFill>
                  <a:srgbClr val="3333FF"/>
                </a:solidFill>
                <a:ea typeface="楷体" panose="02010609060101010101" pitchFamily="49" charset="-122"/>
                <a:cs typeface="Times New Roman" panose="02020603050405020304" pitchFamily="18" charset="0"/>
              </a:endParaRPr>
            </a:p>
          </p:txBody>
        </p:sp>
        <p:sp>
          <p:nvSpPr>
            <p:cNvPr id="20" name="TextBox 19"/>
            <p:cNvSpPr txBox="1"/>
            <p:nvPr/>
          </p:nvSpPr>
          <p:spPr>
            <a:xfrm>
              <a:off x="3643306" y="4929198"/>
              <a:ext cx="1785950" cy="400110"/>
            </a:xfrm>
            <a:prstGeom prst="rect">
              <a:avLst/>
            </a:prstGeom>
            <a:noFill/>
          </p:spPr>
          <p:txBody>
            <a:bodyPr wrap="square" rtlCol="0">
              <a:spAutoFit/>
            </a:bodyPr>
            <a:lstStyle/>
            <a:p>
              <a:pPr algn="l"/>
              <a:r>
                <a:rPr lang="zh-CN" altLang="en-US" sz="2000" b="1" smtClean="0">
                  <a:solidFill>
                    <a:srgbClr val="3333FF"/>
                  </a:solidFill>
                  <a:ea typeface="楷体" panose="02010609060101010101" pitchFamily="49" charset="-122"/>
                  <a:cs typeface="Times New Roman" panose="02020603050405020304" pitchFamily="18" charset="0"/>
                </a:rPr>
                <a:t>要删除的结点</a:t>
              </a:r>
              <a:endParaRPr lang="zh-CN" altLang="en-US" sz="2000" b="1" dirty="0" smtClean="0">
                <a:solidFill>
                  <a:srgbClr val="3333FF"/>
                </a:solidFill>
                <a:ea typeface="楷体" panose="02010609060101010101" pitchFamily="49" charset="-122"/>
                <a:cs typeface="Times New Roman" panose="02020603050405020304" pitchFamily="18" charset="0"/>
              </a:endParaRPr>
            </a:p>
          </p:txBody>
        </p:sp>
        <p:sp>
          <p:nvSpPr>
            <p:cNvPr id="25" name="TextBox 24"/>
            <p:cNvSpPr txBox="1"/>
            <p:nvPr/>
          </p:nvSpPr>
          <p:spPr>
            <a:xfrm>
              <a:off x="4143372" y="5886410"/>
              <a:ext cx="3571900" cy="400110"/>
            </a:xfrm>
            <a:prstGeom prst="rect">
              <a:avLst/>
            </a:prstGeom>
            <a:noFill/>
          </p:spPr>
          <p:txBody>
            <a:bodyPr wrap="square" rtlCol="0">
              <a:spAutoFit/>
            </a:bodyPr>
            <a:lstStyle/>
            <a:p>
              <a:pPr algn="l"/>
              <a:r>
                <a:rPr lang="zh-CN" altLang="en-US" sz="2000" b="1" smtClean="0">
                  <a:solidFill>
                    <a:srgbClr val="3333FF"/>
                  </a:solidFill>
                  <a:ea typeface="楷体" panose="02010609060101010101" pitchFamily="49" charset="-122"/>
                  <a:cs typeface="Times New Roman" panose="02020603050405020304" pitchFamily="18" charset="0"/>
                </a:rPr>
                <a:t>被删结点左子树中最大的结点</a:t>
              </a:r>
              <a:endParaRPr lang="zh-CN" altLang="en-US" sz="2000" b="1" dirty="0" smtClean="0">
                <a:solidFill>
                  <a:srgbClr val="3333FF"/>
                </a:solidFill>
                <a:ea typeface="楷体" panose="02010609060101010101" pitchFamily="49" charset="-122"/>
                <a:cs typeface="Times New Roman" panose="02020603050405020304" pitchFamily="18" charset="0"/>
              </a:endParaRPr>
            </a:p>
          </p:txBody>
        </p:sp>
      </p:grpSp>
      <p:sp>
        <p:nvSpPr>
          <p:cNvPr id="22" name="灯片编号占位符 21"/>
          <p:cNvSpPr>
            <a:spLocks noGrp="1"/>
          </p:cNvSpPr>
          <p:nvPr>
            <p:ph type="sldNum" sz="quarter" idx="12"/>
          </p:nvPr>
        </p:nvSpPr>
        <p:spPr/>
        <p:txBody>
          <a:bodyPr/>
          <a:lstStyle/>
          <a:p>
            <a:pPr>
              <a:defRPr/>
            </a:pPr>
            <a:fld id="{94984E60-CADE-4266-8DC7-A91C528B8A31}" type="slidenum">
              <a:rPr lang="en-US" altLang="zh-CN" smtClean="0"/>
            </a:fld>
            <a:r>
              <a:rPr lang="en-US" altLang="zh-CN" smtClean="0"/>
              <a:t>/27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1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1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395265"/>
          <p:cNvSpPr>
            <a:spLocks noGrp="1"/>
          </p:cNvSpPr>
          <p:nvPr>
            <p:ph type="title"/>
          </p:nvPr>
        </p:nvSpPr>
        <p:spPr>
          <a:xfrm>
            <a:off x="1116013" y="333375"/>
            <a:ext cx="7793037" cy="693738"/>
          </a:xfrm>
          <a:ln/>
        </p:spPr>
        <p:txBody>
          <a:bodyPr vert="horz" wrap="square" lIns="91440" tIns="45720" rIns="91440" bIns="45720" anchor="b"/>
          <a:p>
            <a:r>
              <a:rPr lang="zh-CN" altLang="en-US" dirty="0"/>
              <a:t>第9章    查找</a:t>
            </a:r>
            <a:endParaRPr lang="zh-CN" altLang="en-US" dirty="0"/>
          </a:p>
        </p:txBody>
      </p:sp>
      <p:sp>
        <p:nvSpPr>
          <p:cNvPr id="46083" name="文本占位符 395266"/>
          <p:cNvSpPr>
            <a:spLocks noGrp="1"/>
          </p:cNvSpPr>
          <p:nvPr>
            <p:ph idx="1"/>
          </p:nvPr>
        </p:nvSpPr>
        <p:spPr>
          <a:xfrm>
            <a:off x="1257300" y="1700213"/>
            <a:ext cx="5732463" cy="3595687"/>
          </a:xfrm>
          <a:ln/>
        </p:spPr>
        <p:txBody>
          <a:bodyPr vert="horz" wrap="square" lIns="91440" tIns="45720" rIns="91440" bIns="45720" anchor="t"/>
          <a:p>
            <a:pPr>
              <a:spcBef>
                <a:spcPct val="50000"/>
              </a:spcBef>
              <a:buClrTx/>
              <a:buNone/>
            </a:pPr>
            <a:r>
              <a:rPr lang="zh-CN" altLang="en-US" sz="3600" dirty="0"/>
              <a:t>9.1 静态查找表</a:t>
            </a:r>
            <a:endParaRPr lang="zh-CN" altLang="en-US" sz="3600" dirty="0"/>
          </a:p>
          <a:p>
            <a:pPr>
              <a:spcBef>
                <a:spcPct val="50000"/>
              </a:spcBef>
              <a:buClrTx/>
              <a:buNone/>
            </a:pPr>
            <a:r>
              <a:rPr lang="zh-CN" altLang="en-US" sz="3600" dirty="0"/>
              <a:t>9.2 动态查找表</a:t>
            </a:r>
            <a:endParaRPr lang="zh-CN" altLang="en-US" sz="3600" dirty="0"/>
          </a:p>
          <a:p>
            <a:pPr>
              <a:spcBef>
                <a:spcPct val="50000"/>
              </a:spcBef>
              <a:buClrTx/>
              <a:buNone/>
            </a:pPr>
            <a:r>
              <a:rPr lang="zh-CN" altLang="en-US" sz="3600" dirty="0">
                <a:solidFill>
                  <a:srgbClr val="0000FF"/>
                </a:solidFill>
              </a:rPr>
              <a:t>9.3 哈希表</a:t>
            </a:r>
            <a:endParaRPr lang="zh-CN" altLang="en-US" sz="3600" dirty="0">
              <a:solidFill>
                <a:srgbClr val="0000FF"/>
              </a:solidFill>
            </a:endParaRPr>
          </a:p>
          <a:p>
            <a:pPr>
              <a:buNone/>
            </a:pP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矩形 270337"/>
          <p:cNvSpPr/>
          <p:nvPr/>
        </p:nvSpPr>
        <p:spPr>
          <a:xfrm>
            <a:off x="1187450" y="188913"/>
            <a:ext cx="6138863" cy="796925"/>
          </a:xfrm>
          <a:prstGeom prst="rect">
            <a:avLst/>
          </a:prstGeom>
          <a:noFill/>
          <a:ln w="9525">
            <a:noFill/>
          </a:ln>
        </p:spPr>
        <p:txBody>
          <a:bodyPr anchor="b"/>
          <a:p>
            <a:r>
              <a:rPr lang="en-US" altLang="zh-CN" sz="4200" b="1" dirty="0">
                <a:solidFill>
                  <a:schemeClr val="tx2"/>
                </a:solidFill>
                <a:latin typeface="Garamond" pitchFamily="18" charset="0"/>
              </a:rPr>
              <a:t>9.3 </a:t>
            </a:r>
            <a:r>
              <a:rPr lang="zh-CN" altLang="en-US" sz="4200" b="1" dirty="0">
                <a:solidFill>
                  <a:schemeClr val="tx2"/>
                </a:solidFill>
                <a:latin typeface="Tahoma" panose="020B0604030504040204" pitchFamily="34" charset="0"/>
              </a:rPr>
              <a:t>哈希表</a:t>
            </a:r>
            <a:endParaRPr lang="zh-CN" altLang="en-US" sz="4200" b="1" dirty="0">
              <a:solidFill>
                <a:schemeClr val="tx2"/>
              </a:solidFill>
              <a:latin typeface="Tahoma" panose="020B0604030504040204" pitchFamily="34" charset="0"/>
            </a:endParaRPr>
          </a:p>
        </p:txBody>
      </p:sp>
      <p:sp>
        <p:nvSpPr>
          <p:cNvPr id="47107" name="矩形 270338"/>
          <p:cNvSpPr/>
          <p:nvPr/>
        </p:nvSpPr>
        <p:spPr>
          <a:xfrm>
            <a:off x="323850" y="1268413"/>
            <a:ext cx="8569325" cy="4976812"/>
          </a:xfrm>
          <a:prstGeom prst="rect">
            <a:avLst/>
          </a:prstGeom>
          <a:noFill/>
          <a:ln w="9525">
            <a:noFill/>
          </a:ln>
        </p:spPr>
        <p:txBody>
          <a:bodyPr/>
          <a:p>
            <a:pPr algn="just">
              <a:lnSpc>
                <a:spcPct val="140000"/>
              </a:lnSpc>
              <a:buClr>
                <a:schemeClr val="tx1"/>
              </a:buClr>
              <a:buSzPct val="65000"/>
              <a:buFont typeface="Arial" panose="020B0604020202020204" pitchFamily="34" charset="0"/>
            </a:pPr>
            <a:r>
              <a:rPr lang="zh-CN" altLang="en-US" sz="2800" b="1" dirty="0">
                <a:solidFill>
                  <a:srgbClr val="0000FF"/>
                </a:solidFill>
                <a:latin typeface="宋体" panose="02010600030101010101" pitchFamily="2" charset="-122"/>
              </a:rPr>
              <a:t>问题的提出：</a:t>
            </a:r>
            <a:endParaRPr lang="zh-CN" altLang="en-US" sz="2800" b="1" dirty="0">
              <a:solidFill>
                <a:srgbClr val="0000FF"/>
              </a:solidFill>
              <a:latin typeface="宋体" panose="02010600030101010101" pitchFamily="2" charset="-122"/>
            </a:endParaRPr>
          </a:p>
          <a:p>
            <a:pPr algn="just">
              <a:lnSpc>
                <a:spcPct val="140000"/>
              </a:lnSpc>
              <a:buClr>
                <a:schemeClr val="tx1"/>
              </a:buClr>
              <a:buSzPct val="65000"/>
              <a:buFont typeface="Arial" panose="020B0604020202020204" pitchFamily="34" charset="0"/>
            </a:pPr>
            <a:r>
              <a:rPr lang="zh-CN" altLang="en-US" sz="2800" b="1" dirty="0">
                <a:latin typeface="宋体" panose="02010600030101010101" pitchFamily="2" charset="-122"/>
              </a:rPr>
              <a:t>    前面讨论的查找表的共同特点：记录在表中的位置和它的关键字之间不存在一个确定的关系，查找的过程基于给定值和关键字集合中各个关键字的比较，查找的效率取决于和给定值进行比较的关键字个数。</a:t>
            </a:r>
            <a:endParaRPr lang="zh-CN" altLang="en-US" sz="2800" b="1" dirty="0">
              <a:latin typeface="宋体" panose="02010600030101010101" pitchFamily="2" charset="-122"/>
            </a:endParaRPr>
          </a:p>
          <a:p>
            <a:pPr algn="just">
              <a:lnSpc>
                <a:spcPct val="140000"/>
              </a:lnSpc>
              <a:buClr>
                <a:schemeClr val="accent1"/>
              </a:buClr>
              <a:buSzPct val="65000"/>
              <a:buFont typeface="Arial" panose="020B0604020202020204" pitchFamily="34" charset="0"/>
            </a:pPr>
            <a:r>
              <a:rPr lang="zh-CN" altLang="en-US" sz="2800" b="1" dirty="0">
                <a:latin typeface="宋体" panose="02010600030101010101" pitchFamily="2" charset="-122"/>
              </a:rPr>
              <a:t>    理想情况：不经过任何比较，一次存取便能得到所查记录。为此就必须在记录的存储位置和其关键字之间建立一个确定的对应关系</a:t>
            </a:r>
            <a:r>
              <a:rPr lang="en-US" altLang="zh-CN" sz="2800" b="1" i="1" dirty="0">
                <a:latin typeface="宋体" panose="02010600030101010101" pitchFamily="2" charset="-122"/>
              </a:rPr>
              <a:t>f</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文本占位符 131073"/>
          <p:cNvSpPr>
            <a:spLocks noGrp="1"/>
          </p:cNvSpPr>
          <p:nvPr>
            <p:ph idx="1"/>
          </p:nvPr>
        </p:nvSpPr>
        <p:spPr>
          <a:xfrm>
            <a:off x="898525" y="1254125"/>
            <a:ext cx="7377113" cy="4525963"/>
          </a:xfrm>
          <a:ln/>
        </p:spPr>
        <p:txBody>
          <a:bodyPr vert="horz" wrap="square" lIns="91440" tIns="45720" rIns="91440" bIns="45720" anchor="t"/>
          <a:p>
            <a:pPr marL="685800" indent="-685800">
              <a:spcBef>
                <a:spcPct val="50000"/>
              </a:spcBef>
              <a:buClr>
                <a:srgbClr val="FF0000"/>
              </a:buClr>
              <a:buSzPct val="90000"/>
              <a:buNone/>
            </a:pPr>
            <a:endParaRPr lang="en-US" altLang="zh-CN" sz="3600" dirty="0">
              <a:solidFill>
                <a:srgbClr val="CC0000"/>
              </a:solidFill>
              <a:latin typeface="华文新魏" panose="02010800040101010101" pitchFamily="2" charset="-122"/>
              <a:ea typeface="华文新魏" panose="02010800040101010101" pitchFamily="2" charset="-122"/>
            </a:endParaRPr>
          </a:p>
          <a:p>
            <a:pPr marL="685800" indent="-685800">
              <a:lnSpc>
                <a:spcPct val="120000"/>
              </a:lnSpc>
              <a:spcBef>
                <a:spcPct val="100000"/>
              </a:spcBef>
              <a:buClr>
                <a:srgbClr val="FF0000"/>
              </a:buClr>
              <a:buSzPct val="90000"/>
              <a:buNone/>
            </a:pPr>
            <a:r>
              <a:rPr lang="en-US" altLang="zh-CN" dirty="0">
                <a:solidFill>
                  <a:srgbClr val="000099"/>
                </a:solidFill>
                <a:latin typeface="宋体" panose="02010600030101010101" pitchFamily="2" charset="-122"/>
              </a:rPr>
              <a:t>	</a:t>
            </a:r>
            <a:r>
              <a:rPr lang="en-US" altLang="zh-CN" sz="3600" dirty="0">
                <a:solidFill>
                  <a:srgbClr val="0000FF"/>
                </a:solidFill>
                <a:latin typeface="宋体" panose="02010600030101010101" pitchFamily="2" charset="-122"/>
              </a:rPr>
              <a:t>9.3.1 </a:t>
            </a:r>
            <a:r>
              <a:rPr lang="zh-CN" altLang="en-US" sz="3600" dirty="0">
                <a:solidFill>
                  <a:srgbClr val="0000FF"/>
                </a:solidFill>
                <a:latin typeface="宋体" panose="02010600030101010101" pitchFamily="2" charset="-122"/>
              </a:rPr>
              <a:t>哈希表的概念</a:t>
            </a:r>
            <a:endParaRPr lang="zh-CN" altLang="en-US" sz="3600" dirty="0">
              <a:solidFill>
                <a:srgbClr val="0000FF"/>
              </a:solidFill>
              <a:latin typeface="宋体" panose="02010600030101010101" pitchFamily="2" charset="-122"/>
            </a:endParaRPr>
          </a:p>
          <a:p>
            <a:pPr marL="685800" indent="-685800">
              <a:lnSpc>
                <a:spcPct val="120000"/>
              </a:lnSpc>
              <a:spcBef>
                <a:spcPct val="50000"/>
              </a:spcBef>
              <a:buClr>
                <a:srgbClr val="FF0000"/>
              </a:buClr>
              <a:buSzPct val="90000"/>
              <a:buNone/>
            </a:pPr>
            <a:r>
              <a:rPr lang="zh-CN" altLang="en-US" sz="3600" dirty="0">
                <a:latin typeface="宋体" panose="02010600030101010101" pitchFamily="2" charset="-122"/>
              </a:rPr>
              <a:t>	</a:t>
            </a:r>
            <a:r>
              <a:rPr lang="en-US" altLang="zh-CN" sz="3600" dirty="0">
                <a:latin typeface="宋体" panose="02010600030101010101" pitchFamily="2" charset="-122"/>
              </a:rPr>
              <a:t>9.3.2 </a:t>
            </a:r>
            <a:r>
              <a:rPr lang="zh-CN" altLang="en-US" sz="3600" dirty="0">
                <a:latin typeface="宋体" panose="02010600030101010101" pitchFamily="2" charset="-122"/>
              </a:rPr>
              <a:t>哈希函数的构造</a:t>
            </a:r>
            <a:endParaRPr lang="zh-CN" altLang="en-US" sz="3600" dirty="0">
              <a:latin typeface="宋体" panose="02010600030101010101" pitchFamily="2" charset="-122"/>
            </a:endParaRPr>
          </a:p>
          <a:p>
            <a:pPr marL="685800" indent="-685800">
              <a:lnSpc>
                <a:spcPct val="120000"/>
              </a:lnSpc>
              <a:spcBef>
                <a:spcPct val="50000"/>
              </a:spcBef>
              <a:buClr>
                <a:srgbClr val="FF0000"/>
              </a:buClr>
              <a:buSzPct val="90000"/>
              <a:buNone/>
            </a:pPr>
            <a:r>
              <a:rPr lang="zh-CN" altLang="en-US" sz="3600" dirty="0">
                <a:latin typeface="宋体" panose="02010600030101010101" pitchFamily="2" charset="-122"/>
              </a:rPr>
              <a:t>	</a:t>
            </a:r>
            <a:r>
              <a:rPr lang="en-US" altLang="zh-CN" sz="3600" dirty="0">
                <a:latin typeface="宋体" panose="02010600030101010101" pitchFamily="2" charset="-122"/>
              </a:rPr>
              <a:t>9.3.3 </a:t>
            </a:r>
            <a:r>
              <a:rPr lang="zh-CN" altLang="en-US" sz="3600" dirty="0">
                <a:latin typeface="宋体" panose="02010600030101010101" pitchFamily="2" charset="-122"/>
              </a:rPr>
              <a:t>处理冲突的方法</a:t>
            </a:r>
            <a:endParaRPr lang="zh-CN" altLang="en-US" sz="3600" dirty="0">
              <a:latin typeface="宋体" panose="02010600030101010101" pitchFamily="2" charset="-122"/>
            </a:endParaRPr>
          </a:p>
        </p:txBody>
      </p:sp>
      <p:sp>
        <p:nvSpPr>
          <p:cNvPr id="48131" name="矩形 270337"/>
          <p:cNvSpPr/>
          <p:nvPr/>
        </p:nvSpPr>
        <p:spPr>
          <a:xfrm>
            <a:off x="1187450" y="188913"/>
            <a:ext cx="6138863" cy="796925"/>
          </a:xfrm>
          <a:prstGeom prst="rect">
            <a:avLst/>
          </a:prstGeom>
          <a:noFill/>
          <a:ln w="9525">
            <a:noFill/>
          </a:ln>
        </p:spPr>
        <p:txBody>
          <a:bodyPr anchor="b"/>
          <a:p>
            <a:r>
              <a:rPr lang="en-US" altLang="zh-CN" sz="4200" b="1" dirty="0">
                <a:solidFill>
                  <a:schemeClr val="tx2"/>
                </a:solidFill>
                <a:latin typeface="Garamond" pitchFamily="18" charset="0"/>
              </a:rPr>
              <a:t>9.3 </a:t>
            </a:r>
            <a:r>
              <a:rPr lang="zh-CN" altLang="en-US" sz="4200" b="1" dirty="0">
                <a:solidFill>
                  <a:schemeClr val="tx2"/>
                </a:solidFill>
                <a:latin typeface="Tahoma" panose="020B0604030504040204" pitchFamily="34" charset="0"/>
              </a:rPr>
              <a:t>哈希表</a:t>
            </a:r>
            <a:endParaRPr lang="zh-CN" altLang="en-US" sz="4200" b="1" dirty="0">
              <a:solidFill>
                <a:schemeClr val="tx2"/>
              </a:solidFill>
              <a:latin typeface="Tahoma" panose="020B060403050404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矩形 272386"/>
          <p:cNvSpPr/>
          <p:nvPr/>
        </p:nvSpPr>
        <p:spPr>
          <a:xfrm>
            <a:off x="323850" y="1196975"/>
            <a:ext cx="8569325" cy="4622800"/>
          </a:xfrm>
          <a:prstGeom prst="rect">
            <a:avLst/>
          </a:prstGeom>
          <a:noFill/>
          <a:ln w="9525">
            <a:noFill/>
            <a:miter/>
          </a:ln>
        </p:spPr>
        <p: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None/>
              <a:defRPr/>
            </a:pPr>
            <a:endParaRPr kumimoji="0" lang="zh-CN" altLang="en-US" sz="2600" b="1"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just" defTabSz="914400" rtl="0" eaLnBrk="1" fontAlgn="base" latinLnBrk="0" hangingPunct="1">
              <a:lnSpc>
                <a:spcPct val="130000"/>
              </a:lnSpc>
              <a:spcBef>
                <a:spcPts val="0"/>
              </a:spcBef>
              <a:spcAft>
                <a:spcPct val="0"/>
              </a:spcAft>
              <a:buClr>
                <a:schemeClr val="tx1"/>
              </a:buClr>
              <a:buSzPct val="65000"/>
              <a:buFont typeface="Arial" panose="020B0604020202020204" pitchFamily="34" charset="0"/>
              <a:buNone/>
              <a:defRPr/>
            </a:pPr>
            <a:r>
              <a:rPr kumimoji="0" lang="zh-CN" altLang="en-US" sz="2800" b="1" i="0" u="none" strike="noStrike" kern="1200" cap="none" spc="0" normalizeH="0" baseline="0" noProof="1">
                <a:ln>
                  <a:noFill/>
                </a:ln>
                <a:solidFill>
                  <a:srgbClr val="0000FF"/>
                </a:solidFill>
                <a:effectLst/>
                <a:uLnTx/>
                <a:uFillTx/>
                <a:latin typeface="宋体" panose="02010600030101010101" pitchFamily="2" charset="-122"/>
                <a:ea typeface="宋体" panose="02010600030101010101" pitchFamily="2" charset="-122"/>
                <a:cs typeface="+mn-ea"/>
              </a:rPr>
              <a:t>哈希法的基本思想：</a:t>
            </a:r>
            <a:endParaRPr kumimoji="0" lang="zh-CN" altLang="en-US" sz="2800" b="1" i="0" u="none" strike="noStrike" kern="1200" cap="none" spc="0" normalizeH="0" baseline="0" noProof="1">
              <a:ln>
                <a:noFill/>
              </a:ln>
              <a:solidFill>
                <a:srgbClr val="0000FF"/>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30000"/>
              </a:lnSpc>
              <a:spcBef>
                <a:spcPts val="0"/>
              </a:spcBef>
              <a:spcAft>
                <a:spcPct val="0"/>
              </a:spcAft>
              <a:buClr>
                <a:schemeClr val="accent1"/>
              </a:buClr>
              <a:buSzPct val="65000"/>
              <a:buFont typeface="Arial" panose="020B0604020202020204" pitchFamily="34" charset="0"/>
              <a:buNone/>
              <a:defRPr/>
            </a:pPr>
            <a:r>
              <a:rPr kumimoji="0" lang="zh-CN" altLang="en-US"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    首先在元素的关键字</a:t>
            </a:r>
            <a:r>
              <a:rPr kumimoji="0" lang="en-US" altLang="zh-CN"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k</a:t>
            </a:r>
            <a:r>
              <a:rPr kumimoji="0" lang="zh-CN" altLang="en-US"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和元素的存储位置</a:t>
            </a:r>
            <a:r>
              <a:rPr kumimoji="0" lang="en-US" altLang="zh-CN"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p</a:t>
            </a:r>
            <a:r>
              <a:rPr kumimoji="0" lang="zh-CN" altLang="en-US"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之间建立一个对应关系</a:t>
            </a:r>
            <a:r>
              <a:rPr kumimoji="0" lang="en-US" altLang="zh-CN"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f</a:t>
            </a:r>
            <a:r>
              <a:rPr kumimoji="0" lang="zh-CN" altLang="en-US"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，使得</a:t>
            </a:r>
            <a:r>
              <a:rPr kumimoji="0" lang="en-US" altLang="zh-CN"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p=f(k)</a:t>
            </a:r>
            <a:r>
              <a:rPr kumimoji="0" lang="zh-CN" altLang="en-US"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a:t>
            </a:r>
            <a:r>
              <a:rPr kumimoji="0" lang="en-US" altLang="zh-CN"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f</a:t>
            </a:r>
            <a:r>
              <a:rPr kumimoji="0" lang="zh-CN" altLang="en-US"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称为哈希函数。</a:t>
            </a:r>
            <a:endParaRPr kumimoji="0" lang="zh-CN" altLang="en-US"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30000"/>
              </a:lnSpc>
              <a:spcBef>
                <a:spcPts val="0"/>
              </a:spcBef>
              <a:spcAft>
                <a:spcPct val="0"/>
              </a:spcAft>
              <a:buClr>
                <a:schemeClr val="accent1"/>
              </a:buClr>
              <a:buSzPct val="65000"/>
              <a:buFont typeface="Arial" panose="020B0604020202020204" pitchFamily="34" charset="0"/>
              <a:buNone/>
              <a:defRPr/>
            </a:pPr>
            <a:r>
              <a:rPr kumimoji="0" lang="zh-CN" altLang="en-US"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    创建哈希表时，把关键字为</a:t>
            </a:r>
            <a:r>
              <a:rPr kumimoji="0" lang="en-US" altLang="zh-CN"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k</a:t>
            </a:r>
            <a:r>
              <a:rPr kumimoji="0" lang="zh-CN" altLang="en-US"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的元素直接存入地址为</a:t>
            </a:r>
            <a:r>
              <a:rPr kumimoji="0" lang="en-US" altLang="zh-CN"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f(k)</a:t>
            </a:r>
            <a:r>
              <a:rPr kumimoji="0" lang="zh-CN" altLang="en-US"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的单元；以后当查找关键字为</a:t>
            </a:r>
            <a:r>
              <a:rPr kumimoji="0" lang="en-US" altLang="zh-CN"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k</a:t>
            </a:r>
            <a:r>
              <a:rPr kumimoji="0" lang="zh-CN" altLang="en-US"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的元素时，再利用哈希函数计算出该元素的存储位置</a:t>
            </a:r>
            <a:r>
              <a:rPr kumimoji="0" lang="en-US" altLang="zh-CN"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p=f(k)</a:t>
            </a:r>
            <a:r>
              <a:rPr kumimoji="0" lang="zh-CN" altLang="en-US" sz="28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，从而达到按关键字直接存取元素的目的。</a:t>
            </a:r>
            <a:r>
              <a:rPr kumimoji="0" lang="zh-CN" altLang="en-US" sz="2800"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ea"/>
              </a:rPr>
              <a:t> </a:t>
            </a:r>
            <a:endParaRPr kumimoji="0" lang="zh-CN" altLang="en-US" sz="2800"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9155" name="矩形 270337"/>
          <p:cNvSpPr/>
          <p:nvPr/>
        </p:nvSpPr>
        <p:spPr>
          <a:xfrm>
            <a:off x="1187450" y="188913"/>
            <a:ext cx="6138863" cy="796925"/>
          </a:xfrm>
          <a:prstGeom prst="rect">
            <a:avLst/>
          </a:prstGeom>
          <a:noFill/>
          <a:ln w="9525">
            <a:noFill/>
          </a:ln>
        </p:spPr>
        <p:txBody>
          <a:bodyPr anchor="b"/>
          <a:p>
            <a:r>
              <a:rPr lang="en-US" altLang="zh-CN" sz="4200" b="1" dirty="0">
                <a:solidFill>
                  <a:schemeClr val="tx2"/>
                </a:solidFill>
                <a:latin typeface="Garamond" pitchFamily="18" charset="0"/>
              </a:rPr>
              <a:t>9.3 </a:t>
            </a:r>
            <a:r>
              <a:rPr lang="zh-CN" altLang="en-US" sz="4200" b="1" dirty="0">
                <a:solidFill>
                  <a:schemeClr val="tx2"/>
                </a:solidFill>
                <a:latin typeface="Tahoma" panose="020B0604030504040204" pitchFamily="34" charset="0"/>
              </a:rPr>
              <a:t>哈希表</a:t>
            </a:r>
            <a:endParaRPr lang="zh-CN" altLang="en-US" sz="4200" b="1" dirty="0">
              <a:solidFill>
                <a:schemeClr val="tx2"/>
              </a:solidFill>
              <a:latin typeface="Tahoma" panose="020B060403050404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Oval 4"/>
          <p:cNvSpPr>
            <a:spLocks noChangeArrowheads="1"/>
          </p:cNvSpPr>
          <p:nvPr/>
        </p:nvSpPr>
        <p:spPr bwMode="auto">
          <a:xfrm>
            <a:off x="1741507" y="1859875"/>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sz="2400"/>
          </a:p>
        </p:txBody>
      </p:sp>
      <p:sp>
        <p:nvSpPr>
          <p:cNvPr id="184325" name="Oval 5"/>
          <p:cNvSpPr>
            <a:spLocks noChangeArrowheads="1"/>
          </p:cNvSpPr>
          <p:nvPr/>
        </p:nvSpPr>
        <p:spPr bwMode="auto">
          <a:xfrm>
            <a:off x="1957407" y="2075775"/>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sz="2400"/>
          </a:p>
        </p:txBody>
      </p:sp>
      <p:sp>
        <p:nvSpPr>
          <p:cNvPr id="184326" name="Oval 6"/>
          <p:cNvSpPr>
            <a:spLocks noChangeArrowheads="1"/>
          </p:cNvSpPr>
          <p:nvPr/>
        </p:nvSpPr>
        <p:spPr bwMode="auto">
          <a:xfrm>
            <a:off x="2173307" y="2291675"/>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sz="2400"/>
          </a:p>
        </p:txBody>
      </p:sp>
      <p:sp>
        <p:nvSpPr>
          <p:cNvPr id="184327" name="Oval 7"/>
          <p:cNvSpPr>
            <a:spLocks noChangeArrowheads="1"/>
          </p:cNvSpPr>
          <p:nvPr/>
        </p:nvSpPr>
        <p:spPr bwMode="auto">
          <a:xfrm>
            <a:off x="2460644" y="1786850"/>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sz="2400"/>
          </a:p>
        </p:txBody>
      </p:sp>
      <p:sp>
        <p:nvSpPr>
          <p:cNvPr id="184328" name="Oval 8"/>
          <p:cNvSpPr>
            <a:spLocks noChangeArrowheads="1"/>
          </p:cNvSpPr>
          <p:nvPr/>
        </p:nvSpPr>
        <p:spPr bwMode="auto">
          <a:xfrm>
            <a:off x="1741507" y="2652038"/>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sz="2400"/>
          </a:p>
        </p:txBody>
      </p:sp>
      <p:sp>
        <p:nvSpPr>
          <p:cNvPr id="184329" name="Oval 9"/>
          <p:cNvSpPr>
            <a:spLocks noChangeArrowheads="1"/>
          </p:cNvSpPr>
          <p:nvPr/>
        </p:nvSpPr>
        <p:spPr bwMode="auto">
          <a:xfrm>
            <a:off x="2533669" y="2579013"/>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sz="2400"/>
          </a:p>
        </p:txBody>
      </p:sp>
      <p:sp>
        <p:nvSpPr>
          <p:cNvPr id="184330" name="Oval 10"/>
          <p:cNvSpPr>
            <a:spLocks noChangeArrowheads="1"/>
          </p:cNvSpPr>
          <p:nvPr/>
        </p:nvSpPr>
        <p:spPr bwMode="auto">
          <a:xfrm>
            <a:off x="2894032" y="2220238"/>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sz="2400"/>
          </a:p>
        </p:txBody>
      </p:sp>
      <p:sp>
        <p:nvSpPr>
          <p:cNvPr id="184331" name="Oval 11"/>
          <p:cNvSpPr>
            <a:spLocks noChangeArrowheads="1"/>
          </p:cNvSpPr>
          <p:nvPr/>
        </p:nvSpPr>
        <p:spPr bwMode="auto">
          <a:xfrm>
            <a:off x="2389207" y="3012400"/>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sz="2400"/>
          </a:p>
        </p:txBody>
      </p:sp>
      <p:sp>
        <p:nvSpPr>
          <p:cNvPr id="184332" name="Oval 12"/>
          <p:cNvSpPr>
            <a:spLocks noChangeArrowheads="1"/>
          </p:cNvSpPr>
          <p:nvPr/>
        </p:nvSpPr>
        <p:spPr bwMode="auto">
          <a:xfrm>
            <a:off x="2965469" y="1859875"/>
            <a:ext cx="215900" cy="2160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spAutoFit/>
          </a:bodyPr>
          <a:lstStyle/>
          <a:p>
            <a:endParaRPr lang="zh-CN" altLang="en-US" sz="2400"/>
          </a:p>
        </p:txBody>
      </p:sp>
      <p:sp>
        <p:nvSpPr>
          <p:cNvPr id="184333" name="AutoShape 13"/>
          <p:cNvSpPr>
            <a:spLocks noChangeArrowheads="1"/>
          </p:cNvSpPr>
          <p:nvPr/>
        </p:nvSpPr>
        <p:spPr bwMode="auto">
          <a:xfrm>
            <a:off x="3613169" y="2579013"/>
            <a:ext cx="2160588" cy="360362"/>
          </a:xfrm>
          <a:prstGeom prst="rightArrow">
            <a:avLst>
              <a:gd name="adj1" fmla="val 50000"/>
              <a:gd name="adj2" fmla="val 149890"/>
            </a:avLst>
          </a:prstGeom>
        </p:spPr>
        <p:style>
          <a:lnRef idx="0">
            <a:schemeClr val="accent5"/>
          </a:lnRef>
          <a:fillRef idx="3">
            <a:schemeClr val="accent5"/>
          </a:fillRef>
          <a:effectRef idx="3">
            <a:schemeClr val="accent5"/>
          </a:effectRef>
          <a:fontRef idx="minor">
            <a:schemeClr val="lt1"/>
          </a:fontRef>
        </p:style>
        <p:txBody>
          <a:bodyPr wrap="none" anchor="ctr">
            <a:spAutoFit/>
          </a:bodyPr>
          <a:lstStyle/>
          <a:p>
            <a:endParaRPr lang="zh-CN" altLang="en-US" sz="2400"/>
          </a:p>
        </p:txBody>
      </p:sp>
      <p:sp>
        <p:nvSpPr>
          <p:cNvPr id="184334" name="Text Box 14"/>
          <p:cNvSpPr txBox="1">
            <a:spLocks noChangeArrowheads="1"/>
          </p:cNvSpPr>
          <p:nvPr/>
        </p:nvSpPr>
        <p:spPr bwMode="auto">
          <a:xfrm>
            <a:off x="3613169" y="2124975"/>
            <a:ext cx="2016125" cy="396875"/>
          </a:xfrm>
          <a:prstGeom prst="rect">
            <a:avLst/>
          </a:prstGeom>
          <a:noFill/>
          <a:ln w="9525">
            <a:noFill/>
            <a:miter lim="800000"/>
          </a:ln>
          <a:effectLst/>
        </p:spPr>
        <p:txBody>
          <a:bodyPr>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某种函数关系</a:t>
            </a:r>
            <a:endParaRPr lang="zh-CN" altLang="en-US" sz="2000" dirty="0">
              <a:ea typeface="楷体" panose="02010609060101010101" pitchFamily="49" charset="-122"/>
              <a:cs typeface="Times New Roman" panose="02020603050405020304" pitchFamily="18" charset="0"/>
            </a:endParaRPr>
          </a:p>
        </p:txBody>
      </p:sp>
      <p:sp>
        <p:nvSpPr>
          <p:cNvPr id="184335" name="AutoShape 15"/>
          <p:cNvSpPr>
            <a:spLocks noChangeAspect="1" noChangeArrowheads="1"/>
          </p:cNvSpPr>
          <p:nvPr/>
        </p:nvSpPr>
        <p:spPr bwMode="auto">
          <a:xfrm>
            <a:off x="6099194" y="2075775"/>
            <a:ext cx="1258888" cy="1220788"/>
          </a:xfrm>
          <a:prstGeom prst="cube">
            <a:avLst>
              <a:gd name="adj" fmla="val 25000"/>
            </a:avLst>
          </a:prstGeom>
        </p:spPr>
        <p:style>
          <a:lnRef idx="1">
            <a:schemeClr val="accent1"/>
          </a:lnRef>
          <a:fillRef idx="3">
            <a:schemeClr val="accent1"/>
          </a:fillRef>
          <a:effectRef idx="2">
            <a:schemeClr val="accent1"/>
          </a:effectRef>
          <a:fontRef idx="minor">
            <a:schemeClr val="lt1"/>
          </a:fontRef>
        </p:style>
        <p:txBody>
          <a:bodyPr anchor="ctr"/>
          <a:lstStyle/>
          <a:p>
            <a:r>
              <a:rPr lang="zh-CN" altLang="en-US" sz="2000" dirty="0">
                <a:latin typeface="楷体" panose="02010609060101010101" pitchFamily="49" charset="-122"/>
                <a:ea typeface="楷体" panose="02010609060101010101" pitchFamily="49" charset="-122"/>
              </a:rPr>
              <a:t>存储地址</a:t>
            </a:r>
            <a:endParaRPr lang="zh-CN" altLang="en-US" sz="2000" dirty="0">
              <a:latin typeface="楷体" panose="02010609060101010101" pitchFamily="49" charset="-122"/>
              <a:ea typeface="楷体" panose="02010609060101010101" pitchFamily="49" charset="-122"/>
            </a:endParaRPr>
          </a:p>
        </p:txBody>
      </p:sp>
      <p:sp>
        <p:nvSpPr>
          <p:cNvPr id="184336" name="Text Box 16"/>
          <p:cNvSpPr txBox="1">
            <a:spLocks noChangeArrowheads="1"/>
          </p:cNvSpPr>
          <p:nvPr/>
        </p:nvSpPr>
        <p:spPr bwMode="auto">
          <a:xfrm>
            <a:off x="3409958" y="3021916"/>
            <a:ext cx="2214578" cy="400110"/>
          </a:xfrm>
          <a:prstGeom prst="rect">
            <a:avLst/>
          </a:prstGeom>
          <a:noFill/>
          <a:ln w="9525">
            <a:noFill/>
            <a:miter lim="800000"/>
          </a:ln>
          <a:effectLst/>
        </p:spPr>
        <p:txBody>
          <a:bodyPr wrap="square">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存储地址</a:t>
            </a:r>
            <a:r>
              <a:rPr lang="en-US" altLang="zh-CN" sz="2000" dirty="0">
                <a:ea typeface="楷体" panose="02010609060101010101" pitchFamily="49" charset="-122"/>
                <a:cs typeface="Times New Roman" panose="02020603050405020304" pitchFamily="18" charset="0"/>
              </a:rPr>
              <a:t>=</a:t>
            </a:r>
            <a:r>
              <a:rPr lang="en-US" altLang="zh-CN" sz="2000" i="1" dirty="0">
                <a:ea typeface="楷体" panose="02010609060101010101" pitchFamily="49" charset="-122"/>
                <a:cs typeface="Times New Roman" panose="02020603050405020304" pitchFamily="18" charset="0"/>
              </a:rPr>
              <a:t>h</a:t>
            </a:r>
            <a:r>
              <a:rPr lang="en-US" altLang="zh-CN" sz="2000" dirty="0">
                <a:ea typeface="楷体" panose="02010609060101010101" pitchFamily="49" charset="-122"/>
                <a:cs typeface="Times New Roman" panose="02020603050405020304" pitchFamily="18" charset="0"/>
              </a:rPr>
              <a:t>(key)</a:t>
            </a:r>
            <a:endParaRPr lang="en-US" altLang="zh-CN" sz="2000" dirty="0">
              <a:ea typeface="楷体" panose="02010609060101010101" pitchFamily="49" charset="-122"/>
              <a:cs typeface="Times New Roman" panose="02020603050405020304" pitchFamily="18" charset="0"/>
            </a:endParaRPr>
          </a:p>
        </p:txBody>
      </p:sp>
      <p:sp>
        <p:nvSpPr>
          <p:cNvPr id="19" name="TextBox 18"/>
          <p:cNvSpPr txBox="1"/>
          <p:nvPr/>
        </p:nvSpPr>
        <p:spPr>
          <a:xfrm>
            <a:off x="928662" y="921696"/>
            <a:ext cx="3214710" cy="460375"/>
          </a:xfrm>
          <a:prstGeom prst="rect">
            <a:avLst/>
          </a:prstGeom>
          <a:noFill/>
        </p:spPr>
        <p:txBody>
          <a:bodyPr wrap="square" rtlCol="0">
            <a:spAutoFit/>
          </a:bodyPr>
          <a:lstStyle/>
          <a:p>
            <a:pPr algn="l"/>
            <a:r>
              <a:rPr kumimoji="1" lang="zh-CN" altLang="en-US" sz="2400" smtClean="0">
                <a:solidFill>
                  <a:srgbClr val="FF0000"/>
                </a:solidFill>
                <a:ea typeface="黑体" panose="02010609060101010101" pitchFamily="49" charset="-122"/>
                <a:cs typeface="Times New Roman" panose="02020603050405020304" pitchFamily="18" charset="0"/>
              </a:rPr>
              <a:t>哈希表</a:t>
            </a:r>
            <a:r>
              <a:rPr lang="zh-CN" altLang="en-US" sz="2400" smtClean="0">
                <a:solidFill>
                  <a:srgbClr val="FF0000"/>
                </a:solidFill>
                <a:ea typeface="黑体" panose="02010609060101010101" pitchFamily="49" charset="-122"/>
                <a:cs typeface="Times New Roman" panose="02020603050405020304" pitchFamily="18" charset="0"/>
              </a:rPr>
              <a:t>适合</a:t>
            </a:r>
            <a:r>
              <a:rPr lang="zh-CN" altLang="en-US" sz="2400" dirty="0" smtClean="0">
                <a:solidFill>
                  <a:srgbClr val="FF0000"/>
                </a:solidFill>
                <a:ea typeface="黑体" panose="02010609060101010101" pitchFamily="49" charset="-122"/>
                <a:cs typeface="Times New Roman" panose="02020603050405020304" pitchFamily="18" charset="0"/>
              </a:rPr>
              <a:t>情况</a:t>
            </a:r>
            <a:endParaRPr lang="zh-CN" altLang="en-US" sz="2400" dirty="0" smtClean="0">
              <a:solidFill>
                <a:srgbClr val="FF0000"/>
              </a:solidFill>
              <a:ea typeface="黑体" panose="02010609060101010101" pitchFamily="49" charset="-122"/>
              <a:cs typeface="Times New Roman" panose="02020603050405020304" pitchFamily="18" charset="0"/>
            </a:endParaRPr>
          </a:p>
        </p:txBody>
      </p:sp>
      <p:sp>
        <p:nvSpPr>
          <p:cNvPr id="20" name="TextBox 19"/>
          <p:cNvSpPr txBox="1"/>
          <p:nvPr/>
        </p:nvSpPr>
        <p:spPr>
          <a:xfrm>
            <a:off x="500034" y="3734037"/>
            <a:ext cx="8286808" cy="76944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r>
              <a:rPr lang="zh-CN" altLang="en-US" sz="2200" smtClean="0">
                <a:solidFill>
                  <a:srgbClr val="FF0000"/>
                </a:solidFill>
                <a:latin typeface="微软雅黑" panose="020B0503020204020204" charset="-122"/>
                <a:ea typeface="微软雅黑" panose="020B0503020204020204" charset="-122"/>
                <a:cs typeface="Times New Roman" panose="02020603050405020304" pitchFamily="18" charset="0"/>
              </a:rPr>
              <a:t>     注意：</a:t>
            </a:r>
            <a:r>
              <a:rPr kumimoji="1" lang="zh-CN" altLang="en-US" sz="2200" smtClean="0">
                <a:solidFill>
                  <a:srgbClr val="3333FF"/>
                </a:solidFill>
                <a:latin typeface="微软雅黑" panose="020B0503020204020204" charset="-122"/>
                <a:ea typeface="微软雅黑" panose="020B0503020204020204" charset="-122"/>
                <a:cs typeface="Times New Roman" panose="02020603050405020304" pitchFamily="18" charset="0"/>
              </a:rPr>
              <a:t>哈希表是一种存储结构，它并非适合任何情况，主要适合记录的关键字与存储地址存在</a:t>
            </a:r>
            <a:r>
              <a:rPr lang="zh-CN" altLang="en-US" sz="2200" smtClean="0">
                <a:solidFill>
                  <a:srgbClr val="3333FF"/>
                </a:solidFill>
                <a:latin typeface="微软雅黑" panose="020B0503020204020204" charset="-122"/>
                <a:ea typeface="微软雅黑" panose="020B0503020204020204" charset="-122"/>
                <a:cs typeface="Times New Roman" panose="02020603050405020304" pitchFamily="18" charset="0"/>
              </a:rPr>
              <a:t>某种函数关系的数据</a:t>
            </a:r>
            <a:r>
              <a:rPr kumimoji="1" lang="zh-CN" altLang="en-US" sz="2200" smtClean="0">
                <a:solidFill>
                  <a:srgbClr val="3333FF"/>
                </a:solidFill>
                <a:latin typeface="微软雅黑" panose="020B0503020204020204" charset="-122"/>
                <a:ea typeface="微软雅黑" panose="020B0503020204020204" charset="-122"/>
                <a:cs typeface="Times New Roman" panose="02020603050405020304" pitchFamily="18" charset="0"/>
              </a:rPr>
              <a:t>。</a:t>
            </a:r>
            <a:endParaRPr lang="zh-CN" altLang="en-US" sz="2200">
              <a:solidFill>
                <a:srgbClr val="3333FF"/>
              </a:solidFill>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文本占位符 47106"/>
          <p:cNvSpPr>
            <a:spLocks noGrp="1"/>
          </p:cNvSpPr>
          <p:nvPr>
            <p:ph idx="1"/>
          </p:nvPr>
        </p:nvSpPr>
        <p:spPr>
          <a:xfrm>
            <a:off x="395288" y="260350"/>
            <a:ext cx="8472487" cy="6240463"/>
          </a:xfrm>
          <a:solidFill>
            <a:schemeClr val="bg1">
              <a:alpha val="100000"/>
            </a:schemeClr>
          </a:solidFill>
          <a:ln/>
        </p:spPr>
        <p:txBody>
          <a:bodyPr vert="horz" wrap="square" lIns="91440" tIns="45720" rIns="91440" bIns="45720" anchor="t"/>
          <a:p>
            <a:pPr marL="517525" indent="-517525">
              <a:lnSpc>
                <a:spcPct val="120000"/>
              </a:lnSpc>
              <a:spcBef>
                <a:spcPct val="30000"/>
              </a:spcBef>
              <a:buNone/>
            </a:pPr>
            <a:r>
              <a:rPr lang="zh-CN" altLang="en-US" dirty="0">
                <a:solidFill>
                  <a:srgbClr val="0000FF"/>
                </a:solidFill>
                <a:latin typeface="黑体" panose="02010609060101010101" pitchFamily="49" charset="-122"/>
                <a:ea typeface="黑体" panose="02010609060101010101" pitchFamily="49" charset="-122"/>
              </a:rPr>
              <a:t>哈希表的概念</a:t>
            </a:r>
            <a:r>
              <a:rPr lang="en-US" altLang="zh-CN" dirty="0">
                <a:solidFill>
                  <a:srgbClr val="0000FF"/>
                </a:solidFill>
                <a:latin typeface="黑体" panose="02010609060101010101" pitchFamily="49" charset="-122"/>
                <a:ea typeface="黑体" panose="02010609060101010101" pitchFamily="49" charset="-122"/>
              </a:rPr>
              <a:t>(hash)</a:t>
            </a:r>
            <a:endParaRPr lang="en-US" altLang="zh-CN" dirty="0">
              <a:solidFill>
                <a:srgbClr val="0000FF"/>
              </a:solidFill>
              <a:latin typeface="黑体" panose="02010609060101010101" pitchFamily="49" charset="-122"/>
              <a:ea typeface="黑体" panose="02010609060101010101" pitchFamily="49" charset="-122"/>
            </a:endParaRPr>
          </a:p>
          <a:p>
            <a:pPr marL="517525" indent="-517525">
              <a:lnSpc>
                <a:spcPct val="120000"/>
              </a:lnSpc>
              <a:spcBef>
                <a:spcPct val="40000"/>
              </a:spcBef>
              <a:buClr>
                <a:srgbClr val="009900"/>
              </a:buClr>
              <a:buFont typeface="Webdings" panose="05030102010509060703" pitchFamily="18" charset="2"/>
              <a:buChar char="8"/>
            </a:pPr>
            <a:r>
              <a:rPr lang="zh-CN" altLang="en-US" sz="2800" dirty="0">
                <a:latin typeface="Courier New" panose="02070309020205020404" pitchFamily="49" charset="0"/>
              </a:rPr>
              <a:t>一种基于</a:t>
            </a:r>
            <a:r>
              <a:rPr lang="zh-CN" altLang="en-US" sz="3600" dirty="0">
                <a:solidFill>
                  <a:srgbClr val="0000CC"/>
                </a:solidFill>
                <a:latin typeface="Courier New" panose="02070309020205020404" pitchFamily="49" charset="0"/>
              </a:rPr>
              <a:t>计算</a:t>
            </a:r>
            <a:r>
              <a:rPr lang="zh-CN" altLang="en-US" sz="2800" dirty="0">
                <a:latin typeface="Courier New" panose="02070309020205020404" pitchFamily="49" charset="0"/>
              </a:rPr>
              <a:t>的存储技术和查找技术：</a:t>
            </a:r>
            <a:endParaRPr lang="zh-CN" altLang="en-US" sz="2800" dirty="0">
              <a:latin typeface="Courier New" panose="02070309020205020404" pitchFamily="49" charset="0"/>
            </a:endParaRPr>
          </a:p>
          <a:p>
            <a:pPr marL="517525" indent="-517525">
              <a:lnSpc>
                <a:spcPct val="120000"/>
              </a:lnSpc>
              <a:spcBef>
                <a:spcPct val="40000"/>
              </a:spcBef>
              <a:buClr>
                <a:srgbClr val="009900"/>
              </a:buClr>
              <a:buFont typeface="Webdings" panose="05030102010509060703" pitchFamily="18" charset="2"/>
              <a:buNone/>
            </a:pPr>
            <a:r>
              <a:rPr lang="zh-CN" altLang="en-US" sz="2800" dirty="0">
                <a:latin typeface="Courier New" panose="02070309020205020404" pitchFamily="49" charset="0"/>
              </a:rPr>
              <a:t>     </a:t>
            </a:r>
            <a:r>
              <a:rPr lang="en-US" altLang="zh-CN" sz="2800" dirty="0">
                <a:latin typeface="Courier New" panose="02070309020205020404" pitchFamily="49" charset="0"/>
              </a:rPr>
              <a:t>Address(Ri)=H(Ri.key)</a:t>
            </a:r>
            <a:endParaRPr lang="en-US" altLang="zh-CN" sz="2800" dirty="0">
              <a:latin typeface="Courier New" panose="02070309020205020404" pitchFamily="49" charset="0"/>
            </a:endParaRPr>
          </a:p>
          <a:p>
            <a:pPr marL="517525" indent="-517525">
              <a:lnSpc>
                <a:spcPct val="120000"/>
              </a:lnSpc>
              <a:spcBef>
                <a:spcPct val="40000"/>
              </a:spcBef>
              <a:buClr>
                <a:srgbClr val="009900"/>
              </a:buClr>
              <a:buFont typeface="Webdings" panose="05030102010509060703" pitchFamily="18" charset="2"/>
              <a:buNone/>
            </a:pPr>
            <a:r>
              <a:rPr lang="en-US" altLang="zh-CN" sz="2800" dirty="0">
                <a:latin typeface="Courier New" panose="02070309020205020404" pitchFamily="49" charset="0"/>
              </a:rPr>
              <a:t>       </a:t>
            </a:r>
            <a:r>
              <a:rPr lang="en-US" altLang="zh-CN" sz="2800" dirty="0">
                <a:solidFill>
                  <a:srgbClr val="0000FF"/>
                </a:solidFill>
                <a:latin typeface="Courier New" panose="02070309020205020404" pitchFamily="49" charset="0"/>
              </a:rPr>
              <a:t> </a:t>
            </a:r>
            <a:r>
              <a:rPr lang="zh-CN" altLang="en-US" sz="2400" dirty="0">
                <a:solidFill>
                  <a:srgbClr val="0000FF"/>
                </a:solidFill>
                <a:latin typeface="楷体_GB2312" pitchFamily="49" charset="-122"/>
                <a:ea typeface="楷体_GB2312" pitchFamily="49" charset="-122"/>
              </a:rPr>
              <a:t>其中，函数</a:t>
            </a:r>
            <a:r>
              <a:rPr lang="en-US" altLang="zh-CN" sz="2400" dirty="0">
                <a:solidFill>
                  <a:srgbClr val="0000FF"/>
                </a:solidFill>
                <a:latin typeface="楷体_GB2312" pitchFamily="49" charset="-122"/>
                <a:ea typeface="楷体_GB2312" pitchFamily="49" charset="-122"/>
              </a:rPr>
              <a:t>H( )</a:t>
            </a:r>
            <a:r>
              <a:rPr lang="zh-CN" altLang="en-US" sz="2400" dirty="0">
                <a:solidFill>
                  <a:srgbClr val="0000FF"/>
                </a:solidFill>
                <a:latin typeface="楷体_GB2312" pitchFamily="49" charset="-122"/>
                <a:ea typeface="楷体_GB2312" pitchFamily="49" charset="-122"/>
              </a:rPr>
              <a:t>称为哈希函数；</a:t>
            </a:r>
            <a:endParaRPr lang="zh-CN" altLang="en-US" sz="2400" dirty="0">
              <a:solidFill>
                <a:srgbClr val="0000FF"/>
              </a:solidFill>
              <a:latin typeface="楷体_GB2312" pitchFamily="49" charset="-122"/>
              <a:ea typeface="楷体_GB2312" pitchFamily="49" charset="-122"/>
            </a:endParaRPr>
          </a:p>
          <a:p>
            <a:pPr marL="517525" indent="-517525">
              <a:lnSpc>
                <a:spcPct val="120000"/>
              </a:lnSpc>
              <a:spcBef>
                <a:spcPct val="40000"/>
              </a:spcBef>
              <a:buClr>
                <a:srgbClr val="009900"/>
              </a:buClr>
              <a:buFont typeface="Webdings" panose="05030102010509060703" pitchFamily="18" charset="2"/>
              <a:buChar char="8"/>
            </a:pPr>
            <a:r>
              <a:rPr lang="zh-CN" altLang="en-US" sz="2800" dirty="0">
                <a:latin typeface="Courier New" panose="02070309020205020404" pitchFamily="49" charset="0"/>
              </a:rPr>
              <a:t>建立查找表时，每个元素按哈希函数算出的地址</a:t>
            </a:r>
            <a:r>
              <a:rPr lang="en-US" altLang="zh-CN" sz="2800" dirty="0">
                <a:latin typeface="Courier New" panose="02070309020205020404" pitchFamily="49" charset="0"/>
              </a:rPr>
              <a:t>H(Ri.key)</a:t>
            </a:r>
            <a:r>
              <a:rPr lang="zh-CN" altLang="en-US" sz="2800" dirty="0">
                <a:latin typeface="Courier New" panose="02070309020205020404" pitchFamily="49" charset="0"/>
              </a:rPr>
              <a:t>去存放；</a:t>
            </a:r>
            <a:endParaRPr lang="zh-CN" altLang="en-US" sz="2800" dirty="0">
              <a:latin typeface="Courier New" panose="02070309020205020404" pitchFamily="49" charset="0"/>
            </a:endParaRPr>
          </a:p>
          <a:p>
            <a:pPr marL="517525" indent="-517525">
              <a:lnSpc>
                <a:spcPct val="120000"/>
              </a:lnSpc>
              <a:spcBef>
                <a:spcPct val="40000"/>
              </a:spcBef>
              <a:buClr>
                <a:srgbClr val="009900"/>
              </a:buClr>
              <a:buFont typeface="Webdings" panose="05030102010509060703" pitchFamily="18" charset="2"/>
              <a:buChar char="8"/>
            </a:pPr>
            <a:r>
              <a:rPr lang="zh-CN" altLang="en-US" sz="2800" dirty="0">
                <a:latin typeface="Courier New" panose="02070309020205020404" pitchFamily="49" charset="0"/>
              </a:rPr>
              <a:t>检索时，按</a:t>
            </a:r>
            <a:r>
              <a:rPr lang="en-US" altLang="zh-CN" sz="2800" dirty="0">
                <a:latin typeface="Courier New" panose="02070309020205020404" pitchFamily="49" charset="0"/>
              </a:rPr>
              <a:t>H(K)</a:t>
            </a:r>
            <a:r>
              <a:rPr lang="zh-CN" altLang="en-US" sz="2800" dirty="0">
                <a:latin typeface="Courier New" panose="02070309020205020404" pitchFamily="49" charset="0"/>
              </a:rPr>
              <a:t>算出地址，找目标元素</a:t>
            </a:r>
            <a:r>
              <a:rPr lang="zh-CN" altLang="en-US" dirty="0">
                <a:latin typeface="Courier New" panose="02070309020205020404" pitchFamily="49" charset="0"/>
                <a:ea typeface="华文新魏" panose="02010800040101010101" pitchFamily="2" charset="-122"/>
              </a:rPr>
              <a:t>。 </a:t>
            </a:r>
            <a:endParaRPr lang="zh-CN" altLang="en-US" dirty="0">
              <a:latin typeface="Courier New" panose="02070309020205020404" pitchFamily="49" charset="0"/>
              <a:ea typeface="华文新魏" panose="02010800040101010101" pitchFamily="2" charset="-122"/>
            </a:endParaRPr>
          </a:p>
          <a:p>
            <a:pPr marL="517525" indent="-517525">
              <a:lnSpc>
                <a:spcPct val="120000"/>
              </a:lnSpc>
              <a:spcBef>
                <a:spcPct val="40000"/>
              </a:spcBef>
              <a:buClr>
                <a:srgbClr val="009900"/>
              </a:buClr>
              <a:buFont typeface="Webdings" panose="05030102010509060703" pitchFamily="18" charset="2"/>
              <a:buChar char="8"/>
            </a:pPr>
            <a:r>
              <a:rPr lang="zh-CN" altLang="en-US" sz="2800" dirty="0">
                <a:latin typeface="Courier New" panose="02070309020205020404" pitchFamily="49" charset="0"/>
              </a:rPr>
              <a:t>哈希函数是一种映象</a:t>
            </a:r>
            <a:r>
              <a:rPr lang="en-US" altLang="zh-CN" sz="2800" dirty="0">
                <a:latin typeface="Courier New" panose="02070309020205020404" pitchFamily="49" charset="0"/>
              </a:rPr>
              <a:t>----</a:t>
            </a:r>
            <a:r>
              <a:rPr lang="zh-CN" altLang="en-US" sz="2800" dirty="0">
                <a:latin typeface="Courier New" panose="02070309020205020404" pitchFamily="49" charset="0"/>
              </a:rPr>
              <a:t>从关键字空间到存储地址空间的映象</a:t>
            </a:r>
            <a:r>
              <a:rPr lang="zh-CN" altLang="en-US" sz="2800" dirty="0"/>
              <a:t>。</a:t>
            </a:r>
            <a:r>
              <a:rPr lang="zh-CN" altLang="en-US" dirty="0">
                <a:latin typeface="Courier New" panose="02070309020205020404" pitchFamily="49" charset="0"/>
                <a:ea typeface="华文新魏" panose="02010800040101010101" pitchFamily="2" charset="-122"/>
              </a:rPr>
              <a:t> </a:t>
            </a:r>
            <a:endParaRPr lang="zh-CN" altLang="en-US" dirty="0">
              <a:latin typeface="Courier New" panose="02070309020205020404" pitchFamily="49" charset="0"/>
              <a:ea typeface="华文新魏" panose="0201080004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文本占位符 144386"/>
          <p:cNvSpPr>
            <a:spLocks noGrp="1"/>
          </p:cNvSpPr>
          <p:nvPr>
            <p:ph idx="1"/>
          </p:nvPr>
        </p:nvSpPr>
        <p:spPr>
          <a:xfrm>
            <a:off x="395288" y="1268413"/>
            <a:ext cx="8229600" cy="4525962"/>
          </a:xfrm>
          <a:solidFill>
            <a:schemeClr val="bg1">
              <a:alpha val="100000"/>
            </a:schemeClr>
          </a:solidFill>
          <a:ln/>
        </p:spPr>
        <p:txBody>
          <a:bodyPr vert="horz" wrap="square" lIns="91440" tIns="45720" rIns="91440" bIns="45720" anchor="t"/>
          <a:p>
            <a:pPr marL="0" indent="0">
              <a:lnSpc>
                <a:spcPct val="130000"/>
              </a:lnSpc>
              <a:buNone/>
            </a:pPr>
            <a:r>
              <a:rPr lang="en-US" altLang="zh-CN" dirty="0">
                <a:solidFill>
                  <a:srgbClr val="0000FF"/>
                </a:solidFill>
              </a:rPr>
              <a:t> </a:t>
            </a:r>
            <a:r>
              <a:rPr lang="zh-CN" altLang="en-US" dirty="0">
                <a:solidFill>
                  <a:srgbClr val="0000FF"/>
                </a:solidFill>
                <a:ea typeface="华文新魏" panose="02010800040101010101" pitchFamily="2" charset="-122"/>
              </a:rPr>
              <a:t>哈希表的定义：</a:t>
            </a:r>
            <a:endParaRPr lang="zh-CN" altLang="en-US" dirty="0">
              <a:solidFill>
                <a:srgbClr val="0000FF"/>
              </a:solidFill>
              <a:ea typeface="华文新魏" panose="02010800040101010101" pitchFamily="2" charset="-122"/>
            </a:endParaRPr>
          </a:p>
          <a:p>
            <a:pPr marL="0" indent="0">
              <a:lnSpc>
                <a:spcPct val="130000"/>
              </a:lnSpc>
              <a:buNone/>
            </a:pPr>
            <a:r>
              <a:rPr lang="zh-CN" altLang="en-US" sz="2800" dirty="0"/>
              <a:t>        根据设定的哈希函数</a:t>
            </a:r>
            <a:r>
              <a:rPr lang="en-US" altLang="zh-CN" sz="2800" dirty="0"/>
              <a:t>H(key)</a:t>
            </a:r>
            <a:r>
              <a:rPr lang="zh-CN" altLang="en-US" sz="2800" dirty="0"/>
              <a:t>和处理冲突的方法将一组关键字映像到一个有限的连续的地址集（区间）上，并以关键字在地址集中的“像”作为纪录在表中的存储位置，这种表便称为哈希表；这一映像过程称为哈希造表或散列；所得存储位置称哈希地址或散列地址。</a:t>
            </a: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6" name="Text Box 4"/>
          <p:cNvSpPr txBox="1">
            <a:spLocks noChangeArrowheads="1"/>
          </p:cNvSpPr>
          <p:nvPr/>
        </p:nvSpPr>
        <p:spPr bwMode="auto">
          <a:xfrm>
            <a:off x="881669" y="306686"/>
            <a:ext cx="3071834" cy="460375"/>
          </a:xfrm>
          <a:prstGeom prst="rect">
            <a:avLst/>
          </a:prstGeom>
          <a:noFill/>
          <a:ln w="9525">
            <a:noFill/>
            <a:miter lim="800000"/>
          </a:ln>
          <a:effectLst/>
        </p:spPr>
        <p:txBody>
          <a:bodyPr wrap="square">
            <a:spAutoFit/>
          </a:bodyPr>
          <a:p>
            <a:pPr>
              <a:spcBef>
                <a:spcPct val="50000"/>
              </a:spcBef>
            </a:pPr>
            <a:r>
              <a:rPr kumimoji="1" lang="zh-CN" altLang="en-US" sz="2400" smtClean="0">
                <a:ea typeface="楷体" panose="02010609060101010101" pitchFamily="49" charset="-122"/>
                <a:cs typeface="Times New Roman" panose="02020603050405020304" pitchFamily="18" charset="0"/>
              </a:rPr>
              <a:t>平均</a:t>
            </a:r>
            <a:r>
              <a:rPr kumimoji="1" lang="zh-CN" altLang="en-US" sz="2400" dirty="0">
                <a:ea typeface="楷体" panose="02010609060101010101" pitchFamily="49" charset="-122"/>
                <a:cs typeface="Times New Roman" panose="02020603050405020304" pitchFamily="18" charset="0"/>
              </a:rPr>
              <a:t>查找</a:t>
            </a:r>
            <a:r>
              <a:rPr kumimoji="1" lang="zh-CN" altLang="en-US" sz="2400">
                <a:ea typeface="楷体" panose="02010609060101010101" pitchFamily="49" charset="-122"/>
                <a:cs typeface="Times New Roman" panose="02020603050405020304" pitchFamily="18" charset="0"/>
              </a:rPr>
              <a:t>长度</a:t>
            </a:r>
            <a:r>
              <a:rPr kumimoji="1" lang="zh-CN" altLang="en-US" sz="2400" smtClean="0">
                <a:ea typeface="楷体" panose="02010609060101010101" pitchFamily="49" charset="-122"/>
                <a:cs typeface="Times New Roman" panose="02020603050405020304" pitchFamily="18" charset="0"/>
              </a:rPr>
              <a:t>分为</a:t>
            </a:r>
            <a:endParaRPr kumimoji="1" lang="zh-CN" altLang="en-US" sz="2400" dirty="0">
              <a:ea typeface="楷体" panose="02010609060101010101" pitchFamily="49" charset="-122"/>
              <a:cs typeface="Times New Roman" panose="02020603050405020304" pitchFamily="18" charset="0"/>
            </a:endParaRPr>
          </a:p>
        </p:txBody>
      </p:sp>
      <p:sp>
        <p:nvSpPr>
          <p:cNvPr id="14" name="TextBox 13"/>
          <p:cNvSpPr txBox="1"/>
          <p:nvPr/>
        </p:nvSpPr>
        <p:spPr>
          <a:xfrm>
            <a:off x="1095983" y="949628"/>
            <a:ext cx="6572296" cy="1198880"/>
          </a:xfrm>
          <a:prstGeom prst="rect">
            <a:avLst/>
          </a:prstGeom>
          <a:noFill/>
        </p:spPr>
        <p:txBody>
          <a:bodyPr wrap="square" rtlCol="0">
            <a:spAutoFit/>
          </a:bodyPr>
          <a:p>
            <a:pPr marL="457200" indent="-457200">
              <a:lnSpc>
                <a:spcPct val="150000"/>
              </a:lnSpc>
              <a:buBlip>
                <a:blip r:embed="rId1"/>
              </a:buBlip>
            </a:pPr>
            <a:r>
              <a:rPr kumimoji="1" lang="zh-CN" altLang="en-US" sz="2400" smtClean="0">
                <a:ea typeface="楷体" panose="02010609060101010101" pitchFamily="49" charset="-122"/>
                <a:cs typeface="Times New Roman" panose="02020603050405020304" pitchFamily="18" charset="0"/>
              </a:rPr>
              <a:t>成功情况下的平均查找长度</a:t>
            </a:r>
            <a:endParaRPr kumimoji="1" lang="en-US" altLang="zh-CN" sz="2400" smtClean="0">
              <a:ea typeface="楷体" panose="02010609060101010101" pitchFamily="49" charset="-122"/>
              <a:cs typeface="Times New Roman" panose="02020603050405020304" pitchFamily="18" charset="0"/>
            </a:endParaRPr>
          </a:p>
          <a:p>
            <a:pPr marL="457200" indent="-457200">
              <a:lnSpc>
                <a:spcPct val="150000"/>
              </a:lnSpc>
              <a:buBlip>
                <a:blip r:embed="rId1"/>
              </a:buBlip>
            </a:pPr>
            <a:r>
              <a:rPr kumimoji="1" lang="zh-CN" altLang="en-US" sz="2400" smtClean="0">
                <a:ea typeface="楷体" panose="02010609060101010101" pitchFamily="49" charset="-122"/>
                <a:cs typeface="Times New Roman" panose="02020603050405020304" pitchFamily="18" charset="0"/>
              </a:rPr>
              <a:t>不成功情况（失败）下的平均查找长度。</a:t>
            </a:r>
            <a:endParaRPr lang="zh-CN" altLang="en-US" sz="2400"/>
          </a:p>
        </p:txBody>
      </p:sp>
      <p:sp>
        <p:nvSpPr>
          <p:cNvPr id="187397" name="Text Box 5"/>
          <p:cNvSpPr txBox="1">
            <a:spLocks noChangeArrowheads="1"/>
          </p:cNvSpPr>
          <p:nvPr/>
        </p:nvSpPr>
        <p:spPr bwMode="auto">
          <a:xfrm>
            <a:off x="576293" y="2221845"/>
            <a:ext cx="8353425" cy="1605280"/>
          </a:xfrm>
          <a:prstGeom prst="rect">
            <a:avLst/>
          </a:prstGeom>
          <a:noFill/>
          <a:ln w="9525">
            <a:noFill/>
            <a:miter lim="800000"/>
          </a:ln>
          <a:effectLst/>
        </p:spPr>
        <p:txBody>
          <a:bodyPr>
            <a:spAutoFit/>
          </a:bodyPr>
          <a:p>
            <a:pPr>
              <a:lnSpc>
                <a:spcPct val="120000"/>
              </a:lnSpc>
              <a:spcBef>
                <a:spcPct val="50000"/>
              </a:spcBef>
            </a:pPr>
            <a:r>
              <a:rPr kumimoji="1" lang="zh-CN" altLang="en-US" sz="2400" dirty="0">
                <a:ea typeface="楷体" panose="02010609060101010101" pitchFamily="49" charset="-122"/>
                <a:cs typeface="Times New Roman" panose="02020603050405020304" pitchFamily="18" charset="0"/>
              </a:rPr>
              <a:t>　</a:t>
            </a:r>
            <a:r>
              <a:rPr kumimoji="1" lang="zh-CN" altLang="en-US" sz="2400">
                <a:ea typeface="楷体" panose="02010609060101010101" pitchFamily="49" charset="-122"/>
                <a:cs typeface="Times New Roman" panose="02020603050405020304" pitchFamily="18" charset="0"/>
              </a:rPr>
              <a:t>　</a:t>
            </a:r>
            <a:r>
              <a:rPr kumimoji="1" lang="zh-CN" altLang="en-US" sz="2400" smtClean="0">
                <a:ea typeface="楷体" panose="02010609060101010101" pitchFamily="49" charset="-122"/>
                <a:cs typeface="Times New Roman" panose="02020603050405020304" pitchFamily="18" charset="0"/>
              </a:rPr>
              <a:t>查找表</a:t>
            </a:r>
            <a:r>
              <a:rPr kumimoji="1" lang="en-US" altLang="zh-CN" sz="2400" smtClean="0">
                <a:ea typeface="楷体" panose="02010609060101010101" pitchFamily="49" charset="-122"/>
                <a:cs typeface="Times New Roman" panose="02020603050405020304" pitchFamily="18" charset="0"/>
              </a:rPr>
              <a:t>T</a:t>
            </a:r>
            <a:r>
              <a:rPr kumimoji="1" lang="zh-CN" altLang="en-US" sz="2400" smtClean="0">
                <a:ea typeface="楷体" panose="02010609060101010101" pitchFamily="49" charset="-122"/>
                <a:cs typeface="Times New Roman" panose="02020603050405020304" pitchFamily="18" charset="0"/>
              </a:rPr>
              <a:t>：含有</a:t>
            </a:r>
            <a:r>
              <a:rPr kumimoji="1" lang="en-US" altLang="zh-CN" sz="2400" i="1" dirty="0">
                <a:ea typeface="楷体" panose="02010609060101010101" pitchFamily="49" charset="-122"/>
                <a:cs typeface="Times New Roman" panose="02020603050405020304" pitchFamily="18" charset="0"/>
              </a:rPr>
              <a:t>n</a:t>
            </a:r>
            <a:r>
              <a:rPr kumimoji="1" lang="zh-CN" altLang="en-US" sz="2400">
                <a:ea typeface="楷体" panose="02010609060101010101" pitchFamily="49" charset="-122"/>
                <a:cs typeface="Times New Roman" panose="02020603050405020304" pitchFamily="18" charset="0"/>
              </a:rPr>
              <a:t>个</a:t>
            </a:r>
            <a:r>
              <a:rPr kumimoji="1" lang="zh-CN" altLang="en-US" sz="2400" smtClean="0">
                <a:ea typeface="楷体" panose="02010609060101010101" pitchFamily="49" charset="-122"/>
                <a:cs typeface="Times New Roman" panose="02020603050405020304" pitchFamily="18" charset="0"/>
              </a:rPr>
              <a:t>记录。</a:t>
            </a:r>
            <a:endParaRPr kumimoji="1" lang="zh-CN" altLang="en-US" sz="2400" dirty="0">
              <a:ea typeface="楷体" panose="02010609060101010101" pitchFamily="49" charset="-122"/>
              <a:cs typeface="Times New Roman" panose="02020603050405020304" pitchFamily="18" charset="0"/>
            </a:endParaRPr>
          </a:p>
          <a:p>
            <a:pPr>
              <a:lnSpc>
                <a:spcPct val="120000"/>
              </a:lnSpc>
              <a:spcBef>
                <a:spcPct val="50000"/>
              </a:spcBef>
            </a:pPr>
            <a:r>
              <a:rPr kumimoji="1" lang="zh-CN" altLang="en-US" sz="2400" dirty="0">
                <a:ea typeface="楷体" panose="02010609060101010101" pitchFamily="49" charset="-122"/>
                <a:cs typeface="Times New Roman" panose="02020603050405020304" pitchFamily="18" charset="0"/>
              </a:rPr>
              <a:t>　　成功</a:t>
            </a:r>
            <a:r>
              <a:rPr kumimoji="1" lang="zh-CN" altLang="en-US" sz="2400">
                <a:ea typeface="楷体" panose="02010609060101010101" pitchFamily="49" charset="-122"/>
                <a:cs typeface="Times New Roman" panose="02020603050405020304" pitchFamily="18" charset="0"/>
              </a:rPr>
              <a:t>情况</a:t>
            </a:r>
            <a:r>
              <a:rPr kumimoji="1" lang="zh-CN" altLang="en-US" sz="2400" smtClean="0">
                <a:ea typeface="楷体" panose="02010609060101010101" pitchFamily="49" charset="-122"/>
                <a:cs typeface="Times New Roman" panose="02020603050405020304" pitchFamily="18" charset="0"/>
              </a:rPr>
              <a:t>下（概率相等）的</a:t>
            </a:r>
            <a:r>
              <a:rPr kumimoji="1" lang="zh-CN" altLang="en-US" sz="2400" dirty="0">
                <a:ea typeface="楷体" panose="02010609060101010101" pitchFamily="49" charset="-122"/>
                <a:cs typeface="Times New Roman" panose="02020603050405020304" pitchFamily="18" charset="0"/>
              </a:rPr>
              <a:t>平均查找长度</a:t>
            </a:r>
            <a:r>
              <a:rPr kumimoji="1" lang="en-US" altLang="zh-CN" sz="2400" dirty="0" err="1">
                <a:solidFill>
                  <a:srgbClr val="FF0000"/>
                </a:solidFill>
                <a:ea typeface="楷体" panose="02010609060101010101" pitchFamily="49" charset="-122"/>
                <a:cs typeface="Times New Roman" panose="02020603050405020304" pitchFamily="18" charset="0"/>
              </a:rPr>
              <a:t>ASL</a:t>
            </a:r>
            <a:r>
              <a:rPr kumimoji="1" lang="zh-CN" altLang="en-US" sz="2400" baseline="-25000" dirty="0">
                <a:solidFill>
                  <a:srgbClr val="FF0000"/>
                </a:solidFill>
                <a:ea typeface="楷体" panose="02010609060101010101" pitchFamily="49" charset="-122"/>
                <a:cs typeface="Times New Roman" panose="02020603050405020304" pitchFamily="18" charset="0"/>
              </a:rPr>
              <a:t>成功</a:t>
            </a:r>
            <a:r>
              <a:rPr kumimoji="1" lang="zh-CN" altLang="en-US" sz="2400" dirty="0">
                <a:ea typeface="楷体" panose="02010609060101010101" pitchFamily="49" charset="-122"/>
                <a:cs typeface="Times New Roman" panose="02020603050405020304" pitchFamily="18" charset="0"/>
              </a:rPr>
              <a:t>是指</a:t>
            </a:r>
            <a:r>
              <a:rPr kumimoji="1" lang="zh-CN" altLang="en-US" sz="2400" dirty="0">
                <a:solidFill>
                  <a:srgbClr val="C00000"/>
                </a:solidFill>
                <a:ea typeface="楷体" panose="02010609060101010101" pitchFamily="49" charset="-122"/>
                <a:cs typeface="Times New Roman" panose="02020603050405020304" pitchFamily="18" charset="0"/>
              </a:rPr>
              <a:t>找到</a:t>
            </a:r>
            <a:r>
              <a:rPr kumimoji="1" lang="en-US" altLang="zh-CN" sz="2400" dirty="0">
                <a:solidFill>
                  <a:srgbClr val="C00000"/>
                </a:solidFill>
                <a:ea typeface="楷体" panose="02010609060101010101" pitchFamily="49" charset="-122"/>
                <a:cs typeface="Times New Roman" panose="02020603050405020304" pitchFamily="18" charset="0"/>
              </a:rPr>
              <a:t>T</a:t>
            </a:r>
            <a:r>
              <a:rPr kumimoji="1" lang="zh-CN" altLang="en-US" sz="2400" dirty="0">
                <a:solidFill>
                  <a:srgbClr val="C00000"/>
                </a:solidFill>
                <a:ea typeface="楷体" panose="02010609060101010101" pitchFamily="49" charset="-122"/>
                <a:cs typeface="Times New Roman" panose="02020603050405020304" pitchFamily="18" charset="0"/>
              </a:rPr>
              <a:t>中任一记录平均需要的关键字比较</a:t>
            </a:r>
            <a:r>
              <a:rPr kumimoji="1" lang="zh-CN" altLang="en-US" sz="2400">
                <a:solidFill>
                  <a:srgbClr val="C00000"/>
                </a:solidFill>
                <a:ea typeface="楷体" panose="02010609060101010101" pitchFamily="49" charset="-122"/>
                <a:cs typeface="Times New Roman" panose="02020603050405020304" pitchFamily="18" charset="0"/>
              </a:rPr>
              <a:t>次数</a:t>
            </a:r>
            <a:r>
              <a:rPr kumimoji="1" lang="zh-CN" altLang="en-US" sz="2400" smtClean="0">
                <a:ea typeface="楷体" panose="02010609060101010101" pitchFamily="49" charset="-122"/>
                <a:cs typeface="Times New Roman" panose="02020603050405020304" pitchFamily="18" charset="0"/>
              </a:rPr>
              <a:t>。</a:t>
            </a:r>
            <a:r>
              <a:rPr kumimoji="1" lang="zh-CN" altLang="en-US" sz="2400" dirty="0">
                <a:ea typeface="楷体" panose="02010609060101010101" pitchFamily="49" charset="-122"/>
                <a:cs typeface="Times New Roman" panose="02020603050405020304" pitchFamily="18" charset="0"/>
              </a:rPr>
              <a:t>　</a:t>
            </a:r>
            <a:r>
              <a:rPr kumimoji="1" lang="zh-CN" altLang="en-US" sz="2400">
                <a:ea typeface="楷体" panose="02010609060101010101" pitchFamily="49" charset="-122"/>
                <a:cs typeface="Times New Roman" panose="02020603050405020304" pitchFamily="18" charset="0"/>
              </a:rPr>
              <a:t>　</a:t>
            </a:r>
            <a:endParaRPr kumimoji="1" lang="zh-CN" altLang="en-US" sz="2400" dirty="0">
              <a:ea typeface="楷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nvGraphicFramePr>
        <p:xfrm>
          <a:off x="785786" y="4333601"/>
          <a:ext cx="7643869" cy="1097280"/>
        </p:xfrm>
        <a:graphic>
          <a:graphicData uri="http://schemas.openxmlformats.org/drawingml/2006/table">
            <a:tbl>
              <a:tblPr firstRow="1" bandRow="1">
                <a:tableStyleId>{16D9F66E-5EB9-4882-86FB-DCBF35E3C3E4}</a:tableStyleId>
              </a:tblPr>
              <a:tblGrid>
                <a:gridCol w="1500198"/>
                <a:gridCol w="785818"/>
                <a:gridCol w="642942"/>
                <a:gridCol w="714380"/>
                <a:gridCol w="714380"/>
                <a:gridCol w="714380"/>
                <a:gridCol w="642942"/>
                <a:gridCol w="642942"/>
                <a:gridCol w="642942"/>
                <a:gridCol w="642945"/>
              </a:tblGrid>
              <a:tr h="370840">
                <a:tc>
                  <a:txBody>
                    <a:bodyPr/>
                    <a:p>
                      <a:pPr algn="ctr"/>
                      <a:r>
                        <a:rPr lang="zh-CN" altLang="en-US"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关键字</a:t>
                      </a:r>
                      <a:endParaRPr lang="zh-CN" altLang="en-US" sz="2000" b="1">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r>
                        <a:rPr lang="en-US"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5</a:t>
                      </a:r>
                      <a:endParaRPr lang="zh-CN" altLang="en-US" sz="2000" b="1">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r>
                        <a:rPr lang="en-US"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000" b="1">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r>
                        <a:rPr lang="en-US"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4</a:t>
                      </a:r>
                      <a:endParaRPr lang="zh-CN" altLang="en-US" sz="2000" b="1">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r>
                        <a:rPr lang="en-US"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8</a:t>
                      </a:r>
                      <a:endParaRPr lang="zh-CN" altLang="en-US" sz="2000" b="1">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r>
                        <a:rPr lang="en-US"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7</a:t>
                      </a:r>
                      <a:endParaRPr lang="zh-CN" altLang="en-US" sz="2000" b="1">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r>
                        <a:rPr lang="en-US"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9</a:t>
                      </a:r>
                      <a:endParaRPr lang="zh-CN" altLang="en-US" sz="2000" b="1">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r>
                        <a:rPr lang="en-US"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2000" b="1">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r>
                        <a:rPr lang="en-US"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4</a:t>
                      </a:r>
                      <a:endParaRPr lang="zh-CN" altLang="en-US" sz="2000" b="1">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r>
                        <a:rPr lang="en-US" altLang="zh-CN" sz="2000" b="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sz="2000" b="1">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r h="370840">
                <a:tc>
                  <a:txBody>
                    <a:bodyPr/>
                    <a:p>
                      <a:pPr algn="ctr"/>
                      <a:r>
                        <a:rPr lang="zh-CN" altLang="en-US"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找到时的比较次数</a:t>
                      </a:r>
                      <a:endPar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lnSpc>
                          <a:spcPct val="150000"/>
                        </a:lnSpc>
                      </a:pP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lnSpc>
                          <a:spcPct val="150000"/>
                        </a:lnSpc>
                      </a:pP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lnSpc>
                          <a:spcPct val="150000"/>
                        </a:lnSpc>
                      </a:pP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lnSpc>
                          <a:spcPct val="150000"/>
                        </a:lnSpc>
                      </a:pP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4</a:t>
                      </a:r>
                      <a:endPar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lnSpc>
                          <a:spcPct val="150000"/>
                        </a:lnSpc>
                      </a:pP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5</a:t>
                      </a:r>
                      <a:endPar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lnSpc>
                          <a:spcPct val="150000"/>
                        </a:lnSpc>
                      </a:pP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6</a:t>
                      </a:r>
                      <a:endPar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lnSpc>
                          <a:spcPct val="150000"/>
                        </a:lnSpc>
                      </a:pP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7</a:t>
                      </a:r>
                      <a:endPar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lnSpc>
                          <a:spcPct val="150000"/>
                        </a:lnSpc>
                      </a:pP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8</a:t>
                      </a:r>
                      <a:endPar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p>
                      <a:pPr algn="ctr">
                        <a:lnSpc>
                          <a:spcPct val="150000"/>
                        </a:lnSpc>
                      </a:pPr>
                      <a:r>
                        <a:rPr lang="en-US" altLang="zh-CN" sz="2000" b="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9</a:t>
                      </a:r>
                      <a:endParaRPr lang="zh-CN" altLang="en-US" sz="2000" b="1">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txBody>
                  <a:tcPr/>
                </a:tc>
              </a:tr>
            </a:tbl>
          </a:graphicData>
        </a:graphic>
      </p:graphicFrame>
      <p:grpSp>
        <p:nvGrpSpPr>
          <p:cNvPr id="2" name="组合 11"/>
          <p:cNvGrpSpPr/>
          <p:nvPr/>
        </p:nvGrpSpPr>
        <p:grpSpPr>
          <a:xfrm>
            <a:off x="1571604" y="5648974"/>
            <a:ext cx="5429288" cy="994768"/>
            <a:chOff x="1571604" y="5077438"/>
            <a:chExt cx="5429288" cy="994768"/>
          </a:xfrm>
        </p:grpSpPr>
        <p:sp>
          <p:nvSpPr>
            <p:cNvPr id="5" name="TextBox 4"/>
            <p:cNvSpPr txBox="1"/>
            <p:nvPr/>
          </p:nvSpPr>
          <p:spPr>
            <a:xfrm>
              <a:off x="1571604" y="5396227"/>
              <a:ext cx="1500198" cy="461665"/>
            </a:xfrm>
            <a:prstGeom prst="rect">
              <a:avLst/>
            </a:prstGeom>
            <a:noFill/>
          </p:spPr>
          <p:txBody>
            <a:bodyPr wrap="square" rtlCol="0">
              <a:spAutoFit/>
            </a:bodyPr>
            <a:p>
              <a:r>
                <a:rPr lang="en-US" altLang="zh-CN" dirty="0" err="1" smtClean="0">
                  <a:ea typeface="楷体" panose="02010609060101010101" pitchFamily="49" charset="-122"/>
                  <a:cs typeface="Times New Roman" panose="02020603050405020304" pitchFamily="18" charset="0"/>
                </a:rPr>
                <a:t>ASL</a:t>
              </a:r>
              <a:r>
                <a:rPr lang="zh-CN" altLang="en-US" baseline="-25000" dirty="0" smtClean="0">
                  <a:ea typeface="楷体" panose="02010609060101010101" pitchFamily="49" charset="-122"/>
                  <a:cs typeface="Times New Roman" panose="02020603050405020304" pitchFamily="18" charset="0"/>
                </a:rPr>
                <a:t>成功</a:t>
              </a:r>
              <a:r>
                <a:rPr lang="en-US" altLang="zh-CN"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6" name="TextBox 5"/>
            <p:cNvSpPr txBox="1"/>
            <p:nvPr/>
          </p:nvSpPr>
          <p:spPr>
            <a:xfrm>
              <a:off x="3143240" y="5077438"/>
              <a:ext cx="3786214" cy="461665"/>
            </a:xfrm>
            <a:prstGeom prst="rect">
              <a:avLst/>
            </a:prstGeom>
            <a:noFill/>
          </p:spPr>
          <p:txBody>
            <a:bodyPr wrap="square" rtlCol="0">
              <a:spAutoFit/>
            </a:bodyPr>
            <a:p>
              <a:r>
                <a:rPr lang="en-US" altLang="zh-CN" smtClean="0"/>
                <a:t>1+2+3+4+5+6+7+8+9</a:t>
              </a:r>
              <a:endParaRPr lang="zh-CN" altLang="en-US" dirty="0"/>
            </a:p>
          </p:txBody>
        </p:sp>
        <p:cxnSp>
          <p:nvCxnSpPr>
            <p:cNvPr id="7" name="直接连接符 6"/>
            <p:cNvCxnSpPr/>
            <p:nvPr/>
          </p:nvCxnSpPr>
          <p:spPr>
            <a:xfrm flipV="1">
              <a:off x="3083636" y="5630878"/>
              <a:ext cx="3060000" cy="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0" y="5610541"/>
              <a:ext cx="500066" cy="461665"/>
            </a:xfrm>
            <a:prstGeom prst="rect">
              <a:avLst/>
            </a:prstGeom>
            <a:noFill/>
          </p:spPr>
          <p:txBody>
            <a:bodyPr wrap="square" rtlCol="0">
              <a:spAutoFit/>
            </a:bodyPr>
            <a:p>
              <a:r>
                <a:rPr lang="en-US" altLang="zh-CN" smtClean="0"/>
                <a:t>9</a:t>
              </a:r>
              <a:endParaRPr lang="zh-CN" altLang="en-US" dirty="0"/>
            </a:p>
          </p:txBody>
        </p:sp>
        <p:sp>
          <p:nvSpPr>
            <p:cNvPr id="9" name="TextBox 8"/>
            <p:cNvSpPr txBox="1"/>
            <p:nvPr/>
          </p:nvSpPr>
          <p:spPr>
            <a:xfrm>
              <a:off x="6286512" y="5363190"/>
              <a:ext cx="714380" cy="461665"/>
            </a:xfrm>
            <a:prstGeom prst="rect">
              <a:avLst/>
            </a:prstGeom>
            <a:noFill/>
          </p:spPr>
          <p:txBody>
            <a:bodyPr wrap="square" rtlCol="0">
              <a:spAutoFit/>
            </a:bodyPr>
            <a:p>
              <a:r>
                <a:rPr lang="en-US" altLang="zh-CN" smtClean="0"/>
                <a:t>= 5</a:t>
              </a:r>
              <a:endParaRPr lang="zh-CN" altLang="en-US" dirty="0"/>
            </a:p>
          </p:txBody>
        </p:sp>
      </p:grpSp>
      <p:sp>
        <p:nvSpPr>
          <p:cNvPr id="10" name="TextBox 9"/>
          <p:cNvSpPr txBox="1"/>
          <p:nvPr/>
        </p:nvSpPr>
        <p:spPr>
          <a:xfrm>
            <a:off x="693397" y="3826859"/>
            <a:ext cx="1857388" cy="461665"/>
          </a:xfrm>
          <a:prstGeom prst="rect">
            <a:avLst/>
          </a:prstGeom>
          <a:noFill/>
        </p:spPr>
        <p:txBody>
          <a:bodyPr wrap="square" rtlCol="0">
            <a:spAutoFit/>
          </a:bodyPr>
          <a:p>
            <a:r>
              <a:rPr lang="zh-CN" altLang="en-US" smtClean="0">
                <a:latin typeface="楷体" panose="02010609060101010101" pitchFamily="49" charset="-122"/>
                <a:ea typeface="楷体" panose="02010609060101010101" pitchFamily="49" charset="-122"/>
              </a:rPr>
              <a:t>例如：</a:t>
            </a:r>
            <a:endParaRPr lang="zh-CN" altLang="en-US">
              <a:latin typeface="楷体" panose="02010609060101010101" pitchFamily="49" charset="-122"/>
              <a:ea typeface="楷体" panose="02010609060101010101" pitchFamily="49" charset="-122"/>
            </a:endParaRPr>
          </a:p>
        </p:txBody>
      </p:sp>
      <p:sp>
        <p:nvSpPr>
          <p:cNvPr id="13" name="下箭头 12"/>
          <p:cNvSpPr/>
          <p:nvPr/>
        </p:nvSpPr>
        <p:spPr>
          <a:xfrm>
            <a:off x="4286248" y="5573757"/>
            <a:ext cx="214314" cy="35719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文本占位符 48130"/>
          <p:cNvSpPr>
            <a:spLocks noGrp="1"/>
          </p:cNvSpPr>
          <p:nvPr>
            <p:ph idx="1"/>
          </p:nvPr>
        </p:nvSpPr>
        <p:spPr>
          <a:xfrm>
            <a:off x="457200" y="692150"/>
            <a:ext cx="8229600" cy="1423988"/>
          </a:xfrm>
          <a:solidFill>
            <a:schemeClr val="bg1">
              <a:alpha val="100000"/>
            </a:schemeClr>
          </a:solidFill>
          <a:ln/>
        </p:spPr>
        <p:txBody>
          <a:bodyPr vert="horz" wrap="square" lIns="91440" tIns="45720" rIns="91440" bIns="45720" anchor="t"/>
          <a:p>
            <a:pPr>
              <a:buNone/>
            </a:pPr>
            <a:r>
              <a:rPr lang="zh-CN" altLang="en-US" dirty="0">
                <a:solidFill>
                  <a:srgbClr val="0000FF"/>
                </a:solidFill>
                <a:latin typeface="黑体" panose="02010609060101010101" pitchFamily="49" charset="-122"/>
                <a:ea typeface="黑体" panose="02010609060101010101" pitchFamily="49" charset="-122"/>
              </a:rPr>
              <a:t>哈希表的存储结构</a:t>
            </a:r>
            <a:r>
              <a:rPr lang="en-US" altLang="zh-CN" dirty="0">
                <a:solidFill>
                  <a:srgbClr val="0000FF"/>
                </a:solidFill>
                <a:latin typeface="黑体" panose="02010609060101010101" pitchFamily="49" charset="-122"/>
                <a:ea typeface="黑体" panose="02010609060101010101" pitchFamily="49" charset="-122"/>
              </a:rPr>
              <a:t>:</a:t>
            </a:r>
            <a:endParaRPr lang="en-US" altLang="zh-CN" dirty="0">
              <a:solidFill>
                <a:srgbClr val="0000FF"/>
              </a:solidFill>
              <a:latin typeface="黑体" panose="02010609060101010101" pitchFamily="49" charset="-122"/>
              <a:ea typeface="黑体" panose="02010609060101010101" pitchFamily="49" charset="-122"/>
            </a:endParaRPr>
          </a:p>
          <a:p>
            <a:pPr>
              <a:lnSpc>
                <a:spcPct val="120000"/>
              </a:lnSpc>
              <a:spcBef>
                <a:spcPct val="50000"/>
              </a:spcBef>
              <a:buNone/>
            </a:pPr>
            <a:r>
              <a:rPr lang="en-US" altLang="zh-CN" sz="2800" dirty="0">
                <a:latin typeface="Courier New" panose="02070309020205020404" pitchFamily="49" charset="0"/>
              </a:rPr>
              <a:t>   </a:t>
            </a:r>
            <a:r>
              <a:rPr lang="zh-CN" altLang="en-US" sz="2800" dirty="0">
                <a:latin typeface="Courier New" panose="02070309020205020404" pitchFamily="49" charset="0"/>
              </a:rPr>
              <a:t>用一维数组</a:t>
            </a:r>
            <a:r>
              <a:rPr lang="en-US" altLang="zh-CN" sz="2800" dirty="0">
                <a:latin typeface="Courier New" panose="02070309020205020404" pitchFamily="49" charset="0"/>
              </a:rPr>
              <a:t>HT[m]</a:t>
            </a:r>
            <a:r>
              <a:rPr lang="zh-CN" altLang="en-US" sz="2800" dirty="0">
                <a:latin typeface="Courier New" panose="02070309020205020404" pitchFamily="49" charset="0"/>
              </a:rPr>
              <a:t>存放</a:t>
            </a:r>
            <a:r>
              <a:rPr lang="en-US" altLang="zh-CN" sz="2800" dirty="0">
                <a:latin typeface="Courier New" panose="02070309020205020404" pitchFamily="49" charset="0"/>
              </a:rPr>
              <a:t>n</a:t>
            </a:r>
            <a:r>
              <a:rPr lang="zh-CN" altLang="en-US" sz="2800" dirty="0">
                <a:latin typeface="Courier New" panose="02070309020205020404" pitchFamily="49" charset="0"/>
              </a:rPr>
              <a:t>个元素：</a:t>
            </a:r>
            <a:endParaRPr lang="zh-CN" altLang="en-US" sz="2800" dirty="0">
              <a:latin typeface="Courier New" panose="02070309020205020404" pitchFamily="49" charset="0"/>
            </a:endParaRPr>
          </a:p>
        </p:txBody>
      </p:sp>
      <p:graphicFrame>
        <p:nvGraphicFramePr>
          <p:cNvPr id="48313" name="表格 48312"/>
          <p:cNvGraphicFramePr/>
          <p:nvPr/>
        </p:nvGraphicFramePr>
        <p:xfrm>
          <a:off x="1460500" y="2117725"/>
          <a:ext cx="6096000" cy="974725"/>
        </p:xfrm>
        <a:graphic>
          <a:graphicData uri="http://schemas.openxmlformats.org/drawingml/2006/table">
            <a:tbl>
              <a:tblPr/>
              <a:tblGrid>
                <a:gridCol w="508000"/>
                <a:gridCol w="508000"/>
                <a:gridCol w="508000"/>
                <a:gridCol w="508000"/>
                <a:gridCol w="508000"/>
                <a:gridCol w="508000"/>
                <a:gridCol w="508000"/>
                <a:gridCol w="508000"/>
                <a:gridCol w="508000"/>
                <a:gridCol w="508000"/>
                <a:gridCol w="508000"/>
                <a:gridCol w="508000"/>
              </a:tblGrid>
              <a:tr h="51752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9050" cap="flat" cmpd="sng">
                      <a:solidFill>
                        <a:srgbClr val="0000CC"/>
                      </a:solidFill>
                      <a:prstDash val="solid"/>
                      <a:headEnd type="none" w="med" len="med"/>
                      <a:tailEnd type="none" w="med" len="med"/>
                    </a:lnL>
                    <a:lnR w="19050" cap="flat" cmpd="sng">
                      <a:solidFill>
                        <a:srgbClr val="0000CC"/>
                      </a:solidFill>
                      <a:prstDash val="solid"/>
                      <a:headEnd type="none" w="med" len="med"/>
                      <a:tailEnd type="none" w="med" len="med"/>
                    </a:lnR>
                    <a:lnT w="19050" cap="flat" cmpd="sng">
                      <a:solidFill>
                        <a:srgbClr val="0000CC"/>
                      </a:solidFill>
                      <a:prstDash val="solid"/>
                      <a:headEnd type="none" w="med" len="med"/>
                      <a:tailEnd type="none" w="med" len="med"/>
                    </a:lnT>
                    <a:lnB w="19050" cap="flat" cmpd="sng">
                      <a:solidFill>
                        <a:srgbClr val="0000CC"/>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9050" cap="flat" cmpd="sng">
                      <a:solidFill>
                        <a:srgbClr val="0000CC"/>
                      </a:solidFill>
                      <a:prstDash val="solid"/>
                      <a:headEnd type="none" w="med" len="med"/>
                      <a:tailEnd type="none" w="med" len="med"/>
                    </a:lnL>
                    <a:lnR w="19050" cap="flat" cmpd="sng">
                      <a:solidFill>
                        <a:srgbClr val="0000CC"/>
                      </a:solidFill>
                      <a:prstDash val="solid"/>
                      <a:headEnd type="none" w="med" len="med"/>
                      <a:tailEnd type="none" w="med" len="med"/>
                    </a:lnR>
                    <a:lnT w="19050" cap="flat" cmpd="sng">
                      <a:solidFill>
                        <a:srgbClr val="0000CC"/>
                      </a:solidFill>
                      <a:prstDash val="solid"/>
                      <a:headEnd type="none" w="med" len="med"/>
                      <a:tailEnd type="none" w="med" len="med"/>
                    </a:lnT>
                    <a:lnB w="19050" cap="flat" cmpd="sng">
                      <a:solidFill>
                        <a:srgbClr val="0000CC"/>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9050" cap="flat" cmpd="sng">
                      <a:solidFill>
                        <a:srgbClr val="0000CC"/>
                      </a:solidFill>
                      <a:prstDash val="solid"/>
                      <a:headEnd type="none" w="med" len="med"/>
                      <a:tailEnd type="none" w="med" len="med"/>
                    </a:lnL>
                    <a:lnR w="19050" cap="flat" cmpd="sng">
                      <a:solidFill>
                        <a:srgbClr val="0000CC"/>
                      </a:solidFill>
                      <a:prstDash val="solid"/>
                      <a:headEnd type="none" w="med" len="med"/>
                      <a:tailEnd type="none" w="med" len="med"/>
                    </a:lnR>
                    <a:lnT w="19050" cap="flat" cmpd="sng">
                      <a:solidFill>
                        <a:srgbClr val="0000CC"/>
                      </a:solidFill>
                      <a:prstDash val="solid"/>
                      <a:headEnd type="none" w="med" len="med"/>
                      <a:tailEnd type="none" w="med" len="med"/>
                    </a:lnT>
                    <a:lnB w="19050" cap="flat" cmpd="sng">
                      <a:solidFill>
                        <a:srgbClr val="0000CC"/>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9050" cap="flat" cmpd="sng">
                      <a:solidFill>
                        <a:srgbClr val="0000CC"/>
                      </a:solidFill>
                      <a:prstDash val="solid"/>
                      <a:headEnd type="none" w="med" len="med"/>
                      <a:tailEnd type="none" w="med" len="med"/>
                    </a:lnL>
                    <a:lnR w="19050" cap="flat" cmpd="sng">
                      <a:solidFill>
                        <a:srgbClr val="0000CC"/>
                      </a:solidFill>
                      <a:prstDash val="solid"/>
                      <a:headEnd type="none" w="med" len="med"/>
                      <a:tailEnd type="none" w="med" len="med"/>
                    </a:lnR>
                    <a:lnT w="19050" cap="flat" cmpd="sng">
                      <a:solidFill>
                        <a:srgbClr val="0000CC"/>
                      </a:solidFill>
                      <a:prstDash val="solid"/>
                      <a:headEnd type="none" w="med" len="med"/>
                      <a:tailEnd type="none" w="med" len="med"/>
                    </a:lnT>
                    <a:lnB w="19050" cap="flat" cmpd="sng">
                      <a:solidFill>
                        <a:srgbClr val="0000CC"/>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9050" cap="flat" cmpd="sng">
                      <a:solidFill>
                        <a:srgbClr val="0000CC"/>
                      </a:solidFill>
                      <a:prstDash val="solid"/>
                      <a:headEnd type="none" w="med" len="med"/>
                      <a:tailEnd type="none" w="med" len="med"/>
                    </a:lnL>
                    <a:lnR w="19050" cap="flat" cmpd="sng">
                      <a:solidFill>
                        <a:srgbClr val="0000CC"/>
                      </a:solidFill>
                      <a:prstDash val="solid"/>
                      <a:headEnd type="none" w="med" len="med"/>
                      <a:tailEnd type="none" w="med" len="med"/>
                    </a:lnR>
                    <a:lnT w="19050" cap="flat" cmpd="sng">
                      <a:solidFill>
                        <a:srgbClr val="0000CC"/>
                      </a:solidFill>
                      <a:prstDash val="solid"/>
                      <a:headEnd type="none" w="med" len="med"/>
                      <a:tailEnd type="none" w="med" len="med"/>
                    </a:lnT>
                    <a:lnB w="19050" cap="flat" cmpd="sng">
                      <a:solidFill>
                        <a:srgbClr val="0000CC"/>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9050" cap="flat" cmpd="sng">
                      <a:solidFill>
                        <a:srgbClr val="0000CC"/>
                      </a:solidFill>
                      <a:prstDash val="solid"/>
                      <a:headEnd type="none" w="med" len="med"/>
                      <a:tailEnd type="none" w="med" len="med"/>
                    </a:lnL>
                    <a:lnR w="19050" cap="flat" cmpd="sng">
                      <a:solidFill>
                        <a:srgbClr val="0000CC"/>
                      </a:solidFill>
                      <a:prstDash val="solid"/>
                      <a:headEnd type="none" w="med" len="med"/>
                      <a:tailEnd type="none" w="med" len="med"/>
                    </a:lnR>
                    <a:lnT w="19050" cap="flat" cmpd="sng">
                      <a:solidFill>
                        <a:srgbClr val="0000CC"/>
                      </a:solidFill>
                      <a:prstDash val="solid"/>
                      <a:headEnd type="none" w="med" len="med"/>
                      <a:tailEnd type="none" w="med" len="med"/>
                    </a:lnT>
                    <a:lnB w="19050" cap="flat" cmpd="sng">
                      <a:solidFill>
                        <a:srgbClr val="0000CC"/>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9050" cap="flat" cmpd="sng">
                      <a:solidFill>
                        <a:srgbClr val="0000CC"/>
                      </a:solidFill>
                      <a:prstDash val="solid"/>
                      <a:headEnd type="none" w="med" len="med"/>
                      <a:tailEnd type="none" w="med" len="med"/>
                    </a:lnL>
                    <a:lnR w="19050" cap="flat" cmpd="sng">
                      <a:solidFill>
                        <a:srgbClr val="0000CC"/>
                      </a:solidFill>
                      <a:prstDash val="solid"/>
                      <a:headEnd type="none" w="med" len="med"/>
                      <a:tailEnd type="none" w="med" len="med"/>
                    </a:lnR>
                    <a:lnT w="19050" cap="flat" cmpd="sng">
                      <a:solidFill>
                        <a:srgbClr val="0000CC"/>
                      </a:solidFill>
                      <a:prstDash val="solid"/>
                      <a:headEnd type="none" w="med" len="med"/>
                      <a:tailEnd type="none" w="med" len="med"/>
                    </a:lnT>
                    <a:lnB w="19050" cap="flat" cmpd="sng">
                      <a:solidFill>
                        <a:srgbClr val="0000CC"/>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9050" cap="flat" cmpd="sng">
                      <a:solidFill>
                        <a:srgbClr val="0000CC"/>
                      </a:solidFill>
                      <a:prstDash val="solid"/>
                      <a:headEnd type="none" w="med" len="med"/>
                      <a:tailEnd type="none" w="med" len="med"/>
                    </a:lnL>
                    <a:lnR w="19050" cap="flat" cmpd="sng">
                      <a:solidFill>
                        <a:srgbClr val="0000CC"/>
                      </a:solidFill>
                      <a:prstDash val="solid"/>
                      <a:headEnd type="none" w="med" len="med"/>
                      <a:tailEnd type="none" w="med" len="med"/>
                    </a:lnR>
                    <a:lnT w="19050" cap="flat" cmpd="sng">
                      <a:solidFill>
                        <a:srgbClr val="0000CC"/>
                      </a:solidFill>
                      <a:prstDash val="solid"/>
                      <a:headEnd type="none" w="med" len="med"/>
                      <a:tailEnd type="none" w="med" len="med"/>
                    </a:lnT>
                    <a:lnB w="19050" cap="flat" cmpd="sng">
                      <a:solidFill>
                        <a:srgbClr val="0000CC"/>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9050" cap="flat" cmpd="sng">
                      <a:solidFill>
                        <a:srgbClr val="0000CC"/>
                      </a:solidFill>
                      <a:prstDash val="solid"/>
                      <a:headEnd type="none" w="med" len="med"/>
                      <a:tailEnd type="none" w="med" len="med"/>
                    </a:lnL>
                    <a:lnR w="19050" cap="flat" cmpd="sng">
                      <a:solidFill>
                        <a:srgbClr val="0000CC"/>
                      </a:solidFill>
                      <a:prstDash val="solid"/>
                      <a:headEnd type="none" w="med" len="med"/>
                      <a:tailEnd type="none" w="med" len="med"/>
                    </a:lnR>
                    <a:lnT w="19050" cap="flat" cmpd="sng">
                      <a:solidFill>
                        <a:srgbClr val="0000CC"/>
                      </a:solidFill>
                      <a:prstDash val="solid"/>
                      <a:headEnd type="none" w="med" len="med"/>
                      <a:tailEnd type="none" w="med" len="med"/>
                    </a:lnT>
                    <a:lnB w="19050" cap="flat" cmpd="sng">
                      <a:solidFill>
                        <a:srgbClr val="0000CC"/>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9050" cap="flat" cmpd="sng">
                      <a:solidFill>
                        <a:srgbClr val="0000CC"/>
                      </a:solidFill>
                      <a:prstDash val="solid"/>
                      <a:headEnd type="none" w="med" len="med"/>
                      <a:tailEnd type="none" w="med" len="med"/>
                    </a:lnL>
                    <a:lnR w="19050" cap="flat" cmpd="sng">
                      <a:solidFill>
                        <a:srgbClr val="0000CC"/>
                      </a:solidFill>
                      <a:prstDash val="solid"/>
                      <a:headEnd type="none" w="med" len="med"/>
                      <a:tailEnd type="none" w="med" len="med"/>
                    </a:lnR>
                    <a:lnT w="19050" cap="flat" cmpd="sng">
                      <a:solidFill>
                        <a:srgbClr val="0000CC"/>
                      </a:solidFill>
                      <a:prstDash val="solid"/>
                      <a:headEnd type="none" w="med" len="med"/>
                      <a:tailEnd type="none" w="med" len="med"/>
                    </a:lnT>
                    <a:lnB w="19050" cap="flat" cmpd="sng">
                      <a:solidFill>
                        <a:srgbClr val="0000CC"/>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9050" cap="flat" cmpd="sng">
                      <a:solidFill>
                        <a:srgbClr val="0000CC"/>
                      </a:solidFill>
                      <a:prstDash val="solid"/>
                      <a:headEnd type="none" w="med" len="med"/>
                      <a:tailEnd type="none" w="med" len="med"/>
                    </a:lnL>
                    <a:lnR w="19050" cap="flat" cmpd="sng">
                      <a:solidFill>
                        <a:srgbClr val="0000CC"/>
                      </a:solidFill>
                      <a:prstDash val="solid"/>
                      <a:headEnd type="none" w="med" len="med"/>
                      <a:tailEnd type="none" w="med" len="med"/>
                    </a:lnR>
                    <a:lnT w="19050" cap="flat" cmpd="sng">
                      <a:solidFill>
                        <a:srgbClr val="0000CC"/>
                      </a:solidFill>
                      <a:prstDash val="solid"/>
                      <a:headEnd type="none" w="med" len="med"/>
                      <a:tailEnd type="none" w="med" len="med"/>
                    </a:lnT>
                    <a:lnB w="19050" cap="flat" cmpd="sng">
                      <a:solidFill>
                        <a:srgbClr val="0000CC"/>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dirty="0"/>
                    </a:p>
                  </a:txBody>
                  <a:tcPr>
                    <a:lnL w="19050" cap="flat" cmpd="sng">
                      <a:solidFill>
                        <a:srgbClr val="0000CC"/>
                      </a:solidFill>
                      <a:prstDash val="solid"/>
                      <a:headEnd type="none" w="med" len="med"/>
                      <a:tailEnd type="none" w="med" len="med"/>
                    </a:lnL>
                    <a:lnR w="19050" cap="flat" cmpd="sng">
                      <a:solidFill>
                        <a:srgbClr val="0000CC"/>
                      </a:solidFill>
                      <a:prstDash val="solid"/>
                      <a:headEnd type="none" w="med" len="med"/>
                      <a:tailEnd type="none" w="med" len="med"/>
                    </a:lnR>
                    <a:lnT w="19050" cap="flat" cmpd="sng">
                      <a:solidFill>
                        <a:srgbClr val="0000CC"/>
                      </a:solidFill>
                      <a:prstDash val="solid"/>
                      <a:headEnd type="none" w="med" len="med"/>
                      <a:tailEnd type="none" w="med" len="med"/>
                    </a:lnT>
                    <a:lnB w="19050" cap="flat" cmpd="sng">
                      <a:solidFill>
                        <a:srgbClr val="0000CC"/>
                      </a:solidFill>
                      <a:prstDash val="solid"/>
                      <a:headEnd type="none" w="med" len="med"/>
                      <a:tailEnd type="none" w="med" len="med"/>
                    </a:lnB>
                    <a:lnTlToBr>
                      <a:noFill/>
                    </a:lnTlToBr>
                    <a:lnBlToTr>
                      <a:noFill/>
                    </a:lnBlToTr>
                    <a:solidFill>
                      <a:srgbClr val="FFFF99"/>
                    </a:solidFill>
                  </a:tcPr>
                </a:tc>
              </a:tr>
              <a:tr h="455613">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t>0</a:t>
                      </a:r>
                      <a:endParaRPr lang="en-US" altLang="zh-CN" sz="2400"/>
                    </a:p>
                  </a:txBody>
                  <a:tcPr>
                    <a:lnL cap="flat">
                      <a:noFill/>
                    </a:lnL>
                    <a:lnR>
                      <a:noFill/>
                    </a:lnR>
                    <a:lnT w="19050" cap="flat" cmpd="sng">
                      <a:solidFill>
                        <a:srgbClr val="0000CC"/>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t>1</a:t>
                      </a:r>
                      <a:endParaRPr lang="en-US" altLang="zh-CN" sz="2400"/>
                    </a:p>
                  </a:txBody>
                  <a:tcPr>
                    <a:lnL>
                      <a:noFill/>
                    </a:lnL>
                    <a:lnR>
                      <a:noFill/>
                    </a:lnR>
                    <a:lnT w="19050" cap="flat" cmpd="sng">
                      <a:solidFill>
                        <a:srgbClr val="0000CC"/>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t>2</a:t>
                      </a:r>
                      <a:endParaRPr lang="en-US" altLang="zh-CN" sz="2400"/>
                    </a:p>
                  </a:txBody>
                  <a:tcPr>
                    <a:lnL>
                      <a:noFill/>
                    </a:lnL>
                    <a:lnR>
                      <a:noFill/>
                    </a:lnR>
                    <a:lnT w="19050" cap="flat" cmpd="sng">
                      <a:solidFill>
                        <a:srgbClr val="0000CC"/>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t>3</a:t>
                      </a:r>
                      <a:endParaRPr lang="en-US" altLang="zh-CN" sz="2400"/>
                    </a:p>
                  </a:txBody>
                  <a:tcPr>
                    <a:lnL>
                      <a:noFill/>
                    </a:lnL>
                    <a:lnR>
                      <a:noFill/>
                    </a:lnR>
                    <a:lnT w="19050" cap="flat" cmpd="sng">
                      <a:solidFill>
                        <a:srgbClr val="0000CC"/>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sz="2400" dirty="0"/>
                    </a:p>
                  </a:txBody>
                  <a:tcPr>
                    <a:lnL>
                      <a:noFill/>
                    </a:lnL>
                    <a:lnR>
                      <a:noFill/>
                    </a:lnR>
                    <a:lnT w="19050" cap="flat" cmpd="sng">
                      <a:solidFill>
                        <a:srgbClr val="0000CC"/>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sz="2400" dirty="0"/>
                    </a:p>
                  </a:txBody>
                  <a:tcPr>
                    <a:lnL>
                      <a:noFill/>
                    </a:lnL>
                    <a:lnR>
                      <a:noFill/>
                    </a:lnR>
                    <a:lnT w="19050" cap="flat" cmpd="sng">
                      <a:solidFill>
                        <a:srgbClr val="0000CC"/>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sz="2400" dirty="0"/>
                    </a:p>
                  </a:txBody>
                  <a:tcPr>
                    <a:lnL>
                      <a:noFill/>
                    </a:lnL>
                    <a:lnR>
                      <a:noFill/>
                    </a:lnR>
                    <a:lnT w="19050" cap="flat" cmpd="sng">
                      <a:solidFill>
                        <a:srgbClr val="0000CC"/>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sz="2400" dirty="0"/>
                    </a:p>
                  </a:txBody>
                  <a:tcPr>
                    <a:lnL>
                      <a:noFill/>
                    </a:lnL>
                    <a:lnR>
                      <a:noFill/>
                    </a:lnR>
                    <a:lnT w="19050" cap="flat" cmpd="sng">
                      <a:solidFill>
                        <a:srgbClr val="0000CC"/>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sz="2400" dirty="0"/>
                    </a:p>
                  </a:txBody>
                  <a:tcPr>
                    <a:lnL>
                      <a:noFill/>
                    </a:lnL>
                    <a:lnR>
                      <a:noFill/>
                    </a:lnR>
                    <a:lnT w="19050" cap="flat" cmpd="sng">
                      <a:solidFill>
                        <a:srgbClr val="0000CC"/>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endParaRPr sz="2400" dirty="0"/>
                    </a:p>
                  </a:txBody>
                  <a:tcPr>
                    <a:lnL>
                      <a:noFill/>
                    </a:lnL>
                    <a:lnR>
                      <a:noFill/>
                    </a:lnR>
                    <a:lnT w="19050" cap="flat" cmpd="sng">
                      <a:solidFill>
                        <a:srgbClr val="0000CC"/>
                      </a:solidFill>
                      <a:prstDash val="solid"/>
                      <a:headEnd type="none" w="med" len="med"/>
                      <a:tailEnd type="none" w="med" len="med"/>
                    </a:lnT>
                    <a:lnB cap="flat">
                      <a:noFill/>
                    </a:lnB>
                    <a:lnTlToBr>
                      <a:noFill/>
                    </a:lnTlToBr>
                    <a:lnBlToTr>
                      <a:noFill/>
                    </a:lnBlToTr>
                    <a:noFill/>
                  </a:tcPr>
                </a:tc>
                <a:tc gridSpan="2">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r">
                        <a:buNone/>
                      </a:pPr>
                      <a:r>
                        <a:rPr lang="en-US" altLang="zh-CN" sz="2400" dirty="0"/>
                        <a:t>m</a:t>
                      </a:r>
                      <a:r>
                        <a:rPr lang="zh-CN" altLang="en-US" sz="2400" dirty="0"/>
                        <a:t>－</a:t>
                      </a:r>
                      <a:r>
                        <a:rPr lang="en-US" altLang="zh-CN" sz="2400"/>
                        <a:t>1</a:t>
                      </a:r>
                      <a:endParaRPr lang="en-US" altLang="zh-CN" sz="2400"/>
                    </a:p>
                  </a:txBody>
                  <a:tcPr marR="0">
                    <a:lnL>
                      <a:noFill/>
                    </a:lnL>
                    <a:lnR cap="flat">
                      <a:noFill/>
                    </a:lnR>
                    <a:lnT w="19050" cap="flat" cmpd="sng">
                      <a:solidFill>
                        <a:srgbClr val="0000CC"/>
                      </a:solidFill>
                      <a:prstDash val="solid"/>
                      <a:headEnd type="none" w="med" len="med"/>
                      <a:tailEnd type="none" w="med" len="med"/>
                    </a:lnT>
                    <a:lnB cap="flat">
                      <a:noFill/>
                    </a:lnB>
                    <a:lnTlToBr>
                      <a:noFill/>
                    </a:lnTlToBr>
                    <a:lnBlToTr>
                      <a:noFill/>
                    </a:lnBlToTr>
                    <a:noFill/>
                  </a:tcPr>
                </a:tc>
                <a:tc hMerge="1">
                  <a:tcPr>
                    <a:lnR cap="flat">
                      <a:noFill/>
                    </a:lnR>
                    <a:lnT w="19050" cap="flat" cmpd="sng">
                      <a:solidFill>
                        <a:srgbClr val="0000CC"/>
                      </a:solidFill>
                      <a:prstDash val="solid"/>
                      <a:headEnd type="none" w="med" len="med"/>
                      <a:tailEnd type="none" w="med" len="med"/>
                    </a:lnT>
                    <a:lnB cap="flat">
                      <a:noFill/>
                    </a:lnB>
                  </a:tcPr>
                </a:tc>
              </a:tr>
            </a:tbl>
          </a:graphicData>
        </a:graphic>
      </p:graphicFrame>
      <p:sp>
        <p:nvSpPr>
          <p:cNvPr id="52266" name="矩形 48283"/>
          <p:cNvSpPr/>
          <p:nvPr/>
        </p:nvSpPr>
        <p:spPr>
          <a:xfrm>
            <a:off x="466725" y="3500438"/>
            <a:ext cx="8097838" cy="2700337"/>
          </a:xfrm>
          <a:prstGeom prst="rect">
            <a:avLst/>
          </a:prstGeom>
          <a:noFill/>
          <a:ln w="9525">
            <a:noFill/>
          </a:ln>
        </p:spPr>
        <p:txBody>
          <a:bodyPr/>
          <a:p>
            <a:pPr marL="625475" indent="-625475">
              <a:lnSpc>
                <a:spcPct val="120000"/>
              </a:lnSpc>
              <a:spcBef>
                <a:spcPct val="20000"/>
              </a:spcBef>
              <a:buClr>
                <a:schemeClr val="accent2"/>
              </a:buClr>
              <a:buFont typeface="Wingdings" panose="05000000000000000000" pitchFamily="2" charset="2"/>
            </a:pPr>
            <a:r>
              <a:rPr lang="en-US" altLang="zh-CN" sz="2800" b="1" dirty="0">
                <a:latin typeface="Courier New" panose="02070309020205020404" pitchFamily="49" charset="0"/>
              </a:rPr>
              <a:t>n</a:t>
            </a:r>
            <a:r>
              <a:rPr lang="zh-CN" altLang="en-US" sz="2800" b="1" dirty="0">
                <a:latin typeface="Courier New" panose="02070309020205020404" pitchFamily="49" charset="0"/>
              </a:rPr>
              <a:t>：表长</a:t>
            </a:r>
            <a:endParaRPr lang="zh-CN" altLang="en-US" sz="2800" b="1" dirty="0">
              <a:latin typeface="Courier New" panose="02070309020205020404" pitchFamily="49" charset="0"/>
            </a:endParaRPr>
          </a:p>
          <a:p>
            <a:pPr marL="625475" indent="-625475">
              <a:lnSpc>
                <a:spcPct val="120000"/>
              </a:lnSpc>
              <a:spcBef>
                <a:spcPct val="20000"/>
              </a:spcBef>
              <a:buClr>
                <a:schemeClr val="accent2"/>
              </a:buClr>
              <a:buFont typeface="Wingdings" panose="05000000000000000000" pitchFamily="2" charset="2"/>
            </a:pPr>
            <a:r>
              <a:rPr lang="en-US" altLang="zh-CN" sz="2800" b="1" dirty="0">
                <a:latin typeface="Courier New" panose="02070309020205020404" pitchFamily="49" charset="0"/>
              </a:rPr>
              <a:t>m</a:t>
            </a:r>
            <a:r>
              <a:rPr lang="zh-CN" altLang="en-US" sz="2800" b="1" dirty="0">
                <a:latin typeface="Courier New" panose="02070309020205020404" pitchFamily="49" charset="0"/>
              </a:rPr>
              <a:t>：哈希表的容量</a:t>
            </a:r>
            <a:r>
              <a:rPr lang="en-US" altLang="zh-CN" sz="2800" b="1" dirty="0">
                <a:latin typeface="Courier New" panose="02070309020205020404" pitchFamily="49" charset="0"/>
              </a:rPr>
              <a:t>(m&gt;n),  </a:t>
            </a:r>
            <a:endParaRPr lang="en-US" altLang="zh-CN" sz="2800" b="1" dirty="0">
              <a:latin typeface="Courier New" panose="02070309020205020404" pitchFamily="49" charset="0"/>
            </a:endParaRPr>
          </a:p>
          <a:p>
            <a:pPr marL="625475" indent="-625475">
              <a:lnSpc>
                <a:spcPct val="120000"/>
              </a:lnSpc>
              <a:spcBef>
                <a:spcPct val="20000"/>
              </a:spcBef>
              <a:buClr>
                <a:schemeClr val="accent2"/>
              </a:buClr>
              <a:buFont typeface="Wingdings" panose="05000000000000000000" pitchFamily="2" charset="2"/>
            </a:pPr>
            <a:r>
              <a:rPr lang="zh-CN" altLang="en-US" sz="2800" b="1" dirty="0">
                <a:latin typeface="Courier New" panose="02070309020205020404" pitchFamily="49" charset="0"/>
              </a:rPr>
              <a:t>哈希地址空间：</a:t>
            </a:r>
            <a:r>
              <a:rPr lang="en-US" altLang="zh-CN" sz="2800" b="1" dirty="0">
                <a:latin typeface="Courier New" panose="02070309020205020404" pitchFamily="49" charset="0"/>
              </a:rPr>
              <a:t>0..m-1</a:t>
            </a:r>
            <a:endParaRPr lang="en-US" altLang="zh-CN" sz="2800" b="1" dirty="0">
              <a:latin typeface="Courier New" panose="02070309020205020404" pitchFamily="49" charset="0"/>
            </a:endParaRPr>
          </a:p>
          <a:p>
            <a:pPr marL="625475" indent="-625475">
              <a:lnSpc>
                <a:spcPct val="120000"/>
              </a:lnSpc>
              <a:spcBef>
                <a:spcPct val="20000"/>
              </a:spcBef>
              <a:buClr>
                <a:schemeClr val="accent2"/>
              </a:buClr>
              <a:buFont typeface="Wingdings" panose="05000000000000000000" pitchFamily="2" charset="2"/>
            </a:pPr>
            <a:r>
              <a:rPr lang="en-US" altLang="zh-CN" sz="2800" b="1" dirty="0">
                <a:latin typeface="Courier New" panose="02070309020205020404" pitchFamily="49" charset="0"/>
              </a:rPr>
              <a:t> </a:t>
            </a:r>
            <a:r>
              <a:rPr lang="en-US" altLang="zh-CN" sz="2800" b="1" dirty="0">
                <a:latin typeface="Courier New" panose="02070309020205020404" pitchFamily="49" charset="0"/>
                <a:sym typeface="Symbol" panose="05050102010706020507" pitchFamily="18" charset="2"/>
              </a:rPr>
              <a:t>=n/m &lt; 1</a:t>
            </a:r>
            <a:r>
              <a:rPr lang="zh-CN" altLang="en-US" sz="2800" b="1" dirty="0">
                <a:latin typeface="Courier New" panose="02070309020205020404" pitchFamily="49" charset="0"/>
                <a:sym typeface="Symbol" panose="05050102010706020507" pitchFamily="18" charset="2"/>
              </a:rPr>
              <a:t>：</a:t>
            </a:r>
            <a:r>
              <a:rPr lang="zh-CN" altLang="en-US" sz="2800" b="1" dirty="0">
                <a:solidFill>
                  <a:srgbClr val="CC0000"/>
                </a:solidFill>
                <a:latin typeface="Courier New" panose="02070309020205020404" pitchFamily="49" charset="0"/>
                <a:sym typeface="Symbol" panose="05050102010706020507" pitchFamily="18" charset="2"/>
              </a:rPr>
              <a:t>装填系数</a:t>
            </a:r>
            <a:r>
              <a:rPr lang="zh-CN" altLang="en-US" sz="2800" b="1" dirty="0">
                <a:latin typeface="Courier New" panose="02070309020205020404" pitchFamily="49" charset="0"/>
                <a:sym typeface="Symbol" panose="05050102010706020507" pitchFamily="18" charset="2"/>
              </a:rPr>
              <a:t>，一般取为</a:t>
            </a:r>
            <a:r>
              <a:rPr lang="en-US" altLang="zh-CN" sz="2800" b="1" dirty="0">
                <a:latin typeface="Courier New" panose="02070309020205020404" pitchFamily="49" charset="0"/>
                <a:sym typeface="Symbol" panose="05050102010706020507" pitchFamily="18" charset="2"/>
              </a:rPr>
              <a:t>0.65</a:t>
            </a:r>
            <a:r>
              <a:rPr lang="en-US" altLang="zh-CN" sz="2800" b="1" dirty="0">
                <a:latin typeface="Courier New" panose="02070309020205020404" pitchFamily="49" charset="0"/>
                <a:cs typeface="Arial" panose="020B0604020202020204" pitchFamily="34" charset="0"/>
                <a:sym typeface="Symbol" panose="05050102010706020507" pitchFamily="18" charset="2"/>
              </a:rPr>
              <a:t>~0.85</a:t>
            </a:r>
            <a:endParaRPr lang="en-US" altLang="zh-CN" sz="2800" b="1" dirty="0">
              <a:latin typeface="Courier New" panose="02070309020205020404" pitchFamily="49" charset="0"/>
              <a:ea typeface="Arial" panose="020B0604020202020204" pitchFamily="34" charset="0"/>
              <a:sym typeface="Symbol" panose="05050102010706020507" pitchFamily="18" charset="2"/>
            </a:endParaRPr>
          </a:p>
        </p:txBody>
      </p:sp>
      <p:sp>
        <p:nvSpPr>
          <p:cNvPr id="48286" name="圆角矩形标注 48285"/>
          <p:cNvSpPr/>
          <p:nvPr/>
        </p:nvSpPr>
        <p:spPr>
          <a:xfrm>
            <a:off x="4386263" y="2730500"/>
            <a:ext cx="4124325" cy="1635125"/>
          </a:xfrm>
          <a:prstGeom prst="wedgeRoundRectCallout">
            <a:avLst>
              <a:gd name="adj1" fmla="val -47727"/>
              <a:gd name="adj2" fmla="val 111074"/>
              <a:gd name="adj3" fmla="val 16667"/>
            </a:avLst>
          </a:prstGeom>
          <a:solidFill>
            <a:schemeClr val="accent1"/>
          </a:solidFill>
          <a:ln w="9525" cap="flat" cmpd="sng">
            <a:solidFill>
              <a:schemeClr val="tx1"/>
            </a:solidFill>
            <a:prstDash val="solid"/>
            <a:miter/>
            <a:headEnd type="none" w="med" len="med"/>
            <a:tailEnd type="none" w="med" len="med"/>
          </a:ln>
        </p:spPr>
        <p:txBody>
          <a:bodyPr/>
          <a:p>
            <a:pPr>
              <a:lnSpc>
                <a:spcPct val="130000"/>
              </a:lnSpc>
              <a:spcBef>
                <a:spcPct val="40000"/>
              </a:spcBef>
            </a:pPr>
            <a:r>
              <a:rPr lang="zh-CN" altLang="en-US" sz="2400" b="1" dirty="0">
                <a:latin typeface="宋体" panose="02010600030101010101" pitchFamily="2" charset="-122"/>
                <a:sym typeface="Symbol" panose="05050102010706020507" pitchFamily="18" charset="2"/>
              </a:rPr>
              <a:t>装填系数反映了哈希表的装满程度，是影响哈希表查找性能的重要参数 。</a:t>
            </a:r>
            <a:endParaRPr lang="zh-CN" altLang="en-US" sz="2400" b="1" dirty="0">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8286"/>
                                        </p:tgtEl>
                                        <p:attrNameLst>
                                          <p:attrName>style.visibility</p:attrName>
                                        </p:attrNameLst>
                                      </p:cBhvr>
                                      <p:to>
                                        <p:strVal val="visible"/>
                                      </p:to>
                                    </p:set>
                                    <p:anim calcmode="lin" valueType="num">
                                      <p:cBhvr>
                                        <p:cTn id="7" dur="500" fill="hold"/>
                                        <p:tgtEl>
                                          <p:spTgt spid="48286"/>
                                        </p:tgtEl>
                                        <p:attrNameLst>
                                          <p:attrName>ppt_w</p:attrName>
                                        </p:attrNameLst>
                                      </p:cBhvr>
                                      <p:tavLst>
                                        <p:tav tm="0">
                                          <p:val>
                                            <p:fltVal val="0.000000"/>
                                          </p:val>
                                        </p:tav>
                                        <p:tav tm="100000">
                                          <p:val>
                                            <p:strVal val="#ppt_w"/>
                                          </p:val>
                                        </p:tav>
                                      </p:tavLst>
                                    </p:anim>
                                    <p:anim calcmode="lin" valueType="num">
                                      <p:cBhvr>
                                        <p:cTn id="8" dur="500" fill="hold"/>
                                        <p:tgtEl>
                                          <p:spTgt spid="48286"/>
                                        </p:tgtEl>
                                        <p:attrNameLst>
                                          <p:attrName>ppt_h</p:attrName>
                                        </p:attrNameLst>
                                      </p:cBhvr>
                                      <p:tavLst>
                                        <p:tav tm="0">
                                          <p:val>
                                            <p:fltVal val="0.000000"/>
                                          </p:val>
                                        </p:tav>
                                        <p:tav tm="100000">
                                          <p:val>
                                            <p:strVal val="#ppt_h"/>
                                          </p:val>
                                        </p:tav>
                                      </p:tavLst>
                                    </p:anim>
                                    <p:animEffect transition="in" filter="fade">
                                      <p:cBhvr>
                                        <p:cTn id="9" dur="500"/>
                                        <p:tgtEl>
                                          <p:spTgt spid="48286"/>
                                        </p:tgtEl>
                                      </p:cBhvr>
                                    </p:animEffect>
                                  </p:childTnLst>
                                  <p:subTnLst>
                                    <p:set>
                                      <p:cBhvr override="childStyle">
                                        <p:cTn dur="1" fill="hold" display="0" masterRel="nextClick" afterEffect="1"/>
                                        <p:tgtEl>
                                          <p:spTgt spid="48286"/>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86"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文本占位符 50178"/>
          <p:cNvSpPr>
            <a:spLocks noGrp="1"/>
          </p:cNvSpPr>
          <p:nvPr>
            <p:ph idx="1"/>
          </p:nvPr>
        </p:nvSpPr>
        <p:spPr>
          <a:xfrm>
            <a:off x="322263" y="1484313"/>
            <a:ext cx="8229600" cy="4273550"/>
          </a:xfrm>
          <a:ln/>
        </p:spPr>
        <p:txBody>
          <a:bodyPr vert="horz" wrap="square" lIns="91440" tIns="45720" rIns="91440" bIns="45720" anchor="t"/>
          <a:p>
            <a:pPr>
              <a:lnSpc>
                <a:spcPct val="110000"/>
              </a:lnSpc>
              <a:buNone/>
            </a:pPr>
            <a:r>
              <a:rPr lang="zh-CN" altLang="en-US" sz="3600" dirty="0">
                <a:solidFill>
                  <a:srgbClr val="0000FF"/>
                </a:solidFill>
                <a:ea typeface="黑体" panose="02010609060101010101" pitchFamily="49" charset="-122"/>
              </a:rPr>
              <a:t>哈希表需要解决的两个问题：</a:t>
            </a:r>
            <a:endParaRPr lang="zh-CN" altLang="en-US" sz="3600" dirty="0">
              <a:solidFill>
                <a:srgbClr val="0000FF"/>
              </a:solidFill>
              <a:ea typeface="黑体" panose="02010609060101010101" pitchFamily="49" charset="-122"/>
            </a:endParaRPr>
          </a:p>
          <a:p>
            <a:pPr>
              <a:lnSpc>
                <a:spcPct val="110000"/>
              </a:lnSpc>
              <a:spcBef>
                <a:spcPct val="30000"/>
              </a:spcBef>
              <a:buNone/>
            </a:pPr>
            <a:r>
              <a:rPr lang="en-US" altLang="zh-CN" dirty="0">
                <a:solidFill>
                  <a:schemeClr val="hlink"/>
                </a:solidFill>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哈希函数</a:t>
            </a:r>
            <a:r>
              <a:rPr lang="en-US" altLang="zh-CN" dirty="0">
                <a:ea typeface="黑体" panose="02010609060101010101" pitchFamily="49" charset="-122"/>
              </a:rPr>
              <a:t>H( )</a:t>
            </a:r>
            <a:r>
              <a:rPr lang="zh-CN" altLang="en-US" dirty="0">
                <a:latin typeface="黑体" panose="02010609060101010101" pitchFamily="49" charset="-122"/>
                <a:ea typeface="黑体" panose="02010609060101010101" pitchFamily="49" charset="-122"/>
              </a:rPr>
              <a:t>的构造：</a:t>
            </a:r>
            <a:endParaRPr lang="zh-CN" altLang="en-US" dirty="0">
              <a:latin typeface="黑体" panose="02010609060101010101" pitchFamily="49" charset="-122"/>
              <a:ea typeface="黑体" panose="02010609060101010101" pitchFamily="49" charset="-122"/>
            </a:endParaRPr>
          </a:p>
          <a:p>
            <a:pPr>
              <a:lnSpc>
                <a:spcPct val="110000"/>
              </a:lnSpc>
              <a:spcBef>
                <a:spcPct val="60000"/>
              </a:spcBef>
              <a:buNone/>
            </a:pPr>
            <a:r>
              <a:rPr lang="en-US" altLang="zh-CN" sz="2800" dirty="0">
                <a:solidFill>
                  <a:schemeClr val="hlink"/>
                </a:solidFill>
                <a:latin typeface="黑体" panose="02010609060101010101" pitchFamily="49" charset="-122"/>
                <a:ea typeface="黑体" panose="02010609060101010101" pitchFamily="49" charset="-122"/>
                <a:sym typeface="Wingdings" panose="05000000000000000000" pitchFamily="2" charset="2"/>
              </a:rPr>
              <a:t>2. </a:t>
            </a:r>
            <a:r>
              <a:rPr lang="zh-CN" altLang="en-US" dirty="0">
                <a:latin typeface="黑体" panose="02010609060101010101" pitchFamily="49" charset="-122"/>
                <a:ea typeface="黑体" panose="02010609060101010101" pitchFamily="49" charset="-122"/>
                <a:sym typeface="Wingdings" panose="05000000000000000000" pitchFamily="2" charset="2"/>
              </a:rPr>
              <a:t>解决冲突问题：</a:t>
            </a:r>
            <a:endParaRPr lang="zh-CN" altLang="en-US" dirty="0">
              <a:latin typeface="黑体" panose="02010609060101010101" pitchFamily="49" charset="-122"/>
              <a:ea typeface="黑体" panose="02010609060101010101" pitchFamily="49" charset="-122"/>
              <a:sym typeface="Wingdings" panose="05000000000000000000" pitchFamily="2" charset="2"/>
            </a:endParaRPr>
          </a:p>
          <a:p>
            <a:pPr>
              <a:lnSpc>
                <a:spcPct val="110000"/>
              </a:lnSpc>
              <a:buNone/>
            </a:pPr>
            <a:r>
              <a:rPr lang="zh-CN" altLang="en-US" dirty="0">
                <a:ea typeface="华文新魏" panose="02010800040101010101" pitchFamily="2" charset="-122"/>
                <a:sym typeface="Wingdings" panose="05000000000000000000" pitchFamily="2" charset="2"/>
              </a:rPr>
              <a:t>		</a:t>
            </a:r>
            <a:r>
              <a:rPr lang="zh-CN" altLang="en-US" sz="2800" dirty="0">
                <a:latin typeface="宋体" panose="02010600030101010101" pitchFamily="2" charset="-122"/>
                <a:sym typeface="Wingdings" panose="05000000000000000000" pitchFamily="2" charset="2"/>
              </a:rPr>
              <a:t>冲突：</a:t>
            </a:r>
            <a:r>
              <a:rPr lang="en-US" altLang="zh-CN" sz="2800" dirty="0">
                <a:latin typeface="宋体" panose="02010600030101010101" pitchFamily="2" charset="-122"/>
                <a:sym typeface="Wingdings" panose="05000000000000000000" pitchFamily="2" charset="2"/>
              </a:rPr>
              <a:t>H(K</a:t>
            </a:r>
            <a:r>
              <a:rPr lang="en-US" altLang="zh-CN" sz="2800" baseline="-8000" dirty="0">
                <a:latin typeface="宋体" panose="02010600030101010101" pitchFamily="2" charset="-122"/>
                <a:sym typeface="Wingdings" panose="05000000000000000000" pitchFamily="2" charset="2"/>
              </a:rPr>
              <a:t>1</a:t>
            </a:r>
            <a:r>
              <a:rPr lang="en-US" altLang="zh-CN" sz="2800" dirty="0">
                <a:latin typeface="宋体" panose="02010600030101010101" pitchFamily="2" charset="-122"/>
                <a:sym typeface="Wingdings" panose="05000000000000000000" pitchFamily="2" charset="2"/>
              </a:rPr>
              <a:t>)==H(K</a:t>
            </a:r>
            <a:r>
              <a:rPr lang="en-US" altLang="zh-CN" sz="2800" baseline="-8000" dirty="0">
                <a:latin typeface="宋体" panose="02010600030101010101" pitchFamily="2" charset="-122"/>
                <a:sym typeface="Wingdings" panose="05000000000000000000" pitchFamily="2" charset="2"/>
              </a:rPr>
              <a:t>2</a:t>
            </a:r>
            <a:r>
              <a:rPr lang="en-US" altLang="zh-CN" sz="2800" dirty="0">
                <a:latin typeface="宋体" panose="02010600030101010101" pitchFamily="2" charset="-122"/>
                <a:sym typeface="Wingdings" panose="05000000000000000000" pitchFamily="2" charset="2"/>
              </a:rPr>
              <a:t>),  </a:t>
            </a:r>
            <a:r>
              <a:rPr lang="zh-CN" altLang="en-US" sz="2800" dirty="0">
                <a:latin typeface="宋体" panose="02010600030101010101" pitchFamily="2" charset="-122"/>
                <a:sym typeface="Wingdings" panose="05000000000000000000" pitchFamily="2" charset="2"/>
              </a:rPr>
              <a:t>且</a:t>
            </a:r>
            <a:r>
              <a:rPr lang="en-US" altLang="zh-CN" sz="2800" dirty="0">
                <a:latin typeface="宋体" panose="02010600030101010101" pitchFamily="2" charset="-122"/>
                <a:sym typeface="Wingdings" panose="05000000000000000000" pitchFamily="2" charset="2"/>
              </a:rPr>
              <a:t>K</a:t>
            </a:r>
            <a:r>
              <a:rPr lang="en-US" altLang="zh-CN" sz="2800" baseline="-8000" dirty="0">
                <a:latin typeface="宋体" panose="02010600030101010101" pitchFamily="2" charset="-122"/>
                <a:sym typeface="Wingdings" panose="05000000000000000000" pitchFamily="2" charset="2"/>
              </a:rPr>
              <a:t>1</a:t>
            </a:r>
            <a:r>
              <a:rPr lang="en-US" altLang="zh-CN" sz="2800" dirty="0">
                <a:latin typeface="宋体" panose="02010600030101010101" pitchFamily="2" charset="-122"/>
                <a:sym typeface="Symbol" panose="05050102010706020507" pitchFamily="18" charset="2"/>
              </a:rPr>
              <a:t>K</a:t>
            </a:r>
            <a:r>
              <a:rPr lang="en-US" altLang="zh-CN" sz="2800" baseline="-8000" dirty="0">
                <a:latin typeface="宋体" panose="02010600030101010101" pitchFamily="2" charset="-122"/>
                <a:sym typeface="Symbol" panose="05050102010706020507" pitchFamily="18" charset="2"/>
              </a:rPr>
              <a:t>2</a:t>
            </a:r>
            <a:endParaRPr lang="en-US" altLang="zh-CN" sz="2800" baseline="-8000" dirty="0">
              <a:latin typeface="宋体" panose="02010600030101010101" pitchFamily="2" charset="-122"/>
              <a:sym typeface="Symbol" panose="05050102010706020507" pitchFamily="18" charset="2"/>
            </a:endParaRPr>
          </a:p>
          <a:p>
            <a:pPr>
              <a:lnSpc>
                <a:spcPct val="110000"/>
              </a:lnSpc>
              <a:buNone/>
            </a:pPr>
            <a:r>
              <a:rPr lang="en-US" altLang="zh-CN" sz="2800" baseline="-8000" dirty="0">
                <a:latin typeface="宋体" panose="02010600030101010101" pitchFamily="2" charset="-122"/>
                <a:sym typeface="Symbol" panose="05050102010706020507" pitchFamily="18" charset="2"/>
              </a:rPr>
              <a:t>			</a:t>
            </a:r>
            <a:r>
              <a:rPr lang="zh-CN" altLang="en-US" sz="2800" dirty="0">
                <a:latin typeface="宋体" panose="02010600030101010101" pitchFamily="2" charset="-122"/>
                <a:sym typeface="Symbol" panose="05050102010706020507" pitchFamily="18" charset="2"/>
              </a:rPr>
              <a:t>不同的记录争夺同一个哈希地址；</a:t>
            </a:r>
            <a:endParaRPr lang="zh-CN" altLang="en-US" sz="2800" dirty="0">
              <a:latin typeface="宋体" panose="02010600030101010101" pitchFamily="2" charset="-122"/>
              <a:sym typeface="Symbol" panose="05050102010706020507" pitchFamily="18" charset="2"/>
            </a:endParaRPr>
          </a:p>
          <a:p>
            <a:pPr>
              <a:lnSpc>
                <a:spcPct val="110000"/>
              </a:lnSpc>
              <a:buNone/>
            </a:pPr>
            <a:r>
              <a:rPr lang="zh-CN" altLang="en-US" sz="2800" dirty="0">
                <a:latin typeface="宋体" panose="02010600030101010101" pitchFamily="2" charset="-122"/>
                <a:sym typeface="Symbol" panose="05050102010706020507" pitchFamily="18" charset="2"/>
              </a:rPr>
              <a:t>			</a:t>
            </a:r>
            <a:r>
              <a:rPr lang="en-US" altLang="zh-CN" sz="2800" dirty="0">
                <a:latin typeface="宋体" panose="02010600030101010101" pitchFamily="2" charset="-122"/>
                <a:sym typeface="Wingdings" panose="05000000000000000000" pitchFamily="2" charset="2"/>
              </a:rPr>
              <a:t>K</a:t>
            </a:r>
            <a:r>
              <a:rPr lang="en-US" altLang="zh-CN" sz="2800" baseline="-8000" dirty="0">
                <a:latin typeface="宋体" panose="02010600030101010101" pitchFamily="2" charset="-122"/>
                <a:sym typeface="Wingdings" panose="05000000000000000000" pitchFamily="2" charset="2"/>
              </a:rPr>
              <a:t>1</a:t>
            </a:r>
            <a:r>
              <a:rPr lang="zh-CN" altLang="en-US" sz="2800" dirty="0">
                <a:latin typeface="宋体" panose="02010600030101010101" pitchFamily="2" charset="-122"/>
                <a:sym typeface="Wingdings" panose="05000000000000000000" pitchFamily="2" charset="2"/>
              </a:rPr>
              <a:t>与</a:t>
            </a:r>
            <a:r>
              <a:rPr lang="en-US" altLang="zh-CN" sz="2800" dirty="0">
                <a:latin typeface="宋体" panose="02010600030101010101" pitchFamily="2" charset="-122"/>
                <a:sym typeface="Wingdings" panose="05000000000000000000" pitchFamily="2" charset="2"/>
              </a:rPr>
              <a:t>K</a:t>
            </a:r>
            <a:r>
              <a:rPr lang="en-US" altLang="zh-CN" sz="2800" baseline="-8000" dirty="0">
                <a:latin typeface="宋体" panose="02010600030101010101" pitchFamily="2" charset="-122"/>
                <a:sym typeface="Wingdings" panose="05000000000000000000" pitchFamily="2" charset="2"/>
              </a:rPr>
              <a:t>2</a:t>
            </a:r>
            <a:r>
              <a:rPr lang="zh-CN" altLang="en-US" sz="2800" dirty="0">
                <a:latin typeface="宋体" panose="02010600030101010101" pitchFamily="2" charset="-122"/>
                <a:sym typeface="Wingdings" panose="05000000000000000000" pitchFamily="2" charset="2"/>
              </a:rPr>
              <a:t>称为</a:t>
            </a:r>
            <a:r>
              <a:rPr lang="zh-CN" altLang="en-US" sz="2800" dirty="0">
                <a:solidFill>
                  <a:srgbClr val="0000FF"/>
                </a:solidFill>
                <a:latin typeface="宋体" panose="02010600030101010101" pitchFamily="2" charset="-122"/>
                <a:sym typeface="Wingdings" panose="05000000000000000000" pitchFamily="2" charset="2"/>
              </a:rPr>
              <a:t>同义词</a:t>
            </a:r>
            <a:endParaRPr lang="zh-CN" altLang="en-US" sz="2800" dirty="0">
              <a:solidFill>
                <a:srgbClr val="0000FF"/>
              </a:solidFill>
              <a:latin typeface="宋体" panose="02010600030101010101" pitchFamily="2" charset="-122"/>
              <a:sym typeface="Wingdings" panose="05000000000000000000" pitchFamily="2" charset="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占位符 131073"/>
          <p:cNvSpPr>
            <a:spLocks noGrp="1"/>
          </p:cNvSpPr>
          <p:nvPr>
            <p:ph idx="1"/>
          </p:nvPr>
        </p:nvSpPr>
        <p:spPr>
          <a:xfrm>
            <a:off x="898525" y="1254125"/>
            <a:ext cx="7377113" cy="4525963"/>
          </a:xfrm>
          <a:ln/>
        </p:spPr>
        <p:txBody>
          <a:bodyPr vert="horz" wrap="square" lIns="91440" tIns="45720" rIns="91440" bIns="45720" anchor="t"/>
          <a:p>
            <a:pPr marL="685800" indent="-685800">
              <a:spcBef>
                <a:spcPct val="50000"/>
              </a:spcBef>
              <a:buClr>
                <a:srgbClr val="FF0000"/>
              </a:buClr>
              <a:buSzPct val="90000"/>
              <a:buNone/>
            </a:pPr>
            <a:endParaRPr lang="en-US" altLang="zh-CN" sz="3600" dirty="0">
              <a:solidFill>
                <a:srgbClr val="CC0000"/>
              </a:solidFill>
              <a:latin typeface="华文新魏" panose="02010800040101010101" pitchFamily="2" charset="-122"/>
              <a:ea typeface="华文新魏" panose="02010800040101010101" pitchFamily="2" charset="-122"/>
            </a:endParaRPr>
          </a:p>
          <a:p>
            <a:pPr marL="685800" indent="-685800">
              <a:lnSpc>
                <a:spcPct val="120000"/>
              </a:lnSpc>
              <a:spcBef>
                <a:spcPct val="100000"/>
              </a:spcBef>
              <a:buClr>
                <a:srgbClr val="FF0000"/>
              </a:buClr>
              <a:buSzPct val="90000"/>
              <a:buNone/>
            </a:pPr>
            <a:r>
              <a:rPr lang="en-US" altLang="zh-CN" dirty="0">
                <a:solidFill>
                  <a:srgbClr val="000099"/>
                </a:solidFill>
                <a:latin typeface="宋体" panose="02010600030101010101" pitchFamily="2" charset="-122"/>
              </a:rPr>
              <a:t>	</a:t>
            </a:r>
            <a:r>
              <a:rPr lang="en-US" altLang="zh-CN" sz="3600" dirty="0">
                <a:latin typeface="宋体" panose="02010600030101010101" pitchFamily="2" charset="-122"/>
              </a:rPr>
              <a:t>9.3.1 </a:t>
            </a:r>
            <a:r>
              <a:rPr lang="zh-CN" altLang="en-US" sz="3600" dirty="0">
                <a:latin typeface="宋体" panose="02010600030101010101" pitchFamily="2" charset="-122"/>
              </a:rPr>
              <a:t>哈希表的概念</a:t>
            </a:r>
            <a:endParaRPr lang="zh-CN" altLang="en-US" sz="3600" dirty="0">
              <a:latin typeface="宋体" panose="02010600030101010101" pitchFamily="2" charset="-122"/>
            </a:endParaRPr>
          </a:p>
          <a:p>
            <a:pPr marL="685800" indent="-685800">
              <a:lnSpc>
                <a:spcPct val="120000"/>
              </a:lnSpc>
              <a:spcBef>
                <a:spcPct val="50000"/>
              </a:spcBef>
              <a:buClr>
                <a:srgbClr val="FF0000"/>
              </a:buClr>
              <a:buSzPct val="90000"/>
              <a:buNone/>
            </a:pPr>
            <a:r>
              <a:rPr lang="zh-CN" altLang="en-US" sz="3600" dirty="0">
                <a:solidFill>
                  <a:srgbClr val="0000FF"/>
                </a:solidFill>
                <a:latin typeface="宋体" panose="02010600030101010101" pitchFamily="2" charset="-122"/>
              </a:rPr>
              <a:t>	</a:t>
            </a:r>
            <a:r>
              <a:rPr lang="en-US" altLang="zh-CN" sz="3600" dirty="0">
                <a:solidFill>
                  <a:srgbClr val="0000FF"/>
                </a:solidFill>
                <a:latin typeface="宋体" panose="02010600030101010101" pitchFamily="2" charset="-122"/>
              </a:rPr>
              <a:t>9.3.2 </a:t>
            </a:r>
            <a:r>
              <a:rPr lang="zh-CN" altLang="en-US" sz="3600" dirty="0">
                <a:solidFill>
                  <a:srgbClr val="0000FF"/>
                </a:solidFill>
                <a:latin typeface="宋体" panose="02010600030101010101" pitchFamily="2" charset="-122"/>
              </a:rPr>
              <a:t>哈希函数的构造</a:t>
            </a:r>
            <a:endParaRPr lang="zh-CN" altLang="en-US" sz="3600" dirty="0">
              <a:solidFill>
                <a:srgbClr val="0000FF"/>
              </a:solidFill>
              <a:latin typeface="宋体" panose="02010600030101010101" pitchFamily="2" charset="-122"/>
            </a:endParaRPr>
          </a:p>
          <a:p>
            <a:pPr marL="685800" indent="-685800">
              <a:lnSpc>
                <a:spcPct val="120000"/>
              </a:lnSpc>
              <a:spcBef>
                <a:spcPct val="50000"/>
              </a:spcBef>
              <a:buClr>
                <a:srgbClr val="FF0000"/>
              </a:buClr>
              <a:buSzPct val="90000"/>
              <a:buNone/>
            </a:pPr>
            <a:r>
              <a:rPr lang="zh-CN" altLang="en-US" sz="3600" dirty="0">
                <a:latin typeface="宋体" panose="02010600030101010101" pitchFamily="2" charset="-122"/>
              </a:rPr>
              <a:t>	</a:t>
            </a:r>
            <a:r>
              <a:rPr lang="en-US" altLang="zh-CN" sz="3600" dirty="0">
                <a:latin typeface="宋体" panose="02010600030101010101" pitchFamily="2" charset="-122"/>
              </a:rPr>
              <a:t>9.3.3 </a:t>
            </a:r>
            <a:r>
              <a:rPr lang="zh-CN" altLang="en-US" sz="3600" dirty="0">
                <a:latin typeface="宋体" panose="02010600030101010101" pitchFamily="2" charset="-122"/>
              </a:rPr>
              <a:t>处理冲突的方法</a:t>
            </a:r>
            <a:endParaRPr lang="zh-CN" altLang="en-US" sz="3600" dirty="0">
              <a:latin typeface="宋体" panose="02010600030101010101" pitchFamily="2" charset="-122"/>
            </a:endParaRPr>
          </a:p>
        </p:txBody>
      </p:sp>
      <p:sp>
        <p:nvSpPr>
          <p:cNvPr id="54275" name="矩形 270337"/>
          <p:cNvSpPr/>
          <p:nvPr/>
        </p:nvSpPr>
        <p:spPr>
          <a:xfrm>
            <a:off x="1187450" y="188913"/>
            <a:ext cx="6138863" cy="796925"/>
          </a:xfrm>
          <a:prstGeom prst="rect">
            <a:avLst/>
          </a:prstGeom>
          <a:noFill/>
          <a:ln w="9525">
            <a:noFill/>
          </a:ln>
        </p:spPr>
        <p:txBody>
          <a:bodyPr anchor="b"/>
          <a:p>
            <a:r>
              <a:rPr lang="en-US" altLang="zh-CN" sz="4200" b="1" dirty="0">
                <a:solidFill>
                  <a:schemeClr val="tx2"/>
                </a:solidFill>
                <a:latin typeface="Garamond" pitchFamily="18" charset="0"/>
              </a:rPr>
              <a:t>9.3 </a:t>
            </a:r>
            <a:r>
              <a:rPr lang="zh-CN" altLang="en-US" sz="4200" b="1" dirty="0">
                <a:solidFill>
                  <a:schemeClr val="tx2"/>
                </a:solidFill>
                <a:latin typeface="Tahoma" panose="020B0604030504040204" pitchFamily="34" charset="0"/>
              </a:rPr>
              <a:t>哈希表</a:t>
            </a:r>
            <a:endParaRPr lang="zh-CN" altLang="en-US" sz="4200" b="1" dirty="0">
              <a:solidFill>
                <a:schemeClr val="tx2"/>
              </a:solidFill>
              <a:latin typeface="Tahoma" panose="020B060403050404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矩形 282626"/>
          <p:cNvSpPr/>
          <p:nvPr/>
        </p:nvSpPr>
        <p:spPr>
          <a:xfrm>
            <a:off x="611188" y="1557338"/>
            <a:ext cx="8145462" cy="4224337"/>
          </a:xfrm>
          <a:prstGeom prst="rect">
            <a:avLst/>
          </a:prstGeom>
          <a:noFill/>
          <a:ln w="9525">
            <a:noFill/>
          </a:ln>
        </p:spPr>
        <p:txBody>
          <a:bodyPr/>
          <a:p>
            <a:pPr marL="342900" indent="-342900">
              <a:lnSpc>
                <a:spcPct val="150000"/>
              </a:lnSpc>
              <a:buClr>
                <a:schemeClr val="tx1"/>
              </a:buClr>
              <a:buSzPct val="65000"/>
              <a:buFont typeface="Wingdings" panose="05000000000000000000" pitchFamily="2" charset="2"/>
            </a:pPr>
            <a:r>
              <a:rPr lang="zh-CN" altLang="en-US" sz="3200" b="1" dirty="0">
                <a:solidFill>
                  <a:srgbClr val="0000FF"/>
                </a:solidFill>
                <a:latin typeface="Tahoma" panose="020B0604030504040204" pitchFamily="34" charset="0"/>
              </a:rPr>
              <a:t>哈希函数的构造方法</a:t>
            </a:r>
            <a:endParaRPr lang="zh-CN" altLang="en-US" sz="3200" b="1" dirty="0">
              <a:solidFill>
                <a:srgbClr val="0000FF"/>
              </a:solidFill>
              <a:latin typeface="Tahoma" panose="020B0604030504040204" pitchFamily="34" charset="0"/>
            </a:endParaRPr>
          </a:p>
          <a:p>
            <a:pPr marL="342900" indent="-342900">
              <a:lnSpc>
                <a:spcPct val="150000"/>
              </a:lnSpc>
              <a:buClr>
                <a:schemeClr val="accent1"/>
              </a:buClr>
              <a:buSzPct val="65000"/>
              <a:buFont typeface="Wingdings" panose="05000000000000000000" pitchFamily="2" charset="2"/>
            </a:pPr>
            <a:r>
              <a:rPr lang="zh-CN" altLang="en-US" sz="2800" b="1" dirty="0">
                <a:latin typeface="Tahoma" panose="020B0604030504040204" pitchFamily="34" charset="0"/>
              </a:rPr>
              <a:t>一个好的哈希函数的原则：</a:t>
            </a:r>
            <a:endParaRPr lang="zh-CN" altLang="en-US" sz="2800" b="1" dirty="0">
              <a:latin typeface="Tahoma" panose="020B0604030504040204" pitchFamily="34" charset="0"/>
            </a:endParaRPr>
          </a:p>
          <a:p>
            <a:pPr marL="342900" indent="-342900">
              <a:lnSpc>
                <a:spcPct val="150000"/>
              </a:lnSpc>
              <a:buClr>
                <a:schemeClr val="accent1"/>
              </a:buClr>
              <a:buSzPct val="65000"/>
              <a:buFont typeface="Wingdings" panose="05000000000000000000" pitchFamily="2" charset="2"/>
            </a:pPr>
            <a:r>
              <a:rPr lang="zh-CN" altLang="en-US" sz="2800" b="1" dirty="0">
                <a:latin typeface="Tahoma" panose="020B0604030504040204" pitchFamily="34" charset="0"/>
              </a:rPr>
              <a:t>	</a:t>
            </a:r>
            <a:r>
              <a:rPr lang="en-US" altLang="zh-CN" sz="2800" b="1" dirty="0">
                <a:latin typeface="Arial" panose="020B0604020202020204" pitchFamily="34" charset="0"/>
              </a:rPr>
              <a:t>①</a:t>
            </a:r>
            <a:r>
              <a:rPr lang="zh-CN" altLang="en-US" sz="2800" b="1" dirty="0">
                <a:latin typeface="Tahoma" panose="020B0604030504040204" pitchFamily="34" charset="0"/>
              </a:rPr>
              <a:t>函数本身便于计算 ；</a:t>
            </a:r>
            <a:endParaRPr lang="zh-CN" altLang="en-US" sz="2800" b="1" dirty="0">
              <a:latin typeface="Tahoma" panose="020B0604030504040204" pitchFamily="34" charset="0"/>
            </a:endParaRPr>
          </a:p>
          <a:p>
            <a:pPr marL="342900" indent="-342900">
              <a:lnSpc>
                <a:spcPct val="150000"/>
              </a:lnSpc>
              <a:buClr>
                <a:schemeClr val="accent1"/>
              </a:buClr>
              <a:buSzPct val="65000"/>
              <a:buFont typeface="Wingdings" panose="05000000000000000000" pitchFamily="2" charset="2"/>
            </a:pPr>
            <a:r>
              <a:rPr lang="zh-CN" altLang="en-US" sz="2800" b="1" dirty="0">
                <a:latin typeface="Tahoma" panose="020B0604030504040204" pitchFamily="34" charset="0"/>
              </a:rPr>
              <a:t>	</a:t>
            </a:r>
            <a:r>
              <a:rPr lang="en-US" altLang="zh-CN" sz="2800" b="1" dirty="0">
                <a:latin typeface="Arial" panose="020B0604020202020204" pitchFamily="34" charset="0"/>
              </a:rPr>
              <a:t>②</a:t>
            </a:r>
            <a:r>
              <a:rPr lang="zh-CN" altLang="en-US" sz="2800" b="1" dirty="0">
                <a:latin typeface="Tahoma" panose="020B0604030504040204" pitchFamily="34" charset="0"/>
              </a:rPr>
              <a:t>计算出来的地址分布</a:t>
            </a:r>
            <a:r>
              <a:rPr lang="zh-CN" altLang="en-US" sz="2800" b="1" dirty="0">
                <a:solidFill>
                  <a:srgbClr val="FF00FF"/>
                </a:solidFill>
                <a:latin typeface="Tahoma" panose="020B0604030504040204" pitchFamily="34" charset="0"/>
              </a:rPr>
              <a:t>均匀</a:t>
            </a:r>
            <a:r>
              <a:rPr lang="zh-CN" altLang="en-US" sz="2800" b="1" dirty="0">
                <a:latin typeface="Tahoma" panose="020B0604030504040204" pitchFamily="34" charset="0"/>
              </a:rPr>
              <a:t>，即对任一关键字</a:t>
            </a:r>
            <a:r>
              <a:rPr lang="en-US" altLang="zh-CN" sz="2800" b="1" dirty="0">
                <a:latin typeface="Arial" panose="020B0604020202020204" pitchFamily="34" charset="0"/>
              </a:rPr>
              <a:t>k</a:t>
            </a:r>
            <a:r>
              <a:rPr lang="zh-CN" altLang="en-US" sz="2800" b="1" dirty="0">
                <a:latin typeface="Tahoma" panose="020B0604030504040204" pitchFamily="34" charset="0"/>
              </a:rPr>
              <a:t>，</a:t>
            </a:r>
            <a:r>
              <a:rPr lang="en-US" altLang="zh-CN" sz="2800" b="1" dirty="0">
                <a:latin typeface="Arial" panose="020B0604020202020204" pitchFamily="34" charset="0"/>
              </a:rPr>
              <a:t>f(k) </a:t>
            </a:r>
            <a:r>
              <a:rPr lang="zh-CN" altLang="en-US" sz="2800" b="1" dirty="0">
                <a:latin typeface="Tahoma" panose="020B0604030504040204" pitchFamily="34" charset="0"/>
              </a:rPr>
              <a:t>对应不同地址的概率相等，目的是尽可能减少冲突。 </a:t>
            </a:r>
            <a:endParaRPr lang="zh-CN" altLang="en-US" sz="2800" b="1" dirty="0">
              <a:latin typeface="Tahoma" panose="020B0604030504040204" pitchFamily="34" charset="0"/>
            </a:endParaRPr>
          </a:p>
          <a:p>
            <a:pPr marL="342900" indent="-342900">
              <a:spcBef>
                <a:spcPct val="20000"/>
              </a:spcBef>
              <a:buClr>
                <a:schemeClr val="tx1"/>
              </a:buClr>
              <a:buSzPct val="65000"/>
              <a:buFont typeface="Wingdings" panose="05000000000000000000" pitchFamily="2" charset="2"/>
            </a:pPr>
            <a:r>
              <a:rPr lang="zh-CN" altLang="en-US" sz="2800" dirty="0">
                <a:latin typeface="Tahoma" panose="020B0604030504040204" pitchFamily="34" charset="0"/>
              </a:rPr>
              <a:t>	</a:t>
            </a:r>
            <a:endParaRPr lang="zh-CN" altLang="en-US" sz="2800" dirty="0">
              <a:solidFill>
                <a:srgbClr val="A50021"/>
              </a:solidFill>
              <a:latin typeface="Tahoma" panose="020B0604030504040204" pitchFamily="34" charset="0"/>
            </a:endParaRPr>
          </a:p>
        </p:txBody>
      </p:sp>
      <p:sp>
        <p:nvSpPr>
          <p:cNvPr id="55299" name="矩形 270337"/>
          <p:cNvSpPr/>
          <p:nvPr/>
        </p:nvSpPr>
        <p:spPr>
          <a:xfrm>
            <a:off x="1187450" y="188913"/>
            <a:ext cx="6138863" cy="796925"/>
          </a:xfrm>
          <a:prstGeom prst="rect">
            <a:avLst/>
          </a:prstGeom>
          <a:noFill/>
          <a:ln w="9525">
            <a:noFill/>
          </a:ln>
        </p:spPr>
        <p:txBody>
          <a:bodyPr anchor="b"/>
          <a:p>
            <a:r>
              <a:rPr lang="en-US" altLang="zh-CN" sz="4200" b="1" dirty="0">
                <a:solidFill>
                  <a:schemeClr val="tx2"/>
                </a:solidFill>
                <a:latin typeface="Garamond" pitchFamily="18" charset="0"/>
              </a:rPr>
              <a:t>9.3 </a:t>
            </a:r>
            <a:r>
              <a:rPr lang="zh-CN" altLang="en-US" sz="4200" b="1" dirty="0">
                <a:solidFill>
                  <a:schemeClr val="tx2"/>
                </a:solidFill>
                <a:latin typeface="Tahoma" panose="020B0604030504040204" pitchFamily="34" charset="0"/>
              </a:rPr>
              <a:t>哈希表</a:t>
            </a:r>
            <a:endParaRPr lang="zh-CN" altLang="en-US" sz="4200" b="1" dirty="0">
              <a:solidFill>
                <a:schemeClr val="tx2"/>
              </a:solidFill>
              <a:latin typeface="Tahoma" panose="020B060403050404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1" name="文本占位符 145410"/>
          <p:cNvSpPr>
            <a:spLocks noGrp="1"/>
          </p:cNvSpPr>
          <p:nvPr>
            <p:ph idx="1"/>
          </p:nvPr>
        </p:nvSpPr>
        <p:spPr>
          <a:xfrm>
            <a:off x="298450" y="654050"/>
            <a:ext cx="8434388" cy="5735638"/>
          </a:xfrm>
          <a:solidFill>
            <a:schemeClr val="bg1"/>
          </a:solidFill>
          <a:ln>
            <a:miter/>
          </a:ln>
        </p:spPr>
        <p:txBody>
          <a:bodyPr vert="horz" wrap="square" lIns="91440" tIns="45720" rIns="91440" bIns="45720" numCol="1" anchor="t" anchorCtr="0" compatLnSpc="1"/>
          <a:lstStyle/>
          <a:p>
            <a:pPr marL="609600" marR="0" lvl="0" indent="-609600" algn="l" defTabSz="914400" rtl="0" eaLnBrk="0" fontAlgn="base" latinLnBrk="0" hangingPunct="0">
              <a:lnSpc>
                <a:spcPct val="120000"/>
              </a:lnSpc>
              <a:spcBef>
                <a:spcPct val="30000"/>
              </a:spcBef>
              <a:spcAft>
                <a:spcPct val="0"/>
              </a:spcAft>
              <a:buClr>
                <a:schemeClr val="folHlink"/>
              </a:buClr>
              <a:buSzPct val="60000"/>
              <a:buFont typeface="Wingdings" panose="05000000000000000000" pitchFamily="2" charset="2"/>
              <a:buNone/>
              <a:defRPr/>
            </a:pPr>
            <a:r>
              <a:rPr kumimoji="0" lang="zh-CN" altLang="en-US" sz="3200" b="1" i="0" u="none" strike="noStrike" kern="1200" cap="none" spc="0" normalizeH="0" baseline="0" noProof="1">
                <a:ln>
                  <a:noFill/>
                </a:ln>
                <a:solidFill>
                  <a:srgbClr val="0000FF"/>
                </a:solidFill>
                <a:effectLst/>
                <a:uLnTx/>
                <a:uFillTx/>
                <a:latin typeface="+mn-lt"/>
                <a:ea typeface="+mn-ea"/>
                <a:cs typeface="+mn-cs"/>
              </a:rPr>
              <a:t>构造散列函数时的几点要求：</a:t>
            </a:r>
            <a:endParaRPr kumimoji="0" lang="zh-CN" altLang="en-US" sz="3200" b="1" i="0" u="none" strike="noStrike" kern="1200" cap="none" spc="0" normalizeH="0" baseline="0" noProof="1">
              <a:ln>
                <a:noFill/>
              </a:ln>
              <a:solidFill>
                <a:srgbClr val="0000FF"/>
              </a:solidFill>
              <a:effectLst/>
              <a:uLnTx/>
              <a:uFillTx/>
              <a:latin typeface="+mn-lt"/>
              <a:ea typeface="+mn-ea"/>
              <a:cs typeface="+mn-cs"/>
            </a:endParaRPr>
          </a:p>
          <a:p>
            <a:pPr marL="342900" marR="0" lvl="0" indent="-342900" algn="l" defTabSz="914400" rtl="0" eaLnBrk="0" fontAlgn="base" latinLnBrk="0" hangingPunct="0">
              <a:lnSpc>
                <a:spcPct val="120000"/>
              </a:lnSpc>
              <a:spcBef>
                <a:spcPct val="30000"/>
              </a:spcBef>
              <a:spcAft>
                <a:spcPct val="0"/>
              </a:spcAft>
              <a:buClr>
                <a:srgbClr val="333399"/>
              </a:buClr>
              <a:buSzPct val="60000"/>
              <a:buFont typeface="Wingdings" panose="05000000000000000000" charset="0"/>
              <a:buChar char="p"/>
              <a:defRPr/>
            </a:pP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rPr>
              <a:t>散列函数的定义域必须包括需要存储的全部关键码；散列函数的值域必</a:t>
            </a:r>
            <a:r>
              <a:rPr kumimoji="0" lang="zh-CN" altLang="en-US" sz="2800" b="1" i="0" u="none" strike="noStrike" kern="1200" cap="none" spc="0" normalizeH="0" baseline="0" noProof="1">
                <a:ln>
                  <a:noFill/>
                </a:ln>
                <a:solidFill>
                  <a:schemeClr val="tx1"/>
                </a:solidFill>
                <a:effectLst/>
                <a:uLnTx/>
                <a:uFillTx/>
                <a:latin typeface="+mn-lt"/>
                <a:ea typeface="+mn-ea"/>
                <a:cs typeface="+mn-cs"/>
              </a:rPr>
              <a:t>须在 </a:t>
            </a:r>
            <a:r>
              <a:rPr kumimoji="0" lang="en-US" altLang="zh-CN" sz="2800" b="1" i="0" u="none" strike="noStrike" kern="1200" cap="none" spc="0" normalizeH="0" baseline="0" noProof="1">
                <a:ln>
                  <a:noFill/>
                </a:ln>
                <a:solidFill>
                  <a:schemeClr val="tx1"/>
                </a:solidFill>
                <a:effectLst/>
                <a:uLnTx/>
                <a:uFillTx/>
                <a:latin typeface="+mn-lt"/>
                <a:ea typeface="+mn-ea"/>
                <a:cs typeface="+mn-cs"/>
              </a:rPr>
              <a:t>0</a:t>
            </a:r>
            <a:r>
              <a:rPr kumimoji="0" lang="zh-CN" altLang="en-US" sz="2800" b="1" i="0" u="none" strike="noStrike" kern="1200" cap="none" spc="0" normalizeH="0" baseline="0" noProof="1">
                <a:ln>
                  <a:noFill/>
                </a:ln>
                <a:solidFill>
                  <a:schemeClr val="tx1"/>
                </a:solidFill>
                <a:effectLst/>
                <a:uLnTx/>
                <a:uFillTx/>
                <a:latin typeface="+mn-lt"/>
                <a:ea typeface="+mn-ea"/>
                <a:cs typeface="+mn-cs"/>
              </a:rPr>
              <a:t>到</a:t>
            </a:r>
            <a:r>
              <a:rPr kumimoji="0" lang="en-US" altLang="zh-CN" sz="2800" b="1" i="0" u="none" strike="noStrike" kern="1200" cap="none" spc="0" normalizeH="0" baseline="0" noProof="1">
                <a:ln>
                  <a:noFill/>
                </a:ln>
                <a:solidFill>
                  <a:schemeClr val="tx1"/>
                </a:solidFill>
                <a:effectLst/>
                <a:uLnTx/>
                <a:uFillTx/>
                <a:latin typeface="+mn-lt"/>
                <a:ea typeface="+mn-ea"/>
                <a:cs typeface="+mn-cs"/>
              </a:rPr>
              <a:t>m-1 </a:t>
            </a:r>
            <a:r>
              <a:rPr kumimoji="0" lang="zh-CN" altLang="en-US" sz="2800" b="1" i="0" u="none" strike="noStrike" kern="1200" cap="none" spc="0" normalizeH="0" baseline="0" noProof="1">
                <a:ln>
                  <a:noFill/>
                </a:ln>
                <a:solidFill>
                  <a:schemeClr val="tx1"/>
                </a:solidFill>
                <a:effectLst/>
                <a:uLnTx/>
                <a:uFillTx/>
                <a:latin typeface="+mn-lt"/>
                <a:ea typeface="+mn-ea"/>
                <a:cs typeface="+mn-cs"/>
              </a:rPr>
              <a:t>之间（</a:t>
            </a:r>
            <a:r>
              <a:rPr kumimoji="0" lang="en-US" altLang="zh-CN" sz="2800" b="1" i="0" u="none" strike="noStrike" kern="1200" cap="none" spc="0" normalizeH="0" baseline="0" noProof="1">
                <a:ln>
                  <a:noFill/>
                </a:ln>
                <a:solidFill>
                  <a:schemeClr val="tx1"/>
                </a:solidFill>
                <a:effectLst/>
                <a:uLnTx/>
                <a:uFillTx/>
                <a:latin typeface="+mn-lt"/>
                <a:ea typeface="+mn-ea"/>
                <a:cs typeface="+mn-cs"/>
              </a:rPr>
              <a:t>m</a:t>
            </a:r>
            <a:r>
              <a:rPr kumimoji="0" lang="zh-CN" altLang="en-US" sz="2800" b="1" i="0" u="none" strike="noStrike" kern="1200" cap="none" spc="0" normalizeH="0" baseline="0" noProof="1">
                <a:ln>
                  <a:noFill/>
                </a:ln>
                <a:solidFill>
                  <a:schemeClr val="tx1"/>
                </a:solidFill>
                <a:effectLst/>
                <a:uLnTx/>
                <a:uFillTx/>
                <a:latin typeface="+mn-lt"/>
                <a:ea typeface="+mn-ea"/>
                <a:cs typeface="+mn-cs"/>
              </a:rPr>
              <a:t>是散列表的容量）。</a:t>
            </a:r>
            <a:endParaRPr kumimoji="0" lang="zh-CN" altLang="en-US" sz="2800" b="1"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30000"/>
              </a:spcBef>
              <a:spcAft>
                <a:spcPct val="0"/>
              </a:spcAft>
              <a:buClr>
                <a:srgbClr val="333399"/>
              </a:buClr>
              <a:buSzPct val="60000"/>
              <a:buFont typeface="Wingdings" panose="05000000000000000000" charset="0"/>
              <a:buChar char="p"/>
              <a:defRPr/>
            </a:pPr>
            <a:r>
              <a:rPr kumimoji="0" lang="zh-CN" altLang="en-US" sz="2800" b="1" i="0" u="none" strike="noStrike" kern="1200" cap="none" spc="0" normalizeH="0" baseline="0" noProof="1">
                <a:ln>
                  <a:noFill/>
                </a:ln>
                <a:solidFill>
                  <a:schemeClr val="tx1"/>
                </a:solidFill>
                <a:effectLst/>
                <a:uLnTx/>
                <a:uFillTx/>
                <a:latin typeface="+mn-lt"/>
                <a:ea typeface="+mn-ea"/>
                <a:cs typeface="+mn-cs"/>
              </a:rPr>
              <a:t>散列函数计算出来的地址应均匀分布在整个地址空间中：若 </a:t>
            </a:r>
            <a:r>
              <a:rPr kumimoji="0" lang="en-US" altLang="zh-CN" sz="2800" b="1" i="0" u="none" strike="noStrike" kern="1200" cap="none" spc="0" normalizeH="0" baseline="0" noProof="1">
                <a:ln>
                  <a:noFill/>
                </a:ln>
                <a:solidFill>
                  <a:schemeClr val="tx1"/>
                </a:solidFill>
                <a:effectLst/>
                <a:uLnTx/>
                <a:uFillTx/>
                <a:latin typeface="+mn-lt"/>
                <a:ea typeface="+mn-ea"/>
                <a:cs typeface="+mn-cs"/>
              </a:rPr>
              <a:t>key</a:t>
            </a:r>
            <a:r>
              <a:rPr kumimoji="0" lang="zh-CN" altLang="en-US" sz="2800" b="1" i="0" u="none" strike="noStrike" kern="1200" cap="none" spc="0" normalizeH="0" baseline="0" noProof="1">
                <a:ln>
                  <a:noFill/>
                </a:ln>
                <a:solidFill>
                  <a:schemeClr val="tx1"/>
                </a:solidFill>
                <a:effectLst/>
                <a:uLnTx/>
                <a:uFillTx/>
                <a:latin typeface="+mn-lt"/>
                <a:ea typeface="+mn-ea"/>
                <a:cs typeface="+mn-cs"/>
              </a:rPr>
              <a:t>是从关键字集合中随机抽取的一个关键字，散列函数应能以同等概率取</a:t>
            </a:r>
            <a:r>
              <a:rPr kumimoji="0" lang="en-US" altLang="zh-CN" sz="2800" b="1" i="0" u="none" strike="noStrike" kern="1200" cap="none" spc="0" normalizeH="0" baseline="0" noProof="1">
                <a:ln>
                  <a:noFill/>
                </a:ln>
                <a:solidFill>
                  <a:schemeClr val="tx1"/>
                </a:solidFill>
                <a:effectLst/>
                <a:uLnTx/>
                <a:uFillTx/>
                <a:latin typeface="+mn-lt"/>
                <a:ea typeface="+mn-ea"/>
                <a:cs typeface="+mn-cs"/>
              </a:rPr>
              <a:t>0</a:t>
            </a:r>
            <a:r>
              <a:rPr kumimoji="0" lang="zh-CN" altLang="en-US" sz="2800" b="1" i="0" u="none" strike="noStrike" kern="1200" cap="none" spc="0" normalizeH="0" baseline="0" noProof="1">
                <a:ln>
                  <a:noFill/>
                </a:ln>
                <a:solidFill>
                  <a:schemeClr val="tx1"/>
                </a:solidFill>
                <a:effectLst/>
                <a:uLnTx/>
                <a:uFillTx/>
                <a:latin typeface="+mn-lt"/>
                <a:ea typeface="+mn-ea"/>
                <a:cs typeface="+mn-cs"/>
              </a:rPr>
              <a:t>到</a:t>
            </a:r>
            <a:r>
              <a:rPr kumimoji="0" lang="en-US" altLang="zh-CN" sz="2800" b="1" i="0" u="none" strike="noStrike" kern="1200" cap="none" spc="0" normalizeH="0" baseline="0" noProof="1">
                <a:ln>
                  <a:noFill/>
                </a:ln>
                <a:solidFill>
                  <a:schemeClr val="tx1"/>
                </a:solidFill>
                <a:effectLst/>
                <a:uLnTx/>
                <a:uFillTx/>
                <a:latin typeface="+mn-lt"/>
                <a:ea typeface="+mn-ea"/>
                <a:cs typeface="+mn-cs"/>
              </a:rPr>
              <a:t>m-1 </a:t>
            </a:r>
            <a:r>
              <a:rPr kumimoji="0" lang="zh-CN" altLang="en-US" sz="2800" b="1" i="0" u="none" strike="noStrike" kern="1200" cap="none" spc="0" normalizeH="0" baseline="0" noProof="1">
                <a:ln>
                  <a:noFill/>
                </a:ln>
                <a:solidFill>
                  <a:schemeClr val="tx1"/>
                </a:solidFill>
                <a:effectLst/>
                <a:uLnTx/>
                <a:uFillTx/>
                <a:latin typeface="+mn-lt"/>
                <a:ea typeface="+mn-ea"/>
                <a:cs typeface="+mn-cs"/>
              </a:rPr>
              <a:t>中的每一个值。</a:t>
            </a:r>
            <a:endParaRPr kumimoji="0" lang="zh-CN" altLang="en-US" sz="2800" b="1"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30000"/>
              </a:spcBef>
              <a:spcAft>
                <a:spcPct val="0"/>
              </a:spcAft>
              <a:buClr>
                <a:srgbClr val="333399"/>
              </a:buClr>
              <a:buSzPct val="60000"/>
              <a:buFont typeface="Wingdings" panose="05000000000000000000" charset="0"/>
              <a:buChar char="p"/>
              <a:defRPr/>
            </a:pPr>
            <a:r>
              <a:rPr kumimoji="0" lang="zh-CN" altLang="en-US" sz="2800" b="1" i="0" u="none" strike="noStrike" kern="1200" cap="none" spc="0" normalizeH="0" baseline="0" noProof="1">
                <a:ln>
                  <a:noFill/>
                </a:ln>
                <a:solidFill>
                  <a:schemeClr val="tx1"/>
                </a:solidFill>
                <a:effectLst/>
                <a:uLnTx/>
                <a:uFillTx/>
                <a:latin typeface="+mn-lt"/>
                <a:ea typeface="+mn-ea"/>
                <a:cs typeface="+mn-cs"/>
              </a:rPr>
              <a:t>散列函数应是简单的，能在较短的时间内计算出结果。</a:t>
            </a:r>
            <a:endParaRPr kumimoji="0" lang="zh-CN" altLang="en-US" sz="2800" b="1"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468313" y="2339311"/>
            <a:ext cx="8458200" cy="1348061"/>
          </a:xfrm>
          <a:prstGeom prst="rect">
            <a:avLst/>
          </a:prstGeom>
          <a:noFill/>
          <a:ln w="9525">
            <a:noFill/>
            <a:miter lim="800000"/>
          </a:ln>
          <a:effectLst/>
        </p:spPr>
        <p:txBody>
          <a:bodyPr>
            <a:spAutoFit/>
          </a:bodyPr>
          <a:lstStyle/>
          <a:p>
            <a:pPr algn="l">
              <a:spcBef>
                <a:spcPct val="50000"/>
              </a:spcBef>
            </a:pPr>
            <a:r>
              <a:rPr kumimoji="1" lang="zh-CN" altLang="en-US" sz="2400" dirty="0">
                <a:ea typeface="楷体" panose="02010609060101010101" pitchFamily="49" charset="-122"/>
                <a:cs typeface="Times New Roman" panose="02020603050405020304" pitchFamily="18" charset="0"/>
              </a:rPr>
              <a:t>　</a:t>
            </a:r>
            <a:r>
              <a:rPr kumimoji="1" lang="zh-CN" altLang="en-US" sz="2400" smtClean="0">
                <a:ea typeface="楷体" panose="02010609060101010101" pitchFamily="49" charset="-122"/>
                <a:cs typeface="Times New Roman" panose="02020603050405020304" pitchFamily="18" charset="0"/>
              </a:rPr>
              <a:t>    直接</a:t>
            </a:r>
            <a:r>
              <a:rPr kumimoji="1" lang="zh-CN" altLang="en-US" sz="2400" dirty="0">
                <a:ea typeface="楷体" panose="02010609060101010101" pitchFamily="49" charset="-122"/>
                <a:cs typeface="Times New Roman" panose="02020603050405020304" pitchFamily="18" charset="0"/>
              </a:rPr>
              <a:t>定址法是以关键字</a:t>
            </a:r>
            <a:r>
              <a:rPr kumimoji="1" lang="en-US" altLang="zh-CN" sz="2400" i="1" dirty="0">
                <a:ea typeface="楷体" panose="02010609060101010101" pitchFamily="49" charset="-122"/>
                <a:cs typeface="Times New Roman" panose="02020603050405020304" pitchFamily="18" charset="0"/>
              </a:rPr>
              <a:t>k</a:t>
            </a:r>
            <a:r>
              <a:rPr kumimoji="1" lang="zh-CN" altLang="en-US" sz="2400" dirty="0">
                <a:ea typeface="楷体" panose="02010609060101010101" pitchFamily="49" charset="-122"/>
                <a:cs typeface="Times New Roman" panose="02020603050405020304" pitchFamily="18" charset="0"/>
              </a:rPr>
              <a:t>本身或关键字加上某个数值常量</a:t>
            </a:r>
            <a:r>
              <a:rPr kumimoji="1" lang="en-US" altLang="zh-CN" sz="2400" i="1" dirty="0">
                <a:ea typeface="楷体" panose="02010609060101010101" pitchFamily="49" charset="-122"/>
                <a:cs typeface="Times New Roman" panose="02020603050405020304" pitchFamily="18" charset="0"/>
              </a:rPr>
              <a:t>c</a:t>
            </a:r>
            <a:r>
              <a:rPr kumimoji="1" lang="zh-CN" altLang="en-US" sz="2400" dirty="0">
                <a:ea typeface="楷体" panose="02010609060101010101" pitchFamily="49" charset="-122"/>
                <a:cs typeface="Times New Roman" panose="02020603050405020304" pitchFamily="18" charset="0"/>
              </a:rPr>
              <a:t>作为哈希地址的方法。直接定址法的哈希函数</a:t>
            </a:r>
            <a:r>
              <a:rPr kumimoji="1" lang="en-US" altLang="zh-CN" sz="2400" i="1" dirty="0">
                <a:ea typeface="楷体" panose="02010609060101010101" pitchFamily="49" charset="-122"/>
                <a:cs typeface="Times New Roman" panose="02020603050405020304" pitchFamily="18" charset="0"/>
              </a:rPr>
              <a:t>h</a:t>
            </a:r>
            <a:r>
              <a:rPr kumimoji="1" lang="en-US" altLang="zh-CN" sz="2400" dirty="0">
                <a:ea typeface="楷体" panose="02010609060101010101" pitchFamily="49" charset="-122"/>
                <a:cs typeface="Times New Roman" panose="02020603050405020304" pitchFamily="18" charset="0"/>
              </a:rPr>
              <a:t>(</a:t>
            </a:r>
            <a:r>
              <a:rPr kumimoji="1" lang="en-US" altLang="zh-CN" sz="2400" i="1" dirty="0">
                <a:ea typeface="楷体" panose="02010609060101010101" pitchFamily="49" charset="-122"/>
                <a:cs typeface="Times New Roman" panose="02020603050405020304" pitchFamily="18" charset="0"/>
              </a:rPr>
              <a:t>k</a:t>
            </a:r>
            <a:r>
              <a:rPr kumimoji="1" lang="en-US" altLang="zh-CN" sz="2400" dirty="0">
                <a:ea typeface="楷体" panose="02010609060101010101" pitchFamily="49" charset="-122"/>
                <a:cs typeface="Times New Roman" panose="02020603050405020304" pitchFamily="18" charset="0"/>
              </a:rPr>
              <a:t>)</a:t>
            </a:r>
            <a:r>
              <a:rPr kumimoji="1" lang="zh-CN" altLang="en-US" sz="2400" dirty="0">
                <a:ea typeface="楷体" panose="02010609060101010101" pitchFamily="49" charset="-122"/>
                <a:cs typeface="Times New Roman" panose="02020603050405020304" pitchFamily="18" charset="0"/>
              </a:rPr>
              <a:t>为：</a:t>
            </a:r>
            <a:endParaRPr kumimoji="1" lang="zh-CN" altLang="en-US" sz="2400" dirty="0">
              <a:ea typeface="楷体" panose="02010609060101010101" pitchFamily="49" charset="-122"/>
              <a:cs typeface="Times New Roman" panose="02020603050405020304" pitchFamily="18" charset="0"/>
            </a:endParaRPr>
          </a:p>
          <a:p>
            <a:pPr algn="just">
              <a:lnSpc>
                <a:spcPct val="90000"/>
              </a:lnSpc>
              <a:spcBef>
                <a:spcPct val="50000"/>
              </a:spcBef>
            </a:pPr>
            <a:r>
              <a:rPr kumimoji="1" lang="zh-CN" altLang="en-US" sz="2400">
                <a:solidFill>
                  <a:srgbClr val="FF00FF"/>
                </a:solidFill>
                <a:ea typeface="楷体" panose="02010609060101010101" pitchFamily="49" charset="-122"/>
                <a:cs typeface="Times New Roman" panose="02020603050405020304" pitchFamily="18" charset="0"/>
              </a:rPr>
              <a:t>      </a:t>
            </a:r>
            <a:r>
              <a:rPr kumimoji="1" lang="zh-CN" altLang="en-US" sz="2400" smtClean="0">
                <a:solidFill>
                  <a:srgbClr val="FF00FF"/>
                </a:solidFill>
                <a:ea typeface="楷体" panose="02010609060101010101" pitchFamily="49" charset="-122"/>
                <a:cs typeface="Times New Roman" panose="02020603050405020304" pitchFamily="18" charset="0"/>
              </a:rPr>
              <a:t>    </a:t>
            </a:r>
            <a:r>
              <a:rPr kumimoji="1" lang="en-US" altLang="zh-CN" sz="2400" i="1" dirty="0">
                <a:solidFill>
                  <a:srgbClr val="FF00FF"/>
                </a:solidFill>
                <a:ea typeface="楷体" panose="02010609060101010101" pitchFamily="49" charset="-122"/>
                <a:cs typeface="Times New Roman" panose="02020603050405020304" pitchFamily="18" charset="0"/>
              </a:rPr>
              <a:t>h</a:t>
            </a:r>
            <a:r>
              <a:rPr kumimoji="1" lang="en-US" altLang="zh-CN" sz="2400" dirty="0">
                <a:solidFill>
                  <a:srgbClr val="FF00FF"/>
                </a:solidFill>
                <a:ea typeface="楷体" panose="02010609060101010101" pitchFamily="49" charset="-122"/>
                <a:cs typeface="Times New Roman" panose="02020603050405020304" pitchFamily="18" charset="0"/>
              </a:rPr>
              <a:t>(</a:t>
            </a:r>
            <a:r>
              <a:rPr kumimoji="1" lang="en-US" altLang="zh-CN" sz="2400" i="1" dirty="0">
                <a:solidFill>
                  <a:srgbClr val="FF00FF"/>
                </a:solidFill>
                <a:ea typeface="楷体" panose="02010609060101010101" pitchFamily="49" charset="-122"/>
                <a:cs typeface="Times New Roman" panose="02020603050405020304" pitchFamily="18" charset="0"/>
              </a:rPr>
              <a:t>k</a:t>
            </a:r>
            <a:r>
              <a:rPr kumimoji="1" lang="en-US" altLang="zh-CN" sz="2400" dirty="0" smtClean="0">
                <a:solidFill>
                  <a:srgbClr val="FF00FF"/>
                </a:solidFill>
                <a:ea typeface="楷体" panose="02010609060101010101" pitchFamily="49" charset="-122"/>
                <a:cs typeface="Times New Roman" panose="02020603050405020304" pitchFamily="18" charset="0"/>
              </a:rPr>
              <a:t>) = </a:t>
            </a:r>
            <a:r>
              <a:rPr kumimoji="1" lang="en-US" altLang="zh-CN" sz="2400" i="1" dirty="0" err="1" smtClean="0">
                <a:solidFill>
                  <a:srgbClr val="FF00FF"/>
                </a:solidFill>
                <a:ea typeface="楷体" panose="02010609060101010101" pitchFamily="49" charset="-122"/>
                <a:cs typeface="Times New Roman" panose="02020603050405020304" pitchFamily="18" charset="0"/>
              </a:rPr>
              <a:t>k</a:t>
            </a:r>
            <a:r>
              <a:rPr kumimoji="1" lang="en-US" altLang="zh-CN" sz="2400" dirty="0" err="1" smtClean="0">
                <a:solidFill>
                  <a:srgbClr val="FF00FF"/>
                </a:solidFill>
                <a:ea typeface="楷体" panose="02010609060101010101" pitchFamily="49" charset="-122"/>
                <a:cs typeface="Times New Roman" panose="02020603050405020304" pitchFamily="18" charset="0"/>
              </a:rPr>
              <a:t>+</a:t>
            </a:r>
            <a:r>
              <a:rPr kumimoji="1" lang="en-US" altLang="zh-CN" sz="2400" i="1" dirty="0" err="1" smtClean="0">
                <a:solidFill>
                  <a:srgbClr val="FF00FF"/>
                </a:solidFill>
                <a:ea typeface="楷体" panose="02010609060101010101" pitchFamily="49" charset="-122"/>
                <a:cs typeface="Times New Roman" panose="02020603050405020304" pitchFamily="18" charset="0"/>
              </a:rPr>
              <a:t>c</a:t>
            </a:r>
            <a:r>
              <a:rPr kumimoji="1" lang="en-US" altLang="zh-CN" sz="2400" dirty="0" smtClean="0">
                <a:solidFill>
                  <a:srgbClr val="FF00FF"/>
                </a:solidFill>
                <a:ea typeface="楷体" panose="02010609060101010101" pitchFamily="49" charset="-122"/>
                <a:cs typeface="Times New Roman" panose="02020603050405020304" pitchFamily="18" charset="0"/>
              </a:rPr>
              <a:t> </a:t>
            </a:r>
            <a:r>
              <a:rPr kumimoji="1" lang="zh-CN" altLang="en-US" sz="2400" dirty="0">
                <a:solidFill>
                  <a:srgbClr val="FF00FF"/>
                </a:solidFill>
                <a:ea typeface="楷体" panose="02010609060101010101" pitchFamily="49" charset="-122"/>
                <a:cs typeface="Times New Roman" panose="02020603050405020304" pitchFamily="18" charset="0"/>
              </a:rPr>
              <a:t>　</a:t>
            </a:r>
            <a:endParaRPr kumimoji="1" lang="zh-CN" altLang="en-US" sz="2400" dirty="0">
              <a:solidFill>
                <a:srgbClr val="FF00FF"/>
              </a:solidFill>
              <a:ea typeface="楷体" panose="02010609060101010101" pitchFamily="49" charset="-122"/>
              <a:cs typeface="Times New Roman" panose="02020603050405020304" pitchFamily="18" charset="0"/>
            </a:endParaRPr>
          </a:p>
        </p:txBody>
      </p:sp>
      <p:sp>
        <p:nvSpPr>
          <p:cNvPr id="4" name="TextBox 3"/>
          <p:cNvSpPr txBox="1"/>
          <p:nvPr/>
        </p:nvSpPr>
        <p:spPr>
          <a:xfrm>
            <a:off x="1000100" y="1497915"/>
            <a:ext cx="250033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zh-CN" sz="2400" dirty="0" smtClean="0">
                <a:solidFill>
                  <a:srgbClr val="FF0000"/>
                </a:solidFill>
                <a:latin typeface="微软雅黑" panose="020B0503020204020204" charset="-122"/>
                <a:ea typeface="微软雅黑" panose="020B0503020204020204" charset="-122"/>
                <a:cs typeface="Times New Roman" panose="02020603050405020304" pitchFamily="18" charset="0"/>
              </a:rPr>
              <a:t>1</a:t>
            </a:r>
            <a:r>
              <a:rPr kumimoji="1" lang="zh-CN" altLang="en-US" sz="2400" dirty="0" smtClean="0">
                <a:solidFill>
                  <a:srgbClr val="FF0000"/>
                </a:solidFill>
                <a:latin typeface="微软雅黑" panose="020B0503020204020204" charset="-122"/>
                <a:ea typeface="微软雅黑" panose="020B0503020204020204" charset="-122"/>
                <a:cs typeface="Times New Roman" panose="02020603050405020304" pitchFamily="18" charset="0"/>
              </a:rPr>
              <a:t>、直接定址法</a:t>
            </a:r>
            <a:endParaRPr kumimoji="1" lang="zh-CN" altLang="en-US" sz="2400" dirty="0" smtClean="0">
              <a:solidFill>
                <a:srgbClr val="FF0000"/>
              </a:solidFill>
              <a:latin typeface="微软雅黑" panose="020B0503020204020204" charset="-122"/>
              <a:ea typeface="微软雅黑" panose="020B0503020204020204" charset="-122"/>
              <a:cs typeface="Times New Roman" panose="02020603050405020304" pitchFamily="18" charset="0"/>
            </a:endParaRPr>
          </a:p>
        </p:txBody>
      </p:sp>
      <p:grpSp>
        <p:nvGrpSpPr>
          <p:cNvPr id="7" name="组合 6"/>
          <p:cNvGrpSpPr/>
          <p:nvPr/>
        </p:nvGrpSpPr>
        <p:grpSpPr>
          <a:xfrm>
            <a:off x="857224" y="4141121"/>
            <a:ext cx="4857784" cy="1002391"/>
            <a:chOff x="857224" y="3143248"/>
            <a:chExt cx="4857784" cy="1002391"/>
          </a:xfrm>
        </p:grpSpPr>
        <p:sp>
          <p:nvSpPr>
            <p:cNvPr id="5" name="Text Box 41"/>
            <p:cNvSpPr txBox="1">
              <a:spLocks noChangeArrowheads="1"/>
            </p:cNvSpPr>
            <p:nvPr/>
          </p:nvSpPr>
          <p:spPr bwMode="auto">
            <a:xfrm>
              <a:off x="2143108" y="3714752"/>
              <a:ext cx="3571900" cy="430887"/>
            </a:xfrm>
            <a:prstGeom prst="rect">
              <a:avLst/>
            </a:prstGeom>
            <a:noFill/>
            <a:ln w="9525">
              <a:noFill/>
              <a:miter lim="800000"/>
            </a:ln>
            <a:effectLst/>
          </p:spPr>
          <p:txBody>
            <a:bodyPr wrap="square">
              <a:spAutoFit/>
            </a:bodyPr>
            <a:lstStyle/>
            <a:p>
              <a:pPr algn="l">
                <a:spcBef>
                  <a:spcPct val="50000"/>
                </a:spcBef>
              </a:pPr>
              <a:r>
                <a:rPr lang="en-US" altLang="zh-CN" sz="2200" i="1" dirty="0" smtClean="0">
                  <a:ea typeface="楷体" panose="02010609060101010101" pitchFamily="49" charset="-122"/>
                  <a:cs typeface="Times New Roman" panose="02020603050405020304" pitchFamily="18" charset="0"/>
                </a:rPr>
                <a:t>h</a:t>
              </a:r>
              <a:r>
                <a:rPr lang="en-US" altLang="zh-CN" sz="2200" dirty="0" smtClean="0">
                  <a:ea typeface="楷体" panose="02010609060101010101" pitchFamily="49" charset="-122"/>
                  <a:cs typeface="Times New Roman" panose="02020603050405020304" pitchFamily="18" charset="0"/>
                </a:rPr>
                <a:t>(</a:t>
              </a:r>
              <a:r>
                <a:rPr lang="zh-CN" altLang="en-US" sz="2200" dirty="0" smtClean="0">
                  <a:ea typeface="楷体" panose="02010609060101010101" pitchFamily="49" charset="-122"/>
                  <a:cs typeface="Times New Roman" panose="02020603050405020304" pitchFamily="18" charset="0"/>
                </a:rPr>
                <a:t>学号</a:t>
              </a:r>
              <a:r>
                <a:rPr lang="en-US" altLang="zh-CN" sz="2200" dirty="0" smtClean="0">
                  <a:ea typeface="楷体" panose="02010609060101010101" pitchFamily="49" charset="-122"/>
                  <a:cs typeface="Times New Roman" panose="02020603050405020304" pitchFamily="18" charset="0"/>
                </a:rPr>
                <a:t>) = </a:t>
              </a:r>
              <a:r>
                <a:rPr lang="zh-CN" altLang="en-US" sz="2200" dirty="0" smtClean="0">
                  <a:ea typeface="楷体" panose="02010609060101010101" pitchFamily="49" charset="-122"/>
                  <a:cs typeface="Times New Roman" panose="02020603050405020304" pitchFamily="18" charset="0"/>
                </a:rPr>
                <a:t>学</a:t>
              </a:r>
              <a:r>
                <a:rPr lang="zh-CN" altLang="en-US" sz="2200" dirty="0">
                  <a:ea typeface="楷体" panose="02010609060101010101" pitchFamily="49" charset="-122"/>
                  <a:cs typeface="Times New Roman" panose="02020603050405020304" pitchFamily="18" charset="0"/>
                </a:rPr>
                <a:t>号</a:t>
              </a:r>
              <a:r>
                <a:rPr lang="en-US" altLang="zh-CN" sz="2200" dirty="0">
                  <a:latin typeface="+mj-ea"/>
                  <a:ea typeface="+mj-ea"/>
                  <a:cs typeface="Times New Roman" panose="02020603050405020304" pitchFamily="18" charset="0"/>
                </a:rPr>
                <a:t>-</a:t>
              </a:r>
              <a:r>
                <a:rPr lang="en-US" altLang="zh-CN" sz="2200" dirty="0">
                  <a:ea typeface="楷体" panose="02010609060101010101" pitchFamily="49" charset="-122"/>
                  <a:cs typeface="Times New Roman" panose="02020603050405020304" pitchFamily="18" charset="0"/>
                </a:rPr>
                <a:t>201001001</a:t>
              </a:r>
              <a:endParaRPr lang="en-US" altLang="zh-CN" sz="2200" dirty="0">
                <a:ea typeface="楷体" panose="02010609060101010101" pitchFamily="49" charset="-122"/>
                <a:cs typeface="Times New Roman" panose="02020603050405020304" pitchFamily="18" charset="0"/>
              </a:endParaRPr>
            </a:p>
          </p:txBody>
        </p:sp>
        <p:sp>
          <p:nvSpPr>
            <p:cNvPr id="6" name="TextBox 5"/>
            <p:cNvSpPr txBox="1"/>
            <p:nvPr/>
          </p:nvSpPr>
          <p:spPr>
            <a:xfrm>
              <a:off x="857224" y="3143248"/>
              <a:ext cx="1714512" cy="461665"/>
            </a:xfrm>
            <a:prstGeom prst="rect">
              <a:avLst/>
            </a:prstGeom>
            <a:noFill/>
          </p:spPr>
          <p:txBody>
            <a:bodyPr wrap="square" rtlCol="0">
              <a:spAutoFit/>
            </a:bodyPr>
            <a:lstStyle/>
            <a:p>
              <a:r>
                <a:rPr lang="zh-CN" altLang="en-US" sz="2400" dirty="0" smtClean="0">
                  <a:latin typeface="楷体" panose="02010609060101010101" pitchFamily="49" charset="-122"/>
                  <a:ea typeface="楷体" panose="02010609060101010101" pitchFamily="49" charset="-122"/>
                </a:rPr>
                <a:t>例如：</a:t>
              </a:r>
              <a:endParaRPr lang="zh-CN" altLang="en-US" sz="2400" dirty="0" smtClean="0">
                <a:latin typeface="楷体" panose="02010609060101010101" pitchFamily="49" charset="-122"/>
                <a:ea typeface="楷体" panose="02010609060101010101" pitchFamily="49" charset="-122"/>
              </a:endParaRPr>
            </a:p>
          </p:txBody>
        </p:sp>
      </p:grpSp>
      <p:sp>
        <p:nvSpPr>
          <p:cNvPr id="8" name="Text Box 2" descr="蓝色面巾纸"/>
          <p:cNvSpPr txBox="1">
            <a:spLocks noChangeArrowheads="1"/>
          </p:cNvSpPr>
          <p:nvPr/>
        </p:nvSpPr>
        <p:spPr bwMode="auto">
          <a:xfrm>
            <a:off x="468313" y="476250"/>
            <a:ext cx="4389439" cy="519113"/>
          </a:xfrm>
          <a:prstGeom prst="rect">
            <a:avLst/>
          </a:prstGeom>
          <a:solidFill>
            <a:schemeClr val="accent2"/>
          </a:solid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50000"/>
              </a:spcBef>
            </a:pPr>
            <a:r>
              <a:rPr kumimoji="1" lang="en-US" altLang="zh-CN" sz="2800" dirty="0">
                <a:solidFill>
                  <a:schemeClr val="bg1"/>
                </a:solidFill>
                <a:ea typeface="隶书" panose="02010509060101010101" pitchFamily="49" charset="-122"/>
              </a:rPr>
              <a:t>9.4.2  </a:t>
            </a:r>
            <a:r>
              <a:rPr kumimoji="1" lang="zh-CN" altLang="en-US" sz="2800" dirty="0">
                <a:solidFill>
                  <a:schemeClr val="bg1"/>
                </a:solidFill>
                <a:ea typeface="隶书" panose="02010509060101010101" pitchFamily="49" charset="-122"/>
              </a:rPr>
              <a:t>哈希函数构造方法</a:t>
            </a:r>
            <a:endParaRPr lang="zh-CN" altLang="en-US" sz="2800" dirty="0">
              <a:solidFill>
                <a:schemeClr val="bg1"/>
              </a:solidFill>
              <a:ea typeface="隶书" panose="02010509060101010101" pitchFamily="49" charset="-122"/>
            </a:endParaRPr>
          </a:p>
        </p:txBody>
      </p:sp>
      <p:sp>
        <p:nvSpPr>
          <p:cNvPr id="11" name="灯片编号占位符 10"/>
          <p:cNvSpPr>
            <a:spLocks noGrp="1"/>
          </p:cNvSpPr>
          <p:nvPr>
            <p:ph type="sldNum" sz="quarter" idx="12"/>
          </p:nvPr>
        </p:nvSpPr>
        <p:spPr/>
        <p:txBody>
          <a:bodyPr/>
          <a:lstStyle/>
          <a:p>
            <a:fld id="{216B4EAB-AF76-4CCC-B2BB-91B2CA8F47F6}" type="slidenum">
              <a:rPr lang="en-US" altLang="zh-CN" smtClean="0"/>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40549"/>
            <a:ext cx="278608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zh-CN" sz="2400" dirty="0" smtClean="0">
                <a:solidFill>
                  <a:srgbClr val="FF0000"/>
                </a:solidFill>
                <a:latin typeface="微软雅黑" panose="020B0503020204020204" charset="-122"/>
                <a:ea typeface="微软雅黑" panose="020B0503020204020204" charset="-122"/>
                <a:cs typeface="Times New Roman" panose="02020603050405020304" pitchFamily="18" charset="0"/>
              </a:rPr>
              <a:t>2</a:t>
            </a:r>
            <a:r>
              <a:rPr kumimoji="1" lang="zh-CN" altLang="en-US" sz="2400" dirty="0" smtClean="0">
                <a:solidFill>
                  <a:srgbClr val="FF0000"/>
                </a:solidFill>
                <a:latin typeface="微软雅黑" panose="020B0503020204020204" charset="-122"/>
                <a:ea typeface="微软雅黑" panose="020B0503020204020204" charset="-122"/>
                <a:cs typeface="Times New Roman" panose="02020603050405020304" pitchFamily="18" charset="0"/>
              </a:rPr>
              <a:t>、除留余数法</a:t>
            </a:r>
            <a:endParaRPr kumimoji="1" lang="zh-CN" altLang="en-US" sz="2400" dirty="0" smtClean="0">
              <a:solidFill>
                <a:srgbClr val="FF0000"/>
              </a:solidFill>
              <a:latin typeface="微软雅黑" panose="020B0503020204020204" charset="-122"/>
              <a:ea typeface="微软雅黑" panose="020B0503020204020204" charset="-122"/>
              <a:cs typeface="Times New Roman" panose="02020603050405020304" pitchFamily="18" charset="0"/>
            </a:endParaRPr>
          </a:p>
        </p:txBody>
      </p:sp>
      <p:sp>
        <p:nvSpPr>
          <p:cNvPr id="5" name="矩形 4"/>
          <p:cNvSpPr/>
          <p:nvPr/>
        </p:nvSpPr>
        <p:spPr>
          <a:xfrm>
            <a:off x="2928926" y="2132949"/>
            <a:ext cx="4643470" cy="4286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2400"/>
          </a:p>
        </p:txBody>
      </p:sp>
      <p:sp>
        <p:nvSpPr>
          <p:cNvPr id="6" name="TextBox 5"/>
          <p:cNvSpPr txBox="1"/>
          <p:nvPr/>
        </p:nvSpPr>
        <p:spPr>
          <a:xfrm>
            <a:off x="1000100" y="1918635"/>
            <a:ext cx="1571636" cy="707886"/>
          </a:xfrm>
          <a:prstGeom prst="rect">
            <a:avLst/>
          </a:prstGeom>
          <a:noFill/>
        </p:spPr>
        <p:txBody>
          <a:bodyPr wrap="square" rtlCol="0">
            <a:spAutoFit/>
          </a:bodyPr>
          <a:lstStyle/>
          <a:p>
            <a:r>
              <a:rPr kumimoji="1" lang="zh-CN" altLang="en-US" sz="2000" dirty="0" smtClean="0">
                <a:latin typeface="楷体" panose="02010609060101010101" pitchFamily="49" charset="-122"/>
                <a:ea typeface="楷体" panose="02010609060101010101" pitchFamily="49" charset="-122"/>
              </a:rPr>
              <a:t>哈希表存储空间</a:t>
            </a:r>
            <a:endParaRPr lang="zh-CN" altLang="en-US" sz="2000" dirty="0">
              <a:latin typeface="楷体" panose="02010609060101010101" pitchFamily="49" charset="-122"/>
              <a:ea typeface="楷体" panose="02010609060101010101" pitchFamily="49" charset="-122"/>
            </a:endParaRPr>
          </a:p>
        </p:txBody>
      </p:sp>
      <p:sp>
        <p:nvSpPr>
          <p:cNvPr id="7" name="TextBox 6"/>
          <p:cNvSpPr txBox="1"/>
          <p:nvPr/>
        </p:nvSpPr>
        <p:spPr>
          <a:xfrm>
            <a:off x="2928926" y="1632883"/>
            <a:ext cx="428628" cy="400110"/>
          </a:xfrm>
          <a:prstGeom prst="rect">
            <a:avLst/>
          </a:prstGeom>
          <a:noFill/>
        </p:spPr>
        <p:txBody>
          <a:bodyPr wrap="square" rtlCol="0">
            <a:spAutoFit/>
          </a:bodyPr>
          <a:lstStyle/>
          <a:p>
            <a:r>
              <a:rPr lang="en-US" altLang="zh-CN" sz="2000" dirty="0" smtClean="0"/>
              <a:t>0</a:t>
            </a:r>
            <a:endParaRPr lang="zh-CN" altLang="en-US" sz="2000" dirty="0"/>
          </a:p>
        </p:txBody>
      </p:sp>
      <p:sp>
        <p:nvSpPr>
          <p:cNvPr id="8" name="TextBox 7"/>
          <p:cNvSpPr txBox="1"/>
          <p:nvPr/>
        </p:nvSpPr>
        <p:spPr>
          <a:xfrm>
            <a:off x="3357554" y="1632883"/>
            <a:ext cx="428628" cy="400110"/>
          </a:xfrm>
          <a:prstGeom prst="rect">
            <a:avLst/>
          </a:prstGeom>
          <a:noFill/>
        </p:spPr>
        <p:txBody>
          <a:bodyPr wrap="square" rtlCol="0">
            <a:spAutoFit/>
          </a:bodyPr>
          <a:lstStyle/>
          <a:p>
            <a:r>
              <a:rPr lang="en-US" altLang="zh-CN" sz="2000" dirty="0" smtClean="0"/>
              <a:t>1</a:t>
            </a:r>
            <a:endParaRPr lang="zh-CN" altLang="en-US" sz="2000" dirty="0"/>
          </a:p>
        </p:txBody>
      </p:sp>
      <p:sp>
        <p:nvSpPr>
          <p:cNvPr id="9" name="TextBox 8"/>
          <p:cNvSpPr txBox="1"/>
          <p:nvPr/>
        </p:nvSpPr>
        <p:spPr>
          <a:xfrm>
            <a:off x="7000892" y="1632883"/>
            <a:ext cx="642942" cy="400110"/>
          </a:xfrm>
          <a:prstGeom prst="rect">
            <a:avLst/>
          </a:prstGeom>
          <a:noFill/>
        </p:spPr>
        <p:txBody>
          <a:bodyPr wrap="square" rtlCol="0">
            <a:spAutoFit/>
          </a:bodyPr>
          <a:lstStyle/>
          <a:p>
            <a:r>
              <a:rPr lang="en-US" altLang="zh-CN" sz="2000" i="1" dirty="0" smtClean="0"/>
              <a:t>m</a:t>
            </a:r>
            <a:r>
              <a:rPr lang="en-US" altLang="zh-CN" sz="2000" dirty="0" smtClean="0">
                <a:latin typeface="+mj-ea"/>
                <a:ea typeface="+mj-ea"/>
              </a:rPr>
              <a:t>-</a:t>
            </a:r>
            <a:r>
              <a:rPr lang="en-US" altLang="zh-CN" sz="2000" dirty="0" smtClean="0"/>
              <a:t>1</a:t>
            </a:r>
            <a:endParaRPr lang="zh-CN" altLang="en-US" sz="2000" dirty="0"/>
          </a:p>
        </p:txBody>
      </p:sp>
      <p:sp>
        <p:nvSpPr>
          <p:cNvPr id="10" name="左大括号 9"/>
          <p:cNvSpPr/>
          <p:nvPr/>
        </p:nvSpPr>
        <p:spPr>
          <a:xfrm rot="16200000">
            <a:off x="5143504" y="626257"/>
            <a:ext cx="250033" cy="4393437"/>
          </a:xfrm>
          <a:prstGeom prst="leftBrace">
            <a:avLst/>
          </a:prstGeom>
          <a:ln w="28575">
            <a:solidFill>
              <a:srgbClr val="CC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11" name="TextBox 10"/>
          <p:cNvSpPr txBox="1"/>
          <p:nvPr/>
        </p:nvSpPr>
        <p:spPr>
          <a:xfrm>
            <a:off x="3571868" y="2983711"/>
            <a:ext cx="3714776" cy="400110"/>
          </a:xfrm>
          <a:prstGeom prst="rect">
            <a:avLst/>
          </a:prstGeom>
          <a:noFill/>
        </p:spPr>
        <p:txBody>
          <a:bodyPr wrap="square" rtlCol="0">
            <a:spAutoFit/>
          </a:bodyPr>
          <a:lstStyle/>
          <a:p>
            <a:r>
              <a:rPr lang="en-US" altLang="zh-CN" sz="2000" i="1" dirty="0" smtClean="0">
                <a:ea typeface="楷体" panose="02010609060101010101" pitchFamily="49" charset="-122"/>
                <a:cs typeface="Times New Roman" panose="02020603050405020304" pitchFamily="18" charset="0"/>
              </a:rPr>
              <a:t>m</a:t>
            </a:r>
            <a:r>
              <a:rPr lang="zh-CN" altLang="en-US" sz="2000" smtClean="0">
                <a:ea typeface="楷体" panose="02010609060101010101" pitchFamily="49" charset="-122"/>
                <a:cs typeface="Times New Roman" panose="02020603050405020304" pitchFamily="18" charset="0"/>
              </a:rPr>
              <a:t>个单元：空间为</a:t>
            </a:r>
            <a:r>
              <a:rPr lang="en-US" altLang="zh-CN" sz="2000" smtClean="0">
                <a:ea typeface="楷体" panose="02010609060101010101" pitchFamily="49" charset="-122"/>
                <a:cs typeface="Times New Roman" panose="02020603050405020304" pitchFamily="18" charset="0"/>
              </a:rPr>
              <a:t>0</a:t>
            </a:r>
            <a:r>
              <a:rPr lang="zh-CN" altLang="en-US"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m</a:t>
            </a:r>
            <a:r>
              <a:rPr lang="en-US" altLang="zh-CN" sz="2000" smtClean="0">
                <a:latin typeface="+mj-ea"/>
                <a:ea typeface="+mj-ea"/>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1</a:t>
            </a:r>
            <a:endParaRPr lang="zh-CN" altLang="en-US" sz="2000" dirty="0">
              <a:ea typeface="楷体" panose="02010609060101010101" pitchFamily="49" charset="-122"/>
              <a:cs typeface="Times New Roman" panose="02020603050405020304" pitchFamily="18" charset="0"/>
            </a:endParaRPr>
          </a:p>
        </p:txBody>
      </p:sp>
      <p:sp>
        <p:nvSpPr>
          <p:cNvPr id="12" name="椭圆 11"/>
          <p:cNvSpPr/>
          <p:nvPr/>
        </p:nvSpPr>
        <p:spPr>
          <a:xfrm>
            <a:off x="4929190" y="526301"/>
            <a:ext cx="428628" cy="42862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400"/>
          </a:p>
        </p:txBody>
      </p:sp>
      <p:sp>
        <p:nvSpPr>
          <p:cNvPr id="13" name="下箭头 12"/>
          <p:cNvSpPr/>
          <p:nvPr/>
        </p:nvSpPr>
        <p:spPr>
          <a:xfrm>
            <a:off x="5000628" y="1169243"/>
            <a:ext cx="214314" cy="71438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400"/>
          </a:p>
        </p:txBody>
      </p:sp>
      <p:sp>
        <p:nvSpPr>
          <p:cNvPr id="14" name="TextBox 13"/>
          <p:cNvSpPr txBox="1"/>
          <p:nvPr/>
        </p:nvSpPr>
        <p:spPr>
          <a:xfrm>
            <a:off x="5286380" y="1240681"/>
            <a:ext cx="2143140" cy="400110"/>
          </a:xfrm>
          <a:prstGeom prst="rect">
            <a:avLst/>
          </a:prstGeom>
          <a:noFill/>
        </p:spPr>
        <p:txBody>
          <a:bodyPr wrap="square" rtlCol="0">
            <a:spAutoFit/>
          </a:bodyPr>
          <a:lstStyle/>
          <a:p>
            <a:r>
              <a:rPr kumimoji="1" lang="zh-CN" altLang="en-US" sz="2000" dirty="0" smtClean="0">
                <a:ea typeface="楷体" panose="02010609060101010101" pitchFamily="49" charset="-122"/>
                <a:cs typeface="Times New Roman" panose="02020603050405020304" pitchFamily="18" charset="0"/>
              </a:rPr>
              <a:t>哈希函数</a:t>
            </a:r>
            <a:r>
              <a:rPr kumimoji="1" lang="en-US" altLang="zh-CN" sz="2000" i="1" dirty="0" smtClean="0">
                <a:ea typeface="楷体" panose="02010609060101010101" pitchFamily="49" charset="-122"/>
                <a:cs typeface="Times New Roman" panose="02020603050405020304" pitchFamily="18" charset="0"/>
              </a:rPr>
              <a:t>h</a:t>
            </a:r>
            <a:r>
              <a:rPr kumimoji="1" lang="en-US" altLang="zh-CN" sz="2000" dirty="0" smtClean="0">
                <a:ea typeface="楷体" panose="02010609060101010101" pitchFamily="49" charset="-122"/>
                <a:cs typeface="Times New Roman" panose="02020603050405020304" pitchFamily="18" charset="0"/>
              </a:rPr>
              <a:t>(</a:t>
            </a:r>
            <a:r>
              <a:rPr kumimoji="1" lang="en-US" altLang="zh-CN" sz="2000" i="1" dirty="0" smtClean="0">
                <a:ea typeface="楷体" panose="02010609060101010101" pitchFamily="49" charset="-122"/>
                <a:cs typeface="Times New Roman" panose="02020603050405020304" pitchFamily="18" charset="0"/>
              </a:rPr>
              <a:t>k</a:t>
            </a:r>
            <a:r>
              <a:rPr kumimoji="1" lang="en-US" altLang="zh-CN" sz="2000" dirty="0" smtClean="0">
                <a:ea typeface="楷体" panose="02010609060101010101" pitchFamily="49" charset="-122"/>
                <a:cs typeface="Times New Roman" panose="02020603050405020304" pitchFamily="18" charset="0"/>
              </a:rPr>
              <a:t>)</a:t>
            </a:r>
            <a:endParaRPr lang="zh-CN" altLang="en-US" sz="2000" dirty="0">
              <a:ea typeface="楷体" panose="02010609060101010101" pitchFamily="49" charset="-122"/>
              <a:cs typeface="Times New Roman" panose="02020603050405020304" pitchFamily="18" charset="0"/>
            </a:endParaRPr>
          </a:p>
        </p:txBody>
      </p:sp>
      <p:sp>
        <p:nvSpPr>
          <p:cNvPr id="15" name="TextBox 14"/>
          <p:cNvSpPr txBox="1"/>
          <p:nvPr/>
        </p:nvSpPr>
        <p:spPr>
          <a:xfrm>
            <a:off x="785786" y="3598135"/>
            <a:ext cx="7715304" cy="1569660"/>
          </a:xfrm>
          <a:prstGeom prst="rect">
            <a:avLst/>
          </a:prstGeom>
          <a:noFill/>
        </p:spPr>
        <p:txBody>
          <a:bodyPr wrap="square" rtlCol="0">
            <a:spAutoFit/>
          </a:bodyPr>
          <a:lstStyle/>
          <a:p>
            <a:pPr algn="just">
              <a:spcBef>
                <a:spcPct val="50000"/>
              </a:spcBef>
            </a:pPr>
            <a:r>
              <a:rPr kumimoji="1" lang="zh-CN" altLang="en-US" sz="2400" dirty="0" smtClean="0">
                <a:ea typeface="楷体" panose="02010609060101010101" pitchFamily="49" charset="-122"/>
                <a:cs typeface="Times New Roman" panose="02020603050405020304" pitchFamily="18" charset="0"/>
              </a:rPr>
              <a:t>除留余数法的哈希函数</a:t>
            </a:r>
            <a:r>
              <a:rPr kumimoji="1" lang="en-US" altLang="zh-CN" sz="2400" i="1" dirty="0" smtClean="0">
                <a:ea typeface="楷体" panose="02010609060101010101" pitchFamily="49" charset="-122"/>
                <a:cs typeface="Times New Roman" panose="02020603050405020304" pitchFamily="18" charset="0"/>
              </a:rPr>
              <a:t>h</a:t>
            </a:r>
            <a:r>
              <a:rPr kumimoji="1" lang="en-US" altLang="zh-CN" sz="2400" dirty="0" smtClean="0">
                <a:ea typeface="楷体" panose="02010609060101010101" pitchFamily="49" charset="-122"/>
                <a:cs typeface="Times New Roman" panose="02020603050405020304" pitchFamily="18" charset="0"/>
              </a:rPr>
              <a:t>(</a:t>
            </a:r>
            <a:r>
              <a:rPr kumimoji="1" lang="en-US" altLang="zh-CN" sz="2400" i="1" dirty="0" smtClean="0">
                <a:ea typeface="楷体" panose="02010609060101010101" pitchFamily="49" charset="-122"/>
                <a:cs typeface="Times New Roman" panose="02020603050405020304" pitchFamily="18" charset="0"/>
              </a:rPr>
              <a:t>k</a:t>
            </a:r>
            <a:r>
              <a:rPr kumimoji="1" lang="en-US" altLang="zh-CN" sz="2400" dirty="0" smtClean="0">
                <a:ea typeface="楷体" panose="02010609060101010101" pitchFamily="49" charset="-122"/>
                <a:cs typeface="Times New Roman" panose="02020603050405020304" pitchFamily="18" charset="0"/>
              </a:rPr>
              <a:t>)</a:t>
            </a:r>
            <a:r>
              <a:rPr kumimoji="1" lang="zh-CN" altLang="en-US" sz="2400" dirty="0" smtClean="0">
                <a:ea typeface="楷体" panose="02010609060101010101" pitchFamily="49" charset="-122"/>
                <a:cs typeface="Times New Roman" panose="02020603050405020304" pitchFamily="18" charset="0"/>
              </a:rPr>
              <a:t>为：</a:t>
            </a:r>
            <a:endParaRPr kumimoji="1" lang="zh-CN" altLang="en-US" sz="2400" dirty="0" smtClean="0">
              <a:ea typeface="楷体" panose="02010609060101010101" pitchFamily="49" charset="-122"/>
              <a:cs typeface="Times New Roman" panose="02020603050405020304" pitchFamily="18" charset="0"/>
            </a:endParaRPr>
          </a:p>
          <a:p>
            <a:pPr algn="just">
              <a:spcBef>
                <a:spcPct val="50000"/>
              </a:spcBef>
            </a:pPr>
            <a:r>
              <a:rPr kumimoji="1" lang="zh-CN" altLang="en-US" sz="2400" dirty="0" smtClean="0">
                <a:solidFill>
                  <a:srgbClr val="FF00FF"/>
                </a:solidFill>
                <a:ea typeface="楷体" panose="02010609060101010101" pitchFamily="49" charset="-122"/>
                <a:cs typeface="Times New Roman" panose="02020603050405020304" pitchFamily="18" charset="0"/>
              </a:rPr>
              <a:t>     </a:t>
            </a:r>
            <a:r>
              <a:rPr kumimoji="1" lang="en-US" altLang="zh-CN" sz="2400" i="1" dirty="0" smtClean="0">
                <a:solidFill>
                  <a:srgbClr val="FF00FF"/>
                </a:solidFill>
                <a:ea typeface="楷体" panose="02010609060101010101" pitchFamily="49" charset="-122"/>
                <a:cs typeface="Times New Roman" panose="02020603050405020304" pitchFamily="18" charset="0"/>
              </a:rPr>
              <a:t>h</a:t>
            </a:r>
            <a:r>
              <a:rPr kumimoji="1" lang="en-US" altLang="zh-CN" sz="2400" dirty="0" smtClean="0">
                <a:solidFill>
                  <a:srgbClr val="FF00FF"/>
                </a:solidFill>
                <a:ea typeface="楷体" panose="02010609060101010101" pitchFamily="49" charset="-122"/>
                <a:cs typeface="Times New Roman" panose="02020603050405020304" pitchFamily="18" charset="0"/>
              </a:rPr>
              <a:t>(</a:t>
            </a:r>
            <a:r>
              <a:rPr kumimoji="1" lang="en-US" altLang="zh-CN" sz="2400" i="1" dirty="0" smtClean="0">
                <a:solidFill>
                  <a:srgbClr val="FF00FF"/>
                </a:solidFill>
                <a:ea typeface="楷体" panose="02010609060101010101" pitchFamily="49" charset="-122"/>
                <a:cs typeface="Times New Roman" panose="02020603050405020304" pitchFamily="18" charset="0"/>
              </a:rPr>
              <a:t>k</a:t>
            </a:r>
            <a:r>
              <a:rPr kumimoji="1" lang="en-US" altLang="zh-CN" sz="2400" dirty="0" smtClean="0">
                <a:solidFill>
                  <a:srgbClr val="FF00FF"/>
                </a:solidFill>
                <a:ea typeface="楷体" panose="02010609060101010101" pitchFamily="49" charset="-122"/>
                <a:cs typeface="Times New Roman" panose="02020603050405020304" pitchFamily="18" charset="0"/>
              </a:rPr>
              <a:t>)=</a:t>
            </a:r>
            <a:r>
              <a:rPr kumimoji="1" lang="en-US" altLang="zh-CN" sz="2400" i="1" dirty="0" smtClean="0">
                <a:solidFill>
                  <a:srgbClr val="FF00FF"/>
                </a:solidFill>
                <a:ea typeface="楷体" panose="02010609060101010101" pitchFamily="49" charset="-122"/>
                <a:cs typeface="Times New Roman" panose="02020603050405020304" pitchFamily="18" charset="0"/>
              </a:rPr>
              <a:t>k</a:t>
            </a:r>
            <a:r>
              <a:rPr kumimoji="1" lang="en-US" altLang="zh-CN" sz="2400" dirty="0" smtClean="0">
                <a:solidFill>
                  <a:srgbClr val="FF00FF"/>
                </a:solidFill>
                <a:ea typeface="楷体" panose="02010609060101010101" pitchFamily="49" charset="-122"/>
                <a:cs typeface="Times New Roman" panose="02020603050405020304" pitchFamily="18" charset="0"/>
              </a:rPr>
              <a:t> mod </a:t>
            </a:r>
            <a:r>
              <a:rPr kumimoji="1" lang="en-US" altLang="zh-CN" sz="2400" i="1" dirty="0" smtClean="0">
                <a:solidFill>
                  <a:srgbClr val="FF00FF"/>
                </a:solidFill>
                <a:ea typeface="楷体" panose="02010609060101010101" pitchFamily="49" charset="-122"/>
                <a:cs typeface="Times New Roman" panose="02020603050405020304" pitchFamily="18" charset="0"/>
              </a:rPr>
              <a:t>p</a:t>
            </a:r>
            <a:r>
              <a:rPr kumimoji="1" lang="en-US" altLang="zh-CN" sz="2400" dirty="0" smtClean="0">
                <a:solidFill>
                  <a:srgbClr val="FF00FF"/>
                </a:solidFill>
                <a:ea typeface="楷体" panose="02010609060101010101" pitchFamily="49" charset="-122"/>
                <a:cs typeface="Times New Roman" panose="02020603050405020304" pitchFamily="18" charset="0"/>
              </a:rPr>
              <a:t>  </a:t>
            </a:r>
            <a:r>
              <a:rPr kumimoji="1" lang="en-US" altLang="zh-CN" sz="2400" dirty="0" smtClean="0">
                <a:ea typeface="楷体" panose="02010609060101010101" pitchFamily="49" charset="-122"/>
                <a:cs typeface="Times New Roman" panose="02020603050405020304" pitchFamily="18" charset="0"/>
              </a:rPr>
              <a:t>(mod</a:t>
            </a:r>
            <a:r>
              <a:rPr kumimoji="1" lang="zh-CN" altLang="en-US" sz="2400" dirty="0" smtClean="0">
                <a:ea typeface="楷体" panose="02010609060101010101" pitchFamily="49" charset="-122"/>
                <a:cs typeface="Times New Roman" panose="02020603050405020304" pitchFamily="18" charset="0"/>
              </a:rPr>
              <a:t>为求</a:t>
            </a:r>
            <a:r>
              <a:rPr kumimoji="1" lang="zh-CN" altLang="en-US" sz="2400" smtClean="0">
                <a:ea typeface="楷体" panose="02010609060101010101" pitchFamily="49" charset="-122"/>
                <a:cs typeface="Times New Roman" panose="02020603050405020304" pitchFamily="18" charset="0"/>
              </a:rPr>
              <a:t>余运算，</a:t>
            </a:r>
            <a:r>
              <a:rPr kumimoji="1" lang="en-US" altLang="zh-CN" sz="2400" i="1" smtClean="0">
                <a:ea typeface="楷体" panose="02010609060101010101" pitchFamily="49" charset="-122"/>
                <a:cs typeface="Times New Roman" panose="02020603050405020304" pitchFamily="18" charset="0"/>
              </a:rPr>
              <a:t>p</a:t>
            </a:r>
            <a:r>
              <a:rPr kumimoji="1" lang="en-US" altLang="zh-CN" sz="2400" dirty="0" err="1" smtClean="0">
                <a:latin typeface="+mn-ea"/>
                <a:ea typeface="+mn-ea"/>
                <a:cs typeface="Times New Roman" panose="02020603050405020304" pitchFamily="18" charset="0"/>
              </a:rPr>
              <a:t>≤</a:t>
            </a:r>
            <a:r>
              <a:rPr kumimoji="1" lang="en-US" altLang="zh-CN" sz="2400" i="1" dirty="0" err="1" smtClean="0">
                <a:ea typeface="楷体" panose="02010609060101010101" pitchFamily="49" charset="-122"/>
                <a:cs typeface="Times New Roman" panose="02020603050405020304" pitchFamily="18" charset="0"/>
              </a:rPr>
              <a:t>m</a:t>
            </a:r>
            <a:r>
              <a:rPr kumimoji="1" lang="en-US" altLang="zh-CN" sz="2400" dirty="0" smtClean="0">
                <a:ea typeface="楷体" panose="02010609060101010101" pitchFamily="49" charset="-122"/>
                <a:cs typeface="Times New Roman" panose="02020603050405020304" pitchFamily="18" charset="0"/>
              </a:rPr>
              <a:t>)  </a:t>
            </a:r>
            <a:endParaRPr kumimoji="1" lang="en-US" altLang="zh-CN" sz="2400" dirty="0" smtClean="0">
              <a:ea typeface="楷体" panose="02010609060101010101" pitchFamily="49" charset="-122"/>
              <a:cs typeface="Times New Roman" panose="02020603050405020304" pitchFamily="18" charset="0"/>
            </a:endParaRPr>
          </a:p>
          <a:p>
            <a:pPr algn="just">
              <a:spcBef>
                <a:spcPct val="50000"/>
              </a:spcBef>
            </a:pPr>
            <a:r>
              <a:rPr kumimoji="1" lang="en-US" altLang="zh-CN" sz="2400" dirty="0" smtClean="0">
                <a:ea typeface="楷体" panose="02010609060101010101" pitchFamily="49" charset="-122"/>
                <a:cs typeface="Times New Roman" panose="02020603050405020304" pitchFamily="18" charset="0"/>
              </a:rPr>
              <a:t> </a:t>
            </a:r>
            <a:r>
              <a:rPr kumimoji="1" lang="en-US" altLang="zh-CN" sz="2400" i="1" dirty="0" smtClean="0">
                <a:ea typeface="楷体" panose="02010609060101010101" pitchFamily="49" charset="-122"/>
                <a:cs typeface="Times New Roman" panose="02020603050405020304" pitchFamily="18" charset="0"/>
              </a:rPr>
              <a:t>p</a:t>
            </a:r>
            <a:r>
              <a:rPr kumimoji="1" lang="zh-CN" altLang="en-US" sz="2400" dirty="0" smtClean="0">
                <a:ea typeface="楷体" panose="02010609060101010101" pitchFamily="49" charset="-122"/>
                <a:cs typeface="Times New Roman" panose="02020603050405020304" pitchFamily="18" charset="0"/>
              </a:rPr>
              <a:t>最好是质数（素数）。</a:t>
            </a:r>
            <a:endParaRPr kumimoji="1" lang="zh-CN" altLang="en-US" sz="2400" dirty="0" smtClean="0">
              <a:ea typeface="楷体" panose="02010609060101010101" pitchFamily="49" charset="-122"/>
              <a:cs typeface="Times New Roman" panose="02020603050405020304" pitchFamily="18" charset="0"/>
            </a:endParaRPr>
          </a:p>
        </p:txBody>
      </p:sp>
      <p:sp>
        <p:nvSpPr>
          <p:cNvPr id="20" name="TextBox 19"/>
          <p:cNvSpPr txBox="1"/>
          <p:nvPr/>
        </p:nvSpPr>
        <p:spPr>
          <a:xfrm>
            <a:off x="500034" y="5312647"/>
            <a:ext cx="8286808" cy="830997"/>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r>
              <a:rPr lang="zh-CN" altLang="en-US" sz="2400" smtClean="0">
                <a:solidFill>
                  <a:srgbClr val="FF0000"/>
                </a:solidFill>
                <a:ea typeface="楷体" panose="02010609060101010101" pitchFamily="49" charset="-122"/>
                <a:cs typeface="Times New Roman" panose="02020603050405020304" pitchFamily="18" charset="0"/>
              </a:rPr>
              <a:t>     讲解：</a:t>
            </a:r>
            <a:r>
              <a:rPr kumimoji="1" lang="zh-CN" altLang="en-US" sz="24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除留余数法就是把</a:t>
            </a:r>
            <a:r>
              <a:rPr kumimoji="1" lang="en-US" altLang="zh-CN" sz="24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sz="24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个记录按关键字映射的</a:t>
            </a:r>
            <a:r>
              <a:rPr kumimoji="1" lang="en-US" altLang="zh-CN" sz="24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4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t>
            </a:r>
            <a:r>
              <a:rPr kumimoji="1" lang="en-US" altLang="zh-CN" sz="2400" smtClean="0">
                <a:solidFill>
                  <a:srgbClr val="3333FF"/>
                </a:solidFill>
                <a:latin typeface="+mj-ea"/>
                <a:ea typeface="+mj-ea"/>
                <a:cs typeface="Times New Roman" panose="02020603050405020304" pitchFamily="18" charset="0"/>
              </a:rPr>
              <a:t>-</a:t>
            </a:r>
            <a:r>
              <a:rPr kumimoji="1" lang="en-US" altLang="zh-CN" sz="24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4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的哈希空间中。而模</a:t>
            </a:r>
            <a:r>
              <a:rPr kumimoji="1" lang="en-US" altLang="zh-CN" sz="24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4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smtClean="0">
                <a:solidFill>
                  <a:srgbClr val="3333FF"/>
                </a:solidFill>
                <a:ea typeface="楷体" panose="02010609060101010101" pitchFamily="49" charset="-122"/>
                <a:cs typeface="Times New Roman" panose="02020603050405020304" pitchFamily="18" charset="0"/>
              </a:rPr>
              <a:t>素数</a:t>
            </a:r>
            <a:r>
              <a:rPr kumimoji="1" lang="zh-CN" altLang="en-US" sz="24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）时出现冲突的可能性更小。</a:t>
            </a:r>
            <a:endParaRPr kumimoji="1" lang="zh-CN" altLang="en-US" sz="24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TextBox 20"/>
          <p:cNvSpPr txBox="1"/>
          <p:nvPr/>
        </p:nvSpPr>
        <p:spPr>
          <a:xfrm>
            <a:off x="3857620" y="1608068"/>
            <a:ext cx="785818" cy="400110"/>
          </a:xfrm>
          <a:prstGeom prst="rect">
            <a:avLst/>
          </a:prstGeom>
          <a:noFill/>
        </p:spPr>
        <p:txBody>
          <a:bodyPr wrap="square" rtlCol="0">
            <a:spAutoFit/>
          </a:bodyPr>
          <a:lstStyle/>
          <a:p>
            <a:r>
              <a:rPr lang="en-US" altLang="zh-CN" sz="2000" smtClean="0">
                <a:sym typeface="Symbol" panose="05050102010706020507"/>
              </a:rPr>
              <a:t></a:t>
            </a:r>
            <a:endParaRPr lang="zh-CN" altLang="en-US" sz="2000" dirty="0"/>
          </a:p>
        </p:txBody>
      </p:sp>
      <p:sp>
        <p:nvSpPr>
          <p:cNvPr id="18" name="灯片编号占位符 17"/>
          <p:cNvSpPr>
            <a:spLocks noGrp="1"/>
          </p:cNvSpPr>
          <p:nvPr>
            <p:ph type="sldNum" sz="quarter" idx="12"/>
          </p:nvPr>
        </p:nvSpPr>
        <p:spPr/>
        <p:txBody>
          <a:bodyPr/>
          <a:lstStyle/>
          <a:p>
            <a:fld id="{216B4EAB-AF76-4CCC-B2BB-91B2CA8F47F6}" type="slidenum">
              <a:rPr lang="en-US" altLang="zh-CN" smtClean="0"/>
            </a:fld>
            <a:r>
              <a:rPr lang="en-US" altLang="zh-CN" smtClean="0"/>
              <a:t>/35</a:t>
            </a:r>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785786" y="5214950"/>
            <a:ext cx="7500990" cy="461665"/>
          </a:xfrm>
          <a:prstGeom prst="rect">
            <a:avLst/>
          </a:prstGeom>
          <a:noFill/>
          <a:ln w="9525">
            <a:noFill/>
            <a:miter lim="800000"/>
          </a:ln>
          <a:effectLst/>
        </p:spPr>
        <p:txBody>
          <a:bodyPr wrap="square">
            <a:spAutoFit/>
          </a:bodyPr>
          <a:lstStyle/>
          <a:p>
            <a:pPr algn="just">
              <a:spcBef>
                <a:spcPct val="50000"/>
              </a:spcBef>
            </a:pPr>
            <a:r>
              <a:rPr kumimoji="1" lang="zh-CN" altLang="en-US" sz="2400" dirty="0" smtClean="0">
                <a:ea typeface="楷体" panose="02010609060101010101" pitchFamily="49" charset="-122"/>
                <a:cs typeface="Times New Roman" panose="02020603050405020304" pitchFamily="18" charset="0"/>
              </a:rPr>
              <a:t>哈希</a:t>
            </a:r>
            <a:r>
              <a:rPr kumimoji="1" lang="zh-CN" altLang="en-US" sz="2400" dirty="0">
                <a:ea typeface="楷体" panose="02010609060101010101" pitchFamily="49" charset="-122"/>
                <a:cs typeface="Times New Roman" panose="02020603050405020304" pitchFamily="18" charset="0"/>
              </a:rPr>
              <a:t>地址的</a:t>
            </a:r>
            <a:r>
              <a:rPr kumimoji="1" lang="zh-CN" altLang="en-US" sz="2400">
                <a:ea typeface="楷体" panose="02010609060101010101" pitchFamily="49" charset="-122"/>
                <a:cs typeface="Times New Roman" panose="02020603050405020304" pitchFamily="18" charset="0"/>
              </a:rPr>
              <a:t>集合</a:t>
            </a:r>
            <a:r>
              <a:rPr kumimoji="1" lang="zh-CN" altLang="en-US" sz="2400" smtClean="0">
                <a:ea typeface="楷体" panose="02010609060101010101" pitchFamily="49" charset="-122"/>
                <a:cs typeface="Times New Roman" panose="02020603050405020304" pitchFamily="18" charset="0"/>
              </a:rPr>
              <a:t>为</a:t>
            </a:r>
            <a:r>
              <a:rPr kumimoji="1" lang="en-US" altLang="zh-CN" sz="2400" smtClean="0">
                <a:ea typeface="楷体" panose="02010609060101010101" pitchFamily="49" charset="-122"/>
                <a:cs typeface="Times New Roman" panose="02020603050405020304" pitchFamily="18" charset="0"/>
              </a:rPr>
              <a:t>(2</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75</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28</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34</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16</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38</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62</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20</a:t>
            </a:r>
            <a:r>
              <a:rPr kumimoji="1" lang="en-US" altLang="zh-CN" sz="2400" dirty="0">
                <a:ea typeface="楷体" panose="02010609060101010101" pitchFamily="49" charset="-122"/>
                <a:cs typeface="Times New Roman" panose="02020603050405020304" pitchFamily="18" charset="0"/>
              </a:rPr>
              <a:t>)</a:t>
            </a:r>
            <a:r>
              <a:rPr kumimoji="1" lang="zh-CN" altLang="en-US" sz="2400" smtClean="0">
                <a:ea typeface="楷体" panose="02010609060101010101" pitchFamily="49" charset="-122"/>
                <a:cs typeface="Times New Roman" panose="02020603050405020304" pitchFamily="18" charset="0"/>
              </a:rPr>
              <a:t>。</a:t>
            </a:r>
            <a:endParaRPr kumimoji="1" lang="zh-CN" altLang="en-US" sz="2400" dirty="0" smtClean="0">
              <a:ea typeface="楷体" panose="02010609060101010101" pitchFamily="49" charset="-122"/>
              <a:cs typeface="Times New Roman" panose="02020603050405020304" pitchFamily="18" charset="0"/>
            </a:endParaRPr>
          </a:p>
        </p:txBody>
      </p:sp>
      <p:sp>
        <p:nvSpPr>
          <p:cNvPr id="3" name="TextBox 2"/>
          <p:cNvSpPr txBox="1"/>
          <p:nvPr/>
        </p:nvSpPr>
        <p:spPr>
          <a:xfrm>
            <a:off x="357158" y="142852"/>
            <a:ext cx="278608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zh-CN" sz="2400" dirty="0" smtClean="0">
                <a:solidFill>
                  <a:srgbClr val="FF0000"/>
                </a:solidFill>
                <a:latin typeface="微软雅黑" panose="020B0503020204020204" charset="-122"/>
                <a:ea typeface="微软雅黑" panose="020B0503020204020204" charset="-122"/>
                <a:cs typeface="Times New Roman" panose="02020603050405020304" pitchFamily="18" charset="0"/>
              </a:rPr>
              <a:t>3</a:t>
            </a:r>
            <a:r>
              <a:rPr kumimoji="1" lang="zh-CN" altLang="en-US" sz="2400" dirty="0" smtClean="0">
                <a:solidFill>
                  <a:srgbClr val="FF0000"/>
                </a:solidFill>
                <a:latin typeface="微软雅黑" panose="020B0503020204020204" charset="-122"/>
                <a:ea typeface="微软雅黑" panose="020B0503020204020204" charset="-122"/>
                <a:cs typeface="Times New Roman" panose="02020603050405020304" pitchFamily="18" charset="0"/>
              </a:rPr>
              <a:t>、数字分析法</a:t>
            </a:r>
            <a:endParaRPr kumimoji="1" lang="zh-CN" altLang="en-US" sz="2400" dirty="0" smtClean="0">
              <a:solidFill>
                <a:srgbClr val="FF0000"/>
              </a:solidFill>
              <a:latin typeface="微软雅黑" panose="020B0503020204020204" charset="-122"/>
              <a:ea typeface="微软雅黑" panose="020B0503020204020204" charset="-122"/>
              <a:cs typeface="Times New Roman" panose="02020603050405020304" pitchFamily="18" charset="0"/>
            </a:endParaRPr>
          </a:p>
        </p:txBody>
      </p:sp>
      <p:graphicFrame>
        <p:nvGraphicFramePr>
          <p:cNvPr id="4" name="表格 3"/>
          <p:cNvGraphicFramePr>
            <a:graphicFrameLocks noGrp="1"/>
          </p:cNvGraphicFramePr>
          <p:nvPr/>
        </p:nvGraphicFramePr>
        <p:xfrm>
          <a:off x="857224" y="1390974"/>
          <a:ext cx="4714912" cy="2966720"/>
        </p:xfrm>
        <a:graphic>
          <a:graphicData uri="http://schemas.openxmlformats.org/drawingml/2006/table">
            <a:tbl>
              <a:tblPr firstRow="1" bandRow="1">
                <a:tableStyleId>{16D9F66E-5EB9-4882-86FB-DCBF35E3C3E4}</a:tableStyleId>
              </a:tblPr>
              <a:tblGrid>
                <a:gridCol w="589364"/>
                <a:gridCol w="589364"/>
                <a:gridCol w="589364"/>
                <a:gridCol w="589364"/>
                <a:gridCol w="589364"/>
                <a:gridCol w="589364"/>
                <a:gridCol w="589364"/>
                <a:gridCol w="589364"/>
              </a:tblGrid>
              <a:tr h="370840">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1</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7</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6</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0</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6</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8</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7</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5</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7</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6</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8</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4</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6</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3</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4</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7</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0</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6</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8</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1</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6</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7</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7</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4</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6</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3</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8</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8</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1</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6</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3</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9</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4</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3333FF"/>
                          </a:solidFill>
                          <a:latin typeface="Times New Roman" panose="02020603050405020304" pitchFamily="18" charset="0"/>
                          <a:cs typeface="Times New Roman" panose="02020603050405020304" pitchFamily="18" charset="0"/>
                        </a:rPr>
                        <a:t>2</a:t>
                      </a:r>
                      <a:endParaRPr lang="zh-CN" altLang="en-US" b="1" dirty="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0</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bl>
          </a:graphicData>
        </a:graphic>
      </p:graphicFrame>
      <p:graphicFrame>
        <p:nvGraphicFramePr>
          <p:cNvPr id="5" name="表格 4"/>
          <p:cNvGraphicFramePr>
            <a:graphicFrameLocks noGrp="1"/>
          </p:cNvGraphicFramePr>
          <p:nvPr/>
        </p:nvGraphicFramePr>
        <p:xfrm>
          <a:off x="7179486" y="1390974"/>
          <a:ext cx="1178728" cy="2966720"/>
        </p:xfrm>
        <a:graphic>
          <a:graphicData uri="http://schemas.openxmlformats.org/drawingml/2006/table">
            <a:tbl>
              <a:tblPr firstRow="1" bandRow="1">
                <a:tableStyleId>{16D9F66E-5EB9-4882-86FB-DCBF35E3C3E4}</a:tableStyleId>
              </a:tblPr>
              <a:tblGrid>
                <a:gridCol w="589364"/>
                <a:gridCol w="589364"/>
              </a:tblGrid>
              <a:tr h="370840">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0</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7</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5</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8</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3</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4</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1</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6</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3</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8</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6</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2</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0</a:t>
                      </a:r>
                      <a:endParaRPr lang="zh-CN" altLang="en-US" b="1" dirty="0">
                        <a:solidFill>
                          <a:srgbClr val="FF0000"/>
                        </a:solidFill>
                        <a:latin typeface="Times New Roman" panose="02020603050405020304" pitchFamily="18" charset="0"/>
                        <a:cs typeface="Times New Roman" panose="02020603050405020304" pitchFamily="18" charset="0"/>
                      </a:endParaRPr>
                    </a:p>
                  </a:txBody>
                  <a:tcPr/>
                </a:tc>
              </a:tr>
            </a:tbl>
          </a:graphicData>
        </a:graphic>
      </p:graphicFrame>
      <p:sp>
        <p:nvSpPr>
          <p:cNvPr id="7" name="TextBox 6"/>
          <p:cNvSpPr txBox="1"/>
          <p:nvPr/>
        </p:nvSpPr>
        <p:spPr>
          <a:xfrm>
            <a:off x="1928794" y="857232"/>
            <a:ext cx="1857388" cy="461665"/>
          </a:xfrm>
          <a:prstGeom prst="rect">
            <a:avLst/>
          </a:prstGeom>
          <a:noFill/>
        </p:spPr>
        <p:txBody>
          <a:bodyPr wrap="square" rtlCol="0">
            <a:spAutoFit/>
          </a:bodyPr>
          <a:lstStyle/>
          <a:p>
            <a:r>
              <a:rPr lang="zh-CN" altLang="en-US" sz="2400" dirty="0" smtClean="0">
                <a:ea typeface="楷体" panose="02010609060101010101" pitchFamily="49" charset="-122"/>
                <a:cs typeface="Times New Roman" panose="02020603050405020304" pitchFamily="18" charset="0"/>
              </a:rPr>
              <a:t>关键字</a:t>
            </a:r>
            <a:endParaRPr lang="zh-CN" altLang="en-US" sz="2400" dirty="0" smtClean="0">
              <a:ea typeface="楷体" panose="02010609060101010101" pitchFamily="49" charset="-122"/>
              <a:cs typeface="Times New Roman" panose="02020603050405020304" pitchFamily="18" charset="0"/>
            </a:endParaRPr>
          </a:p>
        </p:txBody>
      </p:sp>
      <p:grpSp>
        <p:nvGrpSpPr>
          <p:cNvPr id="9" name="组合 8"/>
          <p:cNvGrpSpPr/>
          <p:nvPr/>
        </p:nvGrpSpPr>
        <p:grpSpPr>
          <a:xfrm>
            <a:off x="5786446" y="1357298"/>
            <a:ext cx="1179434" cy="1571636"/>
            <a:chOff x="5786446" y="1571612"/>
            <a:chExt cx="1179434" cy="1571636"/>
          </a:xfrm>
        </p:grpSpPr>
        <p:sp>
          <p:nvSpPr>
            <p:cNvPr id="6" name="右箭头 5"/>
            <p:cNvSpPr/>
            <p:nvPr/>
          </p:nvSpPr>
          <p:spPr>
            <a:xfrm>
              <a:off x="5786446" y="2857496"/>
              <a:ext cx="1143008" cy="28575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400"/>
            </a:p>
          </p:txBody>
        </p:sp>
        <p:sp>
          <p:nvSpPr>
            <p:cNvPr id="8" name="TextBox 7"/>
            <p:cNvSpPr txBox="1"/>
            <p:nvPr/>
          </p:nvSpPr>
          <p:spPr>
            <a:xfrm>
              <a:off x="5857884" y="1571612"/>
              <a:ext cx="1107996" cy="1285884"/>
            </a:xfrm>
            <a:prstGeom prst="rect">
              <a:avLst/>
            </a:prstGeom>
            <a:noFill/>
          </p:spPr>
          <p:txBody>
            <a:bodyPr vert="eaVert" wrap="square" rtlCol="0">
              <a:spAutoFit/>
            </a:bodyPr>
            <a:lstStyle/>
            <a:p>
              <a:r>
                <a:rPr kumimoji="1" lang="zh-CN" altLang="en-US" sz="2000" dirty="0" smtClean="0">
                  <a:ea typeface="楷体" panose="02010609060101010101" pitchFamily="49" charset="-122"/>
                  <a:cs typeface="Times New Roman" panose="02020603050405020304" pitchFamily="18" charset="0"/>
                </a:rPr>
                <a:t>取</a:t>
              </a:r>
              <a:r>
                <a:rPr kumimoji="1" lang="zh-CN" altLang="en-US" sz="2000" dirty="0" smtClean="0">
                  <a:solidFill>
                    <a:srgbClr val="FF00FF"/>
                  </a:solidFill>
                  <a:ea typeface="楷体" panose="02010609060101010101" pitchFamily="49" charset="-122"/>
                  <a:cs typeface="Times New Roman" panose="02020603050405020304" pitchFamily="18" charset="0"/>
                </a:rPr>
                <a:t>最后两位</a:t>
              </a:r>
              <a:r>
                <a:rPr kumimoji="1" lang="zh-CN" altLang="en-US" sz="2000" dirty="0" smtClean="0">
                  <a:ea typeface="楷体" panose="02010609060101010101" pitchFamily="49" charset="-122"/>
                  <a:cs typeface="Times New Roman" panose="02020603050405020304" pitchFamily="18" charset="0"/>
                </a:rPr>
                <a:t>作为哈希地址</a:t>
              </a:r>
              <a:endParaRPr lang="zh-CN" altLang="en-US" sz="2000" dirty="0">
                <a:ea typeface="楷体" panose="02010609060101010101" pitchFamily="49" charset="-122"/>
                <a:cs typeface="Times New Roman" panose="02020603050405020304" pitchFamily="18" charset="0"/>
              </a:endParaRPr>
            </a:p>
          </p:txBody>
        </p:sp>
      </p:grpSp>
      <p:sp>
        <p:nvSpPr>
          <p:cNvPr id="11" name="右弧形箭头 10"/>
          <p:cNvSpPr/>
          <p:nvPr/>
        </p:nvSpPr>
        <p:spPr>
          <a:xfrm>
            <a:off x="7572396" y="4500570"/>
            <a:ext cx="285752" cy="928694"/>
          </a:xfrm>
          <a:prstGeom prst="curved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2400">
              <a:solidFill>
                <a:schemeClr val="tx1"/>
              </a:solidFill>
            </a:endParaRPr>
          </a:p>
        </p:txBody>
      </p:sp>
      <p:grpSp>
        <p:nvGrpSpPr>
          <p:cNvPr id="16" name="组合 15"/>
          <p:cNvGrpSpPr/>
          <p:nvPr/>
        </p:nvGrpSpPr>
        <p:grpSpPr>
          <a:xfrm>
            <a:off x="1357290" y="5743534"/>
            <a:ext cx="6572296" cy="757300"/>
            <a:chOff x="1357290" y="5743534"/>
            <a:chExt cx="6572296" cy="757300"/>
          </a:xfrm>
        </p:grpSpPr>
        <p:sp>
          <p:nvSpPr>
            <p:cNvPr id="12" name="圆角矩形 11"/>
            <p:cNvSpPr/>
            <p:nvPr/>
          </p:nvSpPr>
          <p:spPr>
            <a:xfrm>
              <a:off x="1357290" y="5857892"/>
              <a:ext cx="2071702" cy="6429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dirty="0" smtClean="0">
                  <a:latin typeface="楷体" panose="02010609060101010101" pitchFamily="49" charset="-122"/>
                  <a:ea typeface="楷体" panose="02010609060101010101" pitchFamily="49" charset="-122"/>
                </a:rPr>
                <a:t>大数值范围</a:t>
              </a:r>
              <a:endParaRPr lang="zh-CN" altLang="en-US" sz="2000" dirty="0">
                <a:latin typeface="楷体" panose="02010609060101010101" pitchFamily="49" charset="-122"/>
                <a:ea typeface="楷体" panose="02010609060101010101" pitchFamily="49" charset="-122"/>
              </a:endParaRPr>
            </a:p>
          </p:txBody>
        </p:sp>
        <p:sp>
          <p:nvSpPr>
            <p:cNvPr id="13" name="圆角矩形 12"/>
            <p:cNvSpPr/>
            <p:nvPr/>
          </p:nvSpPr>
          <p:spPr>
            <a:xfrm>
              <a:off x="5857884" y="5857892"/>
              <a:ext cx="2071702" cy="6429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dirty="0" smtClean="0">
                  <a:latin typeface="楷体" panose="02010609060101010101" pitchFamily="49" charset="-122"/>
                  <a:ea typeface="楷体" panose="02010609060101010101" pitchFamily="49" charset="-122"/>
                </a:rPr>
                <a:t>小数值范围</a:t>
              </a:r>
              <a:endParaRPr lang="zh-CN" altLang="en-US" sz="2000" dirty="0">
                <a:latin typeface="楷体" panose="02010609060101010101" pitchFamily="49" charset="-122"/>
                <a:ea typeface="楷体" panose="02010609060101010101" pitchFamily="49" charset="-122"/>
              </a:endParaRPr>
            </a:p>
          </p:txBody>
        </p:sp>
        <p:sp>
          <p:nvSpPr>
            <p:cNvPr id="14" name="右箭头 13"/>
            <p:cNvSpPr/>
            <p:nvPr/>
          </p:nvSpPr>
          <p:spPr>
            <a:xfrm>
              <a:off x="3571868" y="6143644"/>
              <a:ext cx="2071702" cy="21431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400"/>
            </a:p>
          </p:txBody>
        </p:sp>
        <p:sp>
          <p:nvSpPr>
            <p:cNvPr id="15" name="TextBox 14"/>
            <p:cNvSpPr txBox="1"/>
            <p:nvPr/>
          </p:nvSpPr>
          <p:spPr>
            <a:xfrm>
              <a:off x="3643306" y="5743534"/>
              <a:ext cx="2143140" cy="400110"/>
            </a:xfrm>
            <a:prstGeom prst="rect">
              <a:avLst/>
            </a:prstGeom>
            <a:noFill/>
          </p:spPr>
          <p:txBody>
            <a:bodyPr wrap="square" rtlCol="0">
              <a:spAutoFit/>
            </a:bodyPr>
            <a:lstStyle/>
            <a:p>
              <a:r>
                <a:rPr kumimoji="1" lang="zh-CN" altLang="en-US" sz="2000" dirty="0" smtClean="0">
                  <a:ea typeface="楷体" panose="02010609060101010101" pitchFamily="49" charset="-122"/>
                  <a:cs typeface="Times New Roman" panose="02020603050405020304" pitchFamily="18" charset="0"/>
                </a:rPr>
                <a:t>哈希函数</a:t>
              </a:r>
              <a:r>
                <a:rPr kumimoji="1" lang="en-US" altLang="zh-CN" sz="2000" i="1" dirty="0" smtClean="0">
                  <a:ea typeface="楷体" panose="02010609060101010101" pitchFamily="49" charset="-122"/>
                  <a:cs typeface="Times New Roman" panose="02020603050405020304" pitchFamily="18" charset="0"/>
                </a:rPr>
                <a:t>h</a:t>
              </a:r>
              <a:r>
                <a:rPr kumimoji="1" lang="en-US" altLang="zh-CN" sz="2000" dirty="0" smtClean="0">
                  <a:ea typeface="楷体" panose="02010609060101010101" pitchFamily="49" charset="-122"/>
                  <a:cs typeface="Times New Roman" panose="02020603050405020304" pitchFamily="18" charset="0"/>
                </a:rPr>
                <a:t>(</a:t>
              </a:r>
              <a:r>
                <a:rPr kumimoji="1" lang="en-US" altLang="zh-CN" sz="2000" i="1" dirty="0" smtClean="0">
                  <a:ea typeface="楷体" panose="02010609060101010101" pitchFamily="49" charset="-122"/>
                  <a:cs typeface="Times New Roman" panose="02020603050405020304" pitchFamily="18" charset="0"/>
                </a:rPr>
                <a:t>k</a:t>
              </a:r>
              <a:r>
                <a:rPr kumimoji="1" lang="en-US" altLang="zh-CN" sz="2000" dirty="0" smtClean="0">
                  <a:ea typeface="楷体" panose="02010609060101010101" pitchFamily="49" charset="-122"/>
                  <a:cs typeface="Times New Roman" panose="02020603050405020304" pitchFamily="18" charset="0"/>
                </a:rPr>
                <a:t>)</a:t>
              </a:r>
              <a:endParaRPr lang="zh-CN" altLang="en-US" sz="2000" dirty="0">
                <a:ea typeface="楷体" panose="02010609060101010101" pitchFamily="49" charset="-122"/>
                <a:cs typeface="Times New Roman" panose="02020603050405020304" pitchFamily="18" charset="0"/>
              </a:endParaRPr>
            </a:p>
          </p:txBody>
        </p:sp>
      </p:grpSp>
      <p:sp>
        <p:nvSpPr>
          <p:cNvPr id="18" name="灯片编号占位符 17"/>
          <p:cNvSpPr>
            <a:spLocks noGrp="1"/>
          </p:cNvSpPr>
          <p:nvPr>
            <p:ph type="sldNum" sz="quarter" idx="12"/>
          </p:nvPr>
        </p:nvSpPr>
        <p:spPr/>
        <p:txBody>
          <a:bodyPr/>
          <a:lstStyle/>
          <a:p>
            <a:fld id="{216B4EAB-AF76-4CCC-B2BB-91B2CA8F47F6}" type="slidenum">
              <a:rPr lang="en-US" altLang="zh-CN" smtClean="0"/>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ldLvl="0" animBg="1"/>
      <p:bldP spid="11"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857224" y="2071678"/>
            <a:ext cx="7358114" cy="1791260"/>
          </a:xfrm>
          <a:prstGeom prst="rect">
            <a:avLst/>
          </a:prstGeom>
          <a:noFill/>
          <a:ln w="9525">
            <a:noFill/>
            <a:miter lim="800000"/>
          </a:ln>
          <a:effectLst/>
        </p:spPr>
        <p:txBody>
          <a:bodyPr wrap="square">
            <a:spAutoFit/>
          </a:bodyPr>
          <a:lstStyle/>
          <a:p>
            <a:pPr algn="just">
              <a:lnSpc>
                <a:spcPct val="120000"/>
              </a:lnSpc>
              <a:spcBef>
                <a:spcPct val="50000"/>
              </a:spcBef>
            </a:pPr>
            <a:r>
              <a:rPr kumimoji="1" lang="zh-CN" altLang="en-US" sz="2400" dirty="0">
                <a:solidFill>
                  <a:srgbClr val="FF0000"/>
                </a:solidFill>
                <a:ea typeface="楷体" panose="02010609060101010101" pitchFamily="49" charset="-122"/>
                <a:cs typeface="Times New Roman" panose="02020603050405020304" pitchFamily="18" charset="0"/>
              </a:rPr>
              <a:t>　解</a:t>
            </a:r>
            <a:r>
              <a:rPr kumimoji="1" lang="zh-CN" altLang="en-US" sz="2400">
                <a:solidFill>
                  <a:srgbClr val="FF0000"/>
                </a:solidFill>
                <a:ea typeface="楷体" panose="02010609060101010101" pitchFamily="49" charset="-122"/>
                <a:cs typeface="Times New Roman" panose="02020603050405020304" pitchFamily="18" charset="0"/>
              </a:rPr>
              <a:t>：</a:t>
            </a:r>
            <a:r>
              <a:rPr kumimoji="1" lang="en-US" altLang="zh-CN" sz="2400" i="1" smtClean="0">
                <a:ea typeface="楷体" panose="02010609060101010101" pitchFamily="49" charset="-122"/>
                <a:cs typeface="Times New Roman" panose="02020603050405020304" pitchFamily="18" charset="0"/>
              </a:rPr>
              <a:t>n</a:t>
            </a:r>
            <a:r>
              <a:rPr kumimoji="1" lang="en-US" altLang="zh-CN" sz="2400" smtClean="0">
                <a:ea typeface="楷体" panose="02010609060101010101" pitchFamily="49" charset="-122"/>
                <a:cs typeface="Times New Roman" panose="02020603050405020304" pitchFamily="18" charset="0"/>
              </a:rPr>
              <a:t>=11</a:t>
            </a:r>
            <a:r>
              <a:rPr kumimoji="1" lang="zh-CN" altLang="en-US" sz="2400" smtClean="0">
                <a:ea typeface="楷体" panose="02010609060101010101" pitchFamily="49" charset="-122"/>
                <a:cs typeface="Times New Roman" panose="02020603050405020304" pitchFamily="18" charset="0"/>
              </a:rPr>
              <a:t>，</a:t>
            </a:r>
            <a:r>
              <a:rPr kumimoji="1" lang="en-US" altLang="zh-CN" sz="2400" i="1" smtClean="0">
                <a:ea typeface="楷体" panose="02010609060101010101" pitchFamily="49" charset="-122"/>
                <a:cs typeface="Times New Roman" panose="02020603050405020304" pitchFamily="18" charset="0"/>
              </a:rPr>
              <a:t>m</a:t>
            </a:r>
            <a:r>
              <a:rPr kumimoji="1" lang="en-US" altLang="zh-CN" sz="2400" smtClean="0">
                <a:ea typeface="楷体" panose="02010609060101010101" pitchFamily="49" charset="-122"/>
                <a:cs typeface="Times New Roman" panose="02020603050405020304" pitchFamily="18" charset="0"/>
              </a:rPr>
              <a:t>=13</a:t>
            </a:r>
            <a:r>
              <a:rPr kumimoji="1" lang="zh-CN" altLang="en-US" sz="2400" smtClean="0">
                <a:ea typeface="楷体" panose="02010609060101010101" pitchFamily="49" charset="-122"/>
                <a:cs typeface="Times New Roman" panose="02020603050405020304" pitchFamily="18" charset="0"/>
              </a:rPr>
              <a:t>，设计除</a:t>
            </a:r>
            <a:r>
              <a:rPr kumimoji="1" lang="zh-CN" altLang="en-US" sz="2400" dirty="0">
                <a:ea typeface="楷体" panose="02010609060101010101" pitchFamily="49" charset="-122"/>
                <a:cs typeface="Times New Roman" panose="02020603050405020304" pitchFamily="18" charset="0"/>
              </a:rPr>
              <a:t>留余数法的哈希函数为：</a:t>
            </a:r>
            <a:endParaRPr kumimoji="1" lang="zh-CN" altLang="en-US" sz="2400" dirty="0">
              <a:ea typeface="楷体" panose="02010609060101010101" pitchFamily="49" charset="-122"/>
              <a:cs typeface="Times New Roman" panose="02020603050405020304" pitchFamily="18" charset="0"/>
            </a:endParaRPr>
          </a:p>
          <a:p>
            <a:pPr algn="just">
              <a:lnSpc>
                <a:spcPct val="120000"/>
              </a:lnSpc>
              <a:spcBef>
                <a:spcPct val="50000"/>
              </a:spcBef>
            </a:pPr>
            <a:r>
              <a:rPr kumimoji="1" lang="zh-CN" altLang="en-US" sz="2400" dirty="0">
                <a:ea typeface="楷体" panose="02010609060101010101" pitchFamily="49" charset="-122"/>
                <a:cs typeface="Times New Roman" panose="02020603050405020304" pitchFamily="18" charset="0"/>
              </a:rPr>
              <a:t>　　</a:t>
            </a:r>
            <a:r>
              <a:rPr kumimoji="1" lang="en-US" altLang="zh-CN" sz="2400" dirty="0">
                <a:ea typeface="楷体" panose="02010609060101010101" pitchFamily="49" charset="-122"/>
                <a:cs typeface="Times New Roman" panose="02020603050405020304" pitchFamily="18" charset="0"/>
              </a:rPr>
              <a:t>h(</a:t>
            </a:r>
            <a:r>
              <a:rPr kumimoji="1" lang="en-US" altLang="zh-CN" sz="2400" i="1" dirty="0">
                <a:ea typeface="楷体" panose="02010609060101010101" pitchFamily="49" charset="-122"/>
                <a:cs typeface="Times New Roman" panose="02020603050405020304" pitchFamily="18" charset="0"/>
              </a:rPr>
              <a:t>k</a:t>
            </a:r>
            <a:r>
              <a:rPr kumimoji="1" lang="en-US" altLang="zh-CN" sz="2400" dirty="0">
                <a:ea typeface="楷体" panose="02010609060101010101" pitchFamily="49" charset="-122"/>
                <a:cs typeface="Times New Roman" panose="02020603050405020304" pitchFamily="18" charset="0"/>
              </a:rPr>
              <a:t>)=</a:t>
            </a:r>
            <a:r>
              <a:rPr kumimoji="1" lang="en-US" altLang="zh-CN" sz="2400" i="1" dirty="0">
                <a:ea typeface="楷体" panose="02010609060101010101" pitchFamily="49" charset="-122"/>
                <a:cs typeface="Times New Roman" panose="02020603050405020304" pitchFamily="18" charset="0"/>
              </a:rPr>
              <a:t>k</a:t>
            </a:r>
            <a:r>
              <a:rPr kumimoji="1" lang="en-US" altLang="zh-CN" sz="2400" dirty="0">
                <a:ea typeface="楷体" panose="02010609060101010101" pitchFamily="49" charset="-122"/>
                <a:cs typeface="Times New Roman" panose="02020603050405020304" pitchFamily="18" charset="0"/>
              </a:rPr>
              <a:t> mod </a:t>
            </a:r>
            <a:r>
              <a:rPr kumimoji="1" lang="en-US" altLang="zh-CN" sz="2400" i="1" dirty="0">
                <a:solidFill>
                  <a:srgbClr val="FF00FF"/>
                </a:solidFill>
                <a:ea typeface="楷体" panose="02010609060101010101" pitchFamily="49" charset="-122"/>
                <a:cs typeface="Times New Roman" panose="02020603050405020304" pitchFamily="18" charset="0"/>
              </a:rPr>
              <a:t>p</a:t>
            </a:r>
            <a:endParaRPr kumimoji="1" lang="en-US" altLang="zh-CN" sz="2400" i="1" dirty="0">
              <a:solidFill>
                <a:srgbClr val="FF00FF"/>
              </a:solidFill>
              <a:ea typeface="楷体" panose="02010609060101010101" pitchFamily="49" charset="-122"/>
              <a:cs typeface="Times New Roman" panose="02020603050405020304" pitchFamily="18" charset="0"/>
            </a:endParaRPr>
          </a:p>
          <a:p>
            <a:pPr algn="just">
              <a:lnSpc>
                <a:spcPct val="120000"/>
              </a:lnSpc>
              <a:spcBef>
                <a:spcPct val="50000"/>
              </a:spcBef>
            </a:pPr>
            <a:r>
              <a:rPr kumimoji="1" lang="zh-CN" altLang="en-US" sz="2400" dirty="0">
                <a:ea typeface="楷体" panose="02010609060101010101" pitchFamily="49" charset="-122"/>
                <a:cs typeface="Times New Roman" panose="02020603050405020304" pitchFamily="18" charset="0"/>
              </a:rPr>
              <a:t>　</a:t>
            </a:r>
            <a:r>
              <a:rPr kumimoji="1" lang="en-US" altLang="zh-CN" sz="2400" i="1" dirty="0">
                <a:solidFill>
                  <a:srgbClr val="FF00FF"/>
                </a:solidFill>
                <a:ea typeface="楷体" panose="02010609060101010101" pitchFamily="49" charset="-122"/>
                <a:cs typeface="Times New Roman" panose="02020603050405020304" pitchFamily="18" charset="0"/>
              </a:rPr>
              <a:t>p</a:t>
            </a:r>
            <a:r>
              <a:rPr kumimoji="1" lang="zh-CN" altLang="en-US" sz="2400" dirty="0">
                <a:ea typeface="楷体" panose="02010609060101010101" pitchFamily="49" charset="-122"/>
                <a:cs typeface="Times New Roman" panose="02020603050405020304" pitchFamily="18" charset="0"/>
              </a:rPr>
              <a:t>应为小于等于</a:t>
            </a:r>
            <a:r>
              <a:rPr kumimoji="1" lang="en-US" altLang="zh-CN" sz="2400" i="1" dirty="0">
                <a:ea typeface="楷体" panose="02010609060101010101" pitchFamily="49" charset="-122"/>
                <a:cs typeface="Times New Roman" panose="02020603050405020304" pitchFamily="18" charset="0"/>
              </a:rPr>
              <a:t>m</a:t>
            </a:r>
            <a:r>
              <a:rPr kumimoji="1" lang="zh-CN" altLang="en-US" sz="2400">
                <a:ea typeface="楷体" panose="02010609060101010101" pitchFamily="49" charset="-122"/>
                <a:cs typeface="Times New Roman" panose="02020603050405020304" pitchFamily="18" charset="0"/>
              </a:rPr>
              <a:t>的</a:t>
            </a:r>
            <a:r>
              <a:rPr kumimoji="1" lang="zh-CN" altLang="en-US" sz="2400" smtClean="0">
                <a:ea typeface="楷体" panose="02010609060101010101" pitchFamily="49" charset="-122"/>
                <a:cs typeface="Times New Roman" panose="02020603050405020304" pitchFamily="18" charset="0"/>
              </a:rPr>
              <a:t>素数，设</a:t>
            </a:r>
            <a:r>
              <a:rPr kumimoji="1" lang="en-US" altLang="zh-CN" sz="2400" i="1" smtClean="0">
                <a:solidFill>
                  <a:srgbClr val="FF00FF"/>
                </a:solidFill>
                <a:ea typeface="楷体" panose="02010609060101010101" pitchFamily="49" charset="-122"/>
                <a:cs typeface="Times New Roman" panose="02020603050405020304" pitchFamily="18" charset="0"/>
              </a:rPr>
              <a:t>p=</a:t>
            </a:r>
            <a:r>
              <a:rPr kumimoji="1" lang="en-US" altLang="zh-CN" sz="2400" smtClean="0">
                <a:solidFill>
                  <a:srgbClr val="FF00FF"/>
                </a:solidFill>
                <a:ea typeface="楷体" panose="02010609060101010101" pitchFamily="49" charset="-122"/>
                <a:cs typeface="Times New Roman" panose="02020603050405020304" pitchFamily="18" charset="0"/>
              </a:rPr>
              <a:t>13</a:t>
            </a:r>
            <a:r>
              <a:rPr kumimoji="1" lang="zh-CN" altLang="en-US" sz="2400" dirty="0" smtClean="0">
                <a:ea typeface="楷体" panose="02010609060101010101" pitchFamily="49" charset="-122"/>
                <a:cs typeface="Times New Roman" panose="02020603050405020304" pitchFamily="18" charset="0"/>
              </a:rPr>
              <a:t>。</a:t>
            </a:r>
            <a:endParaRPr kumimoji="1" lang="zh-CN" altLang="en-US" sz="2400" dirty="0" smtClean="0">
              <a:solidFill>
                <a:srgbClr val="FF0000"/>
              </a:solidFill>
              <a:ea typeface="楷体" panose="02010609060101010101" pitchFamily="49" charset="-122"/>
              <a:cs typeface="Times New Roman" panose="02020603050405020304" pitchFamily="18" charset="0"/>
            </a:endParaRPr>
          </a:p>
        </p:txBody>
      </p:sp>
      <p:sp>
        <p:nvSpPr>
          <p:cNvPr id="62467" name="Text Box 3"/>
          <p:cNvSpPr txBox="1">
            <a:spLocks noChangeArrowheads="1"/>
          </p:cNvSpPr>
          <p:nvPr/>
        </p:nvSpPr>
        <p:spPr bwMode="auto">
          <a:xfrm>
            <a:off x="539750" y="333375"/>
            <a:ext cx="8064500" cy="1495794"/>
          </a:xfrm>
          <a:prstGeom prst="rect">
            <a:avLst/>
          </a:prstGeom>
          <a:noFill/>
          <a:ln w="9525">
            <a:noFill/>
            <a:miter lim="800000"/>
          </a:ln>
          <a:effectLst/>
        </p:spPr>
        <p:txBody>
          <a:bodyPr>
            <a:spAutoFit/>
          </a:bodyPr>
          <a:lstStyle/>
          <a:p>
            <a:pPr algn="just">
              <a:lnSpc>
                <a:spcPct val="120000"/>
              </a:lnSpc>
              <a:spcBef>
                <a:spcPct val="50000"/>
              </a:spcBef>
            </a:pPr>
            <a:r>
              <a:rPr kumimoji="1" lang="zh-CN" altLang="en-US" sz="2400">
                <a:solidFill>
                  <a:srgbClr val="FF0000"/>
                </a:solidFill>
                <a:ea typeface="楷体" panose="02010609060101010101" pitchFamily="49" charset="-122"/>
                <a:cs typeface="Times New Roman" panose="02020603050405020304" pitchFamily="18" charset="0"/>
              </a:rPr>
              <a:t>　</a:t>
            </a:r>
            <a:r>
              <a:rPr kumimoji="1" lang="en-US" altLang="zh-CN" sz="2800" smtClean="0">
                <a:solidFill>
                  <a:srgbClr val="FF0000"/>
                </a:solidFill>
                <a:ea typeface="楷体" panose="02010609060101010101" pitchFamily="49" charset="-122"/>
                <a:cs typeface="Times New Roman" panose="02020603050405020304" pitchFamily="18" charset="0"/>
              </a:rPr>
              <a:t>【</a:t>
            </a:r>
            <a:r>
              <a:rPr kumimoji="1" lang="zh-CN" altLang="en-US" sz="2800" smtClean="0">
                <a:solidFill>
                  <a:srgbClr val="FF0000"/>
                </a:solidFill>
                <a:ea typeface="楷体" panose="02010609060101010101" pitchFamily="49" charset="-122"/>
                <a:cs typeface="Times New Roman" panose="02020603050405020304" pitchFamily="18" charset="0"/>
              </a:rPr>
              <a:t>例</a:t>
            </a:r>
            <a:r>
              <a:rPr kumimoji="1" lang="en-US" altLang="zh-CN" sz="2800" smtClean="0">
                <a:solidFill>
                  <a:srgbClr val="FF0000"/>
                </a:solidFill>
                <a:ea typeface="楷体" panose="02010609060101010101" pitchFamily="49" charset="-122"/>
                <a:cs typeface="Times New Roman" panose="02020603050405020304" pitchFamily="18" charset="0"/>
              </a:rPr>
              <a:t>9-9】 </a:t>
            </a:r>
            <a:r>
              <a:rPr kumimoji="1" lang="zh-CN" altLang="en-US" sz="2400" dirty="0" smtClean="0">
                <a:ea typeface="楷体" panose="02010609060101010101" pitchFamily="49" charset="-122"/>
                <a:cs typeface="Times New Roman" panose="02020603050405020304" pitchFamily="18" charset="0"/>
              </a:rPr>
              <a:t>假设</a:t>
            </a:r>
            <a:r>
              <a:rPr kumimoji="1" lang="zh-CN" altLang="en-US" sz="2400" dirty="0">
                <a:ea typeface="楷体" panose="02010609060101010101" pitchFamily="49" charset="-122"/>
                <a:cs typeface="Times New Roman" panose="02020603050405020304" pitchFamily="18" charset="0"/>
              </a:rPr>
              <a:t>哈希表</a:t>
            </a:r>
            <a:r>
              <a:rPr kumimoji="1" lang="zh-CN" altLang="en-US" sz="2400">
                <a:ea typeface="楷体" panose="02010609060101010101" pitchFamily="49" charset="-122"/>
                <a:cs typeface="Times New Roman" panose="02020603050405020304" pitchFamily="18" charset="0"/>
              </a:rPr>
              <a:t>长度</a:t>
            </a:r>
            <a:r>
              <a:rPr kumimoji="1" lang="en-US" altLang="zh-CN" sz="2400" i="1" smtClean="0">
                <a:ea typeface="楷体" panose="02010609060101010101" pitchFamily="49" charset="-122"/>
                <a:cs typeface="Times New Roman" panose="02020603050405020304" pitchFamily="18" charset="0"/>
              </a:rPr>
              <a:t>m</a:t>
            </a:r>
            <a:r>
              <a:rPr kumimoji="1" lang="en-US" altLang="zh-CN" sz="2400" smtClean="0">
                <a:ea typeface="楷体" panose="02010609060101010101" pitchFamily="49" charset="-122"/>
                <a:cs typeface="Times New Roman" panose="02020603050405020304" pitchFamily="18" charset="0"/>
              </a:rPr>
              <a:t>=13</a:t>
            </a:r>
            <a:r>
              <a:rPr kumimoji="1" lang="zh-CN" altLang="en-US" sz="2400" smtClean="0">
                <a:ea typeface="楷体" panose="02010609060101010101" pitchFamily="49" charset="-122"/>
                <a:cs typeface="Times New Roman" panose="02020603050405020304" pitchFamily="18" charset="0"/>
              </a:rPr>
              <a:t>，采用</a:t>
            </a:r>
            <a:r>
              <a:rPr kumimoji="1" lang="zh-CN" altLang="en-US" sz="2400" dirty="0">
                <a:solidFill>
                  <a:srgbClr val="FF00FF"/>
                </a:solidFill>
                <a:ea typeface="楷体" panose="02010609060101010101" pitchFamily="49" charset="-122"/>
                <a:cs typeface="Times New Roman" panose="02020603050405020304" pitchFamily="18" charset="0"/>
              </a:rPr>
              <a:t>除留余数法</a:t>
            </a:r>
            <a:r>
              <a:rPr kumimoji="1" lang="zh-CN" altLang="en-US" sz="2400" dirty="0">
                <a:ea typeface="楷体" panose="02010609060101010101" pitchFamily="49" charset="-122"/>
                <a:cs typeface="Times New Roman" panose="02020603050405020304" pitchFamily="18" charset="0"/>
              </a:rPr>
              <a:t>哈希函数建立如下关键字集合的</a:t>
            </a:r>
            <a:r>
              <a:rPr kumimoji="1" lang="zh-CN" altLang="en-US" sz="2400">
                <a:ea typeface="楷体" panose="02010609060101010101" pitchFamily="49" charset="-122"/>
                <a:cs typeface="Times New Roman" panose="02020603050405020304" pitchFamily="18" charset="0"/>
              </a:rPr>
              <a:t>哈希</a:t>
            </a:r>
            <a:r>
              <a:rPr kumimoji="1" lang="zh-CN" altLang="en-US" sz="2400" smtClean="0">
                <a:ea typeface="楷体" panose="02010609060101010101" pitchFamily="49" charset="-122"/>
                <a:cs typeface="Times New Roman" panose="02020603050405020304" pitchFamily="18" charset="0"/>
              </a:rPr>
              <a:t>表</a:t>
            </a:r>
            <a:r>
              <a:rPr kumimoji="1" lang="en-US" altLang="zh-CN" sz="2400" smtClean="0">
                <a:ea typeface="楷体" panose="02010609060101010101" pitchFamily="49" charset="-122"/>
                <a:cs typeface="Times New Roman" panose="02020603050405020304" pitchFamily="18" charset="0"/>
                <a:sym typeface="Wingdings" panose="05000000000000000000" pitchFamily="2" charset="2"/>
              </a:rPr>
              <a:t>(</a:t>
            </a:r>
            <a:r>
              <a:rPr kumimoji="1" lang="en-US" altLang="zh-CN" sz="2400" smtClean="0">
                <a:ea typeface="楷体" panose="02010609060101010101" pitchFamily="49" charset="-122"/>
                <a:cs typeface="Times New Roman" panose="02020603050405020304" pitchFamily="18" charset="0"/>
              </a:rPr>
              <a:t>16</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74</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60</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43</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54</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90</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46</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31</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29</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88</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77)</a:t>
            </a:r>
            <a:r>
              <a:rPr kumimoji="1" lang="zh-CN" altLang="en-US" sz="2400" smtClean="0">
                <a:ea typeface="楷体" panose="02010609060101010101" pitchFamily="49" charset="-122"/>
                <a:cs typeface="Times New Roman" panose="02020603050405020304" pitchFamily="18" charset="0"/>
              </a:rPr>
              <a:t>，共</a:t>
            </a:r>
            <a:r>
              <a:rPr kumimoji="1" lang="en-US" altLang="zh-CN" sz="2400" smtClean="0">
                <a:ea typeface="楷体" panose="02010609060101010101" pitchFamily="49" charset="-122"/>
                <a:cs typeface="Times New Roman" panose="02020603050405020304" pitchFamily="18" charset="0"/>
              </a:rPr>
              <a:t>11</a:t>
            </a:r>
            <a:r>
              <a:rPr kumimoji="1" lang="zh-CN" altLang="en-US" sz="2400" smtClean="0">
                <a:ea typeface="楷体" panose="02010609060101010101" pitchFamily="49" charset="-122"/>
                <a:cs typeface="Times New Roman" panose="02020603050405020304" pitchFamily="18" charset="0"/>
              </a:rPr>
              <a:t>个关键字。</a:t>
            </a:r>
            <a:endParaRPr kumimoji="1" lang="zh-CN" altLang="en-US" sz="2400" dirty="0" smtClean="0">
              <a:ea typeface="楷体" panose="02010609060101010101" pitchFamily="49" charset="-122"/>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216B4EAB-AF76-4CCC-B2BB-91B2CA8F47F6}" type="slidenum">
              <a:rPr lang="en-US" altLang="zh-CN" smtClean="0"/>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4546" y="3429000"/>
            <a:ext cx="3357586" cy="461665"/>
          </a:xfrm>
          <a:prstGeom prst="rect">
            <a:avLst/>
          </a:prstGeom>
          <a:noFill/>
        </p:spPr>
        <p:txBody>
          <a:bodyPr wrap="square" rtlCol="0">
            <a:spAutoFit/>
          </a:bodyPr>
          <a:lstStyle/>
          <a:p>
            <a:pPr algn="l"/>
            <a:r>
              <a:rPr kumimoji="1" lang="zh-CN" altLang="en-US" sz="2400" dirty="0" smtClean="0">
                <a:latin typeface="楷体" panose="02010609060101010101" pitchFamily="49" charset="-122"/>
                <a:ea typeface="楷体" panose="02010609060101010101" pitchFamily="49" charset="-122"/>
              </a:rPr>
              <a:t> 注意</a:t>
            </a:r>
            <a:r>
              <a:rPr kumimoji="1" lang="zh-CN" altLang="en-US" sz="2400" smtClean="0">
                <a:latin typeface="楷体" panose="02010609060101010101" pitchFamily="49" charset="-122"/>
                <a:ea typeface="楷体" panose="02010609060101010101" pitchFamily="49" charset="-122"/>
              </a:rPr>
              <a:t>：</a:t>
            </a:r>
            <a:r>
              <a:rPr kumimoji="1" lang="zh-CN" altLang="en-US" sz="2400" smtClean="0">
                <a:solidFill>
                  <a:srgbClr val="FF00FF"/>
                </a:solidFill>
                <a:latin typeface="楷体" panose="02010609060101010101" pitchFamily="49" charset="-122"/>
                <a:ea typeface="楷体" panose="02010609060101010101" pitchFamily="49" charset="-122"/>
              </a:rPr>
              <a:t>存在</a:t>
            </a:r>
            <a:r>
              <a:rPr kumimoji="1" lang="zh-CN" altLang="en-US" sz="2400" smtClean="0">
                <a:solidFill>
                  <a:srgbClr val="FF00FF"/>
                </a:solidFill>
                <a:ea typeface="楷体" panose="02010609060101010101" pitchFamily="49" charset="-122"/>
                <a:cs typeface="Times New Roman" panose="02020603050405020304" pitchFamily="18" charset="0"/>
              </a:rPr>
              <a:t>哈希</a:t>
            </a:r>
            <a:r>
              <a:rPr kumimoji="1" lang="zh-CN" altLang="en-US" sz="2400" smtClean="0">
                <a:solidFill>
                  <a:srgbClr val="FF00FF"/>
                </a:solidFill>
                <a:latin typeface="楷体" panose="02010609060101010101" pitchFamily="49" charset="-122"/>
                <a:ea typeface="楷体" panose="02010609060101010101" pitchFamily="49" charset="-122"/>
              </a:rPr>
              <a:t>冲突</a:t>
            </a:r>
            <a:r>
              <a:rPr kumimoji="1" lang="zh-CN" altLang="en-US" sz="2400" dirty="0" smtClean="0">
                <a:latin typeface="楷体" panose="02010609060101010101" pitchFamily="49" charset="-122"/>
                <a:ea typeface="楷体" panose="02010609060101010101" pitchFamily="49" charset="-122"/>
              </a:rPr>
              <a:t>。</a:t>
            </a:r>
            <a:endParaRPr kumimoji="1" lang="zh-CN" altLang="en-US" sz="2400" dirty="0" smtClean="0">
              <a:latin typeface="楷体" panose="02010609060101010101" pitchFamily="49" charset="-122"/>
              <a:ea typeface="楷体" panose="02010609060101010101" pitchFamily="49" charset="-122"/>
            </a:endParaRPr>
          </a:p>
        </p:txBody>
      </p:sp>
      <p:sp>
        <p:nvSpPr>
          <p:cNvPr id="5" name="矩形 4"/>
          <p:cNvSpPr/>
          <p:nvPr/>
        </p:nvSpPr>
        <p:spPr>
          <a:xfrm>
            <a:off x="428596"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57184" y="2228842"/>
            <a:ext cx="385765" cy="276999"/>
          </a:xfrm>
          <a:prstGeom prst="rect">
            <a:avLst/>
          </a:prstGeom>
          <a:noFill/>
        </p:spPr>
        <p:txBody>
          <a:bodyPr wrap="square" lIns="0" tIns="0" rIns="0" bIns="0" rtlCol="0">
            <a:spAutoFit/>
          </a:bodyPr>
          <a:lstStyle/>
          <a:p>
            <a:r>
              <a:rPr lang="en-US" altLang="zh-CN" sz="2000" dirty="0" smtClean="0"/>
              <a:t>0</a:t>
            </a:r>
            <a:endParaRPr lang="zh-CN" altLang="en-US" sz="2000" dirty="0"/>
          </a:p>
        </p:txBody>
      </p:sp>
      <p:sp>
        <p:nvSpPr>
          <p:cNvPr id="9" name="矩形 8"/>
          <p:cNvSpPr/>
          <p:nvPr/>
        </p:nvSpPr>
        <p:spPr>
          <a:xfrm>
            <a:off x="1071538"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200126" y="2228842"/>
            <a:ext cx="385765" cy="276999"/>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11" name="矩形 10"/>
          <p:cNvSpPr/>
          <p:nvPr/>
        </p:nvSpPr>
        <p:spPr>
          <a:xfrm>
            <a:off x="1714480"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843068" y="2228842"/>
            <a:ext cx="385765" cy="276999"/>
          </a:xfrm>
          <a:prstGeom prst="rect">
            <a:avLst/>
          </a:prstGeom>
          <a:noFill/>
        </p:spPr>
        <p:txBody>
          <a:bodyPr wrap="square" lIns="0" tIns="0" rIns="0" bIns="0" rtlCol="0">
            <a:spAutoFit/>
          </a:bodyPr>
          <a:lstStyle/>
          <a:p>
            <a:r>
              <a:rPr lang="en-US" altLang="zh-CN" sz="2000" dirty="0" smtClean="0"/>
              <a:t>2</a:t>
            </a:r>
            <a:endParaRPr lang="zh-CN" altLang="en-US" sz="2000" dirty="0"/>
          </a:p>
        </p:txBody>
      </p:sp>
      <p:sp>
        <p:nvSpPr>
          <p:cNvPr id="13" name="矩形 12"/>
          <p:cNvSpPr/>
          <p:nvPr/>
        </p:nvSpPr>
        <p:spPr>
          <a:xfrm>
            <a:off x="2357422"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486010" y="2228842"/>
            <a:ext cx="385765" cy="276999"/>
          </a:xfrm>
          <a:prstGeom prst="rect">
            <a:avLst/>
          </a:prstGeom>
          <a:noFill/>
        </p:spPr>
        <p:txBody>
          <a:bodyPr wrap="square" lIns="0" tIns="0" rIns="0" bIns="0" rtlCol="0">
            <a:spAutoFit/>
          </a:bodyPr>
          <a:lstStyle/>
          <a:p>
            <a:r>
              <a:rPr lang="en-US" altLang="zh-CN" sz="2000" dirty="0" smtClean="0"/>
              <a:t>3</a:t>
            </a:r>
            <a:endParaRPr lang="zh-CN" altLang="en-US" sz="2000" dirty="0"/>
          </a:p>
        </p:txBody>
      </p:sp>
      <p:sp>
        <p:nvSpPr>
          <p:cNvPr id="15" name="矩形 14"/>
          <p:cNvSpPr/>
          <p:nvPr/>
        </p:nvSpPr>
        <p:spPr>
          <a:xfrm>
            <a:off x="3000364"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128952" y="2228842"/>
            <a:ext cx="385765" cy="276999"/>
          </a:xfrm>
          <a:prstGeom prst="rect">
            <a:avLst/>
          </a:prstGeom>
          <a:noFill/>
        </p:spPr>
        <p:txBody>
          <a:bodyPr wrap="square" lIns="0" tIns="0" rIns="0" bIns="0" rtlCol="0">
            <a:spAutoFit/>
          </a:bodyPr>
          <a:lstStyle/>
          <a:p>
            <a:r>
              <a:rPr lang="en-US" altLang="zh-CN" sz="2000" dirty="0" smtClean="0"/>
              <a:t>4</a:t>
            </a:r>
            <a:endParaRPr lang="zh-CN" altLang="en-US" sz="2000" dirty="0"/>
          </a:p>
        </p:txBody>
      </p:sp>
      <p:sp>
        <p:nvSpPr>
          <p:cNvPr id="17" name="矩形 16"/>
          <p:cNvSpPr/>
          <p:nvPr/>
        </p:nvSpPr>
        <p:spPr>
          <a:xfrm>
            <a:off x="3643306"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3771894" y="2228842"/>
            <a:ext cx="385765" cy="276999"/>
          </a:xfrm>
          <a:prstGeom prst="rect">
            <a:avLst/>
          </a:prstGeom>
          <a:noFill/>
        </p:spPr>
        <p:txBody>
          <a:bodyPr wrap="square" lIns="0" tIns="0" rIns="0" bIns="0" rtlCol="0">
            <a:spAutoFit/>
          </a:bodyPr>
          <a:lstStyle/>
          <a:p>
            <a:r>
              <a:rPr lang="en-US" altLang="zh-CN" sz="2000" dirty="0" smtClean="0"/>
              <a:t>5</a:t>
            </a:r>
            <a:endParaRPr lang="zh-CN" altLang="en-US" sz="2000" dirty="0"/>
          </a:p>
        </p:txBody>
      </p:sp>
      <p:sp>
        <p:nvSpPr>
          <p:cNvPr id="19" name="矩形 18"/>
          <p:cNvSpPr/>
          <p:nvPr/>
        </p:nvSpPr>
        <p:spPr>
          <a:xfrm>
            <a:off x="4286248"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4414836" y="2228842"/>
            <a:ext cx="385765" cy="276999"/>
          </a:xfrm>
          <a:prstGeom prst="rect">
            <a:avLst/>
          </a:prstGeom>
          <a:noFill/>
        </p:spPr>
        <p:txBody>
          <a:bodyPr wrap="square" lIns="0" tIns="0" rIns="0" bIns="0" rtlCol="0">
            <a:spAutoFit/>
          </a:bodyPr>
          <a:lstStyle/>
          <a:p>
            <a:r>
              <a:rPr lang="en-US" altLang="zh-CN" sz="2000" dirty="0" smtClean="0"/>
              <a:t>6</a:t>
            </a:r>
            <a:endParaRPr lang="zh-CN" altLang="en-US" sz="2000" dirty="0"/>
          </a:p>
        </p:txBody>
      </p:sp>
      <p:sp>
        <p:nvSpPr>
          <p:cNvPr id="21" name="矩形 20"/>
          <p:cNvSpPr/>
          <p:nvPr/>
        </p:nvSpPr>
        <p:spPr>
          <a:xfrm>
            <a:off x="4929190"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5057778" y="2228842"/>
            <a:ext cx="385765" cy="276999"/>
          </a:xfrm>
          <a:prstGeom prst="rect">
            <a:avLst/>
          </a:prstGeom>
          <a:noFill/>
        </p:spPr>
        <p:txBody>
          <a:bodyPr wrap="square" lIns="0" tIns="0" rIns="0" bIns="0" rtlCol="0">
            <a:spAutoFit/>
          </a:bodyPr>
          <a:lstStyle/>
          <a:p>
            <a:r>
              <a:rPr lang="en-US" altLang="zh-CN" sz="2000" dirty="0" smtClean="0"/>
              <a:t>7</a:t>
            </a:r>
            <a:endParaRPr lang="zh-CN" altLang="en-US" sz="2000" dirty="0"/>
          </a:p>
        </p:txBody>
      </p:sp>
      <p:sp>
        <p:nvSpPr>
          <p:cNvPr id="23" name="矩形 22"/>
          <p:cNvSpPr/>
          <p:nvPr/>
        </p:nvSpPr>
        <p:spPr>
          <a:xfrm>
            <a:off x="5572132"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5700720" y="2228842"/>
            <a:ext cx="385765" cy="276999"/>
          </a:xfrm>
          <a:prstGeom prst="rect">
            <a:avLst/>
          </a:prstGeom>
          <a:noFill/>
        </p:spPr>
        <p:txBody>
          <a:bodyPr wrap="square" lIns="0" tIns="0" rIns="0" bIns="0" rtlCol="0">
            <a:spAutoFit/>
          </a:bodyPr>
          <a:lstStyle/>
          <a:p>
            <a:r>
              <a:rPr lang="en-US" altLang="zh-CN" sz="2000" dirty="0" smtClean="0"/>
              <a:t>8</a:t>
            </a:r>
            <a:endParaRPr lang="zh-CN" altLang="en-US" sz="2000" dirty="0"/>
          </a:p>
        </p:txBody>
      </p:sp>
      <p:sp>
        <p:nvSpPr>
          <p:cNvPr id="25" name="矩形 24"/>
          <p:cNvSpPr/>
          <p:nvPr/>
        </p:nvSpPr>
        <p:spPr>
          <a:xfrm>
            <a:off x="6215074"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343662" y="2228842"/>
            <a:ext cx="385765" cy="276999"/>
          </a:xfrm>
          <a:prstGeom prst="rect">
            <a:avLst/>
          </a:prstGeom>
          <a:noFill/>
        </p:spPr>
        <p:txBody>
          <a:bodyPr wrap="square" lIns="0" tIns="0" rIns="0" bIns="0" rtlCol="0">
            <a:spAutoFit/>
          </a:bodyPr>
          <a:lstStyle/>
          <a:p>
            <a:r>
              <a:rPr lang="en-US" altLang="zh-CN" sz="2000" dirty="0" smtClean="0"/>
              <a:t>9</a:t>
            </a:r>
            <a:endParaRPr lang="zh-CN" altLang="en-US" sz="2000" dirty="0"/>
          </a:p>
        </p:txBody>
      </p:sp>
      <p:sp>
        <p:nvSpPr>
          <p:cNvPr id="27" name="矩形 26"/>
          <p:cNvSpPr/>
          <p:nvPr/>
        </p:nvSpPr>
        <p:spPr>
          <a:xfrm>
            <a:off x="6858016"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6986604" y="2228842"/>
            <a:ext cx="385765" cy="276999"/>
          </a:xfrm>
          <a:prstGeom prst="rect">
            <a:avLst/>
          </a:prstGeom>
          <a:noFill/>
        </p:spPr>
        <p:txBody>
          <a:bodyPr wrap="square" lIns="0" tIns="0" rIns="0" bIns="0" rtlCol="0">
            <a:spAutoFit/>
          </a:bodyPr>
          <a:lstStyle/>
          <a:p>
            <a:r>
              <a:rPr lang="en-US" altLang="zh-CN" sz="2000" dirty="0" smtClean="0"/>
              <a:t>10</a:t>
            </a:r>
            <a:endParaRPr lang="zh-CN" altLang="en-US" sz="2000" dirty="0"/>
          </a:p>
        </p:txBody>
      </p:sp>
      <p:sp>
        <p:nvSpPr>
          <p:cNvPr id="29" name="矩形 28"/>
          <p:cNvSpPr/>
          <p:nvPr/>
        </p:nvSpPr>
        <p:spPr>
          <a:xfrm>
            <a:off x="7500958"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7629546" y="2228842"/>
            <a:ext cx="385765" cy="276999"/>
          </a:xfrm>
          <a:prstGeom prst="rect">
            <a:avLst/>
          </a:prstGeom>
          <a:noFill/>
        </p:spPr>
        <p:txBody>
          <a:bodyPr wrap="square" lIns="0" tIns="0" rIns="0" bIns="0" rtlCol="0">
            <a:spAutoFit/>
          </a:bodyPr>
          <a:lstStyle/>
          <a:p>
            <a:r>
              <a:rPr lang="en-US" altLang="zh-CN" sz="2000" dirty="0" smtClean="0"/>
              <a:t>11</a:t>
            </a:r>
            <a:endParaRPr lang="zh-CN" altLang="en-US" sz="2000" dirty="0"/>
          </a:p>
        </p:txBody>
      </p:sp>
      <p:sp>
        <p:nvSpPr>
          <p:cNvPr id="31" name="矩形 30"/>
          <p:cNvSpPr/>
          <p:nvPr/>
        </p:nvSpPr>
        <p:spPr>
          <a:xfrm>
            <a:off x="8143900"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8272488" y="2228842"/>
            <a:ext cx="385765" cy="276999"/>
          </a:xfrm>
          <a:prstGeom prst="rect">
            <a:avLst/>
          </a:prstGeom>
          <a:noFill/>
        </p:spPr>
        <p:txBody>
          <a:bodyPr wrap="square" lIns="0" tIns="0" rIns="0" bIns="0" rtlCol="0">
            <a:spAutoFit/>
          </a:bodyPr>
          <a:lstStyle/>
          <a:p>
            <a:r>
              <a:rPr lang="en-US" altLang="zh-CN" sz="2000" dirty="0" smtClean="0"/>
              <a:t>12</a:t>
            </a:r>
            <a:endParaRPr lang="zh-CN" altLang="en-US" sz="2000" dirty="0"/>
          </a:p>
        </p:txBody>
      </p:sp>
      <p:sp>
        <p:nvSpPr>
          <p:cNvPr id="34" name="TextBox 33"/>
          <p:cNvSpPr txBox="1"/>
          <p:nvPr/>
        </p:nvSpPr>
        <p:spPr>
          <a:xfrm>
            <a:off x="428596" y="252691"/>
            <a:ext cx="7215238" cy="461665"/>
          </a:xfrm>
          <a:prstGeom prst="rect">
            <a:avLst/>
          </a:prstGeom>
          <a:noFill/>
        </p:spPr>
        <p:txBody>
          <a:bodyPr wrap="square" rtlCol="0">
            <a:spAutoFit/>
          </a:bodyPr>
          <a:lstStyle/>
          <a:p>
            <a:pPr algn="l"/>
            <a:r>
              <a:rPr kumimoji="1" lang="zh-CN" altLang="en-US" sz="2400" dirty="0" smtClean="0">
                <a:ea typeface="楷体" panose="02010609060101010101" pitchFamily="49" charset="-122"/>
                <a:cs typeface="Times New Roman" panose="02020603050405020304" pitchFamily="18" charset="0"/>
              </a:rPr>
              <a:t>关键字：</a:t>
            </a:r>
            <a:r>
              <a:rPr kumimoji="1" lang="en-US" altLang="zh-CN" sz="2400" dirty="0" smtClean="0">
                <a:ea typeface="楷体" panose="02010609060101010101" pitchFamily="49" charset="-122"/>
                <a:cs typeface="Times New Roman" panose="02020603050405020304" pitchFamily="18" charset="0"/>
              </a:rPr>
              <a:t>16   74  60  43  54  90  46  31  29  88  77</a:t>
            </a:r>
            <a:endParaRPr kumimoji="1" lang="en-US" altLang="zh-CN" sz="2400" dirty="0" smtClean="0">
              <a:ea typeface="楷体" panose="02010609060101010101" pitchFamily="49" charset="-122"/>
              <a:cs typeface="Times New Roman" panose="02020603050405020304" pitchFamily="18" charset="0"/>
            </a:endParaRPr>
          </a:p>
        </p:txBody>
      </p:sp>
      <p:sp>
        <p:nvSpPr>
          <p:cNvPr id="35" name="TextBox 34"/>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sz="2400" dirty="0" smtClean="0"/>
              <a:t>h(16)=3</a:t>
            </a:r>
            <a:endParaRPr kumimoji="1" lang="en-US" altLang="zh-CN" sz="2400" dirty="0" smtClean="0"/>
          </a:p>
        </p:txBody>
      </p:sp>
      <p:sp>
        <p:nvSpPr>
          <p:cNvPr id="36" name="TextBox 35"/>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sz="2400" dirty="0" smtClean="0"/>
              <a:t>h(74)=9</a:t>
            </a:r>
            <a:endParaRPr kumimoji="1" lang="en-US" altLang="zh-CN" sz="2400" dirty="0" smtClean="0"/>
          </a:p>
        </p:txBody>
      </p:sp>
      <p:sp>
        <p:nvSpPr>
          <p:cNvPr id="37" name="TextBox 36"/>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sz="2400" dirty="0" smtClean="0"/>
              <a:t>h(60)=8</a:t>
            </a:r>
            <a:endParaRPr kumimoji="1" lang="en-US" altLang="zh-CN" sz="2400" dirty="0" smtClean="0"/>
          </a:p>
        </p:txBody>
      </p:sp>
      <p:sp>
        <p:nvSpPr>
          <p:cNvPr id="38" name="TextBox 37"/>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sz="2400" dirty="0" smtClean="0"/>
              <a:t>h(43)=4</a:t>
            </a:r>
            <a:endParaRPr kumimoji="1" lang="en-US" altLang="zh-CN" sz="2400" dirty="0" smtClean="0"/>
          </a:p>
        </p:txBody>
      </p:sp>
      <p:sp>
        <p:nvSpPr>
          <p:cNvPr id="39" name="TextBox 38"/>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sz="2400" dirty="0" smtClean="0"/>
              <a:t>h(54)=2</a:t>
            </a:r>
            <a:endParaRPr kumimoji="1" lang="en-US" altLang="zh-CN" sz="2400" dirty="0" smtClean="0"/>
          </a:p>
        </p:txBody>
      </p:sp>
      <p:sp>
        <p:nvSpPr>
          <p:cNvPr id="40" name="TextBox 39"/>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sz="2400" dirty="0" smtClean="0"/>
              <a:t>h(90)=12</a:t>
            </a:r>
            <a:endParaRPr kumimoji="1" lang="en-US" altLang="zh-CN" sz="2400" dirty="0" smtClean="0"/>
          </a:p>
        </p:txBody>
      </p:sp>
      <p:sp>
        <p:nvSpPr>
          <p:cNvPr id="41" name="TextBox 40"/>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sz="2400" dirty="0" smtClean="0"/>
              <a:t>h(46)=7</a:t>
            </a:r>
            <a:endParaRPr kumimoji="1" lang="en-US" altLang="zh-CN" sz="2400" dirty="0" smtClean="0"/>
          </a:p>
        </p:txBody>
      </p:sp>
      <p:sp>
        <p:nvSpPr>
          <p:cNvPr id="42" name="TextBox 41"/>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sz="2400" dirty="0" smtClean="0"/>
              <a:t>h(31)=5</a:t>
            </a:r>
            <a:endParaRPr kumimoji="1" lang="en-US" altLang="zh-CN" sz="2400" dirty="0" smtClean="0"/>
          </a:p>
        </p:txBody>
      </p:sp>
      <p:sp>
        <p:nvSpPr>
          <p:cNvPr id="43" name="TextBox 42"/>
          <p:cNvSpPr txBox="1"/>
          <p:nvPr/>
        </p:nvSpPr>
        <p:spPr>
          <a:xfrm>
            <a:off x="2857488" y="1395699"/>
            <a:ext cx="1714512" cy="461665"/>
          </a:xfrm>
          <a:prstGeom prst="rect">
            <a:avLst/>
          </a:prstGeom>
          <a:solidFill>
            <a:schemeClr val="bg1"/>
          </a:solidFill>
        </p:spPr>
        <p:txBody>
          <a:bodyPr wrap="square" rtlCol="0">
            <a:spAutoFit/>
          </a:bodyPr>
          <a:lstStyle/>
          <a:p>
            <a:r>
              <a:rPr kumimoji="1" lang="en-US" altLang="zh-CN" sz="2400" dirty="0" smtClean="0"/>
              <a:t>h(29)=3</a:t>
            </a:r>
            <a:endParaRPr kumimoji="1" lang="en-US" altLang="zh-CN" sz="2400" dirty="0" smtClean="0"/>
          </a:p>
        </p:txBody>
      </p:sp>
      <p:sp>
        <p:nvSpPr>
          <p:cNvPr id="46" name="矩形 45"/>
          <p:cNvSpPr/>
          <p:nvPr/>
        </p:nvSpPr>
        <p:spPr>
          <a:xfrm>
            <a:off x="1714480"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54</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47" name="矩形 46"/>
          <p:cNvSpPr/>
          <p:nvPr/>
        </p:nvSpPr>
        <p:spPr>
          <a:xfrm>
            <a:off x="2357422"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16</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48" name="矩形 47"/>
          <p:cNvSpPr/>
          <p:nvPr/>
        </p:nvSpPr>
        <p:spPr>
          <a:xfrm>
            <a:off x="3000364"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43</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49" name="矩形 48"/>
          <p:cNvSpPr/>
          <p:nvPr/>
        </p:nvSpPr>
        <p:spPr>
          <a:xfrm>
            <a:off x="3643306"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31</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1" name="矩形 50"/>
          <p:cNvSpPr/>
          <p:nvPr/>
        </p:nvSpPr>
        <p:spPr>
          <a:xfrm>
            <a:off x="4929190"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46</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2" name="矩形 51"/>
          <p:cNvSpPr/>
          <p:nvPr/>
        </p:nvSpPr>
        <p:spPr>
          <a:xfrm>
            <a:off x="5572132"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60</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3" name="矩形 52"/>
          <p:cNvSpPr/>
          <p:nvPr/>
        </p:nvSpPr>
        <p:spPr>
          <a:xfrm>
            <a:off x="6215074"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74</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6" name="矩形 55"/>
          <p:cNvSpPr/>
          <p:nvPr/>
        </p:nvSpPr>
        <p:spPr>
          <a:xfrm>
            <a:off x="8143900" y="2614607"/>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90</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7" name="椭圆 56"/>
          <p:cNvSpPr/>
          <p:nvPr/>
        </p:nvSpPr>
        <p:spPr>
          <a:xfrm>
            <a:off x="2357422" y="2500306"/>
            <a:ext cx="642942" cy="642942"/>
          </a:xfrm>
          <a:prstGeom prst="ellipse">
            <a:avLst/>
          </a:prstGeom>
          <a:solidFill>
            <a:schemeClr val="accent1">
              <a:alpha val="0"/>
            </a:schemeClr>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59" name="直接箭头连接符 58"/>
          <p:cNvCxnSpPr/>
          <p:nvPr/>
        </p:nvCxnSpPr>
        <p:spPr>
          <a:xfrm rot="5400000" flipH="1" flipV="1">
            <a:off x="1793061"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5400000" flipH="1" flipV="1">
            <a:off x="2249471"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rot="5400000" flipH="1" flipV="1">
            <a:off x="2679687"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rot="5400000" flipH="1" flipV="1">
            <a:off x="3136097"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5400000" flipH="1" flipV="1">
            <a:off x="3608381"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flipH="1" flipV="1">
            <a:off x="4064791"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5400000" flipH="1" flipV="1">
            <a:off x="4537075"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5400000" flipH="1" flipV="1">
            <a:off x="4993485"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rot="5400000" flipH="1" flipV="1">
            <a:off x="5464181" y="938989"/>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灯片编号占位符 67"/>
          <p:cNvSpPr>
            <a:spLocks noGrp="1"/>
          </p:cNvSpPr>
          <p:nvPr>
            <p:ph type="sldNum" sz="quarter" idx="12"/>
          </p:nvPr>
        </p:nvSpPr>
        <p:spPr/>
        <p:txBody>
          <a:bodyPr/>
          <a:lstStyle/>
          <a:p>
            <a:fld id="{216B4EAB-AF76-4CCC-B2BB-91B2CA8F47F6}" type="slidenum">
              <a:rPr lang="en-US" altLang="zh-CN" smtClean="0"/>
            </a:fld>
            <a:r>
              <a:rPr lang="en-US" altLang="zh-CN" smtClean="0"/>
              <a:t>/35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nodeType="clickEffect">
                                  <p:stCondLst>
                                    <p:cond delay="0"/>
                                  </p:stCondLst>
                                  <p:childTnLst>
                                    <p:animEffect transition="out" filter="wipe(down)">
                                      <p:cBhvr>
                                        <p:cTn id="17" dur="500"/>
                                        <p:tgtEl>
                                          <p:spTgt spid="59"/>
                                        </p:tgtEl>
                                      </p:cBhvr>
                                    </p:animEffect>
                                    <p:set>
                                      <p:cBhvr>
                                        <p:cTn id="18" dur="1" fill="hold">
                                          <p:stCondLst>
                                            <p:cond delay="499"/>
                                          </p:stCondLst>
                                        </p:cTn>
                                        <p:tgtEl>
                                          <p:spTgt spid="59"/>
                                        </p:tgtEl>
                                        <p:attrNameLst>
                                          <p:attrName>style.visibility</p:attrName>
                                        </p:attrNameLst>
                                      </p:cBhvr>
                                      <p:to>
                                        <p:strVal val="hidden"/>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6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nodeType="clickEffect">
                                  <p:stCondLst>
                                    <p:cond delay="0"/>
                                  </p:stCondLst>
                                  <p:childTnLst>
                                    <p:animEffect transition="out" filter="wipe(down)">
                                      <p:cBhvr>
                                        <p:cTn id="33" dur="500"/>
                                        <p:tgtEl>
                                          <p:spTgt spid="60"/>
                                        </p:tgtEl>
                                      </p:cBhvr>
                                    </p:animEffect>
                                    <p:set>
                                      <p:cBhvr>
                                        <p:cTn id="34" dur="1" fill="hold">
                                          <p:stCondLst>
                                            <p:cond delay="499"/>
                                          </p:stCondLst>
                                        </p:cTn>
                                        <p:tgtEl>
                                          <p:spTgt spid="60"/>
                                        </p:tgtEl>
                                        <p:attrNameLst>
                                          <p:attrName>style.visibility</p:attrName>
                                        </p:attrNameLst>
                                      </p:cBhvr>
                                      <p:to>
                                        <p:strVal val="hidden"/>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6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nodeType="clickEffect">
                                  <p:stCondLst>
                                    <p:cond delay="0"/>
                                  </p:stCondLst>
                                  <p:childTnLst>
                                    <p:animEffect transition="out" filter="wipe(down)">
                                      <p:cBhvr>
                                        <p:cTn id="49" dur="500"/>
                                        <p:tgtEl>
                                          <p:spTgt spid="61"/>
                                        </p:tgtEl>
                                      </p:cBhvr>
                                    </p:animEffect>
                                    <p:set>
                                      <p:cBhvr>
                                        <p:cTn id="50" dur="1" fill="hold">
                                          <p:stCondLst>
                                            <p:cond delay="499"/>
                                          </p:stCondLst>
                                        </p:cTn>
                                        <p:tgtEl>
                                          <p:spTgt spid="61"/>
                                        </p:tgtEl>
                                        <p:attrNameLst>
                                          <p:attrName>style.visibility</p:attrName>
                                        </p:attrNameLst>
                                      </p:cBhvr>
                                      <p:to>
                                        <p:strVal val="hidden"/>
                                      </p:to>
                                    </p:se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0"/>
                                          </p:stCondLst>
                                        </p:cTn>
                                        <p:tgtEl>
                                          <p:spTgt spid="6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62"/>
                                        </p:tgtEl>
                                      </p:cBhvr>
                                    </p:animEffect>
                                    <p:set>
                                      <p:cBhvr>
                                        <p:cTn id="66" dur="1" fill="hold">
                                          <p:stCondLst>
                                            <p:cond delay="499"/>
                                          </p:stCondLst>
                                        </p:cTn>
                                        <p:tgtEl>
                                          <p:spTgt spid="62"/>
                                        </p:tgtEl>
                                        <p:attrNameLst>
                                          <p:attrName>style.visibility</p:attrName>
                                        </p:attrNameLst>
                                      </p:cBhvr>
                                      <p:to>
                                        <p:strVal val="hidden"/>
                                      </p:to>
                                    </p:se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nodeType="clickEffect">
                                  <p:stCondLst>
                                    <p:cond delay="0"/>
                                  </p:stCondLst>
                                  <p:childTnLst>
                                    <p:animEffect transition="out" filter="wipe(down)">
                                      <p:cBhvr>
                                        <p:cTn id="81" dur="500"/>
                                        <p:tgtEl>
                                          <p:spTgt spid="63"/>
                                        </p:tgtEl>
                                      </p:cBhvr>
                                    </p:animEffect>
                                    <p:set>
                                      <p:cBhvr>
                                        <p:cTn id="82" dur="1" fill="hold">
                                          <p:stCondLst>
                                            <p:cond delay="499"/>
                                          </p:stCondLst>
                                        </p:cTn>
                                        <p:tgtEl>
                                          <p:spTgt spid="63"/>
                                        </p:tgtEl>
                                        <p:attrNameLst>
                                          <p:attrName>style.visibility</p:attrName>
                                        </p:attrNameLst>
                                      </p:cBhvr>
                                      <p:to>
                                        <p:strVal val="hidden"/>
                                      </p:to>
                                    </p:set>
                                  </p:childTnLst>
                                </p:cTn>
                              </p:par>
                            </p:childTnLst>
                          </p:cTn>
                        </p:par>
                        <p:par>
                          <p:cTn id="83" fill="hold">
                            <p:stCondLst>
                              <p:cond delay="500"/>
                            </p:stCondLst>
                            <p:childTnLst>
                              <p:par>
                                <p:cTn id="84" presetID="1" presetClass="entr" presetSubtype="0" fill="hold" nodeType="afterEffect">
                                  <p:stCondLst>
                                    <p:cond delay="0"/>
                                  </p:stCondLst>
                                  <p:childTnLst>
                                    <p:set>
                                      <p:cBhvr>
                                        <p:cTn id="85" dur="1" fill="hold">
                                          <p:stCondLst>
                                            <p:cond delay="0"/>
                                          </p:stCondLst>
                                        </p:cTn>
                                        <p:tgtEl>
                                          <p:spTgt spid="6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40"/>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nodeType="clickEffect">
                                  <p:stCondLst>
                                    <p:cond delay="0"/>
                                  </p:stCondLst>
                                  <p:childTnLst>
                                    <p:animEffect transition="out" filter="wipe(down)">
                                      <p:cBhvr>
                                        <p:cTn id="97" dur="500"/>
                                        <p:tgtEl>
                                          <p:spTgt spid="64"/>
                                        </p:tgtEl>
                                      </p:cBhvr>
                                    </p:animEffect>
                                    <p:set>
                                      <p:cBhvr>
                                        <p:cTn id="98" dur="1" fill="hold">
                                          <p:stCondLst>
                                            <p:cond delay="499"/>
                                          </p:stCondLst>
                                        </p:cTn>
                                        <p:tgtEl>
                                          <p:spTgt spid="64"/>
                                        </p:tgtEl>
                                        <p:attrNameLst>
                                          <p:attrName>style.visibility</p:attrName>
                                        </p:attrNameLst>
                                      </p:cBhvr>
                                      <p:to>
                                        <p:strVal val="hidden"/>
                                      </p:to>
                                    </p:set>
                                  </p:childTnLst>
                                </p:cTn>
                              </p:par>
                            </p:childTnLst>
                          </p:cTn>
                        </p:par>
                        <p:par>
                          <p:cTn id="99" fill="hold">
                            <p:stCondLst>
                              <p:cond delay="500"/>
                            </p:stCondLst>
                            <p:childTnLst>
                              <p:par>
                                <p:cTn id="100" presetID="1" presetClass="entr" presetSubtype="0" fill="hold" nodeType="afterEffect">
                                  <p:stCondLst>
                                    <p:cond delay="0"/>
                                  </p:stCondLst>
                                  <p:childTnLst>
                                    <p:set>
                                      <p:cBhvr>
                                        <p:cTn id="101" dur="1" fill="hold">
                                          <p:stCondLst>
                                            <p:cond delay="0"/>
                                          </p:stCondLst>
                                        </p:cTn>
                                        <p:tgtEl>
                                          <p:spTgt spid="6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4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51"/>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xit" presetSubtype="4" fill="hold" nodeType="clickEffect">
                                  <p:stCondLst>
                                    <p:cond delay="0"/>
                                  </p:stCondLst>
                                  <p:childTnLst>
                                    <p:animEffect transition="out" filter="wipe(down)">
                                      <p:cBhvr>
                                        <p:cTn id="113" dur="500"/>
                                        <p:tgtEl>
                                          <p:spTgt spid="65"/>
                                        </p:tgtEl>
                                      </p:cBhvr>
                                    </p:animEffect>
                                    <p:set>
                                      <p:cBhvr>
                                        <p:cTn id="114" dur="1" fill="hold">
                                          <p:stCondLst>
                                            <p:cond delay="499"/>
                                          </p:stCondLst>
                                        </p:cTn>
                                        <p:tgtEl>
                                          <p:spTgt spid="65"/>
                                        </p:tgtEl>
                                        <p:attrNameLst>
                                          <p:attrName>style.visibility</p:attrName>
                                        </p:attrNameLst>
                                      </p:cBhvr>
                                      <p:to>
                                        <p:strVal val="hidden"/>
                                      </p:to>
                                    </p:set>
                                  </p:childTnLst>
                                </p:cTn>
                              </p:par>
                            </p:childTnLst>
                          </p:cTn>
                        </p:par>
                        <p:par>
                          <p:cTn id="115" fill="hold">
                            <p:stCondLst>
                              <p:cond delay="500"/>
                            </p:stCondLst>
                            <p:childTnLst>
                              <p:par>
                                <p:cTn id="116" presetID="1" presetClass="entr" presetSubtype="0" fill="hold" nodeType="afterEffect">
                                  <p:stCondLst>
                                    <p:cond delay="0"/>
                                  </p:stCondLst>
                                  <p:childTnLst>
                                    <p:set>
                                      <p:cBhvr>
                                        <p:cTn id="117" dur="1" fill="hold">
                                          <p:stCondLst>
                                            <p:cond delay="0"/>
                                          </p:stCondLst>
                                        </p:cTn>
                                        <p:tgtEl>
                                          <p:spTgt spid="6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42"/>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49"/>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22" presetClass="exit" presetSubtype="4" fill="hold" nodeType="clickEffect">
                                  <p:stCondLst>
                                    <p:cond delay="0"/>
                                  </p:stCondLst>
                                  <p:childTnLst>
                                    <p:animEffect transition="out" filter="wipe(down)">
                                      <p:cBhvr>
                                        <p:cTn id="129" dur="500"/>
                                        <p:tgtEl>
                                          <p:spTgt spid="66"/>
                                        </p:tgtEl>
                                      </p:cBhvr>
                                    </p:animEffect>
                                    <p:set>
                                      <p:cBhvr>
                                        <p:cTn id="130" dur="1" fill="hold">
                                          <p:stCondLst>
                                            <p:cond delay="499"/>
                                          </p:stCondLst>
                                        </p:cTn>
                                        <p:tgtEl>
                                          <p:spTgt spid="66"/>
                                        </p:tgtEl>
                                        <p:attrNameLst>
                                          <p:attrName>style.visibility</p:attrName>
                                        </p:attrNameLst>
                                      </p:cBhvr>
                                      <p:to>
                                        <p:strVal val="hidden"/>
                                      </p:to>
                                    </p:set>
                                  </p:childTnLst>
                                </p:cTn>
                              </p:par>
                            </p:childTnLst>
                          </p:cTn>
                        </p:par>
                        <p:par>
                          <p:cTn id="131" fill="hold">
                            <p:stCondLst>
                              <p:cond delay="500"/>
                            </p:stCondLst>
                            <p:childTnLst>
                              <p:par>
                                <p:cTn id="132" presetID="1" presetClass="entr" presetSubtype="0" fill="hold" nodeType="afterEffect">
                                  <p:stCondLst>
                                    <p:cond delay="0"/>
                                  </p:stCondLst>
                                  <p:childTnLst>
                                    <p:set>
                                      <p:cBhvr>
                                        <p:cTn id="133" dur="1" fill="hold">
                                          <p:stCondLst>
                                            <p:cond delay="0"/>
                                          </p:stCondLst>
                                        </p:cTn>
                                        <p:tgtEl>
                                          <p:spTgt spid="67"/>
                                        </p:tgtEl>
                                        <p:attrNameLst>
                                          <p:attrName>style.visibility</p:attrName>
                                        </p:attrNameLst>
                                      </p:cBhvr>
                                      <p:to>
                                        <p:strVal val="visible"/>
                                      </p:to>
                                    </p:set>
                                  </p:childTnLst>
                                </p:cTn>
                              </p:par>
                            </p:childTnLst>
                          </p:cTn>
                        </p:par>
                        <p:par>
                          <p:cTn id="134" fill="hold">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43"/>
                                        </p:tgtEl>
                                        <p:attrNameLst>
                                          <p:attrName>style.visibility</p:attrName>
                                        </p:attrNameLst>
                                      </p:cBhvr>
                                      <p:to>
                                        <p:strVal val="visible"/>
                                      </p:to>
                                    </p:set>
                                  </p:childTnLst>
                                </p:cTn>
                              </p:par>
                            </p:childTnLst>
                          </p:cTn>
                        </p:par>
                        <p:par>
                          <p:cTn id="137" fill="hold">
                            <p:stCondLst>
                              <p:cond delay="500"/>
                            </p:stCondLst>
                            <p:childTnLst>
                              <p:par>
                                <p:cTn id="138" presetID="1" presetClass="entr" presetSubtype="0" fill="hold" grpId="0" nodeType="afterEffect">
                                  <p:stCondLst>
                                    <p:cond delay="0"/>
                                  </p:stCondLst>
                                  <p:childTnLst>
                                    <p:set>
                                      <p:cBhvr>
                                        <p:cTn id="139" dur="1" fill="hold">
                                          <p:stCondLst>
                                            <p:cond delay="0"/>
                                          </p:stCondLst>
                                        </p:cTn>
                                        <p:tgtEl>
                                          <p:spTgt spid="57"/>
                                        </p:tgtEl>
                                        <p:attrNameLst>
                                          <p:attrName>style.visibility</p:attrName>
                                        </p:attrNameLst>
                                      </p:cBhvr>
                                      <p:to>
                                        <p:strVal val="visible"/>
                                      </p:to>
                                    </p:set>
                                  </p:childTnLst>
                                </p:cTn>
                              </p:par>
                            </p:childTnLst>
                          </p:cTn>
                        </p:par>
                        <p:par>
                          <p:cTn id="140" fill="hold">
                            <p:stCondLst>
                              <p:cond delay="500"/>
                            </p:stCondLst>
                            <p:childTnLst>
                              <p:par>
                                <p:cTn id="141" presetID="26" presetClass="emph" presetSubtype="0" fill="hold" grpId="1" nodeType="afterEffect">
                                  <p:stCondLst>
                                    <p:cond delay="0"/>
                                  </p:stCondLst>
                                  <p:childTnLst>
                                    <p:animEffect transition="out" filter="fade">
                                      <p:cBhvr>
                                        <p:cTn id="142" dur="500" tmFilter="0, 0; .2, .5; .8, .5; 1, 0"/>
                                        <p:tgtEl>
                                          <p:spTgt spid="57"/>
                                        </p:tgtEl>
                                      </p:cBhvr>
                                    </p:animEffect>
                                    <p:animScale>
                                      <p:cBhvr>
                                        <p:cTn id="143" dur="250" autoRev="1" fill="hold"/>
                                        <p:tgtEl>
                                          <p:spTgt spid="57"/>
                                        </p:tgtEl>
                                      </p:cBhvr>
                                      <p:by x="105000" y="105000"/>
                                    </p:animScale>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bldLvl="0" animBg="1"/>
      <p:bldP spid="36" grpId="0" bldLvl="0" animBg="1"/>
      <p:bldP spid="37" grpId="0" bldLvl="0" animBg="1"/>
      <p:bldP spid="38" grpId="0" bldLvl="0" animBg="1"/>
      <p:bldP spid="39" grpId="0" bldLvl="0" animBg="1"/>
      <p:bldP spid="40" grpId="0" bldLvl="0" animBg="1"/>
      <p:bldP spid="41" grpId="0" bldLvl="0" animBg="1"/>
      <p:bldP spid="42" grpId="0" bldLvl="0" animBg="1"/>
      <p:bldP spid="43" grpId="0" bldLvl="0" animBg="1"/>
      <p:bldP spid="46" grpId="0" bldLvl="0" animBg="1"/>
      <p:bldP spid="47" grpId="0" bldLvl="0" animBg="1"/>
      <p:bldP spid="48" grpId="0" bldLvl="0" animBg="1"/>
      <p:bldP spid="49" grpId="0" bldLvl="0" animBg="1"/>
      <p:bldP spid="51" grpId="0" bldLvl="0" animBg="1"/>
      <p:bldP spid="52" grpId="0" bldLvl="0" animBg="1"/>
      <p:bldP spid="53" grpId="0" bldLvl="0" animBg="1"/>
      <p:bldP spid="56" grpId="0" bldLvl="0" animBg="1"/>
      <p:bldP spid="57" grpId="0" bldLvl="0" animBg="1"/>
      <p:bldP spid="57" grpId="1"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7" name="Text Box 5"/>
          <p:cNvSpPr txBox="1">
            <a:spLocks noChangeArrowheads="1"/>
          </p:cNvSpPr>
          <p:nvPr/>
        </p:nvSpPr>
        <p:spPr bwMode="auto">
          <a:xfrm>
            <a:off x="428596" y="1291205"/>
            <a:ext cx="8353425" cy="1605280"/>
          </a:xfrm>
          <a:prstGeom prst="rect">
            <a:avLst/>
          </a:prstGeom>
          <a:noFill/>
          <a:ln w="9525">
            <a:noFill/>
            <a:miter lim="800000"/>
          </a:ln>
          <a:effectLst/>
        </p:spPr>
        <p:txBody>
          <a:bodyPr>
            <a:spAutoFit/>
          </a:bodyPr>
          <a:p>
            <a:pPr>
              <a:lnSpc>
                <a:spcPct val="120000"/>
              </a:lnSpc>
              <a:spcBef>
                <a:spcPct val="50000"/>
              </a:spcBef>
            </a:pPr>
            <a:r>
              <a:rPr kumimoji="1" lang="zh-CN" altLang="en-US" sz="2400">
                <a:ea typeface="楷体" panose="02010609060101010101" pitchFamily="49" charset="-122"/>
                <a:cs typeface="Times New Roman" panose="02020603050405020304" pitchFamily="18" charset="0"/>
              </a:rPr>
              <a:t>　　</a:t>
            </a:r>
            <a:r>
              <a:rPr kumimoji="1" lang="zh-CN" altLang="en-US" sz="2400" smtClean="0">
                <a:ea typeface="楷体" panose="02010609060101010101" pitchFamily="49" charset="-122"/>
                <a:cs typeface="Times New Roman" panose="02020603050405020304" pitchFamily="18" charset="0"/>
              </a:rPr>
              <a:t>查找表</a:t>
            </a:r>
            <a:r>
              <a:rPr kumimoji="1" lang="en-US" altLang="zh-CN" sz="2400" smtClean="0">
                <a:ea typeface="楷体" panose="02010609060101010101" pitchFamily="49" charset="-122"/>
                <a:cs typeface="Times New Roman" panose="02020603050405020304" pitchFamily="18" charset="0"/>
              </a:rPr>
              <a:t>T</a:t>
            </a:r>
            <a:r>
              <a:rPr kumimoji="1" lang="zh-CN" altLang="en-US" sz="2400" smtClean="0">
                <a:ea typeface="楷体" panose="02010609060101010101" pitchFamily="49" charset="-122"/>
                <a:cs typeface="Times New Roman" panose="02020603050405020304" pitchFamily="18" charset="0"/>
              </a:rPr>
              <a:t>：含有</a:t>
            </a:r>
            <a:r>
              <a:rPr kumimoji="1" lang="en-US" altLang="zh-CN" sz="2400" i="1" smtClean="0">
                <a:ea typeface="楷体" panose="02010609060101010101" pitchFamily="49" charset="-122"/>
                <a:cs typeface="Times New Roman" panose="02020603050405020304" pitchFamily="18" charset="0"/>
              </a:rPr>
              <a:t>n</a:t>
            </a:r>
            <a:r>
              <a:rPr kumimoji="1" lang="zh-CN" altLang="en-US" sz="2400" smtClean="0">
                <a:ea typeface="楷体" panose="02010609060101010101" pitchFamily="49" charset="-122"/>
                <a:cs typeface="Times New Roman" panose="02020603050405020304" pitchFamily="18" charset="0"/>
              </a:rPr>
              <a:t>个记录。</a:t>
            </a:r>
            <a:endParaRPr kumimoji="1" lang="en-US" altLang="zh-CN" sz="2400" smtClean="0">
              <a:ea typeface="楷体" panose="02010609060101010101" pitchFamily="49" charset="-122"/>
              <a:cs typeface="Times New Roman" panose="02020603050405020304" pitchFamily="18" charset="0"/>
            </a:endParaRPr>
          </a:p>
          <a:p>
            <a:pPr>
              <a:lnSpc>
                <a:spcPct val="120000"/>
              </a:lnSpc>
              <a:spcBef>
                <a:spcPct val="50000"/>
              </a:spcBef>
            </a:pPr>
            <a:r>
              <a:rPr kumimoji="1" lang="en-US" altLang="zh-CN" sz="2400" smtClean="0">
                <a:ea typeface="楷体" panose="02010609060101010101" pitchFamily="49" charset="-122"/>
                <a:cs typeface="Times New Roman" panose="02020603050405020304" pitchFamily="18" charset="0"/>
              </a:rPr>
              <a:t>         </a:t>
            </a:r>
            <a:r>
              <a:rPr kumimoji="1" lang="zh-CN" altLang="en-US" sz="2400" smtClean="0">
                <a:ea typeface="楷体" panose="02010609060101010101" pitchFamily="49" charset="-122"/>
                <a:cs typeface="Times New Roman" panose="02020603050405020304" pitchFamily="18" charset="0"/>
              </a:rPr>
              <a:t>不</a:t>
            </a:r>
            <a:r>
              <a:rPr kumimoji="1" lang="zh-CN" altLang="en-US" sz="2400" dirty="0">
                <a:ea typeface="楷体" panose="02010609060101010101" pitchFamily="49" charset="-122"/>
                <a:cs typeface="Times New Roman" panose="02020603050405020304" pitchFamily="18" charset="0"/>
              </a:rPr>
              <a:t>成功情况下的平均查找长度</a:t>
            </a:r>
            <a:r>
              <a:rPr kumimoji="1" lang="en-US" altLang="zh-CN" sz="2400" dirty="0" err="1">
                <a:solidFill>
                  <a:srgbClr val="FF0000"/>
                </a:solidFill>
                <a:ea typeface="楷体" panose="02010609060101010101" pitchFamily="49" charset="-122"/>
                <a:cs typeface="Times New Roman" panose="02020603050405020304" pitchFamily="18" charset="0"/>
              </a:rPr>
              <a:t>ASL</a:t>
            </a:r>
            <a:r>
              <a:rPr kumimoji="1" lang="zh-CN" altLang="en-US" sz="2400" baseline="-25000" dirty="0">
                <a:solidFill>
                  <a:srgbClr val="FF0000"/>
                </a:solidFill>
                <a:ea typeface="楷体" panose="02010609060101010101" pitchFamily="49" charset="-122"/>
                <a:cs typeface="Times New Roman" panose="02020603050405020304" pitchFamily="18" charset="0"/>
              </a:rPr>
              <a:t>不成功</a:t>
            </a:r>
            <a:r>
              <a:rPr kumimoji="1" lang="zh-CN" altLang="en-US" sz="2400" dirty="0">
                <a:ea typeface="楷体" panose="02010609060101010101" pitchFamily="49" charset="-122"/>
                <a:cs typeface="Times New Roman" panose="02020603050405020304" pitchFamily="18" charset="0"/>
              </a:rPr>
              <a:t>是指</a:t>
            </a:r>
            <a:r>
              <a:rPr kumimoji="1" lang="zh-CN" altLang="en-US" sz="2400" dirty="0">
                <a:solidFill>
                  <a:srgbClr val="C00000"/>
                </a:solidFill>
                <a:ea typeface="楷体" panose="02010609060101010101" pitchFamily="49" charset="-122"/>
                <a:cs typeface="Times New Roman" panose="02020603050405020304" pitchFamily="18" charset="0"/>
              </a:rPr>
              <a:t>查找失败（在</a:t>
            </a:r>
            <a:r>
              <a:rPr kumimoji="1" lang="en-US" altLang="zh-CN" sz="2400" dirty="0">
                <a:solidFill>
                  <a:srgbClr val="C00000"/>
                </a:solidFill>
                <a:ea typeface="楷体" panose="02010609060101010101" pitchFamily="49" charset="-122"/>
                <a:cs typeface="Times New Roman" panose="02020603050405020304" pitchFamily="18" charset="0"/>
              </a:rPr>
              <a:t>T</a:t>
            </a:r>
            <a:r>
              <a:rPr kumimoji="1" lang="zh-CN" altLang="en-US" sz="2400" dirty="0">
                <a:solidFill>
                  <a:srgbClr val="C00000"/>
                </a:solidFill>
                <a:ea typeface="楷体" panose="02010609060101010101" pitchFamily="49" charset="-122"/>
                <a:cs typeface="Times New Roman" panose="02020603050405020304" pitchFamily="18" charset="0"/>
              </a:rPr>
              <a:t>中未查找到）平均需要的关键字比较次数</a:t>
            </a:r>
            <a:r>
              <a:rPr kumimoji="1" lang="zh-CN" altLang="en-US" sz="2400" dirty="0">
                <a:ea typeface="楷体" panose="02010609060101010101" pitchFamily="49" charset="-122"/>
                <a:cs typeface="Times New Roman" panose="02020603050405020304" pitchFamily="18" charset="0"/>
              </a:rPr>
              <a:t>。</a:t>
            </a:r>
            <a:endParaRPr kumimoji="1" lang="zh-CN" altLang="en-US" sz="2400" dirty="0">
              <a:ea typeface="楷体" panose="02010609060101010101" pitchFamily="49" charset="-122"/>
              <a:cs typeface="Times New Roman" panose="02020603050405020304" pitchFamily="18" charset="0"/>
            </a:endParaRPr>
          </a:p>
        </p:txBody>
      </p:sp>
      <p:grpSp>
        <p:nvGrpSpPr>
          <p:cNvPr id="8" name="组合 7"/>
          <p:cNvGrpSpPr/>
          <p:nvPr/>
        </p:nvGrpSpPr>
        <p:grpSpPr>
          <a:xfrm>
            <a:off x="2000232" y="3268957"/>
            <a:ext cx="5429288" cy="1817697"/>
            <a:chOff x="2000232" y="1785926"/>
            <a:chExt cx="5429288" cy="1817697"/>
          </a:xfrm>
        </p:grpSpPr>
        <p:sp>
          <p:nvSpPr>
            <p:cNvPr id="4" name="TextBox 3"/>
            <p:cNvSpPr txBox="1"/>
            <p:nvPr/>
          </p:nvSpPr>
          <p:spPr>
            <a:xfrm>
              <a:off x="2571736" y="1785926"/>
              <a:ext cx="1571636" cy="460375"/>
            </a:xfrm>
            <a:prstGeom prst="rect">
              <a:avLst/>
            </a:prstGeom>
            <a:noFill/>
          </p:spPr>
          <p:txBody>
            <a:bodyPr wrap="square" rtlCol="0">
              <a:spAutoFit/>
            </a:bodyPr>
            <a:p>
              <a:r>
                <a:rPr lang="en-US" altLang="zh-CN" sz="2400" smtClean="0">
                  <a:sym typeface="Symbol" panose="05050102010706020507"/>
                </a:rPr>
                <a:t></a:t>
              </a:r>
              <a:r>
                <a:rPr lang="en-US" altLang="zh-CN" sz="2400" i="1" smtClean="0"/>
                <a:t>x   </a:t>
              </a:r>
              <a:r>
                <a:rPr lang="zh-CN" altLang="en-US" sz="2400" smtClean="0">
                  <a:sym typeface="Symbol" panose="05050102010706020507"/>
                </a:rPr>
                <a:t>  </a:t>
              </a:r>
              <a:r>
                <a:rPr lang="en-US" altLang="zh-CN" sz="2400" smtClean="0">
                  <a:sym typeface="Symbol" panose="05050102010706020507"/>
                </a:rPr>
                <a:t>T</a:t>
              </a:r>
              <a:endParaRPr lang="zh-CN" altLang="en-US" sz="2400"/>
            </a:p>
          </p:txBody>
        </p:sp>
        <p:sp>
          <p:nvSpPr>
            <p:cNvPr id="5" name="TextBox 4"/>
            <p:cNvSpPr txBox="1"/>
            <p:nvPr/>
          </p:nvSpPr>
          <p:spPr>
            <a:xfrm>
              <a:off x="3428992" y="2457386"/>
              <a:ext cx="4000528" cy="829945"/>
            </a:xfrm>
            <a:prstGeom prst="rect">
              <a:avLst/>
            </a:prstGeom>
            <a:noFill/>
          </p:spPr>
          <p:txBody>
            <a:bodyPr wrap="square" rtlCol="0">
              <a:spAutoFit/>
            </a:bodyPr>
            <a:p>
              <a:r>
                <a:rPr lang="zh-CN" altLang="en-US" sz="2400" smtClean="0">
                  <a:ea typeface="楷体" panose="02010609060101010101" pitchFamily="49" charset="-122"/>
                  <a:cs typeface="Times New Roman" panose="02020603050405020304" pitchFamily="18" charset="0"/>
                </a:rPr>
                <a:t>通过关键字比较后确定不在</a:t>
              </a:r>
              <a:r>
                <a:rPr lang="en-US" altLang="zh-CN" sz="2400" smtClean="0">
                  <a:ea typeface="楷体" panose="02010609060101010101" pitchFamily="49" charset="-122"/>
                  <a:cs typeface="Times New Roman" panose="02020603050405020304" pitchFamily="18" charset="0"/>
                </a:rPr>
                <a:t>T</a:t>
              </a:r>
              <a:r>
                <a:rPr lang="zh-CN" altLang="en-US" sz="2400" smtClean="0">
                  <a:ea typeface="楷体" panose="02010609060101010101" pitchFamily="49" charset="-122"/>
                  <a:cs typeface="Times New Roman" panose="02020603050405020304" pitchFamily="18" charset="0"/>
                </a:rPr>
                <a:t>中</a:t>
              </a:r>
              <a:endParaRPr lang="zh-CN" altLang="en-US" sz="2400">
                <a:ea typeface="楷体" panose="02010609060101010101" pitchFamily="49" charset="-122"/>
                <a:cs typeface="Times New Roman" panose="02020603050405020304" pitchFamily="18" charset="0"/>
              </a:endParaRPr>
            </a:p>
          </p:txBody>
        </p:sp>
        <p:sp>
          <p:nvSpPr>
            <p:cNvPr id="6" name="TextBox 5"/>
            <p:cNvSpPr txBox="1"/>
            <p:nvPr/>
          </p:nvSpPr>
          <p:spPr>
            <a:xfrm>
              <a:off x="2000232" y="3143248"/>
              <a:ext cx="3429024" cy="460375"/>
            </a:xfrm>
            <a:prstGeom prst="rect">
              <a:avLst/>
            </a:prstGeom>
            <a:noFill/>
          </p:spPr>
          <p:txBody>
            <a:bodyPr wrap="square" rtlCol="0">
              <a:spAutoFit/>
            </a:bodyPr>
            <a:p>
              <a:r>
                <a:rPr kumimoji="1" lang="zh-CN" altLang="en-US" sz="2400" smtClean="0">
                  <a:ea typeface="楷体" panose="02010609060101010101" pitchFamily="49" charset="-122"/>
                  <a:cs typeface="Times New Roman" panose="02020603050405020304" pitchFamily="18" charset="0"/>
                </a:rPr>
                <a:t>平均关键字比较次数</a:t>
              </a:r>
              <a:endParaRPr kumimoji="1" lang="zh-CN" altLang="en-US" sz="2400" smtClean="0">
                <a:ea typeface="楷体" panose="02010609060101010101" pitchFamily="49" charset="-122"/>
                <a:cs typeface="Times New Roman" panose="02020603050405020304" pitchFamily="18" charset="0"/>
              </a:endParaRPr>
            </a:p>
          </p:txBody>
        </p:sp>
        <p:sp>
          <p:nvSpPr>
            <p:cNvPr id="7" name="下箭头 6"/>
            <p:cNvSpPr/>
            <p:nvPr/>
          </p:nvSpPr>
          <p:spPr>
            <a:xfrm>
              <a:off x="3143240" y="2285992"/>
              <a:ext cx="214314" cy="85725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p>
              <a:pPr algn="ct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文本占位符 131073"/>
          <p:cNvSpPr>
            <a:spLocks noGrp="1"/>
          </p:cNvSpPr>
          <p:nvPr>
            <p:ph idx="1"/>
          </p:nvPr>
        </p:nvSpPr>
        <p:spPr>
          <a:xfrm>
            <a:off x="898525" y="1254125"/>
            <a:ext cx="7377113" cy="4525963"/>
          </a:xfrm>
          <a:ln/>
        </p:spPr>
        <p:txBody>
          <a:bodyPr vert="horz" wrap="square" lIns="91440" tIns="45720" rIns="91440" bIns="45720" anchor="t"/>
          <a:p>
            <a:pPr marL="685800" indent="-685800">
              <a:spcBef>
                <a:spcPct val="50000"/>
              </a:spcBef>
              <a:buClr>
                <a:srgbClr val="FF0000"/>
              </a:buClr>
              <a:buSzPct val="90000"/>
              <a:buNone/>
            </a:pPr>
            <a:endParaRPr lang="en-US" altLang="zh-CN" sz="3600" dirty="0">
              <a:solidFill>
                <a:srgbClr val="CC0000"/>
              </a:solidFill>
              <a:latin typeface="华文新魏" panose="02010800040101010101" pitchFamily="2" charset="-122"/>
              <a:ea typeface="华文新魏" panose="02010800040101010101" pitchFamily="2" charset="-122"/>
            </a:endParaRPr>
          </a:p>
          <a:p>
            <a:pPr marL="685800" indent="-685800">
              <a:lnSpc>
                <a:spcPct val="120000"/>
              </a:lnSpc>
              <a:spcBef>
                <a:spcPct val="100000"/>
              </a:spcBef>
              <a:buClr>
                <a:srgbClr val="FF0000"/>
              </a:buClr>
              <a:buSzPct val="90000"/>
              <a:buNone/>
            </a:pPr>
            <a:r>
              <a:rPr lang="en-US" altLang="zh-CN" dirty="0">
                <a:solidFill>
                  <a:srgbClr val="000099"/>
                </a:solidFill>
                <a:latin typeface="宋体" panose="02010600030101010101" pitchFamily="2" charset="-122"/>
              </a:rPr>
              <a:t>	</a:t>
            </a:r>
            <a:r>
              <a:rPr lang="en-US" altLang="zh-CN" sz="3600" dirty="0">
                <a:latin typeface="宋体" panose="02010600030101010101" pitchFamily="2" charset="-122"/>
              </a:rPr>
              <a:t>9.3.1 </a:t>
            </a:r>
            <a:r>
              <a:rPr lang="zh-CN" altLang="en-US" sz="3600" dirty="0">
                <a:latin typeface="宋体" panose="02010600030101010101" pitchFamily="2" charset="-122"/>
              </a:rPr>
              <a:t>哈希表的概念</a:t>
            </a:r>
            <a:endParaRPr lang="zh-CN" altLang="en-US" sz="3600" dirty="0">
              <a:latin typeface="宋体" panose="02010600030101010101" pitchFamily="2" charset="-122"/>
            </a:endParaRPr>
          </a:p>
          <a:p>
            <a:pPr marL="685800" indent="-685800">
              <a:lnSpc>
                <a:spcPct val="120000"/>
              </a:lnSpc>
              <a:spcBef>
                <a:spcPct val="50000"/>
              </a:spcBef>
              <a:buClr>
                <a:srgbClr val="FF0000"/>
              </a:buClr>
              <a:buSzPct val="90000"/>
              <a:buNone/>
            </a:pPr>
            <a:r>
              <a:rPr lang="zh-CN" altLang="en-US" sz="3600" dirty="0">
                <a:solidFill>
                  <a:srgbClr val="0000FF"/>
                </a:solidFill>
                <a:latin typeface="宋体" panose="02010600030101010101" pitchFamily="2" charset="-122"/>
              </a:rPr>
              <a:t>	</a:t>
            </a:r>
            <a:r>
              <a:rPr lang="en-US" altLang="zh-CN" sz="3600" dirty="0">
                <a:latin typeface="宋体" panose="02010600030101010101" pitchFamily="2" charset="-122"/>
              </a:rPr>
              <a:t>9.3.2 </a:t>
            </a:r>
            <a:r>
              <a:rPr lang="zh-CN" altLang="en-US" sz="3600" dirty="0">
                <a:latin typeface="宋体" panose="02010600030101010101" pitchFamily="2" charset="-122"/>
              </a:rPr>
              <a:t>哈希函数的构造</a:t>
            </a:r>
            <a:endParaRPr lang="zh-CN" altLang="en-US" sz="3600" dirty="0">
              <a:latin typeface="宋体" panose="02010600030101010101" pitchFamily="2" charset="-122"/>
            </a:endParaRPr>
          </a:p>
          <a:p>
            <a:pPr marL="685800" indent="-685800">
              <a:lnSpc>
                <a:spcPct val="120000"/>
              </a:lnSpc>
              <a:spcBef>
                <a:spcPct val="50000"/>
              </a:spcBef>
              <a:buClr>
                <a:srgbClr val="FF0000"/>
              </a:buClr>
              <a:buSzPct val="90000"/>
              <a:buNone/>
            </a:pPr>
            <a:r>
              <a:rPr lang="zh-CN" altLang="en-US" sz="3600" dirty="0">
                <a:solidFill>
                  <a:srgbClr val="0000FF"/>
                </a:solidFill>
                <a:latin typeface="宋体" panose="02010600030101010101" pitchFamily="2" charset="-122"/>
              </a:rPr>
              <a:t>	</a:t>
            </a:r>
            <a:r>
              <a:rPr lang="en-US" altLang="zh-CN" sz="3600" dirty="0">
                <a:solidFill>
                  <a:srgbClr val="0000FF"/>
                </a:solidFill>
                <a:latin typeface="宋体" panose="02010600030101010101" pitchFamily="2" charset="-122"/>
              </a:rPr>
              <a:t>9.3.3 </a:t>
            </a:r>
            <a:r>
              <a:rPr lang="zh-CN" altLang="en-US" sz="3600" dirty="0">
                <a:solidFill>
                  <a:srgbClr val="0000FF"/>
                </a:solidFill>
                <a:latin typeface="宋体" panose="02010600030101010101" pitchFamily="2" charset="-122"/>
              </a:rPr>
              <a:t>处理冲突的方法</a:t>
            </a:r>
            <a:endParaRPr lang="zh-CN" altLang="en-US" sz="3600" dirty="0">
              <a:solidFill>
                <a:srgbClr val="0000FF"/>
              </a:solidFill>
              <a:latin typeface="宋体" panose="02010600030101010101" pitchFamily="2" charset="-122"/>
            </a:endParaRPr>
          </a:p>
        </p:txBody>
      </p:sp>
      <p:sp>
        <p:nvSpPr>
          <p:cNvPr id="66563" name="矩形 270337"/>
          <p:cNvSpPr/>
          <p:nvPr/>
        </p:nvSpPr>
        <p:spPr>
          <a:xfrm>
            <a:off x="1187450" y="188913"/>
            <a:ext cx="6138863" cy="796925"/>
          </a:xfrm>
          <a:prstGeom prst="rect">
            <a:avLst/>
          </a:prstGeom>
          <a:noFill/>
          <a:ln w="9525">
            <a:noFill/>
          </a:ln>
        </p:spPr>
        <p:txBody>
          <a:bodyPr anchor="b"/>
          <a:p>
            <a:r>
              <a:rPr lang="en-US" altLang="zh-CN" sz="4200" b="1" dirty="0">
                <a:solidFill>
                  <a:schemeClr val="tx2"/>
                </a:solidFill>
                <a:latin typeface="Garamond" pitchFamily="18" charset="0"/>
              </a:rPr>
              <a:t>9.3 </a:t>
            </a:r>
            <a:r>
              <a:rPr lang="zh-CN" altLang="en-US" sz="4200" b="1" dirty="0">
                <a:solidFill>
                  <a:schemeClr val="tx2"/>
                </a:solidFill>
                <a:latin typeface="Tahoma" panose="020B0604030504040204" pitchFamily="34" charset="0"/>
              </a:rPr>
              <a:t>哈希表</a:t>
            </a:r>
            <a:endParaRPr lang="zh-CN" altLang="en-US" sz="4200" b="1" dirty="0">
              <a:solidFill>
                <a:schemeClr val="tx2"/>
              </a:solidFill>
              <a:latin typeface="Tahoma" panose="020B060403050404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矩形 62467"/>
          <p:cNvSpPr/>
          <p:nvPr/>
        </p:nvSpPr>
        <p:spPr>
          <a:xfrm>
            <a:off x="411163" y="654050"/>
            <a:ext cx="8247062" cy="3675063"/>
          </a:xfrm>
          <a:prstGeom prst="rect">
            <a:avLst/>
          </a:prstGeom>
          <a:solidFill>
            <a:schemeClr val="bg1"/>
          </a:solidFill>
          <a:ln w="9525">
            <a:noFill/>
          </a:ln>
        </p:spPr>
        <p:txBody>
          <a:bodyPr/>
          <a:p>
            <a:pPr>
              <a:spcBef>
                <a:spcPct val="40000"/>
              </a:spcBef>
            </a:pPr>
            <a:r>
              <a:rPr lang="en-US" altLang="zh-CN" sz="3600" b="1" dirty="0">
                <a:solidFill>
                  <a:srgbClr val="0000FF"/>
                </a:solidFill>
                <a:latin typeface="Arial" panose="020B0604020202020204" pitchFamily="34" charset="0"/>
                <a:ea typeface="华文新魏" panose="02010800040101010101" pitchFamily="2" charset="-122"/>
              </a:rPr>
              <a:t> </a:t>
            </a:r>
            <a:r>
              <a:rPr lang="zh-CN" altLang="en-US" sz="3600" b="1" dirty="0">
                <a:solidFill>
                  <a:srgbClr val="0000FF"/>
                </a:solidFill>
                <a:latin typeface="Tahoma" panose="020B0604030504040204" pitchFamily="34" charset="0"/>
                <a:ea typeface="华文新魏" panose="02010800040101010101" pitchFamily="2" charset="-122"/>
              </a:rPr>
              <a:t>处理冲突的方法</a:t>
            </a:r>
            <a:endParaRPr lang="zh-CN" altLang="en-US" sz="3600" b="1" dirty="0">
              <a:solidFill>
                <a:srgbClr val="0000FF"/>
              </a:solidFill>
              <a:latin typeface="Tahoma" panose="020B0604030504040204" pitchFamily="34" charset="0"/>
              <a:ea typeface="华文新魏" panose="02010800040101010101" pitchFamily="2" charset="-122"/>
            </a:endParaRPr>
          </a:p>
          <a:p>
            <a:pPr>
              <a:spcBef>
                <a:spcPct val="30000"/>
              </a:spcBef>
            </a:pPr>
            <a:r>
              <a:rPr lang="zh-CN" altLang="en-US" sz="3600" dirty="0">
                <a:solidFill>
                  <a:srgbClr val="0000FF"/>
                </a:solidFill>
                <a:latin typeface="宋体" panose="02010600030101010101" pitchFamily="2" charset="-122"/>
              </a:rPr>
              <a:t>思路：</a:t>
            </a:r>
            <a:endParaRPr lang="zh-CN" altLang="en-US" sz="3600" dirty="0">
              <a:solidFill>
                <a:srgbClr val="0000FF"/>
              </a:solidFill>
              <a:latin typeface="宋体" panose="02010600030101010101" pitchFamily="2" charset="-122"/>
            </a:endParaRPr>
          </a:p>
          <a:p>
            <a:pPr>
              <a:lnSpc>
                <a:spcPct val="130000"/>
              </a:lnSpc>
              <a:spcBef>
                <a:spcPct val="30000"/>
              </a:spcBef>
            </a:pPr>
            <a:r>
              <a:rPr lang="zh-CN" altLang="en-US" sz="2800" b="1" dirty="0">
                <a:latin typeface="Courier New" panose="02070309020205020404" pitchFamily="49" charset="0"/>
              </a:rPr>
              <a:t>    设在哈希值</a:t>
            </a:r>
            <a:r>
              <a:rPr lang="en-US" altLang="zh-CN" sz="2800" b="1" dirty="0">
                <a:latin typeface="Courier New" panose="02070309020205020404" pitchFamily="49" charset="0"/>
              </a:rPr>
              <a:t>H</a:t>
            </a:r>
            <a:r>
              <a:rPr lang="en-US" altLang="zh-CN" sz="2800" b="1" baseline="-25000" dirty="0">
                <a:latin typeface="Courier New" panose="02070309020205020404" pitchFamily="49" charset="0"/>
              </a:rPr>
              <a:t>0</a:t>
            </a:r>
            <a:r>
              <a:rPr lang="zh-CN" altLang="en-US" sz="2800" b="1" dirty="0">
                <a:latin typeface="Courier New" panose="02070309020205020404" pitchFamily="49" charset="0"/>
              </a:rPr>
              <a:t>＝</a:t>
            </a:r>
            <a:r>
              <a:rPr lang="en-US" altLang="zh-CN" sz="2800" b="1" dirty="0">
                <a:latin typeface="Courier New" panose="02070309020205020404" pitchFamily="49" charset="0"/>
              </a:rPr>
              <a:t>H(Ri.key)</a:t>
            </a:r>
            <a:r>
              <a:rPr lang="zh-CN" altLang="en-US" sz="2800" b="1" dirty="0">
                <a:latin typeface="Courier New" panose="02070309020205020404" pitchFamily="49" charset="0"/>
              </a:rPr>
              <a:t>上发生了冲突，我们要为</a:t>
            </a:r>
            <a:r>
              <a:rPr lang="en-US" altLang="zh-CN" sz="2800" b="1" dirty="0">
                <a:latin typeface="Courier New" panose="02070309020205020404" pitchFamily="49" charset="0"/>
              </a:rPr>
              <a:t>Ri</a:t>
            </a:r>
            <a:r>
              <a:rPr lang="zh-CN" altLang="en-US" sz="2800" b="1" dirty="0">
                <a:latin typeface="Courier New" panose="02070309020205020404" pitchFamily="49" charset="0"/>
              </a:rPr>
              <a:t>另找一个空闲的地址存放（</a:t>
            </a:r>
            <a:r>
              <a:rPr lang="zh-CN" altLang="en-US" sz="2800" b="1" dirty="0">
                <a:solidFill>
                  <a:srgbClr val="0000FF"/>
                </a:solidFill>
                <a:latin typeface="Times New Roman" panose="02020603050405020304" pitchFamily="18" charset="0"/>
                <a:ea typeface="楷体_GB2312" pitchFamily="49" charset="-122"/>
                <a:sym typeface="Arial" panose="020B0604020202020204" pitchFamily="34" charset="0"/>
              </a:rPr>
              <a:t>为产生冲突的地址寻找下一个哈希地址</a:t>
            </a:r>
            <a:r>
              <a:rPr lang="zh-CN" altLang="en-US" sz="2800" b="1" dirty="0">
                <a:latin typeface="Times New Roman" panose="02020603050405020304" pitchFamily="18" charset="0"/>
                <a:ea typeface="楷体_GB2312" pitchFamily="49" charset="-122"/>
                <a:sym typeface="Arial" panose="020B0604020202020204" pitchFamily="34" charset="0"/>
              </a:rPr>
              <a:t>）</a:t>
            </a:r>
            <a:endParaRPr lang="zh-CN" altLang="en-US" sz="2800" b="1" dirty="0">
              <a:latin typeface="Times New Roman" panose="02020603050405020304" pitchFamily="18" charset="0"/>
              <a:ea typeface="楷体_GB2312" pitchFamily="49" charset="-122"/>
              <a:sym typeface="Arial" panose="020B0604020202020204" pitchFamily="34" charset="0"/>
            </a:endParaRPr>
          </a:p>
          <a:p>
            <a:pPr>
              <a:lnSpc>
                <a:spcPct val="130000"/>
              </a:lnSpc>
              <a:spcBef>
                <a:spcPct val="30000"/>
              </a:spcBef>
            </a:pPr>
            <a:endParaRPr lang="zh-CN" altLang="en-US" sz="2800" b="1" dirty="0">
              <a:latin typeface="Courier New" panose="02070309020205020404" pitchFamily="49" charset="0"/>
              <a:sym typeface="Symbol" panose="05050102010706020507" pitchFamily="18" charset="2"/>
            </a:endParaRPr>
          </a:p>
        </p:txBody>
      </p:sp>
      <p:sp>
        <p:nvSpPr>
          <p:cNvPr id="62467" name="内容占位符 62466"/>
          <p:cNvSpPr>
            <a:spLocks noGrp="1"/>
          </p:cNvSpPr>
          <p:nvPr>
            <p:ph idx="1"/>
          </p:nvPr>
        </p:nvSpPr>
        <p:spPr>
          <a:xfrm>
            <a:off x="2124075" y="4365625"/>
            <a:ext cx="4968875" cy="1225550"/>
          </a:xfrm>
          <a:solidFill>
            <a:schemeClr val="accent1">
              <a:alpha val="100000"/>
            </a:schemeClr>
          </a:solidFill>
          <a:ln>
            <a:solidFill>
              <a:schemeClr val="tx1">
                <a:alpha val="100000"/>
              </a:schemeClr>
            </a:solidFill>
            <a:miter lim="800000"/>
          </a:ln>
        </p:spPr>
        <p:txBody>
          <a:bodyPr vert="horz" wrap="square" lIns="91440" tIns="45720" rIns="91440" bIns="45720" anchor="t"/>
          <a:p>
            <a:pPr marL="609600" indent="-609600">
              <a:spcBef>
                <a:spcPct val="40000"/>
              </a:spcBef>
              <a:buClrTx/>
              <a:buSzPct val="90000"/>
              <a:buFont typeface="宋体" panose="02010600030101010101" pitchFamily="2" charset="-122"/>
              <a:buAutoNum type="arabicPeriod"/>
            </a:pPr>
            <a:r>
              <a:rPr lang="zh-CN" altLang="en-US" sz="2800" dirty="0">
                <a:ea typeface="华文新魏" panose="02010800040101010101" pitchFamily="2" charset="-122"/>
              </a:rPr>
              <a:t>开放定址法</a:t>
            </a:r>
            <a:endParaRPr lang="zh-CN" altLang="en-US" sz="2800" dirty="0">
              <a:ea typeface="华文新魏" panose="02010800040101010101" pitchFamily="2" charset="-122"/>
            </a:endParaRPr>
          </a:p>
          <a:p>
            <a:pPr marL="609600" indent="-609600">
              <a:spcBef>
                <a:spcPct val="40000"/>
              </a:spcBef>
              <a:buClrTx/>
              <a:buSzPct val="90000"/>
              <a:buFont typeface="宋体" panose="02010600030101010101" pitchFamily="2" charset="-122"/>
              <a:buAutoNum type="arabicPeriod"/>
            </a:pPr>
            <a:r>
              <a:rPr lang="zh-CN" altLang="en-US" sz="2800" dirty="0">
                <a:ea typeface="华文新魏" panose="02010800040101010101" pitchFamily="2" charset="-122"/>
              </a:rPr>
              <a:t>拉链法</a:t>
            </a:r>
            <a:endParaRPr lang="zh-CN" altLang="en-US" sz="2800"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slide(fromBottom)">
                                      <p:cBhvr>
                                        <p:cTn id="7" dur="500"/>
                                        <p:tgtEl>
                                          <p:spTgt spid="62467"/>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62467">
                                            <p:txEl>
                                              <p:charRg st="0" end="6"/>
                                            </p:txEl>
                                          </p:spTgt>
                                        </p:tgtEl>
                                        <p:attrNameLst>
                                          <p:attrName>style.visibility</p:attrName>
                                        </p:attrNameLst>
                                      </p:cBhvr>
                                      <p:to>
                                        <p:strVal val="visible"/>
                                      </p:to>
                                    </p:set>
                                    <p:animEffect transition="in" filter="slide(fromBottom)">
                                      <p:cBhvr>
                                        <p:cTn id="10" dur="500"/>
                                        <p:tgtEl>
                                          <p:spTgt spid="62467">
                                            <p:txEl>
                                              <p:charRg st="0" end="6"/>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1" name="type.wav"/>
                                        </p:tgtEl>
                                      </p:cMediaNode>
                                    </p:audio>
                                  </p:subTnLst>
                                </p:cTn>
                              </p:par>
                              <p:par>
                                <p:cTn id="11" presetID="12" presetClass="entr" presetSubtype="4" fill="hold" grpId="0" nodeType="withEffect">
                                  <p:stCondLst>
                                    <p:cond delay="0"/>
                                  </p:stCondLst>
                                  <p:childTnLst>
                                    <p:set>
                                      <p:cBhvr>
                                        <p:cTn id="12" dur="1" fill="hold">
                                          <p:stCondLst>
                                            <p:cond delay="0"/>
                                          </p:stCondLst>
                                        </p:cTn>
                                        <p:tgtEl>
                                          <p:spTgt spid="62467">
                                            <p:txEl>
                                              <p:charRg st="6" end="10"/>
                                            </p:txEl>
                                          </p:spTgt>
                                        </p:tgtEl>
                                        <p:attrNameLst>
                                          <p:attrName>style.visibility</p:attrName>
                                        </p:attrNameLst>
                                      </p:cBhvr>
                                      <p:to>
                                        <p:strVal val="visible"/>
                                      </p:to>
                                    </p:set>
                                    <p:animEffect transition="in" filter="slide(fromBottom)">
                                      <p:cBhvr>
                                        <p:cTn id="13" dur="500"/>
                                        <p:tgtEl>
                                          <p:spTgt spid="62467">
                                            <p:txEl>
                                              <p:charRg st="6" end="1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nimBg="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928662" y="1664004"/>
            <a:ext cx="7391422" cy="646331"/>
          </a:xfrm>
          <a:prstGeom prst="rect">
            <a:avLst/>
          </a:prstGeom>
          <a:noFill/>
          <a:ln w="9525">
            <a:noFill/>
            <a:miter lim="800000"/>
          </a:ln>
          <a:effectLst/>
        </p:spPr>
        <p:txBody>
          <a:bodyPr wrap="square">
            <a:spAutoFit/>
          </a:bodyPr>
          <a:lstStyle/>
          <a:p>
            <a:pPr algn="just">
              <a:lnSpc>
                <a:spcPct val="150000"/>
              </a:lnSpc>
              <a:spcBef>
                <a:spcPct val="50000"/>
              </a:spcBef>
            </a:pPr>
            <a:r>
              <a:rPr kumimoji="1" lang="zh-CN" altLang="en-US" sz="2400" smtClean="0">
                <a:ea typeface="楷体" panose="02010609060101010101" pitchFamily="49" charset="-122"/>
                <a:cs typeface="Times New Roman" panose="02020603050405020304" pitchFamily="18" charset="0"/>
              </a:rPr>
              <a:t>开放</a:t>
            </a:r>
            <a:r>
              <a:rPr kumimoji="1" lang="zh-CN" altLang="en-US" sz="2400" dirty="0">
                <a:ea typeface="楷体" panose="02010609060101010101" pitchFamily="49" charset="-122"/>
                <a:cs typeface="Times New Roman" panose="02020603050405020304" pitchFamily="18" charset="0"/>
              </a:rPr>
              <a:t>定址</a:t>
            </a:r>
            <a:r>
              <a:rPr kumimoji="1" lang="zh-CN" altLang="en-US" sz="2400" dirty="0" smtClean="0">
                <a:ea typeface="楷体" panose="02010609060101010101" pitchFamily="49" charset="-122"/>
                <a:cs typeface="Times New Roman" panose="02020603050405020304" pitchFamily="18" charset="0"/>
              </a:rPr>
              <a:t>法：冲突时找一</a:t>
            </a:r>
            <a:r>
              <a:rPr kumimoji="1" lang="zh-CN" altLang="en-US" sz="2400" dirty="0">
                <a:ea typeface="楷体" panose="02010609060101010101" pitchFamily="49" charset="-122"/>
                <a:cs typeface="Times New Roman" panose="02020603050405020304" pitchFamily="18" charset="0"/>
              </a:rPr>
              <a:t>个</a:t>
            </a:r>
            <a:r>
              <a:rPr kumimoji="1" lang="zh-CN" altLang="en-US" sz="2400" dirty="0">
                <a:solidFill>
                  <a:srgbClr val="CC00CC"/>
                </a:solidFill>
                <a:ea typeface="楷体" panose="02010609060101010101" pitchFamily="49" charset="-122"/>
                <a:cs typeface="Times New Roman" panose="02020603050405020304" pitchFamily="18" charset="0"/>
              </a:rPr>
              <a:t>新的空闲的哈希</a:t>
            </a:r>
            <a:r>
              <a:rPr kumimoji="1" lang="zh-CN" altLang="en-US" sz="2400" dirty="0" smtClean="0">
                <a:solidFill>
                  <a:srgbClr val="CC00CC"/>
                </a:solidFill>
                <a:ea typeface="楷体" panose="02010609060101010101" pitchFamily="49" charset="-122"/>
                <a:cs typeface="Times New Roman" panose="02020603050405020304" pitchFamily="18" charset="0"/>
              </a:rPr>
              <a:t>地址</a:t>
            </a:r>
            <a:r>
              <a:rPr kumimoji="1" lang="zh-CN" altLang="en-US" sz="2400" dirty="0" smtClean="0">
                <a:ea typeface="楷体" panose="02010609060101010101" pitchFamily="49" charset="-122"/>
                <a:cs typeface="Times New Roman" panose="02020603050405020304" pitchFamily="18" charset="0"/>
              </a:rPr>
              <a:t>。       </a:t>
            </a:r>
            <a:endParaRPr kumimoji="1" lang="zh-CN" altLang="en-US" sz="2400" dirty="0" smtClean="0">
              <a:ea typeface="楷体" panose="02010609060101010101" pitchFamily="49" charset="-122"/>
              <a:cs typeface="Times New Roman" panose="02020603050405020304" pitchFamily="18" charset="0"/>
            </a:endParaRPr>
          </a:p>
        </p:txBody>
      </p:sp>
      <p:sp>
        <p:nvSpPr>
          <p:cNvPr id="182275" name="Text Box 3"/>
          <p:cNvSpPr txBox="1">
            <a:spLocks noChangeArrowheads="1"/>
          </p:cNvSpPr>
          <p:nvPr/>
        </p:nvSpPr>
        <p:spPr bwMode="auto">
          <a:xfrm>
            <a:off x="785786" y="1142984"/>
            <a:ext cx="2663825" cy="420688"/>
          </a:xfrm>
          <a:prstGeom prst="rect">
            <a:avLst/>
          </a:prstGeom>
          <a:solidFill>
            <a:srgbClr val="CC00CC"/>
          </a:solidFill>
          <a:ln w="9525">
            <a:noFill/>
            <a:miter lim="800000"/>
          </a:ln>
          <a:effectLst/>
        </p:spPr>
        <p:txBody>
          <a:bodyPr>
            <a:spAutoFit/>
          </a:bodyPr>
          <a:lstStyle/>
          <a:p>
            <a:pPr>
              <a:lnSpc>
                <a:spcPct val="90000"/>
              </a:lnSpc>
              <a:spcBef>
                <a:spcPct val="50000"/>
              </a:spcBef>
            </a:pPr>
            <a:r>
              <a:rPr kumimoji="1" lang="en-US" altLang="zh-CN" sz="2400" dirty="0" smtClean="0">
                <a:solidFill>
                  <a:schemeClr val="bg1"/>
                </a:solidFill>
                <a:latin typeface="微软雅黑" panose="020B0503020204020204" charset="-122"/>
                <a:ea typeface="微软雅黑" panose="020B0503020204020204" charset="-122"/>
                <a:cs typeface="Times New Roman" panose="02020603050405020304" pitchFamily="18" charset="0"/>
              </a:rPr>
              <a:t>1</a:t>
            </a:r>
            <a:r>
              <a:rPr kumimoji="1" lang="zh-CN" altLang="en-US" sz="2400" dirty="0" smtClean="0">
                <a:solidFill>
                  <a:schemeClr val="bg1"/>
                </a:solidFill>
                <a:latin typeface="微软雅黑" panose="020B0503020204020204" charset="-122"/>
                <a:ea typeface="微软雅黑" panose="020B0503020204020204" charset="-122"/>
                <a:cs typeface="Times New Roman" panose="02020603050405020304" pitchFamily="18" charset="0"/>
              </a:rPr>
              <a:t>、开放</a:t>
            </a:r>
            <a:r>
              <a:rPr kumimoji="1" lang="zh-CN" altLang="en-US" sz="2400" dirty="0">
                <a:solidFill>
                  <a:schemeClr val="bg1"/>
                </a:solidFill>
                <a:latin typeface="微软雅黑" panose="020B0503020204020204" charset="-122"/>
                <a:ea typeface="微软雅黑" panose="020B0503020204020204" charset="-122"/>
                <a:cs typeface="Times New Roman" panose="02020603050405020304" pitchFamily="18" charset="0"/>
              </a:rPr>
              <a:t>定址法</a:t>
            </a:r>
            <a:endParaRPr kumimoji="1" lang="zh-CN" altLang="en-US" sz="2400" dirty="0">
              <a:solidFill>
                <a:schemeClr val="bg1"/>
              </a:solidFill>
              <a:latin typeface="微软雅黑" panose="020B0503020204020204" charset="-122"/>
              <a:ea typeface="微软雅黑" panose="020B0503020204020204" charset="-122"/>
              <a:cs typeface="Times New Roman" panose="02020603050405020304" pitchFamily="18" charset="0"/>
            </a:endParaRPr>
          </a:p>
        </p:txBody>
      </p:sp>
      <p:sp>
        <p:nvSpPr>
          <p:cNvPr id="4" name="TextBox 3"/>
          <p:cNvSpPr txBox="1"/>
          <p:nvPr/>
        </p:nvSpPr>
        <p:spPr>
          <a:xfrm>
            <a:off x="2714612" y="2895897"/>
            <a:ext cx="3071834" cy="461665"/>
          </a:xfrm>
          <a:prstGeom prst="rect">
            <a:avLst/>
          </a:prstGeom>
          <a:noFill/>
        </p:spPr>
        <p:txBody>
          <a:bodyPr wrap="square" rtlCol="0">
            <a:spAutoFit/>
          </a:bodyPr>
          <a:lstStyle/>
          <a:p>
            <a:r>
              <a:rPr lang="zh-CN" altLang="en-US" sz="2400" dirty="0" smtClean="0">
                <a:ea typeface="楷体" panose="02010609060101010101" pitchFamily="49" charset="-122"/>
                <a:cs typeface="Times New Roman" panose="02020603050405020304" pitchFamily="18" charset="0"/>
              </a:rPr>
              <a:t>怎么找</a:t>
            </a:r>
            <a:r>
              <a:rPr kumimoji="1" lang="zh-CN" altLang="en-US" sz="2400" dirty="0" smtClean="0">
                <a:ea typeface="楷体" panose="02010609060101010101" pitchFamily="49" charset="-122"/>
                <a:cs typeface="Times New Roman" panose="02020603050405020304" pitchFamily="18" charset="0"/>
              </a:rPr>
              <a:t>空闲单元？</a:t>
            </a:r>
            <a:endParaRPr kumimoji="1" lang="zh-CN" altLang="en-US" sz="2400" dirty="0" smtClean="0">
              <a:ea typeface="楷体" panose="02010609060101010101" pitchFamily="49" charset="-122"/>
              <a:cs typeface="Times New Roman" panose="02020603050405020304" pitchFamily="18" charset="0"/>
            </a:endParaRPr>
          </a:p>
        </p:txBody>
      </p:sp>
      <p:sp>
        <p:nvSpPr>
          <p:cNvPr id="5" name="下箭头 4"/>
          <p:cNvSpPr/>
          <p:nvPr/>
        </p:nvSpPr>
        <p:spPr>
          <a:xfrm>
            <a:off x="4143372" y="2324393"/>
            <a:ext cx="285752"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400"/>
          </a:p>
        </p:txBody>
      </p:sp>
      <p:sp>
        <p:nvSpPr>
          <p:cNvPr id="6" name="TextBox 5"/>
          <p:cNvSpPr txBox="1"/>
          <p:nvPr/>
        </p:nvSpPr>
        <p:spPr>
          <a:xfrm>
            <a:off x="1071538" y="3753153"/>
            <a:ext cx="7286676" cy="461665"/>
          </a:xfrm>
          <a:prstGeom prst="rect">
            <a:avLst/>
          </a:prstGeom>
          <a:noFill/>
        </p:spPr>
        <p:txBody>
          <a:bodyPr wrap="square" rtlCol="0">
            <a:spAutoFit/>
          </a:bodyPr>
          <a:lstStyle/>
          <a:p>
            <a:pPr algn="l"/>
            <a:r>
              <a:rPr lang="zh-CN" altLang="en-US" sz="2400" smtClean="0">
                <a:latin typeface="楷体" panose="02010609060101010101" pitchFamily="49" charset="-122"/>
                <a:ea typeface="楷体" panose="02010609060101010101" pitchFamily="49" charset="-122"/>
              </a:rPr>
              <a:t>实例：晚到电影院找座位的情况就是采用</a:t>
            </a:r>
            <a:r>
              <a:rPr kumimoji="1" lang="zh-CN" altLang="en-US" sz="2400" smtClean="0">
                <a:ea typeface="楷体" panose="02010609060101010101" pitchFamily="49" charset="-122"/>
                <a:cs typeface="Times New Roman" panose="02020603050405020304" pitchFamily="18" charset="0"/>
              </a:rPr>
              <a:t>开放定址法。</a:t>
            </a:r>
            <a:endParaRPr kumimoji="1" lang="zh-CN" altLang="en-US" sz="2400" smtClean="0">
              <a:latin typeface="楷体" panose="02010609060101010101" pitchFamily="49" charset="-122"/>
              <a:ea typeface="楷体" panose="02010609060101010101" pitchFamily="49" charset="-122"/>
              <a:cs typeface="Times New Roman" panose="02020603050405020304" pitchFamily="18" charset="0"/>
            </a:endParaRPr>
          </a:p>
        </p:txBody>
      </p:sp>
      <p:sp>
        <p:nvSpPr>
          <p:cNvPr id="11" name="TextBox 10"/>
          <p:cNvSpPr txBox="1"/>
          <p:nvPr/>
        </p:nvSpPr>
        <p:spPr>
          <a:xfrm>
            <a:off x="428596" y="4551651"/>
            <a:ext cx="8286808" cy="877613"/>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lnSpc>
                <a:spcPts val="3200"/>
              </a:lnSpc>
            </a:pPr>
            <a:r>
              <a:rPr lang="zh-CN" altLang="en-US" sz="2200" smtClean="0">
                <a:solidFill>
                  <a:srgbClr val="FF0000"/>
                </a:solidFill>
                <a:latin typeface="微软雅黑" panose="020B0503020204020204" charset="-122"/>
                <a:ea typeface="微软雅黑" panose="020B0503020204020204" charset="-122"/>
                <a:cs typeface="Times New Roman" panose="02020603050405020304" pitchFamily="18" charset="0"/>
              </a:rPr>
              <a:t>     示例：</a:t>
            </a:r>
            <a:r>
              <a:rPr kumimoji="1" lang="zh-CN" altLang="en-US" sz="2200" smtClean="0">
                <a:solidFill>
                  <a:srgbClr val="3333FF"/>
                </a:solidFill>
                <a:latin typeface="微软雅黑" panose="020B0503020204020204" charset="-122"/>
                <a:ea typeface="微软雅黑" panose="020B0503020204020204" charset="-122"/>
                <a:cs typeface="Times New Roman" panose="02020603050405020304" pitchFamily="18" charset="0"/>
              </a:rPr>
              <a:t>如果你买了</a:t>
            </a:r>
            <a:r>
              <a:rPr lang="zh-CN" altLang="en-US" sz="2200" smtClean="0">
                <a:solidFill>
                  <a:srgbClr val="3333FF"/>
                </a:solidFill>
                <a:latin typeface="微软雅黑" panose="020B0503020204020204" charset="-122"/>
                <a:ea typeface="微软雅黑" panose="020B0503020204020204" charset="-122"/>
              </a:rPr>
              <a:t>电影票，到电影院时已经开映了，你的位置被别人占用了，你需要找一个空位置</a:t>
            </a:r>
            <a:r>
              <a:rPr kumimoji="1" lang="zh-CN" altLang="en-US" sz="2200" smtClean="0">
                <a:solidFill>
                  <a:srgbClr val="3333FF"/>
                </a:solidFill>
                <a:latin typeface="微软雅黑" panose="020B0503020204020204" charset="-122"/>
                <a:ea typeface="微软雅黑" panose="020B0503020204020204" charset="-122"/>
                <a:cs typeface="Times New Roman" panose="02020603050405020304" pitchFamily="18" charset="0"/>
              </a:rPr>
              <a:t>。这就是开放定址法的思路。</a:t>
            </a:r>
            <a:endParaRPr lang="zh-CN" altLang="en-US" sz="2200">
              <a:solidFill>
                <a:srgbClr val="3333FF"/>
              </a:solidFill>
              <a:latin typeface="微软雅黑" panose="020B0503020204020204" charset="-122"/>
              <a:ea typeface="微软雅黑" panose="020B0503020204020204" charset="-122"/>
              <a:cs typeface="Times New Roman" panose="02020603050405020304" pitchFamily="18" charset="0"/>
            </a:endParaRPr>
          </a:p>
        </p:txBody>
      </p:sp>
      <p:sp>
        <p:nvSpPr>
          <p:cNvPr id="10" name="Text Box 2" descr="蓝色面巾纸"/>
          <p:cNvSpPr txBox="1">
            <a:spLocks noChangeArrowheads="1"/>
          </p:cNvSpPr>
          <p:nvPr/>
        </p:nvSpPr>
        <p:spPr bwMode="auto">
          <a:xfrm>
            <a:off x="357158" y="285728"/>
            <a:ext cx="4389439" cy="480131"/>
          </a:xfrm>
          <a:prstGeom prst="rect">
            <a:avLst/>
          </a:prstGeom>
          <a:solidFill>
            <a:schemeClr val="accent2"/>
          </a:solid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nSpc>
                <a:spcPct val="90000"/>
              </a:lnSpc>
              <a:spcBef>
                <a:spcPct val="50000"/>
              </a:spcBef>
            </a:pPr>
            <a:r>
              <a:rPr kumimoji="1" lang="en-US" altLang="zh-CN" sz="2800" dirty="0" smtClean="0">
                <a:solidFill>
                  <a:schemeClr val="bg1"/>
                </a:solidFill>
                <a:ea typeface="隶书" panose="02010509060101010101" pitchFamily="49" charset="-122"/>
              </a:rPr>
              <a:t>9.4.3  </a:t>
            </a:r>
            <a:r>
              <a:rPr kumimoji="1" lang="zh-CN" altLang="en-US" sz="2800" dirty="0" smtClean="0">
                <a:solidFill>
                  <a:schemeClr val="bg1"/>
                </a:solidFill>
                <a:ea typeface="隶书" panose="02010509060101010101" pitchFamily="49" charset="-122"/>
              </a:rPr>
              <a:t>哈希冲突解决方法</a:t>
            </a:r>
            <a:r>
              <a:rPr kumimoji="1" lang="zh-CN" altLang="en-US" sz="2800" dirty="0" smtClean="0">
                <a:solidFill>
                  <a:schemeClr val="bg1"/>
                </a:solidFill>
                <a:latin typeface="隶书" panose="02010509060101010101" pitchFamily="49" charset="-122"/>
                <a:ea typeface="隶书" panose="02010509060101010101" pitchFamily="49" charset="-122"/>
              </a:rPr>
              <a:t> </a:t>
            </a:r>
            <a:endParaRPr kumimoji="1" lang="zh-CN" altLang="en-US" sz="2800" dirty="0">
              <a:solidFill>
                <a:schemeClr val="bg1"/>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714348" y="1000108"/>
            <a:ext cx="5748348" cy="1532727"/>
          </a:xfrm>
          <a:prstGeom prst="rect">
            <a:avLst/>
          </a:prstGeom>
          <a:noFill/>
          <a:ln w="9525">
            <a:noFill/>
            <a:miter lim="800000"/>
          </a:ln>
          <a:effectLst/>
        </p:spPr>
        <p:txBody>
          <a:bodyPr wrap="square">
            <a:spAutoFit/>
          </a:bodyPr>
          <a:lstStyle/>
          <a:p>
            <a:pPr algn="just">
              <a:lnSpc>
                <a:spcPct val="110000"/>
              </a:lnSpc>
              <a:spcBef>
                <a:spcPct val="50000"/>
              </a:spcBef>
            </a:pPr>
            <a:r>
              <a:rPr kumimoji="1" lang="zh-CN" altLang="en-US" sz="2400" smtClean="0">
                <a:ea typeface="楷体" panose="02010609060101010101" pitchFamily="49" charset="-122"/>
                <a:cs typeface="Times New Roman" panose="02020603050405020304" pitchFamily="18" charset="0"/>
              </a:rPr>
              <a:t>线性</a:t>
            </a:r>
            <a:r>
              <a:rPr kumimoji="1" lang="zh-CN" altLang="en-US" sz="2400" dirty="0">
                <a:ea typeface="楷体" panose="02010609060101010101" pitchFamily="49" charset="-122"/>
                <a:cs typeface="Times New Roman" panose="02020603050405020304" pitchFamily="18" charset="0"/>
              </a:rPr>
              <a:t>探查法的数学递推描述公式为：</a:t>
            </a:r>
            <a:endParaRPr kumimoji="1" lang="zh-CN" altLang="en-US" sz="2400" dirty="0">
              <a:ea typeface="楷体" panose="02010609060101010101" pitchFamily="49" charset="-122"/>
              <a:cs typeface="Times New Roman" panose="02020603050405020304" pitchFamily="18" charset="0"/>
            </a:endParaRPr>
          </a:p>
          <a:p>
            <a:pPr algn="just">
              <a:lnSpc>
                <a:spcPct val="90000"/>
              </a:lnSpc>
              <a:spcBef>
                <a:spcPct val="50000"/>
              </a:spcBef>
            </a:pPr>
            <a:r>
              <a:rPr kumimoji="1" lang="zh-CN" altLang="en-US" sz="2400" dirty="0">
                <a:ea typeface="楷体" panose="02010609060101010101" pitchFamily="49" charset="-122"/>
                <a:cs typeface="Times New Roman" panose="02020603050405020304" pitchFamily="18" charset="0"/>
              </a:rPr>
              <a:t>      </a:t>
            </a:r>
            <a:r>
              <a:rPr kumimoji="1" lang="en-US" altLang="zh-CN" sz="2400" i="1" dirty="0" err="1">
                <a:solidFill>
                  <a:srgbClr val="FF00FF"/>
                </a:solidFill>
                <a:ea typeface="楷体" panose="02010609060101010101" pitchFamily="49" charset="-122"/>
                <a:cs typeface="Times New Roman" panose="02020603050405020304" pitchFamily="18" charset="0"/>
              </a:rPr>
              <a:t>d</a:t>
            </a:r>
            <a:r>
              <a:rPr kumimoji="1" lang="en-US" altLang="zh-CN" sz="2400" baseline="-30000" dirty="0" err="1">
                <a:solidFill>
                  <a:srgbClr val="FF00FF"/>
                </a:solidFill>
                <a:ea typeface="楷体" panose="02010609060101010101" pitchFamily="49" charset="-122"/>
                <a:cs typeface="Times New Roman" panose="02020603050405020304" pitchFamily="18" charset="0"/>
              </a:rPr>
              <a:t>0</a:t>
            </a:r>
            <a:r>
              <a:rPr kumimoji="1" lang="en-US" altLang="zh-CN" sz="2400" dirty="0">
                <a:solidFill>
                  <a:srgbClr val="FF00FF"/>
                </a:solidFill>
                <a:ea typeface="楷体" panose="02010609060101010101" pitchFamily="49" charset="-122"/>
                <a:cs typeface="Times New Roman" panose="02020603050405020304" pitchFamily="18" charset="0"/>
              </a:rPr>
              <a:t>=</a:t>
            </a:r>
            <a:r>
              <a:rPr kumimoji="1" lang="en-US" altLang="zh-CN" sz="2400" i="1" dirty="0">
                <a:solidFill>
                  <a:srgbClr val="FF00FF"/>
                </a:solidFill>
                <a:ea typeface="楷体" panose="02010609060101010101" pitchFamily="49" charset="-122"/>
                <a:cs typeface="Times New Roman" panose="02020603050405020304" pitchFamily="18" charset="0"/>
              </a:rPr>
              <a:t>h</a:t>
            </a:r>
            <a:r>
              <a:rPr kumimoji="1" lang="en-US" altLang="zh-CN" sz="2400" dirty="0">
                <a:solidFill>
                  <a:srgbClr val="FF00FF"/>
                </a:solidFill>
                <a:ea typeface="楷体" panose="02010609060101010101" pitchFamily="49" charset="-122"/>
                <a:cs typeface="Times New Roman" panose="02020603050405020304" pitchFamily="18" charset="0"/>
              </a:rPr>
              <a:t>(</a:t>
            </a:r>
            <a:r>
              <a:rPr kumimoji="1" lang="en-US" altLang="zh-CN" sz="2400" i="1" dirty="0">
                <a:solidFill>
                  <a:srgbClr val="FF00FF"/>
                </a:solidFill>
                <a:ea typeface="楷体" panose="02010609060101010101" pitchFamily="49" charset="-122"/>
                <a:cs typeface="Times New Roman" panose="02020603050405020304" pitchFamily="18" charset="0"/>
              </a:rPr>
              <a:t>k</a:t>
            </a:r>
            <a:r>
              <a:rPr kumimoji="1" lang="en-US" altLang="zh-CN" sz="2400" dirty="0">
                <a:solidFill>
                  <a:srgbClr val="FF00FF"/>
                </a:solidFill>
                <a:ea typeface="楷体" panose="02010609060101010101" pitchFamily="49" charset="-122"/>
                <a:cs typeface="Times New Roman" panose="02020603050405020304" pitchFamily="18" charset="0"/>
              </a:rPr>
              <a:t>)</a:t>
            </a:r>
            <a:endParaRPr kumimoji="1" lang="en-US" altLang="zh-CN" sz="2400" dirty="0">
              <a:solidFill>
                <a:srgbClr val="FF00FF"/>
              </a:solidFill>
              <a:ea typeface="楷体" panose="02010609060101010101" pitchFamily="49" charset="-122"/>
              <a:cs typeface="Times New Roman" panose="02020603050405020304" pitchFamily="18" charset="0"/>
            </a:endParaRPr>
          </a:p>
          <a:p>
            <a:pPr algn="just">
              <a:lnSpc>
                <a:spcPct val="90000"/>
              </a:lnSpc>
              <a:spcBef>
                <a:spcPct val="50000"/>
              </a:spcBef>
            </a:pPr>
            <a:r>
              <a:rPr kumimoji="1" lang="en-US" altLang="zh-CN" sz="2400" dirty="0">
                <a:solidFill>
                  <a:srgbClr val="FF00FF"/>
                </a:solidFill>
                <a:ea typeface="楷体" panose="02010609060101010101" pitchFamily="49" charset="-122"/>
                <a:cs typeface="Times New Roman" panose="02020603050405020304" pitchFamily="18" charset="0"/>
              </a:rPr>
              <a:t>      </a:t>
            </a:r>
            <a:r>
              <a:rPr kumimoji="1" lang="en-US" altLang="zh-CN" sz="2400" i="1" dirty="0" err="1">
                <a:solidFill>
                  <a:srgbClr val="FF00FF"/>
                </a:solidFill>
                <a:ea typeface="楷体" panose="02010609060101010101" pitchFamily="49" charset="-122"/>
                <a:cs typeface="Times New Roman" panose="02020603050405020304" pitchFamily="18" charset="0"/>
              </a:rPr>
              <a:t>d</a:t>
            </a:r>
            <a:r>
              <a:rPr kumimoji="1" lang="en-US" altLang="zh-CN" sz="2400" i="1" baseline="-30000" dirty="0" err="1">
                <a:solidFill>
                  <a:srgbClr val="FF00FF"/>
                </a:solidFill>
                <a:ea typeface="楷体" panose="02010609060101010101" pitchFamily="49" charset="-122"/>
                <a:cs typeface="Times New Roman" panose="02020603050405020304" pitchFamily="18" charset="0"/>
              </a:rPr>
              <a:t>i</a:t>
            </a:r>
            <a:r>
              <a:rPr kumimoji="1" lang="en-US" altLang="zh-CN" sz="2400" dirty="0">
                <a:solidFill>
                  <a:srgbClr val="FF00FF"/>
                </a:solidFill>
                <a:ea typeface="楷体" panose="02010609060101010101" pitchFamily="49" charset="-122"/>
                <a:cs typeface="Times New Roman" panose="02020603050405020304" pitchFamily="18" charset="0"/>
              </a:rPr>
              <a:t>=(</a:t>
            </a:r>
            <a:r>
              <a:rPr kumimoji="1" lang="en-US" altLang="zh-CN" sz="2400" i="1" dirty="0" err="1">
                <a:solidFill>
                  <a:srgbClr val="FF00FF"/>
                </a:solidFill>
                <a:ea typeface="楷体" panose="02010609060101010101" pitchFamily="49" charset="-122"/>
                <a:cs typeface="Times New Roman" panose="02020603050405020304" pitchFamily="18" charset="0"/>
              </a:rPr>
              <a:t>d</a:t>
            </a:r>
            <a:r>
              <a:rPr kumimoji="1" lang="en-US" altLang="zh-CN" sz="2400" i="1" baseline="-30000" dirty="0" err="1">
                <a:solidFill>
                  <a:srgbClr val="FF00FF"/>
                </a:solidFill>
                <a:ea typeface="楷体" panose="02010609060101010101" pitchFamily="49" charset="-122"/>
                <a:cs typeface="Times New Roman" panose="02020603050405020304" pitchFamily="18" charset="0"/>
              </a:rPr>
              <a:t>i</a:t>
            </a:r>
            <a:r>
              <a:rPr kumimoji="1" lang="en-US" altLang="zh-CN" sz="2400" baseline="-30000" dirty="0">
                <a:solidFill>
                  <a:srgbClr val="FF00FF"/>
                </a:solidFill>
                <a:ea typeface="楷体" panose="02010609060101010101" pitchFamily="49" charset="-122"/>
                <a:cs typeface="Times New Roman" panose="02020603050405020304" pitchFamily="18" charset="0"/>
              </a:rPr>
              <a:t>-1</a:t>
            </a:r>
            <a:r>
              <a:rPr kumimoji="1" lang="en-US" altLang="zh-CN" sz="2400" dirty="0">
                <a:solidFill>
                  <a:srgbClr val="FF00FF"/>
                </a:solidFill>
                <a:ea typeface="楷体" panose="02010609060101010101" pitchFamily="49" charset="-122"/>
                <a:cs typeface="Times New Roman" panose="02020603050405020304" pitchFamily="18" charset="0"/>
              </a:rPr>
              <a:t>+1) mod </a:t>
            </a:r>
            <a:r>
              <a:rPr kumimoji="1" lang="en-US" altLang="zh-CN" sz="2400" i="1" dirty="0">
                <a:solidFill>
                  <a:srgbClr val="FF00FF"/>
                </a:solidFill>
                <a:ea typeface="楷体" panose="02010609060101010101" pitchFamily="49" charset="-122"/>
                <a:cs typeface="Times New Roman" panose="02020603050405020304" pitchFamily="18" charset="0"/>
              </a:rPr>
              <a:t>m</a:t>
            </a:r>
            <a:r>
              <a:rPr kumimoji="1" lang="en-US" altLang="zh-CN" sz="2400" dirty="0">
                <a:solidFill>
                  <a:srgbClr val="FF00FF"/>
                </a:solidFill>
                <a:ea typeface="楷体" panose="02010609060101010101" pitchFamily="49" charset="-122"/>
                <a:cs typeface="Times New Roman" panose="02020603050405020304" pitchFamily="18" charset="0"/>
              </a:rPr>
              <a:t>  (</a:t>
            </a:r>
            <a:r>
              <a:rPr kumimoji="1" lang="en-US" altLang="zh-CN" sz="2400" dirty="0" err="1">
                <a:solidFill>
                  <a:srgbClr val="FF00FF"/>
                </a:solidFill>
                <a:ea typeface="楷体" panose="02010609060101010101" pitchFamily="49" charset="-122"/>
                <a:cs typeface="Times New Roman" panose="02020603050405020304" pitchFamily="18" charset="0"/>
              </a:rPr>
              <a:t>1</a:t>
            </a:r>
            <a:r>
              <a:rPr kumimoji="1" lang="en-US" altLang="zh-CN" sz="2400" dirty="0" err="1">
                <a:solidFill>
                  <a:srgbClr val="FF00FF"/>
                </a:solidFill>
                <a:latin typeface="+mn-ea"/>
                <a:ea typeface="+mn-ea"/>
                <a:cs typeface="Times New Roman" panose="02020603050405020304" pitchFamily="18" charset="0"/>
              </a:rPr>
              <a:t>≤</a:t>
            </a:r>
            <a:r>
              <a:rPr kumimoji="1" lang="en-US" altLang="zh-CN" sz="2400" i="1" dirty="0" err="1">
                <a:solidFill>
                  <a:srgbClr val="FF00FF"/>
                </a:solidFill>
                <a:ea typeface="楷体" panose="02010609060101010101" pitchFamily="49" charset="-122"/>
                <a:cs typeface="Times New Roman" panose="02020603050405020304" pitchFamily="18" charset="0"/>
              </a:rPr>
              <a:t>i</a:t>
            </a:r>
            <a:r>
              <a:rPr kumimoji="1" lang="en-US" altLang="zh-CN" sz="2400" dirty="0" err="1">
                <a:solidFill>
                  <a:srgbClr val="FF00FF"/>
                </a:solidFill>
                <a:latin typeface="+mn-ea"/>
                <a:ea typeface="+mn-ea"/>
                <a:cs typeface="Times New Roman" panose="02020603050405020304" pitchFamily="18" charset="0"/>
              </a:rPr>
              <a:t>≤</a:t>
            </a:r>
            <a:r>
              <a:rPr kumimoji="1" lang="en-US" altLang="zh-CN" sz="2400" i="1" dirty="0" err="1">
                <a:solidFill>
                  <a:srgbClr val="FF00FF"/>
                </a:solidFill>
                <a:ea typeface="楷体" panose="02010609060101010101" pitchFamily="49" charset="-122"/>
                <a:cs typeface="Times New Roman" panose="02020603050405020304" pitchFamily="18" charset="0"/>
              </a:rPr>
              <a:t>m</a:t>
            </a:r>
            <a:r>
              <a:rPr kumimoji="1" lang="en-US" altLang="zh-CN" sz="2400" dirty="0">
                <a:solidFill>
                  <a:srgbClr val="FF00FF"/>
                </a:solidFill>
                <a:latin typeface="+mn-ea"/>
                <a:ea typeface="+mn-ea"/>
                <a:cs typeface="Times New Roman" panose="02020603050405020304" pitchFamily="18" charset="0"/>
              </a:rPr>
              <a:t>-</a:t>
            </a:r>
            <a:r>
              <a:rPr kumimoji="1" lang="en-US" altLang="zh-CN" sz="2400" dirty="0">
                <a:solidFill>
                  <a:srgbClr val="FF00FF"/>
                </a:solidFill>
                <a:ea typeface="楷体" panose="02010609060101010101" pitchFamily="49" charset="-122"/>
                <a:cs typeface="Times New Roman" panose="02020603050405020304" pitchFamily="18" charset="0"/>
              </a:rPr>
              <a:t>1)</a:t>
            </a:r>
            <a:endParaRPr kumimoji="1" lang="en-US" altLang="zh-CN" sz="2400" dirty="0">
              <a:solidFill>
                <a:srgbClr val="FF00FF"/>
              </a:solidFill>
              <a:ea typeface="楷体" panose="02010609060101010101" pitchFamily="49" charset="-122"/>
              <a:cs typeface="Times New Roman" panose="02020603050405020304" pitchFamily="18" charset="0"/>
            </a:endParaRPr>
          </a:p>
        </p:txBody>
      </p:sp>
      <p:sp>
        <p:nvSpPr>
          <p:cNvPr id="4" name="TextBox 3"/>
          <p:cNvSpPr txBox="1"/>
          <p:nvPr/>
        </p:nvSpPr>
        <p:spPr>
          <a:xfrm>
            <a:off x="714348" y="428604"/>
            <a:ext cx="2857520" cy="461665"/>
          </a:xfrm>
          <a:prstGeom prst="rect">
            <a:avLst/>
          </a:prstGeom>
          <a:noFill/>
        </p:spPr>
        <p:txBody>
          <a:bodyPr wrap="square" rtlCol="0">
            <a:spAutoFit/>
          </a:bodyPr>
          <a:lstStyle/>
          <a:p>
            <a:r>
              <a:rPr kumimoji="1" lang="zh-CN" altLang="en-US" sz="2400" dirty="0" smtClean="0">
                <a:solidFill>
                  <a:srgbClr val="FF0000"/>
                </a:solidFill>
                <a:ea typeface="楷体" panose="02010609060101010101" pitchFamily="49" charset="-122"/>
                <a:cs typeface="Times New Roman" panose="02020603050405020304" pitchFamily="18" charset="0"/>
              </a:rPr>
              <a:t>（</a:t>
            </a:r>
            <a:r>
              <a:rPr kumimoji="1" lang="en-US" altLang="zh-CN" sz="2400" dirty="0" smtClean="0">
                <a:solidFill>
                  <a:srgbClr val="FF0000"/>
                </a:solidFill>
                <a:ea typeface="楷体" panose="02010609060101010101" pitchFamily="49" charset="-122"/>
                <a:cs typeface="Times New Roman" panose="02020603050405020304" pitchFamily="18" charset="0"/>
              </a:rPr>
              <a:t>1</a:t>
            </a:r>
            <a:r>
              <a:rPr kumimoji="1" lang="zh-CN" altLang="en-US" sz="2400" dirty="0" smtClean="0">
                <a:solidFill>
                  <a:srgbClr val="FF0000"/>
                </a:solidFill>
                <a:ea typeface="楷体" panose="02010609060101010101" pitchFamily="49" charset="-122"/>
                <a:cs typeface="Times New Roman" panose="02020603050405020304" pitchFamily="18" charset="0"/>
              </a:rPr>
              <a:t>）线性探查法</a:t>
            </a:r>
            <a:endParaRPr kumimoji="1" lang="zh-CN" altLang="en-US" sz="2400" dirty="0" smtClean="0">
              <a:solidFill>
                <a:srgbClr val="FF0000"/>
              </a:solidFill>
              <a:ea typeface="楷体" panose="02010609060101010101" pitchFamily="49" charset="-122"/>
              <a:cs typeface="Times New Roman" panose="02020603050405020304" pitchFamily="18" charset="0"/>
            </a:endParaRPr>
          </a:p>
        </p:txBody>
      </p:sp>
      <p:sp>
        <p:nvSpPr>
          <p:cNvPr id="5" name="TextBox 4"/>
          <p:cNvSpPr txBox="1"/>
          <p:nvPr/>
        </p:nvSpPr>
        <p:spPr>
          <a:xfrm>
            <a:off x="714348" y="3000372"/>
            <a:ext cx="7572428" cy="76944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txBody>
          <a:bodyPr wrap="square" rtlCol="0">
            <a:spAutoFit/>
          </a:bodyPr>
          <a:lstStyle/>
          <a:p>
            <a:pPr algn="l"/>
            <a:r>
              <a:rPr lang="zh-CN" altLang="en-US" sz="2200" smtClean="0">
                <a:solidFill>
                  <a:schemeClr val="bg1"/>
                </a:solidFill>
                <a:ea typeface="微软雅黑" panose="020B0503020204020204" charset="-122"/>
                <a:cs typeface="Times New Roman" panose="02020603050405020304" pitchFamily="18" charset="0"/>
              </a:rPr>
              <a:t>      示例：在电影院中找被占用位置的后面空位置！模</a:t>
            </a:r>
            <a:r>
              <a:rPr lang="en-US" altLang="zh-CN" sz="2200" i="1" smtClean="0">
                <a:solidFill>
                  <a:schemeClr val="bg1"/>
                </a:solidFill>
                <a:ea typeface="微软雅黑" panose="020B0503020204020204" charset="-122"/>
                <a:cs typeface="Times New Roman" panose="02020603050405020304" pitchFamily="18" charset="0"/>
              </a:rPr>
              <a:t>m</a:t>
            </a:r>
            <a:r>
              <a:rPr lang="zh-CN" altLang="en-US" sz="2200" smtClean="0">
                <a:solidFill>
                  <a:schemeClr val="bg1"/>
                </a:solidFill>
                <a:ea typeface="微软雅黑" panose="020B0503020204020204" charset="-122"/>
                <a:cs typeface="Times New Roman" panose="02020603050405020304" pitchFamily="18" charset="0"/>
              </a:rPr>
              <a:t>是为了保证找到的位置在</a:t>
            </a:r>
            <a:r>
              <a:rPr lang="en-US" altLang="zh-CN" sz="2200" smtClean="0">
                <a:solidFill>
                  <a:schemeClr val="bg1"/>
                </a:solidFill>
                <a:ea typeface="微软雅黑" panose="020B0503020204020204" charset="-122"/>
                <a:cs typeface="Times New Roman" panose="02020603050405020304" pitchFamily="18" charset="0"/>
              </a:rPr>
              <a:t>0</a:t>
            </a:r>
            <a:r>
              <a:rPr lang="zh-CN" altLang="en-US" sz="2200" smtClean="0">
                <a:solidFill>
                  <a:schemeClr val="bg1"/>
                </a:solidFill>
                <a:ea typeface="微软雅黑" panose="020B0503020204020204" charset="-122"/>
                <a:cs typeface="Times New Roman" panose="02020603050405020304" pitchFamily="18" charset="0"/>
              </a:rPr>
              <a:t>～</a:t>
            </a:r>
            <a:r>
              <a:rPr lang="en-US" altLang="zh-CN" sz="2200" i="1" smtClean="0">
                <a:solidFill>
                  <a:schemeClr val="bg1"/>
                </a:solidFill>
                <a:ea typeface="微软雅黑" panose="020B0503020204020204" charset="-122"/>
                <a:cs typeface="Times New Roman" panose="02020603050405020304" pitchFamily="18" charset="0"/>
              </a:rPr>
              <a:t>m</a:t>
            </a:r>
            <a:r>
              <a:rPr lang="en-US" altLang="zh-CN" sz="2200" smtClean="0">
                <a:solidFill>
                  <a:schemeClr val="bg1"/>
                </a:solidFill>
                <a:ea typeface="微软雅黑" panose="020B0503020204020204" charset="-122"/>
                <a:cs typeface="Times New Roman" panose="02020603050405020304" pitchFamily="18" charset="0"/>
              </a:rPr>
              <a:t>-1</a:t>
            </a:r>
            <a:r>
              <a:rPr lang="zh-CN" altLang="en-US" sz="2200" smtClean="0">
                <a:solidFill>
                  <a:schemeClr val="bg1"/>
                </a:solidFill>
                <a:ea typeface="微软雅黑" panose="020B0503020204020204" charset="-122"/>
                <a:cs typeface="Times New Roman" panose="02020603050405020304" pitchFamily="18" charset="0"/>
              </a:rPr>
              <a:t>的有效空间中。</a:t>
            </a:r>
            <a:endParaRPr lang="zh-CN" altLang="en-US" sz="2200">
              <a:solidFill>
                <a:schemeClr val="bg1"/>
              </a:solidFill>
              <a:ea typeface="微软雅黑" panose="020B0503020204020204" charset="-122"/>
              <a:cs typeface="Times New Roman" panose="02020603050405020304" pitchFamily="18" charset="0"/>
            </a:endParaRPr>
          </a:p>
        </p:txBody>
      </p:sp>
      <p:sp>
        <p:nvSpPr>
          <p:cNvPr id="6" name="TextBox 5"/>
          <p:cNvSpPr txBox="1"/>
          <p:nvPr/>
        </p:nvSpPr>
        <p:spPr>
          <a:xfrm>
            <a:off x="857224" y="4143380"/>
            <a:ext cx="7643866" cy="830997"/>
          </a:xfrm>
          <a:prstGeom prst="rect">
            <a:avLst/>
          </a:prstGeom>
          <a:noFill/>
        </p:spPr>
        <p:txBody>
          <a:bodyPr wrap="square" rtlCol="0">
            <a:spAutoFit/>
          </a:bodyPr>
          <a:lstStyle/>
          <a:p>
            <a:pPr algn="l"/>
            <a:r>
              <a:rPr lang="zh-CN" altLang="en-US" sz="2400" smtClean="0">
                <a:solidFill>
                  <a:srgbClr val="FF0000"/>
                </a:solidFill>
                <a:latin typeface="微软雅黑" panose="020B0503020204020204" charset="-122"/>
                <a:ea typeface="微软雅黑" panose="020B0503020204020204" charset="-122"/>
              </a:rPr>
              <a:t>非同义词冲突</a:t>
            </a:r>
            <a:r>
              <a:rPr lang="zh-CN" altLang="en-US" sz="2400" smtClean="0">
                <a:latin typeface="楷体" panose="02010609060101010101" pitchFamily="49" charset="-122"/>
                <a:ea typeface="楷体" panose="02010609060101010101" pitchFamily="49" charset="-122"/>
              </a:rPr>
              <a:t>：</a:t>
            </a:r>
            <a:r>
              <a:rPr kumimoji="1" lang="zh-CN" altLang="en-US" sz="2400" smtClean="0">
                <a:latin typeface="楷体" panose="02010609060101010101" pitchFamily="49" charset="-122"/>
                <a:ea typeface="楷体" panose="02010609060101010101" pitchFamily="49" charset="-122"/>
                <a:cs typeface="Times New Roman" panose="02020603050405020304" pitchFamily="18" charset="0"/>
              </a:rPr>
              <a:t>哈希函数值不相同的两个记录争夺同一个后继</a:t>
            </a:r>
            <a:r>
              <a:rPr kumimoji="1" lang="zh-CN" altLang="en-US" sz="2400" smtClean="0">
                <a:ea typeface="楷体" panose="02010609060101010101" pitchFamily="49" charset="-122"/>
                <a:cs typeface="Times New Roman" panose="02020603050405020304" pitchFamily="18" charset="0"/>
              </a:rPr>
              <a:t>哈希地址  </a:t>
            </a:r>
            <a:r>
              <a:rPr kumimoji="1" lang="zh-CN" altLang="en-US" sz="2400" smtClean="0">
                <a:ea typeface="楷体" panose="02010609060101010101" pitchFamily="49" charset="-122"/>
                <a:cs typeface="Times New Roman" panose="02020603050405020304" pitchFamily="18" charset="0"/>
                <a:sym typeface="Wingdings" panose="05000000000000000000"/>
              </a:rPr>
              <a:t> </a:t>
            </a:r>
            <a:r>
              <a:rPr kumimoji="1" lang="zh-CN" altLang="en-US" sz="2400" smtClean="0">
                <a:solidFill>
                  <a:srgbClr val="FF0000"/>
                </a:solidFill>
                <a:ea typeface="楷体" panose="02010609060101010101" pitchFamily="49" charset="-122"/>
                <a:cs typeface="Times New Roman" panose="02020603050405020304" pitchFamily="18" charset="0"/>
              </a:rPr>
              <a:t>堆积（或聚集）现象</a:t>
            </a:r>
            <a:r>
              <a:rPr kumimoji="1" lang="zh-CN" altLang="en-US" sz="2400" smtClean="0">
                <a:ea typeface="楷体" panose="02010609060101010101" pitchFamily="49" charset="-122"/>
                <a:cs typeface="Times New Roman" panose="02020603050405020304" pitchFamily="18" charset="0"/>
              </a:rPr>
              <a:t>。</a:t>
            </a:r>
            <a:endParaRPr kumimoji="1" lang="zh-CN" altLang="en-US" sz="2400" smtClean="0">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500034" y="857232"/>
            <a:ext cx="8077200" cy="1791260"/>
          </a:xfrm>
          <a:prstGeom prst="rect">
            <a:avLst/>
          </a:prstGeom>
          <a:noFill/>
          <a:ln w="9525">
            <a:noFill/>
            <a:miter lim="800000"/>
          </a:ln>
          <a:effectLst/>
        </p:spPr>
        <p:txBody>
          <a:bodyPr>
            <a:spAutoFit/>
          </a:bodyPr>
          <a:lstStyle/>
          <a:p>
            <a:pPr algn="just">
              <a:lnSpc>
                <a:spcPct val="120000"/>
              </a:lnSpc>
              <a:spcBef>
                <a:spcPct val="50000"/>
              </a:spcBef>
            </a:pPr>
            <a:r>
              <a:rPr kumimoji="1" lang="zh-CN" altLang="en-US" sz="2400" smtClean="0">
                <a:ea typeface="楷体" panose="02010609060101010101" pitchFamily="49" charset="-122"/>
                <a:cs typeface="Times New Roman" panose="02020603050405020304" pitchFamily="18" charset="0"/>
              </a:rPr>
              <a:t>平方</a:t>
            </a:r>
            <a:r>
              <a:rPr kumimoji="1" lang="zh-CN" altLang="en-US" sz="2400" dirty="0">
                <a:ea typeface="楷体" panose="02010609060101010101" pitchFamily="49" charset="-122"/>
                <a:cs typeface="Times New Roman" panose="02020603050405020304" pitchFamily="18" charset="0"/>
              </a:rPr>
              <a:t>探查法的数学描述公式为：</a:t>
            </a:r>
            <a:endParaRPr kumimoji="1" lang="zh-CN" altLang="en-US" sz="2400" dirty="0">
              <a:ea typeface="楷体" panose="02010609060101010101" pitchFamily="49" charset="-122"/>
              <a:cs typeface="Times New Roman" panose="02020603050405020304" pitchFamily="18" charset="0"/>
            </a:endParaRPr>
          </a:p>
          <a:p>
            <a:pPr algn="just">
              <a:lnSpc>
                <a:spcPct val="120000"/>
              </a:lnSpc>
              <a:spcBef>
                <a:spcPct val="50000"/>
              </a:spcBef>
            </a:pPr>
            <a:r>
              <a:rPr kumimoji="1" lang="zh-CN" altLang="en-US" sz="2400" dirty="0">
                <a:solidFill>
                  <a:srgbClr val="FF00FF"/>
                </a:solidFill>
                <a:ea typeface="楷体" panose="02010609060101010101" pitchFamily="49" charset="-122"/>
                <a:cs typeface="Times New Roman" panose="02020603050405020304" pitchFamily="18" charset="0"/>
              </a:rPr>
              <a:t>      </a:t>
            </a:r>
            <a:r>
              <a:rPr kumimoji="1" lang="en-US" altLang="zh-CN" sz="2400" i="1" dirty="0" err="1">
                <a:solidFill>
                  <a:srgbClr val="FF00FF"/>
                </a:solidFill>
                <a:ea typeface="楷体" panose="02010609060101010101" pitchFamily="49" charset="-122"/>
                <a:cs typeface="Times New Roman" panose="02020603050405020304" pitchFamily="18" charset="0"/>
              </a:rPr>
              <a:t>d</a:t>
            </a:r>
            <a:r>
              <a:rPr kumimoji="1" lang="en-US" altLang="zh-CN" sz="2400" baseline="-30000" dirty="0" err="1">
                <a:solidFill>
                  <a:srgbClr val="FF00FF"/>
                </a:solidFill>
                <a:ea typeface="楷体" panose="02010609060101010101" pitchFamily="49" charset="-122"/>
                <a:cs typeface="Times New Roman" panose="02020603050405020304" pitchFamily="18" charset="0"/>
              </a:rPr>
              <a:t>0</a:t>
            </a:r>
            <a:r>
              <a:rPr kumimoji="1" lang="en-US" altLang="zh-CN" sz="2400" dirty="0">
                <a:solidFill>
                  <a:srgbClr val="FF00FF"/>
                </a:solidFill>
                <a:ea typeface="楷体" panose="02010609060101010101" pitchFamily="49" charset="-122"/>
                <a:cs typeface="Times New Roman" panose="02020603050405020304" pitchFamily="18" charset="0"/>
              </a:rPr>
              <a:t>=h(</a:t>
            </a:r>
            <a:r>
              <a:rPr kumimoji="1" lang="en-US" altLang="zh-CN" sz="2400" i="1" dirty="0">
                <a:solidFill>
                  <a:srgbClr val="FF00FF"/>
                </a:solidFill>
                <a:ea typeface="楷体" panose="02010609060101010101" pitchFamily="49" charset="-122"/>
                <a:cs typeface="Times New Roman" panose="02020603050405020304" pitchFamily="18" charset="0"/>
              </a:rPr>
              <a:t>k</a:t>
            </a:r>
            <a:r>
              <a:rPr kumimoji="1" lang="en-US" altLang="zh-CN" sz="2400" dirty="0">
                <a:solidFill>
                  <a:srgbClr val="FF00FF"/>
                </a:solidFill>
                <a:ea typeface="楷体" panose="02010609060101010101" pitchFamily="49" charset="-122"/>
                <a:cs typeface="Times New Roman" panose="02020603050405020304" pitchFamily="18" charset="0"/>
              </a:rPr>
              <a:t>)</a:t>
            </a:r>
            <a:endParaRPr kumimoji="1" lang="en-US" altLang="zh-CN" sz="2400" dirty="0">
              <a:solidFill>
                <a:srgbClr val="FF00FF"/>
              </a:solidFill>
              <a:ea typeface="楷体" panose="02010609060101010101" pitchFamily="49" charset="-122"/>
              <a:cs typeface="Times New Roman" panose="02020603050405020304" pitchFamily="18" charset="0"/>
            </a:endParaRPr>
          </a:p>
          <a:p>
            <a:pPr algn="just">
              <a:lnSpc>
                <a:spcPct val="120000"/>
              </a:lnSpc>
              <a:spcBef>
                <a:spcPct val="50000"/>
              </a:spcBef>
            </a:pPr>
            <a:r>
              <a:rPr kumimoji="1" lang="en-US" altLang="zh-CN" sz="2400" dirty="0">
                <a:solidFill>
                  <a:srgbClr val="FF00FF"/>
                </a:solidFill>
                <a:ea typeface="楷体" panose="02010609060101010101" pitchFamily="49" charset="-122"/>
                <a:cs typeface="Times New Roman" panose="02020603050405020304" pitchFamily="18" charset="0"/>
              </a:rPr>
              <a:t>      </a:t>
            </a:r>
            <a:r>
              <a:rPr kumimoji="1" lang="en-US" altLang="zh-CN" sz="2400" i="1" dirty="0" err="1">
                <a:solidFill>
                  <a:srgbClr val="FF00FF"/>
                </a:solidFill>
                <a:ea typeface="楷体" panose="02010609060101010101" pitchFamily="49" charset="-122"/>
                <a:cs typeface="Times New Roman" panose="02020603050405020304" pitchFamily="18" charset="0"/>
              </a:rPr>
              <a:t>d</a:t>
            </a:r>
            <a:r>
              <a:rPr kumimoji="1" lang="en-US" altLang="zh-CN" sz="2400" i="1" baseline="-30000" dirty="0" err="1">
                <a:solidFill>
                  <a:srgbClr val="FF00FF"/>
                </a:solidFill>
                <a:ea typeface="楷体" panose="02010609060101010101" pitchFamily="49" charset="-122"/>
                <a:cs typeface="Times New Roman" panose="02020603050405020304" pitchFamily="18" charset="0"/>
              </a:rPr>
              <a:t>i</a:t>
            </a:r>
            <a:r>
              <a:rPr kumimoji="1" lang="en-US" altLang="zh-CN" sz="2400" dirty="0">
                <a:solidFill>
                  <a:srgbClr val="FF00FF"/>
                </a:solidFill>
                <a:ea typeface="楷体" panose="02010609060101010101" pitchFamily="49" charset="-122"/>
                <a:cs typeface="Times New Roman" panose="02020603050405020304" pitchFamily="18" charset="0"/>
              </a:rPr>
              <a:t>=(</a:t>
            </a:r>
            <a:r>
              <a:rPr kumimoji="1" lang="en-US" altLang="zh-CN" sz="2400" i="1" dirty="0" err="1">
                <a:solidFill>
                  <a:srgbClr val="FF00FF"/>
                </a:solidFill>
                <a:ea typeface="楷体" panose="02010609060101010101" pitchFamily="49" charset="-122"/>
                <a:cs typeface="Times New Roman" panose="02020603050405020304" pitchFamily="18" charset="0"/>
              </a:rPr>
              <a:t>d</a:t>
            </a:r>
            <a:r>
              <a:rPr kumimoji="1" lang="en-US" altLang="zh-CN" sz="2400" baseline="-30000" dirty="0" err="1">
                <a:solidFill>
                  <a:srgbClr val="FF00FF"/>
                </a:solidFill>
                <a:ea typeface="楷体" panose="02010609060101010101" pitchFamily="49" charset="-122"/>
                <a:cs typeface="Times New Roman" panose="02020603050405020304" pitchFamily="18" charset="0"/>
              </a:rPr>
              <a:t>0</a:t>
            </a:r>
            <a:r>
              <a:rPr kumimoji="1" lang="en-US" altLang="zh-CN" sz="2400" dirty="0">
                <a:solidFill>
                  <a:srgbClr val="FF00FF"/>
                </a:solidFill>
                <a:latin typeface="+mn-ea"/>
                <a:ea typeface="+mn-ea"/>
                <a:cs typeface="Times New Roman" panose="02020603050405020304" pitchFamily="18" charset="0"/>
              </a:rPr>
              <a:t>±</a:t>
            </a:r>
            <a:r>
              <a:rPr kumimoji="1" lang="en-US" altLang="zh-CN" sz="2400" dirty="0">
                <a:solidFill>
                  <a:srgbClr val="FF00FF"/>
                </a:solidFill>
                <a:ea typeface="楷体" panose="02010609060101010101" pitchFamily="49" charset="-122"/>
                <a:cs typeface="Times New Roman" panose="02020603050405020304" pitchFamily="18" charset="0"/>
              </a:rPr>
              <a:t> </a:t>
            </a:r>
            <a:r>
              <a:rPr kumimoji="1" lang="en-US" altLang="zh-CN" sz="2400" i="1" dirty="0" err="1">
                <a:solidFill>
                  <a:srgbClr val="FF00FF"/>
                </a:solidFill>
                <a:ea typeface="楷体" panose="02010609060101010101" pitchFamily="49" charset="-122"/>
                <a:cs typeface="Times New Roman" panose="02020603050405020304" pitchFamily="18" charset="0"/>
              </a:rPr>
              <a:t>i</a:t>
            </a:r>
            <a:r>
              <a:rPr kumimoji="1" lang="en-US" altLang="zh-CN" sz="2400" baseline="30000" dirty="0" err="1">
                <a:solidFill>
                  <a:srgbClr val="FF00FF"/>
                </a:solidFill>
                <a:ea typeface="楷体" panose="02010609060101010101" pitchFamily="49" charset="-122"/>
                <a:cs typeface="Times New Roman" panose="02020603050405020304" pitchFamily="18" charset="0"/>
              </a:rPr>
              <a:t>2</a:t>
            </a:r>
            <a:r>
              <a:rPr kumimoji="1" lang="en-US" altLang="zh-CN" sz="2400" dirty="0">
                <a:solidFill>
                  <a:srgbClr val="FF00FF"/>
                </a:solidFill>
                <a:ea typeface="楷体" panose="02010609060101010101" pitchFamily="49" charset="-122"/>
                <a:cs typeface="Times New Roman" panose="02020603050405020304" pitchFamily="18" charset="0"/>
              </a:rPr>
              <a:t>) mod </a:t>
            </a:r>
            <a:r>
              <a:rPr kumimoji="1" lang="en-US" altLang="zh-CN" sz="2400" i="1" dirty="0">
                <a:solidFill>
                  <a:srgbClr val="FF00FF"/>
                </a:solidFill>
                <a:ea typeface="楷体" panose="02010609060101010101" pitchFamily="49" charset="-122"/>
                <a:cs typeface="Times New Roman" panose="02020603050405020304" pitchFamily="18" charset="0"/>
              </a:rPr>
              <a:t>m</a:t>
            </a:r>
            <a:r>
              <a:rPr kumimoji="1" lang="en-US" altLang="zh-CN" sz="2400" dirty="0">
                <a:solidFill>
                  <a:srgbClr val="FF00FF"/>
                </a:solidFill>
                <a:ea typeface="楷体" panose="02010609060101010101" pitchFamily="49" charset="-122"/>
                <a:cs typeface="Times New Roman" panose="02020603050405020304" pitchFamily="18" charset="0"/>
              </a:rPr>
              <a:t>  (</a:t>
            </a:r>
            <a:r>
              <a:rPr kumimoji="1" lang="en-US" altLang="zh-CN" sz="2400" dirty="0" err="1">
                <a:solidFill>
                  <a:srgbClr val="FF00FF"/>
                </a:solidFill>
                <a:ea typeface="楷体" panose="02010609060101010101" pitchFamily="49" charset="-122"/>
                <a:cs typeface="Times New Roman" panose="02020603050405020304" pitchFamily="18" charset="0"/>
              </a:rPr>
              <a:t>1</a:t>
            </a:r>
            <a:r>
              <a:rPr kumimoji="1" lang="en-US" altLang="zh-CN" sz="2400" dirty="0" err="1">
                <a:solidFill>
                  <a:srgbClr val="FF00FF"/>
                </a:solidFill>
                <a:latin typeface="+mn-ea"/>
                <a:ea typeface="+mn-ea"/>
                <a:cs typeface="Times New Roman" panose="02020603050405020304" pitchFamily="18" charset="0"/>
              </a:rPr>
              <a:t>≤</a:t>
            </a:r>
            <a:r>
              <a:rPr kumimoji="1" lang="en-US" altLang="zh-CN" sz="2400" i="1" dirty="0" err="1">
                <a:solidFill>
                  <a:srgbClr val="FF00FF"/>
                </a:solidFill>
                <a:ea typeface="楷体" panose="02010609060101010101" pitchFamily="49" charset="-122"/>
                <a:cs typeface="Times New Roman" panose="02020603050405020304" pitchFamily="18" charset="0"/>
              </a:rPr>
              <a:t>i</a:t>
            </a:r>
            <a:r>
              <a:rPr kumimoji="1" lang="en-US" altLang="zh-CN" sz="2400" dirty="0" err="1">
                <a:solidFill>
                  <a:srgbClr val="FF00FF"/>
                </a:solidFill>
                <a:latin typeface="+mn-ea"/>
                <a:ea typeface="+mn-ea"/>
                <a:cs typeface="Times New Roman" panose="02020603050405020304" pitchFamily="18" charset="0"/>
              </a:rPr>
              <a:t>≤</a:t>
            </a:r>
            <a:r>
              <a:rPr kumimoji="1" lang="en-US" altLang="zh-CN" sz="2400" i="1" err="1">
                <a:solidFill>
                  <a:srgbClr val="FF00FF"/>
                </a:solidFill>
                <a:ea typeface="楷体" panose="02010609060101010101" pitchFamily="49" charset="-122"/>
                <a:cs typeface="Times New Roman" panose="02020603050405020304" pitchFamily="18" charset="0"/>
              </a:rPr>
              <a:t>m</a:t>
            </a:r>
            <a:r>
              <a:rPr kumimoji="1" lang="en-US" altLang="zh-CN" sz="2400">
                <a:solidFill>
                  <a:srgbClr val="FF00FF"/>
                </a:solidFill>
                <a:latin typeface="+mn-ea"/>
                <a:ea typeface="+mn-ea"/>
                <a:cs typeface="Times New Roman" panose="02020603050405020304" pitchFamily="18" charset="0"/>
              </a:rPr>
              <a:t>-</a:t>
            </a:r>
            <a:r>
              <a:rPr kumimoji="1" lang="en-US" altLang="zh-CN" sz="2400">
                <a:solidFill>
                  <a:srgbClr val="FF00FF"/>
                </a:solidFill>
                <a:ea typeface="楷体" panose="02010609060101010101" pitchFamily="49" charset="-122"/>
                <a:cs typeface="Times New Roman" panose="02020603050405020304" pitchFamily="18" charset="0"/>
              </a:rPr>
              <a:t>1</a:t>
            </a:r>
            <a:r>
              <a:rPr kumimoji="1" lang="en-US" altLang="zh-CN" sz="2400" smtClean="0">
                <a:solidFill>
                  <a:srgbClr val="FF00FF"/>
                </a:solidFill>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 </a:t>
            </a:r>
            <a:endParaRPr kumimoji="1" lang="en-US" altLang="zh-CN" sz="2400" dirty="0" smtClean="0">
              <a:ea typeface="楷体" panose="02010609060101010101" pitchFamily="49" charset="-122"/>
              <a:cs typeface="Times New Roman" panose="02020603050405020304" pitchFamily="18" charset="0"/>
            </a:endParaRPr>
          </a:p>
        </p:txBody>
      </p:sp>
      <p:sp>
        <p:nvSpPr>
          <p:cNvPr id="3" name="TextBox 2"/>
          <p:cNvSpPr txBox="1"/>
          <p:nvPr/>
        </p:nvSpPr>
        <p:spPr>
          <a:xfrm>
            <a:off x="714348" y="285728"/>
            <a:ext cx="2857520" cy="461665"/>
          </a:xfrm>
          <a:prstGeom prst="rect">
            <a:avLst/>
          </a:prstGeom>
          <a:noFill/>
        </p:spPr>
        <p:txBody>
          <a:bodyPr wrap="square" rtlCol="0">
            <a:spAutoFit/>
          </a:bodyPr>
          <a:lstStyle/>
          <a:p>
            <a:pPr algn="l"/>
            <a:r>
              <a:rPr kumimoji="1" lang="zh-CN" altLang="en-US" sz="2400" dirty="0" smtClean="0">
                <a:solidFill>
                  <a:srgbClr val="FF0000"/>
                </a:solidFill>
                <a:ea typeface="楷体" panose="02010609060101010101" pitchFamily="49" charset="-122"/>
                <a:cs typeface="Times New Roman" panose="02020603050405020304" pitchFamily="18" charset="0"/>
              </a:rPr>
              <a:t>（</a:t>
            </a:r>
            <a:r>
              <a:rPr kumimoji="1" lang="en-US" altLang="zh-CN" sz="2400" dirty="0" smtClean="0">
                <a:solidFill>
                  <a:srgbClr val="FF0000"/>
                </a:solidFill>
                <a:ea typeface="楷体" panose="02010609060101010101" pitchFamily="49" charset="-122"/>
                <a:cs typeface="Times New Roman" panose="02020603050405020304" pitchFamily="18" charset="0"/>
              </a:rPr>
              <a:t>2</a:t>
            </a:r>
            <a:r>
              <a:rPr kumimoji="1" lang="zh-CN" altLang="en-US" sz="2400" dirty="0" smtClean="0">
                <a:solidFill>
                  <a:srgbClr val="FF0000"/>
                </a:solidFill>
                <a:ea typeface="楷体" panose="02010609060101010101" pitchFamily="49" charset="-122"/>
                <a:cs typeface="Times New Roman" panose="02020603050405020304" pitchFamily="18" charset="0"/>
              </a:rPr>
              <a:t>）平方探查法</a:t>
            </a:r>
            <a:endParaRPr kumimoji="1" lang="zh-CN" altLang="en-US" sz="2400" dirty="0" smtClean="0">
              <a:solidFill>
                <a:srgbClr val="FF0000"/>
              </a:solidFill>
              <a:ea typeface="楷体" panose="02010609060101010101" pitchFamily="49" charset="-122"/>
              <a:cs typeface="Times New Roman" panose="02020603050405020304" pitchFamily="18" charset="0"/>
            </a:endParaRPr>
          </a:p>
        </p:txBody>
      </p:sp>
      <p:sp>
        <p:nvSpPr>
          <p:cNvPr id="4" name="TextBox 3"/>
          <p:cNvSpPr txBox="1"/>
          <p:nvPr/>
        </p:nvSpPr>
        <p:spPr>
          <a:xfrm>
            <a:off x="642910" y="3643314"/>
            <a:ext cx="6858048" cy="461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txBody>
          <a:bodyPr wrap="square" rtlCol="0">
            <a:spAutoFit/>
          </a:bodyPr>
          <a:lstStyle/>
          <a:p>
            <a:pPr algn="l"/>
            <a:r>
              <a:rPr lang="zh-CN" altLang="en-US" sz="2400" smtClean="0">
                <a:solidFill>
                  <a:schemeClr val="bg1"/>
                </a:solidFill>
                <a:latin typeface="楷体" panose="02010609060101010101" pitchFamily="49" charset="-122"/>
                <a:ea typeface="楷体" panose="02010609060101010101" pitchFamily="49" charset="-122"/>
              </a:rPr>
              <a:t>思路：在电影院中找被占用位置的前后空位置！</a:t>
            </a:r>
            <a:endParaRPr lang="zh-CN" altLang="en-US" sz="2400" smtClean="0">
              <a:solidFill>
                <a:schemeClr val="bg1"/>
              </a:solidFill>
              <a:latin typeface="楷体" panose="02010609060101010101" pitchFamily="49" charset="-122"/>
              <a:ea typeface="楷体" panose="02010609060101010101" pitchFamily="49" charset="-122"/>
            </a:endParaRPr>
          </a:p>
        </p:txBody>
      </p:sp>
      <p:sp>
        <p:nvSpPr>
          <p:cNvPr id="8" name="TextBox 7"/>
          <p:cNvSpPr txBox="1"/>
          <p:nvPr/>
        </p:nvSpPr>
        <p:spPr>
          <a:xfrm>
            <a:off x="285720" y="4429132"/>
            <a:ext cx="8572560" cy="1200329"/>
          </a:xfrm>
          <a:prstGeom prst="rect">
            <a:avLst/>
          </a:prstGeom>
          <a:noFill/>
        </p:spPr>
        <p:txBody>
          <a:bodyPr wrap="square" rtlCol="0">
            <a:spAutoFit/>
          </a:bodyPr>
          <a:lstStyle/>
          <a:p>
            <a:pPr algn="l"/>
            <a:r>
              <a:rPr kumimoji="1" lang="en-US" altLang="zh-CN" sz="2400" smtClean="0">
                <a:ea typeface="楷体" panose="02010609060101010101" pitchFamily="49" charset="-122"/>
                <a:cs typeface="Times New Roman" panose="02020603050405020304" pitchFamily="18" charset="0"/>
              </a:rPr>
              <a:t>      </a:t>
            </a:r>
            <a:r>
              <a:rPr kumimoji="1" lang="zh-CN" altLang="en-US" sz="2400" smtClean="0">
                <a:ea typeface="楷体" panose="02010609060101010101" pitchFamily="49" charset="-122"/>
                <a:cs typeface="Times New Roman" panose="02020603050405020304" pitchFamily="18" charset="0"/>
              </a:rPr>
              <a:t>平方探查法是一种较好的处理冲突的方法，可以避免出现</a:t>
            </a:r>
            <a:r>
              <a:rPr kumimoji="1" lang="zh-CN" altLang="en-US" sz="2400" smtClean="0">
                <a:solidFill>
                  <a:srgbClr val="FF0000"/>
                </a:solidFill>
                <a:ea typeface="楷体" panose="02010609060101010101" pitchFamily="49" charset="-122"/>
                <a:cs typeface="Times New Roman" panose="02020603050405020304" pitchFamily="18" charset="0"/>
              </a:rPr>
              <a:t>堆积现象</a:t>
            </a:r>
            <a:r>
              <a:rPr kumimoji="1" lang="zh-CN" altLang="en-US" sz="2400" smtClean="0">
                <a:ea typeface="楷体" panose="02010609060101010101" pitchFamily="49" charset="-122"/>
                <a:cs typeface="Times New Roman" panose="02020603050405020304" pitchFamily="18" charset="0"/>
              </a:rPr>
              <a:t>。它的缺点是不能探查到哈希表上的所有单元，但至少能探查到一半单元。</a:t>
            </a:r>
            <a:endParaRPr kumimoji="1" lang="zh-CN" altLang="en-US" sz="2400" smtClean="0">
              <a:ea typeface="楷体" panose="02010609060101010101" pitchFamily="49" charset="-122"/>
              <a:cs typeface="Times New Roman" panose="02020603050405020304" pitchFamily="18" charset="0"/>
            </a:endParaRPr>
          </a:p>
        </p:txBody>
      </p:sp>
      <p:sp>
        <p:nvSpPr>
          <p:cNvPr id="9" name="TextBox 8"/>
          <p:cNvSpPr txBox="1"/>
          <p:nvPr/>
        </p:nvSpPr>
        <p:spPr>
          <a:xfrm>
            <a:off x="500034" y="2928934"/>
            <a:ext cx="8143932" cy="461665"/>
          </a:xfrm>
          <a:prstGeom prst="rect">
            <a:avLst/>
          </a:prstGeom>
          <a:noFill/>
        </p:spPr>
        <p:txBody>
          <a:bodyPr wrap="square" rtlCol="0">
            <a:spAutoFit/>
          </a:bodyPr>
          <a:lstStyle/>
          <a:p>
            <a:pPr algn="l"/>
            <a:r>
              <a:rPr lang="zh-CN" altLang="en-US" sz="2400" smtClean="0">
                <a:ea typeface="楷体" panose="02010609060101010101" pitchFamily="49" charset="-122"/>
                <a:cs typeface="Times New Roman" panose="02020603050405020304" pitchFamily="18" charset="0"/>
              </a:rPr>
              <a:t>查找的位置依次为：</a:t>
            </a:r>
            <a:r>
              <a:rPr lang="en-US" altLang="zh-CN" sz="2400" i="1" smtClean="0"/>
              <a:t>d</a:t>
            </a:r>
            <a:r>
              <a:rPr lang="en-US" altLang="zh-CN" sz="2400" baseline="-25000" smtClean="0"/>
              <a:t>0</a:t>
            </a:r>
            <a:r>
              <a:rPr lang="zh-CN" altLang="en-US" sz="2400" smtClean="0"/>
              <a:t>、</a:t>
            </a:r>
            <a:r>
              <a:rPr lang="en-US" altLang="zh-CN" sz="2400" i="1" smtClean="0"/>
              <a:t> d</a:t>
            </a:r>
            <a:r>
              <a:rPr lang="en-US" altLang="zh-CN" sz="2400" baseline="-25000" smtClean="0"/>
              <a:t>0 </a:t>
            </a:r>
            <a:r>
              <a:rPr lang="en-US" altLang="zh-CN" sz="2400" smtClean="0"/>
              <a:t>+1</a:t>
            </a:r>
            <a:r>
              <a:rPr lang="zh-CN" altLang="en-US" sz="2400" smtClean="0"/>
              <a:t>、</a:t>
            </a:r>
            <a:r>
              <a:rPr lang="en-US" altLang="zh-CN" sz="2400" i="1" smtClean="0"/>
              <a:t> d</a:t>
            </a:r>
            <a:r>
              <a:rPr lang="en-US" altLang="zh-CN" sz="2400" baseline="-25000" smtClean="0"/>
              <a:t>0 </a:t>
            </a:r>
            <a:r>
              <a:rPr lang="en-US" altLang="zh-CN" sz="2400" smtClean="0">
                <a:latin typeface="+mn-ea"/>
                <a:ea typeface="+mn-ea"/>
              </a:rPr>
              <a:t>-</a:t>
            </a:r>
            <a:r>
              <a:rPr lang="en-US" altLang="zh-CN" sz="2400" smtClean="0"/>
              <a:t>1 </a:t>
            </a:r>
            <a:r>
              <a:rPr lang="zh-CN" altLang="en-US" sz="2400" smtClean="0"/>
              <a:t>、</a:t>
            </a:r>
            <a:r>
              <a:rPr lang="en-US" altLang="zh-CN" sz="2400" i="1" smtClean="0"/>
              <a:t> d</a:t>
            </a:r>
            <a:r>
              <a:rPr lang="en-US" altLang="zh-CN" sz="2400" baseline="-25000" smtClean="0"/>
              <a:t>0 </a:t>
            </a:r>
            <a:r>
              <a:rPr lang="en-US" altLang="zh-CN" sz="2400" smtClean="0"/>
              <a:t>+4</a:t>
            </a:r>
            <a:r>
              <a:rPr lang="zh-CN" altLang="en-US" sz="2400" smtClean="0"/>
              <a:t>、</a:t>
            </a:r>
            <a:r>
              <a:rPr lang="en-US" altLang="zh-CN" sz="2400" i="1" smtClean="0"/>
              <a:t> d</a:t>
            </a:r>
            <a:r>
              <a:rPr lang="en-US" altLang="zh-CN" sz="2400" baseline="-25000" smtClean="0"/>
              <a:t>0 </a:t>
            </a:r>
            <a:r>
              <a:rPr lang="en-US" altLang="zh-CN" sz="2400" smtClean="0">
                <a:latin typeface="+mn-ea"/>
              </a:rPr>
              <a:t>-</a:t>
            </a:r>
            <a:r>
              <a:rPr lang="en-US" altLang="zh-CN" sz="2400" smtClean="0"/>
              <a:t>4</a:t>
            </a:r>
            <a:r>
              <a:rPr lang="zh-CN" altLang="en-US" sz="2400" smtClean="0"/>
              <a:t>、</a:t>
            </a:r>
            <a:r>
              <a:rPr lang="zh-CN" altLang="en-US" sz="2400" smtClean="0">
                <a:sym typeface="Symbol" panose="05050102010706020507"/>
              </a:rPr>
              <a:t></a:t>
            </a:r>
            <a:endParaRPr lang="zh-CN" altLang="en-US" sz="2400" smtClean="0">
              <a:sym typeface="Symbol" panose="05050102010706020507"/>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285720" y="785794"/>
            <a:ext cx="8462992" cy="2308324"/>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sz="2400" dirty="0" smtClean="0">
                <a:solidFill>
                  <a:srgbClr val="FF0000"/>
                </a:solidFill>
                <a:ea typeface="楷体" panose="02010609060101010101" pitchFamily="49" charset="-122"/>
                <a:cs typeface="Times New Roman" panose="02020603050405020304" pitchFamily="18" charset="0"/>
              </a:rPr>
              <a:t>　</a:t>
            </a:r>
            <a:r>
              <a:rPr kumimoji="1" lang="zh-CN" altLang="en-US" sz="2400" smtClean="0">
                <a:solidFill>
                  <a:srgbClr val="FF0000"/>
                </a:solidFill>
                <a:ea typeface="楷体" panose="02010609060101010101" pitchFamily="49" charset="-122"/>
                <a:cs typeface="Times New Roman" panose="02020603050405020304" pitchFamily="18" charset="0"/>
              </a:rPr>
              <a:t>　</a:t>
            </a:r>
            <a:r>
              <a:rPr kumimoji="1" lang="en-US" altLang="zh-CN" sz="2800" smtClean="0">
                <a:solidFill>
                  <a:srgbClr val="FF0000"/>
                </a:solidFill>
                <a:ea typeface="楷体" panose="02010609060101010101" pitchFamily="49" charset="-122"/>
                <a:cs typeface="Times New Roman" panose="02020603050405020304" pitchFamily="18" charset="0"/>
              </a:rPr>
              <a:t>【</a:t>
            </a:r>
            <a:r>
              <a:rPr kumimoji="1" lang="zh-CN" altLang="en-US" sz="2800" smtClean="0">
                <a:solidFill>
                  <a:srgbClr val="FF0000"/>
                </a:solidFill>
                <a:ea typeface="楷体" panose="02010609060101010101" pitchFamily="49" charset="-122"/>
                <a:cs typeface="Times New Roman" panose="02020603050405020304" pitchFamily="18" charset="0"/>
              </a:rPr>
              <a:t>例</a:t>
            </a:r>
            <a:r>
              <a:rPr kumimoji="1" lang="en-US" altLang="zh-CN" sz="2800" smtClean="0">
                <a:solidFill>
                  <a:srgbClr val="FF0000"/>
                </a:solidFill>
                <a:ea typeface="楷体" panose="02010609060101010101" pitchFamily="49" charset="-122"/>
                <a:cs typeface="Times New Roman" panose="02020603050405020304" pitchFamily="18" charset="0"/>
              </a:rPr>
              <a:t>9-10】</a:t>
            </a:r>
            <a:r>
              <a:rPr kumimoji="1" lang="en-US" altLang="zh-CN" sz="2800" smtClean="0">
                <a:solidFill>
                  <a:srgbClr val="FF0000"/>
                </a:solidFill>
                <a:ea typeface="黑体" panose="02010609060101010101" pitchFamily="49" charset="-122"/>
                <a:cs typeface="Times New Roman" panose="02020603050405020304" pitchFamily="18" charset="0"/>
              </a:rPr>
              <a:t> </a:t>
            </a:r>
            <a:r>
              <a:rPr kumimoji="1" lang="zh-CN" altLang="en-US" sz="2400" dirty="0" smtClean="0">
                <a:ea typeface="楷体" panose="02010609060101010101" pitchFamily="49" charset="-122"/>
                <a:cs typeface="Times New Roman" panose="02020603050405020304" pitchFamily="18" charset="0"/>
              </a:rPr>
              <a:t>假设哈希表</a:t>
            </a:r>
            <a:r>
              <a:rPr kumimoji="1" lang="zh-CN" altLang="en-US" sz="2400" smtClean="0">
                <a:ea typeface="楷体" panose="02010609060101010101" pitchFamily="49" charset="-122"/>
                <a:cs typeface="Times New Roman" panose="02020603050405020304" pitchFamily="18" charset="0"/>
              </a:rPr>
              <a:t>长度</a:t>
            </a:r>
            <a:r>
              <a:rPr kumimoji="1" lang="en-US" altLang="zh-CN" sz="2400" i="1" smtClean="0">
                <a:ea typeface="楷体" panose="02010609060101010101" pitchFamily="49" charset="-122"/>
                <a:cs typeface="Times New Roman" panose="02020603050405020304" pitchFamily="18" charset="0"/>
              </a:rPr>
              <a:t>m</a:t>
            </a:r>
            <a:r>
              <a:rPr kumimoji="1" lang="en-US" altLang="zh-CN" sz="2400" smtClean="0">
                <a:ea typeface="楷体" panose="02010609060101010101" pitchFamily="49" charset="-122"/>
                <a:cs typeface="Times New Roman" panose="02020603050405020304" pitchFamily="18" charset="0"/>
              </a:rPr>
              <a:t>=13</a:t>
            </a:r>
            <a:r>
              <a:rPr kumimoji="1" lang="zh-CN" altLang="en-US" sz="2400" smtClean="0">
                <a:ea typeface="楷体" panose="02010609060101010101" pitchFamily="49" charset="-122"/>
                <a:cs typeface="Times New Roman" panose="02020603050405020304" pitchFamily="18" charset="0"/>
              </a:rPr>
              <a:t>，采用</a:t>
            </a:r>
            <a:r>
              <a:rPr kumimoji="1" lang="zh-CN" altLang="en-US" sz="2400" dirty="0" smtClean="0">
                <a:ea typeface="楷体" panose="02010609060101010101" pitchFamily="49" charset="-122"/>
                <a:cs typeface="Times New Roman" panose="02020603050405020304" pitchFamily="18" charset="0"/>
              </a:rPr>
              <a:t>除留余数法哈希函数建立如下关键字集合的哈希表：  </a:t>
            </a:r>
            <a:endParaRPr kumimoji="1" lang="en-US" altLang="zh-CN" sz="2400" dirty="0" smtClean="0">
              <a:ea typeface="楷体" panose="02010609060101010101" pitchFamily="49" charset="-122"/>
              <a:cs typeface="Times New Roman" panose="02020603050405020304" pitchFamily="18" charset="0"/>
            </a:endParaRPr>
          </a:p>
          <a:p>
            <a:pPr algn="l">
              <a:lnSpc>
                <a:spcPct val="120000"/>
              </a:lnSpc>
              <a:spcBef>
                <a:spcPct val="50000"/>
              </a:spcBef>
            </a:pPr>
            <a:r>
              <a:rPr kumimoji="1" lang="en-US" altLang="zh-CN" sz="2400" smtClean="0">
                <a:ea typeface="楷体" panose="02010609060101010101" pitchFamily="49" charset="-122"/>
                <a:cs typeface="Times New Roman" panose="02020603050405020304" pitchFamily="18" charset="0"/>
              </a:rPr>
              <a:t>             (16</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74</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60</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43</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54</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90</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46</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31</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29</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88</a:t>
            </a:r>
            <a:r>
              <a:rPr kumimoji="1" lang="zh-CN" altLang="en-US" sz="2400" smtClean="0">
                <a:ea typeface="楷体" panose="02010609060101010101" pitchFamily="49" charset="-122"/>
                <a:cs typeface="Times New Roman" panose="02020603050405020304" pitchFamily="18" charset="0"/>
              </a:rPr>
              <a:t>，</a:t>
            </a:r>
            <a:r>
              <a:rPr kumimoji="1" lang="en-US" altLang="zh-CN" sz="2400" smtClean="0">
                <a:ea typeface="楷体" panose="02010609060101010101" pitchFamily="49" charset="-122"/>
                <a:cs typeface="Times New Roman" panose="02020603050405020304" pitchFamily="18" charset="0"/>
              </a:rPr>
              <a:t>77)</a:t>
            </a:r>
            <a:r>
              <a:rPr kumimoji="1" lang="zh-CN" altLang="en-US" sz="2400" smtClean="0">
                <a:ea typeface="楷体" panose="02010609060101010101" pitchFamily="49" charset="-122"/>
                <a:cs typeface="Times New Roman" panose="02020603050405020304" pitchFamily="18" charset="0"/>
              </a:rPr>
              <a:t>。 </a:t>
            </a:r>
            <a:endParaRPr kumimoji="1" lang="en-US" altLang="zh-CN" sz="2400" dirty="0" smtClean="0">
              <a:ea typeface="楷体" panose="02010609060101010101" pitchFamily="49" charset="-122"/>
              <a:cs typeface="Times New Roman" panose="02020603050405020304" pitchFamily="18" charset="0"/>
            </a:endParaRPr>
          </a:p>
          <a:p>
            <a:pPr algn="l">
              <a:lnSpc>
                <a:spcPct val="120000"/>
              </a:lnSpc>
              <a:spcBef>
                <a:spcPct val="50000"/>
              </a:spcBef>
            </a:pPr>
            <a:r>
              <a:rPr kumimoji="1" lang="zh-CN" altLang="en-US" sz="2400" dirty="0" smtClean="0">
                <a:ea typeface="楷体" panose="02010609060101010101" pitchFamily="49" charset="-122"/>
                <a:cs typeface="Times New Roman" panose="02020603050405020304" pitchFamily="18" charset="0"/>
              </a:rPr>
              <a:t>并采用</a:t>
            </a:r>
            <a:r>
              <a:rPr kumimoji="1" lang="zh-CN" altLang="en-US" sz="2400" dirty="0" smtClean="0">
                <a:solidFill>
                  <a:srgbClr val="FF00FF"/>
                </a:solidFill>
                <a:ea typeface="楷体" panose="02010609060101010101" pitchFamily="49" charset="-122"/>
                <a:cs typeface="Times New Roman" panose="02020603050405020304" pitchFamily="18" charset="0"/>
              </a:rPr>
              <a:t>线性探查法</a:t>
            </a:r>
            <a:r>
              <a:rPr kumimoji="1" lang="zh-CN" altLang="en-US" sz="2400" dirty="0" smtClean="0">
                <a:ea typeface="楷体" panose="02010609060101010101" pitchFamily="49" charset="-122"/>
                <a:cs typeface="Times New Roman" panose="02020603050405020304" pitchFamily="18" charset="0"/>
              </a:rPr>
              <a:t>解决冲突。</a:t>
            </a:r>
            <a:endParaRPr kumimoji="1" lang="zh-CN" altLang="en-US" sz="2400" dirty="0" smtClean="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859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57184" y="2728908"/>
            <a:ext cx="385765" cy="276999"/>
          </a:xfrm>
          <a:prstGeom prst="rect">
            <a:avLst/>
          </a:prstGeom>
          <a:noFill/>
        </p:spPr>
        <p:txBody>
          <a:bodyPr wrap="square" lIns="0" tIns="0" rIns="0" bIns="0" rtlCol="0">
            <a:spAutoFit/>
          </a:bodyPr>
          <a:lstStyle/>
          <a:p>
            <a:r>
              <a:rPr lang="en-US" altLang="zh-CN" sz="2000" dirty="0" smtClean="0"/>
              <a:t>0</a:t>
            </a:r>
            <a:endParaRPr lang="zh-CN" altLang="en-US" sz="2000" dirty="0"/>
          </a:p>
        </p:txBody>
      </p:sp>
      <p:sp>
        <p:nvSpPr>
          <p:cNvPr id="9" name="矩形 8"/>
          <p:cNvSpPr/>
          <p:nvPr/>
        </p:nvSpPr>
        <p:spPr>
          <a:xfrm>
            <a:off x="107153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200126" y="2728908"/>
            <a:ext cx="385765" cy="276999"/>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11" name="矩形 10"/>
          <p:cNvSpPr/>
          <p:nvPr/>
        </p:nvSpPr>
        <p:spPr>
          <a:xfrm>
            <a:off x="171448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54</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843068" y="2728908"/>
            <a:ext cx="385765" cy="276999"/>
          </a:xfrm>
          <a:prstGeom prst="rect">
            <a:avLst/>
          </a:prstGeom>
          <a:noFill/>
        </p:spPr>
        <p:txBody>
          <a:bodyPr wrap="square" lIns="0" tIns="0" rIns="0" bIns="0" rtlCol="0">
            <a:spAutoFit/>
          </a:bodyPr>
          <a:lstStyle/>
          <a:p>
            <a:r>
              <a:rPr lang="en-US" altLang="zh-CN" sz="2000" dirty="0" smtClean="0"/>
              <a:t>2</a:t>
            </a:r>
            <a:endParaRPr lang="zh-CN" altLang="en-US" sz="2000" dirty="0"/>
          </a:p>
        </p:txBody>
      </p:sp>
      <p:sp>
        <p:nvSpPr>
          <p:cNvPr id="13" name="矩形 12"/>
          <p:cNvSpPr/>
          <p:nvPr/>
        </p:nvSpPr>
        <p:spPr>
          <a:xfrm>
            <a:off x="2357422"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16</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486010" y="2728908"/>
            <a:ext cx="385765" cy="276999"/>
          </a:xfrm>
          <a:prstGeom prst="rect">
            <a:avLst/>
          </a:prstGeom>
          <a:noFill/>
        </p:spPr>
        <p:txBody>
          <a:bodyPr wrap="square" lIns="0" tIns="0" rIns="0" bIns="0" rtlCol="0">
            <a:spAutoFit/>
          </a:bodyPr>
          <a:lstStyle/>
          <a:p>
            <a:r>
              <a:rPr lang="en-US" altLang="zh-CN" sz="2000" dirty="0" smtClean="0"/>
              <a:t>3</a:t>
            </a:r>
            <a:endParaRPr lang="zh-CN" altLang="en-US" sz="2000" dirty="0"/>
          </a:p>
        </p:txBody>
      </p:sp>
      <p:sp>
        <p:nvSpPr>
          <p:cNvPr id="15" name="矩形 14"/>
          <p:cNvSpPr/>
          <p:nvPr/>
        </p:nvSpPr>
        <p:spPr>
          <a:xfrm>
            <a:off x="3000364"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43</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128952" y="2728908"/>
            <a:ext cx="385765" cy="276999"/>
          </a:xfrm>
          <a:prstGeom prst="rect">
            <a:avLst/>
          </a:prstGeom>
          <a:noFill/>
        </p:spPr>
        <p:txBody>
          <a:bodyPr wrap="square" lIns="0" tIns="0" rIns="0" bIns="0" rtlCol="0">
            <a:spAutoFit/>
          </a:bodyPr>
          <a:lstStyle/>
          <a:p>
            <a:r>
              <a:rPr lang="en-US" altLang="zh-CN" sz="2000" dirty="0" smtClean="0"/>
              <a:t>4</a:t>
            </a:r>
            <a:endParaRPr lang="zh-CN" altLang="en-US" sz="2000" dirty="0"/>
          </a:p>
        </p:txBody>
      </p:sp>
      <p:sp>
        <p:nvSpPr>
          <p:cNvPr id="17" name="矩形 16"/>
          <p:cNvSpPr/>
          <p:nvPr/>
        </p:nvSpPr>
        <p:spPr>
          <a:xfrm>
            <a:off x="364330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31</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3771894" y="2728908"/>
            <a:ext cx="385765" cy="276999"/>
          </a:xfrm>
          <a:prstGeom prst="rect">
            <a:avLst/>
          </a:prstGeom>
          <a:noFill/>
        </p:spPr>
        <p:txBody>
          <a:bodyPr wrap="square" lIns="0" tIns="0" rIns="0" bIns="0" rtlCol="0">
            <a:spAutoFit/>
          </a:bodyPr>
          <a:lstStyle/>
          <a:p>
            <a:r>
              <a:rPr lang="en-US" altLang="zh-CN" sz="2000" dirty="0" smtClean="0"/>
              <a:t>5</a:t>
            </a:r>
            <a:endParaRPr lang="zh-CN" altLang="en-US" sz="2000" dirty="0"/>
          </a:p>
        </p:txBody>
      </p:sp>
      <p:sp>
        <p:nvSpPr>
          <p:cNvPr id="19" name="矩形 18"/>
          <p:cNvSpPr/>
          <p:nvPr/>
        </p:nvSpPr>
        <p:spPr>
          <a:xfrm>
            <a:off x="428624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4414836" y="2728908"/>
            <a:ext cx="385765" cy="276999"/>
          </a:xfrm>
          <a:prstGeom prst="rect">
            <a:avLst/>
          </a:prstGeom>
          <a:noFill/>
        </p:spPr>
        <p:txBody>
          <a:bodyPr wrap="square" lIns="0" tIns="0" rIns="0" bIns="0" rtlCol="0">
            <a:spAutoFit/>
          </a:bodyPr>
          <a:lstStyle/>
          <a:p>
            <a:r>
              <a:rPr lang="en-US" altLang="zh-CN" sz="2000" dirty="0" smtClean="0"/>
              <a:t>6</a:t>
            </a:r>
            <a:endParaRPr lang="zh-CN" altLang="en-US" sz="2000" dirty="0"/>
          </a:p>
        </p:txBody>
      </p:sp>
      <p:sp>
        <p:nvSpPr>
          <p:cNvPr id="21" name="矩形 20"/>
          <p:cNvSpPr/>
          <p:nvPr/>
        </p:nvSpPr>
        <p:spPr>
          <a:xfrm>
            <a:off x="492919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46</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5057778" y="2728908"/>
            <a:ext cx="385765" cy="276999"/>
          </a:xfrm>
          <a:prstGeom prst="rect">
            <a:avLst/>
          </a:prstGeom>
          <a:noFill/>
        </p:spPr>
        <p:txBody>
          <a:bodyPr wrap="square" lIns="0" tIns="0" rIns="0" bIns="0" rtlCol="0">
            <a:spAutoFit/>
          </a:bodyPr>
          <a:lstStyle/>
          <a:p>
            <a:r>
              <a:rPr lang="en-US" altLang="zh-CN" sz="2000" dirty="0" smtClean="0"/>
              <a:t>7</a:t>
            </a:r>
            <a:endParaRPr lang="zh-CN" altLang="en-US" sz="2000" dirty="0"/>
          </a:p>
        </p:txBody>
      </p:sp>
      <p:sp>
        <p:nvSpPr>
          <p:cNvPr id="23" name="矩形 22"/>
          <p:cNvSpPr/>
          <p:nvPr/>
        </p:nvSpPr>
        <p:spPr>
          <a:xfrm>
            <a:off x="5572132"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60</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5700720" y="2728908"/>
            <a:ext cx="385765" cy="276999"/>
          </a:xfrm>
          <a:prstGeom prst="rect">
            <a:avLst/>
          </a:prstGeom>
          <a:noFill/>
        </p:spPr>
        <p:txBody>
          <a:bodyPr wrap="square" lIns="0" tIns="0" rIns="0" bIns="0" rtlCol="0">
            <a:spAutoFit/>
          </a:bodyPr>
          <a:lstStyle/>
          <a:p>
            <a:r>
              <a:rPr lang="en-US" altLang="zh-CN" sz="2000" dirty="0" smtClean="0"/>
              <a:t>8</a:t>
            </a:r>
            <a:endParaRPr lang="zh-CN" altLang="en-US" sz="2000" dirty="0"/>
          </a:p>
        </p:txBody>
      </p:sp>
      <p:sp>
        <p:nvSpPr>
          <p:cNvPr id="25" name="矩形 24"/>
          <p:cNvSpPr/>
          <p:nvPr/>
        </p:nvSpPr>
        <p:spPr>
          <a:xfrm>
            <a:off x="6215074"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74</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343662" y="2728908"/>
            <a:ext cx="385765" cy="276999"/>
          </a:xfrm>
          <a:prstGeom prst="rect">
            <a:avLst/>
          </a:prstGeom>
          <a:noFill/>
        </p:spPr>
        <p:txBody>
          <a:bodyPr wrap="square" lIns="0" tIns="0" rIns="0" bIns="0" rtlCol="0">
            <a:spAutoFit/>
          </a:bodyPr>
          <a:lstStyle/>
          <a:p>
            <a:r>
              <a:rPr lang="en-US" altLang="zh-CN" sz="2000" dirty="0" smtClean="0"/>
              <a:t>9</a:t>
            </a:r>
            <a:endParaRPr lang="zh-CN" altLang="en-US" sz="2000" dirty="0"/>
          </a:p>
        </p:txBody>
      </p:sp>
      <p:sp>
        <p:nvSpPr>
          <p:cNvPr id="27" name="矩形 26"/>
          <p:cNvSpPr/>
          <p:nvPr/>
        </p:nvSpPr>
        <p:spPr>
          <a:xfrm>
            <a:off x="685801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6986604" y="2728908"/>
            <a:ext cx="385765" cy="276999"/>
          </a:xfrm>
          <a:prstGeom prst="rect">
            <a:avLst/>
          </a:prstGeom>
          <a:noFill/>
        </p:spPr>
        <p:txBody>
          <a:bodyPr wrap="square" lIns="0" tIns="0" rIns="0" bIns="0" rtlCol="0">
            <a:spAutoFit/>
          </a:bodyPr>
          <a:lstStyle/>
          <a:p>
            <a:r>
              <a:rPr lang="en-US" altLang="zh-CN" sz="2000" dirty="0" smtClean="0"/>
              <a:t>10</a:t>
            </a:r>
            <a:endParaRPr lang="zh-CN" altLang="en-US" sz="2000" dirty="0"/>
          </a:p>
        </p:txBody>
      </p:sp>
      <p:sp>
        <p:nvSpPr>
          <p:cNvPr id="29" name="矩形 28"/>
          <p:cNvSpPr/>
          <p:nvPr/>
        </p:nvSpPr>
        <p:spPr>
          <a:xfrm>
            <a:off x="750095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7629546" y="2728908"/>
            <a:ext cx="385765" cy="276999"/>
          </a:xfrm>
          <a:prstGeom prst="rect">
            <a:avLst/>
          </a:prstGeom>
          <a:noFill/>
        </p:spPr>
        <p:txBody>
          <a:bodyPr wrap="square" lIns="0" tIns="0" rIns="0" bIns="0" rtlCol="0">
            <a:spAutoFit/>
          </a:bodyPr>
          <a:lstStyle/>
          <a:p>
            <a:r>
              <a:rPr lang="en-US" altLang="zh-CN" sz="2000" dirty="0" smtClean="0"/>
              <a:t>11</a:t>
            </a:r>
            <a:endParaRPr lang="zh-CN" altLang="en-US" sz="2000" dirty="0"/>
          </a:p>
        </p:txBody>
      </p:sp>
      <p:sp>
        <p:nvSpPr>
          <p:cNvPr id="31" name="矩形 30"/>
          <p:cNvSpPr/>
          <p:nvPr/>
        </p:nvSpPr>
        <p:spPr>
          <a:xfrm>
            <a:off x="814390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90</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8272488" y="2728908"/>
            <a:ext cx="385765" cy="276999"/>
          </a:xfrm>
          <a:prstGeom prst="rect">
            <a:avLst/>
          </a:prstGeom>
          <a:noFill/>
        </p:spPr>
        <p:txBody>
          <a:bodyPr wrap="square" lIns="0" tIns="0" rIns="0" bIns="0" rtlCol="0">
            <a:spAutoFit/>
          </a:bodyPr>
          <a:lstStyle/>
          <a:p>
            <a:r>
              <a:rPr lang="en-US" altLang="zh-CN" sz="2000" dirty="0" smtClean="0"/>
              <a:t>12</a:t>
            </a:r>
            <a:endParaRPr lang="zh-CN" altLang="en-US" sz="2000" dirty="0"/>
          </a:p>
        </p:txBody>
      </p:sp>
      <p:sp>
        <p:nvSpPr>
          <p:cNvPr id="34" name="TextBox 33"/>
          <p:cNvSpPr txBox="1"/>
          <p:nvPr/>
        </p:nvSpPr>
        <p:spPr>
          <a:xfrm>
            <a:off x="428596" y="252691"/>
            <a:ext cx="7215238" cy="461665"/>
          </a:xfrm>
          <a:prstGeom prst="rect">
            <a:avLst/>
          </a:prstGeom>
          <a:noFill/>
        </p:spPr>
        <p:txBody>
          <a:bodyPr wrap="square" rtlCol="0">
            <a:spAutoFit/>
          </a:bodyPr>
          <a:lstStyle/>
          <a:p>
            <a:pPr algn="l"/>
            <a:r>
              <a:rPr kumimoji="1" lang="zh-CN" altLang="en-US" sz="2400" dirty="0" smtClean="0">
                <a:ea typeface="楷体" panose="02010609060101010101" pitchFamily="49" charset="-122"/>
                <a:cs typeface="Times New Roman" panose="02020603050405020304" pitchFamily="18" charset="0"/>
              </a:rPr>
              <a:t>关键字：</a:t>
            </a:r>
            <a:r>
              <a:rPr kumimoji="1" lang="en-US" altLang="zh-CN" sz="2400" dirty="0" smtClean="0">
                <a:ea typeface="楷体" panose="02010609060101010101" pitchFamily="49" charset="-122"/>
                <a:cs typeface="Times New Roman" panose="02020603050405020304" pitchFamily="18" charset="0"/>
              </a:rPr>
              <a:t>16   74  60  43  54  90  46  31  29  88  77</a:t>
            </a:r>
            <a:endParaRPr kumimoji="1" lang="en-US" altLang="zh-CN" sz="2400" dirty="0" smtClean="0">
              <a:ea typeface="楷体" panose="02010609060101010101" pitchFamily="49" charset="-122"/>
              <a:cs typeface="Times New Roman" panose="02020603050405020304" pitchFamily="18" charset="0"/>
            </a:endParaRPr>
          </a:p>
        </p:txBody>
      </p:sp>
      <p:sp>
        <p:nvSpPr>
          <p:cNvPr id="43" name="TextBox 42"/>
          <p:cNvSpPr txBox="1"/>
          <p:nvPr/>
        </p:nvSpPr>
        <p:spPr>
          <a:xfrm>
            <a:off x="714348" y="785794"/>
            <a:ext cx="1714512" cy="461665"/>
          </a:xfrm>
          <a:prstGeom prst="rect">
            <a:avLst/>
          </a:prstGeom>
          <a:solidFill>
            <a:schemeClr val="bg1"/>
          </a:solidFill>
        </p:spPr>
        <p:txBody>
          <a:bodyPr wrap="square" rtlCol="0">
            <a:spAutoFit/>
          </a:bodyPr>
          <a:lstStyle/>
          <a:p>
            <a:r>
              <a:rPr kumimoji="1" lang="en-US" altLang="zh-CN" sz="2400" dirty="0" smtClean="0"/>
              <a:t>h(29)=3</a:t>
            </a:r>
            <a:endParaRPr kumimoji="1" lang="en-US" altLang="zh-CN" sz="2400" dirty="0" smtClean="0"/>
          </a:p>
        </p:txBody>
      </p:sp>
      <p:sp>
        <p:nvSpPr>
          <p:cNvPr id="51" name="矩形 50"/>
          <p:cNvSpPr/>
          <p:nvPr/>
        </p:nvSpPr>
        <p:spPr>
          <a:xfrm>
            <a:off x="430688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29</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2" name="矩形 51"/>
          <p:cNvSpPr/>
          <p:nvPr/>
        </p:nvSpPr>
        <p:spPr>
          <a:xfrm>
            <a:off x="428596" y="3109910"/>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77</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7" name="椭圆 56"/>
          <p:cNvSpPr/>
          <p:nvPr/>
        </p:nvSpPr>
        <p:spPr>
          <a:xfrm>
            <a:off x="2357422" y="3000372"/>
            <a:ext cx="642942" cy="642942"/>
          </a:xfrm>
          <a:prstGeom prst="ellipse">
            <a:avLst/>
          </a:prstGeom>
          <a:solidFill>
            <a:schemeClr val="accent1">
              <a:alpha val="0"/>
            </a:schemeClr>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cxnSp>
        <p:nvCxnSpPr>
          <p:cNvPr id="67" name="直接箭头连接符 66"/>
          <p:cNvCxnSpPr/>
          <p:nvPr/>
        </p:nvCxnSpPr>
        <p:spPr>
          <a:xfrm rot="5400000" flipH="1" flipV="1">
            <a:off x="5464181" y="892157"/>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3000364" y="3000372"/>
            <a:ext cx="642942" cy="642942"/>
          </a:xfrm>
          <a:prstGeom prst="ellipse">
            <a:avLst/>
          </a:prstGeom>
          <a:solidFill>
            <a:schemeClr val="accent1">
              <a:alpha val="0"/>
            </a:schemeClr>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
        <p:nvSpPr>
          <p:cNvPr id="72" name="椭圆 71"/>
          <p:cNvSpPr/>
          <p:nvPr/>
        </p:nvSpPr>
        <p:spPr>
          <a:xfrm>
            <a:off x="3643306" y="3000372"/>
            <a:ext cx="642942" cy="642942"/>
          </a:xfrm>
          <a:prstGeom prst="ellipse">
            <a:avLst/>
          </a:prstGeom>
          <a:solidFill>
            <a:schemeClr val="accent1">
              <a:alpha val="0"/>
            </a:schemeClr>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4" name="TextBox 73"/>
          <p:cNvSpPr txBox="1"/>
          <p:nvPr/>
        </p:nvSpPr>
        <p:spPr>
          <a:xfrm>
            <a:off x="928662" y="1310267"/>
            <a:ext cx="3214710" cy="332783"/>
          </a:xfrm>
          <a:prstGeom prst="rect">
            <a:avLst/>
          </a:prstGeom>
          <a:noFill/>
        </p:spPr>
        <p:txBody>
          <a:bodyPr wrap="square" rtlCol="0">
            <a:spAutoFit/>
          </a:bodyPr>
          <a:lstStyle/>
          <a:p>
            <a:pPr algn="just">
              <a:lnSpc>
                <a:spcPct val="70000"/>
              </a:lnSpc>
              <a:spcBef>
                <a:spcPct val="50000"/>
              </a:spcBef>
            </a:pPr>
            <a:r>
              <a:rPr kumimoji="1" lang="en-US" altLang="zh-CN" sz="2200" smtClean="0">
                <a:ea typeface="楷体" panose="02010609060101010101" pitchFamily="49" charset="-122"/>
                <a:cs typeface="Times New Roman" panose="02020603050405020304" pitchFamily="18" charset="0"/>
              </a:rPr>
              <a:t>d</a:t>
            </a:r>
            <a:r>
              <a:rPr kumimoji="1" lang="en-US" altLang="zh-CN" sz="2200" baseline="-30000" smtClean="0">
                <a:ea typeface="楷体" panose="02010609060101010101" pitchFamily="49" charset="-122"/>
                <a:cs typeface="Times New Roman" panose="02020603050405020304" pitchFamily="18" charset="0"/>
              </a:rPr>
              <a:t>0</a:t>
            </a:r>
            <a:r>
              <a:rPr kumimoji="1" lang="en-US" altLang="zh-CN" sz="2200" smtClean="0">
                <a:ea typeface="楷体" panose="02010609060101010101" pitchFamily="49" charset="-122"/>
                <a:cs typeface="Times New Roman" panose="02020603050405020304" pitchFamily="18" charset="0"/>
              </a:rPr>
              <a:t>=3</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ea typeface="楷体" panose="02010609060101010101" pitchFamily="49" charset="-122"/>
                <a:cs typeface="Times New Roman" panose="02020603050405020304" pitchFamily="18" charset="0"/>
              </a:rPr>
              <a:t>d</a:t>
            </a:r>
            <a:r>
              <a:rPr kumimoji="1" lang="en-US" altLang="zh-CN" sz="2200" baseline="-30000" smtClean="0">
                <a:ea typeface="楷体" panose="02010609060101010101" pitchFamily="49" charset="-122"/>
                <a:cs typeface="Times New Roman" panose="02020603050405020304" pitchFamily="18" charset="0"/>
              </a:rPr>
              <a:t>1</a:t>
            </a:r>
            <a:r>
              <a:rPr kumimoji="1" lang="en-US" altLang="zh-CN" sz="2200" dirty="0" smtClean="0">
                <a:ea typeface="楷体" panose="02010609060101010101" pitchFamily="49" charset="-122"/>
                <a:cs typeface="Times New Roman" panose="02020603050405020304" pitchFamily="18" charset="0"/>
              </a:rPr>
              <a:t>=(3+1) </a:t>
            </a:r>
            <a:r>
              <a:rPr kumimoji="1" lang="en-US" altLang="zh-CN" sz="2200" smtClean="0">
                <a:ea typeface="楷体" panose="02010609060101010101" pitchFamily="49" charset="-122"/>
                <a:cs typeface="Times New Roman" panose="02020603050405020304" pitchFamily="18" charset="0"/>
              </a:rPr>
              <a:t>% 13=4</a:t>
            </a:r>
            <a:endParaRPr kumimoji="1" lang="zh-CN" altLang="en-US" sz="2200" dirty="0" smtClean="0">
              <a:ea typeface="楷体" panose="02010609060101010101" pitchFamily="49" charset="-122"/>
              <a:cs typeface="Times New Roman" panose="02020603050405020304" pitchFamily="18" charset="0"/>
            </a:endParaRPr>
          </a:p>
        </p:txBody>
      </p:sp>
      <p:sp>
        <p:nvSpPr>
          <p:cNvPr id="45" name="TextBox 44"/>
          <p:cNvSpPr txBox="1"/>
          <p:nvPr/>
        </p:nvSpPr>
        <p:spPr>
          <a:xfrm>
            <a:off x="4214810" y="1214422"/>
            <a:ext cx="1285884" cy="430887"/>
          </a:xfrm>
          <a:prstGeom prst="rect">
            <a:avLst/>
          </a:prstGeom>
          <a:noFill/>
        </p:spPr>
        <p:txBody>
          <a:bodyPr wrap="square" rtlCol="0">
            <a:spAutoFit/>
          </a:bodyPr>
          <a:lstStyle/>
          <a:p>
            <a:pPr algn="l"/>
            <a:r>
              <a:rPr kumimoji="1" lang="zh-CN" altLang="en-US" sz="2200"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sz="2200" smtClean="0">
                <a:solidFill>
                  <a:srgbClr val="FF00FF"/>
                </a:solidFill>
                <a:ea typeface="楷体" panose="02010609060101010101" pitchFamily="49" charset="-122"/>
                <a:cs typeface="Times New Roman" panose="02020603050405020304" pitchFamily="18" charset="0"/>
              </a:rPr>
              <a:t>仍冲突</a:t>
            </a:r>
            <a:endParaRPr lang="zh-CN" altLang="en-US" sz="2200"/>
          </a:p>
        </p:txBody>
      </p:sp>
      <p:sp>
        <p:nvSpPr>
          <p:cNvPr id="46" name="TextBox 45"/>
          <p:cNvSpPr txBox="1"/>
          <p:nvPr/>
        </p:nvSpPr>
        <p:spPr>
          <a:xfrm>
            <a:off x="4214810" y="1640791"/>
            <a:ext cx="1285884" cy="430887"/>
          </a:xfrm>
          <a:prstGeom prst="rect">
            <a:avLst/>
          </a:prstGeom>
          <a:noFill/>
        </p:spPr>
        <p:txBody>
          <a:bodyPr wrap="square" rtlCol="0">
            <a:spAutoFit/>
          </a:bodyPr>
          <a:lstStyle/>
          <a:p>
            <a:pPr algn="l"/>
            <a:r>
              <a:rPr kumimoji="1" lang="zh-CN" altLang="en-US" sz="2200"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sz="2200" smtClean="0">
                <a:solidFill>
                  <a:srgbClr val="FF00FF"/>
                </a:solidFill>
                <a:ea typeface="楷体" panose="02010609060101010101" pitchFamily="49" charset="-122"/>
                <a:cs typeface="Times New Roman" panose="02020603050405020304" pitchFamily="18" charset="0"/>
              </a:rPr>
              <a:t>仍冲突</a:t>
            </a:r>
            <a:endParaRPr lang="zh-CN" altLang="en-US" sz="2200"/>
          </a:p>
        </p:txBody>
      </p:sp>
      <p:sp>
        <p:nvSpPr>
          <p:cNvPr id="47" name="TextBox 46"/>
          <p:cNvSpPr txBox="1"/>
          <p:nvPr/>
        </p:nvSpPr>
        <p:spPr>
          <a:xfrm>
            <a:off x="4214810" y="2069419"/>
            <a:ext cx="1285884" cy="430887"/>
          </a:xfrm>
          <a:prstGeom prst="rect">
            <a:avLst/>
          </a:prstGeom>
          <a:noFill/>
        </p:spPr>
        <p:txBody>
          <a:bodyPr wrap="square" rtlCol="0">
            <a:spAutoFit/>
          </a:bodyPr>
          <a:lstStyle/>
          <a:p>
            <a:pPr algn="l"/>
            <a:r>
              <a:rPr kumimoji="1" lang="zh-CN" altLang="en-US" sz="2200" smtClean="0">
                <a:solidFill>
                  <a:srgbClr val="FF00FF"/>
                </a:solidFill>
                <a:ea typeface="楷体" panose="02010609060101010101" pitchFamily="49" charset="-122"/>
                <a:cs typeface="Times New Roman" panose="02020603050405020304" pitchFamily="18" charset="0"/>
                <a:sym typeface="Wingdings" panose="05000000000000000000"/>
              </a:rPr>
              <a:t> </a:t>
            </a:r>
            <a:r>
              <a:rPr kumimoji="1" lang="en-US" altLang="zh-CN" sz="2200" smtClean="0">
                <a:solidFill>
                  <a:srgbClr val="FF00FF"/>
                </a:solidFill>
                <a:ea typeface="楷体" panose="02010609060101010101" pitchFamily="49" charset="-122"/>
                <a:cs typeface="Times New Roman" panose="02020603050405020304" pitchFamily="18" charset="0"/>
              </a:rPr>
              <a:t>OK</a:t>
            </a:r>
            <a:endParaRPr lang="zh-CN" altLang="en-US" sz="2200"/>
          </a:p>
        </p:txBody>
      </p:sp>
      <p:sp>
        <p:nvSpPr>
          <p:cNvPr id="48" name="TextBox 47"/>
          <p:cNvSpPr txBox="1"/>
          <p:nvPr/>
        </p:nvSpPr>
        <p:spPr>
          <a:xfrm>
            <a:off x="928662" y="2164060"/>
            <a:ext cx="2571768" cy="336246"/>
          </a:xfrm>
          <a:prstGeom prst="rect">
            <a:avLst/>
          </a:prstGeom>
          <a:noFill/>
        </p:spPr>
        <p:txBody>
          <a:bodyPr wrap="square" rtlCol="0">
            <a:spAutoFit/>
          </a:bodyPr>
          <a:lstStyle/>
          <a:p>
            <a:pPr algn="just">
              <a:lnSpc>
                <a:spcPct val="70000"/>
              </a:lnSpc>
              <a:spcBef>
                <a:spcPct val="50000"/>
              </a:spcBef>
            </a:pPr>
            <a:r>
              <a:rPr kumimoji="1" lang="en-US" altLang="zh-CN" sz="2200" smtClean="0">
                <a:ea typeface="楷体" panose="02010609060101010101" pitchFamily="49" charset="-122"/>
                <a:cs typeface="Times New Roman" panose="02020603050405020304" pitchFamily="18" charset="0"/>
              </a:rPr>
              <a:t>d</a:t>
            </a:r>
            <a:r>
              <a:rPr kumimoji="1" lang="en-US" altLang="zh-CN" sz="2200" baseline="-30000" smtClean="0">
                <a:ea typeface="楷体" panose="02010609060101010101" pitchFamily="49" charset="-122"/>
                <a:cs typeface="Times New Roman" panose="02020603050405020304" pitchFamily="18" charset="0"/>
              </a:rPr>
              <a:t>3</a:t>
            </a:r>
            <a:r>
              <a:rPr kumimoji="1" lang="en-US" altLang="zh-CN" sz="2200" dirty="0" smtClean="0">
                <a:ea typeface="楷体" panose="02010609060101010101" pitchFamily="49" charset="-122"/>
                <a:cs typeface="Times New Roman" panose="02020603050405020304" pitchFamily="18" charset="0"/>
              </a:rPr>
              <a:t>=(5+1) % 13=6</a:t>
            </a:r>
            <a:endParaRPr lang="zh-CN" altLang="en-US" sz="2200" dirty="0"/>
          </a:p>
        </p:txBody>
      </p:sp>
      <p:sp>
        <p:nvSpPr>
          <p:cNvPr id="49" name="TextBox 48"/>
          <p:cNvSpPr txBox="1"/>
          <p:nvPr/>
        </p:nvSpPr>
        <p:spPr>
          <a:xfrm>
            <a:off x="928662" y="1714488"/>
            <a:ext cx="2490806" cy="336246"/>
          </a:xfrm>
          <a:prstGeom prst="rect">
            <a:avLst/>
          </a:prstGeom>
          <a:noFill/>
        </p:spPr>
        <p:txBody>
          <a:bodyPr wrap="square" rtlCol="0">
            <a:spAutoFit/>
          </a:bodyPr>
          <a:lstStyle/>
          <a:p>
            <a:pPr algn="just">
              <a:lnSpc>
                <a:spcPct val="70000"/>
              </a:lnSpc>
              <a:spcBef>
                <a:spcPct val="50000"/>
              </a:spcBef>
            </a:pPr>
            <a:r>
              <a:rPr kumimoji="1" lang="en-US" altLang="zh-CN" sz="2200" smtClean="0">
                <a:ea typeface="楷体" panose="02010609060101010101" pitchFamily="49" charset="-122"/>
                <a:cs typeface="Times New Roman" panose="02020603050405020304" pitchFamily="18" charset="0"/>
              </a:rPr>
              <a:t>d</a:t>
            </a:r>
            <a:r>
              <a:rPr kumimoji="1" lang="en-US" altLang="zh-CN" sz="2200" baseline="-30000" smtClean="0">
                <a:ea typeface="楷体" panose="02010609060101010101" pitchFamily="49" charset="-122"/>
                <a:cs typeface="Times New Roman" panose="02020603050405020304" pitchFamily="18" charset="0"/>
              </a:rPr>
              <a:t>2</a:t>
            </a:r>
            <a:r>
              <a:rPr kumimoji="1" lang="en-US" altLang="zh-CN" sz="2200" dirty="0" smtClean="0">
                <a:ea typeface="楷体" panose="02010609060101010101" pitchFamily="49" charset="-122"/>
                <a:cs typeface="Times New Roman" panose="02020603050405020304" pitchFamily="18" charset="0"/>
              </a:rPr>
              <a:t>=(4+1) </a:t>
            </a:r>
            <a:r>
              <a:rPr kumimoji="1" lang="en-US" altLang="zh-CN" sz="2200" smtClean="0">
                <a:ea typeface="楷体" panose="02010609060101010101" pitchFamily="49" charset="-122"/>
                <a:cs typeface="Times New Roman" panose="02020603050405020304" pitchFamily="18" charset="0"/>
              </a:rPr>
              <a:t>% 13=5</a:t>
            </a:r>
            <a:endParaRPr kumimoji="1" lang="en-US" altLang="zh-CN" sz="2200" dirty="0" smtClean="0">
              <a:ea typeface="楷体" panose="02010609060101010101" pitchFamily="49" charset="-122"/>
              <a:cs typeface="Times New Roman" panose="02020603050405020304" pitchFamily="18" charset="0"/>
            </a:endParaRPr>
          </a:p>
        </p:txBody>
      </p:sp>
      <p:sp>
        <p:nvSpPr>
          <p:cNvPr id="50" name="TextBox 49"/>
          <p:cNvSpPr txBox="1"/>
          <p:nvPr/>
        </p:nvSpPr>
        <p:spPr>
          <a:xfrm>
            <a:off x="4214810" y="785794"/>
            <a:ext cx="1285884" cy="430887"/>
          </a:xfrm>
          <a:prstGeom prst="rect">
            <a:avLst/>
          </a:prstGeom>
          <a:noFill/>
        </p:spPr>
        <p:txBody>
          <a:bodyPr wrap="square" rtlCol="0">
            <a:spAutoFit/>
          </a:bodyPr>
          <a:lstStyle/>
          <a:p>
            <a:pPr algn="l"/>
            <a:r>
              <a:rPr kumimoji="1" lang="zh-CN" altLang="en-US" sz="2200"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sz="2200" smtClean="0">
                <a:solidFill>
                  <a:srgbClr val="FF00FF"/>
                </a:solidFill>
                <a:ea typeface="楷体" panose="02010609060101010101" pitchFamily="49" charset="-122"/>
                <a:cs typeface="Times New Roman" panose="02020603050405020304" pitchFamily="18" charset="0"/>
              </a:rPr>
              <a:t>冲突</a:t>
            </a:r>
            <a:endParaRPr lang="zh-CN" altLang="en-US" sz="2200"/>
          </a:p>
        </p:txBody>
      </p:sp>
      <p:sp>
        <p:nvSpPr>
          <p:cNvPr id="54" name="TextBox 53"/>
          <p:cNvSpPr txBox="1"/>
          <p:nvPr/>
        </p:nvSpPr>
        <p:spPr>
          <a:xfrm>
            <a:off x="3643306" y="4000504"/>
            <a:ext cx="1785950" cy="461665"/>
          </a:xfrm>
          <a:prstGeom prst="rect">
            <a:avLst/>
          </a:prstGeom>
          <a:noFill/>
        </p:spPr>
        <p:txBody>
          <a:bodyPr wrap="square" rtlCol="0">
            <a:spAutoFit/>
          </a:bodyPr>
          <a:lstStyle/>
          <a:p>
            <a:pPr algn="l"/>
            <a:r>
              <a:rPr lang="zh-CN" altLang="en-US" sz="2400" smtClean="0">
                <a:solidFill>
                  <a:srgbClr val="FF00FF"/>
                </a:solidFill>
                <a:ea typeface="楷体" panose="02010609060101010101" pitchFamily="49" charset="-122"/>
                <a:cs typeface="Times New Roman" panose="02020603050405020304" pitchFamily="18" charset="0"/>
              </a:rPr>
              <a:t>共探查</a:t>
            </a:r>
            <a:r>
              <a:rPr lang="en-US" altLang="zh-CN" sz="2400" smtClean="0">
                <a:solidFill>
                  <a:srgbClr val="FF00FF"/>
                </a:solidFill>
                <a:ea typeface="楷体" panose="02010609060101010101" pitchFamily="49" charset="-122"/>
                <a:cs typeface="Times New Roman" panose="02020603050405020304" pitchFamily="18" charset="0"/>
              </a:rPr>
              <a:t>4</a:t>
            </a:r>
            <a:r>
              <a:rPr lang="zh-CN" altLang="en-US" sz="2400" smtClean="0">
                <a:solidFill>
                  <a:srgbClr val="FF00FF"/>
                </a:solidFill>
                <a:ea typeface="楷体" panose="02010609060101010101" pitchFamily="49" charset="-122"/>
                <a:cs typeface="Times New Roman" panose="02020603050405020304" pitchFamily="18" charset="0"/>
              </a:rPr>
              <a:t>次</a:t>
            </a:r>
            <a:endParaRPr lang="zh-CN" altLang="en-US" sz="2400" smtClean="0">
              <a:solidFill>
                <a:srgbClr val="FF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1" nodeType="clickEffect">
                                  <p:stCondLst>
                                    <p:cond delay="0"/>
                                  </p:stCondLst>
                                  <p:childTnLst>
                                    <p:animEffect transition="out" filter="wipe(down)">
                                      <p:cBhvr>
                                        <p:cTn id="20" dur="500"/>
                                        <p:tgtEl>
                                          <p:spTgt spid="57"/>
                                        </p:tgtEl>
                                      </p:cBhvr>
                                    </p:animEffect>
                                    <p:set>
                                      <p:cBhvr>
                                        <p:cTn id="21" dur="1" fill="hold">
                                          <p:stCondLst>
                                            <p:cond delay="499"/>
                                          </p:stCondLst>
                                        </p:cTn>
                                        <p:tgtEl>
                                          <p:spTgt spid="57"/>
                                        </p:tgtEl>
                                        <p:attrNameLst>
                                          <p:attrName>style.visibility</p:attrName>
                                        </p:attrNameLst>
                                      </p:cBhvr>
                                      <p:to>
                                        <p:strVal val="hidden"/>
                                      </p:to>
                                    </p:set>
                                  </p:childTnLst>
                                </p:cTn>
                              </p:par>
                              <p:par>
                                <p:cTn id="22" presetID="22" presetClass="exit" presetSubtype="4" fill="hold" grpId="1" nodeType="withEffect">
                                  <p:stCondLst>
                                    <p:cond delay="0"/>
                                  </p:stCondLst>
                                  <p:childTnLst>
                                    <p:animEffect transition="out" filter="wipe(down)">
                                      <p:cBhvr>
                                        <p:cTn id="23" dur="500"/>
                                        <p:tgtEl>
                                          <p:spTgt spid="50"/>
                                        </p:tgtEl>
                                      </p:cBhvr>
                                    </p:animEffect>
                                    <p:set>
                                      <p:cBhvr>
                                        <p:cTn id="24" dur="1" fill="hold">
                                          <p:stCondLst>
                                            <p:cond delay="499"/>
                                          </p:stCondLst>
                                        </p:cTn>
                                        <p:tgtEl>
                                          <p:spTgt spid="50"/>
                                        </p:tgtEl>
                                        <p:attrNameLst>
                                          <p:attrName>style.visibility</p:attrName>
                                        </p:attrNameLst>
                                      </p:cBhvr>
                                      <p:to>
                                        <p:strVal val="hidden"/>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1"/>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grpId="1" nodeType="clickEffect">
                                  <p:stCondLst>
                                    <p:cond delay="0"/>
                                  </p:stCondLst>
                                  <p:childTnLst>
                                    <p:animEffect transition="out" filter="wipe(down)">
                                      <p:cBhvr>
                                        <p:cTn id="38" dur="500"/>
                                        <p:tgtEl>
                                          <p:spTgt spid="45"/>
                                        </p:tgtEl>
                                      </p:cBhvr>
                                    </p:animEffect>
                                    <p:set>
                                      <p:cBhvr>
                                        <p:cTn id="39" dur="1" fill="hold">
                                          <p:stCondLst>
                                            <p:cond delay="499"/>
                                          </p:stCondLst>
                                        </p:cTn>
                                        <p:tgtEl>
                                          <p:spTgt spid="45"/>
                                        </p:tgtEl>
                                        <p:attrNameLst>
                                          <p:attrName>style.visibility</p:attrName>
                                        </p:attrNameLst>
                                      </p:cBhvr>
                                      <p:to>
                                        <p:strVal val="hidden"/>
                                      </p:to>
                                    </p:set>
                                  </p:childTnLst>
                                </p:cTn>
                              </p:par>
                              <p:par>
                                <p:cTn id="40" presetID="22" presetClass="exit" presetSubtype="4" fill="hold" grpId="1" nodeType="withEffect">
                                  <p:stCondLst>
                                    <p:cond delay="0"/>
                                  </p:stCondLst>
                                  <p:childTnLst>
                                    <p:animEffect transition="out" filter="wipe(down)">
                                      <p:cBhvr>
                                        <p:cTn id="41" dur="500"/>
                                        <p:tgtEl>
                                          <p:spTgt spid="71"/>
                                        </p:tgtEl>
                                      </p:cBhvr>
                                    </p:animEffect>
                                    <p:set>
                                      <p:cBhvr>
                                        <p:cTn id="42" dur="1" fill="hold">
                                          <p:stCondLst>
                                            <p:cond delay="499"/>
                                          </p:stCondLst>
                                        </p:cTn>
                                        <p:tgtEl>
                                          <p:spTgt spid="71"/>
                                        </p:tgtEl>
                                        <p:attrNameLst>
                                          <p:attrName>style.visibility</p:attrName>
                                        </p:attrNameLst>
                                      </p:cBhvr>
                                      <p:to>
                                        <p:strVal val="hidden"/>
                                      </p:to>
                                    </p:se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4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2"/>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46"/>
                                        </p:tgtEl>
                                      </p:cBhvr>
                                    </p:animEffect>
                                    <p:set>
                                      <p:cBhvr>
                                        <p:cTn id="57" dur="1" fill="hold">
                                          <p:stCondLst>
                                            <p:cond delay="499"/>
                                          </p:stCondLst>
                                        </p:cTn>
                                        <p:tgtEl>
                                          <p:spTgt spid="46"/>
                                        </p:tgtEl>
                                        <p:attrNameLst>
                                          <p:attrName>style.visibility</p:attrName>
                                        </p:attrNameLst>
                                      </p:cBhvr>
                                      <p:to>
                                        <p:strVal val="hidden"/>
                                      </p:to>
                                    </p:set>
                                  </p:childTnLst>
                                </p:cTn>
                              </p:par>
                              <p:par>
                                <p:cTn id="58" presetID="22" presetClass="exit" presetSubtype="4" fill="hold" grpId="1" nodeType="withEffect">
                                  <p:stCondLst>
                                    <p:cond delay="0"/>
                                  </p:stCondLst>
                                  <p:childTnLst>
                                    <p:animEffect transition="out" filter="wipe(down)">
                                      <p:cBhvr>
                                        <p:cTn id="59" dur="500"/>
                                        <p:tgtEl>
                                          <p:spTgt spid="72"/>
                                        </p:tgtEl>
                                      </p:cBhvr>
                                    </p:animEffect>
                                    <p:set>
                                      <p:cBhvr>
                                        <p:cTn id="60" dur="1" fill="hold">
                                          <p:stCondLst>
                                            <p:cond delay="499"/>
                                          </p:stCondLst>
                                        </p:cTn>
                                        <p:tgtEl>
                                          <p:spTgt spid="72"/>
                                        </p:tgtEl>
                                        <p:attrNameLst>
                                          <p:attrName>style.visibility</p:attrName>
                                        </p:attrNameLst>
                                      </p:cBhvr>
                                      <p:to>
                                        <p:strVal val="hidden"/>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1"/>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51" grpId="0" bldLvl="0" animBg="1"/>
      <p:bldP spid="57" grpId="0" bldLvl="0" animBg="1"/>
      <p:bldP spid="57" grpId="1" bldLvl="0" animBg="1"/>
      <p:bldP spid="71" grpId="0" bldLvl="0" animBg="1"/>
      <p:bldP spid="71" grpId="1" bldLvl="0" animBg="1"/>
      <p:bldP spid="72" grpId="0" bldLvl="0" animBg="1"/>
      <p:bldP spid="72" grpId="1" bldLvl="0" animBg="1"/>
      <p:bldP spid="74" grpId="0"/>
      <p:bldP spid="45" grpId="0"/>
      <p:bldP spid="45" grpId="1"/>
      <p:bldP spid="46" grpId="0"/>
      <p:bldP spid="46" grpId="1"/>
      <p:bldP spid="47" grpId="0"/>
      <p:bldP spid="48" grpId="0"/>
      <p:bldP spid="49" grpId="0"/>
      <p:bldP spid="50" grpId="0"/>
      <p:bldP spid="50" grpId="1"/>
      <p:bldP spid="5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859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57184" y="2728908"/>
            <a:ext cx="385765" cy="276999"/>
          </a:xfrm>
          <a:prstGeom prst="rect">
            <a:avLst/>
          </a:prstGeom>
          <a:noFill/>
        </p:spPr>
        <p:txBody>
          <a:bodyPr wrap="square" lIns="0" tIns="0" rIns="0" bIns="0" rtlCol="0">
            <a:spAutoFit/>
          </a:bodyPr>
          <a:lstStyle/>
          <a:p>
            <a:r>
              <a:rPr lang="en-US" altLang="zh-CN" sz="2000" dirty="0" smtClean="0"/>
              <a:t>0</a:t>
            </a:r>
            <a:endParaRPr lang="zh-CN" altLang="en-US" sz="2000" dirty="0"/>
          </a:p>
        </p:txBody>
      </p:sp>
      <p:sp>
        <p:nvSpPr>
          <p:cNvPr id="9" name="矩形 8"/>
          <p:cNvSpPr/>
          <p:nvPr/>
        </p:nvSpPr>
        <p:spPr>
          <a:xfrm>
            <a:off x="107153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200126" y="2728908"/>
            <a:ext cx="385765" cy="276999"/>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11" name="矩形 10"/>
          <p:cNvSpPr/>
          <p:nvPr/>
        </p:nvSpPr>
        <p:spPr>
          <a:xfrm>
            <a:off x="171448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54</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843068" y="2728908"/>
            <a:ext cx="385765" cy="276999"/>
          </a:xfrm>
          <a:prstGeom prst="rect">
            <a:avLst/>
          </a:prstGeom>
          <a:noFill/>
        </p:spPr>
        <p:txBody>
          <a:bodyPr wrap="square" lIns="0" tIns="0" rIns="0" bIns="0" rtlCol="0">
            <a:spAutoFit/>
          </a:bodyPr>
          <a:lstStyle/>
          <a:p>
            <a:r>
              <a:rPr lang="en-US" altLang="zh-CN" sz="2000" dirty="0" smtClean="0"/>
              <a:t>2</a:t>
            </a:r>
            <a:endParaRPr lang="zh-CN" altLang="en-US" sz="2000" dirty="0"/>
          </a:p>
        </p:txBody>
      </p:sp>
      <p:sp>
        <p:nvSpPr>
          <p:cNvPr id="13" name="矩形 12"/>
          <p:cNvSpPr/>
          <p:nvPr/>
        </p:nvSpPr>
        <p:spPr>
          <a:xfrm>
            <a:off x="2357422"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16</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486010" y="2728908"/>
            <a:ext cx="385765" cy="276999"/>
          </a:xfrm>
          <a:prstGeom prst="rect">
            <a:avLst/>
          </a:prstGeom>
          <a:noFill/>
        </p:spPr>
        <p:txBody>
          <a:bodyPr wrap="square" lIns="0" tIns="0" rIns="0" bIns="0" rtlCol="0">
            <a:spAutoFit/>
          </a:bodyPr>
          <a:lstStyle/>
          <a:p>
            <a:r>
              <a:rPr lang="en-US" altLang="zh-CN" sz="2000" dirty="0" smtClean="0"/>
              <a:t>3</a:t>
            </a:r>
            <a:endParaRPr lang="zh-CN" altLang="en-US" sz="2000" dirty="0"/>
          </a:p>
        </p:txBody>
      </p:sp>
      <p:sp>
        <p:nvSpPr>
          <p:cNvPr id="15" name="矩形 14"/>
          <p:cNvSpPr/>
          <p:nvPr/>
        </p:nvSpPr>
        <p:spPr>
          <a:xfrm>
            <a:off x="3000364"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43</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128952" y="2728908"/>
            <a:ext cx="385765" cy="276999"/>
          </a:xfrm>
          <a:prstGeom prst="rect">
            <a:avLst/>
          </a:prstGeom>
          <a:noFill/>
        </p:spPr>
        <p:txBody>
          <a:bodyPr wrap="square" lIns="0" tIns="0" rIns="0" bIns="0" rtlCol="0">
            <a:spAutoFit/>
          </a:bodyPr>
          <a:lstStyle/>
          <a:p>
            <a:r>
              <a:rPr lang="en-US" altLang="zh-CN" sz="2000" dirty="0" smtClean="0"/>
              <a:t>4</a:t>
            </a:r>
            <a:endParaRPr lang="zh-CN" altLang="en-US" sz="2000" dirty="0"/>
          </a:p>
        </p:txBody>
      </p:sp>
      <p:sp>
        <p:nvSpPr>
          <p:cNvPr id="17" name="矩形 16"/>
          <p:cNvSpPr/>
          <p:nvPr/>
        </p:nvSpPr>
        <p:spPr>
          <a:xfrm>
            <a:off x="364330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31</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3771894" y="2728908"/>
            <a:ext cx="385765" cy="276999"/>
          </a:xfrm>
          <a:prstGeom prst="rect">
            <a:avLst/>
          </a:prstGeom>
          <a:noFill/>
        </p:spPr>
        <p:txBody>
          <a:bodyPr wrap="square" lIns="0" tIns="0" rIns="0" bIns="0" rtlCol="0">
            <a:spAutoFit/>
          </a:bodyPr>
          <a:lstStyle/>
          <a:p>
            <a:r>
              <a:rPr lang="en-US" altLang="zh-CN" sz="2000" dirty="0" smtClean="0"/>
              <a:t>5</a:t>
            </a:r>
            <a:endParaRPr lang="zh-CN" altLang="en-US" sz="2000" dirty="0"/>
          </a:p>
        </p:txBody>
      </p:sp>
      <p:sp>
        <p:nvSpPr>
          <p:cNvPr id="19" name="矩形 18"/>
          <p:cNvSpPr/>
          <p:nvPr/>
        </p:nvSpPr>
        <p:spPr>
          <a:xfrm>
            <a:off x="428624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4414836" y="2728908"/>
            <a:ext cx="385765" cy="276999"/>
          </a:xfrm>
          <a:prstGeom prst="rect">
            <a:avLst/>
          </a:prstGeom>
          <a:noFill/>
        </p:spPr>
        <p:txBody>
          <a:bodyPr wrap="square" lIns="0" tIns="0" rIns="0" bIns="0" rtlCol="0">
            <a:spAutoFit/>
          </a:bodyPr>
          <a:lstStyle/>
          <a:p>
            <a:r>
              <a:rPr lang="en-US" altLang="zh-CN" sz="2000" dirty="0" smtClean="0"/>
              <a:t>6</a:t>
            </a:r>
            <a:endParaRPr lang="zh-CN" altLang="en-US" sz="2000" dirty="0"/>
          </a:p>
        </p:txBody>
      </p:sp>
      <p:sp>
        <p:nvSpPr>
          <p:cNvPr id="21" name="矩形 20"/>
          <p:cNvSpPr/>
          <p:nvPr/>
        </p:nvSpPr>
        <p:spPr>
          <a:xfrm>
            <a:off x="492919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46</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5057778" y="2728908"/>
            <a:ext cx="385765" cy="276999"/>
          </a:xfrm>
          <a:prstGeom prst="rect">
            <a:avLst/>
          </a:prstGeom>
          <a:noFill/>
        </p:spPr>
        <p:txBody>
          <a:bodyPr wrap="square" lIns="0" tIns="0" rIns="0" bIns="0" rtlCol="0">
            <a:spAutoFit/>
          </a:bodyPr>
          <a:lstStyle/>
          <a:p>
            <a:r>
              <a:rPr lang="en-US" altLang="zh-CN" sz="2000" dirty="0" smtClean="0"/>
              <a:t>7</a:t>
            </a:r>
            <a:endParaRPr lang="zh-CN" altLang="en-US" sz="2000" dirty="0"/>
          </a:p>
        </p:txBody>
      </p:sp>
      <p:sp>
        <p:nvSpPr>
          <p:cNvPr id="23" name="矩形 22"/>
          <p:cNvSpPr/>
          <p:nvPr/>
        </p:nvSpPr>
        <p:spPr>
          <a:xfrm>
            <a:off x="5572132"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60</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5700720" y="2728908"/>
            <a:ext cx="385765" cy="276999"/>
          </a:xfrm>
          <a:prstGeom prst="rect">
            <a:avLst/>
          </a:prstGeom>
          <a:noFill/>
        </p:spPr>
        <p:txBody>
          <a:bodyPr wrap="square" lIns="0" tIns="0" rIns="0" bIns="0" rtlCol="0">
            <a:spAutoFit/>
          </a:bodyPr>
          <a:lstStyle/>
          <a:p>
            <a:r>
              <a:rPr lang="en-US" altLang="zh-CN" sz="2000" dirty="0" smtClean="0"/>
              <a:t>8</a:t>
            </a:r>
            <a:endParaRPr lang="zh-CN" altLang="en-US" sz="2000" dirty="0"/>
          </a:p>
        </p:txBody>
      </p:sp>
      <p:sp>
        <p:nvSpPr>
          <p:cNvPr id="25" name="矩形 24"/>
          <p:cNvSpPr/>
          <p:nvPr/>
        </p:nvSpPr>
        <p:spPr>
          <a:xfrm>
            <a:off x="6215074"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74</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343662" y="2728908"/>
            <a:ext cx="385765" cy="276999"/>
          </a:xfrm>
          <a:prstGeom prst="rect">
            <a:avLst/>
          </a:prstGeom>
          <a:noFill/>
        </p:spPr>
        <p:txBody>
          <a:bodyPr wrap="square" lIns="0" tIns="0" rIns="0" bIns="0" rtlCol="0">
            <a:spAutoFit/>
          </a:bodyPr>
          <a:lstStyle/>
          <a:p>
            <a:r>
              <a:rPr lang="en-US" altLang="zh-CN" sz="2000" dirty="0" smtClean="0"/>
              <a:t>9</a:t>
            </a:r>
            <a:endParaRPr lang="zh-CN" altLang="en-US" sz="2000" dirty="0"/>
          </a:p>
        </p:txBody>
      </p:sp>
      <p:sp>
        <p:nvSpPr>
          <p:cNvPr id="27" name="矩形 26"/>
          <p:cNvSpPr/>
          <p:nvPr/>
        </p:nvSpPr>
        <p:spPr>
          <a:xfrm>
            <a:off x="685801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6986604" y="2728908"/>
            <a:ext cx="385765" cy="276999"/>
          </a:xfrm>
          <a:prstGeom prst="rect">
            <a:avLst/>
          </a:prstGeom>
          <a:noFill/>
        </p:spPr>
        <p:txBody>
          <a:bodyPr wrap="square" lIns="0" tIns="0" rIns="0" bIns="0" rtlCol="0">
            <a:spAutoFit/>
          </a:bodyPr>
          <a:lstStyle/>
          <a:p>
            <a:r>
              <a:rPr lang="en-US" altLang="zh-CN" sz="2000" dirty="0" smtClean="0"/>
              <a:t>10</a:t>
            </a:r>
            <a:endParaRPr lang="zh-CN" altLang="en-US" sz="2000" dirty="0"/>
          </a:p>
        </p:txBody>
      </p:sp>
      <p:sp>
        <p:nvSpPr>
          <p:cNvPr id="29" name="矩形 28"/>
          <p:cNvSpPr/>
          <p:nvPr/>
        </p:nvSpPr>
        <p:spPr>
          <a:xfrm>
            <a:off x="750095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7629546" y="2728908"/>
            <a:ext cx="385765" cy="276999"/>
          </a:xfrm>
          <a:prstGeom prst="rect">
            <a:avLst/>
          </a:prstGeom>
          <a:noFill/>
        </p:spPr>
        <p:txBody>
          <a:bodyPr wrap="square" lIns="0" tIns="0" rIns="0" bIns="0" rtlCol="0">
            <a:spAutoFit/>
          </a:bodyPr>
          <a:lstStyle/>
          <a:p>
            <a:r>
              <a:rPr lang="en-US" altLang="zh-CN" sz="2000" dirty="0" smtClean="0"/>
              <a:t>11</a:t>
            </a:r>
            <a:endParaRPr lang="zh-CN" altLang="en-US" sz="2000" dirty="0"/>
          </a:p>
        </p:txBody>
      </p:sp>
      <p:sp>
        <p:nvSpPr>
          <p:cNvPr id="31" name="矩形 30"/>
          <p:cNvSpPr/>
          <p:nvPr/>
        </p:nvSpPr>
        <p:spPr>
          <a:xfrm>
            <a:off x="814390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90</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8272488" y="2728908"/>
            <a:ext cx="385765" cy="276999"/>
          </a:xfrm>
          <a:prstGeom prst="rect">
            <a:avLst/>
          </a:prstGeom>
          <a:noFill/>
        </p:spPr>
        <p:txBody>
          <a:bodyPr wrap="square" lIns="0" tIns="0" rIns="0" bIns="0" rtlCol="0">
            <a:spAutoFit/>
          </a:bodyPr>
          <a:lstStyle/>
          <a:p>
            <a:r>
              <a:rPr lang="en-US" altLang="zh-CN" sz="2000" dirty="0" smtClean="0"/>
              <a:t>12</a:t>
            </a:r>
            <a:endParaRPr lang="zh-CN" altLang="en-US" sz="2000" dirty="0"/>
          </a:p>
        </p:txBody>
      </p:sp>
      <p:sp>
        <p:nvSpPr>
          <p:cNvPr id="34" name="TextBox 33"/>
          <p:cNvSpPr txBox="1"/>
          <p:nvPr/>
        </p:nvSpPr>
        <p:spPr>
          <a:xfrm>
            <a:off x="428596" y="252691"/>
            <a:ext cx="7215238" cy="461665"/>
          </a:xfrm>
          <a:prstGeom prst="rect">
            <a:avLst/>
          </a:prstGeom>
          <a:noFill/>
        </p:spPr>
        <p:txBody>
          <a:bodyPr wrap="square" rtlCol="0">
            <a:spAutoFit/>
          </a:bodyPr>
          <a:lstStyle/>
          <a:p>
            <a:pPr algn="l"/>
            <a:r>
              <a:rPr kumimoji="1" lang="zh-CN" altLang="en-US" sz="2400" dirty="0" smtClean="0">
                <a:ea typeface="楷体" panose="02010609060101010101" pitchFamily="49" charset="-122"/>
                <a:cs typeface="Times New Roman" panose="02020603050405020304" pitchFamily="18" charset="0"/>
              </a:rPr>
              <a:t>关键字：</a:t>
            </a:r>
            <a:r>
              <a:rPr kumimoji="1" lang="en-US" altLang="zh-CN" sz="2400" dirty="0" smtClean="0">
                <a:ea typeface="楷体" panose="02010609060101010101" pitchFamily="49" charset="-122"/>
                <a:cs typeface="Times New Roman" panose="02020603050405020304" pitchFamily="18" charset="0"/>
              </a:rPr>
              <a:t>16   74  60  43  54  90  46  31  29  88  77</a:t>
            </a:r>
            <a:endParaRPr kumimoji="1" lang="en-US" altLang="zh-CN" sz="2400" dirty="0" smtClean="0">
              <a:ea typeface="楷体" panose="02010609060101010101" pitchFamily="49" charset="-122"/>
              <a:cs typeface="Times New Roman" panose="02020603050405020304" pitchFamily="18" charset="0"/>
            </a:endParaRPr>
          </a:p>
        </p:txBody>
      </p:sp>
      <p:sp>
        <p:nvSpPr>
          <p:cNvPr id="43" name="TextBox 42"/>
          <p:cNvSpPr txBox="1"/>
          <p:nvPr/>
        </p:nvSpPr>
        <p:spPr>
          <a:xfrm>
            <a:off x="714348" y="785794"/>
            <a:ext cx="1714512" cy="461665"/>
          </a:xfrm>
          <a:prstGeom prst="rect">
            <a:avLst/>
          </a:prstGeom>
          <a:solidFill>
            <a:schemeClr val="bg1"/>
          </a:solidFill>
        </p:spPr>
        <p:txBody>
          <a:bodyPr wrap="square" rtlCol="0">
            <a:spAutoFit/>
          </a:bodyPr>
          <a:lstStyle/>
          <a:p>
            <a:r>
              <a:rPr kumimoji="1" lang="en-US" altLang="zh-CN" sz="2400" smtClean="0"/>
              <a:t>h(88)=10</a:t>
            </a:r>
            <a:endParaRPr kumimoji="1" lang="en-US" altLang="zh-CN" sz="2400" dirty="0" smtClean="0"/>
          </a:p>
        </p:txBody>
      </p:sp>
      <p:sp>
        <p:nvSpPr>
          <p:cNvPr id="51" name="矩形 50"/>
          <p:cNvSpPr/>
          <p:nvPr/>
        </p:nvSpPr>
        <p:spPr>
          <a:xfrm>
            <a:off x="430688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29</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2" name="矩形 51"/>
          <p:cNvSpPr/>
          <p:nvPr/>
        </p:nvSpPr>
        <p:spPr>
          <a:xfrm>
            <a:off x="428596" y="3109910"/>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77</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3" name="矩形 52"/>
          <p:cNvSpPr/>
          <p:nvPr/>
        </p:nvSpPr>
        <p:spPr>
          <a:xfrm>
            <a:off x="6853254"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88</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cxnSp>
        <p:nvCxnSpPr>
          <p:cNvPr id="58" name="直接箭头连接符 57"/>
          <p:cNvCxnSpPr/>
          <p:nvPr/>
        </p:nvCxnSpPr>
        <p:spPr>
          <a:xfrm rot="5400000" flipH="1" flipV="1">
            <a:off x="5894397" y="892157"/>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43306" y="4000504"/>
            <a:ext cx="1785950" cy="461665"/>
          </a:xfrm>
          <a:prstGeom prst="rect">
            <a:avLst/>
          </a:prstGeom>
          <a:noFill/>
        </p:spPr>
        <p:txBody>
          <a:bodyPr wrap="square" rtlCol="0">
            <a:spAutoFit/>
          </a:bodyPr>
          <a:lstStyle/>
          <a:p>
            <a:pPr algn="l"/>
            <a:r>
              <a:rPr lang="zh-CN" altLang="en-US" sz="2400" smtClean="0">
                <a:solidFill>
                  <a:srgbClr val="FF00FF"/>
                </a:solidFill>
                <a:ea typeface="楷体" panose="02010609060101010101" pitchFamily="49" charset="-122"/>
                <a:cs typeface="Times New Roman" panose="02020603050405020304" pitchFamily="18" charset="0"/>
              </a:rPr>
              <a:t>共探查</a:t>
            </a:r>
            <a:r>
              <a:rPr lang="en-US" altLang="zh-CN" sz="2400" smtClean="0">
                <a:solidFill>
                  <a:srgbClr val="FF00FF"/>
                </a:solidFill>
                <a:ea typeface="楷体" panose="02010609060101010101" pitchFamily="49" charset="-122"/>
                <a:cs typeface="Times New Roman" panose="02020603050405020304" pitchFamily="18" charset="0"/>
              </a:rPr>
              <a:t>1</a:t>
            </a:r>
            <a:r>
              <a:rPr lang="zh-CN" altLang="en-US" sz="2400" smtClean="0">
                <a:solidFill>
                  <a:srgbClr val="FF00FF"/>
                </a:solidFill>
                <a:ea typeface="楷体" panose="02010609060101010101" pitchFamily="49" charset="-122"/>
                <a:cs typeface="Times New Roman" panose="02020603050405020304" pitchFamily="18" charset="0"/>
              </a:rPr>
              <a:t>次</a:t>
            </a:r>
            <a:endParaRPr lang="zh-CN" altLang="en-US" sz="2400" smtClean="0">
              <a:solidFill>
                <a:srgbClr val="FF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53" grpId="0" bldLvl="0" animBg="1"/>
      <p:bldP spid="4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859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57184" y="2728908"/>
            <a:ext cx="385765" cy="276999"/>
          </a:xfrm>
          <a:prstGeom prst="rect">
            <a:avLst/>
          </a:prstGeom>
          <a:noFill/>
        </p:spPr>
        <p:txBody>
          <a:bodyPr wrap="square" lIns="0" tIns="0" rIns="0" bIns="0" rtlCol="0">
            <a:spAutoFit/>
          </a:bodyPr>
          <a:lstStyle/>
          <a:p>
            <a:r>
              <a:rPr lang="en-US" altLang="zh-CN" sz="2000" dirty="0" smtClean="0"/>
              <a:t>0</a:t>
            </a:r>
            <a:endParaRPr lang="zh-CN" altLang="en-US" sz="2000" dirty="0"/>
          </a:p>
        </p:txBody>
      </p:sp>
      <p:sp>
        <p:nvSpPr>
          <p:cNvPr id="9" name="矩形 8"/>
          <p:cNvSpPr/>
          <p:nvPr/>
        </p:nvSpPr>
        <p:spPr>
          <a:xfrm>
            <a:off x="107153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200126" y="2728908"/>
            <a:ext cx="385765" cy="276999"/>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11" name="矩形 10"/>
          <p:cNvSpPr/>
          <p:nvPr/>
        </p:nvSpPr>
        <p:spPr>
          <a:xfrm>
            <a:off x="171448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54</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843068" y="2728908"/>
            <a:ext cx="385765" cy="276999"/>
          </a:xfrm>
          <a:prstGeom prst="rect">
            <a:avLst/>
          </a:prstGeom>
          <a:noFill/>
        </p:spPr>
        <p:txBody>
          <a:bodyPr wrap="square" lIns="0" tIns="0" rIns="0" bIns="0" rtlCol="0">
            <a:spAutoFit/>
          </a:bodyPr>
          <a:lstStyle/>
          <a:p>
            <a:r>
              <a:rPr lang="en-US" altLang="zh-CN" sz="2000" dirty="0" smtClean="0"/>
              <a:t>2</a:t>
            </a:r>
            <a:endParaRPr lang="zh-CN" altLang="en-US" sz="2000" dirty="0"/>
          </a:p>
        </p:txBody>
      </p:sp>
      <p:sp>
        <p:nvSpPr>
          <p:cNvPr id="13" name="矩形 12"/>
          <p:cNvSpPr/>
          <p:nvPr/>
        </p:nvSpPr>
        <p:spPr>
          <a:xfrm>
            <a:off x="2357422"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16</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486010" y="2728908"/>
            <a:ext cx="385765" cy="276999"/>
          </a:xfrm>
          <a:prstGeom prst="rect">
            <a:avLst/>
          </a:prstGeom>
          <a:noFill/>
        </p:spPr>
        <p:txBody>
          <a:bodyPr wrap="square" lIns="0" tIns="0" rIns="0" bIns="0" rtlCol="0">
            <a:spAutoFit/>
          </a:bodyPr>
          <a:lstStyle/>
          <a:p>
            <a:r>
              <a:rPr lang="en-US" altLang="zh-CN" sz="2000" dirty="0" smtClean="0"/>
              <a:t>3</a:t>
            </a:r>
            <a:endParaRPr lang="zh-CN" altLang="en-US" sz="2000" dirty="0"/>
          </a:p>
        </p:txBody>
      </p:sp>
      <p:sp>
        <p:nvSpPr>
          <p:cNvPr id="15" name="矩形 14"/>
          <p:cNvSpPr/>
          <p:nvPr/>
        </p:nvSpPr>
        <p:spPr>
          <a:xfrm>
            <a:off x="3000364"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43</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128952" y="2728908"/>
            <a:ext cx="385765" cy="276999"/>
          </a:xfrm>
          <a:prstGeom prst="rect">
            <a:avLst/>
          </a:prstGeom>
          <a:noFill/>
        </p:spPr>
        <p:txBody>
          <a:bodyPr wrap="square" lIns="0" tIns="0" rIns="0" bIns="0" rtlCol="0">
            <a:spAutoFit/>
          </a:bodyPr>
          <a:lstStyle/>
          <a:p>
            <a:r>
              <a:rPr lang="en-US" altLang="zh-CN" sz="2000" dirty="0" smtClean="0"/>
              <a:t>4</a:t>
            </a:r>
            <a:endParaRPr lang="zh-CN" altLang="en-US" sz="2000" dirty="0"/>
          </a:p>
        </p:txBody>
      </p:sp>
      <p:sp>
        <p:nvSpPr>
          <p:cNvPr id="17" name="矩形 16"/>
          <p:cNvSpPr/>
          <p:nvPr/>
        </p:nvSpPr>
        <p:spPr>
          <a:xfrm>
            <a:off x="364330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31</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3771894" y="2728908"/>
            <a:ext cx="385765" cy="276999"/>
          </a:xfrm>
          <a:prstGeom prst="rect">
            <a:avLst/>
          </a:prstGeom>
          <a:noFill/>
        </p:spPr>
        <p:txBody>
          <a:bodyPr wrap="square" lIns="0" tIns="0" rIns="0" bIns="0" rtlCol="0">
            <a:spAutoFit/>
          </a:bodyPr>
          <a:lstStyle/>
          <a:p>
            <a:r>
              <a:rPr lang="en-US" altLang="zh-CN" sz="2000" dirty="0" smtClean="0"/>
              <a:t>5</a:t>
            </a:r>
            <a:endParaRPr lang="zh-CN" altLang="en-US" sz="2000" dirty="0"/>
          </a:p>
        </p:txBody>
      </p:sp>
      <p:sp>
        <p:nvSpPr>
          <p:cNvPr id="19" name="矩形 18"/>
          <p:cNvSpPr/>
          <p:nvPr/>
        </p:nvSpPr>
        <p:spPr>
          <a:xfrm>
            <a:off x="428624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4414836" y="2728908"/>
            <a:ext cx="385765" cy="276999"/>
          </a:xfrm>
          <a:prstGeom prst="rect">
            <a:avLst/>
          </a:prstGeom>
          <a:noFill/>
        </p:spPr>
        <p:txBody>
          <a:bodyPr wrap="square" lIns="0" tIns="0" rIns="0" bIns="0" rtlCol="0">
            <a:spAutoFit/>
          </a:bodyPr>
          <a:lstStyle/>
          <a:p>
            <a:r>
              <a:rPr lang="en-US" altLang="zh-CN" sz="2000" dirty="0" smtClean="0"/>
              <a:t>6</a:t>
            </a:r>
            <a:endParaRPr lang="zh-CN" altLang="en-US" sz="2000" dirty="0"/>
          </a:p>
        </p:txBody>
      </p:sp>
      <p:sp>
        <p:nvSpPr>
          <p:cNvPr id="21" name="矩形 20"/>
          <p:cNvSpPr/>
          <p:nvPr/>
        </p:nvSpPr>
        <p:spPr>
          <a:xfrm>
            <a:off x="492919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46</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5057778" y="2728908"/>
            <a:ext cx="385765" cy="276999"/>
          </a:xfrm>
          <a:prstGeom prst="rect">
            <a:avLst/>
          </a:prstGeom>
          <a:noFill/>
        </p:spPr>
        <p:txBody>
          <a:bodyPr wrap="square" lIns="0" tIns="0" rIns="0" bIns="0" rtlCol="0">
            <a:spAutoFit/>
          </a:bodyPr>
          <a:lstStyle/>
          <a:p>
            <a:r>
              <a:rPr lang="en-US" altLang="zh-CN" sz="2000" dirty="0" smtClean="0"/>
              <a:t>7</a:t>
            </a:r>
            <a:endParaRPr lang="zh-CN" altLang="en-US" sz="2000" dirty="0"/>
          </a:p>
        </p:txBody>
      </p:sp>
      <p:sp>
        <p:nvSpPr>
          <p:cNvPr id="23" name="矩形 22"/>
          <p:cNvSpPr/>
          <p:nvPr/>
        </p:nvSpPr>
        <p:spPr>
          <a:xfrm>
            <a:off x="5572132"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60</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5700720" y="2728908"/>
            <a:ext cx="385765" cy="276999"/>
          </a:xfrm>
          <a:prstGeom prst="rect">
            <a:avLst/>
          </a:prstGeom>
          <a:noFill/>
        </p:spPr>
        <p:txBody>
          <a:bodyPr wrap="square" lIns="0" tIns="0" rIns="0" bIns="0" rtlCol="0">
            <a:spAutoFit/>
          </a:bodyPr>
          <a:lstStyle/>
          <a:p>
            <a:r>
              <a:rPr lang="en-US" altLang="zh-CN" sz="2000" dirty="0" smtClean="0"/>
              <a:t>8</a:t>
            </a:r>
            <a:endParaRPr lang="zh-CN" altLang="en-US" sz="2000" dirty="0"/>
          </a:p>
        </p:txBody>
      </p:sp>
      <p:sp>
        <p:nvSpPr>
          <p:cNvPr id="25" name="矩形 24"/>
          <p:cNvSpPr/>
          <p:nvPr/>
        </p:nvSpPr>
        <p:spPr>
          <a:xfrm>
            <a:off x="6215074"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74</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343662" y="2728908"/>
            <a:ext cx="385765" cy="276999"/>
          </a:xfrm>
          <a:prstGeom prst="rect">
            <a:avLst/>
          </a:prstGeom>
          <a:noFill/>
        </p:spPr>
        <p:txBody>
          <a:bodyPr wrap="square" lIns="0" tIns="0" rIns="0" bIns="0" rtlCol="0">
            <a:spAutoFit/>
          </a:bodyPr>
          <a:lstStyle/>
          <a:p>
            <a:r>
              <a:rPr lang="en-US" altLang="zh-CN" sz="2000" dirty="0" smtClean="0"/>
              <a:t>9</a:t>
            </a:r>
            <a:endParaRPr lang="zh-CN" altLang="en-US" sz="2000" dirty="0"/>
          </a:p>
        </p:txBody>
      </p:sp>
      <p:sp>
        <p:nvSpPr>
          <p:cNvPr id="27" name="矩形 26"/>
          <p:cNvSpPr/>
          <p:nvPr/>
        </p:nvSpPr>
        <p:spPr>
          <a:xfrm>
            <a:off x="685801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6986604" y="2728908"/>
            <a:ext cx="385765" cy="276999"/>
          </a:xfrm>
          <a:prstGeom prst="rect">
            <a:avLst/>
          </a:prstGeom>
          <a:noFill/>
        </p:spPr>
        <p:txBody>
          <a:bodyPr wrap="square" lIns="0" tIns="0" rIns="0" bIns="0" rtlCol="0">
            <a:spAutoFit/>
          </a:bodyPr>
          <a:lstStyle/>
          <a:p>
            <a:r>
              <a:rPr lang="en-US" altLang="zh-CN" sz="2000" dirty="0" smtClean="0"/>
              <a:t>10</a:t>
            </a:r>
            <a:endParaRPr lang="zh-CN" altLang="en-US" sz="2000" dirty="0"/>
          </a:p>
        </p:txBody>
      </p:sp>
      <p:sp>
        <p:nvSpPr>
          <p:cNvPr id="29" name="矩形 28"/>
          <p:cNvSpPr/>
          <p:nvPr/>
        </p:nvSpPr>
        <p:spPr>
          <a:xfrm>
            <a:off x="7500958"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solidFill>
                <a:srgbClr val="3333FF"/>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7629546" y="2728908"/>
            <a:ext cx="385765" cy="276999"/>
          </a:xfrm>
          <a:prstGeom prst="rect">
            <a:avLst/>
          </a:prstGeom>
          <a:noFill/>
        </p:spPr>
        <p:txBody>
          <a:bodyPr wrap="square" lIns="0" tIns="0" rIns="0" bIns="0" rtlCol="0">
            <a:spAutoFit/>
          </a:bodyPr>
          <a:lstStyle/>
          <a:p>
            <a:r>
              <a:rPr lang="en-US" altLang="zh-CN" sz="2000" dirty="0" smtClean="0"/>
              <a:t>11</a:t>
            </a:r>
            <a:endParaRPr lang="zh-CN" altLang="en-US" sz="2000" dirty="0"/>
          </a:p>
        </p:txBody>
      </p:sp>
      <p:sp>
        <p:nvSpPr>
          <p:cNvPr id="31" name="矩形 30"/>
          <p:cNvSpPr/>
          <p:nvPr/>
        </p:nvSpPr>
        <p:spPr>
          <a:xfrm>
            <a:off x="8143900"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90</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8272488" y="2728908"/>
            <a:ext cx="385765" cy="276999"/>
          </a:xfrm>
          <a:prstGeom prst="rect">
            <a:avLst/>
          </a:prstGeom>
          <a:noFill/>
        </p:spPr>
        <p:txBody>
          <a:bodyPr wrap="square" lIns="0" tIns="0" rIns="0" bIns="0" rtlCol="0">
            <a:spAutoFit/>
          </a:bodyPr>
          <a:lstStyle/>
          <a:p>
            <a:r>
              <a:rPr lang="en-US" altLang="zh-CN" sz="2000" dirty="0" smtClean="0"/>
              <a:t>12</a:t>
            </a:r>
            <a:endParaRPr lang="zh-CN" altLang="en-US" sz="2000" dirty="0"/>
          </a:p>
        </p:txBody>
      </p:sp>
      <p:sp>
        <p:nvSpPr>
          <p:cNvPr id="34" name="TextBox 33"/>
          <p:cNvSpPr txBox="1"/>
          <p:nvPr/>
        </p:nvSpPr>
        <p:spPr>
          <a:xfrm>
            <a:off x="428596" y="252691"/>
            <a:ext cx="7215238" cy="461665"/>
          </a:xfrm>
          <a:prstGeom prst="rect">
            <a:avLst/>
          </a:prstGeom>
          <a:noFill/>
        </p:spPr>
        <p:txBody>
          <a:bodyPr wrap="square" rtlCol="0">
            <a:spAutoFit/>
          </a:bodyPr>
          <a:lstStyle/>
          <a:p>
            <a:pPr algn="l"/>
            <a:r>
              <a:rPr kumimoji="1" lang="zh-CN" altLang="en-US" sz="2400" dirty="0" smtClean="0">
                <a:ea typeface="楷体" panose="02010609060101010101" pitchFamily="49" charset="-122"/>
                <a:cs typeface="Times New Roman" panose="02020603050405020304" pitchFamily="18" charset="0"/>
              </a:rPr>
              <a:t>关键字：</a:t>
            </a:r>
            <a:r>
              <a:rPr kumimoji="1" lang="en-US" altLang="zh-CN" sz="2400" dirty="0" smtClean="0">
                <a:ea typeface="楷体" panose="02010609060101010101" pitchFamily="49" charset="-122"/>
                <a:cs typeface="Times New Roman" panose="02020603050405020304" pitchFamily="18" charset="0"/>
              </a:rPr>
              <a:t>16   74  60  43  54  90  46  31  29  88  77</a:t>
            </a:r>
            <a:endParaRPr kumimoji="1" lang="en-US" altLang="zh-CN" sz="2400" dirty="0" smtClean="0">
              <a:ea typeface="楷体" panose="02010609060101010101" pitchFamily="49" charset="-122"/>
              <a:cs typeface="Times New Roman" panose="02020603050405020304" pitchFamily="18" charset="0"/>
            </a:endParaRPr>
          </a:p>
        </p:txBody>
      </p:sp>
      <p:sp>
        <p:nvSpPr>
          <p:cNvPr id="43" name="TextBox 42"/>
          <p:cNvSpPr txBox="1"/>
          <p:nvPr/>
        </p:nvSpPr>
        <p:spPr>
          <a:xfrm>
            <a:off x="714348" y="785794"/>
            <a:ext cx="1714512" cy="461665"/>
          </a:xfrm>
          <a:prstGeom prst="rect">
            <a:avLst/>
          </a:prstGeom>
          <a:solidFill>
            <a:schemeClr val="bg1"/>
          </a:solidFill>
        </p:spPr>
        <p:txBody>
          <a:bodyPr wrap="square" rtlCol="0">
            <a:spAutoFit/>
          </a:bodyPr>
          <a:lstStyle/>
          <a:p>
            <a:r>
              <a:rPr kumimoji="1" lang="en-US" altLang="zh-CN" sz="2400" smtClean="0"/>
              <a:t>h(77)=12</a:t>
            </a:r>
            <a:endParaRPr kumimoji="1" lang="en-US" altLang="zh-CN" sz="2400" dirty="0" smtClean="0"/>
          </a:p>
        </p:txBody>
      </p:sp>
      <p:sp>
        <p:nvSpPr>
          <p:cNvPr id="51" name="矩形 50"/>
          <p:cNvSpPr/>
          <p:nvPr/>
        </p:nvSpPr>
        <p:spPr>
          <a:xfrm>
            <a:off x="4306886"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29</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2" name="矩形 51"/>
          <p:cNvSpPr/>
          <p:nvPr/>
        </p:nvSpPr>
        <p:spPr>
          <a:xfrm>
            <a:off x="428596" y="3109910"/>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77</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sp>
        <p:nvSpPr>
          <p:cNvPr id="53" name="矩形 52"/>
          <p:cNvSpPr/>
          <p:nvPr/>
        </p:nvSpPr>
        <p:spPr>
          <a:xfrm>
            <a:off x="6853254" y="3114673"/>
            <a:ext cx="642942" cy="3857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3333FF"/>
                </a:solidFill>
                <a:latin typeface="Times New Roman" panose="02020603050405020304" pitchFamily="18" charset="0"/>
                <a:cs typeface="Times New Roman" panose="02020603050405020304" pitchFamily="18" charset="0"/>
              </a:rPr>
              <a:t>88</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cxnSp>
        <p:nvCxnSpPr>
          <p:cNvPr id="68" name="直接箭头连接符 67"/>
          <p:cNvCxnSpPr/>
          <p:nvPr/>
        </p:nvCxnSpPr>
        <p:spPr>
          <a:xfrm rot="5400000" flipH="1" flipV="1">
            <a:off x="6392875" y="892157"/>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8143900" y="3000372"/>
            <a:ext cx="642942" cy="642942"/>
          </a:xfrm>
          <a:prstGeom prst="ellipse">
            <a:avLst/>
          </a:prstGeom>
          <a:solidFill>
            <a:schemeClr val="accent1">
              <a:alpha val="0"/>
            </a:schemeClr>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5" name="TextBox 74"/>
          <p:cNvSpPr txBox="1"/>
          <p:nvPr/>
        </p:nvSpPr>
        <p:spPr>
          <a:xfrm>
            <a:off x="714348" y="1478149"/>
            <a:ext cx="3286148" cy="307777"/>
          </a:xfrm>
          <a:prstGeom prst="rect">
            <a:avLst/>
          </a:prstGeom>
          <a:noFill/>
        </p:spPr>
        <p:txBody>
          <a:bodyPr wrap="square" rtlCol="0">
            <a:spAutoFit/>
          </a:bodyPr>
          <a:lstStyle/>
          <a:p>
            <a:pPr algn="just">
              <a:lnSpc>
                <a:spcPct val="70000"/>
              </a:lnSpc>
              <a:spcBef>
                <a:spcPct val="50000"/>
              </a:spcBef>
            </a:pPr>
            <a:r>
              <a:rPr kumimoji="1" lang="en-US" altLang="zh-CN" sz="2000" smtClean="0">
                <a:ea typeface="楷体" panose="02010609060101010101" pitchFamily="49" charset="-122"/>
                <a:cs typeface="Times New Roman" panose="02020603050405020304" pitchFamily="18" charset="0"/>
              </a:rPr>
              <a:t>d</a:t>
            </a:r>
            <a:r>
              <a:rPr kumimoji="1" lang="en-US" altLang="zh-CN" sz="2000" baseline="-30000" smtClean="0">
                <a:ea typeface="楷体" panose="02010609060101010101" pitchFamily="49" charset="-122"/>
                <a:cs typeface="Times New Roman" panose="02020603050405020304" pitchFamily="18" charset="0"/>
              </a:rPr>
              <a:t>0</a:t>
            </a:r>
            <a:r>
              <a:rPr kumimoji="1" lang="en-US" altLang="zh-CN" sz="2000" smtClean="0">
                <a:ea typeface="楷体" panose="02010609060101010101" pitchFamily="49" charset="-122"/>
                <a:cs typeface="Times New Roman" panose="02020603050405020304" pitchFamily="18" charset="0"/>
              </a:rPr>
              <a:t>=12</a:t>
            </a:r>
            <a:r>
              <a:rPr kumimoji="1" lang="zh-CN" altLang="en-US" sz="2000" smtClean="0">
                <a:ea typeface="楷体" panose="02010609060101010101" pitchFamily="49" charset="-122"/>
                <a:cs typeface="Times New Roman" panose="02020603050405020304" pitchFamily="18" charset="0"/>
              </a:rPr>
              <a:t>，</a:t>
            </a:r>
            <a:r>
              <a:rPr kumimoji="1" lang="en-US" altLang="zh-CN" sz="2000" smtClean="0">
                <a:ea typeface="楷体" panose="02010609060101010101" pitchFamily="49" charset="-122"/>
                <a:cs typeface="Times New Roman" panose="02020603050405020304" pitchFamily="18" charset="0"/>
              </a:rPr>
              <a:t>d</a:t>
            </a:r>
            <a:r>
              <a:rPr kumimoji="1" lang="en-US" altLang="zh-CN" sz="2000" baseline="-30000" smtClean="0">
                <a:ea typeface="楷体" panose="02010609060101010101" pitchFamily="49" charset="-122"/>
                <a:cs typeface="Times New Roman" panose="02020603050405020304" pitchFamily="18" charset="0"/>
              </a:rPr>
              <a:t>1</a:t>
            </a:r>
            <a:r>
              <a:rPr kumimoji="1" lang="en-US" altLang="zh-CN" sz="2000" dirty="0" smtClean="0">
                <a:ea typeface="楷体" panose="02010609060101010101" pitchFamily="49" charset="-122"/>
                <a:cs typeface="Times New Roman" panose="02020603050405020304" pitchFamily="18" charset="0"/>
              </a:rPr>
              <a:t>=(12+1) % 13=0</a:t>
            </a:r>
            <a:endParaRPr lang="zh-CN" altLang="en-US" sz="2000" dirty="0"/>
          </a:p>
        </p:txBody>
      </p:sp>
      <p:sp>
        <p:nvSpPr>
          <p:cNvPr id="76" name="TextBox 75"/>
          <p:cNvSpPr txBox="1"/>
          <p:nvPr/>
        </p:nvSpPr>
        <p:spPr>
          <a:xfrm>
            <a:off x="3214678" y="4857760"/>
            <a:ext cx="2786082" cy="461665"/>
          </a:xfrm>
          <a:prstGeom prst="rect">
            <a:avLst/>
          </a:prstGeom>
          <a:noFill/>
        </p:spPr>
        <p:txBody>
          <a:bodyPr wrap="square" rtlCol="0">
            <a:spAutoFit/>
          </a:bodyPr>
          <a:lstStyle/>
          <a:p>
            <a:r>
              <a:rPr kumimoji="1" lang="zh-CN" altLang="en-US" sz="2400" dirty="0" smtClean="0">
                <a:solidFill>
                  <a:srgbClr val="FF00FF"/>
                </a:solidFill>
                <a:ea typeface="楷体" panose="02010609060101010101" pitchFamily="49" charset="-122"/>
                <a:cs typeface="Times New Roman" panose="02020603050405020304" pitchFamily="18" charset="0"/>
              </a:rPr>
              <a:t>哈希表创建完毕</a:t>
            </a:r>
            <a:endParaRPr kumimoji="1" lang="zh-CN" altLang="en-US" sz="2400" dirty="0" smtClean="0">
              <a:solidFill>
                <a:srgbClr val="FF00FF"/>
              </a:solidFill>
              <a:ea typeface="楷体" panose="02010609060101010101" pitchFamily="49" charset="-122"/>
              <a:cs typeface="Times New Roman" panose="02020603050405020304" pitchFamily="18" charset="0"/>
            </a:endParaRPr>
          </a:p>
        </p:txBody>
      </p:sp>
      <p:sp>
        <p:nvSpPr>
          <p:cNvPr id="45" name="TextBox 44"/>
          <p:cNvSpPr txBox="1"/>
          <p:nvPr/>
        </p:nvSpPr>
        <p:spPr>
          <a:xfrm>
            <a:off x="4143372" y="785794"/>
            <a:ext cx="1285884" cy="430887"/>
          </a:xfrm>
          <a:prstGeom prst="rect">
            <a:avLst/>
          </a:prstGeom>
          <a:noFill/>
        </p:spPr>
        <p:txBody>
          <a:bodyPr wrap="square" rtlCol="0">
            <a:spAutoFit/>
          </a:bodyPr>
          <a:lstStyle/>
          <a:p>
            <a:pPr algn="l"/>
            <a:r>
              <a:rPr kumimoji="1" lang="zh-CN" altLang="en-US" sz="2200"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sz="2200" smtClean="0">
                <a:solidFill>
                  <a:srgbClr val="FF00FF"/>
                </a:solidFill>
                <a:ea typeface="楷体" panose="02010609060101010101" pitchFamily="49" charset="-122"/>
                <a:cs typeface="Times New Roman" panose="02020603050405020304" pitchFamily="18" charset="0"/>
              </a:rPr>
              <a:t>冲突</a:t>
            </a:r>
            <a:endParaRPr lang="zh-CN" altLang="en-US" sz="2200"/>
          </a:p>
        </p:txBody>
      </p:sp>
      <p:sp>
        <p:nvSpPr>
          <p:cNvPr id="46" name="TextBox 45"/>
          <p:cNvSpPr txBox="1"/>
          <p:nvPr/>
        </p:nvSpPr>
        <p:spPr>
          <a:xfrm>
            <a:off x="4143372" y="1357298"/>
            <a:ext cx="1285884" cy="430887"/>
          </a:xfrm>
          <a:prstGeom prst="rect">
            <a:avLst/>
          </a:prstGeom>
          <a:noFill/>
        </p:spPr>
        <p:txBody>
          <a:bodyPr wrap="square" rtlCol="0">
            <a:spAutoFit/>
          </a:bodyPr>
          <a:lstStyle/>
          <a:p>
            <a:pPr algn="l"/>
            <a:r>
              <a:rPr kumimoji="1" lang="zh-CN" altLang="en-US" sz="2200" smtClean="0">
                <a:solidFill>
                  <a:srgbClr val="FF00FF"/>
                </a:solidFill>
                <a:ea typeface="楷体" panose="02010609060101010101" pitchFamily="49" charset="-122"/>
                <a:cs typeface="Times New Roman" panose="02020603050405020304" pitchFamily="18" charset="0"/>
                <a:sym typeface="Wingdings" panose="05000000000000000000"/>
              </a:rPr>
              <a:t> </a:t>
            </a:r>
            <a:r>
              <a:rPr kumimoji="1" lang="en-US" altLang="zh-CN" sz="2200" smtClean="0">
                <a:solidFill>
                  <a:srgbClr val="FF00FF"/>
                </a:solidFill>
                <a:ea typeface="楷体" panose="02010609060101010101" pitchFamily="49" charset="-122"/>
                <a:cs typeface="Times New Roman" panose="02020603050405020304" pitchFamily="18" charset="0"/>
              </a:rPr>
              <a:t>OK</a:t>
            </a:r>
            <a:endParaRPr lang="zh-CN" altLang="en-US" sz="2200"/>
          </a:p>
        </p:txBody>
      </p:sp>
      <p:sp>
        <p:nvSpPr>
          <p:cNvPr id="47" name="TextBox 46"/>
          <p:cNvSpPr txBox="1"/>
          <p:nvPr/>
        </p:nvSpPr>
        <p:spPr>
          <a:xfrm>
            <a:off x="3643306" y="4000504"/>
            <a:ext cx="1785950" cy="461665"/>
          </a:xfrm>
          <a:prstGeom prst="rect">
            <a:avLst/>
          </a:prstGeom>
          <a:noFill/>
        </p:spPr>
        <p:txBody>
          <a:bodyPr wrap="square" rtlCol="0">
            <a:spAutoFit/>
          </a:bodyPr>
          <a:lstStyle/>
          <a:p>
            <a:pPr algn="l"/>
            <a:r>
              <a:rPr lang="zh-CN" altLang="en-US" sz="2400" smtClean="0">
                <a:solidFill>
                  <a:srgbClr val="FF00FF"/>
                </a:solidFill>
                <a:ea typeface="楷体" panose="02010609060101010101" pitchFamily="49" charset="-122"/>
                <a:cs typeface="Times New Roman" panose="02020603050405020304" pitchFamily="18" charset="0"/>
              </a:rPr>
              <a:t>共探查</a:t>
            </a:r>
            <a:r>
              <a:rPr lang="en-US" altLang="zh-CN" sz="2400" smtClean="0">
                <a:solidFill>
                  <a:srgbClr val="FF00FF"/>
                </a:solidFill>
                <a:ea typeface="楷体" panose="02010609060101010101" pitchFamily="49" charset="-122"/>
                <a:cs typeface="Times New Roman" panose="02020603050405020304" pitchFamily="18" charset="0"/>
              </a:rPr>
              <a:t>2</a:t>
            </a:r>
            <a:r>
              <a:rPr lang="zh-CN" altLang="en-US" sz="2400" smtClean="0">
                <a:solidFill>
                  <a:srgbClr val="FF00FF"/>
                </a:solidFill>
                <a:ea typeface="楷体" panose="02010609060101010101" pitchFamily="49" charset="-122"/>
                <a:cs typeface="Times New Roman" panose="02020603050405020304" pitchFamily="18" charset="0"/>
              </a:rPr>
              <a:t>次</a:t>
            </a:r>
            <a:endParaRPr lang="zh-CN" altLang="en-US" sz="2400" smtClean="0">
              <a:solidFill>
                <a:srgbClr val="FF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4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52" grpId="0" bldLvl="0" animBg="1"/>
      <p:bldP spid="73" grpId="0" bldLvl="0" animBg="1"/>
      <p:bldP spid="75" grpId="0"/>
      <p:bldP spid="76" grpId="0"/>
      <p:bldP spid="45" grpId="0"/>
      <p:bldP spid="46" grpId="0"/>
      <p:bldP spid="4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886" name="Group 230"/>
          <p:cNvGraphicFramePr>
            <a:graphicFrameLocks noGrp="1"/>
          </p:cNvGraphicFramePr>
          <p:nvPr/>
        </p:nvGraphicFramePr>
        <p:xfrm>
          <a:off x="242918" y="1514472"/>
          <a:ext cx="8686800" cy="1557338"/>
        </p:xfrm>
        <a:graphic>
          <a:graphicData uri="http://schemas.openxmlformats.org/drawingml/2006/table">
            <a:tbl>
              <a:tblPr/>
              <a:tblGrid>
                <a:gridCol w="1219200"/>
                <a:gridCol w="609600"/>
                <a:gridCol w="533400"/>
                <a:gridCol w="609600"/>
                <a:gridCol w="609600"/>
                <a:gridCol w="533400"/>
                <a:gridCol w="609600"/>
                <a:gridCol w="609600"/>
                <a:gridCol w="533400"/>
                <a:gridCol w="533400"/>
                <a:gridCol w="533400"/>
                <a:gridCol w="609600"/>
                <a:gridCol w="533400"/>
                <a:gridCol w="609600"/>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下标</a:t>
                      </a:r>
                      <a:endPar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0</a:t>
                      </a:r>
                      <a:endPar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3</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4</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5</a:t>
                      </a:r>
                      <a:endParaRPr kumimoji="0" lang="en-US" altLang="zh-CN" sz="2000" b="1" i="0" u="none" strike="noStrike" cap="none" normalizeH="0" baseline="0" dirty="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6</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7</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8</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9</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10</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11</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rPr>
                        <a:t>12</a:t>
                      </a:r>
                      <a:endParaRPr kumimoji="0" lang="en-US" altLang="zh-CN" sz="2000" b="1" i="0" u="none" strike="noStrike" cap="none" normalizeH="0" baseline="0" smtClean="0">
                        <a:ln>
                          <a:noFill/>
                        </a:ln>
                        <a:solidFill>
                          <a:srgbClr val="CC00CC"/>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000"/>
                    </a:solidFill>
                  </a:tcPr>
                </a:tc>
              </a:tr>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1"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k</a:t>
                      </a:r>
                      <a:endParaRPr kumimoji="0" lang="en-US" altLang="zh-CN" sz="2000" b="1" i="1"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77</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54</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16</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43</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31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29</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46</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60</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74</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88</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90</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探查次数</a:t>
                      </a:r>
                      <a:endParaRPr kumimoji="0" lang="zh-CN" altLang="en-US" sz="2000" b="1" i="0" u="none" strike="noStrike" cap="none" normalizeH="0" baseline="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4</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0" dirty="0" smtClean="0">
                        <a:ln>
                          <a:noFill/>
                        </a:ln>
                        <a:solidFill>
                          <a:srgbClr val="3333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0880" name="Text Box 224"/>
          <p:cNvSpPr txBox="1">
            <a:spLocks noChangeArrowheads="1"/>
          </p:cNvSpPr>
          <p:nvPr/>
        </p:nvSpPr>
        <p:spPr bwMode="auto">
          <a:xfrm>
            <a:off x="3643306" y="857232"/>
            <a:ext cx="1985946" cy="400110"/>
          </a:xfrm>
          <a:prstGeom prst="rect">
            <a:avLst/>
          </a:prstGeom>
          <a:noFill/>
          <a:ln w="9525">
            <a:noFill/>
            <a:miter lim="800000"/>
          </a:ln>
          <a:effectLst/>
        </p:spPr>
        <p:txBody>
          <a:bodyPr wrap="square">
            <a:spAutoFit/>
          </a:bodyPr>
          <a:lstStyle/>
          <a:p>
            <a:pPr algn="l" fontAlgn="t">
              <a:spcBef>
                <a:spcPct val="50000"/>
              </a:spcBef>
            </a:pPr>
            <a:r>
              <a:rPr kumimoji="1" lang="zh-CN" altLang="en-US" sz="2000" dirty="0">
                <a:ea typeface="楷体" panose="02010609060101010101" pitchFamily="49" charset="-122"/>
                <a:cs typeface="Times New Roman" panose="02020603050405020304" pitchFamily="18" charset="0"/>
              </a:rPr>
              <a:t>哈希表</a:t>
            </a:r>
            <a:r>
              <a:rPr kumimoji="1" lang="en-US" altLang="zh-CN" sz="2000" dirty="0">
                <a:ea typeface="楷体" panose="02010609060101010101" pitchFamily="49" charset="-122"/>
                <a:cs typeface="Times New Roman" panose="02020603050405020304" pitchFamily="18" charset="0"/>
              </a:rPr>
              <a:t>ha[0..12]</a:t>
            </a:r>
            <a:endParaRPr kumimoji="1" lang="en-US" altLang="zh-CN" sz="2000" dirty="0">
              <a:ea typeface="楷体" panose="02010609060101010101" pitchFamily="49" charset="-122"/>
              <a:cs typeface="Times New Roman" panose="02020603050405020304" pitchFamily="18" charset="0"/>
            </a:endParaRPr>
          </a:p>
        </p:txBody>
      </p:sp>
      <p:sp>
        <p:nvSpPr>
          <p:cNvPr id="4" name="TextBox 3"/>
          <p:cNvSpPr txBox="1"/>
          <p:nvPr/>
        </p:nvSpPr>
        <p:spPr>
          <a:xfrm>
            <a:off x="642910" y="357166"/>
            <a:ext cx="2786082" cy="461665"/>
          </a:xfrm>
          <a:prstGeom prst="rect">
            <a:avLst/>
          </a:prstGeom>
          <a:noFill/>
        </p:spPr>
        <p:txBody>
          <a:bodyPr wrap="square" rtlCol="0">
            <a:spAutoFit/>
          </a:bodyPr>
          <a:lstStyle/>
          <a:p>
            <a:pPr algn="l"/>
            <a:r>
              <a:rPr kumimoji="1" lang="zh-CN" altLang="en-US" sz="2400" dirty="0" smtClean="0">
                <a:ea typeface="楷体" panose="02010609060101010101" pitchFamily="49" charset="-122"/>
                <a:cs typeface="Times New Roman" panose="02020603050405020304" pitchFamily="18" charset="0"/>
              </a:rPr>
              <a:t>最终的哈希表</a:t>
            </a:r>
            <a:endParaRPr kumimoji="1" lang="zh-CN" altLang="en-US" sz="2400" dirty="0" smtClean="0">
              <a:ea typeface="楷体" panose="02010609060101010101" pitchFamily="49" charset="-122"/>
              <a:cs typeface="Times New Roman" panose="02020603050405020304" pitchFamily="18" charset="0"/>
            </a:endParaRPr>
          </a:p>
        </p:txBody>
      </p:sp>
      <p:grpSp>
        <p:nvGrpSpPr>
          <p:cNvPr id="11" name="组合 10"/>
          <p:cNvGrpSpPr/>
          <p:nvPr/>
        </p:nvGrpSpPr>
        <p:grpSpPr>
          <a:xfrm>
            <a:off x="2000232" y="3286124"/>
            <a:ext cx="5572164" cy="2069727"/>
            <a:chOff x="2000232" y="3286124"/>
            <a:chExt cx="5572164" cy="2069727"/>
          </a:xfrm>
        </p:grpSpPr>
        <p:sp>
          <p:nvSpPr>
            <p:cNvPr id="8" name="TextBox 7"/>
            <p:cNvSpPr txBox="1"/>
            <p:nvPr/>
          </p:nvSpPr>
          <p:spPr>
            <a:xfrm>
              <a:off x="2000232" y="3786190"/>
              <a:ext cx="2214578" cy="461665"/>
            </a:xfrm>
            <a:prstGeom prst="rect">
              <a:avLst/>
            </a:prstGeom>
            <a:noFill/>
          </p:spPr>
          <p:txBody>
            <a:bodyPr wrap="square" rtlCol="0">
              <a:spAutoFit/>
            </a:bodyPr>
            <a:lstStyle/>
            <a:p>
              <a:pPr algn="l"/>
              <a:r>
                <a:rPr kumimoji="1" lang="zh-CN" altLang="en-US" sz="2400" smtClean="0">
                  <a:ea typeface="楷体" panose="02010609060101010101" pitchFamily="49" charset="-122"/>
                  <a:cs typeface="Times New Roman" panose="02020603050405020304" pitchFamily="18" charset="0"/>
                </a:rPr>
                <a:t>哈希表的构成：</a:t>
              </a:r>
              <a:endParaRPr kumimoji="1" lang="zh-CN" altLang="en-US" sz="2400" smtClean="0">
                <a:ea typeface="楷体" panose="02010609060101010101" pitchFamily="49" charset="-122"/>
                <a:cs typeface="Times New Roman" panose="02020603050405020304" pitchFamily="18" charset="0"/>
              </a:endParaRPr>
            </a:p>
          </p:txBody>
        </p:sp>
        <p:sp>
          <p:nvSpPr>
            <p:cNvPr id="9" name="TextBox 8"/>
            <p:cNvSpPr txBox="1"/>
            <p:nvPr/>
          </p:nvSpPr>
          <p:spPr>
            <a:xfrm>
              <a:off x="2285984" y="4247855"/>
              <a:ext cx="5286412" cy="1107996"/>
            </a:xfrm>
            <a:prstGeom prst="rect">
              <a:avLst/>
            </a:prstGeom>
            <a:noFill/>
          </p:spPr>
          <p:txBody>
            <a:bodyPr wrap="square" rtlCol="0">
              <a:spAutoFit/>
            </a:bodyPr>
            <a:lstStyle/>
            <a:p>
              <a:pPr marL="457200" indent="-457200" algn="l">
                <a:lnSpc>
                  <a:spcPct val="150000"/>
                </a:lnSpc>
                <a:buBlip>
                  <a:blip r:embed="rId1"/>
                </a:buBlip>
              </a:pPr>
              <a:r>
                <a:rPr kumimoji="1" lang="zh-CN" altLang="en-US" sz="2200" smtClean="0">
                  <a:ea typeface="楷体" panose="02010609060101010101" pitchFamily="49" charset="-122"/>
                  <a:cs typeface="Times New Roman" panose="02020603050405020304" pitchFamily="18" charset="0"/>
                </a:rPr>
                <a:t>哈希函数：</a:t>
              </a:r>
              <a:r>
                <a:rPr kumimoji="1" lang="en-US" altLang="zh-CN" sz="2200" smtClean="0">
                  <a:ea typeface="楷体" panose="02010609060101010101" pitchFamily="49" charset="-122"/>
                  <a:cs typeface="Times New Roman" panose="02020603050405020304" pitchFamily="18" charset="0"/>
                </a:rPr>
                <a:t> </a:t>
              </a:r>
              <a:r>
                <a:rPr kumimoji="1" lang="zh-CN" altLang="en-US" sz="2200" smtClean="0">
                  <a:ea typeface="楷体" panose="02010609060101010101" pitchFamily="49" charset="-122"/>
                  <a:cs typeface="Times New Roman" panose="02020603050405020304" pitchFamily="18" charset="0"/>
                </a:rPr>
                <a:t>本例为</a:t>
              </a:r>
              <a:r>
                <a:rPr kumimoji="1" lang="en-US" altLang="zh-CN" sz="2200" smtClean="0">
                  <a:ea typeface="楷体" panose="02010609060101010101" pitchFamily="49" charset="-122"/>
                  <a:cs typeface="Times New Roman" panose="02020603050405020304" pitchFamily="18" charset="0"/>
                </a:rPr>
                <a:t>h(</a:t>
              </a:r>
              <a:r>
                <a:rPr kumimoji="1" lang="en-US" altLang="zh-CN" sz="2200" i="1" smtClean="0">
                  <a:ea typeface="楷体" panose="02010609060101010101" pitchFamily="49" charset="-122"/>
                  <a:cs typeface="Times New Roman" panose="02020603050405020304" pitchFamily="18" charset="0"/>
                </a:rPr>
                <a:t>k</a:t>
              </a:r>
              <a:r>
                <a:rPr kumimoji="1" lang="en-US" altLang="zh-CN" sz="2200" smtClean="0">
                  <a:ea typeface="楷体" panose="02010609060101010101" pitchFamily="49" charset="-122"/>
                  <a:cs typeface="Times New Roman" panose="02020603050405020304" pitchFamily="18" charset="0"/>
                </a:rPr>
                <a:t>)=</a:t>
              </a:r>
              <a:r>
                <a:rPr kumimoji="1" lang="en-US" altLang="zh-CN" sz="2200" i="1" smtClean="0">
                  <a:ea typeface="楷体" panose="02010609060101010101" pitchFamily="49" charset="-122"/>
                  <a:cs typeface="Times New Roman" panose="02020603050405020304" pitchFamily="18" charset="0"/>
                </a:rPr>
                <a:t>k</a:t>
              </a:r>
              <a:r>
                <a:rPr kumimoji="1" lang="en-US" altLang="zh-CN" sz="2200" smtClean="0">
                  <a:ea typeface="楷体" panose="02010609060101010101" pitchFamily="49" charset="-122"/>
                  <a:cs typeface="Times New Roman" panose="02020603050405020304" pitchFamily="18" charset="0"/>
                </a:rPr>
                <a:t> mod 13</a:t>
              </a:r>
              <a:endParaRPr kumimoji="1" lang="en-US" altLang="zh-CN" sz="2200" smtClean="0">
                <a:ea typeface="楷体" panose="02010609060101010101" pitchFamily="49" charset="-122"/>
                <a:cs typeface="Times New Roman" panose="02020603050405020304" pitchFamily="18" charset="0"/>
              </a:endParaRPr>
            </a:p>
            <a:p>
              <a:pPr marL="457200" indent="-457200" algn="l">
                <a:lnSpc>
                  <a:spcPct val="150000"/>
                </a:lnSpc>
                <a:buBlip>
                  <a:blip r:embed="rId1"/>
                </a:buBlip>
              </a:pPr>
              <a:r>
                <a:rPr lang="zh-CN" altLang="en-US" sz="2200" smtClean="0">
                  <a:ea typeface="楷体" panose="02010609060101010101" pitchFamily="49" charset="-122"/>
                  <a:cs typeface="Times New Roman" panose="02020603050405020304" pitchFamily="18" charset="0"/>
                </a:rPr>
                <a:t>解决冲突方法：</a:t>
              </a:r>
              <a:r>
                <a:rPr kumimoji="1" lang="zh-CN" altLang="en-US" sz="2200" smtClean="0">
                  <a:ea typeface="楷体" panose="02010609060101010101" pitchFamily="49" charset="-122"/>
                  <a:cs typeface="Times New Roman" panose="02020603050405020304" pitchFamily="18" charset="0"/>
                </a:rPr>
                <a:t>本例为线性探查法</a:t>
              </a:r>
              <a:endParaRPr lang="zh-CN" altLang="en-US" sz="2200"/>
            </a:p>
          </p:txBody>
        </p:sp>
        <p:sp>
          <p:nvSpPr>
            <p:cNvPr id="10" name="下箭头 9"/>
            <p:cNvSpPr/>
            <p:nvPr/>
          </p:nvSpPr>
          <p:spPr>
            <a:xfrm>
              <a:off x="4429124" y="3286124"/>
              <a:ext cx="285752"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4F5E02"/>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9900FF"/>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400" b="1" dirty="0" smtClean="0">
            <a:solidFill>
              <a:srgbClr val="3333FF"/>
            </a:solidFill>
            <a:ea typeface="楷体" panose="02010609060101010101" pitchFamily="49" charset="-122"/>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18703</Words>
  <Application>WPS 演示</Application>
  <PresentationFormat>全屏显示(4:3)</PresentationFormat>
  <Paragraphs>3615</Paragraphs>
  <Slides>115</Slides>
  <Notes>3</Notes>
  <HiddenSlides>0</HiddenSlides>
  <MMClips>0</MMClips>
  <ScaleCrop>false</ScaleCrop>
  <HeadingPairs>
    <vt:vector size="8" baseType="variant">
      <vt:variant>
        <vt:lpstr>已用的字体</vt:lpstr>
      </vt:variant>
      <vt:variant>
        <vt:i4>28</vt:i4>
      </vt:variant>
      <vt:variant>
        <vt:lpstr>主题</vt:lpstr>
      </vt:variant>
      <vt:variant>
        <vt:i4>5</vt:i4>
      </vt:variant>
      <vt:variant>
        <vt:lpstr>嵌入 OLE 服务器</vt:lpstr>
      </vt:variant>
      <vt:variant>
        <vt:i4>15</vt:i4>
      </vt:variant>
      <vt:variant>
        <vt:lpstr>幻灯片标题</vt:lpstr>
      </vt:variant>
      <vt:variant>
        <vt:i4>115</vt:i4>
      </vt:variant>
    </vt:vector>
  </HeadingPairs>
  <TitlesOfParts>
    <vt:vector size="163" baseType="lpstr">
      <vt:lpstr>Arial</vt:lpstr>
      <vt:lpstr>宋体</vt:lpstr>
      <vt:lpstr>Wingdings</vt:lpstr>
      <vt:lpstr>Tahoma</vt:lpstr>
      <vt:lpstr>Calibri</vt:lpstr>
      <vt:lpstr>Times New Roman</vt:lpstr>
      <vt:lpstr>黑体</vt:lpstr>
      <vt:lpstr>楷体_GB2312</vt:lpstr>
      <vt:lpstr>幼圆</vt:lpstr>
      <vt:lpstr>隶书</vt:lpstr>
      <vt:lpstr>Symbol</vt:lpstr>
      <vt:lpstr>楷体</vt:lpstr>
      <vt:lpstr>仿宋_GB2312</vt:lpstr>
      <vt:lpstr>Garamond</vt:lpstr>
      <vt:lpstr>华文新魏</vt:lpstr>
      <vt:lpstr>Courier New</vt:lpstr>
      <vt:lpstr>Webdings</vt:lpstr>
      <vt:lpstr>Wingdings 3</vt:lpstr>
      <vt:lpstr>Wingdings 2</vt:lpstr>
      <vt:lpstr>Arial Unicode MS</vt:lpstr>
      <vt:lpstr>新宋体</vt:lpstr>
      <vt:lpstr>仿宋</vt:lpstr>
      <vt:lpstr>Wingdings</vt:lpstr>
      <vt:lpstr>微软雅黑</vt:lpstr>
      <vt:lpstr>Segoe Print</vt:lpstr>
      <vt:lpstr>Symbol</vt:lpstr>
      <vt:lpstr>Wingdings</vt:lpstr>
      <vt:lpstr>Verdana</vt:lpstr>
      <vt:lpstr>Blends</vt:lpstr>
      <vt:lpstr>1_Blends</vt:lpstr>
      <vt:lpstr>Office 主题</vt:lpstr>
      <vt:lpstr>1_Office 主题</vt:lpstr>
      <vt:lpstr>2_Office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Word.Document.8</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Owner</dc:creator>
  <cp:lastModifiedBy>彭伟国</cp:lastModifiedBy>
  <cp:revision>611</cp:revision>
  <dcterms:created xsi:type="dcterms:W3CDTF">1999-01-24T12:16:24Z</dcterms:created>
  <dcterms:modified xsi:type="dcterms:W3CDTF">2018-12-17T03:54:32Z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