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0" r:id="rId9"/>
    <p:sldId id="259" r:id="rId10"/>
    <p:sldId id="263" r:id="rId11"/>
    <p:sldId id="271" r:id="rId12"/>
    <p:sldId id="267" r:id="rId13"/>
    <p:sldId id="270" r:id="rId14"/>
    <p:sldId id="272" r:id="rId15"/>
    <p:sldId id="275" r:id="rId16"/>
    <p:sldId id="276" r:id="rId17"/>
    <p:sldId id="268" r:id="rId18"/>
    <p:sldId id="273" r:id="rId19"/>
    <p:sldId id="274" r:id="rId20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62257" autoAdjust="0"/>
  </p:normalViewPr>
  <p:slideViewPr>
    <p:cSldViewPr snapToGrid="0">
      <p:cViewPr varScale="1">
        <p:scale>
          <a:sx n="79" d="100"/>
          <a:sy n="79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529D6-26A3-4E11-8CC7-7BDD33ECDABC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I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D572D-348B-4C4E-BC28-82ABD7E991D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7120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 smtClean="0"/>
              <a:t>http://developer.android.com/guide/topics/manifest/uses-sdk-element.html#ApiLevels</a:t>
            </a:r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D572D-348B-4C4E-BC28-82ABD7E991DD}" type="slidenum">
              <a:rPr lang="es-NI" smtClean="0"/>
              <a:t>7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470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NI" dirty="0" smtClean="0"/>
              <a:t>http://guides.thecodepath.com/android/Working-with-Input-Views</a:t>
            </a:r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D572D-348B-4C4E-BC28-82ABD7E991DD}" type="slidenum">
              <a:rPr lang="es-NI" smtClean="0"/>
              <a:t>15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3194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248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713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9380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701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0326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3860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3031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49238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5620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6659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2049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E54C-E06C-4528-A85B-C2FB16F052A8}" type="datetimeFigureOut">
              <a:rPr lang="es-NI" smtClean="0"/>
              <a:t>08/03/2014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139-B95D-4539-B69E-9E9F160913A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9568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practices/screens_suppor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resources/providing-resources.html#AlternativeResour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79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NI" sz="7300" dirty="0" smtClean="0"/>
              <a:t>ANDROID 101</a:t>
            </a:r>
            <a:r>
              <a:rPr lang="es-NI" dirty="0" smtClean="0"/>
              <a:t/>
            </a:r>
            <a:br>
              <a:rPr lang="es-NI" dirty="0" smtClean="0"/>
            </a:br>
            <a:r>
              <a:rPr lang="es-NI" dirty="0"/>
              <a:t/>
            </a:r>
            <a:br>
              <a:rPr lang="es-NI" dirty="0"/>
            </a:br>
            <a:r>
              <a:rPr lang="es-NI" sz="4900" dirty="0"/>
              <a:t>SEMANA 1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1218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ESTRUCTURA DEL PROYECTO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700" y="1690688"/>
            <a:ext cx="10706100" cy="5053011"/>
          </a:xfrm>
        </p:spPr>
        <p:txBody>
          <a:bodyPr>
            <a:normAutofit fontScale="77500" lnSpcReduction="20000"/>
          </a:bodyPr>
          <a:lstStyle/>
          <a:p>
            <a:r>
              <a:rPr lang="es-NI" dirty="0" smtClean="0"/>
              <a:t>AndroidManifest.xml</a:t>
            </a:r>
          </a:p>
          <a:p>
            <a:pPr lvl="1"/>
            <a:r>
              <a:rPr lang="es-NI" dirty="0" smtClean="0"/>
              <a:t>Comportamiento de la app (permisos, </a:t>
            </a:r>
            <a:r>
              <a:rPr lang="es-NI" dirty="0" err="1" smtClean="0"/>
              <a:t>caracs</a:t>
            </a:r>
            <a:r>
              <a:rPr lang="es-NI" dirty="0" smtClean="0"/>
              <a:t>, actividades, etc.)</a:t>
            </a:r>
          </a:p>
          <a:p>
            <a:r>
              <a:rPr lang="es-NI" dirty="0" err="1" smtClean="0"/>
              <a:t>Src</a:t>
            </a:r>
            <a:r>
              <a:rPr lang="es-NI" dirty="0" smtClean="0"/>
              <a:t> (</a:t>
            </a:r>
            <a:r>
              <a:rPr lang="es-NI" dirty="0" err="1" smtClean="0"/>
              <a:t>source</a:t>
            </a:r>
            <a:r>
              <a:rPr lang="es-NI" dirty="0" smtClean="0"/>
              <a:t>)</a:t>
            </a:r>
          </a:p>
          <a:p>
            <a:pPr lvl="1"/>
            <a:r>
              <a:rPr lang="es-NI" dirty="0" smtClean="0"/>
              <a:t>Todos los archivos de java</a:t>
            </a:r>
          </a:p>
          <a:p>
            <a:r>
              <a:rPr lang="es-NI" dirty="0" smtClean="0"/>
              <a:t>Gen</a:t>
            </a:r>
          </a:p>
          <a:p>
            <a:pPr lvl="1"/>
            <a:r>
              <a:rPr lang="es-NI" dirty="0" smtClean="0"/>
              <a:t>Archivos auto-generados</a:t>
            </a:r>
          </a:p>
          <a:p>
            <a:r>
              <a:rPr lang="es-NI" dirty="0" err="1" smtClean="0"/>
              <a:t>Assets</a:t>
            </a:r>
            <a:endParaRPr lang="es-NI" dirty="0" smtClean="0"/>
          </a:p>
          <a:p>
            <a:pPr lvl="1"/>
            <a:r>
              <a:rPr lang="es-NI" dirty="0" smtClean="0"/>
              <a:t>Complementos </a:t>
            </a:r>
            <a:r>
              <a:rPr lang="es-NI" dirty="0" smtClean="0"/>
              <a:t>para </a:t>
            </a:r>
            <a:r>
              <a:rPr lang="es-NI" dirty="0" smtClean="0"/>
              <a:t>la app (archivos no </a:t>
            </a:r>
            <a:r>
              <a:rPr lang="es-NI" dirty="0" err="1" smtClean="0"/>
              <a:t>compilables</a:t>
            </a:r>
            <a:r>
              <a:rPr lang="es-NI" dirty="0" smtClean="0"/>
              <a:t>)</a:t>
            </a:r>
            <a:endParaRPr lang="es-NI" dirty="0" smtClean="0"/>
          </a:p>
          <a:p>
            <a:pPr lvl="2"/>
            <a:r>
              <a:rPr lang="es-NI" dirty="0" smtClean="0"/>
              <a:t>JSON, Videos, </a:t>
            </a:r>
            <a:r>
              <a:rPr lang="es-NI" dirty="0" err="1" smtClean="0"/>
              <a:t>Fonts</a:t>
            </a:r>
            <a:r>
              <a:rPr lang="es-NI" dirty="0" smtClean="0"/>
              <a:t>, etc.</a:t>
            </a:r>
          </a:p>
          <a:p>
            <a:r>
              <a:rPr lang="es-NI" dirty="0" err="1" smtClean="0"/>
              <a:t>Libs</a:t>
            </a:r>
            <a:endParaRPr lang="es-NI" dirty="0" smtClean="0"/>
          </a:p>
          <a:p>
            <a:pPr lvl="1"/>
            <a:r>
              <a:rPr lang="es-NI" dirty="0" smtClean="0"/>
              <a:t>Librerías en formato JAR</a:t>
            </a:r>
          </a:p>
          <a:p>
            <a:r>
              <a:rPr lang="es-NI" dirty="0" smtClean="0"/>
              <a:t>Res (recursos)</a:t>
            </a:r>
          </a:p>
          <a:p>
            <a:pPr lvl="1"/>
            <a:r>
              <a:rPr lang="es-NI" dirty="0" err="1" smtClean="0"/>
              <a:t>Layout</a:t>
            </a:r>
            <a:endParaRPr lang="es-NI" dirty="0" smtClean="0"/>
          </a:p>
          <a:p>
            <a:pPr lvl="2"/>
            <a:r>
              <a:rPr lang="es-NI" dirty="0" smtClean="0"/>
              <a:t>Archivos XML</a:t>
            </a:r>
          </a:p>
          <a:p>
            <a:pPr lvl="1"/>
            <a:r>
              <a:rPr lang="es-NI" dirty="0" err="1" smtClean="0"/>
              <a:t>Values</a:t>
            </a:r>
            <a:endParaRPr lang="es-NI" dirty="0" smtClean="0"/>
          </a:p>
          <a:p>
            <a:pPr lvl="2"/>
            <a:r>
              <a:rPr lang="es-NI" dirty="0" smtClean="0"/>
              <a:t>Valores asociados a la app</a:t>
            </a:r>
          </a:p>
          <a:p>
            <a:pPr lvl="1"/>
            <a:r>
              <a:rPr lang="es-NI" dirty="0" err="1" smtClean="0"/>
              <a:t>Drawable</a:t>
            </a:r>
            <a:r>
              <a:rPr lang="es-NI" dirty="0" smtClean="0"/>
              <a:t> (gráficas)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6510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2752725"/>
            <a:ext cx="10515600" cy="1325563"/>
          </a:xfrm>
        </p:spPr>
        <p:txBody>
          <a:bodyPr/>
          <a:lstStyle/>
          <a:p>
            <a:pPr algn="ctr"/>
            <a:r>
              <a:rPr lang="es-NI" sz="6600" dirty="0" smtClean="0"/>
              <a:t>DEMO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7499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Componentes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s-NI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NI" dirty="0" smtClean="0"/>
              <a:t>Lo que veo</a:t>
            </a:r>
          </a:p>
          <a:p>
            <a:pPr lvl="1"/>
            <a:r>
              <a:rPr lang="es-NI" dirty="0"/>
              <a:t>Una vista. Eso es todo.</a:t>
            </a:r>
            <a:endParaRPr lang="es-NI" dirty="0" smtClean="0"/>
          </a:p>
          <a:p>
            <a:r>
              <a:rPr lang="es-NI" dirty="0" err="1" smtClean="0"/>
              <a:t>Services</a:t>
            </a:r>
            <a:endParaRPr lang="es-NI" dirty="0" smtClean="0"/>
          </a:p>
          <a:p>
            <a:pPr lvl="1"/>
            <a:r>
              <a:rPr lang="es-NI" dirty="0" smtClean="0"/>
              <a:t>Parte de lo que no veo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474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 smtClean="0"/>
              <a:t>Manifest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4100" cy="4351338"/>
          </a:xfrm>
        </p:spPr>
        <p:txBody>
          <a:bodyPr/>
          <a:lstStyle/>
          <a:p>
            <a:r>
              <a:rPr lang="es-NI" dirty="0" smtClean="0"/>
              <a:t>Permisos</a:t>
            </a:r>
          </a:p>
          <a:p>
            <a:pPr lvl="1"/>
            <a:r>
              <a:rPr lang="es-NI" dirty="0" smtClean="0"/>
              <a:t>&lt;</a:t>
            </a:r>
            <a:r>
              <a:rPr lang="es-NI" dirty="0"/>
              <a:t>uses-</a:t>
            </a:r>
            <a:r>
              <a:rPr lang="es-NI" dirty="0" err="1"/>
              <a:t>permission</a:t>
            </a:r>
            <a:r>
              <a:rPr lang="es-NI" dirty="0"/>
              <a:t> </a:t>
            </a:r>
            <a:r>
              <a:rPr lang="es-NI" dirty="0" err="1"/>
              <a:t>android:name</a:t>
            </a:r>
            <a:r>
              <a:rPr lang="es-NI" dirty="0"/>
              <a:t>="</a:t>
            </a:r>
            <a:r>
              <a:rPr lang="es-NI" dirty="0" err="1"/>
              <a:t>android.permission.INTERNET</a:t>
            </a:r>
            <a:r>
              <a:rPr lang="es-NI" dirty="0" smtClean="0"/>
              <a:t>"/&gt;</a:t>
            </a:r>
          </a:p>
          <a:p>
            <a:r>
              <a:rPr lang="es-NI" dirty="0" smtClean="0"/>
              <a:t>Actividades</a:t>
            </a:r>
          </a:p>
          <a:p>
            <a:pPr lvl="1"/>
            <a:r>
              <a:rPr lang="en-US" dirty="0" smtClean="0"/>
              <a:t>&lt;activity </a:t>
            </a:r>
            <a:r>
              <a:rPr lang="en-US" dirty="0" err="1"/>
              <a:t>android:name</a:t>
            </a:r>
            <a:r>
              <a:rPr lang="en-US" dirty="0" smtClean="0"/>
              <a:t>=“.</a:t>
            </a:r>
            <a:r>
              <a:rPr lang="en-US" dirty="0" err="1" smtClean="0"/>
              <a:t>activities.MainActivity</a:t>
            </a:r>
            <a:r>
              <a:rPr lang="en-US" dirty="0" smtClean="0"/>
              <a:t>”&gt;</a:t>
            </a:r>
          </a:p>
          <a:p>
            <a:endParaRPr lang="es-NI" dirty="0" smtClean="0"/>
          </a:p>
          <a:p>
            <a:endParaRPr lang="es-NI" dirty="0"/>
          </a:p>
          <a:p>
            <a:endParaRPr lang="es-NI" dirty="0" smtClean="0"/>
          </a:p>
          <a:p>
            <a:r>
              <a:rPr lang="es-NI" dirty="0"/>
              <a:t>https://developer.android.com/guide/topics/manifest/manifest-intro.html</a:t>
            </a:r>
          </a:p>
        </p:txBody>
      </p:sp>
    </p:spTree>
    <p:extLst>
      <p:ext uri="{BB962C8B-B14F-4D97-AF65-F5344CB8AC3E}">
        <p14:creationId xmlns:p14="http://schemas.microsoft.com/office/powerpoint/2010/main" val="15223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“</a:t>
            </a:r>
            <a:r>
              <a:rPr lang="es-NI" dirty="0" err="1" smtClean="0"/>
              <a:t>Debugueando</a:t>
            </a:r>
            <a:r>
              <a:rPr lang="es-NI" dirty="0" smtClean="0"/>
              <a:t>”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EL Visual Studio Style es basura</a:t>
            </a:r>
          </a:p>
          <a:p>
            <a:r>
              <a:rPr lang="es-NI" dirty="0" smtClean="0"/>
              <a:t>Toca </a:t>
            </a:r>
            <a:r>
              <a:rPr lang="es-NI" dirty="0" err="1" smtClean="0"/>
              <a:t>LogCat</a:t>
            </a:r>
            <a:r>
              <a:rPr lang="es-NI" dirty="0" smtClean="0"/>
              <a:t> a lo troglodita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6452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Input </a:t>
            </a:r>
            <a:r>
              <a:rPr lang="es-NI" dirty="0" err="1" smtClean="0"/>
              <a:t>Controls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  <a:p>
            <a:r>
              <a:rPr lang="en-US" dirty="0"/>
              <a:t>Text Fields</a:t>
            </a:r>
          </a:p>
          <a:p>
            <a:r>
              <a:rPr lang="en-US" dirty="0"/>
              <a:t>Checkboxes</a:t>
            </a:r>
          </a:p>
          <a:p>
            <a:r>
              <a:rPr lang="en-US" dirty="0"/>
              <a:t>Radio Buttons</a:t>
            </a:r>
          </a:p>
          <a:p>
            <a:r>
              <a:rPr lang="en-US" dirty="0"/>
              <a:t>Toggle Buttons</a:t>
            </a:r>
          </a:p>
          <a:p>
            <a:r>
              <a:rPr lang="en-US" dirty="0"/>
              <a:t>Spinners</a:t>
            </a:r>
          </a:p>
          <a:p>
            <a:r>
              <a:rPr lang="en-US" dirty="0"/>
              <a:t>Date and Time </a:t>
            </a:r>
            <a:r>
              <a:rPr lang="en-US" dirty="0" smtClean="0"/>
              <a:t>Pickers</a:t>
            </a:r>
          </a:p>
          <a:p>
            <a:r>
              <a:rPr lang="en-US" dirty="0" smtClean="0"/>
              <a:t>…</a:t>
            </a:r>
            <a:endParaRPr lang="es-NI" dirty="0"/>
          </a:p>
        </p:txBody>
      </p:sp>
      <p:pic>
        <p:nvPicPr>
          <p:cNvPr id="2050" name="Picture 2" descr="Img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763713"/>
            <a:ext cx="4724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4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Vistas de Lista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12256"/>
            <a:ext cx="10515600" cy="1616075"/>
          </a:xfrm>
        </p:spPr>
        <p:txBody>
          <a:bodyPr/>
          <a:lstStyle/>
          <a:p>
            <a:r>
              <a:rPr lang="es-NI" dirty="0" err="1" smtClean="0"/>
              <a:t>AbsListView</a:t>
            </a:r>
            <a:endParaRPr lang="es-NI" dirty="0" smtClean="0"/>
          </a:p>
          <a:p>
            <a:pPr lvl="1"/>
            <a:r>
              <a:rPr lang="es-NI" dirty="0" err="1" smtClean="0"/>
              <a:t>ListView</a:t>
            </a:r>
            <a:endParaRPr lang="es-NI" dirty="0" smtClean="0"/>
          </a:p>
          <a:p>
            <a:pPr lvl="1"/>
            <a:r>
              <a:rPr lang="es-NI" dirty="0" err="1" smtClean="0"/>
              <a:t>GridView</a:t>
            </a:r>
            <a:endParaRPr lang="es-NI" dirty="0"/>
          </a:p>
        </p:txBody>
      </p:sp>
      <p:pic>
        <p:nvPicPr>
          <p:cNvPr id="3074" name="Picture 2" descr="http://www.androidhive.info/wp-content/uploads/2012/05/output_grid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8" t="6619" r="28563" b="4582"/>
          <a:stretch/>
        </p:blipFill>
        <p:spPr bwMode="auto">
          <a:xfrm>
            <a:off x="9118600" y="1543844"/>
            <a:ext cx="23241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odelearn.org/android-tutorial/assets/list_view/list-view-example-1-24e3da39a823c14af73ec9d6cab020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56" y="1543844"/>
            <a:ext cx="2731494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1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 smtClean="0"/>
              <a:t>Intents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NI" sz="3200" dirty="0" smtClean="0"/>
              <a:t>Intención de hacer algo</a:t>
            </a:r>
          </a:p>
          <a:p>
            <a:pPr lvl="1"/>
            <a:r>
              <a:rPr lang="es-NI" sz="2800" dirty="0" smtClean="0"/>
              <a:t>Abrir 1 nueva actividad</a:t>
            </a:r>
          </a:p>
          <a:p>
            <a:pPr lvl="1"/>
            <a:r>
              <a:rPr lang="es-NI" sz="2800" dirty="0" smtClean="0"/>
              <a:t>Abrir 1 página</a:t>
            </a:r>
          </a:p>
          <a:p>
            <a:pPr lvl="1"/>
            <a:r>
              <a:rPr lang="es-NI" sz="2800" dirty="0" smtClean="0"/>
              <a:t>Llamar a 1 número de teléfono</a:t>
            </a:r>
          </a:p>
          <a:p>
            <a:pPr lvl="1"/>
            <a:r>
              <a:rPr lang="es-NI" sz="2800" dirty="0" smtClean="0"/>
              <a:t>…</a:t>
            </a:r>
          </a:p>
          <a:p>
            <a:r>
              <a:rPr lang="es-NI" sz="3200" dirty="0" smtClean="0"/>
              <a:t>“Mecanismo </a:t>
            </a:r>
            <a:r>
              <a:rPr lang="es-NI" sz="3200" dirty="0"/>
              <a:t>que permite el paso de </a:t>
            </a:r>
            <a:r>
              <a:rPr lang="es-NI" sz="3200" dirty="0" smtClean="0"/>
              <a:t>mensajes destinados </a:t>
            </a:r>
            <a:r>
              <a:rPr lang="es-NI" sz="3200" dirty="0"/>
              <a:t>a ciertas Actividades o Servicios, o a todo el </a:t>
            </a:r>
            <a:r>
              <a:rPr lang="es-NI" sz="3200" dirty="0" smtClean="0"/>
              <a:t>sistema (</a:t>
            </a:r>
            <a:r>
              <a:rPr lang="es-NI" sz="3200" dirty="0" err="1" smtClean="0"/>
              <a:t>broadcast</a:t>
            </a:r>
            <a:r>
              <a:rPr lang="es-NI" sz="3200" dirty="0" smtClean="0"/>
              <a:t>). El sistema determinará </a:t>
            </a:r>
            <a:r>
              <a:rPr lang="es-NI" sz="3200" dirty="0"/>
              <a:t>el destinatario que lo </a:t>
            </a:r>
            <a:r>
              <a:rPr lang="es-NI" sz="3200" dirty="0" smtClean="0"/>
              <a:t>efectuará…”</a:t>
            </a:r>
            <a:endParaRPr lang="es-NI" sz="3200" dirty="0"/>
          </a:p>
        </p:txBody>
      </p:sp>
    </p:spTree>
    <p:extLst>
      <p:ext uri="{BB962C8B-B14F-4D97-AF65-F5344CB8AC3E}">
        <p14:creationId xmlns:p14="http://schemas.microsoft.com/office/powerpoint/2010/main" val="35396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Resoluciones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33399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 err="1" smtClean="0"/>
              <a:t>Unidades</a:t>
            </a:r>
            <a:r>
              <a:rPr lang="en-US" b="1" dirty="0" smtClean="0"/>
              <a:t> de </a:t>
            </a:r>
            <a:r>
              <a:rPr lang="en-US" b="1" dirty="0" err="1" smtClean="0"/>
              <a:t>Medida</a:t>
            </a:r>
            <a:endParaRPr lang="en-US" b="1" dirty="0" smtClean="0"/>
          </a:p>
          <a:p>
            <a:pPr lvl="1" fontAlgn="base"/>
            <a:r>
              <a:rPr lang="en-US" b="1" dirty="0" err="1" smtClean="0"/>
              <a:t>px</a:t>
            </a:r>
            <a:r>
              <a:rPr lang="en-US" dirty="0"/>
              <a:t> 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one pixel.</a:t>
            </a:r>
          </a:p>
          <a:p>
            <a:pPr lvl="1" fontAlgn="base"/>
            <a:r>
              <a:rPr lang="en-US" b="1" dirty="0" err="1"/>
              <a:t>sp</a:t>
            </a:r>
            <a:r>
              <a:rPr lang="en-US" dirty="0"/>
              <a:t> 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scale-independent pixels.</a:t>
            </a:r>
          </a:p>
          <a:p>
            <a:pPr lvl="1" fontAlgn="base"/>
            <a:r>
              <a:rPr lang="en-US" b="1" dirty="0"/>
              <a:t>dip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Density-independent pixels</a:t>
            </a:r>
            <a:r>
              <a:rPr lang="en-US" dirty="0" smtClean="0"/>
              <a:t>.</a:t>
            </a:r>
          </a:p>
          <a:p>
            <a:pPr lvl="2" fontAlgn="base"/>
            <a:r>
              <a:rPr lang="en-US" dirty="0" smtClean="0"/>
              <a:t>dip = </a:t>
            </a:r>
            <a:r>
              <a:rPr lang="en-US" dirty="0" err="1" smtClean="0"/>
              <a:t>dp</a:t>
            </a:r>
            <a:endParaRPr lang="en-US" dirty="0" smtClean="0"/>
          </a:p>
          <a:p>
            <a:pPr fontAlgn="base"/>
            <a:r>
              <a:rPr lang="en-US" dirty="0" smtClean="0"/>
              <a:t>Como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conocemos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PX</a:t>
            </a:r>
            <a:endParaRPr lang="en-US" dirty="0"/>
          </a:p>
          <a:p>
            <a:pPr lvl="1"/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dp</a:t>
            </a:r>
            <a:r>
              <a:rPr lang="en-US" dirty="0"/>
              <a:t> * (dpi / 160). </a:t>
            </a:r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,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de </a:t>
            </a:r>
            <a:r>
              <a:rPr lang="en-US" dirty="0"/>
              <a:t>240 </a:t>
            </a:r>
            <a:r>
              <a:rPr lang="en-US" dirty="0" smtClean="0"/>
              <a:t>dpi (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pulgada</a:t>
            </a:r>
            <a:r>
              <a:rPr lang="en-US" dirty="0" smtClean="0"/>
              <a:t>), </a:t>
            </a:r>
            <a:r>
              <a:rPr lang="en-US" dirty="0"/>
              <a:t>1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</a:t>
            </a:r>
            <a:r>
              <a:rPr lang="en-US" dirty="0"/>
              <a:t>1.5 </a:t>
            </a:r>
            <a:r>
              <a:rPr lang="en-US" dirty="0" err="1" smtClean="0"/>
              <a:t>px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1 </a:t>
            </a:r>
            <a:r>
              <a:rPr lang="es-NI" dirty="0" smtClean="0"/>
              <a:t>* (240 / 160) = 1.5</a:t>
            </a:r>
            <a:endParaRPr lang="en-US" dirty="0" smtClean="0"/>
          </a:p>
          <a:p>
            <a:pPr lvl="1"/>
            <a:r>
              <a:rPr lang="en-US" dirty="0" err="1" smtClean="0"/>
              <a:t>Siempre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 para UI y </a:t>
            </a:r>
            <a:r>
              <a:rPr lang="en-US" dirty="0" err="1" smtClean="0"/>
              <a:t>sp</a:t>
            </a:r>
            <a:r>
              <a:rPr lang="en-US" dirty="0" smtClean="0"/>
              <a:t> para tama</a:t>
            </a:r>
            <a:r>
              <a:rPr lang="es-NI" dirty="0" err="1" smtClean="0"/>
              <a:t>ños</a:t>
            </a:r>
            <a:r>
              <a:rPr lang="es-NI" dirty="0" smtClean="0"/>
              <a:t> de </a:t>
            </a:r>
            <a:r>
              <a:rPr lang="en-US" dirty="0" err="1" smtClean="0"/>
              <a:t>fuentes</a:t>
            </a:r>
            <a:endParaRPr lang="en-US" dirty="0" smtClean="0"/>
          </a:p>
          <a:p>
            <a:r>
              <a:rPr lang="en-US" dirty="0" err="1" smtClean="0"/>
              <a:t>Categorías</a:t>
            </a:r>
            <a:endParaRPr lang="en-US" dirty="0" smtClean="0"/>
          </a:p>
          <a:p>
            <a:pPr lvl="1"/>
            <a:r>
              <a:rPr lang="en-US" i="1" dirty="0" err="1"/>
              <a:t>xlarge</a:t>
            </a:r>
            <a:r>
              <a:rPr lang="en-US" dirty="0"/>
              <a:t> screens are at least 960dp x 720dp</a:t>
            </a:r>
          </a:p>
          <a:p>
            <a:pPr lvl="1"/>
            <a:r>
              <a:rPr lang="en-US" i="1" dirty="0"/>
              <a:t>large</a:t>
            </a:r>
            <a:r>
              <a:rPr lang="en-US" dirty="0"/>
              <a:t> screens are at least 640dp x 480dp</a:t>
            </a:r>
          </a:p>
          <a:p>
            <a:pPr lvl="1"/>
            <a:r>
              <a:rPr lang="en-US" i="1" dirty="0"/>
              <a:t>normal</a:t>
            </a:r>
            <a:r>
              <a:rPr lang="en-US" dirty="0"/>
              <a:t> screens are at least 470dp x 320dp</a:t>
            </a:r>
          </a:p>
          <a:p>
            <a:pPr lvl="1"/>
            <a:r>
              <a:rPr lang="en-US" i="1" dirty="0"/>
              <a:t>small</a:t>
            </a:r>
            <a:r>
              <a:rPr lang="en-US" dirty="0"/>
              <a:t> screens are at least 426dp x </a:t>
            </a:r>
            <a:r>
              <a:rPr lang="en-US" dirty="0" smtClean="0"/>
              <a:t>320dp</a:t>
            </a: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51790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900" y="1254125"/>
            <a:ext cx="3784600" cy="4524375"/>
          </a:xfrm>
        </p:spPr>
        <p:txBody>
          <a:bodyPr>
            <a:normAutofit/>
          </a:bodyPr>
          <a:lstStyle/>
          <a:p>
            <a:r>
              <a:rPr lang="es-NI" dirty="0" smtClean="0"/>
              <a:t>Como salvarse de todo ese desmadre</a:t>
            </a:r>
            <a:endParaRPr lang="es-NI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83531"/>
            <a:ext cx="6941015" cy="663362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7000" y="4960035"/>
            <a:ext cx="467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dirty="0">
                <a:hlinkClick r:id="rId3"/>
              </a:rPr>
              <a:t>http://</a:t>
            </a:r>
            <a:r>
              <a:rPr lang="es-NI" dirty="0" smtClean="0">
                <a:hlinkClick r:id="rId3"/>
              </a:rPr>
              <a:t>developer.android.com/guide/practices/screens_support.html</a:t>
            </a:r>
            <a:endParaRPr lang="es-NI" dirty="0" smtClean="0"/>
          </a:p>
          <a:p>
            <a:r>
              <a:rPr lang="es-NI" dirty="0">
                <a:hlinkClick r:id="rId4"/>
              </a:rPr>
              <a:t>http://</a:t>
            </a:r>
            <a:r>
              <a:rPr lang="es-NI" dirty="0" smtClean="0">
                <a:hlinkClick r:id="rId4"/>
              </a:rPr>
              <a:t>developer.android.com/guide/topics/resources/providing-resources.html#AlternativeResources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8769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AGENDA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Que NO es Android</a:t>
            </a:r>
          </a:p>
          <a:p>
            <a:r>
              <a:rPr lang="es-NI" dirty="0" smtClean="0"/>
              <a:t>Instalación y Ambiente de desarrollo</a:t>
            </a:r>
          </a:p>
          <a:p>
            <a:r>
              <a:rPr lang="es-NI" dirty="0" smtClean="0"/>
              <a:t>Estructura del proyecto</a:t>
            </a:r>
          </a:p>
          <a:p>
            <a:r>
              <a:rPr lang="es-NI" dirty="0" smtClean="0"/>
              <a:t>Actividades</a:t>
            </a:r>
          </a:p>
          <a:p>
            <a:r>
              <a:rPr lang="es-NI" dirty="0" err="1" smtClean="0"/>
              <a:t>Layouts</a:t>
            </a:r>
            <a:endParaRPr lang="es-NI" dirty="0" smtClean="0"/>
          </a:p>
          <a:p>
            <a:r>
              <a:rPr lang="es-NI" dirty="0" err="1" smtClean="0"/>
              <a:t>Intents</a:t>
            </a:r>
            <a:endParaRPr lang="es-NI" dirty="0" smtClean="0"/>
          </a:p>
          <a:p>
            <a:endParaRPr lang="es-NI" dirty="0" smtClean="0"/>
          </a:p>
          <a:p>
            <a:endParaRPr lang="es-NI" dirty="0" smtClean="0"/>
          </a:p>
          <a:p>
            <a:endParaRPr lang="es-NI" dirty="0" smtClean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2689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QUE NO ES ANDROID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NO es un sistema operativo per se</a:t>
            </a:r>
          </a:p>
          <a:p>
            <a:pPr lvl="1"/>
            <a:r>
              <a:rPr lang="es-NI" dirty="0" smtClean="0"/>
              <a:t>Es una plataforma</a:t>
            </a:r>
          </a:p>
          <a:p>
            <a:pPr lvl="2"/>
            <a:r>
              <a:rPr lang="es-NI" dirty="0" smtClean="0"/>
              <a:t>Un SO</a:t>
            </a:r>
          </a:p>
          <a:p>
            <a:pPr lvl="2"/>
            <a:r>
              <a:rPr lang="es-NI" dirty="0" smtClean="0"/>
              <a:t>Sub-plataforma de desarrollo de apps (</a:t>
            </a:r>
            <a:r>
              <a:rPr lang="es-NI" dirty="0" err="1" smtClean="0"/>
              <a:t>Frameworks</a:t>
            </a:r>
            <a:r>
              <a:rPr lang="es-NI" dirty="0" smtClean="0"/>
              <a:t>)</a:t>
            </a:r>
          </a:p>
          <a:p>
            <a:pPr lvl="2"/>
            <a:r>
              <a:rPr lang="es-NI" dirty="0" smtClean="0"/>
              <a:t>Apps pre-instaladas</a:t>
            </a:r>
          </a:p>
          <a:p>
            <a:pPr lvl="2"/>
            <a:r>
              <a:rPr lang="es-NI" dirty="0" smtClean="0"/>
              <a:t>…</a:t>
            </a:r>
          </a:p>
          <a:p>
            <a:r>
              <a:rPr lang="es-NI" dirty="0" smtClean="0"/>
              <a:t>NO es COMPLETAMENTE libre</a:t>
            </a:r>
          </a:p>
          <a:p>
            <a:r>
              <a:rPr lang="es-NI" dirty="0" smtClean="0"/>
              <a:t>NO es Linux </a:t>
            </a:r>
          </a:p>
          <a:p>
            <a:pPr lvl="1"/>
            <a:r>
              <a:rPr lang="es-NI" dirty="0" smtClean="0"/>
              <a:t>(pero si el </a:t>
            </a:r>
            <a:r>
              <a:rPr lang="es-NI" dirty="0" err="1" smtClean="0"/>
              <a:t>Kernel</a:t>
            </a:r>
            <a:r>
              <a:rPr lang="es-NI" dirty="0" smtClean="0"/>
              <a:t>)</a:t>
            </a:r>
          </a:p>
          <a:p>
            <a:endParaRPr lang="es-NI" dirty="0" smtClean="0"/>
          </a:p>
          <a:p>
            <a:endParaRPr lang="es-NI" dirty="0" smtClean="0"/>
          </a:p>
          <a:p>
            <a:endParaRPr lang="es-NI" dirty="0" smtClean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8454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ALGO MÁS…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De forma oficial se programa en JAVA y XML</a:t>
            </a:r>
          </a:p>
          <a:p>
            <a:pPr lvl="1"/>
            <a:r>
              <a:rPr lang="es-NI" dirty="0" smtClean="0"/>
              <a:t>Pero también se puede en Ruby, Python, HTML5 (</a:t>
            </a:r>
            <a:r>
              <a:rPr lang="es-NI" dirty="0" err="1" smtClean="0"/>
              <a:t>Cordova</a:t>
            </a:r>
            <a:r>
              <a:rPr lang="es-NI" dirty="0" smtClean="0"/>
              <a:t>), .NET, etc.</a:t>
            </a:r>
          </a:p>
          <a:p>
            <a:r>
              <a:rPr lang="es-NI" dirty="0" smtClean="0"/>
              <a:t>La máquina virtual de Android no es la típica JVM, se llama </a:t>
            </a:r>
            <a:r>
              <a:rPr lang="es-NI" dirty="0" err="1" smtClean="0"/>
              <a:t>Dalvik</a:t>
            </a:r>
            <a:r>
              <a:rPr lang="es-NI" dirty="0" smtClean="0"/>
              <a:t> (pero ya la están cambiando por ADT)</a:t>
            </a:r>
          </a:p>
          <a:p>
            <a:pPr lvl="1"/>
            <a:r>
              <a:rPr lang="es-NI" dirty="0" smtClean="0"/>
              <a:t>De hecho cada app tiene su propia mini-VM por “seguridad”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880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99" y="547195"/>
            <a:ext cx="11493389" cy="57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84" y="239338"/>
            <a:ext cx="7787112" cy="62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21" y="137700"/>
            <a:ext cx="7377579" cy="65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Instalación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NI" dirty="0" smtClean="0"/>
              <a:t>JDK (Java)</a:t>
            </a:r>
          </a:p>
          <a:p>
            <a:pPr lvl="1"/>
            <a:r>
              <a:rPr lang="es-NI" dirty="0"/>
              <a:t>http://www.oracle.com/technetwork/es/java/javase/downloads/index.html</a:t>
            </a:r>
            <a:endParaRPr lang="es-NI" dirty="0" smtClean="0"/>
          </a:p>
          <a:p>
            <a:pPr marL="514350" indent="-514350">
              <a:buFont typeface="+mj-lt"/>
              <a:buAutoNum type="arabicPeriod"/>
            </a:pPr>
            <a:r>
              <a:rPr lang="es-NI" dirty="0" smtClean="0"/>
              <a:t>SDK</a:t>
            </a:r>
          </a:p>
          <a:p>
            <a:pPr lvl="1"/>
            <a:r>
              <a:rPr lang="es-NI" dirty="0">
                <a:hlinkClick r:id="rId2"/>
              </a:rPr>
              <a:t>http://</a:t>
            </a:r>
            <a:r>
              <a:rPr lang="es-NI" dirty="0" smtClean="0">
                <a:hlinkClick r:id="rId2"/>
              </a:rPr>
              <a:t>developer.android.com/sdk/index.html</a:t>
            </a:r>
            <a:endParaRPr lang="es-NI" dirty="0" smtClean="0"/>
          </a:p>
          <a:p>
            <a:pPr lvl="1"/>
            <a:endParaRPr lang="es-NI" dirty="0" smtClean="0"/>
          </a:p>
          <a:p>
            <a:pPr lvl="1"/>
            <a:r>
              <a:rPr lang="es-NI" dirty="0" smtClean="0"/>
              <a:t>Como usaremos </a:t>
            </a:r>
            <a:r>
              <a:rPr lang="es-NI" dirty="0" err="1" smtClean="0"/>
              <a:t>Intellij</a:t>
            </a:r>
            <a:r>
              <a:rPr lang="es-NI" dirty="0" smtClean="0"/>
              <a:t>, sólo descargar SDK </a:t>
            </a:r>
            <a:r>
              <a:rPr lang="es-NI" dirty="0" smtClean="0"/>
              <a:t>Tools</a:t>
            </a:r>
          </a:p>
          <a:p>
            <a:pPr lvl="1"/>
            <a:endParaRPr lang="es-NI" dirty="0"/>
          </a:p>
          <a:p>
            <a:pPr lvl="1"/>
            <a:endParaRPr lang="es-NI" dirty="0" smtClean="0"/>
          </a:p>
          <a:p>
            <a:pPr marL="457200" lvl="1" indent="0">
              <a:buNone/>
            </a:pPr>
            <a:endParaRPr lang="es-NI" dirty="0"/>
          </a:p>
          <a:p>
            <a:pPr marL="457200" lvl="1" indent="0">
              <a:buNone/>
            </a:pPr>
            <a:r>
              <a:rPr lang="es-NI" dirty="0"/>
              <a:t>https://docs.google.com/presentation/d/1JOICG5Ow6QgMBrUKChenvSSxjylCpeQKvfvpPbJMx3M/edit#slide=id.g7977c03f_0_17</a:t>
            </a:r>
            <a:endParaRPr lang="es-NI" dirty="0" smtClean="0"/>
          </a:p>
          <a:p>
            <a:pPr marL="514350" indent="-514350">
              <a:buFont typeface="+mj-lt"/>
              <a:buAutoNum type="arabicPeriod"/>
            </a:pPr>
            <a:endParaRPr lang="es-NI" dirty="0" smtClean="0"/>
          </a:p>
          <a:p>
            <a:pPr marL="514350" indent="-514350">
              <a:buFont typeface="+mj-lt"/>
              <a:buAutoNum type="arabicPeriod"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3623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AMBIENTE DE DESARROLLO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 fontScale="92500" lnSpcReduction="10000"/>
          </a:bodyPr>
          <a:lstStyle/>
          <a:p>
            <a:r>
              <a:rPr lang="es-NI" dirty="0" smtClean="0"/>
              <a:t>Plataformas</a:t>
            </a:r>
          </a:p>
          <a:p>
            <a:pPr lvl="1"/>
            <a:r>
              <a:rPr lang="es-NI" dirty="0" smtClean="0"/>
              <a:t>Cualquiera</a:t>
            </a:r>
          </a:p>
          <a:p>
            <a:r>
              <a:rPr lang="es-NI" dirty="0" smtClean="0"/>
              <a:t>Herramientas</a:t>
            </a:r>
          </a:p>
          <a:p>
            <a:pPr lvl="1"/>
            <a:r>
              <a:rPr lang="es-NI" dirty="0" smtClean="0"/>
              <a:t>Eclipse</a:t>
            </a:r>
          </a:p>
          <a:p>
            <a:pPr lvl="1"/>
            <a:r>
              <a:rPr lang="es-NI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Intellij</a:t>
            </a:r>
            <a:endParaRPr lang="es-NI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NI" dirty="0" smtClean="0"/>
              <a:t>Android Studio</a:t>
            </a:r>
          </a:p>
          <a:p>
            <a:pPr lvl="1"/>
            <a:endParaRPr lang="es-NI" dirty="0"/>
          </a:p>
          <a:p>
            <a:r>
              <a:rPr lang="es-NI" dirty="0" smtClean="0"/>
              <a:t>Siguientes Pasos</a:t>
            </a:r>
          </a:p>
          <a:p>
            <a:pPr lvl="1"/>
            <a:r>
              <a:rPr lang="es-NI" dirty="0"/>
              <a:t>Paquetes</a:t>
            </a:r>
          </a:p>
          <a:p>
            <a:pPr lvl="2"/>
            <a:r>
              <a:rPr lang="es-NI" dirty="0"/>
              <a:t>SDK Manager</a:t>
            </a:r>
          </a:p>
          <a:p>
            <a:pPr lvl="1"/>
            <a:r>
              <a:rPr lang="es-NI" dirty="0" smtClean="0"/>
              <a:t>Emulador</a:t>
            </a:r>
          </a:p>
          <a:p>
            <a:pPr lvl="2"/>
            <a:r>
              <a:rPr lang="es-NI" dirty="0" smtClean="0"/>
              <a:t>AVD / </a:t>
            </a:r>
            <a:r>
              <a:rPr lang="es-NI" dirty="0" err="1" smtClean="0"/>
              <a:t>GenyMotion</a:t>
            </a:r>
            <a:endParaRPr lang="es-NI" dirty="0"/>
          </a:p>
          <a:p>
            <a:pPr lvl="2"/>
            <a:r>
              <a:rPr lang="es-NI" dirty="0"/>
              <a:t>Configurar imagen</a:t>
            </a:r>
          </a:p>
          <a:p>
            <a:pPr lvl="1"/>
            <a:endParaRPr lang="es-NI" dirty="0" smtClean="0"/>
          </a:p>
          <a:p>
            <a:pPr lvl="1"/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375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droid">
      <a:dk1>
        <a:srgbClr val="A5C63B"/>
      </a:dk1>
      <a:lt1>
        <a:srgbClr val="FFFFFF"/>
      </a:lt1>
      <a:dk2>
        <a:srgbClr val="FFFFFF"/>
      </a:dk2>
      <a:lt2>
        <a:srgbClr val="FFFFFF"/>
      </a:lt2>
      <a:accent1>
        <a:srgbClr val="F2F2F2"/>
      </a:accent1>
      <a:accent2>
        <a:srgbClr val="D8D8D8"/>
      </a:accent2>
      <a:accent3>
        <a:srgbClr val="BFBFBF"/>
      </a:accent3>
      <a:accent4>
        <a:srgbClr val="7A8C8E"/>
      </a:accent4>
      <a:accent5>
        <a:srgbClr val="A5A5A5"/>
      </a:accent5>
      <a:accent6>
        <a:srgbClr val="7F7F7F"/>
      </a:accent6>
      <a:hlink>
        <a:srgbClr val="D9D9D9"/>
      </a:hlink>
      <a:folHlink>
        <a:srgbClr val="595959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386</Words>
  <Application>Microsoft Office PowerPoint</Application>
  <PresentationFormat>Panorámica</PresentationFormat>
  <Paragraphs>132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ANDROID 101  SEMANA 1</vt:lpstr>
      <vt:lpstr>AGENDA</vt:lpstr>
      <vt:lpstr>QUE NO ES ANDROID</vt:lpstr>
      <vt:lpstr>ALGO MÁS…</vt:lpstr>
      <vt:lpstr>Presentación de PowerPoint</vt:lpstr>
      <vt:lpstr>Presentación de PowerPoint</vt:lpstr>
      <vt:lpstr>Presentación de PowerPoint</vt:lpstr>
      <vt:lpstr>Instalación</vt:lpstr>
      <vt:lpstr>AMBIENTE DE DESARROLLO</vt:lpstr>
      <vt:lpstr>ESTRUCTURA DEL PROYECTO</vt:lpstr>
      <vt:lpstr>DEMO</vt:lpstr>
      <vt:lpstr>Componentes</vt:lpstr>
      <vt:lpstr>Manifest</vt:lpstr>
      <vt:lpstr>“Debugueando”</vt:lpstr>
      <vt:lpstr>Input Controls</vt:lpstr>
      <vt:lpstr>Vistas de Lista</vt:lpstr>
      <vt:lpstr>Intents</vt:lpstr>
      <vt:lpstr>Resoluciones</vt:lpstr>
      <vt:lpstr>Como salvarse de todo ese desmadre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101</dc:title>
  <dc:creator>Jimmy Sáenz Rizo</dc:creator>
  <cp:lastModifiedBy>Jimmy Sáenz Rizo</cp:lastModifiedBy>
  <cp:revision>28</cp:revision>
  <dcterms:created xsi:type="dcterms:W3CDTF">2014-03-08T01:37:32Z</dcterms:created>
  <dcterms:modified xsi:type="dcterms:W3CDTF">2014-03-08T19:11:32Z</dcterms:modified>
</cp:coreProperties>
</file>