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86" r:id="rId7"/>
    <p:sldId id="279" r:id="rId8"/>
    <p:sldId id="281" r:id="rId9"/>
    <p:sldId id="284" r:id="rId10"/>
    <p:sldId id="280" r:id="rId11"/>
    <p:sldId id="257" r:id="rId12"/>
    <p:sldId id="287" r:id="rId13"/>
    <p:sldId id="288" r:id="rId14"/>
    <p:sldId id="289" r:id="rId15"/>
    <p:sldId id="290" r:id="rId16"/>
    <p:sldId id="29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6"/>
            <p14:sldId id="279"/>
            <p14:sldId id="281"/>
            <p14:sldId id="284"/>
            <p14:sldId id="280"/>
            <p14:sldId id="257"/>
            <p14:sldId id="287"/>
            <p14:sldId id="288"/>
            <p14:sldId id="289"/>
            <p14:sldId id="290"/>
            <p14:sldId id="291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381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A-Assignment-Bay/p1-coda001-rmt-m2-lusitaniar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ublic.tableau.com/app/profile/lusitania.ragil.cahyaningsih/viz/P1M2_lusitania/avg_salary?publish=y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kaggle.com/datasets/iamsouravbanerjee/data-science-salaries-2023/data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datasets/iamsouravbanerjee/data-science-salaries-2023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Salary </a:t>
            </a:r>
            <a:r>
              <a:rPr lang="en-US" sz="4000">
                <a:solidFill>
                  <a:schemeClr val="bg1"/>
                </a:solidFill>
              </a:rPr>
              <a:t>Recommendation for </a:t>
            </a:r>
            <a:r>
              <a:rPr lang="en-US" sz="4000" dirty="0">
                <a:solidFill>
                  <a:schemeClr val="bg1"/>
                </a:solidFill>
              </a:rPr>
              <a:t>Data </a:t>
            </a:r>
            <a:r>
              <a:rPr lang="en-US" sz="4000">
                <a:solidFill>
                  <a:schemeClr val="bg1"/>
                </a:solidFill>
              </a:rPr>
              <a:t>Scientist </a:t>
            </a:r>
            <a:br>
              <a:rPr lang="en-US" sz="4000">
                <a:solidFill>
                  <a:schemeClr val="bg1"/>
                </a:solidFill>
              </a:rPr>
            </a:br>
            <a:r>
              <a:rPr lang="en-US" sz="4000">
                <a:solidFill>
                  <a:schemeClr val="bg1"/>
                </a:solidFill>
              </a:rPr>
              <a:t>in </a:t>
            </a:r>
            <a:r>
              <a:rPr lang="en-US" sz="4000" dirty="0">
                <a:solidFill>
                  <a:schemeClr val="bg1"/>
                </a:solidFill>
              </a:rPr>
              <a:t>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667752"/>
            <a:ext cx="9582736" cy="113779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analyzed by 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Lusitania Ragil Cahyaningsih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November 23, 2024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593DE-7916-31B3-B7C1-46F3E3E7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3FAF-8181-9CF5-B7AA-5AFB3942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126B79EF-FA43-51F8-2A78-757F00A2173A}"/>
              </a:ext>
            </a:extLst>
          </p:cNvPr>
          <p:cNvGrpSpPr/>
          <p:nvPr/>
        </p:nvGrpSpPr>
        <p:grpSpPr bwMode="blackWhite">
          <a:xfrm>
            <a:off x="521207" y="4781820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F3C7F7A4-6A54-4E50-8221-358D7AB94B6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771C2E14-133C-05EF-E557-3DDDBBB3B173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3DE528DB-DC74-9F72-4650-7410793DE9D5}"/>
              </a:ext>
            </a:extLst>
          </p:cNvPr>
          <p:cNvSpPr txBox="1">
            <a:spLocks/>
          </p:cNvSpPr>
          <p:nvPr/>
        </p:nvSpPr>
        <p:spPr>
          <a:xfrm>
            <a:off x="1019954" y="4822012"/>
            <a:ext cx="8248473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dirty="0" err="1">
                <a:solidFill>
                  <a:schemeClr val="tx1"/>
                </a:solidFill>
              </a:rPr>
              <a:t>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US" dirty="0" err="1">
                <a:solidFill>
                  <a:schemeClr val="tx1"/>
                </a:solidFill>
              </a:rPr>
              <a:t>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experience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expertise</a:t>
            </a:r>
            <a:r>
              <a:rPr lang="en-US" dirty="0">
                <a:solidFill>
                  <a:schemeClr val="tx1"/>
                </a:solidFill>
              </a:rPr>
              <a:t> level?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C44DD-B223-F4DF-2FE2-A94FE78427C5}"/>
              </a:ext>
            </a:extLst>
          </p:cNvPr>
          <p:cNvSpPr txBox="1"/>
          <p:nvPr/>
        </p:nvSpPr>
        <p:spPr>
          <a:xfrm>
            <a:off x="1019954" y="5219752"/>
            <a:ext cx="4989236" cy="105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Experience Level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 err="1">
                <a:effectLst/>
              </a:rPr>
              <a:t>Berdasarkan</a:t>
            </a:r>
            <a:r>
              <a:rPr lang="en-ID" sz="1100" b="0" dirty="0">
                <a:effectLst/>
              </a:rPr>
              <a:t> table di </a:t>
            </a:r>
            <a:r>
              <a:rPr lang="en-ID" sz="1100" b="0" dirty="0" err="1">
                <a:effectLst/>
              </a:rPr>
              <a:t>atas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ketiga</a:t>
            </a:r>
            <a:r>
              <a:rPr lang="en-ID" sz="1100" b="0" dirty="0">
                <a:effectLst/>
              </a:rPr>
              <a:t> job title </a:t>
            </a:r>
            <a:r>
              <a:rPr lang="en-ID" sz="1100" b="0" dirty="0" err="1">
                <a:effectLst/>
              </a:rPr>
              <a:t>memiliki</a:t>
            </a:r>
            <a:r>
              <a:rPr lang="en-ID" sz="1100" b="0" dirty="0">
                <a:effectLst/>
              </a:rPr>
              <a:t> Gambaran </a:t>
            </a:r>
            <a:r>
              <a:rPr lang="en-ID" sz="1100" b="0" dirty="0" err="1">
                <a:effectLst/>
              </a:rPr>
              <a:t>keterikatan</a:t>
            </a:r>
            <a:r>
              <a:rPr lang="en-ID" sz="1100" b="0" dirty="0">
                <a:effectLst/>
              </a:rPr>
              <a:t>/</a:t>
            </a:r>
            <a:r>
              <a:rPr lang="en-ID" sz="1100" b="0" dirty="0" err="1">
                <a:effectLst/>
              </a:rPr>
              <a:t>hubungan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antara</a:t>
            </a:r>
            <a:r>
              <a:rPr lang="en-ID" sz="1100" b="0" dirty="0">
                <a:effectLst/>
              </a:rPr>
              <a:t> experience level dan salary yang </a:t>
            </a:r>
            <a:r>
              <a:rPr lang="en-ID" sz="1100" b="0" dirty="0" err="1">
                <a:effectLst/>
              </a:rPr>
              <a:t>sama</a:t>
            </a:r>
            <a:r>
              <a:rPr lang="en-ID" sz="1100" b="0" dirty="0">
                <a:effectLst/>
              </a:rPr>
              <a:t>. Dimana </a:t>
            </a:r>
            <a:r>
              <a:rPr lang="en-ID" sz="1100" b="0" dirty="0" err="1">
                <a:effectLst/>
              </a:rPr>
              <a:t>jika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diurutkan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dari</a:t>
            </a:r>
            <a:r>
              <a:rPr lang="en-ID" sz="1100" b="0" dirty="0">
                <a:effectLst/>
              </a:rPr>
              <a:t> salary </a:t>
            </a:r>
            <a:r>
              <a:rPr lang="en-ID" sz="1100" b="0" dirty="0" err="1">
                <a:effectLst/>
              </a:rPr>
              <a:t>tertinggi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ke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terendah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urutan</a:t>
            </a:r>
            <a:r>
              <a:rPr lang="en-ID" sz="1100" b="0" dirty="0">
                <a:effectLst/>
              </a:rPr>
              <a:t> experience </a:t>
            </a:r>
            <a:r>
              <a:rPr lang="en-ID" sz="1100" b="0" dirty="0" err="1">
                <a:effectLst/>
              </a:rPr>
              <a:t>levelnya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adalah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Executive, Senior, Mid, dan yang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terakhir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adalah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Entry.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D4FA7-BC1B-BCC9-9A44-336EFC60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54" y="1485876"/>
            <a:ext cx="4670797" cy="2794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BC7B33-B000-74C3-8BB8-375C1A4C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56" y="1485876"/>
            <a:ext cx="4813120" cy="2794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9FE166-B346-2ED2-DE07-BA0F245DE728}"/>
              </a:ext>
            </a:extLst>
          </p:cNvPr>
          <p:cNvSpPr txBox="1"/>
          <p:nvPr/>
        </p:nvSpPr>
        <p:spPr>
          <a:xfrm>
            <a:off x="6436856" y="5219752"/>
            <a:ext cx="4989236" cy="1413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Expertise Level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 err="1">
                <a:effectLst/>
              </a:rPr>
              <a:t>Berbeda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dengan</a:t>
            </a:r>
            <a:r>
              <a:rPr lang="en-ID" sz="1100" b="0" dirty="0">
                <a:effectLst/>
              </a:rPr>
              <a:t> experience level, pada expertise level </a:t>
            </a:r>
            <a:r>
              <a:rPr lang="en-ID" sz="1100" b="0" dirty="0" err="1">
                <a:effectLst/>
              </a:rPr>
              <a:t>ini</a:t>
            </a:r>
            <a:r>
              <a:rPr lang="en-ID" sz="1100" b="0" dirty="0">
                <a:effectLst/>
              </a:rPr>
              <a:t> Data Analyst </a:t>
            </a:r>
            <a:r>
              <a:rPr lang="en-ID" sz="1100" b="0" dirty="0" err="1">
                <a:effectLst/>
              </a:rPr>
              <a:t>memiliki</a:t>
            </a:r>
            <a:r>
              <a:rPr lang="en-ID" sz="1100" b="0" dirty="0">
                <a:effectLst/>
              </a:rPr>
              <a:t> model yang </a:t>
            </a:r>
            <a:r>
              <a:rPr lang="en-ID" sz="1100" b="0" dirty="0" err="1">
                <a:effectLst/>
              </a:rPr>
              <a:t>berbeda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dari</a:t>
            </a:r>
            <a:r>
              <a:rPr lang="en-ID" sz="1100" b="0" dirty="0">
                <a:effectLst/>
              </a:rPr>
              <a:t> 2 job title </a:t>
            </a:r>
            <a:r>
              <a:rPr lang="en-ID" sz="1100" b="0" dirty="0" err="1">
                <a:effectLst/>
              </a:rPr>
              <a:t>lainnya</a:t>
            </a:r>
            <a:r>
              <a:rPr lang="en-ID" sz="1100" b="0" dirty="0">
                <a:effectLst/>
              </a:rPr>
              <a:t>. Dimana pada Data </a:t>
            </a:r>
            <a:r>
              <a:rPr lang="en-ID" sz="1100" dirty="0"/>
              <a:t>Engineer dan Data Scientist 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Director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menjadi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expertise level yang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memiliki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tertinggi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dilanjutkan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dengan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Expert, Intermediate, dan yang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terakhir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Junior</a:t>
            </a:r>
            <a:r>
              <a:rPr lang="en-ID" sz="1100" b="0" dirty="0">
                <a:effectLst/>
              </a:rPr>
              <a:t>. Pada Data Analyst Director </a:t>
            </a:r>
            <a:r>
              <a:rPr lang="en-ID" sz="1100" b="0" dirty="0" err="1">
                <a:effectLst/>
              </a:rPr>
              <a:t>menjadi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posisi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kedua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dimana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posisi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pertama</a:t>
            </a:r>
            <a:r>
              <a:rPr lang="en-ID" sz="1100" b="0" dirty="0">
                <a:effectLst/>
              </a:rPr>
              <a:t> pada expertise level Expert.</a:t>
            </a:r>
            <a:endParaRPr lang="en-ID" sz="1100" b="0" dirty="0">
              <a:solidFill>
                <a:srgbClr val="C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3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8615A-AD75-1972-EB35-86B361D9F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362F-3EA7-1628-8755-57DD7BAF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E4FFE393-E307-E8C3-9DA5-7BE8CCC7A521}"/>
              </a:ext>
            </a:extLst>
          </p:cNvPr>
          <p:cNvGrpSpPr/>
          <p:nvPr/>
        </p:nvGrpSpPr>
        <p:grpSpPr bwMode="blackWhite">
          <a:xfrm>
            <a:off x="6505429" y="4030268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4FC9E99C-DE74-8164-73F2-D154A35C8CD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EEBDC4A2-00D4-C3C1-D161-F16A85248776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1519F49D-705B-1DCB-3672-D53D855AA75C}"/>
              </a:ext>
            </a:extLst>
          </p:cNvPr>
          <p:cNvSpPr txBox="1">
            <a:spLocks/>
          </p:cNvSpPr>
          <p:nvPr/>
        </p:nvSpPr>
        <p:spPr>
          <a:xfrm>
            <a:off x="7004177" y="4070460"/>
            <a:ext cx="4345354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it-IT" dirty="0">
                <a:solidFill>
                  <a:schemeClr val="tx1"/>
                </a:solidFill>
              </a:rPr>
              <a:t>i negara mana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 tertinggi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7F492-7974-ED83-FC6D-FA492820F804}"/>
              </a:ext>
            </a:extLst>
          </p:cNvPr>
          <p:cNvSpPr txBox="1"/>
          <p:nvPr/>
        </p:nvSpPr>
        <p:spPr>
          <a:xfrm>
            <a:off x="7033788" y="4692953"/>
            <a:ext cx="4345354" cy="88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 err="1">
                <a:effectLst/>
              </a:rPr>
              <a:t>Berdasarkan</a:t>
            </a:r>
            <a:r>
              <a:rPr lang="en-ID" sz="1200" b="0" dirty="0">
                <a:effectLst/>
              </a:rPr>
              <a:t> diagram </a:t>
            </a:r>
            <a:r>
              <a:rPr lang="en-ID" sz="1200" b="0" dirty="0" err="1">
                <a:effectLst/>
              </a:rPr>
              <a:t>tersebut</a:t>
            </a:r>
            <a:r>
              <a:rPr lang="en-ID" sz="1200" dirty="0"/>
              <a:t>, </a:t>
            </a:r>
            <a:r>
              <a:rPr lang="it-IT" sz="1200" dirty="0"/>
              <a:t>gaji tertinggi Data Scientist berada di negara </a:t>
            </a:r>
            <a:r>
              <a:rPr lang="it-IT" sz="12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United State</a:t>
            </a:r>
            <a:r>
              <a:rPr lang="it-IT" sz="1200" dirty="0"/>
              <a:t>, sedangkan Data Engineer di negara </a:t>
            </a:r>
            <a:r>
              <a:rPr lang="it-IT" sz="12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Puerto Rico</a:t>
            </a:r>
            <a:r>
              <a:rPr lang="it-IT" sz="1200" dirty="0"/>
              <a:t>, dan Data Analyst di negara </a:t>
            </a:r>
            <a:r>
              <a:rPr lang="it-IT" sz="12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Australia.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endParaRPr lang="en-ID" sz="1200" b="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9D28C-D100-60FE-5536-71612518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1576773"/>
            <a:ext cx="5502340" cy="2041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89857A-3DD3-887F-4673-6247BB54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0" y="3696702"/>
            <a:ext cx="5502340" cy="2041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6274FE-F7DD-65B6-2A53-B0F33518F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455" y="1576773"/>
            <a:ext cx="5502343" cy="20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0A3D-A290-9280-4806-0068E22F8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AE62-63F1-A5FC-A783-2C8C430B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7784F7E0-E980-A06A-E325-C5B278B25F51}"/>
              </a:ext>
            </a:extLst>
          </p:cNvPr>
          <p:cNvGrpSpPr/>
          <p:nvPr/>
        </p:nvGrpSpPr>
        <p:grpSpPr bwMode="blackWhite">
          <a:xfrm>
            <a:off x="664493" y="4564360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E79324-974D-5C9F-0C13-F6C0825A75D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0CC2CFC8-427F-30BA-2CA0-9A21DD45319D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00743773-52D3-89BE-B147-46E06B28F3C4}"/>
              </a:ext>
            </a:extLst>
          </p:cNvPr>
          <p:cNvSpPr txBox="1">
            <a:spLocks/>
          </p:cNvSpPr>
          <p:nvPr/>
        </p:nvSpPr>
        <p:spPr>
          <a:xfrm>
            <a:off x="1163240" y="4604552"/>
            <a:ext cx="9067098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nn-NO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Variabel apa saja yang</a:t>
            </a:r>
            <a:r>
              <a:rPr lang="nn-NO" sz="1400" dirty="0">
                <a:solidFill>
                  <a:schemeClr val="tx1"/>
                </a:solidFill>
              </a:rPr>
              <a:t> </a:t>
            </a:r>
            <a:r>
              <a:rPr lang="nn-NO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nn-NO" sz="1400" dirty="0">
                <a:solidFill>
                  <a:schemeClr val="tx1"/>
                </a:solidFill>
              </a:rPr>
              <a:t> tinggi - rendahnya gaji Data Scientist, Data Engineer, dan Data Analyst?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20DB5-CCA2-4E9E-E54F-4AF8B566E72A}"/>
              </a:ext>
            </a:extLst>
          </p:cNvPr>
          <p:cNvSpPr txBox="1"/>
          <p:nvPr/>
        </p:nvSpPr>
        <p:spPr>
          <a:xfrm>
            <a:off x="1163240" y="5086065"/>
            <a:ext cx="93701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200" b="0" dirty="0" err="1">
                <a:effectLst/>
              </a:rPr>
              <a:t>Berdasarkan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hasil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perhitungan</a:t>
            </a:r>
            <a:r>
              <a:rPr lang="en-ID" sz="1200" b="0" dirty="0">
                <a:effectLst/>
              </a:rPr>
              <a:t> uji </a:t>
            </a:r>
            <a:r>
              <a:rPr lang="en-ID" sz="1200" b="0" dirty="0" err="1">
                <a:effectLst/>
              </a:rPr>
              <a:t>hipotesa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metode</a:t>
            </a:r>
            <a:r>
              <a:rPr lang="en-ID" sz="1200" b="0" dirty="0">
                <a:effectLst/>
              </a:rPr>
              <a:t> </a:t>
            </a:r>
            <a:r>
              <a:rPr lang="en-ID" sz="1200" dirty="0"/>
              <a:t>Chi – Squared, </a:t>
            </a:r>
            <a:r>
              <a:rPr lang="en-ID" sz="1200" dirty="0" err="1"/>
              <a:t>nilai</a:t>
            </a:r>
            <a:r>
              <a:rPr lang="en-ID" sz="1200" dirty="0"/>
              <a:t> p-value </a:t>
            </a:r>
            <a:r>
              <a:rPr lang="en-ID" sz="1200" dirty="0" err="1"/>
              <a:t>didapatkan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variabel-variabel</a:t>
            </a:r>
            <a:r>
              <a:rPr lang="en-ID" sz="1200" dirty="0"/>
              <a:t> yang </a:t>
            </a:r>
            <a:r>
              <a:rPr lang="en-ID" sz="1200" dirty="0" err="1"/>
              <a:t>mempengaruhi</a:t>
            </a:r>
            <a:r>
              <a:rPr lang="en-ID" sz="1200" dirty="0"/>
              <a:t> </a:t>
            </a:r>
            <a:r>
              <a:rPr lang="en-ID" sz="1200" dirty="0" err="1"/>
              <a:t>gaji</a:t>
            </a:r>
            <a:r>
              <a:rPr lang="en-ID" sz="1200" dirty="0"/>
              <a:t> </a:t>
            </a:r>
            <a:r>
              <a:rPr lang="en-ID" sz="1200" dirty="0" err="1"/>
              <a:t>seorang</a:t>
            </a:r>
            <a:r>
              <a:rPr lang="en-ID" sz="1200" dirty="0"/>
              <a:t> Data Science (Baik scientist, engineer, </a:t>
            </a:r>
            <a:r>
              <a:rPr lang="en-ID" sz="1200" dirty="0" err="1"/>
              <a:t>maupun</a:t>
            </a:r>
            <a:r>
              <a:rPr lang="en-ID" sz="1200" dirty="0"/>
              <a:t> analyst)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pengalaman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bekerja</a:t>
            </a:r>
            <a:r>
              <a:rPr lang="en-ID" sz="1200" dirty="0"/>
              <a:t>,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tingkat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keahlian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kerja</a:t>
            </a:r>
            <a:r>
              <a:rPr lang="en-ID" sz="1200" dirty="0"/>
              <a:t>, </a:t>
            </a:r>
            <a:r>
              <a:rPr lang="en-ID" sz="1200" dirty="0" err="1"/>
              <a:t>serta</a:t>
            </a:r>
            <a:r>
              <a:rPr lang="en-ID" sz="1200" dirty="0"/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ukuran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skala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level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perusahaan</a:t>
            </a:r>
            <a:r>
              <a:rPr lang="en-ID" sz="12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3FDB3-488E-103A-CA78-26241BC197BE}"/>
              </a:ext>
            </a:extLst>
          </p:cNvPr>
          <p:cNvSpPr txBox="1"/>
          <p:nvPr/>
        </p:nvSpPr>
        <p:spPr>
          <a:xfrm>
            <a:off x="664493" y="1869576"/>
            <a:ext cx="3821723" cy="191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1" dirty="0" err="1">
                <a:effectLst/>
              </a:rPr>
              <a:t>Metode</a:t>
            </a:r>
            <a:r>
              <a:rPr lang="en-ID" sz="1400" b="1" dirty="0">
                <a:effectLst/>
              </a:rPr>
              <a:t> Chi - Squared</a:t>
            </a:r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 err="1">
                <a:effectLst/>
              </a:rPr>
              <a:t>Membuat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Hipotesa</a:t>
            </a:r>
            <a:r>
              <a:rPr lang="en-ID" sz="1400" b="0" dirty="0">
                <a:effectLst/>
              </a:rPr>
              <a:t>:</a:t>
            </a:r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>
                <a:effectLst/>
              </a:rPr>
              <a:t>   H0 : variable </a:t>
            </a:r>
            <a:r>
              <a:rPr lang="en-ID" sz="1400" b="0" dirty="0" err="1">
                <a:effectLst/>
              </a:rPr>
              <a:t>tidak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mempengaruhi</a:t>
            </a:r>
            <a:r>
              <a:rPr lang="en-ID" sz="1400" b="0" dirty="0">
                <a:effectLst/>
              </a:rPr>
              <a:t> salary</a:t>
            </a:r>
            <a:endParaRPr lang="en-ID" sz="1400" dirty="0"/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>
                <a:effectLst/>
              </a:rPr>
              <a:t>   H1 : variable </a:t>
            </a:r>
            <a:r>
              <a:rPr lang="en-ID" sz="1400" b="0" dirty="0" err="1">
                <a:effectLst/>
              </a:rPr>
              <a:t>mempengaruhi</a:t>
            </a:r>
            <a:r>
              <a:rPr lang="en-ID" sz="1400" b="0" dirty="0">
                <a:effectLst/>
              </a:rPr>
              <a:t> salary</a:t>
            </a:r>
            <a:endParaRPr lang="en-ID" sz="1400" dirty="0"/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 err="1">
                <a:effectLst/>
              </a:rPr>
              <a:t>Digunakan</a:t>
            </a:r>
            <a:r>
              <a:rPr lang="en-ID" sz="1400" b="0" dirty="0">
                <a:effectLst/>
              </a:rPr>
              <a:t> confidence level 95%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0FF12-D9FE-9ED2-F15A-3A2A1FCEE8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3"/>
          <a:stretch/>
        </p:blipFill>
        <p:spPr>
          <a:xfrm>
            <a:off x="5045026" y="1746821"/>
            <a:ext cx="6554124" cy="236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45F45-194F-85BD-508C-AD2575E0F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EC37-6AB2-0F7B-7EDD-9B54CE6E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C29EE-5003-682B-A1A6-61AF758CA126}"/>
              </a:ext>
            </a:extLst>
          </p:cNvPr>
          <p:cNvSpPr txBox="1"/>
          <p:nvPr/>
        </p:nvSpPr>
        <p:spPr>
          <a:xfrm>
            <a:off x="577086" y="1569142"/>
            <a:ext cx="11028760" cy="3923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b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 / Recommendation:</a:t>
            </a:r>
            <a:endParaRPr lang="en-ID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200" b="0" dirty="0">
                <a:effectLst/>
              </a:rPr>
              <a:t>Dari </a:t>
            </a:r>
            <a:r>
              <a:rPr lang="en-ID" sz="1200" b="0" dirty="0" err="1">
                <a:effectLst/>
              </a:rPr>
              <a:t>analisa</a:t>
            </a:r>
            <a:r>
              <a:rPr lang="en-ID" sz="1200" b="0" dirty="0">
                <a:effectLst/>
              </a:rPr>
              <a:t> di </a:t>
            </a:r>
            <a:r>
              <a:rPr lang="en-ID" sz="1200" b="0" dirty="0" err="1">
                <a:effectLst/>
              </a:rPr>
              <a:t>atas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dapat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disimpulkan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bahwa</a:t>
            </a:r>
            <a:r>
              <a:rPr lang="en-ID" sz="1200" b="0" dirty="0">
                <a:effectLst/>
              </a:rPr>
              <a:t>:</a:t>
            </a:r>
          </a:p>
          <a:p>
            <a:pPr marL="228600" indent="-22860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1200" b="0" dirty="0" err="1">
                <a:effectLst/>
              </a:rPr>
              <a:t>Faktor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pengalaman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kerja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tingkat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keahlian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, dan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skala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perusahaan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para Data Science.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jenis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korelasi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positif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artinya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apabila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pengalaman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tingkat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keahlian</a:t>
            </a:r>
            <a:r>
              <a:rPr lang="en-ID" sz="1200" b="0" dirty="0">
                <a:effectLst/>
              </a:rPr>
              <a:t>, dan </a:t>
            </a:r>
            <a:r>
              <a:rPr lang="en-ID" sz="1200" b="0" dirty="0" err="1">
                <a:effectLst/>
              </a:rPr>
              <a:t>skala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perusahaan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tinggi</a:t>
            </a:r>
            <a:r>
              <a:rPr lang="en-ID" sz="1200" b="0" dirty="0">
                <a:effectLst/>
              </a:rPr>
              <a:t>/</a:t>
            </a:r>
            <a:r>
              <a:rPr lang="en-ID" sz="1200" b="0" dirty="0" err="1">
                <a:effectLst/>
              </a:rPr>
              <a:t>besar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makan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juga </a:t>
            </a:r>
            <a:r>
              <a:rPr lang="en-ID" sz="1200" b="0" dirty="0" err="1">
                <a:effectLst/>
              </a:rPr>
              <a:t>akan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lebih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besar</a:t>
            </a:r>
            <a:r>
              <a:rPr lang="en-ID" sz="1200" b="0" dirty="0">
                <a:effectLst/>
              </a:rPr>
              <a:t>. </a:t>
            </a:r>
          </a:p>
          <a:p>
            <a:pPr marL="228600" indent="-22860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United State dan Canada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selalu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masuk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dalam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jajaran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Top 3</a:t>
            </a:r>
            <a:r>
              <a:rPr lang="en-ID" sz="1200" b="0" dirty="0">
                <a:effectLst/>
              </a:rPr>
              <a:t> negara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tingkat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tertinggi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untuk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ketiga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kategori</a:t>
            </a:r>
            <a:r>
              <a:rPr lang="en-ID" sz="1200" b="0" dirty="0">
                <a:effectLst/>
              </a:rPr>
              <a:t> Job Title yang </a:t>
            </a:r>
            <a:r>
              <a:rPr lang="en-ID" sz="1200" b="0" dirty="0" err="1">
                <a:effectLst/>
              </a:rPr>
              <a:t>dianalisa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saat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ini</a:t>
            </a:r>
            <a:r>
              <a:rPr lang="en-ID" sz="1200" b="0" dirty="0">
                <a:effectLst/>
              </a:rPr>
              <a:t>. </a:t>
            </a:r>
            <a:r>
              <a:rPr lang="en-ID" sz="1200" b="0" dirty="0" err="1">
                <a:effectLst/>
              </a:rPr>
              <a:t>Namun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dalam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hal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ini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belum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tentu</a:t>
            </a:r>
            <a:r>
              <a:rPr lang="en-ID" sz="1200" b="0" dirty="0">
                <a:effectLst/>
              </a:rPr>
              <a:t> negara </a:t>
            </a:r>
            <a:r>
              <a:rPr lang="en-ID" sz="1200" b="0" dirty="0" err="1">
                <a:effectLst/>
              </a:rPr>
              <a:t>tersebut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merupakan</a:t>
            </a:r>
            <a:r>
              <a:rPr lang="en-ID" sz="1200" b="0" dirty="0">
                <a:effectLst/>
              </a:rPr>
              <a:t> negara </a:t>
            </a:r>
            <a:r>
              <a:rPr lang="en-ID" sz="1200" b="0" dirty="0" err="1">
                <a:effectLst/>
              </a:rPr>
              <a:t>favorit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karena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perlu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analisa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lebih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dalam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terkait</a:t>
            </a:r>
            <a:r>
              <a:rPr lang="en-ID" sz="1200" b="0" dirty="0">
                <a:effectLst/>
              </a:rPr>
              <a:t> </a:t>
            </a:r>
            <a:r>
              <a:rPr lang="en-ID" sz="1200" b="0" i="1" dirty="0">
                <a:effectLst/>
              </a:rPr>
              <a:t>living cost </a:t>
            </a:r>
            <a:r>
              <a:rPr lang="en-ID" sz="1200" b="0" dirty="0">
                <a:effectLst/>
              </a:rPr>
              <a:t>di negara </a:t>
            </a:r>
            <a:r>
              <a:rPr lang="en-ID" sz="1200" b="0" dirty="0" err="1">
                <a:effectLst/>
              </a:rPr>
              <a:t>tersebut</a:t>
            </a:r>
            <a:r>
              <a:rPr lang="en-ID" sz="1200" b="0" dirty="0">
                <a:effectLst/>
              </a:rPr>
              <a:t>.</a:t>
            </a:r>
          </a:p>
          <a:p>
            <a:pPr marL="228600" indent="-22860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 2025 </a:t>
            </a:r>
            <a:r>
              <a:rPr lang="en-ID" sz="1200" b="0" dirty="0" err="1">
                <a:effectLst/>
              </a:rPr>
              <a:t>untuk</a:t>
            </a:r>
            <a:r>
              <a:rPr lang="en-ID" sz="1200" b="0" dirty="0">
                <a:effectLst/>
              </a:rPr>
              <a:t> Data Scientist </a:t>
            </a:r>
            <a:r>
              <a:rPr lang="en-ID" sz="1200" b="0" dirty="0" err="1">
                <a:effectLst/>
              </a:rPr>
              <a:t>direkomendasikan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sebesar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209,204.33 USD</a:t>
            </a:r>
            <a:r>
              <a:rPr lang="en-ID" sz="1200" b="0" dirty="0">
                <a:effectLst/>
              </a:rPr>
              <a:t>, Data Engineer 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201,098.96 USD </a:t>
            </a:r>
            <a:r>
              <a:rPr lang="en-ID" sz="1200" b="0" dirty="0">
                <a:effectLst/>
              </a:rPr>
              <a:t>dan Data Analyst 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156,177.84 USD </a:t>
            </a:r>
            <a:r>
              <a:rPr lang="en-ID" sz="1200" b="0" dirty="0">
                <a:effectLst/>
              </a:rPr>
              <a:t>per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. </a:t>
            </a:r>
            <a:r>
              <a:rPr lang="en-ID" sz="1200" b="0" dirty="0" err="1">
                <a:effectLst/>
              </a:rPr>
              <a:t>Artinya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keseluruha</a:t>
            </a:r>
            <a:r>
              <a:rPr lang="en-ID" sz="1200" dirty="0" err="1"/>
              <a:t>n</a:t>
            </a:r>
            <a:r>
              <a:rPr lang="en-ID" sz="1200" dirty="0"/>
              <a:t> </a:t>
            </a:r>
            <a:r>
              <a:rPr lang="en-ID" sz="1200" dirty="0" err="1"/>
              <a:t>posisi</a:t>
            </a:r>
            <a:r>
              <a:rPr lang="en-ID" sz="1200" dirty="0"/>
              <a:t> </a:t>
            </a:r>
            <a:r>
              <a:rPr lang="en-ID" sz="1200" b="0" dirty="0">
                <a:effectLst/>
              </a:rPr>
              <a:t>Data Science </a:t>
            </a:r>
            <a:r>
              <a:rPr lang="en-ID" sz="1200" b="0" dirty="0" err="1">
                <a:effectLst/>
              </a:rPr>
              <a:t>dinilai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baik</a:t>
            </a:r>
            <a:r>
              <a:rPr lang="en-ID" sz="1200" b="0" dirty="0">
                <a:effectLst/>
              </a:rPr>
              <a:t> dan </a:t>
            </a:r>
            <a:r>
              <a:rPr lang="en-ID" sz="1200" b="0" dirty="0" err="1">
                <a:effectLst/>
              </a:rPr>
              <a:t>bisa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dijadikan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rekomendasi</a:t>
            </a:r>
            <a:r>
              <a:rPr lang="en-ID" sz="1200" b="0" dirty="0">
                <a:effectLst/>
              </a:rPr>
              <a:t> job </a:t>
            </a:r>
            <a:r>
              <a:rPr lang="en-ID" sz="1200" b="0" dirty="0" err="1">
                <a:effectLst/>
              </a:rPr>
              <a:t>tilte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saat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ini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karena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yang </a:t>
            </a:r>
            <a:r>
              <a:rPr lang="en-ID" sz="1200" b="0" dirty="0" err="1">
                <a:effectLst/>
              </a:rPr>
              <a:t>meningkat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dari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walaupun</a:t>
            </a:r>
            <a:r>
              <a:rPr lang="en-ID" sz="1200" b="0" dirty="0">
                <a:effectLst/>
              </a:rPr>
              <a:t> pada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 2021 </a:t>
            </a:r>
            <a:r>
              <a:rPr lang="en-ID" sz="1200" b="0" dirty="0" err="1">
                <a:effectLst/>
              </a:rPr>
              <a:t>sempat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mengalami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penurunan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besar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kemungkinan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adalah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efek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dari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adanya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wabah</a:t>
            </a:r>
            <a:r>
              <a:rPr lang="en-ID" sz="1200" b="0" dirty="0">
                <a:effectLst/>
              </a:rPr>
              <a:t> Covid pada </a:t>
            </a:r>
            <a:r>
              <a:rPr lang="en-ID" sz="1200" b="0" dirty="0" err="1">
                <a:effectLst/>
              </a:rPr>
              <a:t>saat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itu</a:t>
            </a:r>
            <a:r>
              <a:rPr lang="en-ID" sz="1200" b="0" dirty="0">
                <a:effectLst/>
              </a:rPr>
              <a:t>.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br>
              <a:rPr lang="en-ID" sz="1200" b="0" dirty="0">
                <a:effectLst/>
              </a:rPr>
            </a:br>
            <a:endParaRPr lang="en-ID" sz="1200" b="0" dirty="0">
              <a:effectLst/>
            </a:endParaRP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7902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633046"/>
            <a:ext cx="7989746" cy="1543226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D4E50-9C0E-70AF-A07C-0CD83ABFEAC7}"/>
              </a:ext>
            </a:extLst>
          </p:cNvPr>
          <p:cNvSpPr txBox="1"/>
          <p:nvPr/>
        </p:nvSpPr>
        <p:spPr>
          <a:xfrm>
            <a:off x="1148862" y="2782277"/>
            <a:ext cx="10541091" cy="1370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400" dirty="0"/>
              <a:t>Detail Analysis : </a:t>
            </a:r>
            <a:r>
              <a:rPr lang="en-US" sz="1400" dirty="0">
                <a:hlinkClick r:id="rId3"/>
              </a:rPr>
              <a:t>https://github.com/CODA-Assignment-Bay/p1-coda001-rmt-m2-lusitaniarc</a:t>
            </a:r>
            <a:endParaRPr lang="en-US" sz="1400" dirty="0"/>
          </a:p>
          <a:p>
            <a:pPr>
              <a:lnSpc>
                <a:spcPts val="216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dirty="0"/>
              <a:t>Dashboard Data Viz : </a:t>
            </a:r>
            <a:r>
              <a:rPr lang="en-ID" sz="1400" dirty="0">
                <a:hlinkClick r:id="rId4"/>
              </a:rPr>
              <a:t>https://public.tableau.com/app/profile/lusitania.ragil.cahyaningsih/viz/P1M2_lusitania/avg_salary?publish=yes</a:t>
            </a:r>
            <a:endParaRPr lang="en-ID" sz="1400" dirty="0"/>
          </a:p>
          <a:p>
            <a:pPr>
              <a:lnSpc>
                <a:spcPts val="2160"/>
              </a:lnSpc>
              <a:spcBef>
                <a:spcPts val="1200"/>
              </a:spcBef>
              <a:spcAft>
                <a:spcPts val="600"/>
              </a:spcAft>
            </a:pP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Business Context and Problem 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7326D-2B39-49AC-2E9A-FAED343C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835" t="17558" b="5258"/>
          <a:stretch/>
        </p:blipFill>
        <p:spPr>
          <a:xfrm>
            <a:off x="6336405" y="1273570"/>
            <a:ext cx="5259298" cy="52932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47AC40CB-9B40-86F5-047B-FC97836E111D}"/>
              </a:ext>
            </a:extLst>
          </p:cNvPr>
          <p:cNvGrpSpPr/>
          <p:nvPr/>
        </p:nvGrpSpPr>
        <p:grpSpPr bwMode="blackWhite">
          <a:xfrm>
            <a:off x="531552" y="2043867"/>
            <a:ext cx="558179" cy="409838"/>
            <a:chOff x="6953426" y="711274"/>
            <a:chExt cx="558179" cy="409838"/>
          </a:xfrm>
        </p:grpSpPr>
        <p:sp>
          <p:nvSpPr>
            <p:cNvPr id="6" name="Oval 5" descr="Small circle">
              <a:extLst>
                <a:ext uri="{FF2B5EF4-FFF2-40B4-BE49-F238E27FC236}">
                  <a16:creationId xmlns:a16="http://schemas.microsoft.com/office/drawing/2014/main" id="{0EE20706-E68E-61BA-70CD-CC38BFB80DF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 descr="Number 1">
              <a:extLst>
                <a:ext uri="{FF2B5EF4-FFF2-40B4-BE49-F238E27FC236}">
                  <a16:creationId xmlns:a16="http://schemas.microsoft.com/office/drawing/2014/main" id="{69DE1C47-7443-0D5B-67F0-6B1A92CA6FD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9EB423BA-1D93-6F30-F24C-81AF2299C743}"/>
              </a:ext>
            </a:extLst>
          </p:cNvPr>
          <p:cNvSpPr txBox="1">
            <a:spLocks/>
          </p:cNvSpPr>
          <p:nvPr/>
        </p:nvSpPr>
        <p:spPr>
          <a:xfrm>
            <a:off x="1056513" y="2084059"/>
            <a:ext cx="5279892" cy="9051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Topik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Permasalahan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pentingnya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peran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seorang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Data Scientist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sehingga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perlu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“treatment”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memberlakukan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standarisasi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harapannya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angka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turnover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karena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permasalahan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. 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  <p:grpSp>
        <p:nvGrpSpPr>
          <p:cNvPr id="14" name="Group 13" descr="Small circle with number 3 inside  indicating step 3">
            <a:extLst>
              <a:ext uri="{FF2B5EF4-FFF2-40B4-BE49-F238E27FC236}">
                <a16:creationId xmlns:a16="http://schemas.microsoft.com/office/drawing/2014/main" id="{2850FC23-0FC1-6771-E317-C49D97C93446}"/>
              </a:ext>
            </a:extLst>
          </p:cNvPr>
          <p:cNvGrpSpPr/>
          <p:nvPr/>
        </p:nvGrpSpPr>
        <p:grpSpPr bwMode="blackWhite">
          <a:xfrm>
            <a:off x="459909" y="3593833"/>
            <a:ext cx="558179" cy="409838"/>
            <a:chOff x="6953426" y="711274"/>
            <a:chExt cx="558179" cy="409838"/>
          </a:xfrm>
        </p:grpSpPr>
        <p:sp>
          <p:nvSpPr>
            <p:cNvPr id="15" name="Oval 14" descr="Small circle">
              <a:extLst>
                <a:ext uri="{FF2B5EF4-FFF2-40B4-BE49-F238E27FC236}">
                  <a16:creationId xmlns:a16="http://schemas.microsoft.com/office/drawing/2014/main" id="{A8ED5EA2-5451-9F63-056A-0F210C24771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 descr="Number 3">
              <a:extLst>
                <a:ext uri="{FF2B5EF4-FFF2-40B4-BE49-F238E27FC236}">
                  <a16:creationId xmlns:a16="http://schemas.microsoft.com/office/drawing/2014/main" id="{CFAA8554-5DF7-E9CD-FBB0-6B755BD73CD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4DF0C606-68FE-CD3D-5210-713DA9BC82EE}"/>
              </a:ext>
            </a:extLst>
          </p:cNvPr>
          <p:cNvSpPr txBox="1">
            <a:spLocks/>
          </p:cNvSpPr>
          <p:nvPr/>
        </p:nvSpPr>
        <p:spPr>
          <a:xfrm>
            <a:off x="1013033" y="3593833"/>
            <a:ext cx="5231113" cy="1173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Problem Background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profesi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semakin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berkembang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pesat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>
                <a:solidFill>
                  <a:schemeClr val="tx1"/>
                </a:solidFill>
                <a:effectLst/>
              </a:rPr>
              <a:t>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menjadi</a:t>
            </a:r>
            <a:r>
              <a:rPr lang="en-ID" b="0" dirty="0">
                <a:solidFill>
                  <a:schemeClr val="tx1"/>
                </a:solidFill>
                <a:effectLst/>
              </a:rPr>
              <a:t> salah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satu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pekerjaan</a:t>
            </a:r>
            <a:r>
              <a:rPr lang="en-ID" b="0" dirty="0">
                <a:solidFill>
                  <a:schemeClr val="tx1"/>
                </a:solidFill>
                <a:effectLst/>
              </a:rPr>
              <a:t> yang paling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dicari</a:t>
            </a:r>
            <a:r>
              <a:rPr lang="en-ID" b="0" dirty="0">
                <a:solidFill>
                  <a:schemeClr val="tx1"/>
                </a:solidFill>
                <a:effectLst/>
              </a:rPr>
              <a:t> di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berbagai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industri</a:t>
            </a:r>
            <a:r>
              <a:rPr lang="en-ID" b="0" dirty="0">
                <a:solidFill>
                  <a:schemeClr val="tx1"/>
                </a:solidFill>
                <a:effectLst/>
              </a:rPr>
              <a:t>.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Menganalisis</a:t>
            </a:r>
            <a:r>
              <a:rPr lang="en-ID" b="0" dirty="0">
                <a:solidFill>
                  <a:schemeClr val="tx1"/>
                </a:solidFill>
                <a:effectLst/>
              </a:rPr>
              <a:t> data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seorang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bukan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hanya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penting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bagi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individu</a:t>
            </a:r>
            <a:r>
              <a:rPr lang="en-ID" b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bekerja</a:t>
            </a:r>
            <a:r>
              <a:rPr lang="en-ID" b="0" dirty="0">
                <a:solidFill>
                  <a:schemeClr val="tx1"/>
                </a:solidFill>
                <a:effectLst/>
              </a:rPr>
              <a:t> di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bidang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dirty="0">
                <a:solidFill>
                  <a:schemeClr val="tx1"/>
                </a:solidFill>
                <a:effectLst/>
              </a:rPr>
              <a:t>,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tetapi</a:t>
            </a:r>
            <a:r>
              <a:rPr lang="en-ID" b="0" dirty="0">
                <a:solidFill>
                  <a:schemeClr val="tx1"/>
                </a:solidFill>
                <a:effectLst/>
              </a:rPr>
              <a:t> juga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bagi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lembaga</a:t>
            </a:r>
            <a:r>
              <a:rPr lang="en-ID" b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ingin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menarik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dan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mempertahankan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talenta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terbaiknya</a:t>
            </a:r>
            <a:r>
              <a:rPr lang="en-ID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en-ID" b="0" dirty="0">
              <a:solidFill>
                <a:srgbClr val="C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just">
              <a:spcAft>
                <a:spcPts val="600"/>
              </a:spcAft>
              <a:buNone/>
              <a:defRPr/>
            </a:pPr>
            <a:endParaRPr lang="en-US" dirty="0">
              <a:solidFill>
                <a:schemeClr val="tx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E1324-8E0E-8458-C126-9D3FCC0BD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7C9563-4F8E-7D96-1AEE-14E6514D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 and Key Questions</a:t>
            </a:r>
          </a:p>
        </p:txBody>
      </p:sp>
      <p:grpSp>
        <p:nvGrpSpPr>
          <p:cNvPr id="10" name="Group 9" descr="Small circle with number 2 inside  indicating step 2">
            <a:extLst>
              <a:ext uri="{FF2B5EF4-FFF2-40B4-BE49-F238E27FC236}">
                <a16:creationId xmlns:a16="http://schemas.microsoft.com/office/drawing/2014/main" id="{4E75D0B9-5EFD-C9D5-2700-4AE80205EC41}"/>
              </a:ext>
            </a:extLst>
          </p:cNvPr>
          <p:cNvGrpSpPr/>
          <p:nvPr/>
        </p:nvGrpSpPr>
        <p:grpSpPr bwMode="blackWhite">
          <a:xfrm>
            <a:off x="521207" y="1659723"/>
            <a:ext cx="558179" cy="409838"/>
            <a:chOff x="6953426" y="711274"/>
            <a:chExt cx="558179" cy="409838"/>
          </a:xfrm>
        </p:grpSpPr>
        <p:sp>
          <p:nvSpPr>
            <p:cNvPr id="11" name="Oval 10" descr="Small circle">
              <a:extLst>
                <a:ext uri="{FF2B5EF4-FFF2-40B4-BE49-F238E27FC236}">
                  <a16:creationId xmlns:a16="http://schemas.microsoft.com/office/drawing/2014/main" id="{C4D8DC49-3786-1D13-E024-F0C3BB15518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2">
              <a:extLst>
                <a:ext uri="{FF2B5EF4-FFF2-40B4-BE49-F238E27FC236}">
                  <a16:creationId xmlns:a16="http://schemas.microsoft.com/office/drawing/2014/main" id="{DEB34152-D184-C78A-9830-4EB4CD9EC4D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8AB08071-C824-10CE-CEB8-073F1A1624AD}"/>
              </a:ext>
            </a:extLst>
          </p:cNvPr>
          <p:cNvSpPr txBox="1">
            <a:spLocks/>
          </p:cNvSpPr>
          <p:nvPr/>
        </p:nvSpPr>
        <p:spPr>
          <a:xfrm>
            <a:off x="1046168" y="1699916"/>
            <a:ext cx="5279892" cy="2938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Objective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 SMART framework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   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=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standarisasi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mempersiapkan</a:t>
            </a:r>
            <a:r>
              <a:rPr lang="en-ID" b="0" dirty="0">
                <a:solidFill>
                  <a:schemeClr val="tx1"/>
                </a:solidFill>
                <a:effectLst/>
              </a:rPr>
              <a:t>    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ID" b="0" dirty="0">
                <a:solidFill>
                  <a:schemeClr val="tx1"/>
                </a:solidFill>
                <a:effectLst/>
              </a:rPr>
              <a:t>       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persaingan</a:t>
            </a:r>
            <a:r>
              <a:rPr lang="en-ID" b="0" dirty="0">
                <a:solidFill>
                  <a:schemeClr val="tx1"/>
                </a:solidFill>
                <a:effectLst/>
              </a:rPr>
              <a:t> pasar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tenaga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kerja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tidak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ada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yang resign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karena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permasalahan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ID" dirty="0">
                <a:solidFill>
                  <a:schemeClr val="tx1"/>
                </a:solidFill>
              </a:rPr>
              <a:t>       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analisis</a:t>
            </a:r>
            <a:r>
              <a:rPr lang="en-ID" b="0" dirty="0">
                <a:solidFill>
                  <a:schemeClr val="tx1"/>
                </a:solidFill>
                <a:effectLst/>
              </a:rPr>
              <a:t>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mengaplikasikan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standar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melakukan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standarisasi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maka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ID" dirty="0">
                <a:solidFill>
                  <a:schemeClr val="tx1"/>
                </a:solidFill>
              </a:rPr>
              <a:t>      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mampu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mempertahankan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maupun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mendapatkan</a:t>
            </a:r>
            <a:r>
              <a:rPr lang="en-ID" b="0" dirty="0">
                <a:solidFill>
                  <a:schemeClr val="tx1"/>
                </a:solidFill>
                <a:effectLst/>
              </a:rPr>
              <a:t> SDM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terbaik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fi-FI" b="0" dirty="0">
                <a:solidFill>
                  <a:schemeClr val="tx1"/>
                </a:solidFill>
                <a:effectLst/>
              </a:rPr>
              <a:t>tahun 2025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2B5F70-1BDE-3601-CAED-EBF5032C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99" y="1849372"/>
            <a:ext cx="3934317" cy="3934317"/>
          </a:xfrm>
          <a:prstGeom prst="rect">
            <a:avLst/>
          </a:prstGeom>
        </p:spPr>
      </p:pic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D53B5B75-FEC2-048A-810F-9FCCE4D11F72}"/>
              </a:ext>
            </a:extLst>
          </p:cNvPr>
          <p:cNvSpPr txBox="1">
            <a:spLocks/>
          </p:cNvSpPr>
          <p:nvPr/>
        </p:nvSpPr>
        <p:spPr>
          <a:xfrm>
            <a:off x="1046168" y="4762945"/>
            <a:ext cx="5279892" cy="125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25"/>
              </a:lnSpc>
              <a:buNone/>
            </a:pPr>
            <a:r>
              <a:rPr lang="en-ID" b="0" dirty="0" err="1">
                <a:solidFill>
                  <a:schemeClr val="tx1"/>
                </a:solidFill>
                <a:effectLst/>
              </a:rPr>
              <a:t>Sasarannya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standarisasi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,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hal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mempersiapkan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persaingan</a:t>
            </a:r>
            <a:r>
              <a:rPr lang="en-ID" b="0" dirty="0">
                <a:solidFill>
                  <a:schemeClr val="tx1"/>
                </a:solidFill>
                <a:effectLst/>
              </a:rPr>
              <a:t> pasar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tenaga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kerja</a:t>
            </a:r>
            <a:r>
              <a:rPr lang="en-ID" b="0" dirty="0">
                <a:solidFill>
                  <a:schemeClr val="tx1"/>
                </a:solidFill>
                <a:effectLst/>
              </a:rPr>
              <a:t> pada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awal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tahun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2025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cara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menganalisa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data-data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pada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berbagai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diberbagai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tingkat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keahlian</a:t>
            </a:r>
            <a:r>
              <a:rPr lang="en-ID" b="0" dirty="0">
                <a:solidFill>
                  <a:schemeClr val="tx1"/>
                </a:solidFill>
                <a:effectLst/>
              </a:rPr>
              <a:t>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pengalaman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serta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menerapkannya</a:t>
            </a:r>
            <a:r>
              <a:rPr lang="en-ID" b="0" dirty="0">
                <a:solidFill>
                  <a:schemeClr val="tx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2945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 and Key Questions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1002688" y="1796508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Penjabaran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Key Questions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079386" y="2324215"/>
            <a:ext cx="5881440" cy="346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it-IT" dirty="0">
                <a:solidFill>
                  <a:schemeClr val="tx1"/>
                </a:solidFill>
              </a:rPr>
              <a:t>Berapa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gaji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ID" dirty="0" err="1">
                <a:solidFill>
                  <a:schemeClr val="tx1"/>
                </a:solidFill>
              </a:rPr>
              <a:t>Bagaimana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trend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2020 – 2023?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ID" dirty="0" err="1">
                <a:solidFill>
                  <a:schemeClr val="tx1"/>
                </a:solidFill>
              </a:rPr>
              <a:t>Berapa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rekomendasi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2025?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US" dirty="0" err="1">
                <a:solidFill>
                  <a:schemeClr val="tx1"/>
                </a:solidFill>
              </a:rPr>
              <a:t>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US" dirty="0" err="1">
                <a:solidFill>
                  <a:schemeClr val="tx1"/>
                </a:solidFill>
              </a:rPr>
              <a:t>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experience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expertise</a:t>
            </a:r>
            <a:r>
              <a:rPr lang="en-US" dirty="0">
                <a:solidFill>
                  <a:schemeClr val="tx1"/>
                </a:solidFill>
              </a:rPr>
              <a:t> level?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it-IT" dirty="0">
                <a:solidFill>
                  <a:schemeClr val="tx1"/>
                </a:solidFill>
              </a:rPr>
              <a:t>i negara mana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 tertinggi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nn-NO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Variabel apa saja yang</a:t>
            </a:r>
            <a:r>
              <a:rPr lang="nn-NO" dirty="0">
                <a:solidFill>
                  <a:schemeClr val="tx1"/>
                </a:solidFill>
              </a:rPr>
              <a:t> </a:t>
            </a:r>
            <a:r>
              <a:rPr lang="nn-NO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nn-NO" dirty="0">
                <a:solidFill>
                  <a:schemeClr val="tx1"/>
                </a:solidFill>
              </a:rPr>
              <a:t> tinggi - rendahnya gaji Data Scientist, Data Engineer, dan Data Analyst?</a:t>
            </a:r>
          </a:p>
          <a:p>
            <a:pPr algn="just">
              <a:lnSpc>
                <a:spcPts val="1100"/>
              </a:lnSpc>
              <a:spcBef>
                <a:spcPts val="1200"/>
              </a:spcBef>
              <a:spcAft>
                <a:spcPts val="600"/>
              </a:spcAft>
            </a:pPr>
            <a:endParaRPr lang="it-IT" b="0" dirty="0">
              <a:solidFill>
                <a:schemeClr val="tx1"/>
              </a:solidFill>
              <a:effectLst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21207" y="1741645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294566" y="3010855"/>
            <a:ext cx="5428001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en-ID" dirty="0"/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1294567" y="3726729"/>
            <a:ext cx="5428000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en-ID" dirty="0"/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294567" y="4474655"/>
            <a:ext cx="5428000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28961-EF3A-F11D-03B9-58F2F47B3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99" y="1849372"/>
            <a:ext cx="3934317" cy="3934317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31831975-6CE5-8996-ECBC-C23F30370A1E}"/>
              </a:ext>
            </a:extLst>
          </p:cNvPr>
          <p:cNvSpPr txBox="1">
            <a:spLocks/>
          </p:cNvSpPr>
          <p:nvPr/>
        </p:nvSpPr>
        <p:spPr>
          <a:xfrm>
            <a:off x="1294567" y="5220151"/>
            <a:ext cx="5428000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it-IT" dirty="0"/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FE9E724C-E93B-6242-A73A-5D7C4C7D7282}"/>
              </a:ext>
            </a:extLst>
          </p:cNvPr>
          <p:cNvSpPr txBox="1">
            <a:spLocks/>
          </p:cNvSpPr>
          <p:nvPr/>
        </p:nvSpPr>
        <p:spPr>
          <a:xfrm>
            <a:off x="1089730" y="5622926"/>
            <a:ext cx="5428001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829421" y="1405253"/>
            <a:ext cx="4571304" cy="18015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Variable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Job Title		: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Jabatan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lingkup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Science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Salary in USD	: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Gaji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per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 Dollar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Experience Level	: Tingkat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pengalaman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kerja</a:t>
            </a:r>
            <a:endParaRPr lang="en-US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Expertise Level	: Tingkat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keahlian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kerja</a:t>
            </a:r>
            <a:endParaRPr lang="en-US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 Size	: Skala Perusahaan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		: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kesesuaian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CE2984-904F-4D7B-0962-6D3CCD00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2" y="1431010"/>
            <a:ext cx="6204799" cy="21100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E74E2F-36F3-5936-B03A-9D500A3ACA32}"/>
              </a:ext>
            </a:extLst>
          </p:cNvPr>
          <p:cNvSpPr txBox="1"/>
          <p:nvPr/>
        </p:nvSpPr>
        <p:spPr>
          <a:xfrm>
            <a:off x="-103029" y="1186027"/>
            <a:ext cx="6381482" cy="438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425"/>
              </a:lnSpc>
            </a:pPr>
            <a:r>
              <a:rPr lang="fr-FR" sz="1000" b="0" dirty="0">
                <a:effectLst/>
              </a:rPr>
              <a:t>Data source: </a:t>
            </a:r>
            <a:r>
              <a:rPr lang="fr-FR" sz="1000" b="0" dirty="0">
                <a:effectLst/>
                <a:hlinkClick r:id="rId3"/>
              </a:rPr>
              <a:t>https://www.kaggle.com/datasets/iamsouravbanerjee/data-science-salaries-2023/data</a:t>
            </a:r>
            <a:endParaRPr lang="fr-FR" sz="1000" b="0" dirty="0">
              <a:effectLst/>
            </a:endParaRPr>
          </a:p>
          <a:p>
            <a:pPr algn="r">
              <a:lnSpc>
                <a:spcPts val="1425"/>
              </a:lnSpc>
            </a:pPr>
            <a:endParaRPr lang="fr-FR" sz="1000" b="0" dirty="0">
              <a:effectLst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68273C-31B7-A07F-18DD-D3E6FC330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22" y="3566790"/>
            <a:ext cx="4079590" cy="17715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5241C0-5253-1E77-8C7A-9D5861081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22" y="5405079"/>
            <a:ext cx="4079590" cy="11533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3B293-6921-139B-A1CE-611F02A71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049" y="3992444"/>
            <a:ext cx="3722174" cy="12370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29D94B-0D86-577E-74FA-EEE3E6B3FD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5049" y="5312613"/>
            <a:ext cx="3722174" cy="12370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F6ED932-F212-2399-C9E3-2A06F59F53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8060" y="4097877"/>
            <a:ext cx="3404627" cy="11335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411D2-2527-ACEA-729F-34D255CC40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8059" y="5418148"/>
            <a:ext cx="3404627" cy="11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83676-2B2B-2E04-AA40-099EDCBA2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244DB5-A6BD-61BE-EA0A-C4249CE0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 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7FDE5-1175-B2D3-7228-9FD99B9E5E9A}"/>
              </a:ext>
            </a:extLst>
          </p:cNvPr>
          <p:cNvSpPr txBox="1"/>
          <p:nvPr/>
        </p:nvSpPr>
        <p:spPr>
          <a:xfrm>
            <a:off x="-103029" y="1186027"/>
            <a:ext cx="6381482" cy="438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425"/>
              </a:lnSpc>
            </a:pPr>
            <a:r>
              <a:rPr lang="fr-FR" sz="1000" b="0" dirty="0">
                <a:effectLst/>
              </a:rPr>
              <a:t>Data source: </a:t>
            </a:r>
            <a:r>
              <a:rPr lang="fr-FR" sz="1000" b="0" dirty="0">
                <a:effectLst/>
                <a:hlinkClick r:id="rId2"/>
              </a:rPr>
              <a:t>https://www.kaggle.com/datasets/iamsouravbanerjee/data-science-salaries-2023/data</a:t>
            </a:r>
            <a:endParaRPr lang="fr-FR" sz="1000" b="0" dirty="0">
              <a:effectLst/>
            </a:endParaRPr>
          </a:p>
          <a:p>
            <a:pPr algn="r">
              <a:lnSpc>
                <a:spcPts val="1425"/>
              </a:lnSpc>
            </a:pPr>
            <a:endParaRPr lang="fr-FR" sz="1000" b="0" dirty="0">
              <a:effectLst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3FEC13-5152-8CE7-DA18-32979E9FA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6" y="1502799"/>
            <a:ext cx="6168981" cy="178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E4BA8B-4AC5-62B0-2140-3D46FC2409EC}"/>
              </a:ext>
            </a:extLst>
          </p:cNvPr>
          <p:cNvSpPr txBox="1"/>
          <p:nvPr/>
        </p:nvSpPr>
        <p:spPr>
          <a:xfrm>
            <a:off x="450763" y="3349435"/>
            <a:ext cx="6497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b="0" i="0" dirty="0">
                <a:effectLst/>
              </a:rPr>
              <a:t>Mean of salary	: $ 133,667.13 /year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/>
              <a:t>Median of salary	</a:t>
            </a:r>
            <a:r>
              <a:rPr lang="nn-NO" sz="1200" b="0" i="0" dirty="0">
                <a:effectLst/>
              </a:rPr>
              <a:t>: $ 127,037.50 /year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b="0" i="0" dirty="0">
                <a:effectLst/>
              </a:rPr>
              <a:t>Modus of salary	: $ 100,000.00 /year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Skewness		: 0.6266 -&gt; </a:t>
            </a:r>
            <a:r>
              <a:rPr lang="en-US" sz="12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Distribution is moderately skewed (positive skewed)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Kurtosis		: 0.4380 -&gt; </a:t>
            </a:r>
            <a:r>
              <a:rPr lang="en-ID" sz="12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Leptokurtic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2C52B-52F0-206B-295B-F6A968EB9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062" y="1502799"/>
            <a:ext cx="4539146" cy="38419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0F2CF0-6760-AA6B-2A37-055971F15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82854" y="144116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20F8F3-0663-0DE2-07E4-955A7D667A70}"/>
              </a:ext>
            </a:extLst>
          </p:cNvPr>
          <p:cNvSpPr txBox="1"/>
          <p:nvPr/>
        </p:nvSpPr>
        <p:spPr>
          <a:xfrm>
            <a:off x="6965009" y="5440106"/>
            <a:ext cx="4889996" cy="79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ID" sz="1100" b="0" dirty="0" err="1">
                <a:effectLst/>
              </a:rPr>
              <a:t>Kecenderungan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variabel-variabel</a:t>
            </a:r>
            <a:r>
              <a:rPr lang="en-ID" sz="1100" b="0" dirty="0">
                <a:effectLst/>
              </a:rPr>
              <a:t> pada data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memiliki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korelasi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dengan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sz="1100" b="0" dirty="0">
                <a:effectLst/>
              </a:rPr>
              <a:t>. </a:t>
            </a:r>
            <a:r>
              <a:rPr lang="en-ID" sz="1100" b="0" dirty="0" err="1">
                <a:effectLst/>
              </a:rPr>
              <a:t>Namun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jika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diperingkat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terdapat</a:t>
            </a:r>
            <a:r>
              <a:rPr lang="en-ID" sz="1100" b="0" dirty="0">
                <a:effectLst/>
              </a:rPr>
              <a:t> 2 </a:t>
            </a:r>
            <a:r>
              <a:rPr lang="en-ID" sz="1100" b="0" dirty="0" err="1">
                <a:effectLst/>
              </a:rPr>
              <a:t>variabel</a:t>
            </a:r>
            <a:r>
              <a:rPr lang="en-ID" sz="1100" b="0" dirty="0">
                <a:effectLst/>
              </a:rPr>
              <a:t> yang </a:t>
            </a:r>
            <a:r>
              <a:rPr lang="en-ID" sz="1100" b="0" dirty="0" err="1">
                <a:effectLst/>
              </a:rPr>
              <a:t>hampir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memiliki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korelasi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positif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dengan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gaji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yaitu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</a:rPr>
              <a:t>variabel</a:t>
            </a:r>
            <a:r>
              <a:rPr lang="en-ID" sz="1100" b="0" dirty="0">
                <a:solidFill>
                  <a:srgbClr val="C00000"/>
                </a:solidFill>
                <a:effectLst/>
              </a:rPr>
              <a:t> experience level</a:t>
            </a:r>
            <a:r>
              <a:rPr lang="en-ID" sz="1100" b="0" dirty="0">
                <a:effectLst/>
              </a:rPr>
              <a:t> dan </a:t>
            </a:r>
            <a:r>
              <a:rPr lang="en-ID" sz="1100" b="0" dirty="0">
                <a:solidFill>
                  <a:srgbClr val="C00000"/>
                </a:solidFill>
                <a:effectLst/>
              </a:rPr>
              <a:t>expertise level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sedikit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namun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signifikan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22860C-0C1C-A3C5-CBBF-2D7A01A8C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638" y="4590866"/>
            <a:ext cx="2481009" cy="193844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9504DC-E1E2-57E8-1198-C71645AB6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0763" y="4494225"/>
            <a:ext cx="6349282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D40347-7251-2F2D-0BCD-4EFC635B8054}"/>
              </a:ext>
            </a:extLst>
          </p:cNvPr>
          <p:cNvSpPr txBox="1"/>
          <p:nvPr/>
        </p:nvSpPr>
        <p:spPr>
          <a:xfrm>
            <a:off x="673409" y="4886108"/>
            <a:ext cx="36361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dirty="0"/>
              <a:t>Variasi : 4,011,776,939.22</a:t>
            </a:r>
          </a:p>
          <a:p>
            <a:r>
              <a:rPr lang="en-ID" sz="1100" dirty="0" err="1"/>
              <a:t>Simpangan</a:t>
            </a:r>
            <a:r>
              <a:rPr lang="en-ID" sz="1100" dirty="0"/>
              <a:t> </a:t>
            </a:r>
            <a:r>
              <a:rPr lang="en-ID" sz="1100" dirty="0" err="1"/>
              <a:t>baku</a:t>
            </a:r>
            <a:r>
              <a:rPr lang="en-ID" sz="1100" dirty="0"/>
              <a:t> : 63,338.589 </a:t>
            </a:r>
          </a:p>
          <a:p>
            <a:endParaRPr lang="en-ID" sz="1100" dirty="0"/>
          </a:p>
          <a:p>
            <a:r>
              <a:rPr lang="en-ID" sz="1100" dirty="0" err="1"/>
              <a:t>Variasi</a:t>
            </a:r>
            <a:r>
              <a:rPr lang="en-ID" sz="1100" dirty="0"/>
              <a:t> data </a:t>
            </a:r>
            <a:r>
              <a:rPr lang="en-ID" sz="1100" dirty="0" err="1"/>
              <a:t>gaji</a:t>
            </a:r>
            <a:r>
              <a:rPr lang="en-ID" sz="1100" dirty="0"/>
              <a:t> sangat </a:t>
            </a:r>
            <a:r>
              <a:rPr lang="en-ID" sz="1100" dirty="0" err="1"/>
              <a:t>beragam</a:t>
            </a:r>
            <a:r>
              <a:rPr lang="en-ID" sz="1100" dirty="0"/>
              <a:t> dan </a:t>
            </a:r>
            <a:r>
              <a:rPr lang="en-ID" sz="1100" dirty="0" err="1"/>
              <a:t>berdasarkan</a:t>
            </a:r>
            <a:r>
              <a:rPr lang="en-ID" sz="1100" dirty="0"/>
              <a:t> </a:t>
            </a:r>
            <a:r>
              <a:rPr lang="en-ID" sz="1100" dirty="0" err="1"/>
              <a:t>simpangan</a:t>
            </a:r>
            <a:r>
              <a:rPr lang="en-ID" sz="1100" dirty="0"/>
              <a:t> </a:t>
            </a:r>
            <a:r>
              <a:rPr lang="en-ID" sz="1100" dirty="0" err="1"/>
              <a:t>baku</a:t>
            </a:r>
            <a:r>
              <a:rPr lang="en-ID" sz="1100" dirty="0"/>
              <a:t> </a:t>
            </a:r>
            <a:r>
              <a:rPr lang="en-ID" sz="1100" dirty="0" err="1"/>
              <a:t>diketahui</a:t>
            </a:r>
            <a:r>
              <a:rPr lang="en-ID" sz="1100" dirty="0"/>
              <a:t> </a:t>
            </a:r>
            <a:r>
              <a:rPr lang="en-ID" sz="1100" dirty="0" err="1"/>
              <a:t>bahwa</a:t>
            </a:r>
            <a:r>
              <a:rPr lang="en-ID" sz="1100" dirty="0"/>
              <a:t> </a:t>
            </a:r>
            <a:r>
              <a:rPr lang="en-ID" sz="1100" dirty="0" err="1"/>
              <a:t>variasinya</a:t>
            </a:r>
            <a:r>
              <a:rPr lang="en-ID" sz="1100" dirty="0"/>
              <a:t> </a:t>
            </a:r>
            <a:r>
              <a:rPr lang="en-ID" sz="1100" dirty="0" err="1"/>
              <a:t>sendiri</a:t>
            </a:r>
            <a:r>
              <a:rPr lang="en-ID" sz="1100" dirty="0"/>
              <a:t> </a:t>
            </a:r>
            <a:r>
              <a:rPr lang="en-ID" sz="1100" dirty="0" err="1"/>
              <a:t>cukup</a:t>
            </a:r>
            <a:r>
              <a:rPr lang="en-ID" sz="1100" dirty="0"/>
              <a:t> </a:t>
            </a:r>
            <a:r>
              <a:rPr lang="en-ID" sz="1100" dirty="0" err="1"/>
              <a:t>menyebar</a:t>
            </a:r>
            <a:r>
              <a:rPr lang="en-ID" sz="1100" dirty="0"/>
              <a:t>.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422701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676829" y="1474808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methodologi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key questions, </a:t>
            </a:r>
            <a:r>
              <a:rPr lang="en-US" dirty="0" err="1"/>
              <a:t>diantaranya</a:t>
            </a:r>
            <a:r>
              <a:rPr lang="en-US" dirty="0"/>
              <a:t>: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1323513" y="2393858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830830" y="2434050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Membandingkan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plot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bar chart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1323513" y="3372596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830828" y="3412788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prediksi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gaji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2025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linear regression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1322109" y="4523883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841589" y="4540172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hipotesa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menganalisa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Chi-Squared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461689" y="2594814"/>
            <a:ext cx="5276002" cy="2942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Hint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: </a:t>
            </a:r>
          </a:p>
          <a:p>
            <a:pPr algn="just">
              <a:spcAft>
                <a:spcPts val="600"/>
              </a:spcAft>
              <a:buAutoNum type="arabicParenBoth"/>
            </a:pP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Metode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Linear Regression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teknik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data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memprediksi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variabel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data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sudah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. 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Metode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memodelkan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variabel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variabel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sudah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persamaan</a:t>
            </a:r>
            <a:r>
              <a:rPr lang="en-ID" b="0" i="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linier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ts val="600"/>
              </a:spcAft>
              <a:buAutoNum type="arabicParenBoth"/>
            </a:pP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Chi-Squared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uji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hipotesis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dua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sampel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digunakan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menguji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hubungan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antara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dua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variabel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kategori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. </a:t>
            </a:r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13530" y="145549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668192" y="479564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175507" y="4835839"/>
            <a:ext cx="3364291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it-IT" dirty="0">
                <a:solidFill>
                  <a:schemeClr val="tx1"/>
                </a:solidFill>
              </a:rPr>
              <a:t>Berapa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gaji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</p:txBody>
      </p:sp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5714233" y="4831380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6212986" y="4871572"/>
            <a:ext cx="4808620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ID" dirty="0" err="1">
                <a:solidFill>
                  <a:schemeClr val="tx1"/>
                </a:solidFill>
              </a:rPr>
              <a:t>Bagaimana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trend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2020 – 2023?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4073D9-743E-8C5D-5FC1-9E65BA15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06" y="1511364"/>
            <a:ext cx="2500343" cy="30106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B2CDB9-26EE-E775-BCB3-1E44FB726D38}"/>
              </a:ext>
            </a:extLst>
          </p:cNvPr>
          <p:cNvSpPr txBox="1"/>
          <p:nvPr/>
        </p:nvSpPr>
        <p:spPr>
          <a:xfrm>
            <a:off x="1226371" y="5533599"/>
            <a:ext cx="259156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100" b="0" i="0" dirty="0">
                <a:effectLst/>
              </a:rPr>
              <a:t>Data Scientist	: $ 141.886.16 /year </a:t>
            </a:r>
          </a:p>
          <a:p>
            <a:pPr algn="l"/>
            <a:r>
              <a:rPr lang="it-IT" sz="1100" b="0" i="0" dirty="0">
                <a:effectLst/>
              </a:rPr>
              <a:t>Data Engineer	: $ 142.033.87 /year </a:t>
            </a:r>
          </a:p>
          <a:p>
            <a:pPr algn="l"/>
            <a:r>
              <a:rPr lang="it-IT" sz="1100" b="0" i="0" dirty="0">
                <a:effectLst/>
              </a:rPr>
              <a:t>Data Analyst	: $ 109.500.38 /year </a:t>
            </a:r>
          </a:p>
          <a:p>
            <a:br>
              <a:rPr lang="it-IT" sz="1100" b="0" i="0" dirty="0">
                <a:effectLst/>
              </a:rPr>
            </a:br>
            <a:endParaRPr lang="nn-NO" sz="1100" b="0" i="0" dirty="0">
              <a:effectLst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E88146-A429-35E7-3D39-6B342F6CE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970344" y="1508145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8AD8C67-7B7C-1555-2EE9-54D6CEC0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39" y="1508145"/>
            <a:ext cx="4808625" cy="301061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04C6666-C4FD-ADBC-8ABD-2D3C908A1B30}"/>
              </a:ext>
            </a:extLst>
          </p:cNvPr>
          <p:cNvSpPr txBox="1"/>
          <p:nvPr/>
        </p:nvSpPr>
        <p:spPr>
          <a:xfrm>
            <a:off x="6212986" y="5571769"/>
            <a:ext cx="4706572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050" dirty="0" err="1"/>
              <a:t>Ketiga</a:t>
            </a:r>
            <a:r>
              <a:rPr lang="en-ID" sz="1050" dirty="0"/>
              <a:t> job title </a:t>
            </a:r>
            <a:r>
              <a:rPr lang="en-ID" sz="1050" dirty="0" err="1"/>
              <a:t>tersebut</a:t>
            </a:r>
            <a:r>
              <a:rPr lang="en-ID" sz="1050" dirty="0"/>
              <a:t> </a:t>
            </a:r>
            <a:r>
              <a:rPr lang="en-ID" sz="1050" dirty="0" err="1"/>
              <a:t>cenderung</a:t>
            </a:r>
            <a:r>
              <a:rPr lang="en-ID" sz="1050" dirty="0"/>
              <a:t> </a:t>
            </a:r>
            <a:r>
              <a:rPr lang="en-ID" sz="1050" dirty="0" err="1"/>
              <a:t>mengalami</a:t>
            </a:r>
            <a:r>
              <a:rPr lang="en-ID" sz="1050" dirty="0"/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peningkatan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dari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tahun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tahun</a:t>
            </a:r>
            <a:r>
              <a:rPr lang="en-ID" sz="1050" dirty="0"/>
              <a:t>, </a:t>
            </a:r>
            <a:r>
              <a:rPr lang="en-ID" sz="1050" dirty="0" err="1"/>
              <a:t>walaupun</a:t>
            </a:r>
            <a:r>
              <a:rPr lang="en-ID" sz="1050" dirty="0"/>
              <a:t> pada </a:t>
            </a:r>
            <a:r>
              <a:rPr lang="en-ID" sz="1050" dirty="0" err="1"/>
              <a:t>tahun</a:t>
            </a:r>
            <a:r>
              <a:rPr lang="en-ID" sz="1050" dirty="0"/>
              <a:t> 2021 rata- rata </a:t>
            </a:r>
            <a:r>
              <a:rPr lang="en-ID" sz="1050" dirty="0" err="1"/>
              <a:t>gaji</a:t>
            </a:r>
            <a:r>
              <a:rPr lang="en-ID" sz="1050" dirty="0"/>
              <a:t> Data Scientist </a:t>
            </a:r>
            <a:r>
              <a:rPr lang="en-ID" sz="1050" dirty="0" err="1"/>
              <a:t>sempat</a:t>
            </a:r>
            <a:r>
              <a:rPr lang="en-ID" sz="1050" dirty="0"/>
              <a:t> </a:t>
            </a:r>
            <a:r>
              <a:rPr lang="en-ID" sz="1050" dirty="0" err="1"/>
              <a:t>mengalami</a:t>
            </a:r>
            <a:r>
              <a:rPr lang="en-ID" sz="1050" dirty="0"/>
              <a:t> </a:t>
            </a:r>
            <a:r>
              <a:rPr lang="en-ID" sz="1050" dirty="0" err="1"/>
              <a:t>penurunan</a:t>
            </a:r>
            <a:r>
              <a:rPr lang="en-ID" sz="1050" dirty="0"/>
              <a:t>, </a:t>
            </a:r>
            <a:r>
              <a:rPr lang="en-ID" sz="1050" dirty="0" err="1"/>
              <a:t>namun</a:t>
            </a:r>
            <a:r>
              <a:rPr lang="en-ID" sz="1050" dirty="0"/>
              <a:t> di </a:t>
            </a:r>
            <a:r>
              <a:rPr lang="en-ID" sz="1050" dirty="0" err="1"/>
              <a:t>tahun</a:t>
            </a:r>
            <a:r>
              <a:rPr lang="en-ID" sz="1050" dirty="0"/>
              <a:t> 2022 </a:t>
            </a:r>
            <a:r>
              <a:rPr lang="en-ID" sz="1050" dirty="0" err="1"/>
              <a:t>mengalami</a:t>
            </a:r>
            <a:r>
              <a:rPr lang="en-ID" sz="1050" dirty="0"/>
              <a:t> </a:t>
            </a:r>
            <a:r>
              <a:rPr lang="en-ID" sz="1050" dirty="0" err="1"/>
              <a:t>peningkatan</a:t>
            </a:r>
            <a:r>
              <a:rPr lang="en-ID" sz="1050" dirty="0"/>
              <a:t> </a:t>
            </a:r>
            <a:r>
              <a:rPr lang="en-ID" sz="1050" dirty="0" err="1"/>
              <a:t>kembali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</a:t>
            </a:r>
            <a:r>
              <a:rPr lang="en-ID" sz="1050" dirty="0" err="1"/>
              <a:t>nilai</a:t>
            </a:r>
            <a:r>
              <a:rPr lang="en-ID" sz="1050" dirty="0"/>
              <a:t> yang </a:t>
            </a:r>
            <a:r>
              <a:rPr lang="en-ID" sz="1050" dirty="0" err="1"/>
              <a:t>lebih</a:t>
            </a:r>
            <a:r>
              <a:rPr lang="en-ID" sz="1050" dirty="0"/>
              <a:t> </a:t>
            </a:r>
            <a:r>
              <a:rPr lang="en-ID" sz="1050" dirty="0" err="1"/>
              <a:t>tinggi</a:t>
            </a:r>
            <a:r>
              <a:rPr lang="en-ID" sz="1050" dirty="0"/>
              <a:t> </a:t>
            </a:r>
            <a:r>
              <a:rPr lang="en-ID" sz="1050" dirty="0" err="1"/>
              <a:t>dari</a:t>
            </a:r>
            <a:r>
              <a:rPr lang="en-ID" sz="1050" dirty="0"/>
              <a:t> </a:t>
            </a:r>
            <a:r>
              <a:rPr lang="en-ID" sz="1050" dirty="0" err="1"/>
              <a:t>tahun</a:t>
            </a:r>
            <a:r>
              <a:rPr lang="en-ID" sz="1050" dirty="0"/>
              <a:t> 2020. </a:t>
            </a:r>
          </a:p>
          <a:p>
            <a:pPr algn="ctr"/>
            <a:endParaRPr lang="nn-NO" sz="105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DC8B1-EC41-31AA-5E4E-0AFF2E034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2EDA-8A5C-7BD8-C67D-8D0EE991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9146B150-FF7E-9D77-9F39-E0691ACEF84A}"/>
              </a:ext>
            </a:extLst>
          </p:cNvPr>
          <p:cNvGrpSpPr/>
          <p:nvPr/>
        </p:nvGrpSpPr>
        <p:grpSpPr bwMode="blackWhite">
          <a:xfrm>
            <a:off x="521207" y="4781820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54582DE5-FC9E-07C7-E8ED-041826E69E2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22B56B89-323B-D1CA-7C1C-37183CA74443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9358384F-52A9-8D3B-22C7-DED41C990911}"/>
              </a:ext>
            </a:extLst>
          </p:cNvPr>
          <p:cNvSpPr txBox="1">
            <a:spLocks/>
          </p:cNvSpPr>
          <p:nvPr/>
        </p:nvSpPr>
        <p:spPr>
          <a:xfrm>
            <a:off x="1019954" y="4822012"/>
            <a:ext cx="8248473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ID" dirty="0" err="1">
                <a:solidFill>
                  <a:schemeClr val="tx1"/>
                </a:solidFill>
              </a:rPr>
              <a:t>Berapa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rekomendasi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2025?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C199B-172D-D7A6-4873-965469AA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45" y="1687108"/>
            <a:ext cx="3571154" cy="2717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C762DC-300B-8291-966A-A766335FD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199" y="1687108"/>
            <a:ext cx="3513962" cy="2673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7A9D8A-F323-16E4-AD9B-36AEB426F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61" y="1687107"/>
            <a:ext cx="3513962" cy="2673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8E4DE0-C481-0544-A062-BB3FE8F9FB74}"/>
              </a:ext>
            </a:extLst>
          </p:cNvPr>
          <p:cNvSpPr txBox="1"/>
          <p:nvPr/>
        </p:nvSpPr>
        <p:spPr>
          <a:xfrm>
            <a:off x="1019954" y="5219752"/>
            <a:ext cx="6094926" cy="1220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 err="1">
                <a:effectLst/>
              </a:rPr>
              <a:t>Berdasarkan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perhitungan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prediksi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menggunakan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metode</a:t>
            </a:r>
            <a:r>
              <a:rPr lang="en-ID" sz="1200" b="0" dirty="0">
                <a:effectLst/>
              </a:rPr>
              <a:t> </a:t>
            </a:r>
            <a:r>
              <a:rPr lang="en-ID" sz="1200" b="0" i="1" dirty="0">
                <a:effectLst/>
              </a:rPr>
              <a:t>linear regression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direkomendasikan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2025 </a:t>
            </a:r>
            <a:r>
              <a:rPr lang="en-ID" sz="1200" b="0" dirty="0" err="1">
                <a:effectLst/>
              </a:rPr>
              <a:t>sebagai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berikut</a:t>
            </a:r>
            <a:r>
              <a:rPr lang="en-ID" sz="1200" b="0" dirty="0">
                <a:effectLst/>
              </a:rPr>
              <a:t>: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>
                <a:effectLst/>
              </a:rPr>
              <a:t>- Data Scientist	: $ 209,204.33 /year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>
                <a:effectLst/>
              </a:rPr>
              <a:t>- Data Engineer	: $ 201,098.96 /year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>
                <a:effectLst/>
              </a:rPr>
              <a:t>- Data Analyst	: $ 156,177.84 /year</a:t>
            </a:r>
          </a:p>
        </p:txBody>
      </p:sp>
    </p:spTree>
    <p:extLst>
      <p:ext uri="{BB962C8B-B14F-4D97-AF65-F5344CB8AC3E}">
        <p14:creationId xmlns:p14="http://schemas.microsoft.com/office/powerpoint/2010/main" val="103578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dcmitype/"/>
    <ds:schemaRef ds:uri="71af3243-3dd4-4a8d-8c0d-dd76da1f02a5"/>
    <ds:schemaRef ds:uri="http://schemas.microsoft.com/office/2006/documentManagement/types"/>
    <ds:schemaRef ds:uri="http://purl.org/dc/terms/"/>
    <ds:schemaRef ds:uri="230e9df3-be65-4c73-a93b-d1236ebd677e"/>
    <ds:schemaRef ds:uri="16c05727-aa75-4e4a-9b5f-8a80a1165891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{9BF70E4F-1D5A-4350-9478-1158855832B0}tf10001108_win32</Template>
  <TotalTime>241</TotalTime>
  <Words>1298</Words>
  <Application>Microsoft Office PowerPoint</Application>
  <PresentationFormat>Widescreen</PresentationFormat>
  <Paragraphs>111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Semibold</vt:lpstr>
      <vt:lpstr>Custom</vt:lpstr>
      <vt:lpstr>Salary Recommendation for Data Scientist  in 2025</vt:lpstr>
      <vt:lpstr>Business Context and Problem Background</vt:lpstr>
      <vt:lpstr>Objective and Key Questions</vt:lpstr>
      <vt:lpstr>Objective and Key Questions</vt:lpstr>
      <vt:lpstr>Dataset Description</vt:lpstr>
      <vt:lpstr>Dataset Description</vt:lpstr>
      <vt:lpstr>Methodology</vt:lpstr>
      <vt:lpstr>Analysis Result and Recommendations</vt:lpstr>
      <vt:lpstr>Analysis Result and Recommendations</vt:lpstr>
      <vt:lpstr>Analysis Result and Recommendations</vt:lpstr>
      <vt:lpstr>Analysis Result and Recommendations</vt:lpstr>
      <vt:lpstr>Analysis Result and Recommendations</vt:lpstr>
      <vt:lpstr>Analysis Result and 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Lusitania Ragil Cahyaningsih</dc:creator>
  <cp:keywords/>
  <cp:lastModifiedBy>Lusitania Ragil Cahyaningsih</cp:lastModifiedBy>
  <cp:revision>73</cp:revision>
  <dcterms:created xsi:type="dcterms:W3CDTF">2024-11-21T20:22:34Z</dcterms:created>
  <dcterms:modified xsi:type="dcterms:W3CDTF">2024-11-22T06:25:01Z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