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1" r:id="rId2"/>
    <p:sldId id="263" r:id="rId3"/>
    <p:sldId id="256" r:id="rId4"/>
    <p:sldId id="264" r:id="rId5"/>
    <p:sldId id="257" r:id="rId6"/>
    <p:sldId id="258" r:id="rId7"/>
    <p:sldId id="259" r:id="rId8"/>
    <p:sldId id="260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/>
    <p:restoredTop sz="94697"/>
  </p:normalViewPr>
  <p:slideViewPr>
    <p:cSldViewPr snapToGrid="0" snapToObjects="1">
      <p:cViewPr varScale="1">
        <p:scale>
          <a:sx n="115" d="100"/>
          <a:sy n="115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53838-8606-834C-BDB3-E55B83699D93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D34F99-3797-804A-BF2B-5C3BA0FF30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274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Unique capability to capture, analyze and visualize workflow performance evolution over time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34F99-3797-804A-BF2B-5C3BA0FF30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0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Swift + ADIOS</a:t>
            </a:r>
          </a:p>
          <a:p>
            <a:pPr marL="0" indent="0">
              <a:buNone/>
            </a:pPr>
            <a:r>
              <a:rPr lang="en-US" dirty="0" smtClean="0"/>
              <a:t>no </a:t>
            </a:r>
            <a:r>
              <a:rPr lang="en-US" dirty="0" err="1" smtClean="0"/>
              <a:t>spack</a:t>
            </a:r>
            <a:r>
              <a:rPr lang="en-US" dirty="0" smtClean="0"/>
              <a:t> install</a:t>
            </a:r>
          </a:p>
          <a:p>
            <a:pPr marL="0" indent="0">
              <a:buNone/>
            </a:pPr>
            <a:r>
              <a:rPr lang="en-US" dirty="0" smtClean="0"/>
              <a:t>1 </a:t>
            </a:r>
            <a:r>
              <a:rPr lang="en-US" dirty="0" err="1" smtClean="0"/>
              <a:t>Makefile</a:t>
            </a:r>
            <a:r>
              <a:rPr lang="en-US" dirty="0" smtClean="0"/>
              <a:t> per </a:t>
            </a:r>
          </a:p>
          <a:p>
            <a:pPr marL="0" indent="0">
              <a:buNone/>
            </a:pPr>
            <a:r>
              <a:rPr lang="en-US" dirty="0" smtClean="0"/>
              <a:t>component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D34F99-3797-804A-BF2B-5C3BA0FF30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61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AF788-D04A-CA4E-89F7-DEACE29DBB32}" type="datetimeFigureOut">
              <a:rPr lang="en-US" smtClean="0"/>
              <a:t>9/14/17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9965-4BC4-E04F-9266-4D2688FF2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23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jpeg"/><Relationship Id="rId9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CODARcode/Example-Heat_Transf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4" Type="http://schemas.openxmlformats.org/officeDocument/2006/relationships/image" Target="../media/image10.jpeg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-96721" y="1335087"/>
            <a:ext cx="4873815" cy="5522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9063" lvl="1" indent="0">
              <a:spcBef>
                <a:spcPts val="200"/>
              </a:spcBef>
              <a:buNone/>
            </a:pPr>
            <a:r>
              <a:rPr lang="en-US" sz="2000" dirty="0"/>
              <a:t>Supports performance driven design studies for workflows, emphasis on enabling  trade off studies for online analysis workflows for </a:t>
            </a:r>
            <a:r>
              <a:rPr lang="en-US" sz="2000" dirty="0" err="1"/>
              <a:t>exascale</a:t>
            </a:r>
            <a:r>
              <a:rPr lang="en-US" sz="2000" dirty="0"/>
              <a:t> applications</a:t>
            </a:r>
          </a:p>
          <a:p>
            <a:pPr marL="119063" lvl="1" indent="0">
              <a:spcBef>
                <a:spcPts val="200"/>
              </a:spcBef>
              <a:buNone/>
            </a:pPr>
            <a:endParaRPr lang="en-US" sz="2000" dirty="0"/>
          </a:p>
          <a:p>
            <a:pPr marL="119063" lvl="1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106636"/>
                </a:solidFill>
                <a:ea typeface="+mj-ea"/>
              </a:rPr>
              <a:t>Research Details</a:t>
            </a:r>
          </a:p>
          <a:p>
            <a:pPr marL="238125" lvl="1" indent="-119063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tabLst>
                <a:tab pos="4283075" algn="l"/>
              </a:tabLst>
            </a:pPr>
            <a:r>
              <a:rPr lang="en-US" sz="1500" dirty="0"/>
              <a:t>Systematically captures, stores and correlates provenance  and performance metrics of workflows and systems – ability to plug in various performance tools incl. ECP TAU</a:t>
            </a:r>
          </a:p>
          <a:p>
            <a:pPr marL="238125" lvl="1" indent="-119063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tabLst>
                <a:tab pos="4283075" algn="l"/>
              </a:tabLst>
            </a:pPr>
            <a:r>
              <a:rPr lang="en-US" sz="1500" dirty="0"/>
              <a:t>Visual Analytics interface to query and display workflow performance</a:t>
            </a:r>
          </a:p>
          <a:p>
            <a:pPr marL="238125" lvl="1" indent="-119063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tabLst>
                <a:tab pos="4283075" algn="l"/>
              </a:tabLst>
            </a:pPr>
            <a:r>
              <a:rPr lang="en-US" sz="1500" dirty="0"/>
              <a:t>Initial performance analysis routines developed.</a:t>
            </a:r>
          </a:p>
          <a:p>
            <a:pPr marL="238125" lvl="1" indent="-119063">
              <a:lnSpc>
                <a:spcPct val="95000"/>
              </a:lnSpc>
              <a:spcBef>
                <a:spcPts val="0"/>
              </a:spcBef>
              <a:spcAft>
                <a:spcPts val="300"/>
              </a:spcAft>
              <a:tabLst>
                <a:tab pos="4283075" algn="l"/>
              </a:tabLst>
            </a:pPr>
            <a:r>
              <a:rPr lang="en-US" sz="1500" dirty="0" err="1"/>
              <a:t>Chimbuko</a:t>
            </a:r>
            <a:r>
              <a:rPr lang="en-US" sz="1500" dirty="0"/>
              <a:t> tested on workflow use cases for ECP </a:t>
            </a:r>
            <a:r>
              <a:rPr lang="en-US" sz="1500" dirty="0" err="1"/>
              <a:t>NWChemEX</a:t>
            </a:r>
            <a:r>
              <a:rPr lang="en-US" sz="1500" dirty="0"/>
              <a:t> and QCD projects, baseline studies </a:t>
            </a:r>
            <a:r>
              <a:rPr lang="en-US" sz="1500" dirty="0" smtClean="0"/>
              <a:t>ongoing </a:t>
            </a:r>
            <a:r>
              <a:rPr lang="en-US" sz="1500" dirty="0"/>
              <a:t>in preparation for initial trade off studies.</a:t>
            </a:r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78058" y="169569"/>
            <a:ext cx="8508573" cy="762000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Chimbuko</a:t>
            </a:r>
            <a:r>
              <a:rPr lang="en-US" b="1" dirty="0"/>
              <a:t> </a:t>
            </a:r>
            <a:r>
              <a:rPr lang="en-US" b="1" dirty="0" smtClean="0"/>
              <a:t>- Performance Analysis for Workflows</a:t>
            </a:r>
            <a:endParaRPr lang="en-US" b="1" dirty="0"/>
          </a:p>
        </p:txBody>
      </p:sp>
      <p:sp>
        <p:nvSpPr>
          <p:cNvPr id="8" name="Shape 103"/>
          <p:cNvSpPr txBox="1"/>
          <p:nvPr/>
        </p:nvSpPr>
        <p:spPr>
          <a:xfrm>
            <a:off x="5737369" y="2308704"/>
            <a:ext cx="2295690" cy="4793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b="1" dirty="0"/>
              <a:t>Information </a:t>
            </a:r>
            <a:r>
              <a:rPr lang="en-US" b="1" dirty="0"/>
              <a:t>Extraction and Wrapping</a:t>
            </a:r>
            <a:endParaRPr lang="en" b="1" dirty="0"/>
          </a:p>
        </p:txBody>
      </p:sp>
      <p:sp>
        <p:nvSpPr>
          <p:cNvPr id="9" name="Shape 117"/>
          <p:cNvSpPr/>
          <p:nvPr/>
        </p:nvSpPr>
        <p:spPr>
          <a:xfrm>
            <a:off x="6610932" y="1962954"/>
            <a:ext cx="548564" cy="336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17655" y="1475259"/>
            <a:ext cx="558979" cy="445268"/>
          </a:xfrm>
          <a:prstGeom prst="rect">
            <a:avLst/>
          </a:prstGeom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5596328" y="1437447"/>
            <a:ext cx="2809814" cy="51511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numCol="2" rtlCol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 smtClean="0"/>
              <a:t>Provenance Capture</a:t>
            </a:r>
          </a:p>
          <a:p>
            <a:r>
              <a:rPr lang="en-US" b="1" dirty="0" smtClean="0"/>
              <a:t>Performance Analysis Tools</a:t>
            </a:r>
            <a:endParaRPr lang="en-US" b="1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01959" y="1437447"/>
            <a:ext cx="0" cy="5332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hape 117"/>
          <p:cNvSpPr/>
          <p:nvPr/>
        </p:nvSpPr>
        <p:spPr>
          <a:xfrm>
            <a:off x="6610932" y="2797200"/>
            <a:ext cx="548564" cy="3366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>
              <a:lumMod val="75000"/>
            </a:schemeClr>
          </a:solidFill>
          <a:ln w="9525" cap="flat" cmpd="sng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28" name="Group 27"/>
          <p:cNvGrpSpPr/>
          <p:nvPr/>
        </p:nvGrpSpPr>
        <p:grpSpPr>
          <a:xfrm>
            <a:off x="4701097" y="3142951"/>
            <a:ext cx="4460170" cy="2776615"/>
            <a:chOff x="4531430" y="2514600"/>
            <a:chExt cx="4460170" cy="2776615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86040" y="2514600"/>
              <a:ext cx="4105560" cy="2776615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 rotWithShape="1">
            <a:blip r:embed="rId5"/>
            <a:srcRect l="-1" r="20010" b="19219"/>
            <a:stretch/>
          </p:blipFill>
          <p:spPr>
            <a:xfrm>
              <a:off x="4531430" y="3355754"/>
              <a:ext cx="2690335" cy="174598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20" name="Down Arrow 19"/>
            <p:cNvSpPr/>
            <p:nvPr/>
          </p:nvSpPr>
          <p:spPr>
            <a:xfrm>
              <a:off x="7517155" y="3274566"/>
              <a:ext cx="285174" cy="567691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4763" y="3513620"/>
              <a:ext cx="328637" cy="328637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7900961" y="4685283"/>
              <a:ext cx="516003" cy="465380"/>
            </a:xfrm>
            <a:prstGeom prst="rect">
              <a:avLst/>
            </a:prstGeom>
          </p:spPr>
        </p:pic>
        <p:sp>
          <p:nvSpPr>
            <p:cNvPr id="23" name="Down Arrow 22"/>
            <p:cNvSpPr/>
            <p:nvPr/>
          </p:nvSpPr>
          <p:spPr>
            <a:xfrm rot="6588318">
              <a:off x="7441286" y="4499957"/>
              <a:ext cx="285174" cy="567691"/>
            </a:xfrm>
            <a:prstGeom prst="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10425" y="25908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1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10425" y="287159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10425" y="365760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4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401632" y="4183476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3</a:t>
              </a:r>
            </a:p>
          </p:txBody>
        </p: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8584" y="625197"/>
            <a:ext cx="956642" cy="470822"/>
          </a:xfrm>
          <a:prstGeom prst="rect">
            <a:avLst/>
          </a:prstGeom>
        </p:spPr>
      </p:pic>
      <p:grpSp>
        <p:nvGrpSpPr>
          <p:cNvPr id="31" name="Group 30"/>
          <p:cNvGrpSpPr/>
          <p:nvPr/>
        </p:nvGrpSpPr>
        <p:grpSpPr>
          <a:xfrm>
            <a:off x="7248520" y="577234"/>
            <a:ext cx="1197633" cy="643698"/>
            <a:chOff x="1697934" y="291024"/>
            <a:chExt cx="925856" cy="549787"/>
          </a:xfrm>
        </p:grpSpPr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97934" y="291024"/>
              <a:ext cx="830570" cy="458917"/>
            </a:xfrm>
            <a:prstGeom prst="rect">
              <a:avLst/>
            </a:prstGeom>
          </p:spPr>
        </p:pic>
        <p:sp>
          <p:nvSpPr>
            <p:cNvPr id="34" name="TextBox 33"/>
            <p:cNvSpPr txBox="1"/>
            <p:nvPr/>
          </p:nvSpPr>
          <p:spPr>
            <a:xfrm>
              <a:off x="2003107" y="563812"/>
              <a:ext cx="6206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1200" b="1" i="1" dirty="0" smtClean="0"/>
                <a:t>LQCD</a:t>
              </a:r>
              <a:endParaRPr lang="en-US" sz="1200" b="1" i="1" dirty="0"/>
            </a:p>
          </p:txBody>
        </p:sp>
      </p:grpSp>
      <p:sp>
        <p:nvSpPr>
          <p:cNvPr id="32" name="Down Arrow 31"/>
          <p:cNvSpPr/>
          <p:nvPr/>
        </p:nvSpPr>
        <p:spPr>
          <a:xfrm>
            <a:off x="6727018" y="1156630"/>
            <a:ext cx="316391" cy="24241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987" y="573920"/>
            <a:ext cx="698719" cy="58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22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Heat Equation is available from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github.com/CODARcode/Example-Heat_Transfer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Install Savanna as indicated.  It will access the heat equation.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ADIOS 1.12 is also accessed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08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pdt</a:t>
            </a:r>
            <a:r>
              <a:rPr lang="en-US" dirty="0" smtClean="0"/>
              <a:t> 3.24, TAU 2.26.2p1</a:t>
            </a:r>
            <a:br>
              <a:rPr lang="en-US" dirty="0" smtClean="0"/>
            </a:br>
            <a:r>
              <a:rPr lang="en-US" dirty="0" smtClean="0"/>
              <a:t>with</a:t>
            </a:r>
            <a:r>
              <a:rPr lang="en-US" dirty="0" smtClean="0"/>
              <a:t> the following </a:t>
            </a:r>
            <a:r>
              <a:rPr lang="en-US" dirty="0" err="1" smtClean="0"/>
              <a:t>configs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29842" y="2194117"/>
            <a:ext cx="3868340" cy="823912"/>
          </a:xfrm>
        </p:spPr>
        <p:txBody>
          <a:bodyPr/>
          <a:lstStyle/>
          <a:p>
            <a:r>
              <a:rPr lang="en-US" dirty="0" smtClean="0"/>
              <a:t>Tau </a:t>
            </a:r>
            <a:r>
              <a:rPr lang="en-US" dirty="0" err="1" smtClean="0"/>
              <a:t>config</a:t>
            </a:r>
            <a:endParaRPr lang="en-US" dirty="0"/>
          </a:p>
        </p:txBody>
      </p:sp>
      <p:sp>
        <p:nvSpPr>
          <p:cNvPr id="5" name="Vertical Text Placeholder 4"/>
          <p:cNvSpPr>
            <a:spLocks noGrp="1"/>
          </p:cNvSpPr>
          <p:nvPr>
            <p:ph sz="half" idx="2"/>
          </p:nvPr>
        </p:nvSpPr>
        <p:spPr>
          <a:xfrm>
            <a:off x="629842" y="3018029"/>
            <a:ext cx="3868340" cy="3684588"/>
          </a:xfrm>
        </p:spPr>
        <p:txBody>
          <a:bodyPr vert="horz"/>
          <a:lstStyle/>
          <a:p>
            <a:pPr marL="0" indent="0">
              <a:buNone/>
            </a:pPr>
            <a:r>
              <a:rPr lang="en-US" dirty="0"/>
              <a:t> </a:t>
            </a:r>
            <a:r>
              <a:rPr lang="en-US" sz="2400" dirty="0"/>
              <a:t>-adios=/home/</a:t>
            </a:r>
            <a:r>
              <a:rPr lang="en-US" sz="2400" dirty="0" err="1"/>
              <a:t>pouchard</a:t>
            </a:r>
            <a:r>
              <a:rPr lang="en-US" sz="2400" dirty="0"/>
              <a:t>/Install/adios-1.12.0 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pdt</a:t>
            </a:r>
            <a:r>
              <a:rPr lang="en-US" sz="2400" dirty="0"/>
              <a:t>=/home/</a:t>
            </a:r>
            <a:r>
              <a:rPr lang="en-US" sz="2400" dirty="0" err="1"/>
              <a:t>pouchard</a:t>
            </a:r>
            <a:r>
              <a:rPr lang="en-US" sz="2400" dirty="0"/>
              <a:t>/Install/pdtoolkit-3.24 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c++</a:t>
            </a:r>
            <a:r>
              <a:rPr lang="en-US" sz="2400" dirty="0"/>
              <a:t>=</a:t>
            </a:r>
            <a:r>
              <a:rPr lang="en-US" sz="2400" dirty="0" err="1"/>
              <a:t>mpicxx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-cc=</a:t>
            </a:r>
            <a:r>
              <a:rPr lang="en-US" sz="2400" dirty="0" err="1"/>
              <a:t>mpicc</a:t>
            </a: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400" dirty="0" err="1"/>
              <a:t>fortran</a:t>
            </a:r>
            <a:r>
              <a:rPr lang="en-US" sz="2400" dirty="0"/>
              <a:t>=mpif90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29150" y="2194117"/>
            <a:ext cx="3887391" cy="823912"/>
          </a:xfrm>
        </p:spPr>
        <p:txBody>
          <a:bodyPr/>
          <a:lstStyle/>
          <a:p>
            <a:r>
              <a:rPr lang="en-US" dirty="0" smtClean="0"/>
              <a:t>Tau </a:t>
            </a:r>
            <a:r>
              <a:rPr lang="en-US" dirty="0" err="1" smtClean="0"/>
              <a:t>makefile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18029"/>
            <a:ext cx="3887391" cy="1316037"/>
          </a:xfrm>
        </p:spPr>
        <p:txBody>
          <a:bodyPr vert="horz"/>
          <a:lstStyle/>
          <a:p>
            <a:pPr marL="0" indent="0">
              <a:buNone/>
            </a:pPr>
            <a:r>
              <a:rPr lang="en-US" sz="2400" dirty="0"/>
              <a:t>/home/</a:t>
            </a:r>
            <a:r>
              <a:rPr lang="en-US" sz="2400" dirty="0" err="1"/>
              <a:t>pouchard</a:t>
            </a:r>
            <a:r>
              <a:rPr lang="en-US" sz="2400" dirty="0"/>
              <a:t>/Install/tau-2.26.2p1/x86_64/lib/</a:t>
            </a:r>
            <a:r>
              <a:rPr lang="en-US" sz="2400" dirty="0" err="1"/>
              <a:t>Makefile.tau-mpi-pdt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29840" y="1663421"/>
            <a:ext cx="5556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tau 2.26.2p1 release 6/28/2017</a:t>
            </a:r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www.cs.uoregon.edu</a:t>
            </a:r>
            <a:r>
              <a:rPr lang="en-US" dirty="0"/>
              <a:t>/research/tau/</a:t>
            </a:r>
            <a:r>
              <a:rPr lang="en-US" dirty="0" err="1"/>
              <a:t>tau_releases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34947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Configure TAU</a:t>
            </a:r>
            <a:endParaRPr lang="en-US" dirty="0"/>
          </a:p>
        </p:txBody>
      </p:sp>
      <p:sp>
        <p:nvSpPr>
          <p:cNvPr id="8" name="Vertical Text Placeholder 7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en-US" dirty="0"/>
              <a:t>adding the </a:t>
            </a:r>
            <a:r>
              <a:rPr lang="en-US" b="1" dirty="0">
                <a:solidFill>
                  <a:srgbClr val="FF0000"/>
                </a:solidFill>
              </a:rPr>
              <a:t>-adios=/path/to/adios/installation</a:t>
            </a:r>
            <a:r>
              <a:rPr lang="en-US" dirty="0"/>
              <a:t> flag at the configure </a:t>
            </a:r>
            <a:r>
              <a:rPr lang="en-US" dirty="0" smtClean="0"/>
              <a:t>step</a:t>
            </a:r>
          </a:p>
          <a:p>
            <a:pPr marL="0" indent="0">
              <a:buNone/>
            </a:pPr>
            <a:r>
              <a:rPr lang="en-US" dirty="0"/>
              <a:t>Add /path/to/tau/$arch/bin to your PATH/path environment variable (where “/path/to/tau” is your TAU installation location)</a:t>
            </a:r>
          </a:p>
          <a:p>
            <a:pPr marL="0" indent="0">
              <a:buNone/>
            </a:pPr>
            <a:r>
              <a:rPr lang="en-US" dirty="0"/>
              <a:t>set the TAU_MAKEFILE to the </a:t>
            </a:r>
            <a:r>
              <a:rPr lang="en-US" dirty="0" err="1"/>
              <a:t>Makefile</a:t>
            </a:r>
            <a:r>
              <a:rPr lang="en-US" dirty="0"/>
              <a:t> that matches your TAU configuration, located in /path/to/tau/$arch/lib/</a:t>
            </a:r>
            <a:r>
              <a:rPr lang="en-US" dirty="0" err="1"/>
              <a:t>Makefile.tau</a:t>
            </a:r>
            <a:r>
              <a:rPr lang="en-US" dirty="0"/>
              <a:t>-*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14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507" y="152401"/>
            <a:ext cx="10515600" cy="1325563"/>
          </a:xfrm>
        </p:spPr>
        <p:txBody>
          <a:bodyPr/>
          <a:lstStyle/>
          <a:p>
            <a:r>
              <a:rPr lang="en-US" dirty="0" smtClean="0"/>
              <a:t>Changes to Heat Equation files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5506" y="1354239"/>
            <a:ext cx="9534293" cy="4822725"/>
          </a:xfrm>
        </p:spPr>
        <p:txBody>
          <a:bodyPr vert="horz"/>
          <a:lstStyle/>
          <a:p>
            <a:pPr marL="0" indent="0">
              <a:buNone/>
            </a:pPr>
            <a:r>
              <a:rPr lang="en-US" dirty="0" err="1"/>
              <a:t>w</a:t>
            </a:r>
            <a:r>
              <a:rPr lang="en-US" dirty="0" err="1" smtClean="0"/>
              <a:t>orkflow.swift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732" y="1846484"/>
            <a:ext cx="77851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9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0696"/>
            <a:ext cx="9584473" cy="1325563"/>
          </a:xfrm>
        </p:spPr>
        <p:txBody>
          <a:bodyPr>
            <a:normAutofit fontScale="90000"/>
          </a:bodyPr>
          <a:lstStyle/>
          <a:p>
            <a:r>
              <a:rPr lang="en-US" sz="4000" dirty="0" smtClean="0"/>
              <a:t>Heat Equation: change compiler flags to tau wrappers (cc, </a:t>
            </a:r>
            <a:r>
              <a:rPr lang="en-US" sz="4000" dirty="0" err="1" smtClean="0"/>
              <a:t>fcc</a:t>
            </a:r>
            <a:r>
              <a:rPr lang="en-US" sz="4000" dirty="0" smtClean="0"/>
              <a:t> flags) Tell them where </a:t>
            </a:r>
            <a:r>
              <a:rPr lang="en-US" sz="4000" dirty="0" err="1" smtClean="0"/>
              <a:t>tau_adios</a:t>
            </a:r>
            <a:r>
              <a:rPr lang="en-US" sz="4000" dirty="0" smtClean="0"/>
              <a:t> implementation is </a:t>
            </a:r>
            <a:r>
              <a:rPr lang="mr-IN" sz="4000" dirty="0" smtClean="0"/>
              <a:t>–</a:t>
            </a:r>
            <a:r>
              <a:rPr lang="en-US" sz="4000" dirty="0" smtClean="0"/>
              <a:t> </a:t>
            </a:r>
            <a:r>
              <a:rPr lang="en-US" sz="4000" dirty="0" err="1" smtClean="0"/>
              <a:t>adios_clib</a:t>
            </a:r>
            <a:r>
              <a:rPr lang="en-US" sz="4000" dirty="0" smtClean="0"/>
              <a:t> and </a:t>
            </a:r>
            <a:r>
              <a:rPr lang="en-US" sz="4000" dirty="0" err="1" smtClean="0"/>
              <a:t>adios_flib</a:t>
            </a:r>
            <a:endParaRPr lang="en-US" sz="4000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874122"/>
            <a:ext cx="8614317" cy="5149057"/>
          </a:xfrm>
        </p:spPr>
        <p:txBody>
          <a:bodyPr vert="horz"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74" y="3990222"/>
            <a:ext cx="7378700" cy="2616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2213" y="1689657"/>
            <a:ext cx="66421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6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370"/>
            <a:ext cx="8214267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run heat equation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081668"/>
            <a:ext cx="7886700" cy="3523786"/>
          </a:xfrm>
        </p:spPr>
        <p:txBody>
          <a:bodyPr vert="horz"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./run-</a:t>
            </a:r>
            <a:r>
              <a:rPr lang="en-US" dirty="0" err="1" smtClean="0"/>
              <a:t>workflow.sh</a:t>
            </a:r>
            <a:r>
              <a:rPr lang="en-US" dirty="0" smtClean="0"/>
              <a:t> 20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400" dirty="0">
                <a:latin typeface="+mj-lt"/>
              </a:rPr>
              <a:t>run the </a:t>
            </a:r>
            <a:r>
              <a:rPr lang="en-US" sz="4400" dirty="0" err="1">
                <a:latin typeface="+mj-lt"/>
              </a:rPr>
              <a:t>py</a:t>
            </a:r>
            <a:r>
              <a:rPr lang="en-US" sz="4400" dirty="0">
                <a:latin typeface="+mj-lt"/>
              </a:rPr>
              <a:t> script to produce a merged </a:t>
            </a:r>
            <a:r>
              <a:rPr lang="en-US" sz="4400" dirty="0" smtClean="0">
                <a:latin typeface="+mj-lt"/>
              </a:rPr>
              <a:t>profile</a:t>
            </a:r>
            <a:endParaRPr lang="en-US" sz="4400" dirty="0" smtClean="0">
              <a:latin typeface="+mj-lt"/>
            </a:endParaRP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smtClean="0"/>
              <a:t>feat_extraction_9_13_V2</a:t>
            </a:r>
            <a:r>
              <a:rPr lang="en-US" dirty="0" smtClean="0"/>
              <a:t>.py </a:t>
            </a:r>
            <a:r>
              <a:rPr lang="mr-IN" dirty="0" smtClean="0"/>
              <a:t>–</a:t>
            </a:r>
            <a:r>
              <a:rPr lang="en-US" dirty="0" smtClean="0"/>
              <a:t>o </a:t>
            </a:r>
            <a:r>
              <a:rPr lang="en-US" dirty="0" err="1" smtClean="0"/>
              <a:t>output.json</a:t>
            </a:r>
            <a:r>
              <a:rPr lang="en-US" dirty="0" smtClean="0"/>
              <a:t> [dir1</a:t>
            </a:r>
            <a:r>
              <a:rPr lang="en-US" dirty="0" smtClean="0"/>
              <a:t>] [dir2</a:t>
            </a:r>
            <a:r>
              <a:rPr lang="en-US" dirty="0" smtClean="0"/>
              <a:t>]</a:t>
            </a:r>
            <a:r>
              <a:rPr lang="en-US" dirty="0"/>
              <a:t> 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43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produce </a:t>
            </a:r>
            <a:r>
              <a:rPr lang="en-US" dirty="0" err="1" smtClean="0"/>
              <a:t>viz</a:t>
            </a:r>
            <a:r>
              <a:rPr lang="en-US" dirty="0" smtClean="0"/>
              <a:t> with merged profile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54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64"/>
          <p:cNvSpPr txBox="1"/>
          <p:nvPr/>
        </p:nvSpPr>
        <p:spPr>
          <a:xfrm>
            <a:off x="2706995" y="5274438"/>
            <a:ext cx="1421373" cy="301006"/>
          </a:xfrm>
          <a:prstGeom prst="rect">
            <a:avLst/>
          </a:prstGeom>
          <a:noFill/>
          <a:ln>
            <a:noFill/>
          </a:ln>
        </p:spPr>
        <p:txBody>
          <a:bodyPr lIns="45720" tIns="0" rIns="45720" bIns="4572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spcBef>
                <a:spcPts val="0"/>
              </a:spcBef>
              <a:buNone/>
            </a:pPr>
            <a:r>
              <a:rPr lang="en-US" b="1" smtClean="0"/>
              <a:t>CHIMBUKO</a:t>
            </a:r>
            <a:endParaRPr lang="en" b="1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676" y="4740219"/>
            <a:ext cx="1258180" cy="80189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969831" y="1581057"/>
            <a:ext cx="3232108" cy="4083763"/>
          </a:xfrm>
          <a:prstGeom prst="rect">
            <a:avLst/>
          </a:prstGeom>
          <a:noFill/>
          <a:ln w="31750">
            <a:solidFill>
              <a:srgbClr val="000000"/>
            </a:solidFill>
            <a:prstDash val="lgDash"/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176842" y="1642306"/>
            <a:ext cx="2705593" cy="2880622"/>
            <a:chOff x="496779" y="1025303"/>
            <a:chExt cx="2091617" cy="2460359"/>
          </a:xfrm>
        </p:grpSpPr>
        <p:sp>
          <p:nvSpPr>
            <p:cNvPr id="46" name="Shape 103"/>
            <p:cNvSpPr txBox="1"/>
            <p:nvPr/>
          </p:nvSpPr>
          <p:spPr>
            <a:xfrm>
              <a:off x="496779" y="1979026"/>
              <a:ext cx="2091617" cy="45781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0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 algn="ctr">
                <a:spcBef>
                  <a:spcPts val="0"/>
                </a:spcBef>
                <a:buNone/>
              </a:pPr>
              <a:r>
                <a:rPr lang="en" b="1" dirty="0" smtClean="0"/>
                <a:t>Information </a:t>
              </a:r>
              <a:r>
                <a:rPr lang="en-US" b="1" dirty="0" smtClean="0"/>
                <a:t>Extraction and Wrapping</a:t>
              </a:r>
              <a:endParaRPr lang="en" b="1" dirty="0"/>
            </a:p>
          </p:txBody>
        </p:sp>
        <p:sp>
          <p:nvSpPr>
            <p:cNvPr id="47" name="Shape 117"/>
            <p:cNvSpPr/>
            <p:nvPr/>
          </p:nvSpPr>
          <p:spPr>
            <a:xfrm>
              <a:off x="1292687" y="2442410"/>
              <a:ext cx="499800" cy="32149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672240" y="2699987"/>
              <a:ext cx="1740696" cy="785675"/>
              <a:chOff x="683807" y="2359744"/>
              <a:chExt cx="1740696" cy="785675"/>
            </a:xfrm>
          </p:grpSpPr>
          <p:grpSp>
            <p:nvGrpSpPr>
              <p:cNvPr id="55" name="Group 54"/>
              <p:cNvGrpSpPr/>
              <p:nvPr/>
            </p:nvGrpSpPr>
            <p:grpSpPr>
              <a:xfrm>
                <a:off x="683807" y="2359744"/>
                <a:ext cx="1740696" cy="785675"/>
                <a:chOff x="586636" y="2825832"/>
                <a:chExt cx="1845722" cy="968184"/>
              </a:xfrm>
            </p:grpSpPr>
            <p:sp>
              <p:nvSpPr>
                <p:cNvPr id="57" name="Can 56"/>
                <p:cNvSpPr/>
                <p:nvPr/>
              </p:nvSpPr>
              <p:spPr>
                <a:xfrm>
                  <a:off x="586636" y="2830669"/>
                  <a:ext cx="927851" cy="963347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  <p:sp>
              <p:nvSpPr>
                <p:cNvPr id="58" name="Can 57"/>
                <p:cNvSpPr/>
                <p:nvPr/>
              </p:nvSpPr>
              <p:spPr>
                <a:xfrm>
                  <a:off x="1504506" y="2825832"/>
                  <a:ext cx="927852" cy="963347"/>
                </a:xfrm>
                <a:prstGeom prst="can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  <a:sym typeface="Arial"/>
                    </a:defRPr>
                  </a:lvl9pPr>
                </a:lstStyle>
                <a:p>
                  <a:pPr algn="ctr"/>
                  <a:endParaRPr lang="en-US" dirty="0"/>
                </a:p>
              </p:txBody>
            </p:sp>
          </p:grpSp>
          <p:sp>
            <p:nvSpPr>
              <p:cNvPr id="56" name="Rectangle 55"/>
              <p:cNvSpPr/>
              <p:nvPr/>
            </p:nvSpPr>
            <p:spPr>
              <a:xfrm>
                <a:off x="742436" y="2650242"/>
                <a:ext cx="1508994" cy="29392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b="1" dirty="0"/>
                  <a:t>Hybrid </a:t>
                </a:r>
                <a:r>
                  <a:rPr lang="en-US" b="1" dirty="0" smtClean="0"/>
                  <a:t>data store</a:t>
                </a:r>
                <a:endParaRPr lang="en-US" b="1" dirty="0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496779" y="1025303"/>
              <a:ext cx="2091617" cy="618533"/>
              <a:chOff x="729110" y="1120995"/>
              <a:chExt cx="2091617" cy="618533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778135" y="1120995"/>
                <a:ext cx="1993567" cy="618533"/>
                <a:chOff x="596416" y="1105301"/>
                <a:chExt cx="1993567" cy="618533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241766" y="1152957"/>
                  <a:ext cx="1348217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en-US" b="1" dirty="0" smtClean="0"/>
                    <a:t>Performance Analysis</a:t>
                  </a:r>
                  <a:endParaRPr lang="en-US" b="1" dirty="0"/>
                </a:p>
              </p:txBody>
            </p:sp>
            <p:pic>
              <p:nvPicPr>
                <p:cNvPr id="54" name="Picture 53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flipH="1">
                  <a:off x="596416" y="1105301"/>
                  <a:ext cx="740805" cy="618533"/>
                </a:xfrm>
                <a:prstGeom prst="rect">
                  <a:avLst/>
                </a:prstGeom>
                <a:ln>
                  <a:noFill/>
                </a:ln>
              </p:spPr>
            </p:pic>
          </p:grpSp>
          <p:sp>
            <p:nvSpPr>
              <p:cNvPr id="52" name="TextBox 51"/>
              <p:cNvSpPr txBox="1"/>
              <p:nvPr/>
            </p:nvSpPr>
            <p:spPr>
              <a:xfrm>
                <a:off x="729110" y="1120995"/>
                <a:ext cx="2091617" cy="618533"/>
              </a:xfrm>
              <a:prstGeom prst="rect">
                <a:avLst/>
              </a:prstGeom>
              <a:noFill/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50" name="Shape 117"/>
            <p:cNvSpPr/>
            <p:nvPr/>
          </p:nvSpPr>
          <p:spPr>
            <a:xfrm>
              <a:off x="1292687" y="1663377"/>
              <a:ext cx="499800" cy="32149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1">
                <a:lumMod val="75000"/>
              </a:schemeClr>
            </a:solidFill>
            <a:ln w="9525" cap="flat" cmpd="sng">
              <a:solidFill>
                <a:schemeClr val="bg1">
                  <a:lumMod val="65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03808" y="782602"/>
            <a:ext cx="2524410" cy="781946"/>
            <a:chOff x="1403808" y="782602"/>
            <a:chExt cx="2524410" cy="781946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808" y="877721"/>
              <a:ext cx="956642" cy="470822"/>
            </a:xfrm>
            <a:prstGeom prst="rect">
              <a:avLst/>
            </a:prstGeom>
          </p:spPr>
        </p:pic>
        <p:grpSp>
          <p:nvGrpSpPr>
            <p:cNvPr id="38" name="Group 37"/>
            <p:cNvGrpSpPr/>
            <p:nvPr/>
          </p:nvGrpSpPr>
          <p:grpSpPr>
            <a:xfrm>
              <a:off x="2730585" y="782602"/>
              <a:ext cx="1197633" cy="643698"/>
              <a:chOff x="1697934" y="291024"/>
              <a:chExt cx="925856" cy="549787"/>
            </a:xfrm>
          </p:grpSpPr>
          <p:pic>
            <p:nvPicPr>
              <p:cNvPr id="59" name="Picture 58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697934" y="291024"/>
                <a:ext cx="830570" cy="458917"/>
              </a:xfrm>
              <a:prstGeom prst="rect">
                <a:avLst/>
              </a:prstGeom>
            </p:spPr>
          </p:pic>
          <p:sp>
            <p:nvSpPr>
              <p:cNvPr id="60" name="TextBox 59"/>
              <p:cNvSpPr txBox="1"/>
              <p:nvPr/>
            </p:nvSpPr>
            <p:spPr>
              <a:xfrm>
                <a:off x="2003107" y="563812"/>
                <a:ext cx="6206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1200" b="1" i="1" dirty="0" smtClean="0"/>
                  <a:t>LQCD</a:t>
                </a:r>
                <a:endParaRPr lang="en-US" sz="1200" b="1" i="1" dirty="0"/>
              </a:p>
            </p:txBody>
          </p:sp>
        </p:grpSp>
        <p:sp>
          <p:nvSpPr>
            <p:cNvPr id="40" name="Down Arrow 39"/>
            <p:cNvSpPr/>
            <p:nvPr/>
          </p:nvSpPr>
          <p:spPr>
            <a:xfrm>
              <a:off x="1882127" y="1322138"/>
              <a:ext cx="316391" cy="242410"/>
            </a:xfrm>
            <a:prstGeom prst="downArrow">
              <a:avLst/>
            </a:prstGeom>
            <a:solidFill>
              <a:srgbClr val="008000"/>
            </a:solidFill>
            <a:ln>
              <a:solidFill>
                <a:srgbClr val="10663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1" name="Down Arrow 40"/>
          <p:cNvSpPr/>
          <p:nvPr/>
        </p:nvSpPr>
        <p:spPr>
          <a:xfrm>
            <a:off x="3089509" y="1349204"/>
            <a:ext cx="316391" cy="242410"/>
          </a:xfrm>
          <a:prstGeom prst="downArrow">
            <a:avLst/>
          </a:prstGeom>
          <a:solidFill>
            <a:srgbClr val="008000"/>
          </a:solidFill>
          <a:ln>
            <a:solidFill>
              <a:srgbClr val="1066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198519" y="4452636"/>
            <a:ext cx="691931" cy="401221"/>
            <a:chOff x="2358324" y="3962558"/>
            <a:chExt cx="534912" cy="342686"/>
          </a:xfrm>
        </p:grpSpPr>
        <p:sp>
          <p:nvSpPr>
            <p:cNvPr id="44" name="Right Arrow 43"/>
            <p:cNvSpPr/>
            <p:nvPr/>
          </p:nvSpPr>
          <p:spPr>
            <a:xfrm rot="7928902">
              <a:off x="2328986" y="3992256"/>
              <a:ext cx="342326" cy="28364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5" name="Right Arrow 44"/>
            <p:cNvSpPr/>
            <p:nvPr/>
          </p:nvSpPr>
          <p:spPr>
            <a:xfrm rot="3267979">
              <a:off x="2580249" y="3991896"/>
              <a:ext cx="342326" cy="283649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2706995" y="4912619"/>
            <a:ext cx="948474" cy="306297"/>
          </a:xfrm>
          <a:prstGeom prst="rect">
            <a:avLst/>
          </a:prstGeom>
          <a:noFill/>
          <a:ln>
            <a:solidFill>
              <a:schemeClr val="dk2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100" dirty="0" smtClean="0"/>
              <a:t>Analysis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85119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2771</TotalTime>
  <Words>307</Words>
  <Application>Microsoft Macintosh PowerPoint</Application>
  <PresentationFormat>On-screen Show (4:3)</PresentationFormat>
  <Paragraphs>65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 Theme</vt:lpstr>
      <vt:lpstr>Chimbuko - Performance Analysis for Workflows</vt:lpstr>
      <vt:lpstr>Assumptions</vt:lpstr>
      <vt:lpstr>Install pdt 3.24, TAU 2.26.2p1 with the following configs</vt:lpstr>
      <vt:lpstr>Configure TAU</vt:lpstr>
      <vt:lpstr>Changes to Heat Equation files</vt:lpstr>
      <vt:lpstr>Heat Equation: change compiler flags to tau wrappers (cc, fcc flags) Tell them where tau_adios implementation is – adios_clib and adios_flib</vt:lpstr>
      <vt:lpstr>run heat equation </vt:lpstr>
      <vt:lpstr>produce viz with merged profile</vt:lpstr>
      <vt:lpstr>PowerPoint Presentation</vt:lpstr>
    </vt:vector>
  </TitlesOfParts>
  <Company/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 Pouchard</dc:creator>
  <cp:lastModifiedBy>Line Pouchard</cp:lastModifiedBy>
  <cp:revision>19</cp:revision>
  <dcterms:created xsi:type="dcterms:W3CDTF">2017-09-12T20:09:34Z</dcterms:created>
  <dcterms:modified xsi:type="dcterms:W3CDTF">2017-09-15T13:03:48Z</dcterms:modified>
</cp:coreProperties>
</file>