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29" r:id="rId3"/>
    <p:sldId id="302" r:id="rId4"/>
    <p:sldId id="300" r:id="rId5"/>
    <p:sldId id="303" r:id="rId6"/>
    <p:sldId id="2622" r:id="rId7"/>
    <p:sldId id="2628" r:id="rId8"/>
    <p:sldId id="2625" r:id="rId9"/>
    <p:sldId id="259" r:id="rId10"/>
    <p:sldId id="272" r:id="rId11"/>
    <p:sldId id="297" r:id="rId12"/>
    <p:sldId id="283" r:id="rId13"/>
    <p:sldId id="287" r:id="rId14"/>
    <p:sldId id="258" r:id="rId15"/>
    <p:sldId id="276" r:id="rId16"/>
    <p:sldId id="260" r:id="rId17"/>
    <p:sldId id="289" r:id="rId18"/>
    <p:sldId id="268" r:id="rId19"/>
    <p:sldId id="2630" r:id="rId20"/>
    <p:sldId id="267" r:id="rId21"/>
    <p:sldId id="266" r:id="rId22"/>
    <p:sldId id="274" r:id="rId23"/>
    <p:sldId id="275" r:id="rId24"/>
    <p:sldId id="271" r:id="rId25"/>
    <p:sldId id="2631" r:id="rId26"/>
    <p:sldId id="277" r:id="rId27"/>
    <p:sldId id="270" r:id="rId28"/>
    <p:sldId id="279" r:id="rId29"/>
    <p:sldId id="298" r:id="rId30"/>
    <p:sldId id="280" r:id="rId31"/>
    <p:sldId id="2627" r:id="rId32"/>
    <p:sldId id="281" r:id="rId33"/>
    <p:sldId id="282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2646-9EDC-194E-A861-1F9E75441CC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AE693-796D-7248-B211-4BFA9EEA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36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36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0A8A-16C0-4562-AD3A-B1BC2569C64A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3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7471-D622-B243-ABAD-BF7A0392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79006-28FB-4C42-880D-AAF7C6B3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C322-33B0-6446-9993-0B3677B9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3F0-88EB-864A-81EA-273D19F2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C05A-D97A-E645-83C8-45CA147D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0074-01C8-2842-9BCA-BD51E28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160D-DEA5-CB40-9868-18E32B0F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F63F-6D10-5D4F-8160-C195A092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6FDC-BE5A-3443-8E79-2CFD6DF4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F83B-CA23-9340-A458-6EB07A0F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1900-A38A-8E4B-84D3-926D28412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66E0-70D2-FB45-A76E-5933FDD2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E3D7-977E-4A40-96C6-DA85E00F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9D9A-D3C6-7242-9723-28D94A38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6306-8C38-C14B-BDD8-6EACDBA5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2CB9-02F6-9544-B4BF-BC41B259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B338-B603-F24A-A652-831B24DB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B92D-205B-7E4D-817E-DC601286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2F5D-996F-9640-A2E3-414008D9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A81-A3DA-2546-B0EA-EA40456A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3007-F1CD-3941-B6F5-0DD5B4A9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1AE5-C187-374E-9C6B-C4CF19A3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E78F-B304-AB4E-8B4A-415D929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44AE-6E91-4D44-9FA0-1FD90692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17BF-3025-3E45-9111-EB109BD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D748-7DD3-8249-B0B4-7B9288D7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A288-6333-3541-AB9D-D06DD84B0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B16B7-81AD-1D49-8F72-ADF847797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9F6F-68C1-5D4B-A12D-0DE2746D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E4D8-1B51-AE4F-98FE-6895547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1E73F-0BC1-5F4B-AB1A-8E94E2E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D1C0-500E-E84A-BFBD-DD3ACF01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E1D5-BA48-F04B-9F20-440826DB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0ACC-3ACA-B544-8987-CEA9E1B10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2D1BA-D4F9-E049-AB55-9D793B65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461E2-EC45-7E42-B22A-2D0E44D44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7CA9-3E43-DB47-AE16-DAED6ED2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46A0D-69E9-E546-8003-41258241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E0B39-CEEE-084A-98BF-DAA18905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1BF8-DCD8-0248-A641-491C582A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F12AE-AAF7-6643-9E77-52C4382C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3B21C-277F-224F-A1C8-6F415867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973BF-64CC-F548-884A-B8602DAB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50BD-BD03-784C-80B6-235091D4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BCA4-8245-D745-91F2-429790A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BF5AA-D9AB-DA4D-95D5-AA2B9DF4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9C38-2900-9741-8A4C-16F03CCB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B866-B2F9-0D48-9DC6-D15A0BE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50F68-FA3D-4144-9AC3-D8E85399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66B13-B325-D64D-AFDB-31D0A48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7F79-CEE1-1E42-AA68-DB1977E8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25F8-5137-3248-BE7B-CC8418FC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FF3-3A36-CE4B-8726-2A5315CA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A9A5B-BEF2-F844-952B-6054F1247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01D6F-1FBE-A447-A2E3-850209A7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95A8-3F51-5441-87AA-2BB220D2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071F-5620-9C4E-84EE-A82E0270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EF11D-AFD1-124C-B000-32C55DB7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38443-410C-DB4F-A5DB-7B9D0958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C2E77-3A66-8147-BADA-ED4C6ECE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29A4-8E2A-FC42-96C6-1AB104D43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58E1-BC8F-8644-B68A-9F5FCF4D02C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4E8B-75DA-3E4A-BFF5-994B7659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AEA1-5267-BB41-9531-D7EC257D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F9A7-D79B-FB44-BF2E-C0BD8D7BA6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EAFF6-8205-C84A-9E85-0B069175451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53800" y="6331261"/>
            <a:ext cx="744567" cy="3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Rcode/cheetah/examples" TargetMode="External"/><Relationship Id="rId2" Type="http://schemas.openxmlformats.org/officeDocument/2006/relationships/hyperlink" Target="https://github.com/CODARcode/cheeta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arcode.github.io/cheeta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24F7-CA99-7944-9A8C-10C8D1D44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CODAR Hands-on Session</a:t>
            </a:r>
            <a:br>
              <a:rPr lang="en-US" dirty="0"/>
            </a:br>
            <a:r>
              <a:rPr lang="en-US" sz="4000" dirty="0"/>
              <a:t>ECP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485F-890B-D340-B202-C3F695CF3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Project:    CODAR (Co-design Center for Online Data Analysis and Reduction)</a:t>
            </a:r>
          </a:p>
          <a:p>
            <a:pPr algn="l"/>
            <a:r>
              <a:rPr lang="en-US" dirty="0"/>
              <a:t>Speakers: Kshitij Mehta @ ORNL, Igor </a:t>
            </a:r>
            <a:r>
              <a:rPr lang="en-US" dirty="0" err="1"/>
              <a:t>Yakushin</a:t>
            </a:r>
            <a:r>
              <a:rPr lang="en-US" dirty="0"/>
              <a:t> @ ANL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ORNL, ANL, BNL, Brown U., Rutgers, Stony Brook U.</a:t>
            </a:r>
          </a:p>
          <a:p>
            <a:pPr algn="l"/>
            <a:r>
              <a:rPr lang="en-US" dirty="0"/>
              <a:t>February 6, 2020</a:t>
            </a:r>
          </a:p>
        </p:txBody>
      </p:sp>
    </p:spTree>
    <p:extLst>
      <p:ext uri="{BB962C8B-B14F-4D97-AF65-F5344CB8AC3E}">
        <p14:creationId xmlns:p14="http://schemas.microsoft.com/office/powerpoint/2010/main" val="54836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E88F-D03C-2642-8BAB-472643DE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6C4-CA2A-DC46-B3AB-1B78A413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interface to compose and orchestrate complex, multi-application, coupled workflows</a:t>
            </a:r>
          </a:p>
          <a:p>
            <a:r>
              <a:rPr lang="en-US" dirty="0"/>
              <a:t>Python-based specification file to describe your collection of runs</a:t>
            </a:r>
          </a:p>
          <a:p>
            <a:pPr lvl="1"/>
            <a:r>
              <a:rPr lang="en-US" dirty="0"/>
              <a:t>Setup a coupled workflow</a:t>
            </a:r>
          </a:p>
          <a:p>
            <a:pPr lvl="1"/>
            <a:r>
              <a:rPr lang="en-US" dirty="0"/>
              <a:t>Setup complex process placement</a:t>
            </a:r>
          </a:p>
          <a:p>
            <a:r>
              <a:rPr lang="en-US" dirty="0"/>
              <a:t>Abstraction over scheduler interfaces</a:t>
            </a:r>
          </a:p>
          <a:p>
            <a:r>
              <a:rPr lang="en-US" dirty="0"/>
              <a:t>Handles campaign management for you</a:t>
            </a:r>
          </a:p>
          <a:p>
            <a:pPr lvl="1"/>
            <a:r>
              <a:rPr lang="en-US" dirty="0"/>
              <a:t>Isolated experiment workspaces</a:t>
            </a:r>
          </a:p>
          <a:p>
            <a:r>
              <a:rPr lang="en-US" i="1" dirty="0"/>
              <a:t>The Virtual Node interface allows fine-grained binding of ranks to resources</a:t>
            </a:r>
          </a:p>
          <a:p>
            <a:r>
              <a:rPr lang="en-US" dirty="0"/>
              <a:t>Utilizes the </a:t>
            </a:r>
            <a:r>
              <a:rPr lang="en-US" dirty="0">
                <a:solidFill>
                  <a:srgbClr val="C00000"/>
                </a:solidFill>
              </a:rPr>
              <a:t>Savanna</a:t>
            </a:r>
            <a:r>
              <a:rPr lang="en-US" dirty="0"/>
              <a:t> runtime engine for managing experiments</a:t>
            </a:r>
          </a:p>
          <a:p>
            <a:r>
              <a:rPr lang="en-US" dirty="0"/>
              <a:t>Monitor a running campaign</a:t>
            </a:r>
          </a:p>
          <a:p>
            <a:r>
              <a:rPr lang="en-US" dirty="0"/>
              <a:t>Re-submit a partially run campaign</a:t>
            </a:r>
          </a:p>
          <a:p>
            <a:r>
              <a:rPr lang="en-US" dirty="0"/>
              <a:t>Generate a performance report of a completed campaign</a:t>
            </a:r>
          </a:p>
        </p:txBody>
      </p:sp>
    </p:spTree>
    <p:extLst>
      <p:ext uri="{BB962C8B-B14F-4D97-AF65-F5344CB8AC3E}">
        <p14:creationId xmlns:p14="http://schemas.microsoft.com/office/powerpoint/2010/main" val="40054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D035-BA8A-3B4F-974C-B9E7477C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Cheetah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306D-24D0-2E42-BCB4-D809DA85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Spack</a:t>
            </a:r>
            <a:endParaRPr lang="en-US" dirty="0"/>
          </a:p>
          <a:p>
            <a:pPr lvl="1"/>
            <a:r>
              <a:rPr lang="en-US" dirty="0"/>
              <a:t>`</a:t>
            </a:r>
            <a:r>
              <a:rPr lang="en-US" dirty="0" err="1"/>
              <a:t>spack</a:t>
            </a:r>
            <a:r>
              <a:rPr lang="en-US" dirty="0"/>
              <a:t> install </a:t>
            </a:r>
            <a:r>
              <a:rPr lang="en-US" dirty="0" err="1"/>
              <a:t>codar-cheetah@develop</a:t>
            </a:r>
            <a:r>
              <a:rPr lang="en-US" dirty="0"/>
              <a:t>`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clone and setup PATH</a:t>
            </a:r>
          </a:p>
          <a:p>
            <a:pPr lvl="1"/>
            <a:r>
              <a:rPr lang="en-US" dirty="0"/>
              <a:t>`git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CODARcode</a:t>
            </a:r>
            <a:r>
              <a:rPr lang="en-US" dirty="0"/>
              <a:t>/cheetah`</a:t>
            </a:r>
          </a:p>
        </p:txBody>
      </p:sp>
    </p:spTree>
    <p:extLst>
      <p:ext uri="{BB962C8B-B14F-4D97-AF65-F5344CB8AC3E}">
        <p14:creationId xmlns:p14="http://schemas.microsoft.com/office/powerpoint/2010/main" val="412075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0151-9174-9F4A-8D3B-8023816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58B0-9203-AB42-95BB-5289F79B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Cheetah runs as an external tool</a:t>
            </a:r>
          </a:p>
          <a:p>
            <a:r>
              <a:rPr lang="en-US" dirty="0"/>
              <a:t>No instrumentation of applications required to use Cheetah (not for current version of Cheetah)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2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3327-2963-A94C-B013-23B533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Architecture -  Cheetah and Savanna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2B0FC-F94A-2546-9AF9-6E6F54E20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76" y="1255857"/>
            <a:ext cx="7737448" cy="5237017"/>
          </a:xfrm>
        </p:spPr>
      </p:pic>
    </p:spTree>
    <p:extLst>
      <p:ext uri="{BB962C8B-B14F-4D97-AF65-F5344CB8AC3E}">
        <p14:creationId xmlns:p14="http://schemas.microsoft.com/office/powerpoint/2010/main" val="273975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0281-1720-954E-8DA2-5F63C7CB66D6}"/>
              </a:ext>
            </a:extLst>
          </p:cNvPr>
          <p:cNvSpPr txBox="1">
            <a:spLocks/>
          </p:cNvSpPr>
          <p:nvPr/>
        </p:nvSpPr>
        <p:spPr>
          <a:xfrm>
            <a:off x="321937" y="122007"/>
            <a:ext cx="114300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steps of running a Campaign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FB0E7-8C6E-AC40-8287-33568E30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6" y="2508418"/>
            <a:ext cx="2737529" cy="225014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326F7-0331-C34A-8EFD-0F56B11A838C}"/>
              </a:ext>
            </a:extLst>
          </p:cNvPr>
          <p:cNvSpPr txBox="1"/>
          <p:nvPr/>
        </p:nvSpPr>
        <p:spPr>
          <a:xfrm>
            <a:off x="818076" y="1705839"/>
            <a:ext cx="2203200" cy="590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Sweep Specification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A35DAE97-D8AD-2749-A7D2-5FE92C2CFA84}"/>
              </a:ext>
            </a:extLst>
          </p:cNvPr>
          <p:cNvSpPr/>
          <p:nvPr/>
        </p:nvSpPr>
        <p:spPr>
          <a:xfrm>
            <a:off x="473529" y="5138155"/>
            <a:ext cx="841135" cy="496206"/>
          </a:xfrm>
          <a:prstGeom prst="snip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Code Config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A486B953-CF72-9148-9CDC-447FE3120182}"/>
              </a:ext>
            </a:extLst>
          </p:cNvPr>
          <p:cNvSpPr/>
          <p:nvPr/>
        </p:nvSpPr>
        <p:spPr>
          <a:xfrm>
            <a:off x="1332772" y="5138155"/>
            <a:ext cx="990850" cy="496206"/>
          </a:xfrm>
          <a:prstGeom prst="snip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Machine Config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824645-4FEC-3B48-958C-9EDFF5B7170F}"/>
              </a:ext>
            </a:extLst>
          </p:cNvPr>
          <p:cNvCxnSpPr>
            <a:cxnSpLocks/>
          </p:cNvCxnSpPr>
          <p:nvPr/>
        </p:nvCxnSpPr>
        <p:spPr>
          <a:xfrm flipV="1">
            <a:off x="1839379" y="4852332"/>
            <a:ext cx="0" cy="28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E6482-E2DB-BA4F-A28F-6F578D7E8B3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94097" y="4852332"/>
            <a:ext cx="143172" cy="28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E3E7311B-832E-F04B-9463-1CBBE93AA592}"/>
              </a:ext>
            </a:extLst>
          </p:cNvPr>
          <p:cNvSpPr/>
          <p:nvPr/>
        </p:nvSpPr>
        <p:spPr>
          <a:xfrm>
            <a:off x="2341863" y="5138155"/>
            <a:ext cx="953062" cy="496206"/>
          </a:xfrm>
          <a:prstGeom prst="snip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Workflow Config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CCF985-2AB3-684C-AF6B-0729633CC08E}"/>
              </a:ext>
            </a:extLst>
          </p:cNvPr>
          <p:cNvCxnSpPr>
            <a:cxnSpLocks/>
          </p:cNvCxnSpPr>
          <p:nvPr/>
        </p:nvCxnSpPr>
        <p:spPr>
          <a:xfrm flipH="1" flipV="1">
            <a:off x="2635578" y="4852332"/>
            <a:ext cx="84229" cy="2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A7C90F-D7A1-F742-992D-F1D37E1BA4E9}"/>
              </a:ext>
            </a:extLst>
          </p:cNvPr>
          <p:cNvSpPr/>
          <p:nvPr/>
        </p:nvSpPr>
        <p:spPr>
          <a:xfrm>
            <a:off x="4908156" y="2947033"/>
            <a:ext cx="1306286" cy="778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Run-000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86E8E5-9EDE-5E4C-9AF6-6D93C349E185}"/>
              </a:ext>
            </a:extLst>
          </p:cNvPr>
          <p:cNvSpPr/>
          <p:nvPr/>
        </p:nvSpPr>
        <p:spPr>
          <a:xfrm>
            <a:off x="4741901" y="4596788"/>
            <a:ext cx="961902" cy="3681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Run-001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0F646F-1CEB-9848-A4F4-56FBF101E8C4}"/>
              </a:ext>
            </a:extLst>
          </p:cNvPr>
          <p:cNvSpPr/>
          <p:nvPr/>
        </p:nvSpPr>
        <p:spPr>
          <a:xfrm>
            <a:off x="4741901" y="5091011"/>
            <a:ext cx="961902" cy="3994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Run-002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6F0AF3-3816-D940-A900-086736B8F9FC}"/>
              </a:ext>
            </a:extLst>
          </p:cNvPr>
          <p:cNvSpPr/>
          <p:nvPr/>
        </p:nvSpPr>
        <p:spPr>
          <a:xfrm>
            <a:off x="4730019" y="5819779"/>
            <a:ext cx="961903" cy="4535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Run-xxx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27A1E23-2044-D441-B978-AA75F832D045}"/>
              </a:ext>
            </a:extLst>
          </p:cNvPr>
          <p:cNvSpPr/>
          <p:nvPr/>
        </p:nvSpPr>
        <p:spPr>
          <a:xfrm>
            <a:off x="4730026" y="5521067"/>
            <a:ext cx="855023" cy="246888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2C8F0D-DFF4-DF4C-986D-F4EAB79F4F8E}"/>
              </a:ext>
            </a:extLst>
          </p:cNvPr>
          <p:cNvCxnSpPr>
            <a:cxnSpLocks/>
          </p:cNvCxnSpPr>
          <p:nvPr/>
        </p:nvCxnSpPr>
        <p:spPr>
          <a:xfrm flipH="1">
            <a:off x="4536465" y="2187220"/>
            <a:ext cx="1264" cy="385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D8157F-72C8-AC4B-8BAE-65A1BFAFD6BA}"/>
              </a:ext>
            </a:extLst>
          </p:cNvPr>
          <p:cNvCxnSpPr>
            <a:cxnSpLocks/>
          </p:cNvCxnSpPr>
          <p:nvPr/>
        </p:nvCxnSpPr>
        <p:spPr>
          <a:xfrm>
            <a:off x="4555837" y="3369133"/>
            <a:ext cx="35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A55A5A-F03B-4E4B-97C6-12E4EAB8D768}"/>
              </a:ext>
            </a:extLst>
          </p:cNvPr>
          <p:cNvCxnSpPr/>
          <p:nvPr/>
        </p:nvCxnSpPr>
        <p:spPr>
          <a:xfrm>
            <a:off x="4528140" y="4780856"/>
            <a:ext cx="20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45E1C-5609-944A-87FC-04AFDEC6F77E}"/>
              </a:ext>
            </a:extLst>
          </p:cNvPr>
          <p:cNvCxnSpPr/>
          <p:nvPr/>
        </p:nvCxnSpPr>
        <p:spPr>
          <a:xfrm>
            <a:off x="4555837" y="5290715"/>
            <a:ext cx="20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79F065-F0F7-C549-B2C6-E4608788CFE3}"/>
              </a:ext>
            </a:extLst>
          </p:cNvPr>
          <p:cNvCxnSpPr/>
          <p:nvPr/>
        </p:nvCxnSpPr>
        <p:spPr>
          <a:xfrm>
            <a:off x="4555837" y="6046562"/>
            <a:ext cx="20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912E5-64CA-1B4E-BA16-DA04C1E923E4}"/>
              </a:ext>
            </a:extLst>
          </p:cNvPr>
          <p:cNvSpPr/>
          <p:nvPr/>
        </p:nvSpPr>
        <p:spPr>
          <a:xfrm>
            <a:off x="3851285" y="1627453"/>
            <a:ext cx="1395352" cy="7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Campaign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81E799-B9D0-CA41-AFCD-9B2D793A71A3}"/>
              </a:ext>
            </a:extLst>
          </p:cNvPr>
          <p:cNvSpPr/>
          <p:nvPr/>
        </p:nvSpPr>
        <p:spPr>
          <a:xfrm>
            <a:off x="6461090" y="2918228"/>
            <a:ext cx="1094224" cy="56444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Dedicated nodes or Co-location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AE4B0-E0EB-6644-8BE1-00FF73F9D86F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6214442" y="3200451"/>
            <a:ext cx="246648" cy="13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0F427C5-8EFC-A94A-8F1B-73CF1BBCB7A2}"/>
              </a:ext>
            </a:extLst>
          </p:cNvPr>
          <p:cNvSpPr/>
          <p:nvPr/>
        </p:nvSpPr>
        <p:spPr>
          <a:xfrm>
            <a:off x="1616381" y="823841"/>
            <a:ext cx="662903" cy="6868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3AE379-29B2-6D4B-A58F-0FC70940E038}"/>
              </a:ext>
            </a:extLst>
          </p:cNvPr>
          <p:cNvSpPr/>
          <p:nvPr/>
        </p:nvSpPr>
        <p:spPr>
          <a:xfrm>
            <a:off x="5389737" y="823841"/>
            <a:ext cx="662903" cy="6868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9BA21-C823-DF4A-AEEF-38E82AF31198}"/>
              </a:ext>
            </a:extLst>
          </p:cNvPr>
          <p:cNvSpPr/>
          <p:nvPr/>
        </p:nvSpPr>
        <p:spPr>
          <a:xfrm>
            <a:off x="321937" y="773316"/>
            <a:ext cx="3251792" cy="560843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4CFE82-0890-0D46-B1CF-FF911C963DE3}"/>
              </a:ext>
            </a:extLst>
          </p:cNvPr>
          <p:cNvSpPr/>
          <p:nvPr/>
        </p:nvSpPr>
        <p:spPr>
          <a:xfrm>
            <a:off x="3721267" y="773316"/>
            <a:ext cx="3865846" cy="560843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EE8F7-DC98-9547-A643-5C6934C88B4C}"/>
              </a:ext>
            </a:extLst>
          </p:cNvPr>
          <p:cNvSpPr/>
          <p:nvPr/>
        </p:nvSpPr>
        <p:spPr>
          <a:xfrm>
            <a:off x="7717805" y="775141"/>
            <a:ext cx="4275529" cy="310583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918CA-F02C-B045-B975-C476C96BAECC}"/>
              </a:ext>
            </a:extLst>
          </p:cNvPr>
          <p:cNvSpPr/>
          <p:nvPr/>
        </p:nvSpPr>
        <p:spPr>
          <a:xfrm>
            <a:off x="7717805" y="4007498"/>
            <a:ext cx="4275529" cy="203906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DE4DE9F-D00A-334A-A1B8-4C1EF4F4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69" y="2588072"/>
            <a:ext cx="2004935" cy="118191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1A97625-05FD-7B46-AE06-342348CC37AB}"/>
              </a:ext>
            </a:extLst>
          </p:cNvPr>
          <p:cNvSpPr/>
          <p:nvPr/>
        </p:nvSpPr>
        <p:spPr>
          <a:xfrm>
            <a:off x="10056809" y="1934087"/>
            <a:ext cx="1094224" cy="46313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 scheduling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9D0FDD-74D6-4B46-8DC5-63F106AD4451}"/>
              </a:ext>
            </a:extLst>
          </p:cNvPr>
          <p:cNvSpPr/>
          <p:nvPr/>
        </p:nvSpPr>
        <p:spPr>
          <a:xfrm>
            <a:off x="10556360" y="2549340"/>
            <a:ext cx="1094224" cy="46313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5A007B-BB13-BB4E-A958-16C6E0348C06}"/>
              </a:ext>
            </a:extLst>
          </p:cNvPr>
          <p:cNvSpPr/>
          <p:nvPr/>
        </p:nvSpPr>
        <p:spPr>
          <a:xfrm>
            <a:off x="10516263" y="3230548"/>
            <a:ext cx="1094224" cy="46313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 controls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843EEB-A896-F14B-AB0E-9F92B5F99675}"/>
              </a:ext>
            </a:extLst>
          </p:cNvPr>
          <p:cNvSpPr/>
          <p:nvPr/>
        </p:nvSpPr>
        <p:spPr>
          <a:xfrm>
            <a:off x="9500572" y="812534"/>
            <a:ext cx="662903" cy="6868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852D2939-DD61-644B-AF92-B9F9300D6F95}"/>
              </a:ext>
            </a:extLst>
          </p:cNvPr>
          <p:cNvSpPr/>
          <p:nvPr/>
        </p:nvSpPr>
        <p:spPr>
          <a:xfrm>
            <a:off x="9430133" y="4876874"/>
            <a:ext cx="2274165" cy="1067853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Performance</a:t>
            </a:r>
          </a:p>
          <a:p>
            <a:pPr algn="ctr">
              <a:lnSpc>
                <a:spcPct val="90000"/>
              </a:lnSpc>
            </a:pP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343D5A-77BB-C14C-A216-0FC6E7874F96}"/>
              </a:ext>
            </a:extLst>
          </p:cNvPr>
          <p:cNvSpPr/>
          <p:nvPr/>
        </p:nvSpPr>
        <p:spPr>
          <a:xfrm>
            <a:off x="9522711" y="4052731"/>
            <a:ext cx="662903" cy="6868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AAEC40-069B-A44F-893E-629E79AE8E17}"/>
              </a:ext>
            </a:extLst>
          </p:cNvPr>
          <p:cNvSpPr/>
          <p:nvPr/>
        </p:nvSpPr>
        <p:spPr>
          <a:xfrm>
            <a:off x="7789255" y="1627453"/>
            <a:ext cx="1425254" cy="6397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 Management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866B06-7F12-8E4E-9FFF-2312799C75A5}"/>
              </a:ext>
            </a:extLst>
          </p:cNvPr>
          <p:cNvCxnSpPr>
            <a:cxnSpLocks/>
          </p:cNvCxnSpPr>
          <p:nvPr/>
        </p:nvCxnSpPr>
        <p:spPr>
          <a:xfrm flipV="1">
            <a:off x="9622891" y="2397224"/>
            <a:ext cx="433918" cy="26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0BDE25-ECDC-8948-81F6-4714E9B2392F}"/>
              </a:ext>
            </a:extLst>
          </p:cNvPr>
          <p:cNvCxnSpPr>
            <a:cxnSpLocks/>
          </p:cNvCxnSpPr>
          <p:nvPr/>
        </p:nvCxnSpPr>
        <p:spPr>
          <a:xfrm flipH="1">
            <a:off x="10185614" y="2759907"/>
            <a:ext cx="370746" cy="15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EA2FD8-FDAE-604A-9B3D-DF9B4C1C76EE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0301375" y="3343256"/>
            <a:ext cx="214888" cy="11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EA93079-6198-F348-8F16-EF5B3F403A4E}"/>
              </a:ext>
            </a:extLst>
          </p:cNvPr>
          <p:cNvSpPr/>
          <p:nvPr/>
        </p:nvSpPr>
        <p:spPr>
          <a:xfrm>
            <a:off x="7815053" y="4488717"/>
            <a:ext cx="1425254" cy="6397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412412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D8C73D-48B7-BB42-B13F-A1E4FC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1. Creating a Campaign Specification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96337-D330-D84E-966A-AE3C6C378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DB51-4864-954B-821C-DADF088F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Cheetah 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C140A-90AC-D243-8430-F08F755D93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129" y="2333297"/>
            <a:ext cx="6175221" cy="287361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5E895-DCFF-9B47-901A-60AEDE85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9270" y="1783583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ability to ‘sweep’ over parameters of interest</a:t>
            </a:r>
          </a:p>
          <a:p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Sweep</a:t>
            </a:r>
            <a:r>
              <a:rPr lang="en-US" sz="2400" dirty="0"/>
              <a:t> – collection of parameters to explore</a:t>
            </a:r>
          </a:p>
          <a:p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Sweep Group</a:t>
            </a:r>
            <a:r>
              <a:rPr lang="en-US" sz="2400" dirty="0"/>
              <a:t> - collection of </a:t>
            </a: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sweeps</a:t>
            </a:r>
            <a:endParaRPr lang="en-US" sz="2400" dirty="0"/>
          </a:p>
          <a:p>
            <a:pPr lvl="1"/>
            <a:r>
              <a:rPr lang="en-US" sz="2000" dirty="0"/>
              <a:t>Equivalent of batch jobs</a:t>
            </a:r>
          </a:p>
          <a:p>
            <a:pPr lvl="1"/>
            <a:endParaRPr lang="en-US" sz="2000" dirty="0"/>
          </a:p>
          <a:p>
            <a:r>
              <a:rPr lang="en-US" sz="2400" dirty="0"/>
              <a:t>Use </a:t>
            </a: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VirtualNode</a:t>
            </a:r>
            <a:r>
              <a:rPr lang="en-US" sz="2400" dirty="0"/>
              <a:t> to obtain fine-grained workflow orchestration and process placement</a:t>
            </a:r>
          </a:p>
        </p:txBody>
      </p:sp>
    </p:spTree>
    <p:extLst>
      <p:ext uri="{BB962C8B-B14F-4D97-AF65-F5344CB8AC3E}">
        <p14:creationId xmlns:p14="http://schemas.microsoft.com/office/powerpoint/2010/main" val="425297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44C9-7AFF-D443-BD97-E5A838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Spec file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764F-1CC9-5644-AC22-875188B0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530"/>
            <a:ext cx="8068294" cy="5557653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F7FFF"/>
                </a:solidFill>
                <a:latin typeface="Menlo" panose="020B0609030804020204" pitchFamily="49" charset="0"/>
              </a:rPr>
              <a:t>GrayScott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(Campaign):</a:t>
            </a:r>
            <a:endParaRPr lang="en-US" dirty="0">
              <a:solidFill>
                <a:srgbClr val="2E5EA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name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gray_scott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2E5EA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codes =</a:t>
            </a:r>
            <a:endParaRPr lang="en-US" dirty="0">
              <a:solidFill>
                <a:srgbClr val="2E5EA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run_post_process_script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scheduler_options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US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app_config_scripts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sweep1_parameters = [ .. 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sweep1 = Sweep (sweep1_parameters)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shared_virtual_node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SummitNode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 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my_layout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shared_virtual_node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sweep1.node_layout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my_layout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sg1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SweepGroup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(sweep1, ...)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6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9F83-0E47-584A-9D95-3EE63931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Sweep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AC572-56B0-A949-AE86-1702057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sweep1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Sweep (parameters = sweep1_parameters,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   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node_layout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sz="2400" dirty="0">
                <a:latin typeface="Menlo" panose="020B0609030804020204" pitchFamily="49" charset="0"/>
              </a:rPr>
              <a:t>'summit’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my_separate_node_layout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sweep2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Sweep (parameters = sweep1_parameters,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   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node_layout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={</a:t>
            </a:r>
            <a:r>
              <a:rPr lang="en-US" sz="2400" dirty="0">
                <a:latin typeface="Menlo" panose="020B0609030804020204" pitchFamily="49" charset="0"/>
              </a:rPr>
              <a:t>'summit’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my_shared_node_layout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0072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73D8-3887-9A49-9CD5-DBF38D9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Parameter List for a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A095-FDE0-0849-B1BF-E200EA63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ParamRunner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('simulation', '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nprocs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', [64] 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ParamRunner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('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pdf_calc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’,   '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nprocs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’, [4,8,16,32] )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ParamADIOS2XML ('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pdf_calc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’,</a:t>
            </a:r>
            <a:br>
              <a:rPr lang="en-US" sz="2400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               'compression’,</a:t>
            </a:r>
            <a:br>
              <a:rPr lang="en-US" sz="2400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	           '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PDFAnalysisOutput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’,</a:t>
            </a:r>
            <a:br>
              <a:rPr lang="en-US" sz="2400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               '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var_operation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’,</a:t>
            </a:r>
            <a:br>
              <a:rPr lang="en-US" sz="2400" dirty="0">
                <a:solidFill>
                  <a:schemeClr val="accent1"/>
                </a:solidFill>
                <a:latin typeface="Courier" pitchFamily="2" charset="0"/>
              </a:rPr>
            </a:b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                [ {"U": {"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zfp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”, “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sz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”, “</a:t>
            </a:r>
            <a:r>
              <a:rPr lang="en-US" sz="2400" dirty="0" err="1">
                <a:solidFill>
                  <a:schemeClr val="accent1"/>
                </a:solidFill>
                <a:latin typeface="Courier" pitchFamily="2" charset="0"/>
              </a:rPr>
              <a:t>mgard</a:t>
            </a:r>
            <a:r>
              <a:rPr lang="en-US" sz="2400" dirty="0">
                <a:solidFill>
                  <a:schemeClr val="accent1"/>
                </a:solidFill>
                <a:latin typeface="Courier" pitchFamily="2" charset="0"/>
              </a:rPr>
              <a:t>”} ])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6CD4-9ADC-5649-A5F1-D3704D6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data reduction/compression at </a:t>
            </a:r>
            <a:r>
              <a:rPr lang="en-US" dirty="0" err="1"/>
              <a:t>Exascale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C23D-6B05-5847-8925-75B5F389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extreme scale, applications could generate multi-petabytes or exabytes of data </a:t>
            </a:r>
          </a:p>
          <a:p>
            <a:pPr lvl="1"/>
            <a:r>
              <a:rPr lang="en-US" dirty="0"/>
              <a:t>Multiple use cases across the simulation, experimental, and observation data domains</a:t>
            </a:r>
          </a:p>
          <a:p>
            <a:r>
              <a:rPr lang="en-US" dirty="0"/>
              <a:t>Impossible to store all the data to PFS</a:t>
            </a:r>
          </a:p>
          <a:p>
            <a:pPr lvl="1"/>
            <a:r>
              <a:rPr lang="en-US" dirty="0"/>
              <a:t>Capacity and bandwidth restrictions</a:t>
            </a:r>
          </a:p>
          <a:p>
            <a:r>
              <a:rPr lang="en-US" dirty="0"/>
              <a:t>Need to reduce/compress data</a:t>
            </a:r>
          </a:p>
          <a:p>
            <a:r>
              <a:rPr lang="en-US" dirty="0"/>
              <a:t>Analyze data in situ</a:t>
            </a:r>
          </a:p>
          <a:p>
            <a:pPr lvl="1"/>
            <a:r>
              <a:rPr lang="en-US" dirty="0"/>
              <a:t>Post-processing will become prohibitive</a:t>
            </a:r>
          </a:p>
        </p:txBody>
      </p:sp>
    </p:spTree>
    <p:extLst>
      <p:ext uri="{BB962C8B-B14F-4D97-AF65-F5344CB8AC3E}">
        <p14:creationId xmlns:p14="http://schemas.microsoft.com/office/powerpoint/2010/main" val="2504078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848C-6683-554D-A844-E07BD1C9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Node Interface for Process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9154-B32A-6941-A114-BE147976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for obtaining fine-grained process placement</a:t>
            </a:r>
          </a:p>
          <a:p>
            <a:r>
              <a:rPr lang="en-US" dirty="0"/>
              <a:t>Separate nodes for separate applications</a:t>
            </a:r>
          </a:p>
          <a:p>
            <a:r>
              <a:rPr lang="en-US" dirty="0"/>
              <a:t>Sharing nodes between ranks from different applications</a:t>
            </a:r>
          </a:p>
          <a:p>
            <a:endParaRPr lang="en-US" dirty="0"/>
          </a:p>
          <a:p>
            <a:r>
              <a:rPr lang="en-US" dirty="0"/>
              <a:t>Can be difficult with the default scheduler interfaces</a:t>
            </a:r>
          </a:p>
          <a:p>
            <a:pPr lvl="1"/>
            <a:r>
              <a:rPr lang="en-US" dirty="0" err="1"/>
              <a:t>jsrun</a:t>
            </a:r>
            <a:r>
              <a:rPr lang="en-US" dirty="0"/>
              <a:t> on Summit, SLURM options with env vars on Cori</a:t>
            </a:r>
          </a:p>
          <a:p>
            <a:endParaRPr lang="en-US" dirty="0"/>
          </a:p>
          <a:p>
            <a:r>
              <a:rPr lang="en-US" dirty="0"/>
              <a:t>Node-sharing currently supported by Summit and Cori</a:t>
            </a:r>
          </a:p>
          <a:p>
            <a:pPr lvl="1"/>
            <a:r>
              <a:rPr lang="en-US" dirty="0"/>
              <a:t>Not supported by Titan, Theta</a:t>
            </a:r>
          </a:p>
        </p:txBody>
      </p:sp>
    </p:spTree>
    <p:extLst>
      <p:ext uri="{BB962C8B-B14F-4D97-AF65-F5344CB8AC3E}">
        <p14:creationId xmlns:p14="http://schemas.microsoft.com/office/powerpoint/2010/main" val="76322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07E4-A3A0-FC4A-99A8-7AB7ADB2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node-sharing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0770-276B-4E42-9B18-2A95C120A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Separate sockets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AF8D1-0764-6948-AE8F-FEDF110BFF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9961" y="2505075"/>
            <a:ext cx="4677441" cy="3684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0E914-94E3-8248-9335-6C69364E4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Shared sockets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516F1F-966B-ED46-8D3C-9BA621A72F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3877" y="2505075"/>
            <a:ext cx="4719834" cy="3684588"/>
          </a:xfrm>
        </p:spPr>
      </p:pic>
    </p:spTree>
    <p:extLst>
      <p:ext uri="{BB962C8B-B14F-4D97-AF65-F5344CB8AC3E}">
        <p14:creationId xmlns:p14="http://schemas.microsoft.com/office/powerpoint/2010/main" val="135719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8313-4870-B348-A0E5-7B10D0CB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613931" cy="1325563"/>
          </a:xfrm>
        </p:spPr>
        <p:txBody>
          <a:bodyPr/>
          <a:lstStyle/>
          <a:p>
            <a:r>
              <a:rPr lang="en-US" dirty="0"/>
              <a:t>Virtual Node example creating separate nodes for different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44D7-0939-E845-90BD-2C1A34D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1825625"/>
            <a:ext cx="8253186" cy="435133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sim_node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SummitNode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F7FFF"/>
                </a:solidFill>
                <a:latin typeface="Menlo" panose="020B0609030804020204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sim_node.cpu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"simulation:{}"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pdf_node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SummitNode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F7FFF"/>
                </a:solidFill>
                <a:latin typeface="Menlo" panose="020B0609030804020204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pdf_node.cpu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B42419"/>
                </a:solidFill>
                <a:latin typeface="Menlo" panose="020B0609030804020204" pitchFamily="49" charset="0"/>
              </a:rPr>
              <a:t>pdf_calc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:{}"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my_separate_layout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sim_node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pdf_node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sweep.node_layout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US" sz="2000" dirty="0">
                <a:latin typeface="Menlo" panose="020B0609030804020204" pitchFamily="49" charset="0"/>
              </a:rPr>
              <a:t>'summit’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</a:rPr>
              <a:t>my_separate_layout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95401-98A1-D64D-A364-109690F9C2AF}"/>
              </a:ext>
            </a:extLst>
          </p:cNvPr>
          <p:cNvSpPr txBox="1"/>
          <p:nvPr/>
        </p:nvSpPr>
        <p:spPr>
          <a:xfrm>
            <a:off x="8668959" y="2042800"/>
            <a:ext cx="33922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“simulation:0”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“simulation:1”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“simulation:2”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= “simulation:3”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38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944E-A4AD-E047-957B-77F0CEF4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60" y="110601"/>
            <a:ext cx="10515600" cy="1325563"/>
          </a:xfrm>
        </p:spPr>
        <p:txBody>
          <a:bodyPr/>
          <a:lstStyle/>
          <a:p>
            <a:r>
              <a:rPr lang="en-US" dirty="0"/>
              <a:t>Virtual Node example for node-sharing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5B4B-9DD8-5F47-A366-86C38493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60" y="1436164"/>
            <a:ext cx="7438901" cy="36821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shared_node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SummitNode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F7FFF"/>
                </a:solidFill>
                <a:latin typeface="Menlo" panose="020B0609030804020204" pitchFamily="49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B42419"/>
                </a:solidFill>
                <a:latin typeface="Menlo" panose="020B0609030804020204" pitchFamily="49" charset="0"/>
              </a:rPr>
              <a:t>32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shared_node.cpu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sz="1800" dirty="0">
                <a:solidFill>
                  <a:srgbClr val="B42419"/>
                </a:solidFill>
                <a:latin typeface="Menlo" panose="020B0609030804020204" pitchFamily="49" charset="0"/>
              </a:rPr>
              <a:t>"simulation:{}"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F7FFF"/>
                </a:solidFill>
                <a:latin typeface="Menlo" panose="020B0609030804020204" pitchFamily="49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B42419"/>
                </a:solidFill>
                <a:latin typeface="Menlo" panose="020B0609030804020204" pitchFamily="49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shared_node.cpu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[i+</a:t>
            </a:r>
            <a:r>
              <a:rPr lang="en-US" sz="1800" dirty="0">
                <a:solidFill>
                  <a:srgbClr val="B42419"/>
                </a:solidFill>
                <a:latin typeface="Menlo" panose="020B0609030804020204" pitchFamily="49" charset="0"/>
              </a:rPr>
              <a:t>32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sz="1800" dirty="0">
                <a:solidFill>
                  <a:srgbClr val="B42419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B42419"/>
                </a:solidFill>
                <a:latin typeface="Menlo" panose="020B0609030804020204" pitchFamily="49" charset="0"/>
              </a:rPr>
              <a:t>pdf_calc</a:t>
            </a:r>
            <a:r>
              <a:rPr lang="en-US" sz="1800" dirty="0">
                <a:solidFill>
                  <a:srgbClr val="B42419"/>
                </a:solidFill>
                <a:latin typeface="Menlo" panose="020B0609030804020204" pitchFamily="49" charset="0"/>
              </a:rPr>
              <a:t>:{}"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my_shared_layout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shared_node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sweep.node_layout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US" sz="1800" dirty="0">
                <a:latin typeface="Menlo" panose="020B0609030804020204" pitchFamily="49" charset="0"/>
              </a:rPr>
              <a:t>'summit’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</a:rPr>
              <a:t>my_shared_layout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0A9CC-7134-E448-8367-63771BE23633}"/>
              </a:ext>
            </a:extLst>
          </p:cNvPr>
          <p:cNvSpPr txBox="1"/>
          <p:nvPr/>
        </p:nvSpPr>
        <p:spPr>
          <a:xfrm>
            <a:off x="426060" y="5481987"/>
            <a:ext cx="10927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Describe the layout of </a:t>
            </a:r>
            <a:r>
              <a:rPr lang="en-US" sz="2400" i="1" dirty="0">
                <a:solidFill>
                  <a:srgbClr val="C00000"/>
                </a:solidFill>
              </a:rPr>
              <a:t>one</a:t>
            </a:r>
            <a:r>
              <a:rPr lang="en-US" sz="2400" dirty="0"/>
              <a:t> node. Depending upon the </a:t>
            </a:r>
            <a:r>
              <a:rPr lang="en-US" sz="2400" i="1" dirty="0" err="1"/>
              <a:t>nprocs</a:t>
            </a:r>
            <a:r>
              <a:rPr lang="en-US" sz="2400" dirty="0"/>
              <a:t> property, Cheetah will determine the no. of nodes required.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C4AA5-5F52-BF43-89C5-84D57D56A7EF}"/>
              </a:ext>
            </a:extLst>
          </p:cNvPr>
          <p:cNvSpPr txBox="1"/>
          <p:nvPr/>
        </p:nvSpPr>
        <p:spPr>
          <a:xfrm>
            <a:off x="8229572" y="1799886"/>
            <a:ext cx="339227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“simulation:0”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“simulation:1”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“simulation:2”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= “simulation:3”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[32] = “pdf_calc:0”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[39] = “pdf_calc:7”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DB2BA-39D0-4945-B330-87C3590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Virtual Nodes implemented?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065C-5847-3142-B3D0-8CB7EE27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Cheetah’s runtime engine, Savanna, translates Virtual Node specification into concrete scheduler code</a:t>
            </a:r>
          </a:p>
          <a:p>
            <a:endParaRPr lang="en-US" dirty="0"/>
          </a:p>
          <a:p>
            <a:r>
              <a:rPr lang="en-US" dirty="0"/>
              <a:t>ERF files on Summit</a:t>
            </a:r>
          </a:p>
          <a:p>
            <a:r>
              <a:rPr lang="en-US" dirty="0"/>
              <a:t>Env var and SLURM options for Cori</a:t>
            </a:r>
          </a:p>
        </p:txBody>
      </p:sp>
    </p:spTree>
    <p:extLst>
      <p:ext uri="{BB962C8B-B14F-4D97-AF65-F5344CB8AC3E}">
        <p14:creationId xmlns:p14="http://schemas.microsoft.com/office/powerpoint/2010/main" val="6911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B4B2-620B-BA41-AEC0-D465D8E4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SweepGroup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48EA-50B2-2943-A01A-52BEBE66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sg1 = </a:t>
            </a:r>
            <a:r>
              <a:rPr lang="en-US" sz="2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SweepGroup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(“sg-compression”,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walltime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7200,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per_run_timeout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1200,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nodes = 1024,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parameter_groups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[sweep1, sweep2],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launch_mode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‘default’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or ‘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mpmd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component_inputs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{},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run_repetitions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2 )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7617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717D7-3155-D844-ADC4-D980324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Generating a Campaign Endpoint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0CA32-4DDC-394F-B99E-BC5AFB325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5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ADC379-202E-A249-968F-3EF4F057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Campaign Endpoint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91ABD-8CBB-1A45-8FF9-86683785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9" y="1825625"/>
            <a:ext cx="10603991" cy="103632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cheetah create-campaign –a /path/to/exe –e 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specfile.py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–m summit</a:t>
            </a:r>
            <a:br>
              <a:rPr lang="en-US" sz="2000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–o /path/to/campaign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93B07-1BA5-994D-99F7-7063255C82FE}"/>
              </a:ext>
            </a:extLst>
          </p:cNvPr>
          <p:cNvSpPr txBox="1"/>
          <p:nvPr/>
        </p:nvSpPr>
        <p:spPr>
          <a:xfrm>
            <a:off x="749809" y="3611880"/>
            <a:ext cx="10603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Creates a campaign endpoint at the path specified by –o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default creates /path/to/campaign/username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users can run under the same campaign endpoint, as they have independent workspaces</a:t>
            </a:r>
          </a:p>
        </p:txBody>
      </p:sp>
    </p:spTree>
    <p:extLst>
      <p:ext uri="{BB962C8B-B14F-4D97-AF65-F5344CB8AC3E}">
        <p14:creationId xmlns:p14="http://schemas.microsoft.com/office/powerpoint/2010/main" val="41694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2231-DA58-3E45-BA9A-F8C0C298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Campaign Directory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F3F9-D996-F744-9E0D-8D067BD5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|____campaign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|____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kmehta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|____</a:t>
            </a:r>
            <a:r>
              <a:rPr lang="en-US" sz="2400" dirty="0">
                <a:solidFill>
                  <a:srgbClr val="C00000"/>
                </a:solidFill>
                <a:latin typeface="Menlo" panose="020B0609030804020204" pitchFamily="49" charset="0"/>
              </a:rPr>
              <a:t>SG-1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fobs.json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run-0.iteration-0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run-0.iteration-1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run-0.iteration-2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run-1.iteration-0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run-1.iteration-1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run-1.iteration-2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 |____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submit.sh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|____</a:t>
            </a:r>
            <a:r>
              <a:rPr lang="en-US" sz="2400" dirty="0">
                <a:solidFill>
                  <a:srgbClr val="C00000"/>
                </a:solidFill>
                <a:latin typeface="Menlo" panose="020B0609030804020204" pitchFamily="49" charset="0"/>
              </a:rPr>
              <a:t>SG-2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| | |____run-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all.sh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D33E900-3933-5B45-B634-7649F95626DF}"/>
              </a:ext>
            </a:extLst>
          </p:cNvPr>
          <p:cNvSpPr/>
          <p:nvPr/>
        </p:nvSpPr>
        <p:spPr>
          <a:xfrm>
            <a:off x="7397496" y="1400428"/>
            <a:ext cx="1490472" cy="1114171"/>
          </a:xfrm>
          <a:prstGeom prst="wedgeEllipseCallout">
            <a:avLst>
              <a:gd name="adj1" fmla="val -151526"/>
              <a:gd name="adj2" fmla="val 4186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Sweep Groups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E5E31F2C-8AD8-B949-AAE8-761B2E9E2C5D}"/>
              </a:ext>
            </a:extLst>
          </p:cNvPr>
          <p:cNvSpPr/>
          <p:nvPr/>
        </p:nvSpPr>
        <p:spPr>
          <a:xfrm>
            <a:off x="7434072" y="2871914"/>
            <a:ext cx="1911096" cy="1114171"/>
          </a:xfrm>
          <a:prstGeom prst="wedgeEllipseCallout">
            <a:avLst>
              <a:gd name="adj1" fmla="val -133185"/>
              <a:gd name="adj2" fmla="val 6238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1485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0C78-E500-C64D-BDDD-A1A6A6B2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Running and Monitoring a Campaign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F9FE-44CF-AE4E-B145-26FAF9568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Savanna</a:t>
            </a:r>
          </a:p>
        </p:txBody>
      </p:sp>
    </p:spTree>
    <p:extLst>
      <p:ext uri="{BB962C8B-B14F-4D97-AF65-F5344CB8AC3E}">
        <p14:creationId xmlns:p14="http://schemas.microsoft.com/office/powerpoint/2010/main" val="414724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3760-7E9C-AE46-BFA4-4986832E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Questions/Issues around Online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9F54-3E18-CD40-A0E7-5490B45C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libraries available for compressing/reducing data?</a:t>
            </a:r>
          </a:p>
          <a:p>
            <a:r>
              <a:rPr lang="en-US" dirty="0"/>
              <a:t>How do I use them?</a:t>
            </a:r>
          </a:p>
          <a:p>
            <a:r>
              <a:rPr lang="en-US" dirty="0"/>
              <a:t>What are the tradeoffs (accuracy, cost of compression)?</a:t>
            </a:r>
          </a:p>
          <a:p>
            <a:r>
              <a:rPr lang="en-US" dirty="0"/>
              <a:t>How to best orchestrate simulation with compression and online analysis?</a:t>
            </a:r>
          </a:p>
          <a:p>
            <a:pPr lvl="1"/>
            <a:r>
              <a:rPr lang="en-US" dirty="0"/>
              <a:t>Run analysis codes post-hoc? How to run them online?</a:t>
            </a:r>
          </a:p>
          <a:p>
            <a:pPr lvl="1"/>
            <a:r>
              <a:rPr lang="en-US" dirty="0"/>
              <a:t>Compress synchronously or asynchronously?</a:t>
            </a:r>
          </a:p>
          <a:p>
            <a:pPr lvl="1"/>
            <a:r>
              <a:rPr lang="en-US" dirty="0"/>
              <a:t>On-node or off-node?</a:t>
            </a:r>
          </a:p>
        </p:txBody>
      </p:sp>
    </p:spTree>
    <p:extLst>
      <p:ext uri="{BB962C8B-B14F-4D97-AF65-F5344CB8AC3E}">
        <p14:creationId xmlns:p14="http://schemas.microsoft.com/office/powerpoint/2010/main" val="410671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332-24D9-7F4D-B530-6C861A2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monitoring a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C15-50BA-3248-9838-FC7F3C75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Submit a campaign:</a:t>
            </a:r>
          </a:p>
          <a:p>
            <a:pPr marL="0" indent="0">
              <a:buNone/>
            </a:pPr>
            <a:r>
              <a:rPr lang="en-US" sz="2400" dirty="0"/>
              <a:t>	Execute 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submit.sh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/>
              <a:t>to submit a sweep group</a:t>
            </a:r>
          </a:p>
          <a:p>
            <a:pPr marL="0" indent="0">
              <a:buNone/>
            </a:pPr>
            <a:r>
              <a:rPr lang="en-US" sz="2400" dirty="0"/>
              <a:t>	Execute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run-</a:t>
            </a:r>
            <a:r>
              <a:rPr lang="en-US" sz="2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all.sh</a:t>
            </a:r>
            <a:r>
              <a:rPr lang="en-US" sz="2000" dirty="0"/>
              <a:t> </a:t>
            </a:r>
            <a:r>
              <a:rPr lang="en-US" sz="2400" dirty="0"/>
              <a:t>to submit all sweep groups</a:t>
            </a:r>
          </a:p>
          <a:p>
            <a:pPr marL="0" indent="0">
              <a:buNone/>
            </a:pPr>
            <a:r>
              <a:rPr lang="en-US" sz="2400" dirty="0"/>
              <a:t>	re-submit campaign or group to resume if job times out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Monitoring a campaign: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cheetah status /path/to/campaign</a:t>
            </a:r>
          </a:p>
          <a:p>
            <a:pPr marL="0" indent="0">
              <a:buNone/>
            </a:pP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to see the status of currently running experiments</a:t>
            </a:r>
          </a:p>
          <a:p>
            <a:pPr marL="0" indent="0">
              <a:buNone/>
            </a:pP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Depending on the size of the allocation, Savanna automatically runs experiments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Decides how many experiments to run concurrently depending on nodes available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3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3B9-0756-C74B-89DB-B70CD378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Savanna – workflow engine for in situ data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187D3-8C3D-6240-901F-5A0616430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307" y="1825625"/>
            <a:ext cx="7187386" cy="4351338"/>
          </a:xfrm>
        </p:spPr>
      </p:pic>
    </p:spTree>
    <p:extLst>
      <p:ext uri="{BB962C8B-B14F-4D97-AF65-F5344CB8AC3E}">
        <p14:creationId xmlns:p14="http://schemas.microsoft.com/office/powerpoint/2010/main" val="2721637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C2F-B43D-8744-9867-47CB909D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834282"/>
          </a:xfrm>
        </p:spPr>
        <p:txBody>
          <a:bodyPr/>
          <a:lstStyle/>
          <a:p>
            <a:r>
              <a:rPr lang="en-US" dirty="0"/>
              <a:t>Cheetah experiment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BF9B-A5B7-594A-80A1-84364AAF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58"/>
            <a:ext cx="10515600" cy="55190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Every experiment runs independently in its own, isolated workspace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|____run-0.iteration-0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| |____adios2-config.xml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| |____960GB-write-read-config.txt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</a:rPr>
              <a:t>writer.erf_input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</a:rPr>
              <a:t>data.bp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C00000"/>
                </a:solidFill>
                <a:latin typeface="Menlo" panose="020B0609030804020204" pitchFamily="49" charset="0"/>
              </a:rPr>
              <a:t>codar.workflow.stdout.writer</a:t>
            </a:r>
            <a:endParaRPr lang="en-US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C00000"/>
                </a:solidFill>
                <a:latin typeface="Menlo" panose="020B0609030804020204" pitchFamily="49" charset="0"/>
              </a:rPr>
              <a:t>codar.workflow.stderr.writer</a:t>
            </a:r>
            <a:endParaRPr lang="en-US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C00000"/>
                </a:solidFill>
                <a:latin typeface="Menlo" panose="020B0609030804020204" pitchFamily="49" charset="0"/>
              </a:rPr>
              <a:t>codar.workflow.return.writer</a:t>
            </a:r>
            <a:endParaRPr lang="en-US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C00000"/>
                </a:solidFill>
                <a:latin typeface="Menlo" panose="020B0609030804020204" pitchFamily="49" charset="0"/>
              </a:rPr>
              <a:t>codar.workflow.walltime.writer</a:t>
            </a:r>
            <a:endParaRPr lang="en-US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codar.cheetah.fob.json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| |____.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codar.cheetah.pre_submit_dir_size.out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| |____.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codar.adios_file_sizes.out.json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</a:rPr>
              <a:t>codar.cheetah.run-params.json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tau.conf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69D3E9E1-7E10-C144-BE47-1F53C72CEBF2}"/>
              </a:ext>
            </a:extLst>
          </p:cNvPr>
          <p:cNvSpPr/>
          <p:nvPr/>
        </p:nvSpPr>
        <p:spPr>
          <a:xfrm>
            <a:off x="8561278" y="1626059"/>
            <a:ext cx="1490472" cy="1114171"/>
          </a:xfrm>
          <a:prstGeom prst="wedgeEllipseCallout">
            <a:avLst>
              <a:gd name="adj1" fmla="val -151526"/>
              <a:gd name="adj2" fmla="val 4186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Input files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3E7A6D4-A07F-5E46-BCF7-478EC231EA09}"/>
              </a:ext>
            </a:extLst>
          </p:cNvPr>
          <p:cNvSpPr/>
          <p:nvPr/>
        </p:nvSpPr>
        <p:spPr>
          <a:xfrm>
            <a:off x="8561278" y="2818496"/>
            <a:ext cx="1490472" cy="1114171"/>
          </a:xfrm>
          <a:prstGeom prst="wedgeEllipseCallout">
            <a:avLst>
              <a:gd name="adj1" fmla="val -163477"/>
              <a:gd name="adj2" fmla="val -29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Output files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5478A008-CEBB-6A48-B529-FF2CB49CEEB1}"/>
              </a:ext>
            </a:extLst>
          </p:cNvPr>
          <p:cNvSpPr/>
          <p:nvPr/>
        </p:nvSpPr>
        <p:spPr>
          <a:xfrm>
            <a:off x="8561278" y="3982706"/>
            <a:ext cx="1490472" cy="1114171"/>
          </a:xfrm>
          <a:prstGeom prst="wedgeEllipseCallout">
            <a:avLst>
              <a:gd name="adj1" fmla="val -166664"/>
              <a:gd name="adj2" fmla="val -823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app info (output)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AEB7B909-ED8C-4D48-ADEC-E66455229595}"/>
              </a:ext>
            </a:extLst>
          </p:cNvPr>
          <p:cNvSpPr/>
          <p:nvPr/>
        </p:nvSpPr>
        <p:spPr>
          <a:xfrm>
            <a:off x="8561278" y="5235771"/>
            <a:ext cx="1604000" cy="1114171"/>
          </a:xfrm>
          <a:prstGeom prst="wedgeEllipseCallout">
            <a:avLst>
              <a:gd name="adj1" fmla="val -158697"/>
              <a:gd name="adj2" fmla="val 775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More metadata</a:t>
            </a:r>
          </a:p>
        </p:txBody>
      </p:sp>
    </p:spTree>
    <p:extLst>
      <p:ext uri="{BB962C8B-B14F-4D97-AF65-F5344CB8AC3E}">
        <p14:creationId xmlns:p14="http://schemas.microsoft.com/office/powerpoint/2010/main" val="40347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B027-160B-2D46-9D3B-22BB210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Group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98A8-1685-A64B-89D7-D19CED4F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___ SG1/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</a:rPr>
              <a:t>fobs.json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|____run-0.iteration-0/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|____run-0.iteration-1/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codar.workflow.status.json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| |____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codar.FOBrun.log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8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85C4E-1480-3C4D-B8FF-2AF2FBB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Generating a Performance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C2CC2-AA70-FB4D-9599-02FEBE511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3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693C7-8F3A-4B42-9877-92861C56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performance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B214E-7CCD-F549-84BB-53B1370A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cheetah generate-report /path/to/campaign</a:t>
            </a:r>
            <a:br>
              <a:rPr lang="en-US" sz="32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Creates campaign-</a:t>
            </a:r>
            <a:r>
              <a:rPr lang="en-US" dirty="0" err="1"/>
              <a:t>results.csv</a:t>
            </a:r>
            <a:r>
              <a:rPr lang="en-US" dirty="0"/>
              <a:t> with the following information:</a:t>
            </a:r>
          </a:p>
          <a:p>
            <a:r>
              <a:rPr lang="en-US" dirty="0"/>
              <a:t>Parameter information</a:t>
            </a:r>
          </a:p>
          <a:p>
            <a:r>
              <a:rPr lang="en-US" dirty="0"/>
              <a:t>Exit status</a:t>
            </a:r>
          </a:p>
          <a:p>
            <a:r>
              <a:rPr lang="en-US" dirty="0"/>
              <a:t>Runtime of individual applications</a:t>
            </a:r>
          </a:p>
          <a:p>
            <a:r>
              <a:rPr lang="en-US" dirty="0"/>
              <a:t>Name and size of all output adios files</a:t>
            </a:r>
          </a:p>
          <a:p>
            <a:endParaRPr lang="en-US" dirty="0"/>
          </a:p>
          <a:p>
            <a:r>
              <a:rPr lang="en-US" dirty="0"/>
              <a:t>Ability to provide user function to retrieve more information. See ‘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cheetah generate-report –h’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E7DF-1131-1540-AABF-76DF41E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DBF3-00C6-0942-AEC6-FAE3AABF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repo: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https://github.com/CODARcode/cheetah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Examples: </a:t>
            </a:r>
            <a:r>
              <a:rPr lang="en-US" dirty="0">
                <a:hlinkClick r:id="rId3"/>
              </a:rPr>
              <a:t>https://github.com/CODARcode/cheetah/examples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https://codarcode.github.io/cheetah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Support: Using </a:t>
            </a:r>
            <a:r>
              <a:rPr lang="en-US" dirty="0" err="1"/>
              <a:t>github</a:t>
            </a:r>
            <a:r>
              <a:rPr lang="en-US" dirty="0"/>
              <a:t>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solidFill>
                  <a:schemeClr val="accent1"/>
                </a:solidFill>
              </a:rPr>
              <a:t>examples/04-gray-scott-summit </a:t>
            </a:r>
            <a:r>
              <a:rPr lang="en-US" dirty="0"/>
              <a:t>for a real example on using Cheetah on an HPC machine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2767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CA37-C7D8-044E-96CC-224A1671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E867-517D-594A-97BF-3B45CEF9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CODAR tools: libraries and tools to reduce/compress data generated by simulation code</a:t>
            </a:r>
          </a:p>
          <a:p>
            <a:pPr lvl="1"/>
            <a:r>
              <a:rPr lang="en-US" dirty="0"/>
              <a:t>Core CODAR infrastructure including compression libraries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Learn how to use Cheetah to run a campaign to study different possible ways to compress data</a:t>
            </a:r>
          </a:p>
          <a:p>
            <a:pPr lvl="1"/>
            <a:r>
              <a:rPr lang="en-US" dirty="0"/>
              <a:t>Test different compression libraries</a:t>
            </a:r>
          </a:p>
          <a:p>
            <a:pPr lvl="1"/>
            <a:r>
              <a:rPr lang="en-US" dirty="0"/>
              <a:t>Test Synchronous vs. asynchronous reduction</a:t>
            </a:r>
          </a:p>
          <a:p>
            <a:pPr lvl="1"/>
            <a:r>
              <a:rPr lang="en-US" dirty="0"/>
              <a:t>How to couple simulation and analysis codes</a:t>
            </a:r>
          </a:p>
          <a:p>
            <a:pPr lvl="1"/>
            <a:r>
              <a:rPr lang="en-US" dirty="0"/>
              <a:t>Test Offline vs. online analysis</a:t>
            </a:r>
          </a:p>
          <a:p>
            <a:pPr lvl="1"/>
            <a:r>
              <a:rPr lang="en-US" dirty="0"/>
              <a:t>Test On-node vs. off-node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F0B3-32F4-204E-B370-C4B66066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CODAR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20DB-F6D0-EC4E-BFA1-0CD08ABA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ADIOS</a:t>
            </a:r>
          </a:p>
          <a:p>
            <a:pPr lvl="1"/>
            <a:r>
              <a:rPr lang="en-US" dirty="0"/>
              <a:t>Pub-sub data management and I/O library</a:t>
            </a:r>
          </a:p>
          <a:p>
            <a:r>
              <a:rPr lang="en-US" dirty="0"/>
              <a:t>Cheetah and Savanna</a:t>
            </a:r>
          </a:p>
          <a:p>
            <a:pPr lvl="1"/>
            <a:r>
              <a:rPr lang="en-US" dirty="0"/>
              <a:t>Experiment harness for CODAR studies</a:t>
            </a:r>
          </a:p>
          <a:p>
            <a:r>
              <a:rPr lang="en-US" dirty="0"/>
              <a:t>SZ, ZFP, MGARD, </a:t>
            </a:r>
            <a:r>
              <a:rPr lang="en-US" dirty="0" err="1"/>
              <a:t>Zlib</a:t>
            </a:r>
            <a:r>
              <a:rPr lang="en-US" dirty="0"/>
              <a:t> and more</a:t>
            </a:r>
          </a:p>
          <a:p>
            <a:pPr lvl="1"/>
            <a:r>
              <a:rPr lang="en-US" dirty="0"/>
              <a:t>Compression/reduction libraries</a:t>
            </a:r>
          </a:p>
          <a:p>
            <a:r>
              <a:rPr lang="en-US" dirty="0" err="1"/>
              <a:t>Zchecker</a:t>
            </a:r>
            <a:endParaRPr lang="en-US" dirty="0"/>
          </a:p>
          <a:p>
            <a:pPr lvl="1"/>
            <a:r>
              <a:rPr lang="en-US" dirty="0"/>
              <a:t>Assessing quality of lossy compression</a:t>
            </a:r>
          </a:p>
          <a:p>
            <a:r>
              <a:rPr lang="en-US" dirty="0"/>
              <a:t>FTK</a:t>
            </a:r>
          </a:p>
          <a:p>
            <a:pPr lvl="1"/>
            <a:r>
              <a:rPr lang="en-US" dirty="0"/>
              <a:t>Feature tracking toolkit</a:t>
            </a:r>
          </a:p>
          <a:p>
            <a:r>
              <a:rPr lang="en-US" dirty="0"/>
              <a:t>Tau</a:t>
            </a:r>
          </a:p>
          <a:p>
            <a:pPr lvl="1"/>
            <a:r>
              <a:rPr lang="en-US" dirty="0"/>
              <a:t>Profiling and tracing</a:t>
            </a:r>
          </a:p>
          <a:p>
            <a:r>
              <a:rPr lang="en-US" dirty="0" err="1"/>
              <a:t>Chimbuko</a:t>
            </a:r>
            <a:endParaRPr lang="en-US" dirty="0"/>
          </a:p>
          <a:p>
            <a:pPr lvl="1"/>
            <a:r>
              <a:rPr lang="en-US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328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249" y="12803"/>
            <a:ext cx="10515600" cy="74920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25529"/>
                </a:solidFill>
              </a:rPr>
              <a:t>ADIOS: High-Performance Publisher/Subscriber I/O framework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6922" y="762006"/>
            <a:ext cx="5755629" cy="571194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A high performance I/O abstraction to allow for </a:t>
            </a:r>
            <a:r>
              <a:rPr lang="en-US" sz="2400" dirty="0">
                <a:solidFill>
                  <a:srgbClr val="0070C0"/>
                </a:solidFill>
              </a:rPr>
              <a:t>on-line/off-line</a:t>
            </a:r>
            <a:r>
              <a:rPr lang="en-US" sz="2400" dirty="0"/>
              <a:t> memory/file </a:t>
            </a:r>
            <a:r>
              <a:rPr lang="en-US" sz="2400" dirty="0">
                <a:solidFill>
                  <a:srgbClr val="0070C0"/>
                </a:solidFill>
              </a:rPr>
              <a:t>data subscription</a:t>
            </a:r>
            <a:r>
              <a:rPr lang="en-US" sz="2400" dirty="0"/>
              <a:t> service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106636"/>
                </a:solidFill>
              </a:rPr>
              <a:t>Research Details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Declarative, publish/subscribe </a:t>
            </a:r>
            <a:r>
              <a:rPr lang="en-US" sz="2400" dirty="0">
                <a:solidFill>
                  <a:srgbClr val="0070C0"/>
                </a:solidFill>
              </a:rPr>
              <a:t>API is separated from the I/O strategy</a:t>
            </a:r>
            <a:r>
              <a:rPr lang="en-US" sz="2400" dirty="0"/>
              <a:t> and use of multi-tier storage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Multiple implementations (engines) provide </a:t>
            </a:r>
            <a:r>
              <a:rPr lang="en-US" sz="2400" dirty="0">
                <a:solidFill>
                  <a:srgbClr val="0070C0"/>
                </a:solidFill>
              </a:rPr>
              <a:t>functionality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70C0"/>
                </a:solidFill>
              </a:rPr>
              <a:t> performance</a:t>
            </a:r>
            <a:r>
              <a:rPr lang="en-US" sz="2400" dirty="0"/>
              <a:t> in different use cases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Data </a:t>
            </a:r>
            <a:r>
              <a:rPr lang="en-US" sz="2400" dirty="0">
                <a:solidFill>
                  <a:srgbClr val="0070C0"/>
                </a:solidFill>
              </a:rPr>
              <a:t>reduction</a:t>
            </a:r>
            <a:r>
              <a:rPr lang="en-US" sz="2400" dirty="0"/>
              <a:t> techniques are incorporated to decrease storage cost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599"/>
              </a:spcBef>
              <a:spcAft>
                <a:spcPts val="599"/>
              </a:spcAft>
              <a:buNone/>
            </a:pPr>
            <a:endParaRPr lang="en-US" sz="1400" dirty="0"/>
          </a:p>
          <a:p>
            <a:pPr marL="0" indent="0">
              <a:spcBef>
                <a:spcPts val="599"/>
              </a:spcBef>
              <a:spcAft>
                <a:spcPts val="599"/>
              </a:spcAft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ACA40-F172-4A50-8692-28C1072A311E}"/>
              </a:ext>
            </a:extLst>
          </p:cNvPr>
          <p:cNvSpPr txBox="1"/>
          <p:nvPr/>
        </p:nvSpPr>
        <p:spPr>
          <a:xfrm>
            <a:off x="622133" y="6197747"/>
            <a:ext cx="5755629" cy="491930"/>
          </a:xfrm>
          <a:prstGeom prst="rect">
            <a:avLst/>
          </a:prstGeom>
        </p:spPr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98" dirty="0">
                <a:latin typeface="Calibri"/>
                <a:cs typeface="Calibri"/>
              </a:rPr>
              <a:t>https://github.com/ornladios/ADIOS2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83EB3-E5C2-5E44-A075-F56A8BCD7D08}"/>
              </a:ext>
            </a:extLst>
          </p:cNvPr>
          <p:cNvSpPr txBox="1"/>
          <p:nvPr/>
        </p:nvSpPr>
        <p:spPr>
          <a:xfrm>
            <a:off x="6119451" y="762006"/>
            <a:ext cx="5935915" cy="603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&lt;adios-config&gt;</a:t>
            </a:r>
            <a:br>
              <a:rPr lang="en-US" sz="1600" dirty="0">
                <a:solidFill>
                  <a:schemeClr val="accent1"/>
                </a:solidFill>
                <a:latin typeface="Courier" pitchFamily="2" charset="0"/>
              </a:rPr>
            </a:br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&lt;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io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name=”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CROutput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"&gt;</a:t>
            </a:r>
          </a:p>
          <a:p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File I/O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  &lt;engine type="BP4"&gt;</a:t>
            </a:r>
          </a:p>
          <a:p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&lt;parameter key="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SubStreams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” value=”512"/&gt;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  &lt;/engine&gt;</a:t>
            </a:r>
          </a:p>
          <a:p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Compression</a:t>
            </a:r>
          </a:p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&lt;variable name="U"&gt;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    &lt;operation type="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sz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"&gt;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    &lt;/operation&gt;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  &lt;/variable&gt;</a:t>
            </a:r>
          </a:p>
          <a:p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&lt;/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io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&gt;</a:t>
            </a:r>
          </a:p>
          <a:p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&lt;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io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name=”diagnostics"&gt;</a:t>
            </a:r>
          </a:p>
          <a:p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sz="1600" i="1" dirty="0">
                <a:solidFill>
                  <a:srgbClr val="C000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Staging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  &lt;engine type=”SST"&gt;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   &lt;/engine&gt;</a:t>
            </a:r>
          </a:p>
          <a:p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  &lt;/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io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34627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734D-0A92-2C45-8FFB-B8BF025A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8" y="115583"/>
            <a:ext cx="10515600" cy="1325563"/>
          </a:xfrm>
        </p:spPr>
        <p:txBody>
          <a:bodyPr/>
          <a:lstStyle/>
          <a:p>
            <a:r>
              <a:rPr lang="en-US" dirty="0"/>
              <a:t>Compression/In Situ Pipeline based on ADIOS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26F00CAD-981E-B745-94AB-3276088F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276" y="2130861"/>
            <a:ext cx="1778000" cy="17780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7D8BAA8-0244-9B4D-AEE9-0F19D581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1753" y="3206637"/>
            <a:ext cx="1387642" cy="1387642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BCEA6D08-EBA0-B543-AD6A-39CBF3BF4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2819" y="1625812"/>
            <a:ext cx="1229627" cy="12296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ED9FB4-AA60-D14B-AA93-C45728EC3A5D}"/>
              </a:ext>
            </a:extLst>
          </p:cNvPr>
          <p:cNvSpPr/>
          <p:nvPr/>
        </p:nvSpPr>
        <p:spPr>
          <a:xfrm>
            <a:off x="4262387" y="1997739"/>
            <a:ext cx="1651135" cy="20274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ADIOS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0C454-0186-2749-B3F0-3071B698DC7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985276" y="3011458"/>
            <a:ext cx="1277111" cy="840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59B2359-6327-BE48-ABF2-CD445FF7F562}"/>
              </a:ext>
            </a:extLst>
          </p:cNvPr>
          <p:cNvSpPr txBox="1"/>
          <p:nvPr/>
        </p:nvSpPr>
        <p:spPr>
          <a:xfrm>
            <a:off x="3212365" y="2324846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  <a:p>
            <a:r>
              <a:rPr lang="en-US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C55C4-ECF3-5344-B5BB-4B7874F608AF}"/>
              </a:ext>
            </a:extLst>
          </p:cNvPr>
          <p:cNvSpPr txBox="1"/>
          <p:nvPr/>
        </p:nvSpPr>
        <p:spPr>
          <a:xfrm>
            <a:off x="1869498" y="1897620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A4261-F579-9647-84C6-EC0BDE457B9A}"/>
              </a:ext>
            </a:extLst>
          </p:cNvPr>
          <p:cNvSpPr txBox="1"/>
          <p:nvPr/>
        </p:nvSpPr>
        <p:spPr>
          <a:xfrm>
            <a:off x="9260196" y="144114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8B7BA-8EB9-AC4B-905B-65D634426ECE}"/>
              </a:ext>
            </a:extLst>
          </p:cNvPr>
          <p:cNvSpPr txBox="1"/>
          <p:nvPr/>
        </p:nvSpPr>
        <p:spPr>
          <a:xfrm>
            <a:off x="9267823" y="2887583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D9685-853B-804C-8D79-8375DCF17B98}"/>
              </a:ext>
            </a:extLst>
          </p:cNvPr>
          <p:cNvSpPr txBox="1"/>
          <p:nvPr/>
        </p:nvSpPr>
        <p:spPr>
          <a:xfrm>
            <a:off x="7792503" y="1871293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B0D6D6-11FD-FE40-8A34-C90BE453AF9E}"/>
              </a:ext>
            </a:extLst>
          </p:cNvPr>
          <p:cNvSpPr txBox="1"/>
          <p:nvPr/>
        </p:nvSpPr>
        <p:spPr>
          <a:xfrm>
            <a:off x="7920260" y="3504798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34D746-2305-CD41-BEFA-FEDF16409D1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913522" y="3009775"/>
            <a:ext cx="1678877" cy="16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4A3D35-73AC-9B47-BD07-260BB29917C5}"/>
              </a:ext>
            </a:extLst>
          </p:cNvPr>
          <p:cNvSpPr txBox="1"/>
          <p:nvPr/>
        </p:nvSpPr>
        <p:spPr>
          <a:xfrm>
            <a:off x="6096000" y="2378228"/>
            <a:ext cx="134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compressed</a:t>
            </a:r>
          </a:p>
          <a:p>
            <a:r>
              <a:rPr lang="en-US" dirty="0"/>
              <a:t>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292CB7-D426-6A42-9163-AE4ADE3B8D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627120" y="2240626"/>
            <a:ext cx="1485699" cy="263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A95525-1F36-074A-9E8C-38E5977F821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623668" y="3900458"/>
            <a:ext cx="1398085" cy="168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E538E7-AD56-5A4C-86A1-8F4F06A51A0E}"/>
              </a:ext>
            </a:extLst>
          </p:cNvPr>
          <p:cNvCxnSpPr>
            <a:cxnSpLocks/>
          </p:cNvCxnSpPr>
          <p:nvPr/>
        </p:nvCxnSpPr>
        <p:spPr>
          <a:xfrm flipV="1">
            <a:off x="7627120" y="2266953"/>
            <a:ext cx="0" cy="16503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883EF7-36AE-E441-B4C5-7A8F7CB935B5}"/>
              </a:ext>
            </a:extLst>
          </p:cNvPr>
          <p:cNvSpPr txBox="1"/>
          <p:nvPr/>
        </p:nvSpPr>
        <p:spPr>
          <a:xfrm>
            <a:off x="1699836" y="5248953"/>
            <a:ext cx="152375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r>
              <a:rPr lang="en-US" dirty="0"/>
              <a:t>, </a:t>
            </a:r>
            <a:r>
              <a:rPr lang="en-US" dirty="0" err="1"/>
              <a:t>zfp</a:t>
            </a:r>
            <a:r>
              <a:rPr lang="en-US" dirty="0"/>
              <a:t>, </a:t>
            </a:r>
            <a:r>
              <a:rPr lang="en-US" dirty="0" err="1"/>
              <a:t>mgard</a:t>
            </a:r>
            <a:r>
              <a:rPr lang="en-US" dirty="0"/>
              <a:t>,</a:t>
            </a:r>
          </a:p>
          <a:p>
            <a:r>
              <a:rPr lang="en-US" dirty="0" err="1"/>
              <a:t>blosc</a:t>
            </a:r>
            <a:r>
              <a:rPr lang="en-US" dirty="0"/>
              <a:t>, </a:t>
            </a:r>
            <a:r>
              <a:rPr lang="en-US" dirty="0" err="1"/>
              <a:t>zlib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C01B14-E97E-E049-85B3-F938129E9674}"/>
              </a:ext>
            </a:extLst>
          </p:cNvPr>
          <p:cNvSpPr txBox="1"/>
          <p:nvPr/>
        </p:nvSpPr>
        <p:spPr>
          <a:xfrm>
            <a:off x="8431028" y="5399579"/>
            <a:ext cx="154196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BP4, SST, WAN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286AB-150C-AE45-96FC-AE7B1CAC5276}"/>
              </a:ext>
            </a:extLst>
          </p:cNvPr>
          <p:cNvSpPr txBox="1"/>
          <p:nvPr/>
        </p:nvSpPr>
        <p:spPr>
          <a:xfrm>
            <a:off x="3646137" y="5263023"/>
            <a:ext cx="148002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synchronous</a:t>
            </a:r>
          </a:p>
          <a:p>
            <a:r>
              <a:rPr lang="en-US" dirty="0"/>
              <a:t>asynchronous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97E7C4-F671-EA45-9BD1-1C551F3E1E5D}"/>
              </a:ext>
            </a:extLst>
          </p:cNvPr>
          <p:cNvSpPr txBox="1"/>
          <p:nvPr/>
        </p:nvSpPr>
        <p:spPr>
          <a:xfrm>
            <a:off x="5479749" y="5261080"/>
            <a:ext cx="1020985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on-node</a:t>
            </a:r>
          </a:p>
          <a:p>
            <a:r>
              <a:rPr lang="en-US" dirty="0"/>
              <a:t>off-node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5DC837-7735-3F42-A793-7B7936F4BFE2}"/>
              </a:ext>
            </a:extLst>
          </p:cNvPr>
          <p:cNvSpPr txBox="1"/>
          <p:nvPr/>
        </p:nvSpPr>
        <p:spPr>
          <a:xfrm>
            <a:off x="6812159" y="5261080"/>
            <a:ext cx="1360885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post-process</a:t>
            </a:r>
          </a:p>
          <a:p>
            <a:r>
              <a:rPr lang="en-US" dirty="0"/>
              <a:t>in situ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D61CE-7E5D-864F-825B-846199384B76}"/>
              </a:ext>
            </a:extLst>
          </p:cNvPr>
          <p:cNvSpPr txBox="1"/>
          <p:nvPr/>
        </p:nvSpPr>
        <p:spPr>
          <a:xfrm>
            <a:off x="1926436" y="5969895"/>
            <a:ext cx="107054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  <a:br>
              <a:rPr lang="en-US" dirty="0"/>
            </a:br>
            <a:r>
              <a:rPr lang="en-US" dirty="0"/>
              <a:t>tolerance</a:t>
            </a:r>
          </a:p>
        </p:txBody>
      </p:sp>
    </p:spTree>
    <p:extLst>
      <p:ext uri="{BB962C8B-B14F-4D97-AF65-F5344CB8AC3E}">
        <p14:creationId xmlns:p14="http://schemas.microsoft.com/office/powerpoint/2010/main" val="27255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/>
      <p:bldP spid="30" grpId="0"/>
      <p:bldP spid="31" grpId="0"/>
      <p:bldP spid="32" grpId="0"/>
      <p:bldP spid="36" grpId="0"/>
      <p:bldP spid="37" grpId="0"/>
      <p:bldP spid="52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E204-66AE-FC4D-8568-1C655FF5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effectively orchestrate a reduction workflow on Summit?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1921C-9B4E-144C-84A1-CB89789C4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785"/>
            <a:ext cx="5346700" cy="4229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1C3DC-9E19-6B41-BD70-1DE8CDCDAFE3}"/>
              </a:ext>
            </a:extLst>
          </p:cNvPr>
          <p:cNvSpPr txBox="1"/>
          <p:nvPr/>
        </p:nvSpPr>
        <p:spPr>
          <a:xfrm>
            <a:off x="6743387" y="2573316"/>
            <a:ext cx="4975647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ranks per node?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Separate nodes for the simulation and analysis?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Share compute nodes amongst different applications?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supercomputers have different schedulers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Orchestrating a workflow to explore process pinning is quite cumbersome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Differs for </a:t>
            </a:r>
            <a:r>
              <a:rPr lang="en-US" b="1">
                <a:solidFill>
                  <a:srgbClr val="00B050"/>
                </a:solidFill>
              </a:rPr>
              <a:t>different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How do I test various options?</a:t>
            </a:r>
          </a:p>
        </p:txBody>
      </p:sp>
    </p:spTree>
    <p:extLst>
      <p:ext uri="{BB962C8B-B14F-4D97-AF65-F5344CB8AC3E}">
        <p14:creationId xmlns:p14="http://schemas.microsoft.com/office/powerpoint/2010/main" val="9153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36E5-76E1-1A4F-A2EA-C162E542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Cheetah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7EF2-22CF-754A-B719-CBC3ECF6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experiment harness / campaign management system to explore online data analysis and reduction</a:t>
            </a:r>
          </a:p>
          <a:p>
            <a:r>
              <a:rPr lang="en-US" dirty="0"/>
              <a:t>Provides the ability to conduct parameter sweeps</a:t>
            </a:r>
          </a:p>
          <a:p>
            <a:r>
              <a:rPr lang="en-US" dirty="0"/>
              <a:t>Centered around ADIOS, allows easy setup and exploring different compression schemes</a:t>
            </a:r>
          </a:p>
          <a:p>
            <a:r>
              <a:rPr lang="en-US" dirty="0"/>
              <a:t>Study offline vs online, synchronous vs. asynchronous, on-node vs. off-node reduction of large data</a:t>
            </a:r>
          </a:p>
          <a:p>
            <a:r>
              <a:rPr lang="en-US" dirty="0"/>
              <a:t>Fine-grained process placement on different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9068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2164</Words>
  <Application>Microsoft Macintosh PowerPoint</Application>
  <PresentationFormat>Widescreen</PresentationFormat>
  <Paragraphs>354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CODAR Hands-on Session ECP</vt:lpstr>
      <vt:lpstr>Need for data reduction/compression at Exascale</vt:lpstr>
      <vt:lpstr>Questions/Issues around Online Data Compression</vt:lpstr>
      <vt:lpstr>Objective of this Tutorial</vt:lpstr>
      <vt:lpstr>Core CODAR Infrastructure</vt:lpstr>
      <vt:lpstr>ADIOS: High-Performance Publisher/Subscriber I/O framework</vt:lpstr>
      <vt:lpstr>Compression/In Situ Pipeline based on ADIOS</vt:lpstr>
      <vt:lpstr>How do you effectively orchestrate a reduction workflow on Summit?</vt:lpstr>
      <vt:lpstr>What is Cheetah</vt:lpstr>
      <vt:lpstr>Core Features</vt:lpstr>
      <vt:lpstr>Installing Cheetah</vt:lpstr>
      <vt:lpstr>Interaction with Applications</vt:lpstr>
      <vt:lpstr>Architecture -  Cheetah and Savanna</vt:lpstr>
      <vt:lpstr>PowerPoint Presentation</vt:lpstr>
      <vt:lpstr>1. Creating a Campaign Specification File</vt:lpstr>
      <vt:lpstr>Cheetah Object Model</vt:lpstr>
      <vt:lpstr>Spec file Outline</vt:lpstr>
      <vt:lpstr>Creating a Sweep object</vt:lpstr>
      <vt:lpstr>Creating a Parameter List for a Sweep</vt:lpstr>
      <vt:lpstr>The Virtual Node Interface for Process Placement</vt:lpstr>
      <vt:lpstr>Examples of node-sharing</vt:lpstr>
      <vt:lpstr>Virtual Node example creating separate nodes for different applications</vt:lpstr>
      <vt:lpstr>Virtual Node example for node-sharing</vt:lpstr>
      <vt:lpstr>How are Virtual Nodes implemented?</vt:lpstr>
      <vt:lpstr>SweepGroup</vt:lpstr>
      <vt:lpstr>2. Generating a Campaign Endpoint</vt:lpstr>
      <vt:lpstr>Generating a Campaign Endpoint</vt:lpstr>
      <vt:lpstr>The Campaign Directory Tree</vt:lpstr>
      <vt:lpstr>3. Running and Monitoring a Campaign</vt:lpstr>
      <vt:lpstr>Running and monitoring a Campaign</vt:lpstr>
      <vt:lpstr>Savanna – workflow engine for in situ data management</vt:lpstr>
      <vt:lpstr>Cheetah experiment directory structure</vt:lpstr>
      <vt:lpstr>Sweep Group Metadata</vt:lpstr>
      <vt:lpstr>4. Generating a Performance Report</vt:lpstr>
      <vt:lpstr>How to generate a performance report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Cheetah</dc:title>
  <dc:creator>Mehta, Kshitij V.</dc:creator>
  <cp:lastModifiedBy>Mehta, Kshitij V.</cp:lastModifiedBy>
  <cp:revision>213</cp:revision>
  <dcterms:created xsi:type="dcterms:W3CDTF">2019-10-07T17:31:37Z</dcterms:created>
  <dcterms:modified xsi:type="dcterms:W3CDTF">2020-05-12T20:35:31Z</dcterms:modified>
</cp:coreProperties>
</file>