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aFDS9fp0/uxDBl3P3uM/2c5g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69" name="Google Shape;16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48" name="Google Shape;248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57" name="Google Shape;257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66" name="Google Shape;266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75" name="Google Shape;275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 now pass to Meghan who is going to give you a live demonstration of navigating the RDA website and helping you to find what you're looking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96" name="Google Shape;296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85" name="Google Shape;18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94" name="Google Shape;19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03" name="Google Shape;20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12" name="Google Shape;212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21" name="Google Shape;22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30" name="Google Shape;23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Intros to all, Meghan and Bridget presenting.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we're curious to know where you are joining us from.  So please feel free to introduce yourselves either by video or in the chat box.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239" name="Google Shape;239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1122587" y="226939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0"/>
          <p:cNvSpPr txBox="1"/>
          <p:nvPr>
            <p:ph type="title"/>
          </p:nvPr>
        </p:nvSpPr>
        <p:spPr>
          <a:xfrm>
            <a:off x="1122588" y="1644029"/>
            <a:ext cx="6858000" cy="625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2">
  <p:cSld name="Title Slide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type="title"/>
          </p:nvPr>
        </p:nvSpPr>
        <p:spPr>
          <a:xfrm>
            <a:off x="1292250" y="1547472"/>
            <a:ext cx="6817178" cy="625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1291829" y="2172891"/>
            <a:ext cx="6817519" cy="1508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1"/>
          <p:cNvSpPr txBox="1"/>
          <p:nvPr>
            <p:ph type="title"/>
          </p:nvPr>
        </p:nvSpPr>
        <p:spPr>
          <a:xfrm>
            <a:off x="1657350" y="131779"/>
            <a:ext cx="7013952" cy="8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6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6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10" name="Google Shape;110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1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61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type="title"/>
          </p:nvPr>
        </p:nvSpPr>
        <p:spPr>
          <a:xfrm>
            <a:off x="1698171" y="273844"/>
            <a:ext cx="681837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6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6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6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21" name="Google Shape;12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2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62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3"/>
          <p:cNvSpPr txBox="1"/>
          <p:nvPr>
            <p:ph type="title"/>
          </p:nvPr>
        </p:nvSpPr>
        <p:spPr>
          <a:xfrm>
            <a:off x="1657350" y="131779"/>
            <a:ext cx="7013952" cy="8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8" name="Google Shape;12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3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63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o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6" name="Google Shape;136;p64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137" name="Google Shape;137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4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64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6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65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146" name="Google Shape;146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5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5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6"/>
          <p:cNvSpPr txBox="1"/>
          <p:nvPr>
            <p:ph type="title"/>
          </p:nvPr>
        </p:nvSpPr>
        <p:spPr>
          <a:xfrm>
            <a:off x="1657350" y="131779"/>
            <a:ext cx="7013952" cy="8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66"/>
          <p:cNvSpPr txBox="1"/>
          <p:nvPr>
            <p:ph idx="1" type="body"/>
          </p:nvPr>
        </p:nvSpPr>
        <p:spPr>
          <a:xfrm rot="5400000">
            <a:off x="2944111" y="-1094467"/>
            <a:ext cx="3411728" cy="80426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54" name="Google Shape;15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6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66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7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67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62" name="Google Shape;162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7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67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1657350" y="213660"/>
            <a:ext cx="7013952" cy="8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68575" spcFirstLastPara="1" rIns="68575" wrap="square" tIns="54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628650" y="1220994"/>
            <a:ext cx="8042652" cy="34117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o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" name="Google Shape;27;p30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1657350" y="131779"/>
            <a:ext cx="7013952" cy="8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5" name="Google Shape;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5" name="Google Shape;6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1657350" y="131779"/>
            <a:ext cx="7013952" cy="843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" type="body"/>
          </p:nvPr>
        </p:nvSpPr>
        <p:spPr>
          <a:xfrm rot="5400000">
            <a:off x="2944113" y="-1094468"/>
            <a:ext cx="3411728" cy="80426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4" name="Google Shape;7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❖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28650" y="4819219"/>
            <a:ext cx="10695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2512912" y="4819219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3" name="Google Shape;8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9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1" y="4767263"/>
            <a:ext cx="9144000" cy="376238"/>
          </a:xfrm>
          <a:prstGeom prst="rect">
            <a:avLst/>
          </a:prstGeom>
          <a:solidFill>
            <a:srgbClr val="84442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9"/>
          <p:cNvPicPr preferRelativeResize="0"/>
          <p:nvPr/>
        </p:nvPicPr>
        <p:blipFill rotWithShape="1">
          <a:blip r:embed="rId1">
            <a:alphaModFix amt="5000"/>
          </a:blip>
          <a:srcRect b="26185" l="-1" r="8397" t="37371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9"/>
          <p:cNvSpPr txBox="1"/>
          <p:nvPr>
            <p:ph idx="1" type="body"/>
          </p:nvPr>
        </p:nvSpPr>
        <p:spPr>
          <a:xfrm>
            <a:off x="628650" y="1220994"/>
            <a:ext cx="8042652" cy="34117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400"/>
              <a:buFont typeface="Noto Sans Symbols"/>
              <a:buChar char="❖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84" y="235350"/>
            <a:ext cx="1460581" cy="69185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9"/>
          <p:cNvSpPr txBox="1"/>
          <p:nvPr>
            <p:ph type="title"/>
          </p:nvPr>
        </p:nvSpPr>
        <p:spPr>
          <a:xfrm>
            <a:off x="1698171" y="273844"/>
            <a:ext cx="6817178" cy="625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79B9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/>
          <p:nvPr/>
        </p:nvSpPr>
        <p:spPr>
          <a:xfrm>
            <a:off x="-1" y="4767263"/>
            <a:ext cx="9144000" cy="376238"/>
          </a:xfrm>
          <a:prstGeom prst="rect">
            <a:avLst/>
          </a:prstGeom>
          <a:solidFill>
            <a:srgbClr val="84442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1">
            <a:alphaModFix amt="5000"/>
          </a:blip>
          <a:srcRect b="0" l="-1" r="0" t="0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628650" y="1220994"/>
            <a:ext cx="8042652" cy="34117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400"/>
              <a:buFont typeface="Noto Sans Symbols"/>
              <a:buChar char="❖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9B94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1" name="Google Shape;9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84" y="235350"/>
            <a:ext cx="1460581" cy="6918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6"/>
          <p:cNvSpPr txBox="1"/>
          <p:nvPr>
            <p:ph type="title"/>
          </p:nvPr>
        </p:nvSpPr>
        <p:spPr>
          <a:xfrm>
            <a:off x="1698171" y="273844"/>
            <a:ext cx="6817178" cy="625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79B9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2462289" y="4819219"/>
            <a:ext cx="498299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4" name="Google Shape;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818" y="4857325"/>
            <a:ext cx="192563" cy="197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909" y="4856128"/>
            <a:ext cx="2476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0009" y="4841341"/>
            <a:ext cx="667922" cy="2295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d-alliance.org/groups/persistent-identification-instruments-wg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rd-alliance.org/groups/research-data-architectures-research-institutions-ig" TargetMode="External"/><Relationship Id="rId10" Type="http://schemas.openxmlformats.org/officeDocument/2006/relationships/hyperlink" Target="https://rd-alliance.org/groups/repository-platforms-research-data.html" TargetMode="External"/><Relationship Id="rId13" Type="http://schemas.openxmlformats.org/officeDocument/2006/relationships/hyperlink" Target="https://rd-alliance.org/groups/vre-ig.html" TargetMode="External"/><Relationship Id="rId12" Type="http://schemas.openxmlformats.org/officeDocument/2006/relationships/hyperlink" Target="https://rd-alliance.org/groups/software-source-code-i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d-alliance.org/groups/fair-research-software-fair4rs-wg" TargetMode="External"/><Relationship Id="rId4" Type="http://schemas.openxmlformats.org/officeDocument/2006/relationships/hyperlink" Target="https://rd-alliance.org/groups/rdawds-publishing-data-workflows-wg.html" TargetMode="External"/><Relationship Id="rId9" Type="http://schemas.openxmlformats.org/officeDocument/2006/relationships/hyperlink" Target="https://rd-alliance.org/groups/pid-interest-group.html" TargetMode="External"/><Relationship Id="rId5" Type="http://schemas.openxmlformats.org/officeDocument/2006/relationships/hyperlink" Target="https://rd-alliance.org/groups/research-data-collections-wg.html" TargetMode="External"/><Relationship Id="rId6" Type="http://schemas.openxmlformats.org/officeDocument/2006/relationships/hyperlink" Target="https://rd-alliance.org/group/data-fabric-ig.html" TargetMode="External"/><Relationship Id="rId7" Type="http://schemas.openxmlformats.org/officeDocument/2006/relationships/hyperlink" Target="https://rd-alliance.org/groups/domain-repositories-ig.html" TargetMode="External"/><Relationship Id="rId8" Type="http://schemas.openxmlformats.org/officeDocument/2006/relationships/hyperlink" Target="https://rd-alliance.org/groups/metadata-i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d-alliance.org/groups/rdawds-scholarly-link-exchange-scholix-wg" TargetMode="External"/><Relationship Id="rId4" Type="http://schemas.openxmlformats.org/officeDocument/2006/relationships/hyperlink" Target="https://rd-alliance.org/groups/libraries-research-data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d-alliance.org/groups/blockchain-applications-health-wg" TargetMode="External"/><Relationship Id="rId4" Type="http://schemas.openxmlformats.org/officeDocument/2006/relationships/hyperlink" Target="https://rd-alliance.org/groups/federated-identity-management" TargetMode="External"/><Relationship Id="rId5" Type="http://schemas.openxmlformats.org/officeDocument/2006/relationships/hyperlink" Target="https://rd-alliance.org/groups/rdaniso-privacy-implications-research-data-sets-wg.html" TargetMode="External"/><Relationship Id="rId6" Type="http://schemas.openxmlformats.org/officeDocument/2006/relationships/hyperlink" Target="https://rd-alliance.org/groups/sensitive-data-interest-grou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d-alliance.org/groups/data-conservation-ig" TargetMode="External"/><Relationship Id="rId4" Type="http://schemas.openxmlformats.org/officeDocument/2006/relationships/hyperlink" Target="https://rd-alliance.org/groups/data-development.html" TargetMode="External"/><Relationship Id="rId9" Type="http://schemas.openxmlformats.org/officeDocument/2006/relationships/hyperlink" Target="https://www.rd-alliance.org/groups/sharing-rewards-and-credit-sharc-ig" TargetMode="External"/><Relationship Id="rId5" Type="http://schemas.openxmlformats.org/officeDocument/2006/relationships/hyperlink" Target="https://rd-alliance.org/groups/ethics-and-social-aspects-data.html" TargetMode="External"/><Relationship Id="rId6" Type="http://schemas.openxmlformats.org/officeDocument/2006/relationships/hyperlink" Target="https://rd-alliance.org/groups/international-indigenous-data-sovereignty-ig" TargetMode="External"/><Relationship Id="rId7" Type="http://schemas.openxmlformats.org/officeDocument/2006/relationships/hyperlink" Target="https://rd-alliance.org/groups/rda-sustainable-development-goals-ig" TargetMode="External"/><Relationship Id="rId8" Type="http://schemas.openxmlformats.org/officeDocument/2006/relationships/hyperlink" Target="https://rd-alliance.org/groups/rdacodata-legal-interoperability-ig.html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rd-alliance.org/groups/preservation-tools-techniques-and-policies" TargetMode="External"/><Relationship Id="rId10" Type="http://schemas.openxmlformats.org/officeDocument/2006/relationships/hyperlink" Target="https://rd-alliance.org/groups/active-data-management-plans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d-alliance.org/groups/cure-fair-wg" TargetMode="External"/><Relationship Id="rId4" Type="http://schemas.openxmlformats.org/officeDocument/2006/relationships/hyperlink" Target="https://rd-alliance.org/groups/data-citation-wg.html" TargetMode="External"/><Relationship Id="rId9" Type="http://schemas.openxmlformats.org/officeDocument/2006/relationships/hyperlink" Target="https://rd-alliance.org/groups/research-metadata-schemas-wg" TargetMode="External"/><Relationship Id="rId5" Type="http://schemas.openxmlformats.org/officeDocument/2006/relationships/hyperlink" Target="https://rd-alliance.org/groups/data-versioning-wg" TargetMode="External"/><Relationship Id="rId6" Type="http://schemas.openxmlformats.org/officeDocument/2006/relationships/hyperlink" Target="https://rd-alliance.org/groups/discipline-specific-guidance-data-management-plans-wg" TargetMode="External"/><Relationship Id="rId7" Type="http://schemas.openxmlformats.org/officeDocument/2006/relationships/hyperlink" Target="https://rd-alliance.org/groups/dmp-common-standards-wg" TargetMode="External"/><Relationship Id="rId8" Type="http://schemas.openxmlformats.org/officeDocument/2006/relationships/hyperlink" Target="https://rd-alliance.org/groups/exposing-data-management-plans-w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8"/>
          <p:cNvSpPr txBox="1"/>
          <p:nvPr>
            <p:ph type="title"/>
          </p:nvPr>
        </p:nvSpPr>
        <p:spPr>
          <a:xfrm>
            <a:off x="1142956" y="2727377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The Research Data Alliance (RDA)</a:t>
            </a:r>
            <a:br>
              <a:rPr lang="en" sz="3200"/>
            </a:br>
            <a:br>
              <a:rPr lang="en" sz="3200"/>
            </a:br>
            <a:br>
              <a:rPr lang="en" sz="3200"/>
            </a:br>
            <a:endParaRPr sz="3200"/>
          </a:p>
        </p:txBody>
      </p:sp>
      <p:sp>
        <p:nvSpPr>
          <p:cNvPr id="172" name="Google Shape;172;p68"/>
          <p:cNvSpPr txBox="1"/>
          <p:nvPr/>
        </p:nvSpPr>
        <p:spPr>
          <a:xfrm>
            <a:off x="628650" y="4819225"/>
            <a:ext cx="140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13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lt1"/>
                </a:solidFill>
              </a:rPr>
              <a:t>August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" sz="1100">
                <a:solidFill>
                  <a:schemeClr val="lt1"/>
                </a:solidFill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8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6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Data Analysis</a:t>
            </a:r>
            <a:br>
              <a:rPr lang="en" sz="3200"/>
            </a:br>
            <a:endParaRPr sz="3200"/>
          </a:p>
        </p:txBody>
      </p:sp>
      <p:sp>
        <p:nvSpPr>
          <p:cNvPr id="251" name="Google Shape;251;p76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July 2022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6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6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6"/>
          <p:cNvSpPr/>
          <p:nvPr/>
        </p:nvSpPr>
        <p:spPr>
          <a:xfrm>
            <a:off x="1413694" y="1819985"/>
            <a:ext cx="38619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Persistent Identification of Instruments WG</a:t>
            </a:r>
            <a:endParaRPr b="1" i="0" sz="1400" u="sng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FAIR for Machine Learning IG</a:t>
            </a:r>
            <a:endParaRPr b="0" i="0" sz="1400" u="sng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7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Computational Infrastructures</a:t>
            </a:r>
            <a:br>
              <a:rPr lang="en" sz="3200"/>
            </a:br>
            <a:endParaRPr sz="3200"/>
          </a:p>
        </p:txBody>
      </p:sp>
      <p:sp>
        <p:nvSpPr>
          <p:cNvPr id="260" name="Google Shape;260;p77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7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7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7"/>
          <p:cNvSpPr/>
          <p:nvPr/>
        </p:nvSpPr>
        <p:spPr>
          <a:xfrm>
            <a:off x="1163400" y="1558237"/>
            <a:ext cx="45720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FAIR for Research Software (FAIR4RS)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RDA/WDS Publishing Data Workflows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Data Collections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Fabric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Domain Repositories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Metadata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PID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Repository Platforms for Research Data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Data Architectures in Research Institutions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Source Code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Research Environment IG (VRE-IG)</a:t>
            </a:r>
            <a:endParaRPr b="1" i="0" sz="1400" u="sng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Life Science Data Infrastructures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8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Author Carpentry</a:t>
            </a:r>
            <a:br>
              <a:rPr lang="en" sz="3200"/>
            </a:br>
            <a:endParaRPr sz="3200"/>
          </a:p>
        </p:txBody>
      </p:sp>
      <p:sp>
        <p:nvSpPr>
          <p:cNvPr id="269" name="Google Shape;269;p78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8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8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8"/>
          <p:cNvSpPr/>
          <p:nvPr/>
        </p:nvSpPr>
        <p:spPr>
          <a:xfrm>
            <a:off x="1163400" y="183308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RDA/WDS Scholarly Link Exchange (Scholix)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Libraries for Research Data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9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Information Security</a:t>
            </a:r>
            <a:br>
              <a:rPr lang="en" sz="3200"/>
            </a:br>
            <a:endParaRPr sz="3200"/>
          </a:p>
        </p:txBody>
      </p:sp>
      <p:sp>
        <p:nvSpPr>
          <p:cNvPr id="278" name="Google Shape;278;p79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9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9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9"/>
          <p:cNvSpPr/>
          <p:nvPr/>
        </p:nvSpPr>
        <p:spPr>
          <a:xfrm>
            <a:off x="1310054" y="1641552"/>
            <a:ext cx="498523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Blockchain Applications in Health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Federated Identity Management</a:t>
            </a: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RDA/NISO Privacy Implications of Research Data Sets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Sensitive Data I</a:t>
            </a: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idx="1" type="body"/>
          </p:nvPr>
        </p:nvSpPr>
        <p:spPr>
          <a:xfrm>
            <a:off x="4928025" y="1534650"/>
            <a:ext cx="41613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 txBox="1"/>
          <p:nvPr/>
        </p:nvSpPr>
        <p:spPr>
          <a:xfrm>
            <a:off x="913601" y="569167"/>
            <a:ext cx="63144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b="1" i="0" lang="en" sz="3200" u="none" cap="none" strike="noStrike">
                <a:solidFill>
                  <a:srgbClr val="79B94E"/>
                </a:solidFill>
                <a:latin typeface="Calibri"/>
                <a:ea typeface="Calibri"/>
                <a:cs typeface="Calibri"/>
                <a:sym typeface="Calibri"/>
              </a:rPr>
              <a:t>RDA Website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b="1" i="0" lang="en" sz="2400" u="none" cap="none" strike="noStrike">
                <a:solidFill>
                  <a:srgbClr val="79B94E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 txBox="1"/>
          <p:nvPr/>
        </p:nvSpPr>
        <p:spPr>
          <a:xfrm>
            <a:off x="628650" y="4819225"/>
            <a:ext cx="140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13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August 202</a:t>
            </a:r>
            <a:r>
              <a:rPr lang="en" sz="1100">
                <a:solidFill>
                  <a:schemeClr val="lt1"/>
                </a:solidFill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"/>
          <p:cNvSpPr txBox="1"/>
          <p:nvPr>
            <p:ph idx="12" type="sldNum"/>
          </p:nvPr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>
                <a:solidFill>
                  <a:schemeClr val="lt1"/>
                </a:solidFill>
              </a:rPr>
              <a:t>14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0" name="Google Shape;290;p8"/>
          <p:cNvSpPr txBox="1"/>
          <p:nvPr>
            <p:ph idx="11" type="ftr"/>
          </p:nvPr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lt1"/>
                </a:solidFill>
              </a:rPr>
              <a:t>  rd-alliance.org                                         @resdatall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91" name="Google Shape;2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7008"/>
            <a:ext cx="9144003" cy="1589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8"/>
          <p:cNvCxnSpPr/>
          <p:nvPr/>
        </p:nvCxnSpPr>
        <p:spPr>
          <a:xfrm>
            <a:off x="5226200" y="1304900"/>
            <a:ext cx="1521600" cy="876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8"/>
          <p:cNvSpPr txBox="1"/>
          <p:nvPr/>
        </p:nvSpPr>
        <p:spPr>
          <a:xfrm>
            <a:off x="581200" y="3838913"/>
            <a:ext cx="69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https://www.rd-alliance.org/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1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The RDA Vision</a:t>
            </a:r>
            <a:br>
              <a:rPr lang="en" sz="3200"/>
            </a:br>
            <a:endParaRPr sz="3200"/>
          </a:p>
        </p:txBody>
      </p:sp>
      <p:sp>
        <p:nvSpPr>
          <p:cNvPr id="299" name="Google Shape;299;p81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1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1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1"/>
          <p:cNvSpPr txBox="1"/>
          <p:nvPr/>
        </p:nvSpPr>
        <p:spPr>
          <a:xfrm>
            <a:off x="729762" y="1641552"/>
            <a:ext cx="6708530" cy="1917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Researchers and innovators openly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share and re-use data</a:t>
            </a:r>
            <a:r>
              <a:rPr b="0" i="0" lang="en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across technologies, disciplines and countries to address the grand challenges of society.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14300" y="1543050"/>
            <a:ext cx="3200400" cy="2794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2400"/>
              <a:buFont typeface="Calibri"/>
              <a:buNone/>
            </a:pPr>
            <a:br>
              <a:rPr lang="en" sz="1100"/>
            </a:br>
            <a:br>
              <a:rPr lang="en" sz="1100"/>
            </a:br>
            <a:br>
              <a:rPr i="1" lang="en" sz="1100">
                <a:solidFill>
                  <a:srgbClr val="00B0F0"/>
                </a:solidFill>
              </a:rPr>
            </a:br>
            <a:endParaRPr i="1" sz="1100">
              <a:solidFill>
                <a:srgbClr val="00B0F0"/>
              </a:solidFill>
            </a:endParaRPr>
          </a:p>
        </p:txBody>
      </p:sp>
      <p:grpSp>
        <p:nvGrpSpPr>
          <p:cNvPr id="309" name="Google Shape;309;p18"/>
          <p:cNvGrpSpPr/>
          <p:nvPr/>
        </p:nvGrpSpPr>
        <p:grpSpPr>
          <a:xfrm>
            <a:off x="477078" y="1334297"/>
            <a:ext cx="7025901" cy="3212139"/>
            <a:chOff x="4787364" y="1813148"/>
            <a:chExt cx="5584372" cy="4282852"/>
          </a:xfrm>
        </p:grpSpPr>
        <p:sp>
          <p:nvSpPr>
            <p:cNvPr id="310" name="Google Shape;310;p18"/>
            <p:cNvSpPr txBox="1"/>
            <p:nvPr/>
          </p:nvSpPr>
          <p:spPr>
            <a:xfrm>
              <a:off x="4787364" y="1813148"/>
              <a:ext cx="5584372" cy="2767314"/>
            </a:xfrm>
            <a:prstGeom prst="rect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rPr b="1" i="0" lang="en" sz="1600" u="sng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RDA</a:t>
              </a:r>
              <a:endPara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Email - enquiries@rd-alliance.org</a:t>
              </a:r>
              <a:endPara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Web - www.rd-alliance.org</a:t>
              </a:r>
              <a:endPara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rPr b="1" lang="en"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i="0" lang="en" sz="1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itter - @resdatall</a:t>
              </a:r>
              <a:endParaRPr b="1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LinkedIn - www.linkedin.com/in/ResearchDataAlliance</a:t>
              </a:r>
              <a:endParaRPr b="0" i="0" sz="1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4787364" y="4580462"/>
              <a:ext cx="5584372" cy="1515538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84442E"/>
                </a:buClr>
                <a:buSzPts val="1400"/>
                <a:buFont typeface="Gisha"/>
                <a:buNone/>
              </a:pPr>
              <a:r>
                <a:t/>
              </a:r>
              <a:endParaRPr b="0" i="0" sz="14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8"/>
          <p:cNvSpPr txBox="1"/>
          <p:nvPr/>
        </p:nvSpPr>
        <p:spPr>
          <a:xfrm>
            <a:off x="3196414" y="344833"/>
            <a:ext cx="5018826" cy="5678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rgbClr val="79B94E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1" sz="3600" u="none" cap="none" strike="noStrike">
              <a:solidFill>
                <a:srgbClr val="79B94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628650" y="4819219"/>
            <a:ext cx="1200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>
            <p:ph idx="11" type="ftr"/>
          </p:nvPr>
        </p:nvSpPr>
        <p:spPr>
          <a:xfrm>
            <a:off x="2122373" y="4818055"/>
            <a:ext cx="41181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               rd-alliance.org                                         @resdatall</a:t>
            </a:r>
            <a:endParaRPr sz="1100"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7703507" y="4819219"/>
            <a:ext cx="526094" cy="3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/>
              <a:t>17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idx="1" type="subTitle"/>
          </p:nvPr>
        </p:nvSpPr>
        <p:spPr>
          <a:xfrm>
            <a:off x="1071800" y="2172545"/>
            <a:ext cx="6858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" sz="2800">
                <a:solidFill>
                  <a:srgbClr val="FFC000"/>
                </a:solidFill>
              </a:rPr>
              <a:t>Building the social and technical bridges that enable the </a:t>
            </a:r>
            <a:r>
              <a:rPr b="1" lang="en" sz="2800">
                <a:solidFill>
                  <a:schemeClr val="accent6"/>
                </a:solidFill>
              </a:rPr>
              <a:t>open sharing</a:t>
            </a:r>
            <a:r>
              <a:rPr b="1" lang="en" sz="2800">
                <a:solidFill>
                  <a:srgbClr val="FFC000"/>
                </a:solidFill>
              </a:rPr>
              <a:t> and </a:t>
            </a:r>
            <a:r>
              <a:rPr b="1" lang="en" sz="2800">
                <a:solidFill>
                  <a:schemeClr val="accent6"/>
                </a:solidFill>
              </a:rPr>
              <a:t>re-use</a:t>
            </a:r>
            <a:r>
              <a:rPr b="1" lang="en" sz="2800">
                <a:solidFill>
                  <a:srgbClr val="FFC000"/>
                </a:solidFill>
              </a:rPr>
              <a:t> of data</a:t>
            </a:r>
            <a:endParaRPr b="1" sz="2800">
              <a:solidFill>
                <a:srgbClr val="FFC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2800">
              <a:solidFill>
                <a:srgbClr val="FFC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" sz="2800">
                <a:solidFill>
                  <a:srgbClr val="FFC000"/>
                </a:solidFill>
              </a:rPr>
              <a:t>Grassroots organisation</a:t>
            </a:r>
            <a:endParaRPr b="1" sz="2800">
              <a:solidFill>
                <a:srgbClr val="FFC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4"/>
          <p:cNvSpPr txBox="1"/>
          <p:nvPr>
            <p:ph type="title"/>
          </p:nvPr>
        </p:nvSpPr>
        <p:spPr>
          <a:xfrm>
            <a:off x="1571956" y="9577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The Research Data Alliance (RDA)</a:t>
            </a:r>
            <a:br>
              <a:rPr lang="en" sz="3200"/>
            </a:br>
            <a:r>
              <a:rPr lang="en" sz="1800"/>
              <a:t>Since March 2013</a:t>
            </a:r>
            <a:br>
              <a:rPr lang="en" sz="1800"/>
            </a:br>
            <a:r>
              <a:rPr b="0" lang="en" sz="1800"/>
              <a:t>members from 145 countries</a:t>
            </a:r>
            <a:r>
              <a:rPr b="0" lang="en" sz="3200"/>
              <a:t> </a:t>
            </a:r>
            <a:br>
              <a:rPr lang="en" sz="3200"/>
            </a:br>
            <a:br>
              <a:rPr lang="en" sz="3200"/>
            </a:br>
            <a:endParaRPr sz="3200"/>
          </a:p>
        </p:txBody>
      </p:sp>
      <p:sp>
        <p:nvSpPr>
          <p:cNvPr id="180" name="Google Shape;180;p4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July 2022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9"/>
          <p:cNvSpPr txBox="1"/>
          <p:nvPr>
            <p:ph idx="1" type="subTitle"/>
          </p:nvPr>
        </p:nvSpPr>
        <p:spPr>
          <a:xfrm>
            <a:off x="948708" y="1380392"/>
            <a:ext cx="6858000" cy="27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" sz="1600">
                <a:solidFill>
                  <a:srgbClr val="385623"/>
                </a:solidFill>
              </a:rPr>
              <a:t>RDA community members collaborate together across the globe to tackle numerous infrastructure and data sharing challenges related 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solidFill>
                  <a:srgbClr val="A8D08C"/>
                </a:solidFill>
              </a:rPr>
              <a:t>Reproducibility				Data citation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solidFill>
                  <a:srgbClr val="548135"/>
                </a:solidFill>
              </a:rPr>
              <a:t>Data preservation				Data type registries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solidFill>
                  <a:srgbClr val="A8D08C"/>
                </a:solidFill>
              </a:rPr>
              <a:t>Best practices for domain repositories		Metadata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solidFill>
                  <a:srgbClr val="548135"/>
                </a:solidFill>
              </a:rPr>
              <a:t>Legal interoperability			and so many more!</a:t>
            </a:r>
            <a:endParaRPr>
              <a:solidFill>
                <a:srgbClr val="54813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69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The Research Data Alliance (RDA) </a:t>
            </a:r>
            <a:br>
              <a:rPr lang="en" sz="3200"/>
            </a:br>
            <a:endParaRPr sz="3200"/>
          </a:p>
        </p:txBody>
      </p:sp>
      <p:sp>
        <p:nvSpPr>
          <p:cNvPr id="189" name="Google Shape;189;p69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9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9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0"/>
          <p:cNvSpPr txBox="1"/>
          <p:nvPr>
            <p:ph idx="1" type="subTitle"/>
          </p:nvPr>
        </p:nvSpPr>
        <p:spPr>
          <a:xfrm>
            <a:off x="948708" y="1565875"/>
            <a:ext cx="6858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8562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Develop and implement tools, policy, practices and products for data management that are adopted and used by projects, organisations and communities.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Develop a Recommendation and should strive for focused effort and tangible progress.</a:t>
            </a:r>
            <a:endParaRPr sz="2000">
              <a:solidFill>
                <a:srgbClr val="38562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000"/>
              <a:t>Lifecycle: 18 months</a:t>
            </a:r>
            <a:endParaRPr sz="2000"/>
          </a:p>
        </p:txBody>
      </p:sp>
      <p:sp>
        <p:nvSpPr>
          <p:cNvPr id="197" name="Google Shape;197;p70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br>
              <a:rPr lang="en" sz="3200"/>
            </a:br>
            <a:r>
              <a:rPr lang="en" sz="3200"/>
              <a:t>Working Groups (WG)</a:t>
            </a:r>
            <a:br>
              <a:rPr lang="en" sz="3200"/>
            </a:br>
            <a:endParaRPr sz="3200"/>
          </a:p>
        </p:txBody>
      </p:sp>
      <p:sp>
        <p:nvSpPr>
          <p:cNvPr id="198" name="Google Shape;198;p70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0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0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1"/>
          <p:cNvSpPr txBox="1"/>
          <p:nvPr>
            <p:ph idx="1" type="subTitle"/>
          </p:nvPr>
        </p:nvSpPr>
        <p:spPr>
          <a:xfrm>
            <a:off x="1001461" y="1152852"/>
            <a:ext cx="6858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8562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Focus on solving a specific data sharing problem, identifying what kind of infrastructure needs to be built.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Serve as a platform for communication and coordination among individuals, outside and within RDA, with shared interests.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Produce important deliverables such as surveys, reports, and WG case statements.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000">
                <a:solidFill>
                  <a:schemeClr val="dk1"/>
                </a:solidFill>
              </a:rPr>
              <a:t>Lifecycle: as long as the group is active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06" name="Google Shape;206;p71"/>
          <p:cNvSpPr txBox="1"/>
          <p:nvPr>
            <p:ph type="title"/>
          </p:nvPr>
        </p:nvSpPr>
        <p:spPr>
          <a:xfrm>
            <a:off x="1163400" y="400383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br>
              <a:rPr lang="en" sz="3200"/>
            </a:br>
            <a:r>
              <a:rPr lang="en" sz="3200"/>
              <a:t>Interest Groups (IG)</a:t>
            </a:r>
            <a:br>
              <a:rPr lang="en" sz="3200"/>
            </a:br>
            <a:endParaRPr sz="3200"/>
          </a:p>
        </p:txBody>
      </p:sp>
      <p:sp>
        <p:nvSpPr>
          <p:cNvPr id="207" name="Google Shape;207;p71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1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1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2"/>
          <p:cNvSpPr txBox="1"/>
          <p:nvPr>
            <p:ph idx="1" type="subTitle"/>
          </p:nvPr>
        </p:nvSpPr>
        <p:spPr>
          <a:xfrm>
            <a:off x="983877" y="1565875"/>
            <a:ext cx="6858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85623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Investigate, discuss and provide knowledge and skills within a specific discipline and/or research domain.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Coordination and awareness raising role - “umbrella group”.</a:t>
            </a:r>
            <a:endParaRPr sz="2000">
              <a:solidFill>
                <a:srgbClr val="38562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2000"/>
              <a:t>Lifecycle: as long as CoP is active (review every 18 months)</a:t>
            </a:r>
            <a:endParaRPr sz="2000"/>
          </a:p>
        </p:txBody>
      </p:sp>
      <p:sp>
        <p:nvSpPr>
          <p:cNvPr id="215" name="Google Shape;215;p72"/>
          <p:cNvSpPr txBox="1"/>
          <p:nvPr>
            <p:ph type="title"/>
          </p:nvPr>
        </p:nvSpPr>
        <p:spPr>
          <a:xfrm>
            <a:off x="1563163" y="4355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br>
              <a:rPr lang="en" sz="3200"/>
            </a:br>
            <a:r>
              <a:rPr lang="en" sz="3200"/>
              <a:t>Communities of Practice (CoP)</a:t>
            </a:r>
            <a:br>
              <a:rPr lang="en" sz="3200"/>
            </a:br>
            <a:endParaRPr sz="3200"/>
          </a:p>
        </p:txBody>
      </p:sp>
      <p:sp>
        <p:nvSpPr>
          <p:cNvPr id="216" name="Google Shape;216;p72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2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2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3"/>
          <p:cNvSpPr txBox="1"/>
          <p:nvPr>
            <p:ph idx="1" type="subTitle"/>
          </p:nvPr>
        </p:nvSpPr>
        <p:spPr>
          <a:xfrm>
            <a:off x="948708" y="1935152"/>
            <a:ext cx="68580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Working Groups – Recommendations (concrete deliverables)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000">
                <a:solidFill>
                  <a:schemeClr val="accent6"/>
                </a:solidFill>
              </a:rPr>
              <a:t>Interest Groups – Guidelines, best practice, reports, etc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 sz="2000">
                <a:solidFill>
                  <a:srgbClr val="385623"/>
                </a:solidFill>
              </a:rPr>
              <a:t>Community of Practice – New RDA WGs and IGs, bridge-building across RDA and externally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24" name="Google Shape;224;p73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The Heart and Work of the RDA</a:t>
            </a:r>
            <a:br>
              <a:rPr lang="en" sz="3200"/>
            </a:br>
            <a:r>
              <a:rPr lang="en" sz="3200"/>
              <a:t>Outputs</a:t>
            </a:r>
            <a:br>
              <a:rPr lang="en" sz="3200"/>
            </a:br>
            <a:endParaRPr sz="3200"/>
          </a:p>
        </p:txBody>
      </p:sp>
      <p:sp>
        <p:nvSpPr>
          <p:cNvPr id="225" name="Google Shape;225;p73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3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3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4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Open and Responsible Research</a:t>
            </a:r>
            <a:br>
              <a:rPr lang="en" sz="3200"/>
            </a:br>
            <a:endParaRPr sz="3200"/>
          </a:p>
        </p:txBody>
      </p:sp>
      <p:sp>
        <p:nvSpPr>
          <p:cNvPr id="233" name="Google Shape;233;p74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4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4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4"/>
          <p:cNvSpPr/>
          <p:nvPr/>
        </p:nvSpPr>
        <p:spPr>
          <a:xfrm>
            <a:off x="1163399" y="1703098"/>
            <a:ext cx="601991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Conservation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for Development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Ethics and Social Aspects of Data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International Indigenous Data Sovereignty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RDA for the Sustainable Development Goals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RDA/CODATA Legal Interoperability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Sharing Rewards and Credit</a:t>
            </a: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(SHARC) 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Artificial Intelligence and Data Visitation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5"/>
          <p:cNvSpPr txBox="1"/>
          <p:nvPr>
            <p:ph type="title"/>
          </p:nvPr>
        </p:nvSpPr>
        <p:spPr>
          <a:xfrm>
            <a:off x="1413694" y="664152"/>
            <a:ext cx="6858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9B94E"/>
              </a:buClr>
              <a:buSzPts val="3300"/>
              <a:buFont typeface="Calibri"/>
              <a:buNone/>
            </a:pPr>
            <a:r>
              <a:rPr lang="en" sz="3200"/>
              <a:t>Research Data Management</a:t>
            </a:r>
            <a:br>
              <a:rPr lang="en" sz="3200"/>
            </a:br>
            <a:endParaRPr sz="3200"/>
          </a:p>
        </p:txBody>
      </p:sp>
      <p:sp>
        <p:nvSpPr>
          <p:cNvPr id="242" name="Google Shape;242;p75"/>
          <p:cNvSpPr txBox="1"/>
          <p:nvPr/>
        </p:nvSpPr>
        <p:spPr>
          <a:xfrm>
            <a:off x="628650" y="4819219"/>
            <a:ext cx="106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August 2023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5"/>
          <p:cNvSpPr txBox="1"/>
          <p:nvPr/>
        </p:nvSpPr>
        <p:spPr>
          <a:xfrm>
            <a:off x="7703507" y="4819219"/>
            <a:ext cx="81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5"/>
          <p:cNvSpPr txBox="1"/>
          <p:nvPr/>
        </p:nvSpPr>
        <p:spPr>
          <a:xfrm>
            <a:off x="2512912" y="4819219"/>
            <a:ext cx="411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rd-alliance.org                                         @resdatall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5"/>
          <p:cNvSpPr/>
          <p:nvPr/>
        </p:nvSpPr>
        <p:spPr>
          <a:xfrm>
            <a:off x="1336431" y="1641552"/>
            <a:ext cx="549519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CURE-FAIR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Citation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Versioning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Discipline-specific Guidance for Data Management Plans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DMP Common Standards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Exposing Data Management Plans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Metadata Schemas WG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Active Data Management Plans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Preservation Tools, Techniques, and Policies</a:t>
            </a: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Neuroimaging Data WG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FAIR Principles for Research Hardware 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FAIR for Machine Learning 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Psychological Data IG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th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th backgroun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