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309" r:id="rId4"/>
    <p:sldId id="310" r:id="rId5"/>
    <p:sldId id="311" r:id="rId6"/>
    <p:sldId id="312" r:id="rId7"/>
    <p:sldId id="298" r:id="rId8"/>
    <p:sldId id="297" r:id="rId9"/>
    <p:sldId id="260" r:id="rId10"/>
    <p:sldId id="303" r:id="rId11"/>
    <p:sldId id="313" r:id="rId12"/>
    <p:sldId id="314" r:id="rId13"/>
    <p:sldId id="304" r:id="rId14"/>
    <p:sldId id="305" r:id="rId15"/>
    <p:sldId id="315" r:id="rId16"/>
    <p:sldId id="316" r:id="rId17"/>
    <p:sldId id="317" r:id="rId18"/>
    <p:sldId id="261" r:id="rId19"/>
    <p:sldId id="321" r:id="rId20"/>
    <p:sldId id="322" r:id="rId21"/>
    <p:sldId id="306" r:id="rId22"/>
    <p:sldId id="323" r:id="rId23"/>
    <p:sldId id="324" r:id="rId24"/>
    <p:sldId id="266" r:id="rId25"/>
    <p:sldId id="267" r:id="rId26"/>
    <p:sldId id="268" r:id="rId27"/>
    <p:sldId id="259" r:id="rId28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3836"/>
  </p:normalViewPr>
  <p:slideViewPr>
    <p:cSldViewPr snapToGrid="0">
      <p:cViewPr varScale="1">
        <p:scale>
          <a:sx n="119" d="100"/>
          <a:sy n="119" d="100"/>
        </p:scale>
        <p:origin x="3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55B3B5F-8EC4-76F0-A66F-CC00B2F3D4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5738C41-9391-911B-5E2D-F1F2EF59F9C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1A9F8A6-30D3-1611-21B5-3C0C3A67479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5F5776A-CAFB-C260-3A78-3A6A4D45F6D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4B92E766-F8A8-7A4A-A9C9-F63216830A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56A8647-FC9E-568D-D0AE-2E22B532FD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DFFA944-F60B-345D-B2FF-731D8977E0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C15A0E7-3D0F-C279-BC2C-E1E303241E5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7C35096E-0FF9-1418-90C2-570D6671FB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0F1EFFCF-33E4-0F81-E17C-59A3EFF48B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AC3DA746-FE3F-FB6E-BCEB-144B79B83A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1C7DD83-1CDC-9A48-84FA-86D8202219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13D433EB-86D8-B619-0BFD-5CE60B7647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6EDC1492-7F03-21DF-6845-E45BC3073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62686F8F-6CA2-1FFA-5EFE-45A6D8DE6E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6A3B72-CCF9-2B45-99AA-3251D4E3C67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67954C31-68E6-1B53-AE1C-159B033AF3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146300D7-F8D8-1593-0814-267FF3874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Replace this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D227577F-CE60-6481-7E9F-F584E06DE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B3D7F5F-2B59-C246-BC4B-DCE9C1DE1AC5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osg_logo_4c_white">
            <a:extLst>
              <a:ext uri="{FF2B5EF4-FFF2-40B4-BE49-F238E27FC236}">
                <a16:creationId xmlns:a16="http://schemas.microsoft.com/office/drawing/2014/main" id="{EC778E9A-F51C-4069-3EDE-37ED751B1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7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E9150DE3-D123-C9AA-6B89-C189BE367B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BC6C6D-DCA7-5540-BC37-AD7FC5C61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08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114300"/>
            <a:ext cx="194310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114300"/>
            <a:ext cx="5676900" cy="590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4E2DDEDC-BC8F-1BE3-4DEB-0B146824E5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1D3D6-B24B-974C-BC79-03DF169D22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22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8CEADAE8-5318-654D-16EB-FE01DE6A27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F43DA6-F8A7-E743-AB8A-0EB5CB32DE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6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A064B7BC-01BA-8CD1-8E34-A3FEC35CCA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244F94-D35F-B54A-8114-B6558C9BAC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10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235C062-D4A3-849D-F90A-630AF82F2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2702A-E334-AA4A-BD2A-6FEB586BC7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21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1ACB11EA-5BEB-5427-08FD-7552C0EAD3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C7176-957D-2046-A027-56233DDE9A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45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9EF3F967-C7D2-EDD9-61E7-6C8182BA89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9657F-02DB-F748-BAF3-2BA1EE42D1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6BCB3F04-4D7E-26BB-00C8-253C0006DF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311930-B4F7-7443-BEEF-291E81837B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5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24DCFF06-A3BF-77BF-D995-EE98293BE9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7C454C-4EBC-9049-923D-EB42A264A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55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A0A24744-DB36-D0B9-356F-D465EAA26D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D7062-7404-BF48-A5E4-6185089FC6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70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E1A26DA0-98A8-6C33-4890-B9CA7457B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28725" y="114300"/>
            <a:ext cx="6946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A819847E-AF4F-0463-9862-3C8C0F412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446E84C4-81E4-E655-1CF1-B94004650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51918" name="Rectangle 14">
            <a:extLst>
              <a:ext uri="{FF2B5EF4-FFF2-40B4-BE49-F238E27FC236}">
                <a16:creationId xmlns:a16="http://schemas.microsoft.com/office/drawing/2014/main" id="{A333F7AD-FA77-949E-051E-8239D2D7A9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8000"/>
                </a:solidFill>
              </a:defRPr>
            </a:lvl1pPr>
          </a:lstStyle>
          <a:p>
            <a:fld id="{D006EB7D-D39D-8F48-8B63-09A5054E7153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16" descr="osg_logo_4c_white">
            <a:extLst>
              <a:ext uri="{FF2B5EF4-FFF2-40B4-BE49-F238E27FC236}">
                <a16:creationId xmlns:a16="http://schemas.microsoft.com/office/drawing/2014/main" id="{7E5A7CF5-5851-E017-7901-1B097D1E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7">
            <a:extLst>
              <a:ext uri="{FF2B5EF4-FFF2-40B4-BE49-F238E27FC236}">
                <a16:creationId xmlns:a16="http://schemas.microsoft.com/office/drawing/2014/main" id="{C0E02044-FB21-13AC-756B-A5F6D63EF6C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6473825"/>
            <a:ext cx="2265363" cy="38417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200">
                <a:solidFill>
                  <a:srgbClr val="FF8000"/>
                </a:solidFill>
              </a:rPr>
              <a:t>2012 Africa Grid School</a:t>
            </a:r>
          </a:p>
        </p:txBody>
      </p:sp>
      <p:sp>
        <p:nvSpPr>
          <p:cNvPr id="1032" name="Line 18">
            <a:extLst>
              <a:ext uri="{FF2B5EF4-FFF2-40B4-BE49-F238E27FC236}">
                <a16:creationId xmlns:a16="http://schemas.microsoft.com/office/drawing/2014/main" id="{6E38DFDE-CE7D-4B45-90D7-75E76628C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63" y="1155700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2" charset="2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cess-ci-org/Operations-STEP-2025/tree/main/CI" TargetMode="External"/><Relationship Id="rId2" Type="http://schemas.openxmlformats.org/officeDocument/2006/relationships/hyperlink" Target="mailto:rquick@iu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Docking_(molecular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CODATA-RDA-DataScienceSchools/Materials/blob/master/docs/DataTrieste2025/CI/SoRDS-Trieste-2025-CI-Intro.ppt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7DE25BE-FC81-661F-3A05-7501EB2B49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Landscape of Academic </a:t>
            </a:r>
            <a:br>
              <a:rPr lang="en-US" altLang="en-US"/>
            </a:br>
            <a:r>
              <a:rPr lang="en-US" altLang="en-US"/>
              <a:t>Research Computing</a:t>
            </a:r>
            <a:br>
              <a:rPr lang="en-US" altLang="en-US"/>
            </a:br>
            <a:endParaRPr lang="en-US" altLang="en-US" sz="2400"/>
          </a:p>
        </p:txBody>
      </p:sp>
      <p:sp>
        <p:nvSpPr>
          <p:cNvPr id="15362" name="Subtitle 2">
            <a:extLst>
              <a:ext uri="{FF2B5EF4-FFF2-40B4-BE49-F238E27FC236}">
                <a16:creationId xmlns:a16="http://schemas.microsoft.com/office/drawing/2014/main" id="{C9E5624E-4D04-B49F-44DA-669143BB26E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Rob Quick &lt;</a:t>
            </a:r>
            <a:r>
              <a:rPr lang="en-US" altLang="en-US" dirty="0" err="1"/>
              <a:t>rquick@iu.edu</a:t>
            </a:r>
            <a:r>
              <a:rPr lang="en-US" altLang="en-US" dirty="0"/>
              <a:t>&gt;</a:t>
            </a:r>
          </a:p>
          <a:p>
            <a:pPr eaLnBrk="1" hangingPunct="1"/>
            <a:r>
              <a:rPr lang="en-US" altLang="en-US" dirty="0"/>
              <a:t>Director Cyberinfrastructure Integration Research Center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Some Slides Contributed by the University of Wisconsin </a:t>
            </a:r>
            <a:r>
              <a:rPr lang="en-US" altLang="en-US" dirty="0" err="1"/>
              <a:t>HTCondor</a:t>
            </a:r>
            <a:r>
              <a:rPr lang="en-US" altLang="en-US" dirty="0"/>
              <a:t> Team, Scot </a:t>
            </a:r>
            <a:r>
              <a:rPr lang="en-US" altLang="en-US" dirty="0" err="1"/>
              <a:t>Kronenfeld</a:t>
            </a:r>
            <a:r>
              <a:rPr lang="en-US" altLang="en-US" dirty="0"/>
              <a:t>, and Kyle Gross</a:t>
            </a:r>
          </a:p>
        </p:txBody>
      </p:sp>
      <p:pic>
        <p:nvPicPr>
          <p:cNvPr id="15363" name="Picture 1">
            <a:extLst>
              <a:ext uri="{FF2B5EF4-FFF2-40B4-BE49-F238E27FC236}">
                <a16:creationId xmlns:a16="http://schemas.microsoft.com/office/drawing/2014/main" id="{E3B5C30A-0FA2-0F91-A43D-99E9B8CB3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120650"/>
            <a:ext cx="1557337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2">
            <a:extLst>
              <a:ext uri="{FF2B5EF4-FFF2-40B4-BE49-F238E27FC236}">
                <a16:creationId xmlns:a16="http://schemas.microsoft.com/office/drawing/2014/main" id="{66AC9ADA-D074-FDA9-A322-C87D6EF17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96954DBB-FA88-C8E3-3164-293281C5F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setup: You have a problem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8D488980-3F2F-D5CD-CB6A-727B8E59E8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Your science computing is complex!</a:t>
            </a:r>
          </a:p>
          <a:p>
            <a:pPr lvl="1"/>
            <a:r>
              <a:rPr lang="en-US" altLang="en-US"/>
              <a:t>Monte carlo, image analysis, genetic algorithm, simulation, ML or AI algorithms… </a:t>
            </a:r>
          </a:p>
          <a:p>
            <a:r>
              <a:rPr lang="en-US" altLang="en-US"/>
              <a:t>It will take a year (CPU time) to get the results on your laptop, but your paper is due in a week.</a:t>
            </a:r>
          </a:p>
          <a:p>
            <a:r>
              <a:rPr lang="en-US" altLang="en-US"/>
              <a:t>What do you do?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40EBDA6E-FA2A-046F-1596-64849162A0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87E3C4-AF1A-7445-9385-6017B1718CB0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FC043D83-9388-35D7-3462-02CE422BF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>
            <a:extLst>
              <a:ext uri="{FF2B5EF4-FFF2-40B4-BE49-F238E27FC236}">
                <a16:creationId xmlns:a16="http://schemas.microsoft.com/office/drawing/2014/main" id="{FE57D619-EBA7-1E39-4539-29FCB2E2D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8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>
            <a:extLst>
              <a:ext uri="{FF2B5EF4-FFF2-40B4-BE49-F238E27FC236}">
                <a16:creationId xmlns:a16="http://schemas.microsoft.com/office/drawing/2014/main" id="{1FF067DD-33B8-A1CC-8D17-7D21682AC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137769D8-E779-69C3-DD2F-73C1ABEEE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Option 1: Wait a year</a:t>
            </a:r>
          </a:p>
        </p:txBody>
      </p:sp>
      <p:pic>
        <p:nvPicPr>
          <p:cNvPr id="28674" name="Content Placeholder 5">
            <a:extLst>
              <a:ext uri="{FF2B5EF4-FFF2-40B4-BE49-F238E27FC236}">
                <a16:creationId xmlns:a16="http://schemas.microsoft.com/office/drawing/2014/main" id="{F9BB7E81-5956-9F50-1CDB-BB6548DDB8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9900" y="1365250"/>
            <a:ext cx="6059488" cy="4794250"/>
          </a:xfrm>
        </p:spPr>
      </p:pic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B46B6841-32B7-1F1C-981C-CE58392574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442B2E-0B60-394A-9F94-D0EEAE5E144F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09339FD5-F8F4-6F7C-B363-33C926C25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>
            <a:extLst>
              <a:ext uri="{FF2B5EF4-FFF2-40B4-BE49-F238E27FC236}">
                <a16:creationId xmlns:a16="http://schemas.microsoft.com/office/drawing/2014/main" id="{8E3A1D5D-DD5A-AABB-E101-6ADA6F02D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67CA6281-67D1-6A92-4626-9D272F5B2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3622AA34-E3C0-5EBE-D046-387C3872F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Option 2: Local Clustered Computing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8607E8A7-8D2A-6F97-8B17-3E412A8B54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Easy access to additional nodes</a:t>
            </a:r>
          </a:p>
          <a:p>
            <a:r>
              <a:rPr lang="en-US" altLang="en-US"/>
              <a:t>Local support for porting to environment (maybe) </a:t>
            </a:r>
          </a:p>
          <a:p>
            <a:r>
              <a:rPr lang="en-US" altLang="en-US"/>
              <a:t>Often a single type of resource </a:t>
            </a:r>
          </a:p>
          <a:p>
            <a:r>
              <a:rPr lang="en-US" altLang="en-US"/>
              <a:t>Often running at capacity</a:t>
            </a:r>
          </a:p>
          <a:p>
            <a:endParaRPr lang="en-US" altLang="en-US"/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98622404-BC4E-4F75-89A9-6B8B03D0E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91237B3-AC9F-1D46-8AB8-A08A8E07B4AD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73C1F062-81A4-D39E-5972-51746EC3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>
            <a:extLst>
              <a:ext uri="{FF2B5EF4-FFF2-40B4-BE49-F238E27FC236}">
                <a16:creationId xmlns:a16="http://schemas.microsoft.com/office/drawing/2014/main" id="{AD9F496E-1D90-2187-95CA-932B810EB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>
            <a:extLst>
              <a:ext uri="{FF2B5EF4-FFF2-40B4-BE49-F238E27FC236}">
                <a16:creationId xmlns:a16="http://schemas.microsoft.com/office/drawing/2014/main" id="{AAB6EE70-637A-EE3F-19E5-DF8442F38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9BF16EDB-1A3F-AB46-8A63-C19C7CB7E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8725" y="114300"/>
            <a:ext cx="7637463" cy="1143000"/>
          </a:xfrm>
        </p:spPr>
        <p:txBody>
          <a:bodyPr/>
          <a:lstStyle/>
          <a:p>
            <a:r>
              <a:rPr lang="en-US" altLang="en-US"/>
              <a:t>Option 3: Use a </a:t>
            </a:r>
            <a:r>
              <a:rPr lang="ja-JP" altLang="en-US"/>
              <a:t>“</a:t>
            </a:r>
            <a:r>
              <a:rPr lang="en-US" altLang="ja-JP"/>
              <a:t>supercomputer</a:t>
            </a:r>
            <a:r>
              <a:rPr lang="ja-JP" altLang="en-US"/>
              <a:t>”</a:t>
            </a:r>
            <a:br>
              <a:rPr lang="en-US" altLang="ja-JP"/>
            </a:br>
            <a:r>
              <a:rPr lang="en-US" altLang="ja-JP"/>
              <a:t>aka High Performance Computing(HPC)</a:t>
            </a:r>
            <a:endParaRPr lang="en-US" altLang="en-US"/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A8BA4B36-DDF7-A56A-1E77-198A56C234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7663" y="1333500"/>
            <a:ext cx="8650287" cy="4686300"/>
          </a:xfrm>
        </p:spPr>
        <p:txBody>
          <a:bodyPr/>
          <a:lstStyle/>
          <a:p>
            <a:r>
              <a:rPr lang="ja-JP" altLang="en-US"/>
              <a:t>“</a:t>
            </a:r>
            <a:r>
              <a:rPr lang="en-US" altLang="ja-JP"/>
              <a:t>Clearly, I need the best, fastest computer to help me out</a:t>
            </a:r>
            <a:r>
              <a:rPr lang="ja-JP" altLang="en-US"/>
              <a:t>”</a:t>
            </a:r>
            <a:endParaRPr lang="en-US" altLang="ja-JP"/>
          </a:p>
          <a:p>
            <a:r>
              <a:rPr lang="en-US" altLang="en-US"/>
              <a:t>Maybe you do…</a:t>
            </a:r>
          </a:p>
          <a:p>
            <a:pPr lvl="1"/>
            <a:r>
              <a:rPr lang="en-US" altLang="en-US"/>
              <a:t>Do you have a highly parallel program?</a:t>
            </a:r>
          </a:p>
          <a:p>
            <a:pPr lvl="2"/>
            <a:r>
              <a:rPr lang="en-US" altLang="en-US"/>
              <a:t>i.e. individual modules must communicate</a:t>
            </a:r>
          </a:p>
          <a:p>
            <a:pPr lvl="1"/>
            <a:r>
              <a:rPr lang="en-US" altLang="en-US"/>
              <a:t>Do you require the fastest network/disk/memory?</a:t>
            </a:r>
          </a:p>
          <a:p>
            <a:r>
              <a:rPr lang="en-US" altLang="en-US"/>
              <a:t>Are you willing to:</a:t>
            </a:r>
          </a:p>
          <a:p>
            <a:pPr lvl="1"/>
            <a:r>
              <a:rPr lang="en-US" altLang="en-US"/>
              <a:t>Port your code to a special environment?</a:t>
            </a:r>
          </a:p>
          <a:p>
            <a:pPr lvl="1"/>
            <a:r>
              <a:rPr lang="en-US" altLang="en-US"/>
              <a:t>Request and wait for an allocation?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5A1E099D-CF13-D856-50C5-D90DDB168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A263F4-A77F-414B-ADF7-11CE43858AFA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BFEBB77B-2EEE-D87A-C8B7-FC549C147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D0E3B6F7-6E3D-935E-4F9B-6F0A86231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Option 4: Use lots of </a:t>
            </a:r>
            <a:br>
              <a:rPr lang="en-US" altLang="en-US"/>
            </a:br>
            <a:r>
              <a:rPr lang="en-US" altLang="en-US"/>
              <a:t>commodity computers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87B11FB3-F6B8-8268-EDF4-FB9CDCD202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333500"/>
            <a:ext cx="7772400" cy="5280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000"/>
              <a:t>Instead of the fastest computer, lots of individual computers</a:t>
            </a:r>
          </a:p>
          <a:p>
            <a:pPr>
              <a:lnSpc>
                <a:spcPct val="90000"/>
              </a:lnSpc>
            </a:pPr>
            <a:r>
              <a:rPr lang="en-US" altLang="en-US" sz="3000"/>
              <a:t>May not be fastest network/disk/memory, but you can access a lot of them</a:t>
            </a:r>
          </a:p>
          <a:p>
            <a:pPr>
              <a:lnSpc>
                <a:spcPct val="90000"/>
              </a:lnSpc>
            </a:pPr>
            <a:r>
              <a:rPr lang="en-US" altLang="en-US" sz="3000"/>
              <a:t>Job can be broken down into separate, independent pieces</a:t>
            </a:r>
          </a:p>
          <a:p>
            <a:pPr lvl="1">
              <a:lnSpc>
                <a:spcPct val="90000"/>
              </a:lnSpc>
            </a:pPr>
            <a:r>
              <a:rPr lang="en-US" altLang="en-US" sz="2600"/>
              <a:t>If I give you more computers, you run more jobs</a:t>
            </a:r>
          </a:p>
          <a:p>
            <a:pPr lvl="1">
              <a:lnSpc>
                <a:spcPct val="90000"/>
              </a:lnSpc>
            </a:pPr>
            <a:r>
              <a:rPr lang="en-US" altLang="en-US" sz="2600"/>
              <a:t>You care more about total quantity of results than instantaneous speed of computation</a:t>
            </a:r>
          </a:p>
          <a:p>
            <a:pPr>
              <a:lnSpc>
                <a:spcPct val="90000"/>
              </a:lnSpc>
            </a:pPr>
            <a:r>
              <a:rPr lang="en-US" altLang="en-US" sz="3000"/>
              <a:t>This is </a:t>
            </a:r>
            <a:r>
              <a:rPr lang="en-US" altLang="en-US" sz="3000" b="1"/>
              <a:t>high-throughput computing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29CA4A21-576A-5610-F683-4955561A43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05B270-8B89-EE45-B25D-40DCD1E3C32E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795BD852-F126-F501-0302-5FE1BA053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>
            <a:extLst>
              <a:ext uri="{FF2B5EF4-FFF2-40B4-BE49-F238E27FC236}">
                <a16:creationId xmlns:a16="http://schemas.microsoft.com/office/drawing/2014/main" id="{A1A54CC0-8712-4F65-8595-3B9262FF3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6">
            <a:extLst>
              <a:ext uri="{FF2B5EF4-FFF2-40B4-BE49-F238E27FC236}">
                <a16:creationId xmlns:a16="http://schemas.microsoft.com/office/drawing/2014/main" id="{A426CAE8-00DD-9376-FA37-60AD07B6D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BE71EFF3-0F17-E494-A3E7-402D6D8B7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8725" y="114300"/>
            <a:ext cx="6350000" cy="1143000"/>
          </a:xfrm>
        </p:spPr>
        <p:txBody>
          <a:bodyPr/>
          <a:lstStyle/>
          <a:p>
            <a:r>
              <a:rPr lang="en-US" altLang="en-US"/>
              <a:t>Option 5: Buy (or Borrow) some computing from a Cloud Provider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45239D7D-E3AA-901D-20BB-983DF95C3F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333500"/>
            <a:ext cx="7772400" cy="5280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000"/>
              <a:t>Unlimited resources (if you can afford them)</a:t>
            </a:r>
          </a:p>
          <a:p>
            <a:pPr>
              <a:lnSpc>
                <a:spcPct val="90000"/>
              </a:lnSpc>
            </a:pPr>
            <a:r>
              <a:rPr lang="en-US" altLang="en-US" sz="3000"/>
              <a:t>Full administrative access to OS of the resources you ‘buy’</a:t>
            </a:r>
          </a:p>
          <a:p>
            <a:pPr>
              <a:lnSpc>
                <a:spcPct val="90000"/>
              </a:lnSpc>
            </a:pPr>
            <a:r>
              <a:rPr lang="en-US" altLang="en-US" sz="3000"/>
              <a:t>Specialized VM images reducing effort in porting</a:t>
            </a:r>
          </a:p>
          <a:p>
            <a:pPr>
              <a:lnSpc>
                <a:spcPct val="90000"/>
              </a:lnSpc>
            </a:pPr>
            <a:r>
              <a:rPr lang="en-US" altLang="en-US" sz="3000"/>
              <a:t>XaaS Business Model </a:t>
            </a:r>
          </a:p>
          <a:p>
            <a:pPr>
              <a:lnSpc>
                <a:spcPct val="90000"/>
              </a:lnSpc>
            </a:pPr>
            <a:endParaRPr lang="en-US" altLang="en-US" sz="3000"/>
          </a:p>
          <a:p>
            <a:pPr>
              <a:lnSpc>
                <a:spcPct val="90000"/>
              </a:lnSpc>
            </a:pPr>
            <a:endParaRPr lang="en-US" altLang="en-US" sz="3000"/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D0D66350-CD40-7006-DF5D-091407F163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F26CD2-CC81-2341-8CCF-D68F16D19EA9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6C679F7B-1554-360A-5EDD-8C77294C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6">
            <a:extLst>
              <a:ext uri="{FF2B5EF4-FFF2-40B4-BE49-F238E27FC236}">
                <a16:creationId xmlns:a16="http://schemas.microsoft.com/office/drawing/2014/main" id="{0B0FFF5D-A9D8-7AC9-3A98-E91DF74AE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725" y="107950"/>
            <a:ext cx="13636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7">
            <a:extLst>
              <a:ext uri="{FF2B5EF4-FFF2-40B4-BE49-F238E27FC236}">
                <a16:creationId xmlns:a16="http://schemas.microsoft.com/office/drawing/2014/main" id="{B8BFF19C-59FB-C6B1-C8ED-51D2519C7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03B1BCEE-FAB5-F51C-2DE4-E86F3D109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These are All Valid Options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7C5AA9DC-B684-7E56-DF88-DBD86A2B8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Remember the problem you have one week to publish results for your conference</a:t>
            </a:r>
          </a:p>
          <a:p>
            <a:endParaRPr lang="en-US" altLang="en-US" sz="2400"/>
          </a:p>
          <a:p>
            <a:pPr lvl="1"/>
            <a:r>
              <a:rPr lang="en-US" altLang="en-US" sz="2000"/>
              <a:t>Option 1: You will miss your deadline</a:t>
            </a:r>
          </a:p>
          <a:p>
            <a:pPr lvl="1"/>
            <a:r>
              <a:rPr lang="en-US" altLang="en-US" sz="2000"/>
              <a:t>Option 2: You might miss your deadline – But if your lucky you’ll make it (or if you know the admin)</a:t>
            </a:r>
          </a:p>
          <a:p>
            <a:pPr lvl="1"/>
            <a:r>
              <a:rPr lang="en-US" altLang="en-US" sz="2000"/>
              <a:t>Option 3: If you have parallelized code and can get an allocation you have a good chance</a:t>
            </a:r>
          </a:p>
          <a:p>
            <a:pPr lvl="1"/>
            <a:r>
              <a:rPr lang="en-US" altLang="en-US" sz="2000"/>
              <a:t>Option 4: If you can serialize your workflow you have a good chance</a:t>
            </a:r>
          </a:p>
          <a:p>
            <a:pPr lvl="1"/>
            <a:r>
              <a:rPr lang="en-US" altLang="en-US" sz="2000"/>
              <a:t>Option 5: You can meet your deadline for a price. Though academic clouds are becoming more available. 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DE0C352F-C3AF-2759-8017-159729ADC7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DDC18C-1724-8949-B3CC-4C9110A1F75C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C17BB515-89E0-6F9F-3744-35E4A95E8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>
            <a:extLst>
              <a:ext uri="{FF2B5EF4-FFF2-40B4-BE49-F238E27FC236}">
                <a16:creationId xmlns:a16="http://schemas.microsoft.com/office/drawing/2014/main" id="{4E431982-EA95-6047-E880-9EEB417F8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206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>
            <a:extLst>
              <a:ext uri="{FF2B5EF4-FFF2-40B4-BE49-F238E27FC236}">
                <a16:creationId xmlns:a16="http://schemas.microsoft.com/office/drawing/2014/main" id="{F1E42FD9-96E4-F964-81B4-BFFB078BB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CCB2E9C3-2BFE-6578-BBC1-90E18DF98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Computing Infrastructures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6E55099E-DEEC-3A65-0A8D-5760BEBE33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100"/>
              <a:t>Local Laptop/Desktop – Short jobs with small data</a:t>
            </a:r>
          </a:p>
          <a:p>
            <a:r>
              <a:rPr lang="en-US" altLang="en-US" sz="3100"/>
              <a:t>Local Cluster – Larger jobs and larger data but subject to availability</a:t>
            </a:r>
          </a:p>
          <a:p>
            <a:r>
              <a:rPr lang="en-US" altLang="en-US" sz="3100"/>
              <a:t>HPC – Prime performance with parallelized and optimized code </a:t>
            </a:r>
          </a:p>
          <a:p>
            <a:r>
              <a:rPr lang="en-US" altLang="en-US" sz="3100"/>
              <a:t>HTC – Sustained computing over a long period for serialized workflows</a:t>
            </a:r>
          </a:p>
          <a:p>
            <a:r>
              <a:rPr lang="en-US" altLang="en-US" sz="3100"/>
              <a:t>Cloud – Need deeper permission on an OS and have deeper pockets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8B9A5131-F974-CB15-26DD-CF58EA35CD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737FB0-AFA5-944A-A5A2-6EA81621C501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60B21E2C-38CF-4DD5-942A-EDC12EF2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>
            <a:extLst>
              <a:ext uri="{FF2B5EF4-FFF2-40B4-BE49-F238E27FC236}">
                <a16:creationId xmlns:a16="http://schemas.microsoft.com/office/drawing/2014/main" id="{8E809A36-011B-2F89-DAEA-D93306C1C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6">
            <a:extLst>
              <a:ext uri="{FF2B5EF4-FFF2-40B4-BE49-F238E27FC236}">
                <a16:creationId xmlns:a16="http://schemas.microsoft.com/office/drawing/2014/main" id="{9C593B4A-0F69-5347-6FEE-62AAC8B74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A67EBCD5-EBFC-9F3C-C795-47B798484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150" y="114300"/>
            <a:ext cx="6588125" cy="1143000"/>
          </a:xfrm>
        </p:spPr>
        <p:txBody>
          <a:bodyPr/>
          <a:lstStyle/>
          <a:p>
            <a:r>
              <a:rPr lang="en-US" altLang="en-US"/>
              <a:t>Why focus on high-throughput computing? (HTC)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2C68BD89-49A4-5340-63D8-D455EBFE9D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approach to distributed computing that focuses on long-term throughput, not instantaneous computing power</a:t>
            </a:r>
          </a:p>
          <a:p>
            <a:r>
              <a:rPr lang="en-US" altLang="en-US"/>
              <a:t>The lessons learned in HTC environments and HTCondor are easily applied to other clustered or HPC systems</a:t>
            </a:r>
          </a:p>
          <a:p>
            <a:r>
              <a:rPr lang="en-US" altLang="en-US"/>
              <a:t>We have access to an international HTC system to show the power of distributed computing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9A81B801-3444-8AC0-B3F3-C0107BA75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BBF6D7-6737-5B47-B558-F1ECF97E16BF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C3D4C6D9-D166-8BEF-CA1C-9A9656E76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6">
            <a:extLst>
              <a:ext uri="{FF2B5EF4-FFF2-40B4-BE49-F238E27FC236}">
                <a16:creationId xmlns:a16="http://schemas.microsoft.com/office/drawing/2014/main" id="{F397E2AF-B3B2-255C-9CC8-E19B7AD3E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7">
            <a:extLst>
              <a:ext uri="{FF2B5EF4-FFF2-40B4-BE49-F238E27FC236}">
                <a16:creationId xmlns:a16="http://schemas.microsoft.com/office/drawing/2014/main" id="{8923646F-4320-D4C5-8B89-0965D4FFB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03A69C4E-7787-72EE-84F2-2979D8EA0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New Technologies</a:t>
            </a:r>
          </a:p>
        </p:txBody>
      </p:sp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85C4999B-B8CE-C79D-F770-A651C91F08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F5EF2B-46DA-FC40-8834-FE1F68D0F165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6867" name="Picture 4">
            <a:extLst>
              <a:ext uri="{FF2B5EF4-FFF2-40B4-BE49-F238E27FC236}">
                <a16:creationId xmlns:a16="http://schemas.microsoft.com/office/drawing/2014/main" id="{E9C3894E-8A1B-1F28-D5F1-8DEEDC66A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7">
            <a:extLst>
              <a:ext uri="{FF2B5EF4-FFF2-40B4-BE49-F238E27FC236}">
                <a16:creationId xmlns:a16="http://schemas.microsoft.com/office/drawing/2014/main" id="{815C6D9B-0640-3900-B2DC-D1B56EAEC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6">
            <a:extLst>
              <a:ext uri="{FF2B5EF4-FFF2-40B4-BE49-F238E27FC236}">
                <a16:creationId xmlns:a16="http://schemas.microsoft.com/office/drawing/2014/main" id="{15B67835-89D7-292E-8137-C455DB9A8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Content Placeholder 10">
            <a:extLst>
              <a:ext uri="{FF2B5EF4-FFF2-40B4-BE49-F238E27FC236}">
                <a16:creationId xmlns:a16="http://schemas.microsoft.com/office/drawing/2014/main" id="{E6B17E54-E0C5-A61D-E683-402213468A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333500"/>
            <a:ext cx="5756275" cy="4056063"/>
          </a:xfrm>
        </p:spPr>
        <p:txBody>
          <a:bodyPr>
            <a:spAutoFit/>
          </a:bodyPr>
          <a:lstStyle/>
          <a:p>
            <a:pPr marL="457200" lvl="1" indent="0">
              <a:buFont typeface="Symbol" pitchFamily="2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Only that shall happen 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Which has happened,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Only that occur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Which has occurred;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There is nothing new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Beneath the sun!</a:t>
            </a:r>
          </a:p>
          <a:p>
            <a:pPr marL="0" indent="0">
              <a:buFont typeface="Times" charset="0"/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Ecclesiastes Chapter 1 verse 9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6C36E66C-AD68-1E15-74D4-1A25A64E3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Who Am I?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4E92036D-06C0-DD84-6F90-AF423B9B01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33500"/>
            <a:ext cx="8580437" cy="4267200"/>
          </a:xfrm>
        </p:spPr>
        <p:txBody>
          <a:bodyPr/>
          <a:lstStyle/>
          <a:p>
            <a:r>
              <a:rPr lang="en-US" altLang="en-US" sz="2300" dirty="0"/>
              <a:t>Director Cyberinfrastructure Integration Research Center</a:t>
            </a:r>
          </a:p>
          <a:p>
            <a:r>
              <a:rPr lang="en-US" altLang="en-US" sz="2300" dirty="0"/>
              <a:t>NSF PI </a:t>
            </a:r>
            <a:r>
              <a:rPr lang="mr-IN" altLang="en-US" sz="2300" dirty="0"/>
              <a:t>–</a:t>
            </a:r>
            <a:r>
              <a:rPr lang="en-US" altLang="en-US" sz="2300" dirty="0"/>
              <a:t> A Gateway for the Event Horizon Telescope</a:t>
            </a:r>
          </a:p>
          <a:p>
            <a:r>
              <a:rPr lang="en-US" altLang="en-US" sz="2300" dirty="0"/>
              <a:t>NSF Co-PI – </a:t>
            </a:r>
            <a:r>
              <a:rPr lang="en-US" altLang="en-US" sz="2300" dirty="0" err="1"/>
              <a:t>Cyberwater</a:t>
            </a:r>
            <a:r>
              <a:rPr lang="en-US" altLang="en-US" sz="2300" dirty="0"/>
              <a:t> – Interop of </a:t>
            </a:r>
            <a:r>
              <a:rPr lang="en-US" sz="2300" dirty="0"/>
              <a:t>hydrology, biology, environmental engineering and climate datasets.</a:t>
            </a:r>
          </a:p>
          <a:p>
            <a:r>
              <a:rPr lang="en-US" altLang="en-US" sz="2300" dirty="0"/>
              <a:t>NIH Co-PI - </a:t>
            </a:r>
            <a:r>
              <a:rPr lang="en-US" sz="2300" dirty="0"/>
              <a:t>Informing mechanistic rules of agent-based models with single-cell multi-omics</a:t>
            </a:r>
            <a:endParaRPr lang="en-US" altLang="en-US" sz="2300" dirty="0"/>
          </a:p>
          <a:p>
            <a:r>
              <a:rPr lang="en-US" altLang="en-US" sz="2300" dirty="0"/>
              <a:t>Co-chair CODATA School of Research Data Science Initiative</a:t>
            </a:r>
          </a:p>
          <a:p>
            <a:r>
              <a:rPr lang="en-US" altLang="en-US" sz="2300" dirty="0"/>
              <a:t>Co-chair of the Technical and Organizational Advisory Boards for RDA</a:t>
            </a:r>
          </a:p>
          <a:p>
            <a:r>
              <a:rPr lang="en-US" altLang="en-US" sz="2300" dirty="0"/>
              <a:t>Steering Committee FAIR Digital Object Forum</a:t>
            </a:r>
          </a:p>
          <a:p>
            <a:r>
              <a:rPr lang="en-US" altLang="en-US" sz="2300" dirty="0"/>
              <a:t>12+ Years - Chief Operations Officer of the Open Science Grid and the Software Assurance Marketplace</a:t>
            </a:r>
          </a:p>
          <a:p>
            <a:endParaRPr lang="en-US" altLang="en-US" sz="2300" dirty="0"/>
          </a:p>
          <a:p>
            <a:endParaRPr lang="en-US" altLang="en-US" sz="2300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66DAB700-F9F1-BD01-B26E-57EE887326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39EB95-E915-1943-9A4C-E574E89EAA63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17412" name="Picture 1">
            <a:extLst>
              <a:ext uri="{FF2B5EF4-FFF2-40B4-BE49-F238E27FC236}">
                <a16:creationId xmlns:a16="http://schemas.microsoft.com/office/drawing/2014/main" id="{05A09F4B-CFBC-9B51-6379-E2C9148A6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>
            <a:extLst>
              <a:ext uri="{FF2B5EF4-FFF2-40B4-BE49-F238E27FC236}">
                <a16:creationId xmlns:a16="http://schemas.microsoft.com/office/drawing/2014/main" id="{ABBEF5F3-FCB4-1C2C-1B0D-3CD8D0463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206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1F862F0A-1DAD-A261-15FC-F11A7AF1B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Phillip H Enslow</a:t>
            </a:r>
          </a:p>
        </p:txBody>
      </p:sp>
      <p:pic>
        <p:nvPicPr>
          <p:cNvPr id="37890" name="Content Placeholder 7">
            <a:extLst>
              <a:ext uri="{FF2B5EF4-FFF2-40B4-BE49-F238E27FC236}">
                <a16:creationId xmlns:a16="http://schemas.microsoft.com/office/drawing/2014/main" id="{C8A566C5-E4DF-8BAE-0ED7-5CAF59AD8A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4700" y="1835150"/>
            <a:ext cx="7772400" cy="3683000"/>
          </a:xfrm>
        </p:spPr>
      </p:pic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E530E069-405E-5014-B2FB-B80B2421DE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CA778C-8DD0-3B46-8517-3A50208BA20C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6D7C62DF-D449-83ED-FAB1-085C8BBB3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7">
            <a:extLst>
              <a:ext uri="{FF2B5EF4-FFF2-40B4-BE49-F238E27FC236}">
                <a16:creationId xmlns:a16="http://schemas.microsoft.com/office/drawing/2014/main" id="{057CEDC8-8469-C075-BF2B-CA1098192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>
            <a:extLst>
              <a:ext uri="{FF2B5EF4-FFF2-40B4-BE49-F238E27FC236}">
                <a16:creationId xmlns:a16="http://schemas.microsoft.com/office/drawing/2014/main" id="{0735F28F-9BB2-4C73-991E-671E2DA6D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54FF8BF8-2BAD-39AD-76D7-16C990993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267494"/>
            <a:ext cx="6946900" cy="1143000"/>
          </a:xfrm>
        </p:spPr>
        <p:txBody>
          <a:bodyPr/>
          <a:lstStyle/>
          <a:p>
            <a:r>
              <a:rPr lang="en-US" altLang="en-US" dirty="0"/>
              <a:t>HPC vs HTC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589B901C-5124-BE97-6B56-AF6FB591A1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223963"/>
            <a:ext cx="7772400" cy="4686300"/>
          </a:xfrm>
        </p:spPr>
        <p:txBody>
          <a:bodyPr/>
          <a:lstStyle/>
          <a:p>
            <a:r>
              <a:rPr lang="en-US" altLang="en-US"/>
              <a:t>You’ve decided you want to bake a cake large enough to break the World’s Record for wedding cakes. </a:t>
            </a:r>
          </a:p>
          <a:p>
            <a:r>
              <a:rPr lang="en-US" altLang="en-US"/>
              <a:t>Currently WR 6.818 tonnes (15,032 lb)</a:t>
            </a:r>
          </a:p>
          <a:p>
            <a:r>
              <a:rPr lang="en-US" altLang="en-US"/>
              <a:t>You could approach this two ways…</a:t>
            </a: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6B3D84C9-C75F-DC5A-817E-B5795266FF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BD9E59-3DE6-FD42-A8A8-B5A1669FAEFA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9940" name="Picture 5">
            <a:extLst>
              <a:ext uri="{FF2B5EF4-FFF2-40B4-BE49-F238E27FC236}">
                <a16:creationId xmlns:a16="http://schemas.microsoft.com/office/drawing/2014/main" id="{A21B25C0-DDCA-98DD-0C0C-C77CD68F6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6">
            <a:extLst>
              <a:ext uri="{FF2B5EF4-FFF2-40B4-BE49-F238E27FC236}">
                <a16:creationId xmlns:a16="http://schemas.microsoft.com/office/drawing/2014/main" id="{4415BE93-A5CE-279F-038D-76F98C578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7">
            <a:extLst>
              <a:ext uri="{FF2B5EF4-FFF2-40B4-BE49-F238E27FC236}">
                <a16:creationId xmlns:a16="http://schemas.microsoft.com/office/drawing/2014/main" id="{335C5295-B10A-C08F-4693-60B96A44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946074B9-EE68-428F-5FA8-599055457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HPC Approach</a:t>
            </a:r>
          </a:p>
        </p:txBody>
      </p:sp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54EC5AB5-1E78-9C8F-EB9C-437DD1FECE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2733A7-F79B-0047-B151-30FA98BC155A}" type="slidenum">
              <a:rPr lang="en-US" altLang="en-US" sz="1400">
                <a:solidFill>
                  <a:srgbClr val="FF8000"/>
                </a:solidFill>
              </a:rPr>
              <a:pPr/>
              <a:t>22</a:t>
            </a:fld>
            <a:endParaRPr lang="en-US" altLang="en-US" sz="1400">
              <a:solidFill>
                <a:srgbClr val="FF8000"/>
              </a:solidFill>
            </a:endParaRPr>
          </a:p>
        </p:txBody>
      </p:sp>
      <p:pic>
        <p:nvPicPr>
          <p:cNvPr id="40963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37648472-4B79-5832-AA5A-5FB5217FA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257300"/>
            <a:ext cx="5918200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5">
            <a:extLst>
              <a:ext uri="{FF2B5EF4-FFF2-40B4-BE49-F238E27FC236}">
                <a16:creationId xmlns:a16="http://schemas.microsoft.com/office/drawing/2014/main" id="{8FB2A179-8753-4D2D-E459-78C1C9B72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7">
            <a:extLst>
              <a:ext uri="{FF2B5EF4-FFF2-40B4-BE49-F238E27FC236}">
                <a16:creationId xmlns:a16="http://schemas.microsoft.com/office/drawing/2014/main" id="{AB9B9D1E-F5C0-F87B-5A2D-639E75DA5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9ECAE733-917D-0D39-B5B1-268BC5638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HTC Approach</a:t>
            </a:r>
          </a:p>
        </p:txBody>
      </p:sp>
      <p:pic>
        <p:nvPicPr>
          <p:cNvPr id="41986" name="Content Placeholder 7" descr="A picture containing food, sitting, photo, table&#10;&#10;Description automatically generated">
            <a:extLst>
              <a:ext uri="{FF2B5EF4-FFF2-40B4-BE49-F238E27FC236}">
                <a16:creationId xmlns:a16="http://schemas.microsoft.com/office/drawing/2014/main" id="{5F3132FE-E020-0C5B-C0E2-8DF43133A7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5325" y="1350963"/>
            <a:ext cx="5213350" cy="4694237"/>
          </a:xfrm>
        </p:spPr>
      </p:pic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3B2A2616-13F4-C66F-1F60-A698D00D45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F03BC3-59DC-D343-AFBB-CF3CE2826D9A}" type="slidenum">
              <a:rPr lang="en-US" altLang="en-US" sz="1400">
                <a:solidFill>
                  <a:srgbClr val="FF8000"/>
                </a:solidFill>
              </a:rPr>
              <a:pPr/>
              <a:t>23</a:t>
            </a:fld>
            <a:endParaRPr lang="en-US" altLang="en-US" sz="1400">
              <a:solidFill>
                <a:srgbClr val="FF8000"/>
              </a:solidFill>
            </a:endParaRPr>
          </a:p>
        </p:txBody>
      </p:sp>
      <p:pic>
        <p:nvPicPr>
          <p:cNvPr id="41988" name="Picture 5">
            <a:extLst>
              <a:ext uri="{FF2B5EF4-FFF2-40B4-BE49-F238E27FC236}">
                <a16:creationId xmlns:a16="http://schemas.microsoft.com/office/drawing/2014/main" id="{E8974D43-5786-9C6C-D24D-F51EB4198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7">
            <a:extLst>
              <a:ext uri="{FF2B5EF4-FFF2-40B4-BE49-F238E27FC236}">
                <a16:creationId xmlns:a16="http://schemas.microsoft.com/office/drawing/2014/main" id="{E0ABB4FF-06B3-6B26-8C0B-7A8442726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780DB38E-2B1B-51B3-BA46-7F3FE8656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Discussion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3BD6FA97-3D65-7EC2-C966-DF7C2E6B02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 5 minutes, talk to a neighbor: If you want to run a 100 job parameter sweep in a local environment:</a:t>
            </a:r>
          </a:p>
          <a:p>
            <a:pPr marL="1371600" lvl="2" indent="-457200">
              <a:buFont typeface="Futura" panose="020B0602020204020303" pitchFamily="34" charset="-79"/>
              <a:buAutoNum type="arabicParenR"/>
            </a:pPr>
            <a:r>
              <a:rPr lang="en-US" altLang="en-US"/>
              <a:t>What do you (the user) need to provide so a single job can be run?</a:t>
            </a:r>
          </a:p>
          <a:p>
            <a:pPr marL="1371600" lvl="2" indent="-457200">
              <a:buFont typeface="Futura" panose="020B0602020204020303" pitchFamily="34" charset="-79"/>
              <a:buAutoNum type="arabicParenR"/>
            </a:pPr>
            <a:r>
              <a:rPr lang="en-US" altLang="en-US"/>
              <a:t>What does the system need to provide so your single job can be run? </a:t>
            </a:r>
          </a:p>
          <a:p>
            <a:pPr lvl="3"/>
            <a:r>
              <a:rPr lang="en-US" altLang="en-US"/>
              <a:t>Think of this as a set of processes: what needs happen when the job is given? A </a:t>
            </a:r>
            <a:r>
              <a:rPr lang="ja-JP" altLang="en-US"/>
              <a:t>“</a:t>
            </a:r>
            <a:r>
              <a:rPr lang="en-US" altLang="ja-JP"/>
              <a:t>process</a:t>
            </a:r>
            <a:r>
              <a:rPr lang="ja-JP" altLang="en-US"/>
              <a:t>”</a:t>
            </a:r>
            <a:r>
              <a:rPr lang="en-US" altLang="ja-JP"/>
              <a:t> could be a computer process, or just an abstract task.</a:t>
            </a:r>
            <a:endParaRPr lang="en-US" altLang="en-US"/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5F9F7C7D-DBA7-44F4-3248-11A01E28DB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4AE6CE-A5A3-DB43-8D46-710217EE989C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45060" name="macaque_pigeon.jpg">
            <a:extLst>
              <a:ext uri="{FF2B5EF4-FFF2-40B4-BE49-F238E27FC236}">
                <a16:creationId xmlns:a16="http://schemas.microsoft.com/office/drawing/2014/main" id="{70D35E31-A62A-C8A3-B7A2-34E90B365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7938"/>
            <a:ext cx="2303463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5">
            <a:extLst>
              <a:ext uri="{FF2B5EF4-FFF2-40B4-BE49-F238E27FC236}">
                <a16:creationId xmlns:a16="http://schemas.microsoft.com/office/drawing/2014/main" id="{0B747F22-C4BB-3F7A-68D2-3F35E0753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193FAE9A-03AD-2B20-0C01-208224A92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What does the user provide? </a:t>
            </a:r>
            <a:endParaRPr lang="en-US" altLang="en-US"/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03669074-4E88-C4D2-2B43-E4BDD0A13B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333500"/>
            <a:ext cx="7950200" cy="51689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/>
              <a:t>A </a:t>
            </a:r>
            <a:r>
              <a:rPr lang="ja-JP" altLang="en-US" sz="2700"/>
              <a:t>“</a:t>
            </a:r>
            <a:r>
              <a:rPr lang="en-US" altLang="ja-JP" sz="2700"/>
              <a:t>headless job</a:t>
            </a:r>
            <a:r>
              <a:rPr lang="ja-JP" altLang="en-US" sz="2700"/>
              <a:t>”</a:t>
            </a:r>
            <a:endParaRPr lang="en-US" altLang="ja-JP" sz="2700"/>
          </a:p>
          <a:p>
            <a:pPr lvl="1">
              <a:lnSpc>
                <a:spcPct val="80000"/>
              </a:lnSpc>
            </a:pPr>
            <a:r>
              <a:rPr lang="en-US" altLang="en-US" sz="2400"/>
              <a:t>Not interactive/no GUI: how could you interact with 1000 simultaneous jobs?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A set of input files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A scheme of output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A set of parameters (command-line arguments)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Requirements: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My job requires at least 2GB of RAM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My job requires 2 CPUs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Control/Policy: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Send me email when the job is done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Job 2 is more important than Job 1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Kill my job if it</a:t>
            </a:r>
            <a:r>
              <a:rPr lang="en-US" altLang="ja-JP" sz="2400"/>
              <a:t> runs for more than 6 hours</a:t>
            </a:r>
            <a:endParaRPr lang="en-US" altLang="en-US" sz="2400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252D082E-1CD7-A73E-1076-B622629C4F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3C5757-8568-EC4B-9911-436FDC2471E6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83D4912A-4C5F-38DA-DA4A-C7D0B3B28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>
            <a:extLst>
              <a:ext uri="{FF2B5EF4-FFF2-40B4-BE49-F238E27FC236}">
                <a16:creationId xmlns:a16="http://schemas.microsoft.com/office/drawing/2014/main" id="{577AAAD7-0404-A9AB-D414-36995341A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>
            <a:extLst>
              <a:ext uri="{FF2B5EF4-FFF2-40B4-BE49-F238E27FC236}">
                <a16:creationId xmlns:a16="http://schemas.microsoft.com/office/drawing/2014/main" id="{DB07C8ED-EAA9-587E-26C2-99BEB2FA6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166B7124-4B98-43D8-207F-A50DA6173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What does the </a:t>
            </a:r>
            <a:br>
              <a:rPr lang="en-US" altLang="ja-JP"/>
            </a:br>
            <a:r>
              <a:rPr lang="en-US" altLang="ja-JP"/>
              <a:t>system provide? </a:t>
            </a:r>
            <a:endParaRPr lang="en-US" altLang="en-US"/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77ABF163-1B37-0D32-E006-A09CC19E52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33500"/>
            <a:ext cx="7772400" cy="4686300"/>
          </a:xfrm>
        </p:spPr>
        <p:txBody>
          <a:bodyPr/>
          <a:lstStyle/>
          <a:p>
            <a:r>
              <a:rPr lang="en-US" altLang="en-US"/>
              <a:t>Methods to:</a:t>
            </a:r>
          </a:p>
          <a:p>
            <a:pPr lvl="1"/>
            <a:r>
              <a:rPr lang="en-US" altLang="en-US"/>
              <a:t>Submit/Cancel job</a:t>
            </a:r>
          </a:p>
          <a:p>
            <a:pPr lvl="1"/>
            <a:r>
              <a:rPr lang="en-US" altLang="en-US"/>
              <a:t>Check on state of job</a:t>
            </a:r>
          </a:p>
          <a:p>
            <a:pPr lvl="1"/>
            <a:r>
              <a:rPr lang="en-US" altLang="en-US"/>
              <a:t>Check on state of available resources</a:t>
            </a:r>
          </a:p>
          <a:p>
            <a:r>
              <a:rPr lang="en-US" altLang="en-US"/>
              <a:t>Processes to:</a:t>
            </a:r>
          </a:p>
          <a:p>
            <a:pPr lvl="1"/>
            <a:r>
              <a:rPr lang="en-US" altLang="en-US"/>
              <a:t>Reliably track set of submitted jobs</a:t>
            </a:r>
          </a:p>
          <a:p>
            <a:pPr lvl="1"/>
            <a:r>
              <a:rPr lang="en-US" altLang="en-US"/>
              <a:t>Reliably track set of available resources</a:t>
            </a:r>
          </a:p>
          <a:p>
            <a:pPr lvl="1"/>
            <a:r>
              <a:rPr lang="en-US" altLang="en-US"/>
              <a:t>Decide which job runs on which resource</a:t>
            </a:r>
          </a:p>
          <a:p>
            <a:pPr lvl="1"/>
            <a:r>
              <a:rPr lang="en-US" altLang="en-US"/>
              <a:t>Manage a single computer</a:t>
            </a:r>
          </a:p>
          <a:p>
            <a:pPr lvl="1"/>
            <a:r>
              <a:rPr lang="en-US" altLang="en-US"/>
              <a:t>Start up a set of jobs</a:t>
            </a:r>
          </a:p>
          <a:p>
            <a:pPr lvl="1"/>
            <a:endParaRPr lang="en-US" altLang="en-US"/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735718D6-372B-2743-E10C-FB0B26723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ED4911-6A4E-ED4D-8D85-DDB135C0F692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id="{97CC7003-AA56-2A7D-2D07-1903C7A9F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6">
            <a:extLst>
              <a:ext uri="{FF2B5EF4-FFF2-40B4-BE49-F238E27FC236}">
                <a16:creationId xmlns:a16="http://schemas.microsoft.com/office/drawing/2014/main" id="{69BC080B-02BD-7CDD-F5B1-98F91EB03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D01340C8-B2F2-07E3-9D39-F5DFBD990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Questions?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42F04CCC-8C9F-5315-D1CF-75EF3CF7B7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Questions? Comments?</a:t>
            </a:r>
          </a:p>
          <a:p>
            <a:pPr lvl="1"/>
            <a:r>
              <a:rPr lang="en-US" altLang="en-US" dirty="0"/>
              <a:t>Feel free to ask me questions now or later:</a:t>
            </a:r>
          </a:p>
          <a:p>
            <a:pPr lvl="1">
              <a:buFont typeface="Symbol" pitchFamily="2" charset="2"/>
              <a:buNone/>
            </a:pPr>
            <a:r>
              <a:rPr lang="en-US" altLang="en-US" dirty="0"/>
              <a:t>	Rob Quick </a:t>
            </a:r>
            <a:r>
              <a:rPr lang="en-US" altLang="en-US" dirty="0">
                <a:hlinkClick r:id="rId2"/>
              </a:rPr>
              <a:t>rquick@iu.edu</a:t>
            </a:r>
            <a:endParaRPr lang="en-US" altLang="en-US" dirty="0"/>
          </a:p>
          <a:p>
            <a:pPr lvl="1">
              <a:buFont typeface="Symbol" pitchFamily="2" charset="2"/>
              <a:buNone/>
            </a:pPr>
            <a:endParaRPr lang="en-US" altLang="en-US" dirty="0"/>
          </a:p>
          <a:p>
            <a:pPr lvl="1">
              <a:buFont typeface="Symbol" pitchFamily="2" charset="2"/>
              <a:buNone/>
            </a:pPr>
            <a:r>
              <a:rPr lang="en-US" altLang="en-US" dirty="0"/>
              <a:t>Exercises start here: </a:t>
            </a:r>
          </a:p>
          <a:p>
            <a:pPr lvl="1">
              <a:buNone/>
            </a:pPr>
            <a:r>
              <a:rPr lang="en-US" altLang="en-US" dirty="0">
                <a:hlinkClick r:id="rId3"/>
              </a:rPr>
              <a:t>https://github.com/access-ci-org/Operations-STEP-2025/tree/main</a:t>
            </a:r>
            <a:r>
              <a:rPr lang="en-US" altLang="en-US">
                <a:hlinkClick r:id="rId3"/>
              </a:rPr>
              <a:t>/CI</a:t>
            </a:r>
            <a:r>
              <a:rPr lang="en-US" altLang="en-US"/>
              <a:t> </a:t>
            </a:r>
          </a:p>
          <a:p>
            <a:pPr lvl="1">
              <a:buNone/>
            </a:pPr>
            <a:r>
              <a:rPr lang="en-US" altLang="en-US"/>
              <a:t>Slides </a:t>
            </a:r>
            <a:r>
              <a:rPr lang="en-US" altLang="en-US" dirty="0"/>
              <a:t>are also available from this URL. </a:t>
            </a:r>
          </a:p>
          <a:p>
            <a:endParaRPr lang="en-US" altLang="en-US" dirty="0"/>
          </a:p>
          <a:p>
            <a:pPr>
              <a:buFont typeface="Times" charset="0"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79690095-124C-A86C-0201-63B1848A98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5ADBE5-DB28-1D45-B249-2001FF5361BD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0369B50E-35C1-6052-C76E-FEBA2E30A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>
            <a:extLst>
              <a:ext uri="{FF2B5EF4-FFF2-40B4-BE49-F238E27FC236}">
                <a16:creationId xmlns:a16="http://schemas.microsoft.com/office/drawing/2014/main" id="{0E56990F-E9E5-B9FC-137C-7193DBFD01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6">
            <a:extLst>
              <a:ext uri="{FF2B5EF4-FFF2-40B4-BE49-F238E27FC236}">
                <a16:creationId xmlns:a16="http://schemas.microsoft.com/office/drawing/2014/main" id="{7C7BBA05-E4BD-A7CD-9FE1-584F2D944C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EE87BBF-55B6-C546-AC6D-AF717B231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2650" y="412750"/>
            <a:ext cx="7658100" cy="560388"/>
          </a:xfrm>
        </p:spPr>
        <p:txBody>
          <a:bodyPr/>
          <a:lstStyle/>
          <a:p>
            <a:r>
              <a:rPr lang="en-US" altLang="en-US"/>
              <a:t>Protein Docking Project at the </a:t>
            </a:r>
            <a:br>
              <a:rPr lang="en-US" altLang="en-US"/>
            </a:br>
            <a:r>
              <a:rPr lang="en-US" altLang="en-US"/>
              <a:t>IU School of Medicine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90AB0291-6FD9-2058-BEDA-CBA4A9B2A6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214438"/>
            <a:ext cx="7772400" cy="4805362"/>
          </a:xfrm>
        </p:spPr>
        <p:txBody>
          <a:bodyPr/>
          <a:lstStyle/>
          <a:p>
            <a:r>
              <a:rPr lang="en-US" altLang="en-US" sz="2400"/>
              <a:t>SPLINTER - </a:t>
            </a:r>
            <a:r>
              <a:rPr lang="en-US" altLang="en-US" sz="2400" u="sng"/>
              <a:t>S</a:t>
            </a:r>
            <a:r>
              <a:rPr lang="en-US" altLang="en-US" sz="2400"/>
              <a:t>tructural </a:t>
            </a:r>
            <a:r>
              <a:rPr lang="en-US" altLang="en-US" sz="2400" u="sng"/>
              <a:t>P</a:t>
            </a:r>
            <a:r>
              <a:rPr lang="en-US" altLang="en-US" sz="2400"/>
              <a:t>rotein-</a:t>
            </a:r>
            <a:r>
              <a:rPr lang="en-US" altLang="en-US" sz="2400" u="sng"/>
              <a:t>L</a:t>
            </a:r>
            <a:r>
              <a:rPr lang="en-US" altLang="en-US" sz="2400"/>
              <a:t>igand </a:t>
            </a:r>
            <a:r>
              <a:rPr lang="en-US" altLang="en-US" sz="2400" u="sng"/>
              <a:t>Inter</a:t>
            </a:r>
            <a:r>
              <a:rPr lang="en-US" altLang="en-US" sz="2400"/>
              <a:t>actome</a:t>
            </a:r>
          </a:p>
          <a:p>
            <a:r>
              <a:rPr lang="en-US" altLang="en-US" sz="2400"/>
              <a:t>Used autodock-vina – “…open-source program for drug discovery, </a:t>
            </a:r>
            <a:r>
              <a:rPr lang="en-US" altLang="en-US" sz="2400">
                <a:hlinkClick r:id="rId2"/>
              </a:rPr>
              <a:t>molecular docking</a:t>
            </a:r>
            <a:r>
              <a:rPr lang="en-US" altLang="en-US" sz="2400"/>
              <a:t> and virtual screening…”</a:t>
            </a:r>
          </a:p>
          <a:p>
            <a:r>
              <a:rPr lang="en-US" altLang="en-US" sz="2400"/>
              <a:t>Frist run in 2013 - docked ~3900 Proteins with 5000 Ligands for a total of ~19M docked pairs. </a:t>
            </a:r>
          </a:p>
          <a:p>
            <a:r>
              <a:rPr lang="en-US" altLang="en-US" sz="2400"/>
              <a:t>Submitted via command line to Condor using Pegasus on the OSG-XSEDE submission node</a:t>
            </a:r>
          </a:p>
          <a:p>
            <a:r>
              <a:rPr lang="en-US" altLang="en-US" sz="2400"/>
              <a:t>Infrastructure is set and new runs can be easily started</a:t>
            </a:r>
          </a:p>
          <a:p>
            <a:r>
              <a:rPr lang="en-US" altLang="en-US" sz="2400"/>
              <a:t>To date more than 6.3B dockings completed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31C8D4F4-4973-F0B9-8A26-D609CD5194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32C5AE-8CD9-164B-B7BA-0FE0F571E768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AC62B5AC-4B9B-4D72-A11D-66099CE51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6553200"/>
            <a:ext cx="218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>
            <a:extLst>
              <a:ext uri="{FF2B5EF4-FFF2-40B4-BE49-F238E27FC236}">
                <a16:creationId xmlns:a16="http://schemas.microsoft.com/office/drawing/2014/main" id="{7D083F1C-8AE1-1666-2A07-2ECFB0DEA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6688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30699286-10BB-3191-7151-9976C52CB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206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>
            <a:extLst>
              <a:ext uri="{FF2B5EF4-FFF2-40B4-BE49-F238E27FC236}">
                <a16:creationId xmlns:a16="http://schemas.microsoft.com/office/drawing/2014/main" id="{354E57D4-7990-5A5C-19E0-094C2DCAD2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">
            <a:extLst>
              <a:ext uri="{FF2B5EF4-FFF2-40B4-BE49-F238E27FC236}">
                <a16:creationId xmlns:a16="http://schemas.microsoft.com/office/drawing/2014/main" id="{470F6CC8-397C-860D-9218-8D5C977E3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4292600"/>
            <a:ext cx="2428875" cy="23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5">
            <a:extLst>
              <a:ext uri="{FF2B5EF4-FFF2-40B4-BE49-F238E27FC236}">
                <a16:creationId xmlns:a16="http://schemas.microsoft.com/office/drawing/2014/main" id="{B25380B1-C3FF-6530-2324-DC88E4DB4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266950"/>
            <a:ext cx="2428875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6">
            <a:extLst>
              <a:ext uri="{FF2B5EF4-FFF2-40B4-BE49-F238E27FC236}">
                <a16:creationId xmlns:a16="http://schemas.microsoft.com/office/drawing/2014/main" id="{683FD197-408B-D330-0E8B-1DD0B8770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196850"/>
            <a:ext cx="242887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7">
            <a:extLst>
              <a:ext uri="{FF2B5EF4-FFF2-40B4-BE49-F238E27FC236}">
                <a16:creationId xmlns:a16="http://schemas.microsoft.com/office/drawing/2014/main" id="{97EF06C3-EC37-EE3D-36A6-6BE1C09F5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227138"/>
            <a:ext cx="55832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r>
              <a:rPr kumimoji="0" lang="en-US" altLang="en-US" sz="1800">
                <a:solidFill>
                  <a:schemeClr val="tx1"/>
                </a:solidFill>
              </a:rPr>
              <a:t>Various rotations of Protein CBFA2T1 (Cyclin-D-related protein) (Eight twenty one protein) (Protein ETO) (Protein MTG8) (Zinc finger MYND domain-containing protein 2)</a:t>
            </a:r>
          </a:p>
        </p:txBody>
      </p:sp>
      <p:pic>
        <p:nvPicPr>
          <p:cNvPr id="19461" name="Content Placeholder 10">
            <a:extLst>
              <a:ext uri="{FF2B5EF4-FFF2-40B4-BE49-F238E27FC236}">
                <a16:creationId xmlns:a16="http://schemas.microsoft.com/office/drawing/2014/main" id="{4D897D8F-97E6-0AFA-7EF0-01CC4B4829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6" b="14816"/>
          <a:stretch>
            <a:fillRect/>
          </a:stretch>
        </p:blipFill>
        <p:spPr>
          <a:xfrm>
            <a:off x="457200" y="2551113"/>
            <a:ext cx="5651500" cy="3919537"/>
          </a:xfrm>
        </p:spPr>
      </p:pic>
      <p:pic>
        <p:nvPicPr>
          <p:cNvPr id="19462" name="Picture 8">
            <a:extLst>
              <a:ext uri="{FF2B5EF4-FFF2-40B4-BE49-F238E27FC236}">
                <a16:creationId xmlns:a16="http://schemas.microsoft.com/office/drawing/2014/main" id="{36DCF1DE-FA94-9903-15AB-00A09B65B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6553200"/>
            <a:ext cx="218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9">
            <a:extLst>
              <a:ext uri="{FF2B5EF4-FFF2-40B4-BE49-F238E27FC236}">
                <a16:creationId xmlns:a16="http://schemas.microsoft.com/office/drawing/2014/main" id="{C72E7990-4E42-D97A-17C2-E09CC50EF4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6688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0C175919-A8F3-D0D5-A969-1EBC45DD1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401638"/>
            <a:ext cx="7658100" cy="560387"/>
          </a:xfrm>
        </p:spPr>
        <p:txBody>
          <a:bodyPr/>
          <a:lstStyle/>
          <a:p>
            <a:r>
              <a:rPr lang="en-US" altLang="en-US"/>
              <a:t>Some Numbers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336566B1-7A7D-4722-96EC-1222B8267A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4846638"/>
            <a:ext cx="7772400" cy="1173162"/>
          </a:xfrm>
        </p:spPr>
        <p:txBody>
          <a:bodyPr/>
          <a:lstStyle/>
          <a:p>
            <a:r>
              <a:rPr lang="en-US" altLang="en-US"/>
              <a:t>Amazon EC2 Computing $0.046/hour</a:t>
            </a:r>
          </a:p>
          <a:p>
            <a:r>
              <a:rPr lang="en-US" altLang="en-US"/>
              <a:t>$4.066M Compute Only </a:t>
            </a:r>
          </a:p>
          <a:p>
            <a:r>
              <a:rPr lang="en-US" altLang="en-US"/>
              <a:t>Data Transfer and Storage Not Included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4EC4CA38-5F9D-E1FF-A0F2-7EF9A94367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7F30C2-3820-5B45-BE1B-F163982FF8BA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559011D1-EBB5-E6F7-5498-8E14CDD82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6553200"/>
            <a:ext cx="218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6">
            <a:extLst>
              <a:ext uri="{FF2B5EF4-FFF2-40B4-BE49-F238E27FC236}">
                <a16:creationId xmlns:a16="http://schemas.microsoft.com/office/drawing/2014/main" id="{7D170DDA-C825-BBF9-701F-09A7C663D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6688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7">
            <a:extLst>
              <a:ext uri="{FF2B5EF4-FFF2-40B4-BE49-F238E27FC236}">
                <a16:creationId xmlns:a16="http://schemas.microsoft.com/office/drawing/2014/main" id="{B035DB4D-AA1B-DABF-2970-8E612C526F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34938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4">
            <a:extLst>
              <a:ext uri="{FF2B5EF4-FFF2-40B4-BE49-F238E27FC236}">
                <a16:creationId xmlns:a16="http://schemas.microsoft.com/office/drawing/2014/main" id="{91CFCE7D-8A4A-DEB2-1D92-E6AEB06FD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733550"/>
            <a:ext cx="7826375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FF729BA9-4C5E-D4BE-BBB7-1CD735F57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Follow Along at: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BAEB992B-F339-1FA6-63E2-215FCA6432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33500"/>
            <a:ext cx="8580437" cy="4592638"/>
          </a:xfrm>
        </p:spPr>
        <p:txBody>
          <a:bodyPr/>
          <a:lstStyle/>
          <a:p>
            <a:pPr lvl="1">
              <a:buFont typeface="Symbol" pitchFamily="2" charset="2"/>
              <a:buNone/>
            </a:pPr>
            <a:endParaRPr lang="en-US" altLang="en-US" dirty="0"/>
          </a:p>
          <a:p>
            <a:pPr lvl="1">
              <a:buFont typeface="Symbol" pitchFamily="2" charset="2"/>
              <a:buNone/>
            </a:pPr>
            <a:endParaRPr lang="en-US" altLang="en-US" dirty="0"/>
          </a:p>
          <a:p>
            <a:pPr lvl="1">
              <a:buFont typeface="Symbol" pitchFamily="2" charset="2"/>
              <a:buNone/>
            </a:pPr>
            <a:endParaRPr lang="en-US" altLang="en-US" dirty="0"/>
          </a:p>
          <a:p>
            <a:pPr lvl="1">
              <a:buNone/>
            </a:pPr>
            <a:r>
              <a:rPr lang="en-US" altLang="en-US" dirty="0">
                <a:hlinkClick r:id="rId2"/>
              </a:rPr>
              <a:t>https://github.com/CODATA-RDA-DataScienceSchools/Materials/blob/master/docs/DataTrieste2025/CI/SoRDS-Trieste-2025-CI-Intro.pptx</a:t>
            </a:r>
            <a:r>
              <a:rPr lang="en-US" altLang="en-US" dirty="0"/>
              <a:t> </a:t>
            </a:r>
          </a:p>
          <a:p>
            <a:pPr lvl="1">
              <a:buNone/>
            </a:pPr>
            <a:endParaRPr lang="en-US" altLang="en-US" dirty="0"/>
          </a:p>
          <a:p>
            <a:pPr lvl="1">
              <a:buNone/>
            </a:pPr>
            <a:r>
              <a:rPr lang="en-US" altLang="en-US" dirty="0"/>
              <a:t>Or 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1A431E56-DEB1-B8A7-B8C9-32473A1A78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271BCE-F15F-9E4F-8D29-E609F71AD47D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2532" name="Picture 1">
            <a:extLst>
              <a:ext uri="{FF2B5EF4-FFF2-40B4-BE49-F238E27FC236}">
                <a16:creationId xmlns:a16="http://schemas.microsoft.com/office/drawing/2014/main" id="{BB149647-0A16-7D3D-D0DB-7DF931168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>
            <a:extLst>
              <a:ext uri="{FF2B5EF4-FFF2-40B4-BE49-F238E27FC236}">
                <a16:creationId xmlns:a16="http://schemas.microsoft.com/office/drawing/2014/main" id="{11E7394C-040B-23C9-3A08-B0CB94E64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F7906B5C-1F3B-1AF7-D75F-F5B5E28962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1EEC5A81-034F-7AF0-6113-B09224561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thoughts on the exercises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A979CCB0-9943-EF73-3381-818F375857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155700"/>
            <a:ext cx="8204200" cy="4686300"/>
          </a:xfrm>
        </p:spPr>
        <p:txBody>
          <a:bodyPr/>
          <a:lstStyle/>
          <a:p>
            <a:r>
              <a:rPr lang="en-US" altLang="en-US" dirty="0"/>
              <a:t>It</a:t>
            </a:r>
            <a:r>
              <a:rPr lang="ja-JP" altLang="en-US"/>
              <a:t>’</a:t>
            </a:r>
            <a:r>
              <a:rPr lang="en-US" altLang="ja-JP" dirty="0"/>
              <a:t>s okay to move ahead on exercises if you have time</a:t>
            </a:r>
          </a:p>
          <a:p>
            <a:r>
              <a:rPr lang="en-US" altLang="en-US" dirty="0"/>
              <a:t>It</a:t>
            </a:r>
            <a:r>
              <a:rPr lang="ja-JP" altLang="en-US"/>
              <a:t>’</a:t>
            </a:r>
            <a:r>
              <a:rPr lang="en-US" altLang="ja-JP" dirty="0"/>
              <a:t>s okay to take longer on them if you need to</a:t>
            </a:r>
          </a:p>
          <a:p>
            <a:r>
              <a:rPr lang="en-US" altLang="en-US" dirty="0"/>
              <a:t>If you move along quickly, try the </a:t>
            </a:r>
            <a:r>
              <a:rPr lang="ja-JP" altLang="en-US"/>
              <a:t>“</a:t>
            </a:r>
            <a:r>
              <a:rPr lang="en-US" altLang="ja-JP" dirty="0"/>
              <a:t>On Your Own</a:t>
            </a:r>
            <a:r>
              <a:rPr lang="ja-JP" altLang="en-US"/>
              <a:t>”</a:t>
            </a:r>
            <a:r>
              <a:rPr lang="en-US" altLang="ja-JP" dirty="0"/>
              <a:t> sections and </a:t>
            </a:r>
            <a:r>
              <a:rPr lang="ja-JP" altLang="en-US"/>
              <a:t>“</a:t>
            </a:r>
            <a:r>
              <a:rPr lang="en-US" altLang="ja-JP" dirty="0"/>
              <a:t>Challenges</a:t>
            </a:r>
            <a:r>
              <a:rPr lang="ja-JP" altLang="en-US"/>
              <a:t>”</a:t>
            </a:r>
            <a:endParaRPr lang="en-US" altLang="ja-JP" dirty="0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33F6A11B-01D7-3D84-1082-9BE8103F3B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3B22BD-BB2E-3941-95DB-95815D0471AA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3AB5E762-718B-AF0F-5995-E31FE01C9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>
            <a:extLst>
              <a:ext uri="{FF2B5EF4-FFF2-40B4-BE49-F238E27FC236}">
                <a16:creationId xmlns:a16="http://schemas.microsoft.com/office/drawing/2014/main" id="{9995F1B1-658C-0F33-26AC-0A7F76C6E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8" y="107950"/>
            <a:ext cx="1144587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id="{B4D79B40-75AA-80C6-894D-DFB792CCF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B7668388-FC42-DD73-1BB9-67B0D9844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Most important!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30DD53E1-BD1E-05A0-0604-A7A88DECAD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Please ask questions!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…during the lectures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…during the exercises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…during the breaks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…during the meals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…over dinner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…via email after we depart (rquick@iu.edu)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If I don’</a:t>
            </a:r>
            <a:r>
              <a:rPr lang="en-US" altLang="ja-JP"/>
              <a:t>t know, I’ll find the right person to answer your question.</a:t>
            </a:r>
            <a:endParaRPr lang="en-US" altLang="en-US"/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A8B64CA8-3CAF-B802-D810-E644A1F72A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872E50-4E59-934D-A00A-3C7300F28259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3F8DA149-FF7D-C53B-B4D0-1E305676A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>
            <a:extLst>
              <a:ext uri="{FF2B5EF4-FFF2-40B4-BE49-F238E27FC236}">
                <a16:creationId xmlns:a16="http://schemas.microsoft.com/office/drawing/2014/main" id="{8669AD1F-59E8-651C-9BDB-47F8FA17B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>
            <a:extLst>
              <a:ext uri="{FF2B5EF4-FFF2-40B4-BE49-F238E27FC236}">
                <a16:creationId xmlns:a16="http://schemas.microsoft.com/office/drawing/2014/main" id="{0AB90474-7D8B-C217-FE9B-8B0A3C0DA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352A2A91-0E22-3E3D-4FCB-A095AA393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Goals for this session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3CA91A6A-D8A2-2EFE-C803-B0BC7A87CD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Define Local, Clustered, High Throughput Computing (HTC), High Performance Computing (HPC), Cloud Computing (</a:t>
            </a:r>
            <a:r>
              <a:rPr lang="en-US" altLang="en-US" dirty="0" err="1"/>
              <a:t>XaaS</a:t>
            </a:r>
            <a:r>
              <a:rPr lang="en-US" altLang="en-US" dirty="0"/>
              <a:t>), and Containers</a:t>
            </a:r>
          </a:p>
          <a:p>
            <a:r>
              <a:rPr lang="en-US" altLang="en-US" dirty="0"/>
              <a:t>Shared, Allocated, and Purchased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8080F2DF-F4AE-D3ED-9049-31E6523409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316971C-C267-6140-8F12-C8696A55614D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6628" name="Picture 5">
            <a:extLst>
              <a:ext uri="{FF2B5EF4-FFF2-40B4-BE49-F238E27FC236}">
                <a16:creationId xmlns:a16="http://schemas.microsoft.com/office/drawing/2014/main" id="{4600FE95-58E4-CC41-52E2-7E66F76F3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>
            <a:extLst>
              <a:ext uri="{FF2B5EF4-FFF2-40B4-BE49-F238E27FC236}">
                <a16:creationId xmlns:a16="http://schemas.microsoft.com/office/drawing/2014/main" id="{4631ACCB-1A6A-10D5-7A67-5F5711CEE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>
            <a:extLst>
              <a:ext uri="{FF2B5EF4-FFF2-40B4-BE49-F238E27FC236}">
                <a16:creationId xmlns:a16="http://schemas.microsoft.com/office/drawing/2014/main" id="{B32AE3FA-ADB2-5B59-4B4E-7900CA6A6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OSG-Summer-School-Template.pot</Template>
  <TotalTime>16946</TotalTime>
  <Words>1342</Words>
  <Application>Microsoft Macintosh PowerPoint</Application>
  <PresentationFormat>On-screen Show (4:3)</PresentationFormat>
  <Paragraphs>183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Comic Sans MS</vt:lpstr>
      <vt:lpstr>Futura</vt:lpstr>
      <vt:lpstr>Monotype Corsiva</vt:lpstr>
      <vt:lpstr>Symbol</vt:lpstr>
      <vt:lpstr>Times</vt:lpstr>
      <vt:lpstr>Times New Roman</vt:lpstr>
      <vt:lpstr>Wingdings</vt:lpstr>
      <vt:lpstr>OSG-Summer-School-Template</vt:lpstr>
      <vt:lpstr>The Landscape of Academic  Research Computing </vt:lpstr>
      <vt:lpstr>Who Am I?</vt:lpstr>
      <vt:lpstr>Protein Docking Project at the  IU School of Medicine</vt:lpstr>
      <vt:lpstr>PowerPoint Presentation</vt:lpstr>
      <vt:lpstr>Some Numbers</vt:lpstr>
      <vt:lpstr>Follow Along at:</vt:lpstr>
      <vt:lpstr>Some thoughts on the exercises</vt:lpstr>
      <vt:lpstr>Most important!</vt:lpstr>
      <vt:lpstr>Goals for this session</vt:lpstr>
      <vt:lpstr>The setup: You have a problem</vt:lpstr>
      <vt:lpstr>Option 1: Wait a year</vt:lpstr>
      <vt:lpstr>Option 2: Local Clustered Computing</vt:lpstr>
      <vt:lpstr>Option 3: Use a “supercomputer” aka High Performance Computing(HPC)</vt:lpstr>
      <vt:lpstr>Option 4: Use lots of  commodity computers</vt:lpstr>
      <vt:lpstr>Option 5: Buy (or Borrow) some computing from a Cloud Provider</vt:lpstr>
      <vt:lpstr>These are All Valid Options</vt:lpstr>
      <vt:lpstr>Computing Infrastructures</vt:lpstr>
      <vt:lpstr>Why focus on high-throughput computing? (HTC)</vt:lpstr>
      <vt:lpstr>New Technologies</vt:lpstr>
      <vt:lpstr>Phillip H Enslow</vt:lpstr>
      <vt:lpstr>HPC vs HTC</vt:lpstr>
      <vt:lpstr>The HPC Approach</vt:lpstr>
      <vt:lpstr>The HTC Approach</vt:lpstr>
      <vt:lpstr>Discussion</vt:lpstr>
      <vt:lpstr>What does the user provide? </vt:lpstr>
      <vt:lpstr>What does the  system provide? </vt:lpstr>
      <vt:lpstr>Questions?</vt:lpstr>
    </vt:vector>
  </TitlesOfParts>
  <Manager>OSG Resource Managers</Manager>
  <Company>University of Wisconsin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Alain Roy</dc:creator>
  <cp:keywords/>
  <cp:lastModifiedBy>Quick, Robert E</cp:lastModifiedBy>
  <cp:revision>122</cp:revision>
  <cp:lastPrinted>2018-12-12T20:36:40Z</cp:lastPrinted>
  <dcterms:created xsi:type="dcterms:W3CDTF">2012-07-17T15:27:19Z</dcterms:created>
  <dcterms:modified xsi:type="dcterms:W3CDTF">2025-08-07T08:51:09Z</dcterms:modified>
</cp:coreProperties>
</file>