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92" r:id="rId1"/>
  </p:sldMasterIdLst>
  <p:notesMasterIdLst>
    <p:notesMasterId r:id="rId40"/>
  </p:notesMasterIdLst>
  <p:handoutMasterIdLst>
    <p:handoutMasterId r:id="rId41"/>
  </p:handoutMasterIdLst>
  <p:sldIdLst>
    <p:sldId id="256" r:id="rId2"/>
    <p:sldId id="312" r:id="rId3"/>
    <p:sldId id="298" r:id="rId4"/>
    <p:sldId id="297" r:id="rId5"/>
    <p:sldId id="260" r:id="rId6"/>
    <p:sldId id="265" r:id="rId7"/>
    <p:sldId id="267" r:id="rId8"/>
    <p:sldId id="268" r:id="rId9"/>
    <p:sldId id="313" r:id="rId10"/>
    <p:sldId id="314" r:id="rId11"/>
    <p:sldId id="264" r:id="rId12"/>
    <p:sldId id="272" r:id="rId13"/>
    <p:sldId id="301" r:id="rId14"/>
    <p:sldId id="269" r:id="rId15"/>
    <p:sldId id="273" r:id="rId16"/>
    <p:sldId id="274" r:id="rId17"/>
    <p:sldId id="275" r:id="rId18"/>
    <p:sldId id="276" r:id="rId19"/>
    <p:sldId id="279" r:id="rId20"/>
    <p:sldId id="280" r:id="rId21"/>
    <p:sldId id="281" r:id="rId22"/>
    <p:sldId id="307" r:id="rId23"/>
    <p:sldId id="285" r:id="rId24"/>
    <p:sldId id="316" r:id="rId25"/>
    <p:sldId id="317" r:id="rId26"/>
    <p:sldId id="318" r:id="rId27"/>
    <p:sldId id="319" r:id="rId28"/>
    <p:sldId id="320" r:id="rId29"/>
    <p:sldId id="321" r:id="rId30"/>
    <p:sldId id="322" r:id="rId31"/>
    <p:sldId id="323" r:id="rId32"/>
    <p:sldId id="324" r:id="rId33"/>
    <p:sldId id="325" r:id="rId34"/>
    <p:sldId id="326" r:id="rId35"/>
    <p:sldId id="315" r:id="rId36"/>
    <p:sldId id="308" r:id="rId37"/>
    <p:sldId id="295" r:id="rId38"/>
    <p:sldId id="259" r:id="rId39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436"/>
    <p:restoredTop sz="93356"/>
  </p:normalViewPr>
  <p:slideViewPr>
    <p:cSldViewPr snapToGrid="0">
      <p:cViewPr varScale="1">
        <p:scale>
          <a:sx n="118" d="100"/>
          <a:sy n="118" d="100"/>
        </p:scale>
        <p:origin x="456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3" d="100"/>
        <a:sy n="93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B7F2F32-EF47-E0A4-BD12-9406F5D7F5E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CEADE2D-C632-65B3-F2E6-4275FA0B461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D2BD58FD-C2EA-3F96-C058-6C3E3B822F6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DAF7CD3F-E9BD-8A2A-28B0-5A58E1FB233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4FB0B8BE-6971-6C4D-85E4-8FC4D9883A1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C243A764-E19A-158C-1FD3-47C306AAD24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70F2152E-AD95-0C1F-2850-35BEAFF66A1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FontTx/>
              <a:buNone/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96BA5946-B659-0ACE-C799-7AF6F4D6C4A1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226676DD-0F21-C93E-6D6D-62377428712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C5150C30-9615-E35D-454F-533229F851E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FontTx/>
              <a:buNone/>
              <a:defRPr sz="12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5825F4B9-A207-154A-854A-8F6FB76D8E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fld id="{6FB6E251-5EA2-9C4F-A5E1-186423DB01C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6D415CB3-D54D-CA99-1145-1427DDBB1FA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AD221001-B43C-427D-CA63-D8711E35D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DAA9ABDF-30C7-A1CC-CE26-EC7C45F54A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65A93F4-F7FF-D647-AD13-1C37DDA3A40A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>
            <a:extLst>
              <a:ext uri="{FF2B5EF4-FFF2-40B4-BE49-F238E27FC236}">
                <a16:creationId xmlns:a16="http://schemas.microsoft.com/office/drawing/2014/main" id="{F313313E-479D-5CFA-5EF9-D8DA3A1BCCA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0" name="Text Box 3">
            <a:extLst>
              <a:ext uri="{FF2B5EF4-FFF2-40B4-BE49-F238E27FC236}">
                <a16:creationId xmlns:a16="http://schemas.microsoft.com/office/drawing/2014/main" id="{70BE2BA6-CFBE-8643-10A5-C1C0B3E3AC39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">
            <a:extLst>
              <a:ext uri="{FF2B5EF4-FFF2-40B4-BE49-F238E27FC236}">
                <a16:creationId xmlns:a16="http://schemas.microsoft.com/office/drawing/2014/main" id="{3C4CA4DA-E457-7026-E0B0-CB2961125DB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Text Box 2">
            <a:extLst>
              <a:ext uri="{FF2B5EF4-FFF2-40B4-BE49-F238E27FC236}">
                <a16:creationId xmlns:a16="http://schemas.microsoft.com/office/drawing/2014/main" id="{BB15BBF9-9F3B-1FA0-1FAE-1DE0C350FFBA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879" tIns="45439" rIns="90879" bIns="45439" anchor="ctr"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">
            <a:extLst>
              <a:ext uri="{FF2B5EF4-FFF2-40B4-BE49-F238E27FC236}">
                <a16:creationId xmlns:a16="http://schemas.microsoft.com/office/drawing/2014/main" id="{D930EC2F-5B87-2928-20D8-DE65FC10421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Text Box 2">
            <a:extLst>
              <a:ext uri="{FF2B5EF4-FFF2-40B4-BE49-F238E27FC236}">
                <a16:creationId xmlns:a16="http://schemas.microsoft.com/office/drawing/2014/main" id="{AAC28C58-C811-3992-9CE3-A5EA1EFB48FC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879" tIns="45439" rIns="90879" bIns="45439" anchor="ctr"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">
            <a:extLst>
              <a:ext uri="{FF2B5EF4-FFF2-40B4-BE49-F238E27FC236}">
                <a16:creationId xmlns:a16="http://schemas.microsoft.com/office/drawing/2014/main" id="{2EDDC0E3-3BE4-3885-746A-345DD0CF9960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Text Box 2">
            <a:extLst>
              <a:ext uri="{FF2B5EF4-FFF2-40B4-BE49-F238E27FC236}">
                <a16:creationId xmlns:a16="http://schemas.microsoft.com/office/drawing/2014/main" id="{1BB857EF-C2B3-B7A8-3877-71E58B4677E4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879" tIns="45439" rIns="90879" bIns="45439" anchor="ctr"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">
            <a:extLst>
              <a:ext uri="{FF2B5EF4-FFF2-40B4-BE49-F238E27FC236}">
                <a16:creationId xmlns:a16="http://schemas.microsoft.com/office/drawing/2014/main" id="{214E32B3-2A23-14FD-C3B0-01075406BA6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Text Box 2">
            <a:extLst>
              <a:ext uri="{FF2B5EF4-FFF2-40B4-BE49-F238E27FC236}">
                <a16:creationId xmlns:a16="http://schemas.microsoft.com/office/drawing/2014/main" id="{AA567F91-6036-DB54-DE6C-A9CA6FD75813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879" tIns="45439" rIns="90879" bIns="45439" anchor="ctr"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">
            <a:extLst>
              <a:ext uri="{FF2B5EF4-FFF2-40B4-BE49-F238E27FC236}">
                <a16:creationId xmlns:a16="http://schemas.microsoft.com/office/drawing/2014/main" id="{92A5AED4-7B71-7CA3-D4B1-4B3FAAEB3E1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Text Box 2">
            <a:extLst>
              <a:ext uri="{FF2B5EF4-FFF2-40B4-BE49-F238E27FC236}">
                <a16:creationId xmlns:a16="http://schemas.microsoft.com/office/drawing/2014/main" id="{9C0D1C76-438A-6A12-F29A-754A2A271EC3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879" tIns="45439" rIns="90879" bIns="45439" anchor="ctr"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>
            <a:extLst>
              <a:ext uri="{FF2B5EF4-FFF2-40B4-BE49-F238E27FC236}">
                <a16:creationId xmlns:a16="http://schemas.microsoft.com/office/drawing/2014/main" id="{60EE1F09-6541-E617-11E4-34D7DEEB394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0" name="Text Box 3">
            <a:extLst>
              <a:ext uri="{FF2B5EF4-FFF2-40B4-BE49-F238E27FC236}">
                <a16:creationId xmlns:a16="http://schemas.microsoft.com/office/drawing/2014/main" id="{D54E287E-5D0E-CC9C-6176-D6454E7B34D0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>
            <a:extLst>
              <a:ext uri="{FF2B5EF4-FFF2-40B4-BE49-F238E27FC236}">
                <a16:creationId xmlns:a16="http://schemas.microsoft.com/office/drawing/2014/main" id="{A0DAA565-BF33-CF54-2899-499B86BEA3D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8" name="Text Box 3">
            <a:extLst>
              <a:ext uri="{FF2B5EF4-FFF2-40B4-BE49-F238E27FC236}">
                <a16:creationId xmlns:a16="http://schemas.microsoft.com/office/drawing/2014/main" id="{7B0122CB-0045-B5B0-B189-3CD0A96B549A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>
            <a:extLst>
              <a:ext uri="{FF2B5EF4-FFF2-40B4-BE49-F238E27FC236}">
                <a16:creationId xmlns:a16="http://schemas.microsoft.com/office/drawing/2014/main" id="{A97338E1-6A59-518E-9028-7D2912E87DC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6" name="Text Box 3">
            <a:extLst>
              <a:ext uri="{FF2B5EF4-FFF2-40B4-BE49-F238E27FC236}">
                <a16:creationId xmlns:a16="http://schemas.microsoft.com/office/drawing/2014/main" id="{671D5B8A-2E60-404A-3A7E-EC3052E88E50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>
            <a:extLst>
              <a:ext uri="{FF2B5EF4-FFF2-40B4-BE49-F238E27FC236}">
                <a16:creationId xmlns:a16="http://schemas.microsoft.com/office/drawing/2014/main" id="{F522773B-CF8D-CC64-6F35-A4207E2F60B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2" name="Notes Placeholder 2">
            <a:extLst>
              <a:ext uri="{FF2B5EF4-FFF2-40B4-BE49-F238E27FC236}">
                <a16:creationId xmlns:a16="http://schemas.microsoft.com/office/drawing/2014/main" id="{E4F8FCEC-05F7-844D-9B04-83EA72A27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----- Meeting Notes (6/24/14 13:44) -----</a:t>
            </a:r>
          </a:p>
          <a:p>
            <a:r>
              <a:rPr lang="en-US" altLang="en-US"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rPr>
              <a:t>Introduction to HTC not all scientific research computing. You will not be experts but will know the concepts and considerations. </a:t>
            </a:r>
          </a:p>
        </p:txBody>
      </p:sp>
      <p:sp>
        <p:nvSpPr>
          <p:cNvPr id="30723" name="Slide Number Placeholder 3">
            <a:extLst>
              <a:ext uri="{FF2B5EF4-FFF2-40B4-BE49-F238E27FC236}">
                <a16:creationId xmlns:a16="http://schemas.microsoft.com/office/drawing/2014/main" id="{4ABDD416-2B7F-8929-5CA0-1F88E026AB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032D94A-4AAB-4642-AB38-7B328EF8E465}" type="slidenum">
              <a:rPr lang="en-US" altLang="en-US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7BFC85E9-9370-AF47-64C3-A88E74192FB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0" name="Text Box 3">
            <a:extLst>
              <a:ext uri="{FF2B5EF4-FFF2-40B4-BE49-F238E27FC236}">
                <a16:creationId xmlns:a16="http://schemas.microsoft.com/office/drawing/2014/main" id="{DC07810F-AF6E-B4E5-0491-15C1889C49C4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E758BB51-796A-1468-5286-36C5DAFC4F6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8" name="Text Box 3">
            <a:extLst>
              <a:ext uri="{FF2B5EF4-FFF2-40B4-BE49-F238E27FC236}">
                <a16:creationId xmlns:a16="http://schemas.microsoft.com/office/drawing/2014/main" id="{DF9C061D-8141-123D-D4CF-3B1A7FFF0976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F96FA49A-43B1-7490-9218-0F8BBD5C7EE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6" name="Text Box 3">
            <a:extLst>
              <a:ext uri="{FF2B5EF4-FFF2-40B4-BE49-F238E27FC236}">
                <a16:creationId xmlns:a16="http://schemas.microsoft.com/office/drawing/2014/main" id="{9CAA8092-C51A-4A61-5AB2-51347DFC81FE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50E00F8-217B-0C56-83AC-0966F5C80CB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4" name="Text Box 3">
            <a:extLst>
              <a:ext uri="{FF2B5EF4-FFF2-40B4-BE49-F238E27FC236}">
                <a16:creationId xmlns:a16="http://schemas.microsoft.com/office/drawing/2014/main" id="{281CF42D-ED2C-E982-AC51-CE75DC1F8936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46858D26-8F2C-F8AF-CA99-FD4980E5555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2" name="Text Box 3">
            <a:extLst>
              <a:ext uri="{FF2B5EF4-FFF2-40B4-BE49-F238E27FC236}">
                <a16:creationId xmlns:a16="http://schemas.microsoft.com/office/drawing/2014/main" id="{118744B2-3948-8ED4-1C3D-CF9E295F7BF0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336816ED-CBB8-DCF4-27E8-BF6D23F2DD7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Text Box 3">
            <a:extLst>
              <a:ext uri="{FF2B5EF4-FFF2-40B4-BE49-F238E27FC236}">
                <a16:creationId xmlns:a16="http://schemas.microsoft.com/office/drawing/2014/main" id="{E9AAF382-6353-22D9-0ABB-545730E6E3AB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78A2DF0D-FE5C-BC00-B7E6-36063784F41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8" name="Text Box 3">
            <a:extLst>
              <a:ext uri="{FF2B5EF4-FFF2-40B4-BE49-F238E27FC236}">
                <a16:creationId xmlns:a16="http://schemas.microsoft.com/office/drawing/2014/main" id="{BFC257EF-0F19-EE60-6358-3DAFECF65D03}"/>
              </a:ext>
            </a:extLst>
          </p:cNvPr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osg_logo_4c_white">
            <a:extLst>
              <a:ext uri="{FF2B5EF4-FFF2-40B4-BE49-F238E27FC236}">
                <a16:creationId xmlns:a16="http://schemas.microsoft.com/office/drawing/2014/main" id="{D4FEBAAB-E6C1-CB66-CF09-D576E241FF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900"/>
            <a:ext cx="139382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29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chemeClr val="hlink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529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47700" y="3886200"/>
            <a:ext cx="8128000" cy="1752600"/>
          </a:xfrm>
        </p:spPr>
        <p:txBody>
          <a:bodyPr/>
          <a:lstStyle>
            <a:lvl1pPr marL="0" indent="0" algn="ctr">
              <a:buFont typeface="Times" charset="0"/>
              <a:buNone/>
              <a:defRPr sz="2400" baseline="0">
                <a:solidFill>
                  <a:schemeClr val="hlink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762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DC44A5EC-A474-B904-FF10-F2C957F9C3D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1171ED-E87E-704A-86D0-101EDB8477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8316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4000" y="114300"/>
            <a:ext cx="1943100" cy="5905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700" y="114300"/>
            <a:ext cx="5676900" cy="5905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C5B2FEEF-4A5B-8495-B073-B2AB2830DFB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6F5503-EC73-4B48-9717-1952D68724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3779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E53AE175-3693-63D1-BA79-DBF6E1913EF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5BED9F-FD56-1F4E-A54E-D4BD86B60C4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1958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1590EEF4-239B-BAF8-3355-9B7F49949C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A899F0-9A20-0648-BAAA-17F3CEDB3E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7296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4700" y="1333500"/>
            <a:ext cx="3810000" cy="468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333500"/>
            <a:ext cx="3810000" cy="4686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5F865A23-15D2-FB67-9E06-2AC91997232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6DBD5A8-2100-414F-B697-9D592EB534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5597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038EACD2-F0AC-E900-1E83-07FE173FF40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F31418-1182-B743-A6DE-4E27A4A8224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2866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4">
            <a:extLst>
              <a:ext uri="{FF2B5EF4-FFF2-40B4-BE49-F238E27FC236}">
                <a16:creationId xmlns:a16="http://schemas.microsoft.com/office/drawing/2014/main" id="{13022471-0397-888C-6149-5F3AF5D4177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D0B40B-0520-BD45-8F88-3E5F8D5307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1680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>
            <a:extLst>
              <a:ext uri="{FF2B5EF4-FFF2-40B4-BE49-F238E27FC236}">
                <a16:creationId xmlns:a16="http://schemas.microsoft.com/office/drawing/2014/main" id="{FCF1DDC5-0ED3-4754-9662-85A150AB939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1B3F9C-20E5-E340-81C0-843BCDB7B15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224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E0D4B8B8-AA25-CEFD-5BCB-5AED5FE1A24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ED230E-7BAF-E34B-ACED-E1A674FFDF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2817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6C289903-5298-4B41-6779-1EDE8B11130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D6B801-A22B-6347-B0A8-2ED60477F9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4008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>
            <a:extLst>
              <a:ext uri="{FF2B5EF4-FFF2-40B4-BE49-F238E27FC236}">
                <a16:creationId xmlns:a16="http://schemas.microsoft.com/office/drawing/2014/main" id="{6246F71A-9BA7-97CB-06BD-9AEC0EAECD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28725" y="114300"/>
            <a:ext cx="69469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4">
            <a:extLst>
              <a:ext uri="{FF2B5EF4-FFF2-40B4-BE49-F238E27FC236}">
                <a16:creationId xmlns:a16="http://schemas.microsoft.com/office/drawing/2014/main" id="{3D2ACF81-657F-E064-19D9-C4826E385E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74700" y="1333500"/>
            <a:ext cx="777240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10">
            <a:extLst>
              <a:ext uri="{FF2B5EF4-FFF2-40B4-BE49-F238E27FC236}">
                <a16:creationId xmlns:a16="http://schemas.microsoft.com/office/drawing/2014/main" id="{642D795B-AC45-F6CB-B3B5-1DC3CF2A1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66825" y="60086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51918" name="Rectangle 14">
            <a:extLst>
              <a:ext uri="{FF2B5EF4-FFF2-40B4-BE49-F238E27FC236}">
                <a16:creationId xmlns:a16="http://schemas.microsoft.com/office/drawing/2014/main" id="{8462A21D-825B-1372-AACA-8CEE1CC2056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24900" y="6400800"/>
            <a:ext cx="419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8000"/>
                </a:solidFill>
              </a:defRPr>
            </a:lvl1pPr>
          </a:lstStyle>
          <a:p>
            <a:fld id="{4321D0B8-61D7-7842-90D0-C2F3AE27BBE1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1030" name="Picture 16" descr="osg_logo_4c_white">
            <a:extLst>
              <a:ext uri="{FF2B5EF4-FFF2-40B4-BE49-F238E27FC236}">
                <a16:creationId xmlns:a16="http://schemas.microsoft.com/office/drawing/2014/main" id="{5710BCB1-51D3-287C-6340-236D36A4D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5100"/>
            <a:ext cx="1393825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17">
            <a:extLst>
              <a:ext uri="{FF2B5EF4-FFF2-40B4-BE49-F238E27FC236}">
                <a16:creationId xmlns:a16="http://schemas.microsoft.com/office/drawing/2014/main" id="{0AB0CF57-C714-F52B-6236-B8426DCF3D58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0" y="6473825"/>
            <a:ext cx="22653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en-US" sz="1200">
                <a:solidFill>
                  <a:srgbClr val="FF8000"/>
                </a:solidFill>
              </a:rPr>
              <a:t>2012 Africa Grid School</a:t>
            </a:r>
          </a:p>
        </p:txBody>
      </p:sp>
      <p:sp>
        <p:nvSpPr>
          <p:cNvPr id="1032" name="Line 18">
            <a:extLst>
              <a:ext uri="{FF2B5EF4-FFF2-40B4-BE49-F238E27FC236}">
                <a16:creationId xmlns:a16="http://schemas.microsoft.com/office/drawing/2014/main" id="{1D520C4F-9CFC-886F-06A1-99EA73CB8C8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463" y="1155700"/>
            <a:ext cx="8618537" cy="0"/>
          </a:xfrm>
          <a:prstGeom prst="line">
            <a:avLst/>
          </a:prstGeom>
          <a:noFill/>
          <a:ln w="38100">
            <a:solidFill>
              <a:srgbClr val="FF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3" r:id="rId1"/>
    <p:sldLayoutId id="2147484113" r:id="rId2"/>
    <p:sldLayoutId id="2147484114" r:id="rId3"/>
    <p:sldLayoutId id="2147484115" r:id="rId4"/>
    <p:sldLayoutId id="2147484116" r:id="rId5"/>
    <p:sldLayoutId id="2147484117" r:id="rId6"/>
    <p:sldLayoutId id="2147484118" r:id="rId7"/>
    <p:sldLayoutId id="2147484119" r:id="rId8"/>
    <p:sldLayoutId id="2147484120" r:id="rId9"/>
    <p:sldLayoutId id="2147484121" r:id="rId10"/>
    <p:sldLayoutId id="214748412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>
          <a:solidFill>
            <a:srgbClr val="000080"/>
          </a:solidFill>
          <a:latin typeface="Futura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80"/>
        </a:buClr>
        <a:buFont typeface="Times" charset="0"/>
        <a:buChar char="•"/>
        <a:defRPr kumimoji="1" sz="3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Symbol" pitchFamily="2" charset="2"/>
        <a:buChar char=""/>
        <a:defRPr kumimoji="1"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§"/>
        <a:defRPr kumimoji="1" sz="24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C0000"/>
        </a:buClr>
        <a:buFont typeface="Wingdings" pitchFamily="2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C0000"/>
        </a:buClr>
        <a:buFont typeface="Wingdings" charset="2"/>
        <a:buChar char=""/>
        <a:defRPr kumimoji="1"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opensciencegrid.github.io/dosar/Materials/TriesteMaterial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sciencegrid.github.io/dosar/Materials/TriesteMaterials/" TargetMode="External"/><Relationship Id="rId2" Type="http://schemas.openxmlformats.org/officeDocument/2006/relationships/hyperlink" Target="mailto:rquick@iu.edu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C0899477-D2D1-B30F-885B-93859360C8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Profiling Applications to Choose the Right Computing Infrastructure plus Batch Management with HTCondor</a:t>
            </a:r>
            <a:endParaRPr lang="en-US" altLang="en-US" sz="2400"/>
          </a:p>
        </p:txBody>
      </p:sp>
      <p:sp>
        <p:nvSpPr>
          <p:cNvPr id="15362" name="Subtitle 2">
            <a:extLst>
              <a:ext uri="{FF2B5EF4-FFF2-40B4-BE49-F238E27FC236}">
                <a16:creationId xmlns:a16="http://schemas.microsoft.com/office/drawing/2014/main" id="{7345E935-CAB1-040B-C9DB-3B666DCACB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Rob Quick &lt;rquick@iu.edu&gt;</a:t>
            </a:r>
          </a:p>
          <a:p>
            <a:pPr eaLnBrk="1" hangingPunct="1"/>
            <a:r>
              <a:rPr lang="en-US" altLang="en-US"/>
              <a:t>OSG Operations Officer</a:t>
            </a:r>
          </a:p>
          <a:p>
            <a:pPr eaLnBrk="1" hangingPunct="1"/>
            <a:r>
              <a:rPr lang="en-US" altLang="en-US"/>
              <a:t>Indiana University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Content Contributed by the University of Wisconsin Condor Team and Scot Kronenfeld</a:t>
            </a:r>
          </a:p>
        </p:txBody>
      </p:sp>
      <p:pic>
        <p:nvPicPr>
          <p:cNvPr id="15363" name="Picture 2">
            <a:extLst>
              <a:ext uri="{FF2B5EF4-FFF2-40B4-BE49-F238E27FC236}">
                <a16:creationId xmlns:a16="http://schemas.microsoft.com/office/drawing/2014/main" id="{36D079ED-0BE5-830E-D56D-5CC9BE9571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" y="5905500"/>
            <a:ext cx="127317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5">
            <a:extLst>
              <a:ext uri="{FF2B5EF4-FFF2-40B4-BE49-F238E27FC236}">
                <a16:creationId xmlns:a16="http://schemas.microsoft.com/office/drawing/2014/main" id="{A9E0B28F-9E71-19BC-76A7-B15AE2401A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113" y="98425"/>
            <a:ext cx="1317625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6DF183D0-3D5A-4681-B62A-8F72CA841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There is no </a:t>
            </a:r>
            <a:br>
              <a:rPr lang="en-US" altLang="en-US"/>
            </a:br>
            <a:r>
              <a:rPr lang="en-US" altLang="en-US"/>
              <a:t>“One Size Fits All Solution” </a:t>
            </a:r>
          </a:p>
        </p:txBody>
      </p:sp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F37BA01B-565C-7A3F-708A-8534D3118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But some solutions are more ”Open” than others. </a:t>
            </a:r>
          </a:p>
          <a:p>
            <a:pPr lvl="1"/>
            <a:r>
              <a:rPr lang="en-US" altLang="en-US"/>
              <a:t>Local Laptop/Desktop</a:t>
            </a:r>
          </a:p>
          <a:p>
            <a:pPr lvl="1"/>
            <a:r>
              <a:rPr lang="en-US" altLang="en-US"/>
              <a:t>Local Cluster</a:t>
            </a:r>
          </a:p>
          <a:p>
            <a:pPr lvl="1"/>
            <a:r>
              <a:rPr lang="en-US" altLang="en-US"/>
              <a:t>HPC System</a:t>
            </a:r>
          </a:p>
          <a:p>
            <a:pPr lvl="1"/>
            <a:r>
              <a:rPr lang="en-US" altLang="en-US"/>
              <a:t>Shared HTC Resources</a:t>
            </a:r>
          </a:p>
          <a:p>
            <a:pPr lvl="1"/>
            <a:r>
              <a:rPr lang="en-US" altLang="en-US"/>
              <a:t>Clouds</a:t>
            </a:r>
          </a:p>
        </p:txBody>
      </p:sp>
      <p:sp>
        <p:nvSpPr>
          <p:cNvPr id="25603" name="Slide Number Placeholder 3">
            <a:extLst>
              <a:ext uri="{FF2B5EF4-FFF2-40B4-BE49-F238E27FC236}">
                <a16:creationId xmlns:a16="http://schemas.microsoft.com/office/drawing/2014/main" id="{20886B42-0E77-7003-63E5-0AD01C6D6E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2B1238C-A5D9-6549-BB14-457F16A7A239}" type="slidenum">
              <a:rPr kumimoji="0" lang="en-US" altLang="en-US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kumimoji="0" lang="en-US" altLang="en-US" sz="1400">
              <a:solidFill>
                <a:srgbClr val="FF8000"/>
              </a:solidFill>
            </a:endParaRPr>
          </a:p>
        </p:txBody>
      </p:sp>
      <p:pic>
        <p:nvPicPr>
          <p:cNvPr id="25604" name="Picture 8" descr="Screen Shot 2014-06-24 at 2.10.18 PM.png">
            <a:extLst>
              <a:ext uri="{FF2B5EF4-FFF2-40B4-BE49-F238E27FC236}">
                <a16:creationId xmlns:a16="http://schemas.microsoft.com/office/drawing/2014/main" id="{08101410-C0F2-D026-1B76-AFDEE8E7B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5">
            <a:extLst>
              <a:ext uri="{FF2B5EF4-FFF2-40B4-BE49-F238E27FC236}">
                <a16:creationId xmlns:a16="http://schemas.microsoft.com/office/drawing/2014/main" id="{73EA701B-F8C4-F600-CF1B-22798EE570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" y="5905500"/>
            <a:ext cx="127317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6" name="Picture 6">
            <a:extLst>
              <a:ext uri="{FF2B5EF4-FFF2-40B4-BE49-F238E27FC236}">
                <a16:creationId xmlns:a16="http://schemas.microsoft.com/office/drawing/2014/main" id="{13F50994-753A-923C-BE45-D006E395EE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113" y="114300"/>
            <a:ext cx="1317625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>
            <a:extLst>
              <a:ext uri="{FF2B5EF4-FFF2-40B4-BE49-F238E27FC236}">
                <a16:creationId xmlns:a16="http://schemas.microsoft.com/office/drawing/2014/main" id="{7CC6C6E5-C215-32CB-555E-D68F00913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Why is CI hard?</a:t>
            </a:r>
          </a:p>
        </p:txBody>
      </p:sp>
      <p:sp>
        <p:nvSpPr>
          <p:cNvPr id="26626" name="Content Placeholder 2">
            <a:extLst>
              <a:ext uri="{FF2B5EF4-FFF2-40B4-BE49-F238E27FC236}">
                <a16:creationId xmlns:a16="http://schemas.microsoft.com/office/drawing/2014/main" id="{8441017A-9088-0B8C-6E65-21EC5D32E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700" y="1333500"/>
            <a:ext cx="7772400" cy="4927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200" dirty="0"/>
              <a:t>The system has to keep track of: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Individual tasks  (a.k.a. jobs) &amp; their inputs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Computers that are available </a:t>
            </a:r>
          </a:p>
          <a:p>
            <a:pPr>
              <a:lnSpc>
                <a:spcPct val="80000"/>
              </a:lnSpc>
            </a:pPr>
            <a:r>
              <a:rPr lang="en-US" altLang="en-US" sz="2200" dirty="0"/>
              <a:t>The system has to recover from failures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There will be failures! Distributed computers means more chances for failures.</a:t>
            </a:r>
          </a:p>
          <a:p>
            <a:pPr>
              <a:lnSpc>
                <a:spcPct val="80000"/>
              </a:lnSpc>
            </a:pPr>
            <a:r>
              <a:rPr lang="en-US" altLang="en-US" sz="2200" dirty="0"/>
              <a:t>You have to share computers</a:t>
            </a:r>
          </a:p>
          <a:p>
            <a:pPr lvl="2">
              <a:lnSpc>
                <a:spcPct val="80000"/>
              </a:lnSpc>
            </a:pPr>
            <a:r>
              <a:rPr lang="en-US" altLang="en-US" sz="1700" dirty="0"/>
              <a:t>Sharing can be within an organization, or between orgs</a:t>
            </a:r>
          </a:p>
          <a:p>
            <a:pPr lvl="2">
              <a:lnSpc>
                <a:spcPct val="80000"/>
              </a:lnSpc>
            </a:pPr>
            <a:r>
              <a:rPr lang="en-US" altLang="en-US" sz="1700" dirty="0"/>
              <a:t>So you have to worry about security</a:t>
            </a:r>
          </a:p>
          <a:p>
            <a:pPr lvl="2">
              <a:lnSpc>
                <a:spcPct val="80000"/>
              </a:lnSpc>
            </a:pPr>
            <a:r>
              <a:rPr lang="en-US" altLang="en-US" sz="1700" dirty="0"/>
              <a:t>And you have to worry about policies on how you share</a:t>
            </a:r>
          </a:p>
          <a:p>
            <a:pPr>
              <a:lnSpc>
                <a:spcPct val="80000"/>
              </a:lnSpc>
            </a:pPr>
            <a:r>
              <a:rPr lang="en-US" altLang="en-US" sz="2200" dirty="0"/>
              <a:t>If you use a lot of computers, you have to handle variety: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Different kinds of computers (arch, OS, speed, etc..)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Different kinds of storage (access methodology, size, speed, </a:t>
            </a:r>
            <a:r>
              <a:rPr lang="en-US" altLang="en-US" sz="2000" dirty="0" err="1"/>
              <a:t>etc</a:t>
            </a:r>
            <a:r>
              <a:rPr lang="en-US" altLang="en-US" sz="2000" dirty="0"/>
              <a:t>…)</a:t>
            </a:r>
          </a:p>
          <a:p>
            <a:pPr lvl="1">
              <a:lnSpc>
                <a:spcPct val="80000"/>
              </a:lnSpc>
            </a:pPr>
            <a:r>
              <a:rPr lang="en-US" altLang="en-US" sz="2000" dirty="0"/>
              <a:t>Different networks interacting (network problems are hard to debug!)</a:t>
            </a:r>
          </a:p>
        </p:txBody>
      </p:sp>
      <p:sp>
        <p:nvSpPr>
          <p:cNvPr id="26627" name="Slide Number Placeholder 3">
            <a:extLst>
              <a:ext uri="{FF2B5EF4-FFF2-40B4-BE49-F238E27FC236}">
                <a16:creationId xmlns:a16="http://schemas.microsoft.com/office/drawing/2014/main" id="{8B1E0AD7-A50E-3A1D-5670-5FC5BE447E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2062179-A6E6-3341-94D6-6719E740384E}" type="slidenum">
              <a:rPr kumimoji="0" lang="en-US" altLang="en-US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kumimoji="0" lang="en-US" altLang="en-US" sz="1400">
              <a:solidFill>
                <a:srgbClr val="FF8000"/>
              </a:solidFill>
            </a:endParaRPr>
          </a:p>
        </p:txBody>
      </p:sp>
      <p:pic>
        <p:nvPicPr>
          <p:cNvPr id="26628" name="Picture 4" descr="Screen Shot 2014-06-24 at 2.10.18 PM.png">
            <a:extLst>
              <a:ext uri="{FF2B5EF4-FFF2-40B4-BE49-F238E27FC236}">
                <a16:creationId xmlns:a16="http://schemas.microsoft.com/office/drawing/2014/main" id="{3750BB78-7C2E-131C-8429-3A2BB038C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5">
            <a:extLst>
              <a:ext uri="{FF2B5EF4-FFF2-40B4-BE49-F238E27FC236}">
                <a16:creationId xmlns:a16="http://schemas.microsoft.com/office/drawing/2014/main" id="{41F02E01-C409-0658-C42E-562A577242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" y="5905500"/>
            <a:ext cx="127317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30" name="Picture 6">
            <a:extLst>
              <a:ext uri="{FF2B5EF4-FFF2-40B4-BE49-F238E27FC236}">
                <a16:creationId xmlns:a16="http://schemas.microsoft.com/office/drawing/2014/main" id="{A8C8B0FD-7391-9436-A729-074986D921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113" y="114300"/>
            <a:ext cx="1317625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>
            <a:extLst>
              <a:ext uri="{FF2B5EF4-FFF2-40B4-BE49-F238E27FC236}">
                <a16:creationId xmlns:a16="http://schemas.microsoft.com/office/drawing/2014/main" id="{A3A49DF5-A09B-9BFE-9681-A05D34284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HTCondor</a:t>
            </a:r>
            <a:r>
              <a:rPr lang="en-US" altLang="en-US" dirty="0"/>
              <a:t> does this (and more)</a:t>
            </a:r>
          </a:p>
        </p:txBody>
      </p:sp>
      <p:sp>
        <p:nvSpPr>
          <p:cNvPr id="27650" name="Content Placeholder 2">
            <a:extLst>
              <a:ext uri="{FF2B5EF4-FFF2-40B4-BE49-F238E27FC236}">
                <a16:creationId xmlns:a16="http://schemas.microsoft.com/office/drawing/2014/main" id="{9B68919C-9F9B-4CC8-4FC6-1F07D8B7C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33500"/>
            <a:ext cx="8763000" cy="5524500"/>
          </a:xfrm>
        </p:spPr>
        <p:txBody>
          <a:bodyPr/>
          <a:lstStyle/>
          <a:p>
            <a:r>
              <a:rPr lang="en-US" altLang="en-US"/>
              <a:t>Methods to:</a:t>
            </a:r>
          </a:p>
          <a:p>
            <a:pPr lvl="1"/>
            <a:r>
              <a:rPr lang="en-US" altLang="en-US"/>
              <a:t>Submit/Cancel job. </a:t>
            </a:r>
            <a:r>
              <a:rPr lang="en-US" altLang="en-US" sz="2000">
                <a:solidFill>
                  <a:srgbClr val="FF0000"/>
                </a:solidFill>
                <a:latin typeface="Courier" panose="02070309020205020404" pitchFamily="49" charset="0"/>
              </a:rPr>
              <a:t>condor_submit/condor_rm</a:t>
            </a:r>
          </a:p>
          <a:p>
            <a:pPr lvl="1"/>
            <a:r>
              <a:rPr lang="en-US" altLang="en-US"/>
              <a:t>Check on state of job.</a:t>
            </a:r>
            <a:r>
              <a:rPr lang="en-US" altLang="en-US">
                <a:latin typeface="Courier" panose="02070309020205020404" pitchFamily="49" charset="0"/>
              </a:rPr>
              <a:t> </a:t>
            </a:r>
            <a:r>
              <a:rPr lang="en-US" altLang="en-US" sz="2000">
                <a:solidFill>
                  <a:srgbClr val="FF0000"/>
                </a:solidFill>
                <a:latin typeface="Courier" panose="02070309020205020404" pitchFamily="49" charset="0"/>
              </a:rPr>
              <a:t>condor_q</a:t>
            </a:r>
            <a:endParaRPr lang="en-US" altLang="en-US" sz="2000">
              <a:solidFill>
                <a:srgbClr val="FF0000"/>
              </a:solidFill>
            </a:endParaRPr>
          </a:p>
          <a:p>
            <a:pPr lvl="1"/>
            <a:r>
              <a:rPr lang="en-US" altLang="en-US"/>
              <a:t>Check on state of avail. computers. </a:t>
            </a:r>
            <a:r>
              <a:rPr lang="en-US" altLang="en-US" sz="2000">
                <a:solidFill>
                  <a:srgbClr val="FF0000"/>
                </a:solidFill>
                <a:latin typeface="Courier" panose="02070309020205020404" pitchFamily="49" charset="0"/>
              </a:rPr>
              <a:t>condor_status</a:t>
            </a:r>
          </a:p>
          <a:p>
            <a:r>
              <a:rPr lang="en-US" altLang="en-US"/>
              <a:t>Processes to:</a:t>
            </a:r>
          </a:p>
          <a:p>
            <a:pPr lvl="1"/>
            <a:r>
              <a:rPr lang="en-US" altLang="en-US"/>
              <a:t>Reliably track set of submitted jobs. </a:t>
            </a:r>
            <a:r>
              <a:rPr lang="en-US" altLang="en-US" sz="2000">
                <a:solidFill>
                  <a:srgbClr val="FF0000"/>
                </a:solidFill>
                <a:latin typeface="Courier" panose="02070309020205020404" pitchFamily="49" charset="0"/>
              </a:rPr>
              <a:t>schedd</a:t>
            </a:r>
          </a:p>
          <a:p>
            <a:pPr lvl="1"/>
            <a:r>
              <a:rPr lang="en-US" altLang="en-US"/>
              <a:t>Reliably track set of avail. computers.</a:t>
            </a:r>
            <a:r>
              <a:rPr lang="en-US" altLang="en-US">
                <a:solidFill>
                  <a:srgbClr val="FF0000"/>
                </a:solidFill>
                <a:latin typeface="Courier" panose="02070309020205020404" pitchFamily="49" charset="0"/>
              </a:rPr>
              <a:t> </a:t>
            </a:r>
            <a:r>
              <a:rPr lang="en-US" altLang="en-US" sz="2000">
                <a:solidFill>
                  <a:srgbClr val="FF0000"/>
                </a:solidFill>
                <a:latin typeface="Courier" panose="02070309020205020404" pitchFamily="49" charset="0"/>
              </a:rPr>
              <a:t>collector</a:t>
            </a:r>
            <a:endParaRPr lang="en-US" altLang="en-US" sz="2000"/>
          </a:p>
          <a:p>
            <a:pPr lvl="1"/>
            <a:r>
              <a:rPr lang="en-US" altLang="en-US"/>
              <a:t>Decide which job runs on where. </a:t>
            </a:r>
            <a:r>
              <a:rPr lang="en-US" altLang="en-US" sz="1800">
                <a:solidFill>
                  <a:srgbClr val="FF0000"/>
                </a:solidFill>
                <a:latin typeface="Courier" panose="02070309020205020404" pitchFamily="49" charset="0"/>
              </a:rPr>
              <a:t>negotiator</a:t>
            </a:r>
          </a:p>
          <a:p>
            <a:pPr lvl="1"/>
            <a:r>
              <a:rPr lang="en-US" altLang="en-US"/>
              <a:t>Manage a single computer </a:t>
            </a:r>
            <a:r>
              <a:rPr lang="en-US" altLang="en-US" sz="2000">
                <a:solidFill>
                  <a:srgbClr val="FF0000"/>
                </a:solidFill>
                <a:latin typeface="Courier" panose="02070309020205020404" pitchFamily="49" charset="0"/>
              </a:rPr>
              <a:t>startd</a:t>
            </a:r>
          </a:p>
          <a:p>
            <a:pPr lvl="1"/>
            <a:r>
              <a:rPr lang="en-US" altLang="en-US"/>
              <a:t>Start up a single job </a:t>
            </a:r>
            <a:r>
              <a:rPr lang="en-US" altLang="en-US" sz="2000">
                <a:solidFill>
                  <a:srgbClr val="FF0000"/>
                </a:solidFill>
                <a:latin typeface="Courier" panose="02070309020205020404" pitchFamily="49" charset="0"/>
              </a:rPr>
              <a:t>starter</a:t>
            </a:r>
          </a:p>
          <a:p>
            <a:pPr lvl="1"/>
            <a:endParaRPr lang="en-US" altLang="en-US"/>
          </a:p>
        </p:txBody>
      </p:sp>
      <p:sp>
        <p:nvSpPr>
          <p:cNvPr id="27651" name="Slide Number Placeholder 3">
            <a:extLst>
              <a:ext uri="{FF2B5EF4-FFF2-40B4-BE49-F238E27FC236}">
                <a16:creationId xmlns:a16="http://schemas.microsoft.com/office/drawing/2014/main" id="{B9A18C34-439F-456E-6678-E742CBD9A0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843504C-216E-2B46-A387-CC3FC242CAFD}" type="slidenum">
              <a:rPr kumimoji="0" lang="en-US" altLang="en-US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kumimoji="0" lang="en-US" altLang="en-US" sz="1400">
              <a:solidFill>
                <a:srgbClr val="FF8000"/>
              </a:solidFill>
            </a:endParaRPr>
          </a:p>
        </p:txBody>
      </p:sp>
      <p:pic>
        <p:nvPicPr>
          <p:cNvPr id="27652" name="Picture 4" descr="Screen Shot 2014-06-24 at 2.10.18 PM.png">
            <a:extLst>
              <a:ext uri="{FF2B5EF4-FFF2-40B4-BE49-F238E27FC236}">
                <a16:creationId xmlns:a16="http://schemas.microsoft.com/office/drawing/2014/main" id="{10C6CCBE-8EAA-8B20-DDF3-91F77C8C0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6">
            <a:extLst>
              <a:ext uri="{FF2B5EF4-FFF2-40B4-BE49-F238E27FC236}">
                <a16:creationId xmlns:a16="http://schemas.microsoft.com/office/drawing/2014/main" id="{DB244C6F-D053-19CA-5C4F-FB8A8549CA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113" y="114300"/>
            <a:ext cx="1317625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>
            <a:extLst>
              <a:ext uri="{FF2B5EF4-FFF2-40B4-BE49-F238E27FC236}">
                <a16:creationId xmlns:a16="http://schemas.microsoft.com/office/drawing/2014/main" id="{03CE7838-7F99-8525-D780-A27E5177A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But not only Condor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46E74-1F40-A8A4-F7BF-E7F13C510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700" y="1333500"/>
            <a:ext cx="7772400" cy="5135563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defRPr/>
            </a:pPr>
            <a:r>
              <a:rPr lang="en-US" altLang="en-US" sz="2500" dirty="0"/>
              <a:t>You can use other systems:</a:t>
            </a:r>
          </a:p>
          <a:p>
            <a:pPr lvl="1">
              <a:lnSpc>
                <a:spcPct val="80000"/>
              </a:lnSpc>
              <a:buFont typeface="Symbol" charset="2"/>
              <a:buChar char=""/>
              <a:defRPr/>
            </a:pPr>
            <a:r>
              <a:rPr lang="en-US" altLang="en-US" sz="2200" dirty="0"/>
              <a:t>PBS/Torque</a:t>
            </a:r>
          </a:p>
          <a:p>
            <a:pPr lvl="1">
              <a:lnSpc>
                <a:spcPct val="80000"/>
              </a:lnSpc>
              <a:buFont typeface="Symbol" charset="2"/>
              <a:buChar char=""/>
              <a:defRPr/>
            </a:pPr>
            <a:r>
              <a:rPr lang="en-US" altLang="en-US" sz="2200" dirty="0"/>
              <a:t>Oracle Grid Engine (né Sun Grid Engine)</a:t>
            </a:r>
          </a:p>
          <a:p>
            <a:pPr lvl="1">
              <a:lnSpc>
                <a:spcPct val="80000"/>
              </a:lnSpc>
              <a:buFont typeface="Symbol" charset="2"/>
              <a:buChar char=""/>
              <a:defRPr/>
            </a:pPr>
            <a:r>
              <a:rPr lang="en-US" altLang="en-US" sz="2200" dirty="0"/>
              <a:t>LSF</a:t>
            </a:r>
          </a:p>
          <a:p>
            <a:pPr lvl="1">
              <a:lnSpc>
                <a:spcPct val="80000"/>
              </a:lnSpc>
              <a:buFont typeface="Symbol" charset="2"/>
              <a:buChar char=""/>
              <a:defRPr/>
            </a:pPr>
            <a:r>
              <a:rPr lang="en-US" altLang="en-US" sz="2200" dirty="0"/>
              <a:t>SLURM</a:t>
            </a:r>
          </a:p>
          <a:p>
            <a:pPr lvl="1">
              <a:lnSpc>
                <a:spcPct val="80000"/>
              </a:lnSpc>
              <a:buFont typeface="Symbol" charset="2"/>
              <a:buChar char=""/>
              <a:defRPr/>
            </a:pPr>
            <a:r>
              <a:rPr lang="en-US" altLang="en-US" sz="2200" dirty="0"/>
              <a:t>…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2500" dirty="0"/>
              <a:t>But I won’t cover them.</a:t>
            </a:r>
          </a:p>
          <a:p>
            <a:pPr lvl="1">
              <a:lnSpc>
                <a:spcPct val="80000"/>
              </a:lnSpc>
              <a:buFont typeface="Symbol" charset="2"/>
              <a:buChar char=""/>
              <a:defRPr/>
            </a:pPr>
            <a:r>
              <a:rPr lang="en-US" altLang="en-US" sz="2200" dirty="0"/>
              <a:t>My experience is with Condor</a:t>
            </a:r>
          </a:p>
          <a:p>
            <a:pPr lvl="1">
              <a:lnSpc>
                <a:spcPct val="80000"/>
              </a:lnSpc>
              <a:buFont typeface="Symbol" charset="2"/>
              <a:buChar char=""/>
              <a:defRPr/>
            </a:pPr>
            <a:r>
              <a:rPr lang="en-US" altLang="en-US" sz="2200" dirty="0"/>
              <a:t>My bias is with Condor</a:t>
            </a:r>
          </a:p>
          <a:p>
            <a:pPr lvl="1">
              <a:lnSpc>
                <a:spcPct val="80000"/>
              </a:lnSpc>
              <a:buFont typeface="Symbol" charset="2"/>
              <a:buChar char=""/>
              <a:defRPr/>
            </a:pPr>
            <a:r>
              <a:rPr lang="en-US" altLang="en-US" sz="2200" dirty="0"/>
              <a:t>Overlays exist </a:t>
            </a:r>
          </a:p>
          <a:p>
            <a:pPr>
              <a:lnSpc>
                <a:spcPct val="80000"/>
              </a:lnSpc>
              <a:defRPr/>
            </a:pPr>
            <a:r>
              <a:rPr lang="en-US" altLang="en-US" sz="2900" dirty="0"/>
              <a:t>What should you learn at the school?</a:t>
            </a:r>
          </a:p>
          <a:p>
            <a:pPr lvl="1">
              <a:lnSpc>
                <a:spcPct val="80000"/>
              </a:lnSpc>
              <a:buFont typeface="Symbol" charset="2"/>
              <a:buChar char=""/>
              <a:defRPr/>
            </a:pPr>
            <a:r>
              <a:rPr lang="en-US" altLang="en-US" sz="2200" dirty="0"/>
              <a:t>How do you think about Computing Resources? </a:t>
            </a:r>
          </a:p>
          <a:p>
            <a:pPr lvl="1">
              <a:lnSpc>
                <a:spcPct val="80000"/>
              </a:lnSpc>
              <a:buFont typeface="Symbol" charset="2"/>
              <a:buChar char=""/>
              <a:defRPr/>
            </a:pPr>
            <a:r>
              <a:rPr lang="en-US" altLang="en-US" sz="2200" dirty="0"/>
              <a:t>How can you do your science with HTC?</a:t>
            </a:r>
          </a:p>
          <a:p>
            <a:pPr lvl="1">
              <a:lnSpc>
                <a:spcPct val="80000"/>
              </a:lnSpc>
              <a:buFont typeface="Symbol" charset="2"/>
              <a:buChar char=""/>
              <a:defRPr/>
            </a:pPr>
            <a:r>
              <a:rPr lang="en-US" altLang="en-US" sz="2200" dirty="0"/>
              <a:t>… For now, learn it with Condor, but you can apply it to other systems.</a:t>
            </a:r>
          </a:p>
        </p:txBody>
      </p:sp>
      <p:sp>
        <p:nvSpPr>
          <p:cNvPr id="28675" name="Slide Number Placeholder 3">
            <a:extLst>
              <a:ext uri="{FF2B5EF4-FFF2-40B4-BE49-F238E27FC236}">
                <a16:creationId xmlns:a16="http://schemas.microsoft.com/office/drawing/2014/main" id="{AA7F5580-57B9-670A-B23F-00A5DAE3D9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F5844E4-35D5-F74D-8A3B-2F8F4DE112DE}" type="slidenum">
              <a:rPr kumimoji="0" lang="en-US" altLang="en-US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kumimoji="0" lang="en-US" altLang="en-US" sz="1400">
              <a:solidFill>
                <a:srgbClr val="FF8000"/>
              </a:solidFill>
            </a:endParaRPr>
          </a:p>
        </p:txBody>
      </p:sp>
      <p:pic>
        <p:nvPicPr>
          <p:cNvPr id="28676" name="Picture 4" descr="Screen Shot 2014-06-24 at 2.10.18 PM.png">
            <a:extLst>
              <a:ext uri="{FF2B5EF4-FFF2-40B4-BE49-F238E27FC236}">
                <a16:creationId xmlns:a16="http://schemas.microsoft.com/office/drawing/2014/main" id="{22EBD894-06F1-C456-916F-5106B716D9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5">
            <a:extLst>
              <a:ext uri="{FF2B5EF4-FFF2-40B4-BE49-F238E27FC236}">
                <a16:creationId xmlns:a16="http://schemas.microsoft.com/office/drawing/2014/main" id="{5D88DD66-A599-F473-CC76-AEFB9DAF53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" y="5905500"/>
            <a:ext cx="127317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8" name="Picture 6">
            <a:extLst>
              <a:ext uri="{FF2B5EF4-FFF2-40B4-BE49-F238E27FC236}">
                <a16:creationId xmlns:a16="http://schemas.microsoft.com/office/drawing/2014/main" id="{F6618D54-972B-BBDE-DAA9-54FEEA4396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113" y="114300"/>
            <a:ext cx="1317625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id="{66F6AF34-8346-B977-7AA9-40364851D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brief introduction to Condor</a:t>
            </a:r>
          </a:p>
        </p:txBody>
      </p:sp>
      <p:sp>
        <p:nvSpPr>
          <p:cNvPr id="29698" name="Content Placeholder 2">
            <a:extLst>
              <a:ext uri="{FF2B5EF4-FFF2-40B4-BE49-F238E27FC236}">
                <a16:creationId xmlns:a16="http://schemas.microsoft.com/office/drawing/2014/main" id="{7FE47B24-D698-47EA-C9CF-114E5F755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700" y="1046163"/>
            <a:ext cx="7772400" cy="4686300"/>
          </a:xfrm>
        </p:spPr>
        <p:txBody>
          <a:bodyPr/>
          <a:lstStyle/>
          <a:p>
            <a:endParaRPr lang="en-US" altLang="en-US"/>
          </a:p>
          <a:p>
            <a:r>
              <a:rPr lang="en-US" altLang="en-US"/>
              <a:t>Please note, we will only scratch the surface of Condor:</a:t>
            </a:r>
          </a:p>
          <a:p>
            <a:pPr lvl="1"/>
            <a:r>
              <a:rPr lang="en-US" altLang="en-US"/>
              <a:t>We won</a:t>
            </a:r>
            <a:r>
              <a:rPr lang="ja-JP" altLang="en-US"/>
              <a:t>’</a:t>
            </a:r>
            <a:r>
              <a:rPr lang="en-US" altLang="ja-JP"/>
              <a:t>t cover MPI, Master-Worker, advanced policies, site administration, security mechanisms, submission to other batch systems, virtual machines, cron, high-availability, computing on demand, containers. </a:t>
            </a:r>
          </a:p>
        </p:txBody>
      </p:sp>
      <p:sp>
        <p:nvSpPr>
          <p:cNvPr id="29699" name="Slide Number Placeholder 3">
            <a:extLst>
              <a:ext uri="{FF2B5EF4-FFF2-40B4-BE49-F238E27FC236}">
                <a16:creationId xmlns:a16="http://schemas.microsoft.com/office/drawing/2014/main" id="{3F587249-3463-76F1-9A70-6552C16F8E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8D1132B-6C99-A94A-81C3-E8613CE8B2A2}" type="slidenum">
              <a:rPr kumimoji="0" lang="en-US" altLang="en-US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kumimoji="0" lang="en-US" altLang="en-US" sz="1400">
              <a:solidFill>
                <a:srgbClr val="FF8000"/>
              </a:solidFill>
            </a:endParaRPr>
          </a:p>
        </p:txBody>
      </p:sp>
      <p:pic>
        <p:nvPicPr>
          <p:cNvPr id="29700" name="Picture 4" descr="Screen Shot 2014-06-24 at 2.10.18 PM.png">
            <a:extLst>
              <a:ext uri="{FF2B5EF4-FFF2-40B4-BE49-F238E27FC236}">
                <a16:creationId xmlns:a16="http://schemas.microsoft.com/office/drawing/2014/main" id="{503BF5A4-7DC6-753B-4E49-B672BAD31C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1" name="Picture 5">
            <a:extLst>
              <a:ext uri="{FF2B5EF4-FFF2-40B4-BE49-F238E27FC236}">
                <a16:creationId xmlns:a16="http://schemas.microsoft.com/office/drawing/2014/main" id="{0001D1B0-00D6-7B3A-E4D4-486458A846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" y="5905500"/>
            <a:ext cx="127317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2" name="Picture 6">
            <a:extLst>
              <a:ext uri="{FF2B5EF4-FFF2-40B4-BE49-F238E27FC236}">
                <a16:creationId xmlns:a16="http://schemas.microsoft.com/office/drawing/2014/main" id="{E24180F2-9B68-3062-2AD2-4874BDBA2F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113" y="114300"/>
            <a:ext cx="1317625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61">
            <a:extLst>
              <a:ext uri="{FF2B5EF4-FFF2-40B4-BE49-F238E27FC236}">
                <a16:creationId xmlns:a16="http://schemas.microsoft.com/office/drawing/2014/main" id="{B78416E5-2008-ABEC-1B2C-24B658BFC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38763"/>
            <a:ext cx="9144000" cy="15192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endParaRPr kumimoji="0" lang="en-US" altLang="en-US" sz="2400">
              <a:solidFill>
                <a:schemeClr val="tx1"/>
              </a:solidFill>
            </a:endParaRPr>
          </a:p>
        </p:txBody>
      </p:sp>
      <p:sp>
        <p:nvSpPr>
          <p:cNvPr id="276533" name="Rectangle 53">
            <a:extLst>
              <a:ext uri="{FF2B5EF4-FFF2-40B4-BE49-F238E27FC236}">
                <a16:creationId xmlns:a16="http://schemas.microsoft.com/office/drawing/2014/main" id="{06FD4DF4-4E99-ADDD-DB27-FE85634E4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675" y="314325"/>
            <a:ext cx="82296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3333CC"/>
              </a:buClr>
              <a:buFontTx/>
              <a:buNone/>
            </a:pPr>
            <a:r>
              <a:rPr kumimoji="0" lang="en-US" altLang="en-US" sz="4400" b="1">
                <a:solidFill>
                  <a:srgbClr val="3333CC"/>
                </a:solidFill>
              </a:rPr>
              <a:t>…And matches them</a:t>
            </a:r>
          </a:p>
        </p:txBody>
      </p:sp>
      <p:sp>
        <p:nvSpPr>
          <p:cNvPr id="276482" name="Rectangle 2">
            <a:extLst>
              <a:ext uri="{FF2B5EF4-FFF2-40B4-BE49-F238E27FC236}">
                <a16:creationId xmlns:a16="http://schemas.microsoft.com/office/drawing/2014/main" id="{CD64C614-D161-3699-B7C1-D1BEB37730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Condor Takes Computers…</a:t>
            </a:r>
          </a:p>
        </p:txBody>
      </p:sp>
      <p:grpSp>
        <p:nvGrpSpPr>
          <p:cNvPr id="2" name="Group 17">
            <a:extLst>
              <a:ext uri="{FF2B5EF4-FFF2-40B4-BE49-F238E27FC236}">
                <a16:creationId xmlns:a16="http://schemas.microsoft.com/office/drawing/2014/main" id="{0D768AFD-EB54-DD5B-8336-0C1278D44287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447800"/>
            <a:ext cx="4038600" cy="4413250"/>
            <a:chOff x="288" y="912"/>
            <a:chExt cx="2544" cy="2780"/>
          </a:xfrm>
        </p:grpSpPr>
        <p:pic>
          <p:nvPicPr>
            <p:cNvPr id="31766" name="Picture 7">
              <a:extLst>
                <a:ext uri="{FF2B5EF4-FFF2-40B4-BE49-F238E27FC236}">
                  <a16:creationId xmlns:a16="http://schemas.microsoft.com/office/drawing/2014/main" id="{4597CFE6-950A-B60D-CE65-3594F01FD2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1208"/>
              <a:ext cx="2544" cy="2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67" name="Text Box 14">
              <a:extLst>
                <a:ext uri="{FF2B5EF4-FFF2-40B4-BE49-F238E27FC236}">
                  <a16:creationId xmlns:a16="http://schemas.microsoft.com/office/drawing/2014/main" id="{50BC6B21-7EAB-2704-CD0A-5DA3587004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912"/>
              <a:ext cx="181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80"/>
                </a:buClr>
                <a:buFont typeface="Times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32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3C0000"/>
                </a:buClr>
                <a:buFont typeface="Symbol" pitchFamily="2" charset="2"/>
                <a:buChar char="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8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§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kumimoji="0" lang="en-US" altLang="en-US" sz="2400">
                  <a:solidFill>
                    <a:schemeClr val="tx1"/>
                  </a:solidFill>
                </a:rPr>
                <a:t>Dedicated Clusters</a:t>
              </a:r>
            </a:p>
          </p:txBody>
        </p:sp>
      </p:grpSp>
      <p:grpSp>
        <p:nvGrpSpPr>
          <p:cNvPr id="3" name="Group 16">
            <a:extLst>
              <a:ext uri="{FF2B5EF4-FFF2-40B4-BE49-F238E27FC236}">
                <a16:creationId xmlns:a16="http://schemas.microsoft.com/office/drawing/2014/main" id="{902CB425-31C1-85F1-10D9-C4E9BDA4C928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1371600"/>
            <a:ext cx="4038600" cy="3057525"/>
            <a:chOff x="2928" y="864"/>
            <a:chExt cx="2544" cy="1926"/>
          </a:xfrm>
        </p:grpSpPr>
        <p:pic>
          <p:nvPicPr>
            <p:cNvPr id="31764" name="Picture 12">
              <a:extLst>
                <a:ext uri="{FF2B5EF4-FFF2-40B4-BE49-F238E27FC236}">
                  <a16:creationId xmlns:a16="http://schemas.microsoft.com/office/drawing/2014/main" id="{755D6DE0-B096-E6A6-6EBE-E4CF7F6C7F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200"/>
              <a:ext cx="2544" cy="1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65" name="Text Box 15">
              <a:extLst>
                <a:ext uri="{FF2B5EF4-FFF2-40B4-BE49-F238E27FC236}">
                  <a16:creationId xmlns:a16="http://schemas.microsoft.com/office/drawing/2014/main" id="{6BBF49C3-898A-AB1C-95B0-D10294E3C1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864"/>
              <a:ext cx="188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80"/>
                </a:buClr>
                <a:buFont typeface="Times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32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3C0000"/>
                </a:buClr>
                <a:buFont typeface="Symbol" pitchFamily="2" charset="2"/>
                <a:buChar char="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8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§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kumimoji="0" lang="en-US" altLang="en-US" sz="2400">
                  <a:solidFill>
                    <a:schemeClr val="tx1"/>
                  </a:solidFill>
                </a:rPr>
                <a:t>Desktop Computers</a:t>
              </a:r>
            </a:p>
          </p:txBody>
        </p:sp>
      </p:grpSp>
      <p:sp>
        <p:nvSpPr>
          <p:cNvPr id="276498" name="Rectangle 18">
            <a:extLst>
              <a:ext uri="{FF2B5EF4-FFF2-40B4-BE49-F238E27FC236}">
                <a16:creationId xmlns:a16="http://schemas.microsoft.com/office/drawing/2014/main" id="{A3520DAC-1CB6-B8AE-1656-5EF3B52314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04800"/>
            <a:ext cx="8229600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>
                <a:srgbClr val="3333CC"/>
              </a:buClr>
              <a:buFontTx/>
              <a:buNone/>
            </a:pPr>
            <a:r>
              <a:rPr kumimoji="0" lang="en-US" altLang="en-US" sz="4400" b="1">
                <a:solidFill>
                  <a:srgbClr val="3333CC"/>
                </a:solidFill>
              </a:rPr>
              <a:t>…And jobs</a:t>
            </a:r>
          </a:p>
        </p:txBody>
      </p:sp>
      <p:grpSp>
        <p:nvGrpSpPr>
          <p:cNvPr id="4" name="Group 47">
            <a:extLst>
              <a:ext uri="{FF2B5EF4-FFF2-40B4-BE49-F238E27FC236}">
                <a16:creationId xmlns:a16="http://schemas.microsoft.com/office/drawing/2014/main" id="{B84EE2D1-9C4C-1A40-944A-C1CDBB19BA79}"/>
              </a:ext>
            </a:extLst>
          </p:cNvPr>
          <p:cNvGrpSpPr>
            <a:grpSpLocks/>
          </p:cNvGrpSpPr>
          <p:nvPr/>
        </p:nvGrpSpPr>
        <p:grpSpPr bwMode="auto">
          <a:xfrm>
            <a:off x="504825" y="1100138"/>
            <a:ext cx="2971800" cy="2389187"/>
            <a:chOff x="336" y="2547"/>
            <a:chExt cx="1872" cy="1505"/>
          </a:xfrm>
        </p:grpSpPr>
        <p:pic>
          <p:nvPicPr>
            <p:cNvPr id="31762" name="Picture 48">
              <a:extLst>
                <a:ext uri="{FF2B5EF4-FFF2-40B4-BE49-F238E27FC236}">
                  <a16:creationId xmlns:a16="http://schemas.microsoft.com/office/drawing/2014/main" id="{41F08F4F-CD0F-4833-1F23-FD7A297D96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2864"/>
              <a:ext cx="1872" cy="1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63" name="Text Box 49">
              <a:extLst>
                <a:ext uri="{FF2B5EF4-FFF2-40B4-BE49-F238E27FC236}">
                  <a16:creationId xmlns:a16="http://schemas.microsoft.com/office/drawing/2014/main" id="{C2C3E40D-BCBE-766B-3196-F697F50C5E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" y="2547"/>
              <a:ext cx="129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80"/>
                </a:buClr>
                <a:buFont typeface="Times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32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3C0000"/>
                </a:buClr>
                <a:buFont typeface="Symbol" pitchFamily="2" charset="2"/>
                <a:buChar char="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8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§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kumimoji="0" lang="en-US" altLang="en-US" sz="2400">
                  <a:solidFill>
                    <a:schemeClr val="tx1"/>
                  </a:solidFill>
                </a:rPr>
                <a:t>I need a Mac!</a:t>
              </a:r>
            </a:p>
          </p:txBody>
        </p:sp>
      </p:grpSp>
      <p:grpSp>
        <p:nvGrpSpPr>
          <p:cNvPr id="5" name="Group 50">
            <a:extLst>
              <a:ext uri="{FF2B5EF4-FFF2-40B4-BE49-F238E27FC236}">
                <a16:creationId xmlns:a16="http://schemas.microsoft.com/office/drawing/2014/main" id="{0A723E3A-43A7-986E-41B8-54B37F3A7FE1}"/>
              </a:ext>
            </a:extLst>
          </p:cNvPr>
          <p:cNvGrpSpPr>
            <a:grpSpLocks/>
          </p:cNvGrpSpPr>
          <p:nvPr/>
        </p:nvGrpSpPr>
        <p:grpSpPr bwMode="auto">
          <a:xfrm>
            <a:off x="425450" y="3738563"/>
            <a:ext cx="2813050" cy="2724150"/>
            <a:chOff x="219" y="176"/>
            <a:chExt cx="1772" cy="1716"/>
          </a:xfrm>
        </p:grpSpPr>
        <p:pic>
          <p:nvPicPr>
            <p:cNvPr id="31760" name="Picture 51">
              <a:extLst>
                <a:ext uri="{FF2B5EF4-FFF2-40B4-BE49-F238E27FC236}">
                  <a16:creationId xmlns:a16="http://schemas.microsoft.com/office/drawing/2014/main" id="{129157D6-6042-00B0-BC11-C76BBEE122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9" y="710"/>
              <a:ext cx="1134" cy="1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761" name="Text Box 52">
              <a:extLst>
                <a:ext uri="{FF2B5EF4-FFF2-40B4-BE49-F238E27FC236}">
                  <a16:creationId xmlns:a16="http://schemas.microsoft.com/office/drawing/2014/main" id="{EB02E0FA-0648-332B-76EF-CCD54899B1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" y="176"/>
              <a:ext cx="1772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80"/>
                </a:buClr>
                <a:buFont typeface="Times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32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3C0000"/>
                </a:buClr>
                <a:buFont typeface="Symbol" pitchFamily="2" charset="2"/>
                <a:buChar char="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8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§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kumimoji="0" lang="en-US" altLang="en-US" sz="2400">
                  <a:solidFill>
                    <a:schemeClr val="tx1"/>
                  </a:solidFill>
                </a:rPr>
                <a:t>I need a Linux box </a:t>
              </a:r>
            </a:p>
            <a:p>
              <a:pPr eaLnBrk="1" hangingPunct="1">
                <a:buClrTx/>
                <a:buFontTx/>
                <a:buNone/>
              </a:pPr>
              <a:r>
                <a:rPr kumimoji="0" lang="en-US" altLang="en-US" sz="2400">
                  <a:solidFill>
                    <a:schemeClr val="tx1"/>
                  </a:solidFill>
                </a:rPr>
                <a:t>with 2GB RAM!</a:t>
              </a:r>
            </a:p>
          </p:txBody>
        </p:sp>
      </p:grpSp>
      <p:grpSp>
        <p:nvGrpSpPr>
          <p:cNvPr id="6" name="Group 54">
            <a:extLst>
              <a:ext uri="{FF2B5EF4-FFF2-40B4-BE49-F238E27FC236}">
                <a16:creationId xmlns:a16="http://schemas.microsoft.com/office/drawing/2014/main" id="{1614D3A3-13CE-154C-E920-5E8F9FB3526A}"/>
              </a:ext>
            </a:extLst>
          </p:cNvPr>
          <p:cNvGrpSpPr>
            <a:grpSpLocks/>
          </p:cNvGrpSpPr>
          <p:nvPr/>
        </p:nvGrpSpPr>
        <p:grpSpPr bwMode="auto">
          <a:xfrm>
            <a:off x="3205163" y="2263775"/>
            <a:ext cx="2530475" cy="3349625"/>
            <a:chOff x="2001" y="1444"/>
            <a:chExt cx="1594" cy="576"/>
          </a:xfrm>
        </p:grpSpPr>
        <p:sp>
          <p:nvSpPr>
            <p:cNvPr id="31758" name="Oval 55">
              <a:extLst>
                <a:ext uri="{FF2B5EF4-FFF2-40B4-BE49-F238E27FC236}">
                  <a16:creationId xmlns:a16="http://schemas.microsoft.com/office/drawing/2014/main" id="{3328EB13-0C53-5B6D-AE83-7C9CB3E68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1" y="1444"/>
              <a:ext cx="1594" cy="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80"/>
                </a:buClr>
                <a:buFont typeface="Times" charset="0"/>
                <a:buChar char="•"/>
                <a:defRPr kumimoji="1" sz="32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3C0000"/>
                </a:buClr>
                <a:buFont typeface="Symbol" pitchFamily="2" charset="2"/>
                <a:buChar char=""/>
                <a:defRPr kumimoji="1" sz="28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§"/>
                <a:defRPr kumimoji="1" sz="24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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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endParaRPr kumimoji="0" lang="en-US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31759" name="Text Box 56">
              <a:extLst>
                <a:ext uri="{FF2B5EF4-FFF2-40B4-BE49-F238E27FC236}">
                  <a16:creationId xmlns:a16="http://schemas.microsoft.com/office/drawing/2014/main" id="{D689444C-0239-2E36-11EA-B42B61E631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1" y="1576"/>
              <a:ext cx="1183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80"/>
                </a:buClr>
                <a:buFont typeface="Times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32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3C0000"/>
                </a:buClr>
                <a:buFont typeface="Symbol" pitchFamily="2" charset="2"/>
                <a:buChar char="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8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§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kumimoji="0" lang="en-US" altLang="en-US" sz="2400">
                  <a:solidFill>
                    <a:schemeClr val="tx1"/>
                  </a:solidFill>
                </a:rPr>
                <a:t>Matchmaker</a:t>
              </a:r>
            </a:p>
          </p:txBody>
        </p:sp>
      </p:grpSp>
      <p:sp>
        <p:nvSpPr>
          <p:cNvPr id="31754" name="AutoShape 57">
            <a:extLst>
              <a:ext uri="{FF2B5EF4-FFF2-40B4-BE49-F238E27FC236}">
                <a16:creationId xmlns:a16="http://schemas.microsoft.com/office/drawing/2014/main" id="{8AB32D1F-7339-36D4-C94E-AED2A8857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1425" y="2127250"/>
            <a:ext cx="5419725" cy="500063"/>
          </a:xfrm>
          <a:prstGeom prst="curvedUpArrow">
            <a:avLst>
              <a:gd name="adj1" fmla="val 216762"/>
              <a:gd name="adj2" fmla="val 433523"/>
              <a:gd name="adj3" fmla="val 33333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endParaRPr kumimoji="0" lang="en-US" altLang="en-US" sz="2400">
              <a:solidFill>
                <a:schemeClr val="tx1"/>
              </a:solidFill>
            </a:endParaRPr>
          </a:p>
        </p:txBody>
      </p:sp>
      <p:sp>
        <p:nvSpPr>
          <p:cNvPr id="276538" name="AutoShape 58">
            <a:extLst>
              <a:ext uri="{FF2B5EF4-FFF2-40B4-BE49-F238E27FC236}">
                <a16:creationId xmlns:a16="http://schemas.microsoft.com/office/drawing/2014/main" id="{D02FEAB9-C703-4374-1C3D-3AB2F0AE1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2350" y="1858963"/>
            <a:ext cx="4244975" cy="711200"/>
          </a:xfrm>
          <a:prstGeom prst="curvedUpArrow">
            <a:avLst>
              <a:gd name="adj1" fmla="val 119375"/>
              <a:gd name="adj2" fmla="val 238750"/>
              <a:gd name="adj3" fmla="val 33333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endParaRPr kumimoji="0" lang="en-US" altLang="en-US" sz="2400">
              <a:solidFill>
                <a:schemeClr val="tx1"/>
              </a:solidFill>
            </a:endParaRPr>
          </a:p>
        </p:txBody>
      </p:sp>
      <p:sp>
        <p:nvSpPr>
          <p:cNvPr id="276540" name="AutoShape 60">
            <a:extLst>
              <a:ext uri="{FF2B5EF4-FFF2-40B4-BE49-F238E27FC236}">
                <a16:creationId xmlns:a16="http://schemas.microsoft.com/office/drawing/2014/main" id="{9C4CE870-A285-009A-43B5-4F62698A60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3325" y="4864100"/>
            <a:ext cx="4359275" cy="846138"/>
          </a:xfrm>
          <a:prstGeom prst="curvedUpArrow">
            <a:avLst>
              <a:gd name="adj1" fmla="val 103039"/>
              <a:gd name="adj2" fmla="val 206079"/>
              <a:gd name="adj3" fmla="val 33333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endParaRPr kumimoji="0" lang="en-US" altLang="en-US" sz="2400">
              <a:solidFill>
                <a:schemeClr val="tx1"/>
              </a:solidFill>
            </a:endParaRPr>
          </a:p>
        </p:txBody>
      </p:sp>
      <p:pic>
        <p:nvPicPr>
          <p:cNvPr id="31757" name="Picture 23">
            <a:extLst>
              <a:ext uri="{FF2B5EF4-FFF2-40B4-BE49-F238E27FC236}">
                <a16:creationId xmlns:a16="http://schemas.microsoft.com/office/drawing/2014/main" id="{6532AB8C-B032-3267-18B4-A38CFC7611E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113" y="114300"/>
            <a:ext cx="1317625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5.62891E-7 L 3.33333E-6 -0.1674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38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6.76396E-7 L 0.47917 -6.76396E-7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9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76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76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3" grpId="0"/>
      <p:bldP spid="276482" grpId="0"/>
      <p:bldP spid="276498" grpId="0"/>
      <p:bldP spid="276498" grpId="1"/>
      <p:bldP spid="276538" grpId="0" animBg="1"/>
      <p:bldP spid="27654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626DCEB8-02A6-B477-E253-A676C2D626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Quick Terminology</a:t>
            </a:r>
          </a:p>
        </p:txBody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F20ACBF3-6778-27CA-BE33-36F5FB91AB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11150" y="1233488"/>
            <a:ext cx="8578850" cy="5153025"/>
          </a:xfrm>
        </p:spPr>
        <p:txBody>
          <a:bodyPr/>
          <a:lstStyle/>
          <a:p>
            <a:pPr eaLnBrk="1" hangingPunct="1"/>
            <a:r>
              <a:rPr lang="en-US" altLang="en-US" sz="3000">
                <a:solidFill>
                  <a:srgbClr val="FF0000"/>
                </a:solidFill>
              </a:rPr>
              <a:t>Cluster</a:t>
            </a:r>
            <a:r>
              <a:rPr lang="en-US" altLang="en-US" sz="3000"/>
              <a:t>: A dedicated set of computers not for interactive use</a:t>
            </a:r>
          </a:p>
          <a:p>
            <a:pPr eaLnBrk="1" hangingPunct="1"/>
            <a:r>
              <a:rPr lang="en-US" altLang="en-US" sz="3000">
                <a:solidFill>
                  <a:srgbClr val="FF0000"/>
                </a:solidFill>
              </a:rPr>
              <a:t>Pool</a:t>
            </a:r>
            <a:r>
              <a:rPr lang="en-US" altLang="en-US" sz="3000"/>
              <a:t>: A collection of computers used by Condor</a:t>
            </a:r>
          </a:p>
          <a:p>
            <a:pPr lvl="1" eaLnBrk="1" hangingPunct="1"/>
            <a:r>
              <a:rPr lang="en-US" altLang="en-US" sz="2600"/>
              <a:t>May be dedicated</a:t>
            </a:r>
          </a:p>
          <a:p>
            <a:pPr lvl="1" eaLnBrk="1" hangingPunct="1"/>
            <a:r>
              <a:rPr lang="en-US" altLang="en-US" sz="2600"/>
              <a:t>May be interactive</a:t>
            </a:r>
          </a:p>
          <a:p>
            <a:pPr eaLnBrk="1" hangingPunct="1"/>
            <a:r>
              <a:rPr lang="en-US" altLang="en-US" sz="3000"/>
              <a:t>Remember: </a:t>
            </a:r>
          </a:p>
          <a:p>
            <a:pPr lvl="1" eaLnBrk="1" hangingPunct="1"/>
            <a:r>
              <a:rPr lang="en-US" altLang="en-US" sz="2600"/>
              <a:t>Condor can manage a cluster in a machine room</a:t>
            </a:r>
          </a:p>
          <a:p>
            <a:pPr lvl="1" eaLnBrk="1" hangingPunct="1"/>
            <a:r>
              <a:rPr lang="en-US" altLang="en-US" sz="2600"/>
              <a:t>Condor can use desktop computers</a:t>
            </a:r>
          </a:p>
          <a:p>
            <a:pPr lvl="1" eaLnBrk="1" hangingPunct="1"/>
            <a:r>
              <a:rPr lang="en-US" altLang="en-US" sz="2600"/>
              <a:t>Condor can access remote computers</a:t>
            </a:r>
          </a:p>
          <a:p>
            <a:pPr lvl="1" eaLnBrk="1" hangingPunct="1"/>
            <a:r>
              <a:rPr lang="en-US" altLang="en-US" sz="2600"/>
              <a:t>HTC uses all available resources</a:t>
            </a:r>
          </a:p>
        </p:txBody>
      </p:sp>
      <p:pic>
        <p:nvPicPr>
          <p:cNvPr id="33795" name="Picture 3" descr="Screen Shot 2014-06-24 at 2.10.18 PM.png">
            <a:extLst>
              <a:ext uri="{FF2B5EF4-FFF2-40B4-BE49-F238E27FC236}">
                <a16:creationId xmlns:a16="http://schemas.microsoft.com/office/drawing/2014/main" id="{5FA2140A-288B-9E5C-C3F4-7919971E40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6" name="Picture 4">
            <a:extLst>
              <a:ext uri="{FF2B5EF4-FFF2-40B4-BE49-F238E27FC236}">
                <a16:creationId xmlns:a16="http://schemas.microsoft.com/office/drawing/2014/main" id="{22709CB0-99A6-B3CF-64CA-9196C8B741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113" y="114300"/>
            <a:ext cx="1317625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5">
            <a:extLst>
              <a:ext uri="{FF2B5EF4-FFF2-40B4-BE49-F238E27FC236}">
                <a16:creationId xmlns:a16="http://schemas.microsoft.com/office/drawing/2014/main" id="{64CFAC44-3E4F-FE8C-7D02-7330767BE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813" y="2782888"/>
            <a:ext cx="4503737" cy="3857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Char char="•"/>
            </a:pPr>
            <a:endParaRPr kumimoji="0" lang="en-US" altLang="en-US" sz="2400">
              <a:solidFill>
                <a:schemeClr val="tx1"/>
              </a:solidFill>
            </a:endParaRPr>
          </a:p>
        </p:txBody>
      </p:sp>
      <p:sp>
        <p:nvSpPr>
          <p:cNvPr id="35842" name="Rectangle 4">
            <a:extLst>
              <a:ext uri="{FF2B5EF4-FFF2-40B4-BE49-F238E27FC236}">
                <a16:creationId xmlns:a16="http://schemas.microsoft.com/office/drawing/2014/main" id="{A455B490-1679-511F-28FB-A63EEC76F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813" y="3687763"/>
            <a:ext cx="7134225" cy="38576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Char char="•"/>
            </a:pPr>
            <a:endParaRPr kumimoji="0" lang="en-US" altLang="en-US" sz="2400">
              <a:solidFill>
                <a:schemeClr val="tx1"/>
              </a:solidFill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26672015-6221-2C78-53BE-EC02670EAE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Matchmaking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271E3A4A-6736-B5BC-B2EA-E2012964D5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85875"/>
            <a:ext cx="8229600" cy="4273550"/>
          </a:xfrm>
        </p:spPr>
        <p:txBody>
          <a:bodyPr/>
          <a:lstStyle/>
          <a:p>
            <a:pPr eaLnBrk="1" hangingPunct="1"/>
            <a:r>
              <a:rPr lang="en-US" altLang="en-US" sz="2800"/>
              <a:t>Matchmaking is fundamental to Condor</a:t>
            </a:r>
          </a:p>
          <a:p>
            <a:pPr eaLnBrk="1" hangingPunct="1"/>
            <a:r>
              <a:rPr lang="en-US" altLang="en-US" sz="2800"/>
              <a:t>Matchmaking is two-way</a:t>
            </a:r>
          </a:p>
          <a:p>
            <a:pPr lvl="1" eaLnBrk="1" hangingPunct="1"/>
            <a:r>
              <a:rPr lang="en-US" altLang="en-US" sz="2400"/>
              <a:t>Job describes what it requires:</a:t>
            </a:r>
          </a:p>
          <a:p>
            <a:pPr lvl="1" eaLnBrk="1" hangingPunct="1">
              <a:buFont typeface="Marlett" pitchFamily="2" charset="2"/>
              <a:buNone/>
            </a:pPr>
            <a:r>
              <a:rPr lang="en-US" altLang="en-US" sz="2400"/>
              <a:t>	I need Linux &amp;&amp; 8 GB of RAM</a:t>
            </a:r>
          </a:p>
          <a:p>
            <a:pPr lvl="1" eaLnBrk="1" hangingPunct="1"/>
            <a:r>
              <a:rPr lang="en-US" altLang="en-US" sz="2400"/>
              <a:t>Machine describes what it requires:</a:t>
            </a:r>
          </a:p>
          <a:p>
            <a:pPr lvl="1" eaLnBrk="1" hangingPunct="1">
              <a:buFont typeface="Marlett" pitchFamily="2" charset="2"/>
              <a:buNone/>
            </a:pPr>
            <a:r>
              <a:rPr lang="en-US" altLang="en-US" sz="2400"/>
              <a:t>	I will only run jobs from the Physics department</a:t>
            </a:r>
          </a:p>
          <a:p>
            <a:pPr eaLnBrk="1" hangingPunct="1"/>
            <a:r>
              <a:rPr lang="en-US" altLang="en-US" sz="2800"/>
              <a:t>Matchmaking allows preferences</a:t>
            </a:r>
          </a:p>
          <a:p>
            <a:pPr lvl="1" eaLnBrk="1" hangingPunct="1"/>
            <a:r>
              <a:rPr lang="en-US" altLang="en-US" sz="2400"/>
              <a:t>I </a:t>
            </a:r>
            <a:r>
              <a:rPr lang="en-US" altLang="en-US" sz="2400">
                <a:solidFill>
                  <a:srgbClr val="FF0000"/>
                </a:solidFill>
              </a:rPr>
              <a:t>need</a:t>
            </a:r>
            <a:r>
              <a:rPr lang="en-US" altLang="en-US" sz="2400"/>
              <a:t> Linux, and I </a:t>
            </a:r>
            <a:r>
              <a:rPr lang="en-US" altLang="en-US" sz="2400">
                <a:solidFill>
                  <a:srgbClr val="FF0000"/>
                </a:solidFill>
              </a:rPr>
              <a:t>prefer</a:t>
            </a:r>
            <a:r>
              <a:rPr lang="en-US" altLang="en-US" sz="2400"/>
              <a:t> machines with more memory but will run on any machine you provide me</a:t>
            </a:r>
          </a:p>
        </p:txBody>
      </p:sp>
      <p:pic>
        <p:nvPicPr>
          <p:cNvPr id="35845" name="Picture 5" descr="Screen Shot 2014-06-24 at 2.10.18 PM.png">
            <a:extLst>
              <a:ext uri="{FF2B5EF4-FFF2-40B4-BE49-F238E27FC236}">
                <a16:creationId xmlns:a16="http://schemas.microsoft.com/office/drawing/2014/main" id="{3A9B00EE-0401-D0FE-323E-40D683EBB3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6" name="Picture 6">
            <a:extLst>
              <a:ext uri="{FF2B5EF4-FFF2-40B4-BE49-F238E27FC236}">
                <a16:creationId xmlns:a16="http://schemas.microsoft.com/office/drawing/2014/main" id="{4BAF9554-1F7C-AB24-A6D2-C871E6D8C6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" y="5905500"/>
            <a:ext cx="127317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7" name="Picture 7">
            <a:extLst>
              <a:ext uri="{FF2B5EF4-FFF2-40B4-BE49-F238E27FC236}">
                <a16:creationId xmlns:a16="http://schemas.microsoft.com/office/drawing/2014/main" id="{CED8B9D7-B81F-A937-C447-E98C401557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113" y="114300"/>
            <a:ext cx="1317625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B1CF1B73-1E2A-6B40-4E81-13502D4A68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Why Two-way Matching?</a:t>
            </a:r>
          </a:p>
        </p:txBody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id="{FBAFD534-8A35-A737-B73D-187CA18083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Condor conceptually divides people into three groups:</a:t>
            </a:r>
          </a:p>
          <a:p>
            <a:pPr lvl="1" eaLnBrk="1" hangingPunct="1"/>
            <a:r>
              <a:rPr lang="en-US" altLang="en-US"/>
              <a:t>Job submitters</a:t>
            </a:r>
          </a:p>
          <a:p>
            <a:pPr lvl="1" eaLnBrk="1" hangingPunct="1"/>
            <a:r>
              <a:rPr lang="en-US" altLang="en-US"/>
              <a:t>Computer owners</a:t>
            </a:r>
          </a:p>
          <a:p>
            <a:pPr lvl="1" eaLnBrk="1" hangingPunct="1"/>
            <a:r>
              <a:rPr lang="en-US" altLang="en-US"/>
              <a:t>Pool (cluster) administrator</a:t>
            </a:r>
          </a:p>
          <a:p>
            <a:pPr eaLnBrk="1" hangingPunct="1"/>
            <a:r>
              <a:rPr lang="en-US" altLang="en-US"/>
              <a:t>All three of these groups have preferences</a:t>
            </a:r>
          </a:p>
        </p:txBody>
      </p:sp>
      <p:sp>
        <p:nvSpPr>
          <p:cNvPr id="37891" name="Text Box 4">
            <a:extLst>
              <a:ext uri="{FF2B5EF4-FFF2-40B4-BE49-F238E27FC236}">
                <a16:creationId xmlns:a16="http://schemas.microsoft.com/office/drawing/2014/main" id="{3540C5D4-8885-36CD-6DFD-3E376711D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7225" y="1836738"/>
            <a:ext cx="733425" cy="206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kumimoji="0" lang="en-US" altLang="en-US" sz="1280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37892" name="Text Box 5">
            <a:extLst>
              <a:ext uri="{FF2B5EF4-FFF2-40B4-BE49-F238E27FC236}">
                <a16:creationId xmlns:a16="http://schemas.microsoft.com/office/drawing/2014/main" id="{D29440ED-331E-DAB7-C9FD-E04FD67CD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2075" y="2327275"/>
            <a:ext cx="6496050" cy="1412875"/>
          </a:xfrm>
          <a:prstGeom prst="rightBrace">
            <a:avLst>
              <a:gd name="adj1" fmla="val 8333"/>
              <a:gd name="adj2" fmla="val 50000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kumimoji="0" lang="en-US" altLang="en-US" sz="2400">
                <a:solidFill>
                  <a:schemeClr val="tx1"/>
                </a:solidFill>
              </a:rPr>
              <a:t>May or may not</a:t>
            </a:r>
          </a:p>
          <a:p>
            <a:pPr eaLnBrk="1" hangingPunct="1">
              <a:buClrTx/>
              <a:buFontTx/>
              <a:buNone/>
            </a:pPr>
            <a:r>
              <a:rPr kumimoji="0" lang="en-US" altLang="en-US" sz="2400">
                <a:solidFill>
                  <a:schemeClr val="tx1"/>
                </a:solidFill>
              </a:rPr>
              <a:t>be the same</a:t>
            </a:r>
          </a:p>
          <a:p>
            <a:pPr eaLnBrk="1" hangingPunct="1">
              <a:buClrTx/>
              <a:buFontTx/>
              <a:buNone/>
            </a:pPr>
            <a:r>
              <a:rPr kumimoji="0" lang="en-US" altLang="en-US" sz="2400">
                <a:solidFill>
                  <a:schemeClr val="tx1"/>
                </a:solidFill>
              </a:rPr>
              <a:t>people</a:t>
            </a:r>
          </a:p>
        </p:txBody>
      </p:sp>
      <p:pic>
        <p:nvPicPr>
          <p:cNvPr id="37893" name="Picture 5" descr="Screen Shot 2014-06-24 at 2.10.18 PM.png">
            <a:extLst>
              <a:ext uri="{FF2B5EF4-FFF2-40B4-BE49-F238E27FC236}">
                <a16:creationId xmlns:a16="http://schemas.microsoft.com/office/drawing/2014/main" id="{C3AE92EC-D286-BC51-1AA5-8B4076FEE3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4" name="Picture 6">
            <a:extLst>
              <a:ext uri="{FF2B5EF4-FFF2-40B4-BE49-F238E27FC236}">
                <a16:creationId xmlns:a16="http://schemas.microsoft.com/office/drawing/2014/main" id="{AD23705B-50D2-EF49-34BB-5D346ECF98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" y="5905500"/>
            <a:ext cx="127317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5" name="Picture 7">
            <a:extLst>
              <a:ext uri="{FF2B5EF4-FFF2-40B4-BE49-F238E27FC236}">
                <a16:creationId xmlns:a16="http://schemas.microsoft.com/office/drawing/2014/main" id="{6901E0C6-9AAC-5C99-133F-6D2E43CD2B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113" y="114300"/>
            <a:ext cx="1317625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BBD65CC3-9697-F077-60F5-4DD27F0E3E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ClassAds</a:t>
            </a:r>
          </a:p>
        </p:txBody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6811B3A8-DC8B-94F8-42CD-5EABDCF36F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ClassAds state facts</a:t>
            </a:r>
          </a:p>
          <a:p>
            <a:pPr lvl="1" eaLnBrk="1" hangingPunct="1"/>
            <a:r>
              <a:rPr lang="en-US" altLang="en-US"/>
              <a:t>My job</a:t>
            </a:r>
            <a:r>
              <a:rPr lang="ja-JP" altLang="en-US"/>
              <a:t>’</a:t>
            </a:r>
            <a:r>
              <a:rPr lang="en-US" altLang="ja-JP"/>
              <a:t>s executable is analysis.exe</a:t>
            </a:r>
          </a:p>
          <a:p>
            <a:pPr lvl="1" eaLnBrk="1" hangingPunct="1"/>
            <a:r>
              <a:rPr lang="en-US" altLang="en-US"/>
              <a:t>My machine</a:t>
            </a:r>
            <a:r>
              <a:rPr lang="ja-JP" altLang="en-US"/>
              <a:t>’</a:t>
            </a:r>
            <a:r>
              <a:rPr lang="en-US" altLang="ja-JP"/>
              <a:t>s load average is 5.6</a:t>
            </a:r>
          </a:p>
          <a:p>
            <a:pPr eaLnBrk="1" hangingPunct="1"/>
            <a:r>
              <a:rPr lang="en-US" altLang="en-US"/>
              <a:t>ClassAds state preferences</a:t>
            </a:r>
          </a:p>
          <a:p>
            <a:pPr lvl="1" eaLnBrk="1" hangingPunct="1"/>
            <a:r>
              <a:rPr lang="en-US" altLang="en-US"/>
              <a:t>I require a computer with Linux</a:t>
            </a:r>
          </a:p>
          <a:p>
            <a:pPr eaLnBrk="1" hangingPunct="1"/>
            <a:r>
              <a:rPr lang="en-US" altLang="ja-JP"/>
              <a:t>ClassAds are extensible</a:t>
            </a:r>
          </a:p>
          <a:p>
            <a:pPr lvl="1" eaLnBrk="1" hangingPunct="1"/>
            <a:r>
              <a:rPr lang="en-US" altLang="ja-JP"/>
              <a:t>They say whatever you </a:t>
            </a:r>
          </a:p>
          <a:p>
            <a:pPr lvl="1" eaLnBrk="1" hangingPunct="1">
              <a:buFont typeface="Symbol" pitchFamily="2" charset="2"/>
              <a:buNone/>
            </a:pPr>
            <a:r>
              <a:rPr lang="en-US" altLang="ja-JP"/>
              <a:t>want them to say</a:t>
            </a:r>
          </a:p>
          <a:p>
            <a:pPr lvl="1" eaLnBrk="1" hangingPunct="1">
              <a:buFont typeface="Symbol" pitchFamily="2" charset="2"/>
              <a:buNone/>
            </a:pPr>
            <a:endParaRPr lang="en-US" altLang="en-US"/>
          </a:p>
          <a:p>
            <a:pPr lvl="1" eaLnBrk="1" hangingPunct="1">
              <a:buFont typeface="Symbol" pitchFamily="2" charset="2"/>
              <a:buNone/>
            </a:pPr>
            <a:endParaRPr lang="en-US" altLang="en-US"/>
          </a:p>
        </p:txBody>
      </p:sp>
      <p:pic>
        <p:nvPicPr>
          <p:cNvPr id="39939" name="iStock_ClassifiedAd.jpg" descr="/Users/roy/Documents/Pictures For Presentations/iStock_ClassifiedAd.jpg">
            <a:extLst>
              <a:ext uri="{FF2B5EF4-FFF2-40B4-BE49-F238E27FC236}">
                <a16:creationId xmlns:a16="http://schemas.microsoft.com/office/drawing/2014/main" id="{4F7DD417-F9E9-6904-B00C-B167CB7CBF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475" y="4468813"/>
            <a:ext cx="3184525" cy="238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0" name="Picture 4" descr="Screen Shot 2014-06-24 at 2.10.18 PM.png">
            <a:extLst>
              <a:ext uri="{FF2B5EF4-FFF2-40B4-BE49-F238E27FC236}">
                <a16:creationId xmlns:a16="http://schemas.microsoft.com/office/drawing/2014/main" id="{B4451C3F-EA88-0ADB-65A0-7370695248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Picture 5">
            <a:extLst>
              <a:ext uri="{FF2B5EF4-FFF2-40B4-BE49-F238E27FC236}">
                <a16:creationId xmlns:a16="http://schemas.microsoft.com/office/drawing/2014/main" id="{61FE36C7-E38B-783E-B103-D74497E7E4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" y="5905500"/>
            <a:ext cx="127317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2" name="Picture 6">
            <a:extLst>
              <a:ext uri="{FF2B5EF4-FFF2-40B4-BE49-F238E27FC236}">
                <a16:creationId xmlns:a16="http://schemas.microsoft.com/office/drawing/2014/main" id="{2E8703B8-B203-2004-2CEC-9AEE654CF5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113" y="114300"/>
            <a:ext cx="1317625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>
            <a:extLst>
              <a:ext uri="{FF2B5EF4-FFF2-40B4-BE49-F238E27FC236}">
                <a16:creationId xmlns:a16="http://schemas.microsoft.com/office/drawing/2014/main" id="{A17CCD77-28D8-2F00-22F5-BD8FDA1F4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Follow Along at:</a:t>
            </a:r>
          </a:p>
        </p:txBody>
      </p:sp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871F9331-FF2A-CD3D-C04E-22C837A65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963" y="1333500"/>
            <a:ext cx="8580437" cy="2882900"/>
          </a:xfrm>
        </p:spPr>
        <p:txBody>
          <a:bodyPr/>
          <a:lstStyle/>
          <a:p>
            <a:pPr lvl="1">
              <a:buFont typeface="Symbol" pitchFamily="2" charset="2"/>
              <a:buNone/>
            </a:pPr>
            <a:endParaRPr lang="en-US" altLang="en-US"/>
          </a:p>
          <a:p>
            <a:pPr lvl="1">
              <a:buFont typeface="Symbol" pitchFamily="2" charset="2"/>
              <a:buNone/>
            </a:pPr>
            <a:endParaRPr lang="en-US" altLang="en-US"/>
          </a:p>
          <a:p>
            <a:pPr lvl="1">
              <a:buFont typeface="Symbol" pitchFamily="2" charset="2"/>
              <a:buNone/>
            </a:pPr>
            <a:endParaRPr lang="en-US" altLang="en-US"/>
          </a:p>
          <a:p>
            <a:pPr lvl="1">
              <a:buFont typeface="Symbol" pitchFamily="2" charset="2"/>
              <a:buNone/>
            </a:pPr>
            <a:r>
              <a:rPr lang="en-US" altLang="en-US">
                <a:hlinkClick r:id="rId2"/>
              </a:rPr>
              <a:t>https://opensciencegrid.github.io/dosar/Materials/TriesteMaterials/</a:t>
            </a:r>
            <a:r>
              <a:rPr lang="en-US" altLang="en-US"/>
              <a:t> </a:t>
            </a:r>
          </a:p>
        </p:txBody>
      </p:sp>
      <p:sp>
        <p:nvSpPr>
          <p:cNvPr id="17411" name="Slide Number Placeholder 3">
            <a:extLst>
              <a:ext uri="{FF2B5EF4-FFF2-40B4-BE49-F238E27FC236}">
                <a16:creationId xmlns:a16="http://schemas.microsoft.com/office/drawing/2014/main" id="{BB448D27-FBB5-826C-987F-60682507E1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1EAAD0E-137C-974E-BFBC-163042A40A7B}" type="slidenum">
              <a:rPr kumimoji="0" lang="en-US" altLang="en-US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kumimoji="0" lang="en-US" altLang="en-US" sz="1400">
              <a:solidFill>
                <a:srgbClr val="FF8000"/>
              </a:solidFill>
            </a:endParaRPr>
          </a:p>
        </p:txBody>
      </p:sp>
      <p:pic>
        <p:nvPicPr>
          <p:cNvPr id="17412" name="Picture 1" descr="Screen Shot 2014-06-24 at 2.10.18 PM.png">
            <a:extLst>
              <a:ext uri="{FF2B5EF4-FFF2-40B4-BE49-F238E27FC236}">
                <a16:creationId xmlns:a16="http://schemas.microsoft.com/office/drawing/2014/main" id="{719493EB-59A1-4EAB-A7D4-587A678BC7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5">
            <a:extLst>
              <a:ext uri="{FF2B5EF4-FFF2-40B4-BE49-F238E27FC236}">
                <a16:creationId xmlns:a16="http://schemas.microsoft.com/office/drawing/2014/main" id="{562036A5-0401-EA31-E8DA-51DFFCBBCF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" y="5905500"/>
            <a:ext cx="127317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6">
            <a:extLst>
              <a:ext uri="{FF2B5EF4-FFF2-40B4-BE49-F238E27FC236}">
                <a16:creationId xmlns:a16="http://schemas.microsoft.com/office/drawing/2014/main" id="{28C34451-3754-21FF-C178-553C9FAE6E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113" y="114300"/>
            <a:ext cx="1317625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5">
            <a:extLst>
              <a:ext uri="{FF2B5EF4-FFF2-40B4-BE49-F238E27FC236}">
                <a16:creationId xmlns:a16="http://schemas.microsoft.com/office/drawing/2014/main" id="{24871A4F-44FA-F47F-14C3-BAB491FB3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151438"/>
            <a:ext cx="9144000" cy="17065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Char char="•"/>
            </a:pPr>
            <a:endParaRPr kumimoji="0" lang="en-US" altLang="en-US" sz="2400">
              <a:solidFill>
                <a:schemeClr val="tx1"/>
              </a:solidFill>
            </a:endParaRPr>
          </a:p>
        </p:txBody>
      </p:sp>
      <p:sp>
        <p:nvSpPr>
          <p:cNvPr id="41986" name="Rectangle 5">
            <a:extLst>
              <a:ext uri="{FF2B5EF4-FFF2-40B4-BE49-F238E27FC236}">
                <a16:creationId xmlns:a16="http://schemas.microsoft.com/office/drawing/2014/main" id="{A6CDF5FC-EDF3-11E9-0B5A-86DFEB381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1525" y="1743075"/>
            <a:ext cx="5578475" cy="404495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Char char="•"/>
            </a:pPr>
            <a:endParaRPr kumimoji="0" lang="en-US" altLang="en-US" sz="2400">
              <a:solidFill>
                <a:schemeClr val="tx1"/>
              </a:solidFill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B628625C-D8F5-5450-0752-5E6B7F3AD5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ClassAd</a:t>
            </a:r>
          </a:p>
        </p:txBody>
      </p:sp>
      <p:sp>
        <p:nvSpPr>
          <p:cNvPr id="41988" name="Rectangle 4">
            <a:extLst>
              <a:ext uri="{FF2B5EF4-FFF2-40B4-BE49-F238E27FC236}">
                <a16:creationId xmlns:a16="http://schemas.microsoft.com/office/drawing/2014/main" id="{6910C447-726C-A2D1-EFF7-BB3F96006411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2235200" y="1303338"/>
            <a:ext cx="5384800" cy="4489450"/>
          </a:xfrm>
        </p:spPr>
        <p:txBody>
          <a:bodyPr/>
          <a:lstStyle/>
          <a:p>
            <a:pPr eaLnBrk="1" hangingPunct="1">
              <a:buClr>
                <a:srgbClr val="000000"/>
              </a:buClr>
              <a:buFont typeface="Times New Roman" panose="02020603050405020304" pitchFamily="18" charset="0"/>
              <a:buNone/>
            </a:pPr>
            <a:endParaRPr lang="en-US" altLang="en-US" sz="2000">
              <a:latin typeface="Courier New" panose="02070309020205020404" pitchFamily="49" charset="0"/>
            </a:endParaRPr>
          </a:p>
          <a:p>
            <a:pPr eaLnBrk="1" hangingPunct="1"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MyType       = "Job"</a:t>
            </a:r>
          </a:p>
          <a:p>
            <a:pPr eaLnBrk="1" hangingPunct="1"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TargetType   = "Machine"</a:t>
            </a:r>
          </a:p>
          <a:p>
            <a:pPr eaLnBrk="1" hangingPunct="1"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ClusterId    = 1377</a:t>
            </a:r>
          </a:p>
          <a:p>
            <a:pPr eaLnBrk="1" hangingPunct="1"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Owner        = "roy</a:t>
            </a:r>
            <a:r>
              <a:rPr lang="ja-JP" altLang="en-US" sz="2000">
                <a:latin typeface="Courier New" panose="02070309020205020404" pitchFamily="49" charset="0"/>
              </a:rPr>
              <a:t>“</a:t>
            </a:r>
            <a:endParaRPr lang="en-US" altLang="ja-JP" sz="2000">
              <a:latin typeface="Courier New" panose="02070309020205020404" pitchFamily="49" charset="0"/>
            </a:endParaRPr>
          </a:p>
          <a:p>
            <a:pPr eaLnBrk="1" hangingPunct="1"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Cmd          = </a:t>
            </a:r>
            <a:r>
              <a:rPr lang="ja-JP" altLang="en-US" sz="2000">
                <a:latin typeface="Courier New" panose="02070309020205020404" pitchFamily="49" charset="0"/>
              </a:rPr>
              <a:t>“</a:t>
            </a:r>
            <a:r>
              <a:rPr lang="en-US" altLang="ja-JP" sz="2000">
                <a:latin typeface="Courier New" panose="02070309020205020404" pitchFamily="49" charset="0"/>
              </a:rPr>
              <a:t>analysis.exe</a:t>
            </a:r>
            <a:r>
              <a:rPr lang="ja-JP" altLang="en-US" sz="2000">
                <a:latin typeface="Courier New" panose="02070309020205020404" pitchFamily="49" charset="0"/>
              </a:rPr>
              <a:t>“</a:t>
            </a:r>
            <a:endParaRPr lang="en-US" altLang="ja-JP" sz="2000">
              <a:latin typeface="Courier New" panose="02070309020205020404" pitchFamily="49" charset="0"/>
            </a:endParaRPr>
          </a:p>
          <a:p>
            <a:pPr eaLnBrk="1" hangingPunct="1"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Requirements = </a:t>
            </a:r>
          </a:p>
          <a:p>
            <a:pPr eaLnBrk="1" hangingPunct="1"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(Arch == "INTEL") </a:t>
            </a:r>
          </a:p>
          <a:p>
            <a:pPr eaLnBrk="1" hangingPunct="1"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&amp;&amp; (OpSys == "LINUX") </a:t>
            </a:r>
          </a:p>
          <a:p>
            <a:pPr eaLnBrk="1" hangingPunct="1"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&amp;&amp; (Disk &gt;= DiskUsage) </a:t>
            </a:r>
          </a:p>
          <a:p>
            <a:pPr eaLnBrk="1" hangingPunct="1"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&amp;&amp; ((Memory * 1024)&gt;=ImageSize)</a:t>
            </a:r>
          </a:p>
          <a:p>
            <a:pPr eaLnBrk="1" hangingPunct="1"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…</a:t>
            </a:r>
          </a:p>
        </p:txBody>
      </p:sp>
      <p:grpSp>
        <p:nvGrpSpPr>
          <p:cNvPr id="41989" name="Group 14">
            <a:extLst>
              <a:ext uri="{FF2B5EF4-FFF2-40B4-BE49-F238E27FC236}">
                <a16:creationId xmlns:a16="http://schemas.microsoft.com/office/drawing/2014/main" id="{FA9AAB74-6E34-1D44-152C-DDBDAFF452C7}"/>
              </a:ext>
            </a:extLst>
          </p:cNvPr>
          <p:cNvGrpSpPr>
            <a:grpSpLocks/>
          </p:cNvGrpSpPr>
          <p:nvPr/>
        </p:nvGrpSpPr>
        <p:grpSpPr bwMode="auto">
          <a:xfrm>
            <a:off x="5495925" y="1693863"/>
            <a:ext cx="1403350" cy="461962"/>
            <a:chOff x="339" y="3114"/>
            <a:chExt cx="884" cy="291"/>
          </a:xfrm>
        </p:grpSpPr>
        <p:sp>
          <p:nvSpPr>
            <p:cNvPr id="41998" name="Text Box 6">
              <a:extLst>
                <a:ext uri="{FF2B5EF4-FFF2-40B4-BE49-F238E27FC236}">
                  <a16:creationId xmlns:a16="http://schemas.microsoft.com/office/drawing/2014/main" id="{7443CE28-7981-4AA5-554F-6E0144F0E9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0" y="3114"/>
              <a:ext cx="62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80"/>
                </a:buClr>
                <a:buFont typeface="Times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32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3C0000"/>
                </a:buClr>
                <a:buFont typeface="Symbol" pitchFamily="2" charset="2"/>
                <a:buChar char="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8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§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kumimoji="0" lang="en-US" altLang="en-US" sz="2400">
                  <a:solidFill>
                    <a:srgbClr val="FF0000"/>
                  </a:solidFill>
                </a:rPr>
                <a:t>String</a:t>
              </a:r>
            </a:p>
          </p:txBody>
        </p:sp>
        <p:sp>
          <p:nvSpPr>
            <p:cNvPr id="41999" name="Line 9">
              <a:extLst>
                <a:ext uri="{FF2B5EF4-FFF2-40B4-BE49-F238E27FC236}">
                  <a16:creationId xmlns:a16="http://schemas.microsoft.com/office/drawing/2014/main" id="{CC79F471-92F3-A9CC-550F-BB3D203C4D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9" y="3273"/>
              <a:ext cx="305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1990" name="Group 13">
            <a:extLst>
              <a:ext uri="{FF2B5EF4-FFF2-40B4-BE49-F238E27FC236}">
                <a16:creationId xmlns:a16="http://schemas.microsoft.com/office/drawing/2014/main" id="{1D36F038-35B7-A94B-CF0E-2438F33D5AAC}"/>
              </a:ext>
            </a:extLst>
          </p:cNvPr>
          <p:cNvGrpSpPr>
            <a:grpSpLocks/>
          </p:cNvGrpSpPr>
          <p:nvPr/>
        </p:nvGrpSpPr>
        <p:grpSpPr bwMode="auto">
          <a:xfrm>
            <a:off x="5495925" y="2379663"/>
            <a:ext cx="1700213" cy="461962"/>
            <a:chOff x="330" y="3378"/>
            <a:chExt cx="1071" cy="291"/>
          </a:xfrm>
        </p:grpSpPr>
        <p:sp>
          <p:nvSpPr>
            <p:cNvPr id="41996" name="Text Box 7">
              <a:extLst>
                <a:ext uri="{FF2B5EF4-FFF2-40B4-BE49-F238E27FC236}">
                  <a16:creationId xmlns:a16="http://schemas.microsoft.com/office/drawing/2014/main" id="{290311A5-5C27-2E7F-1701-68243438BE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5" y="3378"/>
              <a:ext cx="80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80"/>
                </a:buClr>
                <a:buFont typeface="Times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32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3C0000"/>
                </a:buClr>
                <a:buFont typeface="Symbol" pitchFamily="2" charset="2"/>
                <a:buChar char="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8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§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kumimoji="0" lang="en-US" altLang="en-US" sz="2400">
                  <a:solidFill>
                    <a:srgbClr val="FF0000"/>
                  </a:solidFill>
                </a:rPr>
                <a:t>Number</a:t>
              </a:r>
            </a:p>
          </p:txBody>
        </p:sp>
        <p:sp>
          <p:nvSpPr>
            <p:cNvPr id="41997" name="Line 10">
              <a:extLst>
                <a:ext uri="{FF2B5EF4-FFF2-40B4-BE49-F238E27FC236}">
                  <a16:creationId xmlns:a16="http://schemas.microsoft.com/office/drawing/2014/main" id="{9616A170-1F48-BF17-54A0-68182F8B05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0" y="3530"/>
              <a:ext cx="305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1991" name="Group 12">
            <a:extLst>
              <a:ext uri="{FF2B5EF4-FFF2-40B4-BE49-F238E27FC236}">
                <a16:creationId xmlns:a16="http://schemas.microsoft.com/office/drawing/2014/main" id="{06F2074A-1C92-22F0-4D14-8D5CE7049DB8}"/>
              </a:ext>
            </a:extLst>
          </p:cNvPr>
          <p:cNvGrpSpPr>
            <a:grpSpLocks/>
          </p:cNvGrpSpPr>
          <p:nvPr/>
        </p:nvGrpSpPr>
        <p:grpSpPr bwMode="auto">
          <a:xfrm>
            <a:off x="5495925" y="3482975"/>
            <a:ext cx="2130425" cy="461963"/>
            <a:chOff x="117" y="3806"/>
            <a:chExt cx="1342" cy="291"/>
          </a:xfrm>
        </p:grpSpPr>
        <p:sp>
          <p:nvSpPr>
            <p:cNvPr id="41994" name="Text Box 8">
              <a:extLst>
                <a:ext uri="{FF2B5EF4-FFF2-40B4-BE49-F238E27FC236}">
                  <a16:creationId xmlns:a16="http://schemas.microsoft.com/office/drawing/2014/main" id="{94107285-706E-67A6-3E2E-AB25A239CF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3806"/>
              <a:ext cx="107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80"/>
                </a:buClr>
                <a:buFont typeface="Times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32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3C0000"/>
                </a:buClr>
                <a:buFont typeface="Symbol" pitchFamily="2" charset="2"/>
                <a:buChar char="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8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§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kumimoji="0" lang="en-US" altLang="en-US" sz="2400">
                  <a:solidFill>
                    <a:srgbClr val="FF0000"/>
                  </a:solidFill>
                </a:rPr>
                <a:t>Expression</a:t>
              </a:r>
            </a:p>
          </p:txBody>
        </p:sp>
        <p:sp>
          <p:nvSpPr>
            <p:cNvPr id="41995" name="Line 11">
              <a:extLst>
                <a:ext uri="{FF2B5EF4-FFF2-40B4-BE49-F238E27FC236}">
                  <a16:creationId xmlns:a16="http://schemas.microsoft.com/office/drawing/2014/main" id="{47155A4D-EBF4-1A5E-98A1-2196C9F5E6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7" y="3965"/>
              <a:ext cx="305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41992" name="Picture 14">
            <a:extLst>
              <a:ext uri="{FF2B5EF4-FFF2-40B4-BE49-F238E27FC236}">
                <a16:creationId xmlns:a16="http://schemas.microsoft.com/office/drawing/2014/main" id="{BF2B800C-8860-B5DD-E87F-1145783907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" y="5905500"/>
            <a:ext cx="127317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3" name="Picture 15">
            <a:extLst>
              <a:ext uri="{FF2B5EF4-FFF2-40B4-BE49-F238E27FC236}">
                <a16:creationId xmlns:a16="http://schemas.microsoft.com/office/drawing/2014/main" id="{9C4A9E48-2F32-7EF4-832C-22E094B025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113" y="114300"/>
            <a:ext cx="1317625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4">
            <a:extLst>
              <a:ext uri="{FF2B5EF4-FFF2-40B4-BE49-F238E27FC236}">
                <a16:creationId xmlns:a16="http://schemas.microsoft.com/office/drawing/2014/main" id="{1B840934-9BC7-3977-5DC0-EC3F43F54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2213" y="2208213"/>
            <a:ext cx="4918075" cy="3460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Char char="•"/>
            </a:pPr>
            <a:endParaRPr kumimoji="0" lang="en-US" altLang="en-US" sz="2400">
              <a:solidFill>
                <a:schemeClr val="tx1"/>
              </a:solidFill>
            </a:endParaRP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2054B2BC-C784-7DBD-6FA2-4C2AE6F647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Schema-free ClassAds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16156A8B-EDFA-0ADC-024C-B13C439E98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58888"/>
            <a:ext cx="8229600" cy="42735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Condor imposes some schema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/>
              <a:t>Owner is a string, ClusterID is a number…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But users can extend it however they like, for jobs or machines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latin typeface="Courier New" panose="02070309020205020404" pitchFamily="49" charset="0"/>
              </a:rPr>
              <a:t>AnalysisJobType = </a:t>
            </a:r>
            <a:r>
              <a:rPr lang="ja-JP" altLang="en-US" sz="2400">
                <a:latin typeface="Courier New" panose="02070309020205020404" pitchFamily="49" charset="0"/>
              </a:rPr>
              <a:t>“</a:t>
            </a:r>
            <a:r>
              <a:rPr lang="en-US" altLang="ja-JP" sz="2400">
                <a:latin typeface="Courier New" panose="02070309020205020404" pitchFamily="49" charset="0"/>
              </a:rPr>
              <a:t>simulation</a:t>
            </a:r>
            <a:r>
              <a:rPr lang="ja-JP" altLang="en-US" sz="2400">
                <a:latin typeface="Courier New" panose="02070309020205020404" pitchFamily="49" charset="0"/>
              </a:rPr>
              <a:t>”</a:t>
            </a:r>
            <a:endParaRPr lang="en-US" altLang="ja-JP" sz="240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latin typeface="Courier New" panose="02070309020205020404" pitchFamily="49" charset="0"/>
              </a:rPr>
              <a:t>HasJava_1_6 = TRUE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latin typeface="Courier New" panose="02070309020205020404" pitchFamily="49" charset="0"/>
              </a:rPr>
              <a:t>ShoeLength = 10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Matchmaking can use these attributes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>
                <a:latin typeface="Courier New" panose="02070309020205020404" pitchFamily="49" charset="0"/>
              </a:rPr>
              <a:t>Requirements = OpSys == "LINUX" </a:t>
            </a:r>
          </a:p>
          <a:p>
            <a:pPr lvl="2" eaLnBrk="1" hangingPunct="1">
              <a:lnSpc>
                <a:spcPct val="90000"/>
              </a:lnSpc>
              <a:buFont typeface="Comic Sans MS" panose="030F0902030302020204" pitchFamily="66" charset="0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   </a:t>
            </a:r>
            <a:r>
              <a:rPr lang="en-US" altLang="en-US">
                <a:latin typeface="Courier New" panose="02070309020205020404" pitchFamily="49" charset="0"/>
              </a:rPr>
              <a:t>&amp;&amp; HasJava_1_6 == TRUE</a:t>
            </a:r>
          </a:p>
        </p:txBody>
      </p:sp>
      <p:pic>
        <p:nvPicPr>
          <p:cNvPr id="44036" name="Picture 4" descr="Screen Shot 2014-06-24 at 2.10.18 PM.png">
            <a:extLst>
              <a:ext uri="{FF2B5EF4-FFF2-40B4-BE49-F238E27FC236}">
                <a16:creationId xmlns:a16="http://schemas.microsoft.com/office/drawing/2014/main" id="{30ABD637-D6EA-6300-6599-4EC7D880B6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7" name="Picture 5">
            <a:extLst>
              <a:ext uri="{FF2B5EF4-FFF2-40B4-BE49-F238E27FC236}">
                <a16:creationId xmlns:a16="http://schemas.microsoft.com/office/drawing/2014/main" id="{820809D1-E843-A115-BACE-04E10BCD68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" y="5905500"/>
            <a:ext cx="127317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38" name="Picture 6">
            <a:extLst>
              <a:ext uri="{FF2B5EF4-FFF2-40B4-BE49-F238E27FC236}">
                <a16:creationId xmlns:a16="http://schemas.microsoft.com/office/drawing/2014/main" id="{3AB03493-B061-2024-CC07-0FBA649BD4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113" y="114300"/>
            <a:ext cx="1317625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>
            <a:extLst>
              <a:ext uri="{FF2B5EF4-FFF2-40B4-BE49-F238E27FC236}">
                <a16:creationId xmlns:a16="http://schemas.microsoft.com/office/drawing/2014/main" id="{34F46C7C-587D-DF78-A0A1-00AEE4A44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Don</a:t>
            </a:r>
            <a:r>
              <a:rPr lang="ja-JP" altLang="en-US"/>
              <a:t>’</a:t>
            </a:r>
            <a:r>
              <a:rPr lang="en-US" altLang="ja-JP"/>
              <a:t>t worry</a:t>
            </a:r>
            <a:endParaRPr lang="en-US" altLang="en-US"/>
          </a:p>
        </p:txBody>
      </p:sp>
      <p:sp>
        <p:nvSpPr>
          <p:cNvPr id="46082" name="Content Placeholder 2">
            <a:extLst>
              <a:ext uri="{FF2B5EF4-FFF2-40B4-BE49-F238E27FC236}">
                <a16:creationId xmlns:a16="http://schemas.microsoft.com/office/drawing/2014/main" id="{9A7F2D7A-9E79-4F3E-01F4-236776487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You won</a:t>
            </a:r>
            <a:r>
              <a:rPr lang="ja-JP" altLang="en-US"/>
              <a:t>’</a:t>
            </a:r>
            <a:r>
              <a:rPr lang="en-US" altLang="ja-JP"/>
              <a:t>t write ClassAds (usually)</a:t>
            </a:r>
          </a:p>
          <a:p>
            <a:pPr lvl="1"/>
            <a:r>
              <a:rPr lang="en-US" altLang="en-US"/>
              <a:t>You</a:t>
            </a:r>
            <a:r>
              <a:rPr lang="ja-JP" altLang="en-US"/>
              <a:t>’</a:t>
            </a:r>
            <a:r>
              <a:rPr lang="en-US" altLang="ja-JP"/>
              <a:t>ll create a simple </a:t>
            </a:r>
            <a:r>
              <a:rPr lang="en-US" altLang="ja-JP" i="1"/>
              <a:t>submit file</a:t>
            </a:r>
            <a:endParaRPr lang="en-US" altLang="ja-JP"/>
          </a:p>
          <a:p>
            <a:pPr lvl="1"/>
            <a:r>
              <a:rPr lang="en-US" altLang="en-US"/>
              <a:t>Condor will write the ClassAd</a:t>
            </a:r>
          </a:p>
          <a:p>
            <a:pPr lvl="1"/>
            <a:r>
              <a:rPr lang="en-US" altLang="en-US"/>
              <a:t>You can extend the ClassAd if you want to</a:t>
            </a:r>
          </a:p>
          <a:p>
            <a:r>
              <a:rPr lang="en-US" altLang="en-US"/>
              <a:t>You won</a:t>
            </a:r>
            <a:r>
              <a:rPr lang="ja-JP" altLang="en-US"/>
              <a:t>’</a:t>
            </a:r>
            <a:r>
              <a:rPr lang="en-US" altLang="ja-JP"/>
              <a:t>t write requirements (usually)</a:t>
            </a:r>
          </a:p>
          <a:p>
            <a:pPr lvl="1"/>
            <a:r>
              <a:rPr lang="en-US" altLang="en-US"/>
              <a:t>Condor writes them for you</a:t>
            </a:r>
          </a:p>
          <a:p>
            <a:pPr lvl="1"/>
            <a:r>
              <a:rPr lang="en-US" altLang="en-US"/>
              <a:t>You can extend them</a:t>
            </a:r>
          </a:p>
          <a:p>
            <a:pPr lvl="1"/>
            <a:r>
              <a:rPr lang="en-US" altLang="en-US"/>
              <a:t>In some environments you provide attributes instead of requirements expressions</a:t>
            </a:r>
          </a:p>
          <a:p>
            <a:pPr lvl="1"/>
            <a:endParaRPr lang="en-US" altLang="en-US"/>
          </a:p>
        </p:txBody>
      </p:sp>
      <p:sp>
        <p:nvSpPr>
          <p:cNvPr id="46083" name="Slide Number Placeholder 3">
            <a:extLst>
              <a:ext uri="{FF2B5EF4-FFF2-40B4-BE49-F238E27FC236}">
                <a16:creationId xmlns:a16="http://schemas.microsoft.com/office/drawing/2014/main" id="{CDD76B6D-D95D-1278-7B62-AFD84FFC42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4ED2E38-D549-9349-BE19-D06D8F2A36B2}" type="slidenum">
              <a:rPr kumimoji="0" lang="en-US" altLang="en-US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kumimoji="0" lang="en-US" altLang="en-US" sz="1400">
              <a:solidFill>
                <a:srgbClr val="FF8000"/>
              </a:solidFill>
            </a:endParaRPr>
          </a:p>
        </p:txBody>
      </p:sp>
      <p:pic>
        <p:nvPicPr>
          <p:cNvPr id="46084" name="Picture 4" descr="Screen Shot 2014-06-24 at 2.10.18 PM.png">
            <a:extLst>
              <a:ext uri="{FF2B5EF4-FFF2-40B4-BE49-F238E27FC236}">
                <a16:creationId xmlns:a16="http://schemas.microsoft.com/office/drawing/2014/main" id="{1298D7FA-E509-EED8-F60F-23CBE258BD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5" name="Picture 5">
            <a:extLst>
              <a:ext uri="{FF2B5EF4-FFF2-40B4-BE49-F238E27FC236}">
                <a16:creationId xmlns:a16="http://schemas.microsoft.com/office/drawing/2014/main" id="{35B21715-42DE-FB1A-C55D-7FF82CEAB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" y="5905500"/>
            <a:ext cx="127317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6" name="Picture 6">
            <a:extLst>
              <a:ext uri="{FF2B5EF4-FFF2-40B4-BE49-F238E27FC236}">
                <a16:creationId xmlns:a16="http://schemas.microsoft.com/office/drawing/2014/main" id="{969BBA98-A3E0-3BCC-2895-2DE15EAE55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113" y="114300"/>
            <a:ext cx="1317625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4">
            <a:extLst>
              <a:ext uri="{FF2B5EF4-FFF2-40B4-BE49-F238E27FC236}">
                <a16:creationId xmlns:a16="http://schemas.microsoft.com/office/drawing/2014/main" id="{CC58AD9D-53A0-A704-5BC9-52D83B755EDC}"/>
              </a:ext>
            </a:extLst>
          </p:cNvPr>
          <p:cNvGrpSpPr>
            <a:grpSpLocks/>
          </p:cNvGrpSpPr>
          <p:nvPr/>
        </p:nvGrpSpPr>
        <p:grpSpPr bwMode="auto">
          <a:xfrm>
            <a:off x="719138" y="1466850"/>
            <a:ext cx="3732212" cy="904875"/>
            <a:chOff x="453" y="930"/>
            <a:chExt cx="2351" cy="570"/>
          </a:xfrm>
        </p:grpSpPr>
        <p:sp>
          <p:nvSpPr>
            <p:cNvPr id="47140" name="Rectangle 41">
              <a:extLst>
                <a:ext uri="{FF2B5EF4-FFF2-40B4-BE49-F238E27FC236}">
                  <a16:creationId xmlns:a16="http://schemas.microsoft.com/office/drawing/2014/main" id="{075B42B1-45A8-4850-717C-9674D3D0A1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076"/>
              <a:ext cx="1076" cy="299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80"/>
                </a:buClr>
                <a:buFont typeface="Times" charset="0"/>
                <a:buChar char="•"/>
                <a:defRPr kumimoji="1" sz="32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3C0000"/>
                </a:buClr>
                <a:buFont typeface="Symbol" pitchFamily="2" charset="2"/>
                <a:buChar char=""/>
                <a:defRPr kumimoji="1" sz="28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§"/>
                <a:defRPr kumimoji="1" sz="24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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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endParaRPr kumimoji="0" lang="en-US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47141" name="Text Box 42">
              <a:extLst>
                <a:ext uri="{FF2B5EF4-FFF2-40B4-BE49-F238E27FC236}">
                  <a16:creationId xmlns:a16="http://schemas.microsoft.com/office/drawing/2014/main" id="{94A41B77-FBB5-5103-5B3C-17F6CA74D7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" y="930"/>
              <a:ext cx="1269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80"/>
                </a:buClr>
                <a:buFont typeface="Times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32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3C0000"/>
                </a:buClr>
                <a:buFont typeface="Symbol" pitchFamily="2" charset="2"/>
                <a:buChar char="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8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§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kumimoji="0" lang="en-US" altLang="en-US" sz="2400">
                  <a:solidFill>
                    <a:schemeClr val="tx1"/>
                  </a:solidFill>
                </a:rPr>
                <a:t>Matchmaking</a:t>
              </a:r>
            </a:p>
            <a:p>
              <a:pPr eaLnBrk="1" hangingPunct="1">
                <a:buClrTx/>
                <a:buFontTx/>
                <a:buNone/>
              </a:pPr>
              <a:r>
                <a:rPr kumimoji="0" lang="en-US" altLang="en-US" sz="2400">
                  <a:solidFill>
                    <a:schemeClr val="tx1"/>
                  </a:solidFill>
                </a:rPr>
                <a:t>Service</a:t>
              </a:r>
            </a:p>
          </p:txBody>
        </p:sp>
      </p:grpSp>
      <p:grpSp>
        <p:nvGrpSpPr>
          <p:cNvPr id="3" name="Group 47">
            <a:extLst>
              <a:ext uri="{FF2B5EF4-FFF2-40B4-BE49-F238E27FC236}">
                <a16:creationId xmlns:a16="http://schemas.microsoft.com/office/drawing/2014/main" id="{677EA882-D922-295A-F656-02C098A31BE6}"/>
              </a:ext>
            </a:extLst>
          </p:cNvPr>
          <p:cNvGrpSpPr>
            <a:grpSpLocks/>
          </p:cNvGrpSpPr>
          <p:nvPr/>
        </p:nvGrpSpPr>
        <p:grpSpPr bwMode="auto">
          <a:xfrm>
            <a:off x="371475" y="3114675"/>
            <a:ext cx="4033838" cy="1400175"/>
            <a:chOff x="234" y="1962"/>
            <a:chExt cx="2541" cy="882"/>
          </a:xfrm>
        </p:grpSpPr>
        <p:sp>
          <p:nvSpPr>
            <p:cNvPr id="47138" name="Rectangle 45">
              <a:extLst>
                <a:ext uri="{FF2B5EF4-FFF2-40B4-BE49-F238E27FC236}">
                  <a16:creationId xmlns:a16="http://schemas.microsoft.com/office/drawing/2014/main" id="{ABA309C1-2060-2098-3724-8E9BF14F4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" y="1962"/>
              <a:ext cx="1255" cy="58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80"/>
                </a:buClr>
                <a:buFont typeface="Times" charset="0"/>
                <a:buChar char="•"/>
                <a:defRPr kumimoji="1" sz="32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3C0000"/>
                </a:buClr>
                <a:buFont typeface="Symbol" pitchFamily="2" charset="2"/>
                <a:buChar char=""/>
                <a:defRPr kumimoji="1" sz="28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§"/>
                <a:defRPr kumimoji="1" sz="24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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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endParaRPr kumimoji="0" lang="en-US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47139" name="Text Box 46">
              <a:extLst>
                <a:ext uri="{FF2B5EF4-FFF2-40B4-BE49-F238E27FC236}">
                  <a16:creationId xmlns:a16="http://schemas.microsoft.com/office/drawing/2014/main" id="{39E047AC-BAD5-10AF-11F0-AF9D74D4E8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5" y="2553"/>
              <a:ext cx="169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80"/>
                </a:buClr>
                <a:buFont typeface="Times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32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3C0000"/>
                </a:buClr>
                <a:buFont typeface="Symbol" pitchFamily="2" charset="2"/>
                <a:buChar char="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8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§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kumimoji="0" lang="en-US" altLang="en-US" sz="2400">
                  <a:solidFill>
                    <a:schemeClr val="tx1"/>
                  </a:solidFill>
                </a:rPr>
                <a:t>Job queue service</a:t>
              </a:r>
            </a:p>
          </p:txBody>
        </p:sp>
      </p:grpSp>
      <p:grpSp>
        <p:nvGrpSpPr>
          <p:cNvPr id="4" name="Group 40">
            <a:extLst>
              <a:ext uri="{FF2B5EF4-FFF2-40B4-BE49-F238E27FC236}">
                <a16:creationId xmlns:a16="http://schemas.microsoft.com/office/drawing/2014/main" id="{EE4A7FB3-9B27-E080-C6F1-14986AD234E0}"/>
              </a:ext>
            </a:extLst>
          </p:cNvPr>
          <p:cNvGrpSpPr>
            <a:grpSpLocks/>
          </p:cNvGrpSpPr>
          <p:nvPr/>
        </p:nvGrpSpPr>
        <p:grpSpPr bwMode="auto">
          <a:xfrm>
            <a:off x="4511675" y="1533525"/>
            <a:ext cx="3657600" cy="904875"/>
            <a:chOff x="2842" y="966"/>
            <a:chExt cx="2304" cy="570"/>
          </a:xfrm>
        </p:grpSpPr>
        <p:sp>
          <p:nvSpPr>
            <p:cNvPr id="47136" name="Rectangle 38">
              <a:extLst>
                <a:ext uri="{FF2B5EF4-FFF2-40B4-BE49-F238E27FC236}">
                  <a16:creationId xmlns:a16="http://schemas.microsoft.com/office/drawing/2014/main" id="{C173D9BC-1739-92BF-923B-0859C5778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2" y="1076"/>
              <a:ext cx="1152" cy="30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80"/>
                </a:buClr>
                <a:buFont typeface="Times" charset="0"/>
                <a:buChar char="•"/>
                <a:defRPr kumimoji="1" sz="32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3C0000"/>
                </a:buClr>
                <a:buFont typeface="Symbol" pitchFamily="2" charset="2"/>
                <a:buChar char=""/>
                <a:defRPr kumimoji="1" sz="28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§"/>
                <a:defRPr kumimoji="1" sz="24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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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endParaRPr kumimoji="0" lang="en-US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47137" name="Text Box 39">
              <a:extLst>
                <a:ext uri="{FF2B5EF4-FFF2-40B4-BE49-F238E27FC236}">
                  <a16:creationId xmlns:a16="http://schemas.microsoft.com/office/drawing/2014/main" id="{319B4E87-8814-39BD-C54F-17D0122C30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0" y="966"/>
              <a:ext cx="1086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80"/>
                </a:buClr>
                <a:buFont typeface="Times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32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3C0000"/>
                </a:buClr>
                <a:buFont typeface="Symbol" pitchFamily="2" charset="2"/>
                <a:buChar char="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8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§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kumimoji="0" lang="en-US" altLang="en-US" sz="2400">
                  <a:solidFill>
                    <a:schemeClr val="tx1"/>
                  </a:solidFill>
                </a:rPr>
                <a:t>Information </a:t>
              </a:r>
            </a:p>
            <a:p>
              <a:pPr eaLnBrk="1" hangingPunct="1">
                <a:buClrTx/>
                <a:buFontTx/>
                <a:buNone/>
              </a:pPr>
              <a:r>
                <a:rPr kumimoji="0" lang="en-US" altLang="en-US" sz="2400">
                  <a:solidFill>
                    <a:schemeClr val="tx1"/>
                  </a:solidFill>
                </a:rPr>
                <a:t>service</a:t>
              </a:r>
            </a:p>
          </p:txBody>
        </p:sp>
      </p:grpSp>
      <p:sp>
        <p:nvSpPr>
          <p:cNvPr id="47108" name="Rectangle 2">
            <a:extLst>
              <a:ext uri="{FF2B5EF4-FFF2-40B4-BE49-F238E27FC236}">
                <a16:creationId xmlns:a16="http://schemas.microsoft.com/office/drawing/2014/main" id="{D8ED60F4-8A11-446D-726D-D34FFA5093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33375"/>
            <a:ext cx="7772400" cy="914400"/>
          </a:xfrm>
        </p:spPr>
        <p:txBody>
          <a:bodyPr/>
          <a:lstStyle/>
          <a:p>
            <a:pPr eaLnBrk="1" hangingPunct="1"/>
            <a:r>
              <a:rPr lang="en-US" altLang="en-US"/>
              <a:t>Matchmaking diagram</a:t>
            </a:r>
          </a:p>
        </p:txBody>
      </p:sp>
      <p:pic>
        <p:nvPicPr>
          <p:cNvPr id="47109" name="Picture 5">
            <a:extLst>
              <a:ext uri="{FF2B5EF4-FFF2-40B4-BE49-F238E27FC236}">
                <a16:creationId xmlns:a16="http://schemas.microsoft.com/office/drawing/2014/main" id="{679D03AC-970E-5430-7D3A-17794B3F0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538" y="3281363"/>
            <a:ext cx="1790700" cy="150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0" name="Line 9">
            <a:extLst>
              <a:ext uri="{FF2B5EF4-FFF2-40B4-BE49-F238E27FC236}">
                <a16:creationId xmlns:a16="http://schemas.microsoft.com/office/drawing/2014/main" id="{F828A9DB-67B3-EC0B-4CA4-BEF1A60CE41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80075" y="2192338"/>
            <a:ext cx="1117600" cy="1193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7111" name="Rectangle 14">
            <a:extLst>
              <a:ext uri="{FF2B5EF4-FFF2-40B4-BE49-F238E27FC236}">
                <a16:creationId xmlns:a16="http://schemas.microsoft.com/office/drawing/2014/main" id="{0C3B1B31-0110-A8B7-EFAC-AB8377549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550" y="3065463"/>
            <a:ext cx="2066925" cy="1033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endParaRPr kumimoji="0" lang="en-US" altLang="en-US" sz="2400">
              <a:solidFill>
                <a:schemeClr val="tx1"/>
              </a:solidFill>
            </a:endParaRPr>
          </a:p>
        </p:txBody>
      </p:sp>
      <p:sp>
        <p:nvSpPr>
          <p:cNvPr id="47112" name="Text Box 15">
            <a:extLst>
              <a:ext uri="{FF2B5EF4-FFF2-40B4-BE49-F238E27FC236}">
                <a16:creationId xmlns:a16="http://schemas.microsoft.com/office/drawing/2014/main" id="{648803F1-E382-7833-4271-13835AD533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38" y="3278188"/>
            <a:ext cx="2114550" cy="430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kumimoji="0" lang="en-US" altLang="en-US" sz="2200">
                <a:solidFill>
                  <a:schemeClr val="tx1"/>
                </a:solidFill>
              </a:rPr>
              <a:t>condor_schedd</a:t>
            </a:r>
          </a:p>
        </p:txBody>
      </p:sp>
      <p:sp>
        <p:nvSpPr>
          <p:cNvPr id="47113" name="Line 17">
            <a:extLst>
              <a:ext uri="{FF2B5EF4-FFF2-40B4-BE49-F238E27FC236}">
                <a16:creationId xmlns:a16="http://schemas.microsoft.com/office/drawing/2014/main" id="{25841AD9-C517-3308-4BE7-2911E37F85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11275" y="4089400"/>
            <a:ext cx="0" cy="6667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47114" name="Group 18">
            <a:extLst>
              <a:ext uri="{FF2B5EF4-FFF2-40B4-BE49-F238E27FC236}">
                <a16:creationId xmlns:a16="http://schemas.microsoft.com/office/drawing/2014/main" id="{087CE539-F1A4-DE8B-A282-30A49CCA56D1}"/>
              </a:ext>
            </a:extLst>
          </p:cNvPr>
          <p:cNvGrpSpPr>
            <a:grpSpLocks/>
          </p:cNvGrpSpPr>
          <p:nvPr/>
        </p:nvGrpSpPr>
        <p:grpSpPr bwMode="auto">
          <a:xfrm>
            <a:off x="792163" y="4683125"/>
            <a:ext cx="1169987" cy="1235075"/>
            <a:chOff x="4521" y="2760"/>
            <a:chExt cx="737" cy="778"/>
          </a:xfrm>
        </p:grpSpPr>
        <p:sp>
          <p:nvSpPr>
            <p:cNvPr id="47130" name="AutoShape 19">
              <a:extLst>
                <a:ext uri="{FF2B5EF4-FFF2-40B4-BE49-F238E27FC236}">
                  <a16:creationId xmlns:a16="http://schemas.microsoft.com/office/drawing/2014/main" id="{E80E162A-17FB-7F77-D76E-4CDB70DFFA7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480" y="2847"/>
              <a:ext cx="732" cy="650"/>
            </a:xfrm>
            <a:prstGeom prst="flowChartMagneticDrum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80"/>
                </a:buClr>
                <a:buFont typeface="Times" charset="0"/>
                <a:buChar char="•"/>
                <a:defRPr kumimoji="1" sz="32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3C0000"/>
                </a:buClr>
                <a:buFont typeface="Symbol" pitchFamily="2" charset="2"/>
                <a:buChar char=""/>
                <a:defRPr kumimoji="1" sz="28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§"/>
                <a:defRPr kumimoji="1" sz="24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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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endParaRPr kumimoji="0" lang="en-US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47131" name="Line 20">
              <a:extLst>
                <a:ext uri="{FF2B5EF4-FFF2-40B4-BE49-F238E27FC236}">
                  <a16:creationId xmlns:a16="http://schemas.microsoft.com/office/drawing/2014/main" id="{E9D427BA-4856-ADC9-B886-4E735F101D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8" y="3178"/>
              <a:ext cx="39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32" name="Line 21">
              <a:extLst>
                <a:ext uri="{FF2B5EF4-FFF2-40B4-BE49-F238E27FC236}">
                  <a16:creationId xmlns:a16="http://schemas.microsoft.com/office/drawing/2014/main" id="{2DDFF9E0-68F3-877E-31F1-BCA394974B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7" y="3249"/>
              <a:ext cx="39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33" name="Line 22">
              <a:extLst>
                <a:ext uri="{FF2B5EF4-FFF2-40B4-BE49-F238E27FC236}">
                  <a16:creationId xmlns:a16="http://schemas.microsoft.com/office/drawing/2014/main" id="{06406A34-5B6B-EA9F-5402-90AE9058F8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8" y="3321"/>
              <a:ext cx="39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34" name="Line 23">
              <a:extLst>
                <a:ext uri="{FF2B5EF4-FFF2-40B4-BE49-F238E27FC236}">
                  <a16:creationId xmlns:a16="http://schemas.microsoft.com/office/drawing/2014/main" id="{49A25A42-3275-86CB-E213-0BCC9C15D4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8" y="3393"/>
              <a:ext cx="39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35" name="Text Box 24">
              <a:extLst>
                <a:ext uri="{FF2B5EF4-FFF2-40B4-BE49-F238E27FC236}">
                  <a16:creationId xmlns:a16="http://schemas.microsoft.com/office/drawing/2014/main" id="{B7A2C841-7A47-9393-2EA1-885C0A3727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2760"/>
              <a:ext cx="69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0080"/>
                </a:buClr>
                <a:buFont typeface="Times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32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3C0000"/>
                </a:buClr>
                <a:buFont typeface="Symbol" pitchFamily="2" charset="2"/>
                <a:buChar char="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8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§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kumimoji="0" lang="en-US" altLang="en-US" sz="2400">
                  <a:solidFill>
                    <a:schemeClr val="tx1"/>
                  </a:solidFill>
                </a:rPr>
                <a:t>Queue</a:t>
              </a:r>
            </a:p>
          </p:txBody>
        </p:sp>
      </p:grpSp>
      <p:grpSp>
        <p:nvGrpSpPr>
          <p:cNvPr id="47115" name="Group 29">
            <a:extLst>
              <a:ext uri="{FF2B5EF4-FFF2-40B4-BE49-F238E27FC236}">
                <a16:creationId xmlns:a16="http://schemas.microsoft.com/office/drawing/2014/main" id="{97F0A37D-7ED8-043A-722C-927E34DEB199}"/>
              </a:ext>
            </a:extLst>
          </p:cNvPr>
          <p:cNvGrpSpPr>
            <a:grpSpLocks/>
          </p:cNvGrpSpPr>
          <p:nvPr/>
        </p:nvGrpSpPr>
        <p:grpSpPr bwMode="auto">
          <a:xfrm>
            <a:off x="2722563" y="1185863"/>
            <a:ext cx="3657600" cy="1050925"/>
            <a:chOff x="2250" y="740"/>
            <a:chExt cx="2304" cy="662"/>
          </a:xfrm>
        </p:grpSpPr>
        <p:sp>
          <p:nvSpPr>
            <p:cNvPr id="47124" name="Rectangle 7">
              <a:extLst>
                <a:ext uri="{FF2B5EF4-FFF2-40B4-BE49-F238E27FC236}">
                  <a16:creationId xmlns:a16="http://schemas.microsoft.com/office/drawing/2014/main" id="{0F012DFB-F52E-5428-A9D3-5FB4EC5418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1" y="740"/>
              <a:ext cx="2298" cy="65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80"/>
                </a:buClr>
                <a:buFont typeface="Times" charset="0"/>
                <a:buChar char="•"/>
                <a:defRPr kumimoji="1" sz="32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3C0000"/>
                </a:buClr>
                <a:buFont typeface="Symbol" pitchFamily="2" charset="2"/>
                <a:buChar char=""/>
                <a:defRPr kumimoji="1" sz="28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§"/>
                <a:defRPr kumimoji="1" sz="24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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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endParaRPr kumimoji="0" lang="en-US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47125" name="Text Box 8">
              <a:extLst>
                <a:ext uri="{FF2B5EF4-FFF2-40B4-BE49-F238E27FC236}">
                  <a16:creationId xmlns:a16="http://schemas.microsoft.com/office/drawing/2014/main" id="{4B5F3063-C924-F127-9E21-6245D63D4D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0" y="742"/>
              <a:ext cx="2299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0080"/>
                </a:buClr>
                <a:buFont typeface="Times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32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3C0000"/>
                </a:buClr>
                <a:buFont typeface="Symbol" pitchFamily="2" charset="2"/>
                <a:buChar char="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8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§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kumimoji="0" lang="en-US" altLang="en-US" sz="2400">
                  <a:solidFill>
                    <a:schemeClr val="tx1"/>
                  </a:solidFill>
                </a:rPr>
                <a:t>Matchmaker</a:t>
              </a:r>
            </a:p>
          </p:txBody>
        </p:sp>
        <p:sp>
          <p:nvSpPr>
            <p:cNvPr id="47126" name="Line 25">
              <a:extLst>
                <a:ext uri="{FF2B5EF4-FFF2-40B4-BE49-F238E27FC236}">
                  <a16:creationId xmlns:a16="http://schemas.microsoft.com/office/drawing/2014/main" id="{FFFDA29D-6D57-B80C-0AF6-3093A0D678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0" y="1057"/>
              <a:ext cx="2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27" name="Line 26">
              <a:extLst>
                <a:ext uri="{FF2B5EF4-FFF2-40B4-BE49-F238E27FC236}">
                  <a16:creationId xmlns:a16="http://schemas.microsoft.com/office/drawing/2014/main" id="{7432AD16-3D45-788C-22D6-3032956D58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1" y="1050"/>
              <a:ext cx="0" cy="3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128" name="Text Box 27">
              <a:extLst>
                <a:ext uri="{FF2B5EF4-FFF2-40B4-BE49-F238E27FC236}">
                  <a16:creationId xmlns:a16="http://schemas.microsoft.com/office/drawing/2014/main" id="{B6148713-2204-CC3C-B53F-60F5478702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7" y="1061"/>
              <a:ext cx="1183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0080"/>
                </a:buClr>
                <a:buFont typeface="Times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32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3C0000"/>
                </a:buClr>
                <a:buFont typeface="Symbol" pitchFamily="2" charset="2"/>
                <a:buChar char="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8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§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kumimoji="0" lang="en-US" altLang="en-US" sz="2400">
                  <a:solidFill>
                    <a:schemeClr val="tx1"/>
                  </a:solidFill>
                </a:rPr>
                <a:t>Collector</a:t>
              </a:r>
            </a:p>
          </p:txBody>
        </p:sp>
        <p:sp>
          <p:nvSpPr>
            <p:cNvPr id="47129" name="Text Box 28">
              <a:extLst>
                <a:ext uri="{FF2B5EF4-FFF2-40B4-BE49-F238E27FC236}">
                  <a16:creationId xmlns:a16="http://schemas.microsoft.com/office/drawing/2014/main" id="{C01B7283-F356-2D8B-E986-A4F09D6A6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7" y="1055"/>
              <a:ext cx="1095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0080"/>
                </a:buClr>
                <a:buFont typeface="Times" charset="0"/>
                <a:buChar char="•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32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3C0000"/>
                </a:buClr>
                <a:buFont typeface="Symbol" pitchFamily="2" charset="2"/>
                <a:buChar char="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8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§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4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kumimoji="0" lang="en-US" altLang="en-US" sz="2400">
                  <a:solidFill>
                    <a:schemeClr val="tx1"/>
                  </a:solidFill>
                </a:rPr>
                <a:t>Negotiator</a:t>
              </a:r>
            </a:p>
          </p:txBody>
        </p:sp>
      </p:grpSp>
      <p:sp>
        <p:nvSpPr>
          <p:cNvPr id="47116" name="Line 30">
            <a:extLst>
              <a:ext uri="{FF2B5EF4-FFF2-40B4-BE49-F238E27FC236}">
                <a16:creationId xmlns:a16="http://schemas.microsoft.com/office/drawing/2014/main" id="{9F221170-DCF7-556F-68AD-0858A53B1F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11363" y="2184400"/>
            <a:ext cx="925512" cy="112871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7117" name="Line 31">
            <a:extLst>
              <a:ext uri="{FF2B5EF4-FFF2-40B4-BE49-F238E27FC236}">
                <a16:creationId xmlns:a16="http://schemas.microsoft.com/office/drawing/2014/main" id="{A3082853-6E18-6C5C-1499-76786730A78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6625" y="3711575"/>
            <a:ext cx="4624388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7118" name="Oval 32">
            <a:extLst>
              <a:ext uri="{FF2B5EF4-FFF2-40B4-BE49-F238E27FC236}">
                <a16:creationId xmlns:a16="http://schemas.microsoft.com/office/drawing/2014/main" id="{010A2F84-DD81-0A95-758B-B5DA1355B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7938" y="2452688"/>
            <a:ext cx="366712" cy="366712"/>
          </a:xfrm>
          <a:prstGeom prst="ellipse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kumimoji="0" lang="en-US" altLang="en-US" sz="24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7119" name="Oval 34">
            <a:extLst>
              <a:ext uri="{FF2B5EF4-FFF2-40B4-BE49-F238E27FC236}">
                <a16:creationId xmlns:a16="http://schemas.microsoft.com/office/drawing/2014/main" id="{1610A032-812D-3237-D839-C0464869A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6925" y="2327275"/>
            <a:ext cx="366713" cy="366713"/>
          </a:xfrm>
          <a:prstGeom prst="ellipse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kumimoji="0" lang="en-US" altLang="en-US" sz="24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7120" name="Oval 35">
            <a:extLst>
              <a:ext uri="{FF2B5EF4-FFF2-40B4-BE49-F238E27FC236}">
                <a16:creationId xmlns:a16="http://schemas.microsoft.com/office/drawing/2014/main" id="{70CDB00B-5ECA-7068-84A3-D3318D774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9275" y="3249613"/>
            <a:ext cx="366713" cy="366712"/>
          </a:xfrm>
          <a:prstGeom prst="ellipse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kumimoji="0" lang="en-US" altLang="en-US" sz="2400">
                <a:solidFill>
                  <a:schemeClr val="tx1"/>
                </a:solidFill>
              </a:rPr>
              <a:t>3</a:t>
            </a:r>
          </a:p>
        </p:txBody>
      </p:sp>
      <p:pic>
        <p:nvPicPr>
          <p:cNvPr id="47121" name="Picture 35" descr="Screen Shot 2014-06-24 at 2.10.18 PM.png">
            <a:extLst>
              <a:ext uri="{FF2B5EF4-FFF2-40B4-BE49-F238E27FC236}">
                <a16:creationId xmlns:a16="http://schemas.microsoft.com/office/drawing/2014/main" id="{88B6C680-6AC8-F459-FD19-C91D370D14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22" name="Picture 36">
            <a:extLst>
              <a:ext uri="{FF2B5EF4-FFF2-40B4-BE49-F238E27FC236}">
                <a16:creationId xmlns:a16="http://schemas.microsoft.com/office/drawing/2014/main" id="{9C59C37E-1C18-630A-955C-AB873D8601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" y="5921375"/>
            <a:ext cx="127317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23" name="Picture 37">
            <a:extLst>
              <a:ext uri="{FF2B5EF4-FFF2-40B4-BE49-F238E27FC236}">
                <a16:creationId xmlns:a16="http://schemas.microsoft.com/office/drawing/2014/main" id="{7950A420-F0ED-F30A-5EE7-F12AA8635D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113" y="114300"/>
            <a:ext cx="1317625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>
            <a:extLst>
              <a:ext uri="{FF2B5EF4-FFF2-40B4-BE49-F238E27FC236}">
                <a16:creationId xmlns:a16="http://schemas.microsoft.com/office/drawing/2014/main" id="{8BE50195-B252-DF35-785E-951295EDB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do jobs fail?</a:t>
            </a:r>
          </a:p>
        </p:txBody>
      </p:sp>
      <p:sp>
        <p:nvSpPr>
          <p:cNvPr id="49154" name="Content Placeholder 2">
            <a:extLst>
              <a:ext uri="{FF2B5EF4-FFF2-40B4-BE49-F238E27FC236}">
                <a16:creationId xmlns:a16="http://schemas.microsoft.com/office/drawing/2014/main" id="{5FA50B83-D07A-BF18-FD77-58D8BC4D4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computer running the job fails</a:t>
            </a:r>
          </a:p>
          <a:p>
            <a:pPr lvl="1"/>
            <a:r>
              <a:rPr lang="en-US" altLang="en-US"/>
              <a:t>Or the network, or the disk, or the OS, or…</a:t>
            </a:r>
          </a:p>
          <a:p>
            <a:r>
              <a:rPr lang="en-US" altLang="en-US"/>
              <a:t>Your job might be </a:t>
            </a:r>
            <a:r>
              <a:rPr lang="en-US" altLang="en-US" i="1"/>
              <a:t>preempted</a:t>
            </a:r>
            <a:r>
              <a:rPr lang="en-US" altLang="en-US"/>
              <a:t>:</a:t>
            </a:r>
          </a:p>
          <a:p>
            <a:pPr lvl="1"/>
            <a:r>
              <a:rPr lang="en-US" altLang="en-US"/>
              <a:t>Condor decides your job is less important than another, so your job is stopped and another started.</a:t>
            </a:r>
          </a:p>
          <a:p>
            <a:pPr lvl="1"/>
            <a:r>
              <a:rPr lang="en-US" altLang="en-US"/>
              <a:t>Not a </a:t>
            </a:r>
            <a:r>
              <a:rPr lang="ja-JP" altLang="en-US"/>
              <a:t>“</a:t>
            </a:r>
            <a:r>
              <a:rPr lang="en-US" altLang="ja-JP"/>
              <a:t>failure</a:t>
            </a:r>
            <a:r>
              <a:rPr lang="ja-JP" altLang="en-US"/>
              <a:t>”</a:t>
            </a:r>
            <a:r>
              <a:rPr lang="en-US" altLang="ja-JP"/>
              <a:t> per se, but it may feel like it to you.</a:t>
            </a:r>
            <a:endParaRPr lang="en-US" altLang="en-US"/>
          </a:p>
        </p:txBody>
      </p:sp>
      <p:sp>
        <p:nvSpPr>
          <p:cNvPr id="49155" name="Slide Number Placeholder 3">
            <a:extLst>
              <a:ext uri="{FF2B5EF4-FFF2-40B4-BE49-F238E27FC236}">
                <a16:creationId xmlns:a16="http://schemas.microsoft.com/office/drawing/2014/main" id="{9466227C-D5F7-6A86-DF43-F7235BB105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5101FD5-4F66-D041-8E7F-A4456225E1CF}" type="slidenum">
              <a:rPr kumimoji="0" lang="en-US" altLang="en-US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kumimoji="0" lang="en-US" altLang="en-US" sz="1400">
              <a:solidFill>
                <a:srgbClr val="FF8000"/>
              </a:solidFill>
            </a:endParaRPr>
          </a:p>
        </p:txBody>
      </p:sp>
      <p:pic>
        <p:nvPicPr>
          <p:cNvPr id="49156" name="Picture 4" descr="Screen Shot 2014-06-24 at 2.10.18 PM.png">
            <a:extLst>
              <a:ext uri="{FF2B5EF4-FFF2-40B4-BE49-F238E27FC236}">
                <a16:creationId xmlns:a16="http://schemas.microsoft.com/office/drawing/2014/main" id="{30200E14-47EB-665A-6AF9-4325ACED35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7" name="Picture 5">
            <a:extLst>
              <a:ext uri="{FF2B5EF4-FFF2-40B4-BE49-F238E27FC236}">
                <a16:creationId xmlns:a16="http://schemas.microsoft.com/office/drawing/2014/main" id="{725D4121-A91F-9388-34E3-D5CB14B1A0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" y="5905500"/>
            <a:ext cx="127317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8" name="Picture 6">
            <a:extLst>
              <a:ext uri="{FF2B5EF4-FFF2-40B4-BE49-F238E27FC236}">
                <a16:creationId xmlns:a16="http://schemas.microsoft.com/office/drawing/2014/main" id="{45E6C27E-AFC4-D724-4CD1-4793F6D1A8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113" y="114300"/>
            <a:ext cx="1317625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>
            <a:extLst>
              <a:ext uri="{FF2B5EF4-FFF2-40B4-BE49-F238E27FC236}">
                <a16:creationId xmlns:a16="http://schemas.microsoft.com/office/drawing/2014/main" id="{E5A32DBC-C90D-7A40-E484-45A5EBB98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Reliability</a:t>
            </a:r>
          </a:p>
        </p:txBody>
      </p:sp>
      <p:sp>
        <p:nvSpPr>
          <p:cNvPr id="50178" name="Content Placeholder 2">
            <a:extLst>
              <a:ext uri="{FF2B5EF4-FFF2-40B4-BE49-F238E27FC236}">
                <a16:creationId xmlns:a16="http://schemas.microsoft.com/office/drawing/2014/main" id="{66E29B04-0E49-75C6-E9C0-14E9D9669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When a job fails or is preempted:</a:t>
            </a:r>
          </a:p>
          <a:p>
            <a:pPr lvl="1"/>
            <a:r>
              <a:rPr lang="en-US" altLang="en-US"/>
              <a:t>It stays in the queue (on the schedd)</a:t>
            </a:r>
          </a:p>
          <a:p>
            <a:pPr lvl="1"/>
            <a:r>
              <a:rPr lang="en-US" altLang="en-US"/>
              <a:t>A note is written to the job log file</a:t>
            </a:r>
          </a:p>
          <a:p>
            <a:pPr lvl="1"/>
            <a:r>
              <a:rPr lang="en-US" altLang="en-US"/>
              <a:t>It reverts to </a:t>
            </a:r>
            <a:r>
              <a:rPr lang="ja-JP" altLang="en-US"/>
              <a:t>“</a:t>
            </a:r>
            <a:r>
              <a:rPr lang="en-US" altLang="ja-JP"/>
              <a:t>idle</a:t>
            </a:r>
            <a:r>
              <a:rPr lang="ja-JP" altLang="en-US"/>
              <a:t>”</a:t>
            </a:r>
            <a:r>
              <a:rPr lang="en-US" altLang="ja-JP"/>
              <a:t> state</a:t>
            </a:r>
          </a:p>
          <a:p>
            <a:pPr lvl="1"/>
            <a:r>
              <a:rPr lang="en-US" altLang="en-US"/>
              <a:t>It is eligible to be matched again</a:t>
            </a:r>
          </a:p>
          <a:p>
            <a:r>
              <a:rPr lang="en-US" altLang="en-US"/>
              <a:t>Relax! Condor will run your job again</a:t>
            </a:r>
          </a:p>
        </p:txBody>
      </p:sp>
      <p:sp>
        <p:nvSpPr>
          <p:cNvPr id="50179" name="Slide Number Placeholder 3">
            <a:extLst>
              <a:ext uri="{FF2B5EF4-FFF2-40B4-BE49-F238E27FC236}">
                <a16:creationId xmlns:a16="http://schemas.microsoft.com/office/drawing/2014/main" id="{B134379E-E194-12AD-2058-DB459F308F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CCA2189-5AA4-3042-BB4F-2178FFDFF917}" type="slidenum">
              <a:rPr kumimoji="0" lang="en-US" altLang="en-US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kumimoji="0" lang="en-US" altLang="en-US" sz="1400">
              <a:solidFill>
                <a:srgbClr val="FF8000"/>
              </a:solidFill>
            </a:endParaRPr>
          </a:p>
        </p:txBody>
      </p:sp>
      <p:pic>
        <p:nvPicPr>
          <p:cNvPr id="50180" name="Picture 4" descr="Screen Shot 2014-06-24 at 2.10.18 PM.png">
            <a:extLst>
              <a:ext uri="{FF2B5EF4-FFF2-40B4-BE49-F238E27FC236}">
                <a16:creationId xmlns:a16="http://schemas.microsoft.com/office/drawing/2014/main" id="{5F5F4377-9028-20CF-8F93-4FD4442147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1" name="Picture 5">
            <a:extLst>
              <a:ext uri="{FF2B5EF4-FFF2-40B4-BE49-F238E27FC236}">
                <a16:creationId xmlns:a16="http://schemas.microsoft.com/office/drawing/2014/main" id="{7A92EC88-8BB4-35B1-9953-B16CCC2B0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" y="5905500"/>
            <a:ext cx="127317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2" name="Picture 6">
            <a:extLst>
              <a:ext uri="{FF2B5EF4-FFF2-40B4-BE49-F238E27FC236}">
                <a16:creationId xmlns:a16="http://schemas.microsoft.com/office/drawing/2014/main" id="{92105255-C215-BE58-1722-490048C1A9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113" y="114300"/>
            <a:ext cx="1317625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>
            <a:extLst>
              <a:ext uri="{FF2B5EF4-FFF2-40B4-BE49-F238E27FC236}">
                <a16:creationId xmlns:a16="http://schemas.microsoft.com/office/drawing/2014/main" id="{7725E404-CAC2-B984-A5BB-36722C0CE4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7863" y="153988"/>
            <a:ext cx="7772400" cy="914400"/>
          </a:xfrm>
        </p:spPr>
        <p:txBody>
          <a:bodyPr lIns="90000" tIns="46800" rIns="90000" bIns="4680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/>
              <a:t>Access to data in Condor</a:t>
            </a: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79D91388-8979-1113-88EE-F91858C3CA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3738" y="1574800"/>
            <a:ext cx="8021637" cy="5003800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Option #1: Shared filesystem</a:t>
            </a:r>
          </a:p>
          <a:p>
            <a:pPr lvl="1"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/>
              <a:t>Simple to use, but make sure your filesystem can handle the load</a:t>
            </a:r>
          </a:p>
          <a:p>
            <a:pPr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Option #2: Condor’s file transfer</a:t>
            </a:r>
          </a:p>
          <a:p>
            <a:pPr lvl="1"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Can automatically send back changed files</a:t>
            </a:r>
          </a:p>
          <a:p>
            <a:pPr lvl="1"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Atomic transfer of multiple files</a:t>
            </a:r>
          </a:p>
          <a:p>
            <a:pPr lvl="1"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Can be encrypted over the wire</a:t>
            </a:r>
          </a:p>
          <a:p>
            <a:pPr lvl="1"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Most common for small applications and data</a:t>
            </a:r>
          </a:p>
          <a:p>
            <a:pPr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/>
              <a:t>Option #3: Remote I/O</a:t>
            </a:r>
          </a:p>
        </p:txBody>
      </p:sp>
      <p:sp>
        <p:nvSpPr>
          <p:cNvPr id="51203" name="Slide Number Placeholder 3">
            <a:extLst>
              <a:ext uri="{FF2B5EF4-FFF2-40B4-BE49-F238E27FC236}">
                <a16:creationId xmlns:a16="http://schemas.microsoft.com/office/drawing/2014/main" id="{3A825C4C-B657-2749-6A73-9458AA041A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C3B32BE-393D-8A49-AF88-68E686A01F00}" type="slidenum">
              <a:rPr kumimoji="0" lang="en-US" altLang="en-US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kumimoji="0" lang="en-US" altLang="en-US" sz="1400">
              <a:solidFill>
                <a:srgbClr val="FF8000"/>
              </a:solidFill>
            </a:endParaRPr>
          </a:p>
        </p:txBody>
      </p:sp>
      <p:pic>
        <p:nvPicPr>
          <p:cNvPr id="51204" name="Picture 4" descr="Screen Shot 2014-06-24 at 2.10.18 PM.png">
            <a:extLst>
              <a:ext uri="{FF2B5EF4-FFF2-40B4-BE49-F238E27FC236}">
                <a16:creationId xmlns:a16="http://schemas.microsoft.com/office/drawing/2014/main" id="{1D379BC7-C4C2-0994-7B66-747A625FBB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5" name="Picture 6">
            <a:extLst>
              <a:ext uri="{FF2B5EF4-FFF2-40B4-BE49-F238E27FC236}">
                <a16:creationId xmlns:a16="http://schemas.microsoft.com/office/drawing/2014/main" id="{425C78CE-4CA9-A400-6CEE-7CEEC801D4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113" y="114300"/>
            <a:ext cx="1317625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9">
            <a:extLst>
              <a:ext uri="{FF2B5EF4-FFF2-40B4-BE49-F238E27FC236}">
                <a16:creationId xmlns:a16="http://schemas.microsoft.com/office/drawing/2014/main" id="{589D8217-0506-DD2A-DF13-A605DFE5D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913" y="5291138"/>
            <a:ext cx="8377237" cy="6175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solidFill>
                <a:schemeClr val="tx1"/>
              </a:solidFill>
            </a:endParaRPr>
          </a:p>
        </p:txBody>
      </p:sp>
      <p:grpSp>
        <p:nvGrpSpPr>
          <p:cNvPr id="53250" name="Group 3">
            <a:extLst>
              <a:ext uri="{FF2B5EF4-FFF2-40B4-BE49-F238E27FC236}">
                <a16:creationId xmlns:a16="http://schemas.microsoft.com/office/drawing/2014/main" id="{BE246C4C-3EEE-23C7-9C63-B9DC7BD5E00E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4249738"/>
            <a:ext cx="8259763" cy="2224087"/>
            <a:chOff x="404" y="2261"/>
            <a:chExt cx="5203" cy="1401"/>
          </a:xfrm>
        </p:grpSpPr>
        <p:sp>
          <p:nvSpPr>
            <p:cNvPr id="53256" name="AutoShape 4">
              <a:extLst>
                <a:ext uri="{FF2B5EF4-FFF2-40B4-BE49-F238E27FC236}">
                  <a16:creationId xmlns:a16="http://schemas.microsoft.com/office/drawing/2014/main" id="{8FC867EF-1166-77A7-086E-CCDA69485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" y="2261"/>
              <a:ext cx="5203" cy="1401"/>
            </a:xfrm>
            <a:prstGeom prst="roundRect">
              <a:avLst>
                <a:gd name="adj" fmla="val 69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0080"/>
                </a:buClr>
                <a:buFont typeface="Times" charset="0"/>
                <a:buChar char="•"/>
                <a:defRPr kumimoji="1" sz="32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lr>
                  <a:srgbClr val="3C0000"/>
                </a:buClr>
                <a:buFont typeface="Symbol" pitchFamily="2" charset="2"/>
                <a:buChar char=""/>
                <a:defRPr kumimoji="1" sz="28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§"/>
                <a:defRPr kumimoji="1" sz="24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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lr>
                  <a:srgbClr val="3C0000"/>
                </a:buClr>
                <a:buFont typeface="Wingdings" pitchFamily="2" charset="2"/>
                <a:buChar char="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3C0000"/>
                </a:buClr>
                <a:buFont typeface="Wingdings" pitchFamily="2" charset="2"/>
                <a:buChar char=""/>
                <a:defRPr kumimoji="1" sz="20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kumimoji="0" lang="en-US" altLang="en-US" sz="2400">
                <a:solidFill>
                  <a:schemeClr val="tx1"/>
                </a:solidFill>
              </a:endParaRPr>
            </a:p>
          </p:txBody>
        </p:sp>
        <p:grpSp>
          <p:nvGrpSpPr>
            <p:cNvPr id="53257" name="Group 5">
              <a:extLst>
                <a:ext uri="{FF2B5EF4-FFF2-40B4-BE49-F238E27FC236}">
                  <a16:creationId xmlns:a16="http://schemas.microsoft.com/office/drawing/2014/main" id="{D60E2C30-E53D-49AA-6524-9A5C04159E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4" y="2261"/>
              <a:ext cx="5203" cy="1401"/>
              <a:chOff x="404" y="2261"/>
              <a:chExt cx="5203" cy="1401"/>
            </a:xfrm>
          </p:grpSpPr>
          <p:sp>
            <p:nvSpPr>
              <p:cNvPr id="53258" name="AutoShape 6">
                <a:extLst>
                  <a:ext uri="{FF2B5EF4-FFF2-40B4-BE49-F238E27FC236}">
                    <a16:creationId xmlns:a16="http://schemas.microsoft.com/office/drawing/2014/main" id="{8BD968CD-3FB5-DA63-4C0F-E126F5A54F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" y="2261"/>
                <a:ext cx="5203" cy="1401"/>
              </a:xfrm>
              <a:prstGeom prst="roundRect">
                <a:avLst>
                  <a:gd name="adj" fmla="val 69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0080"/>
                  </a:buClr>
                  <a:buFont typeface="Times" charset="0"/>
                  <a:buChar char="•"/>
                  <a:defRPr kumimoji="1" sz="3200">
                    <a:solidFill>
                      <a:schemeClr val="tx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C0000"/>
                  </a:buClr>
                  <a:buFont typeface="Symbol" pitchFamily="2" charset="2"/>
                  <a:buChar char=""/>
                  <a:defRPr kumimoji="1" sz="2800">
                    <a:solidFill>
                      <a:schemeClr val="tx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3C0000"/>
                  </a:buClr>
                  <a:buFont typeface="Wingdings" pitchFamily="2" charset="2"/>
                  <a:buChar char="§"/>
                  <a:defRPr kumimoji="1" sz="2400">
                    <a:solidFill>
                      <a:schemeClr val="tx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3C0000"/>
                  </a:buClr>
                  <a:buFont typeface="Wingdings" pitchFamily="2" charset="2"/>
                  <a:buChar char="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3C0000"/>
                  </a:buClr>
                  <a:buFont typeface="Wingdings" pitchFamily="2" charset="2"/>
                  <a:buChar char="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C0000"/>
                  </a:buClr>
                  <a:buFont typeface="Wingdings" pitchFamily="2" charset="2"/>
                  <a:buChar char="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C0000"/>
                  </a:buClr>
                  <a:buFont typeface="Wingdings" pitchFamily="2" charset="2"/>
                  <a:buChar char="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C0000"/>
                  </a:buClr>
                  <a:buFont typeface="Wingdings" pitchFamily="2" charset="2"/>
                  <a:buChar char="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C0000"/>
                  </a:buClr>
                  <a:buFont typeface="Wingdings" pitchFamily="2" charset="2"/>
                  <a:buChar char=""/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kumimoji="0" lang="en-US" altLang="en-US" sz="2400">
                  <a:solidFill>
                    <a:schemeClr val="tx1"/>
                  </a:solidFill>
                </a:endParaRPr>
              </a:p>
            </p:txBody>
          </p:sp>
          <p:sp>
            <p:nvSpPr>
              <p:cNvPr id="53259" name="AutoShape 7">
                <a:extLst>
                  <a:ext uri="{FF2B5EF4-FFF2-40B4-BE49-F238E27FC236}">
                    <a16:creationId xmlns:a16="http://schemas.microsoft.com/office/drawing/2014/main" id="{AE80B759-F5A9-27D9-3461-DFD98AA31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" y="2261"/>
                <a:ext cx="4905" cy="1270"/>
              </a:xfrm>
              <a:prstGeom prst="roundRect">
                <a:avLst>
                  <a:gd name="adj" fmla="val 69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0080"/>
                  </a:buClr>
                  <a:buFont typeface="Times" charset="0"/>
                  <a:buChar char="•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3200">
                    <a:solidFill>
                      <a:schemeClr val="tx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3C0000"/>
                  </a:buClr>
                  <a:buFont typeface="Symbol" pitchFamily="2" charset="2"/>
                  <a:buChar char="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800">
                    <a:solidFill>
                      <a:schemeClr val="tx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3C0000"/>
                  </a:buClr>
                  <a:buFont typeface="Wingdings" pitchFamily="2" charset="2"/>
                  <a:buChar char="§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400">
                    <a:solidFill>
                      <a:schemeClr val="tx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3C0000"/>
                  </a:buClr>
                  <a:buFont typeface="Wingdings" pitchFamily="2" charset="2"/>
                  <a:buChar char="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3C0000"/>
                  </a:buClr>
                  <a:buFont typeface="Wingdings" pitchFamily="2" charset="2"/>
                  <a:buChar char="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C0000"/>
                  </a:buClr>
                  <a:buFont typeface="Wingdings" pitchFamily="2" charset="2"/>
                  <a:buChar char="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C0000"/>
                  </a:buClr>
                  <a:buFont typeface="Wingdings" pitchFamily="2" charset="2"/>
                  <a:buChar char="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C0000"/>
                  </a:buClr>
                  <a:buFont typeface="Wingdings" pitchFamily="2" charset="2"/>
                  <a:buChar char="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C0000"/>
                  </a:buClr>
                  <a:buFont typeface="Wingdings" pitchFamily="2" charset="2"/>
                  <a:buChar char="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kumimoji="1" sz="2000">
                    <a:solidFill>
                      <a:schemeClr val="tx2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94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GB" altLang="en-US" sz="180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Universe   = vanilla</a:t>
                </a:r>
              </a:p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GB" altLang="en-US" sz="180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Executable = my_job</a:t>
                </a:r>
              </a:p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GB" altLang="en-US" sz="180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Log        = my_job.log	</a:t>
                </a:r>
              </a:p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GB" altLang="en-US" sz="180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ShouldTransferFiles   = YES</a:t>
                </a:r>
              </a:p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GB" altLang="en-US" sz="180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Transfer_input_files  = dataset$(Process), common.data</a:t>
                </a:r>
              </a:p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GB" altLang="en-US" sz="1800">
                    <a:solidFill>
                      <a:schemeClr val="tx1"/>
                    </a:solidFill>
                    <a:latin typeface="Courier New" panose="02070309020205020404" pitchFamily="49" charset="0"/>
                  </a:rPr>
                  <a:t>Queue 600</a:t>
                </a:r>
              </a:p>
            </p:txBody>
          </p:sp>
        </p:grpSp>
      </p:grpSp>
      <p:sp>
        <p:nvSpPr>
          <p:cNvPr id="53251" name="Rectangle 1">
            <a:extLst>
              <a:ext uri="{FF2B5EF4-FFF2-40B4-BE49-F238E27FC236}">
                <a16:creationId xmlns:a16="http://schemas.microsoft.com/office/drawing/2014/main" id="{97970F6D-1E65-17EC-F94A-18E5517E5F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1675" y="55563"/>
            <a:ext cx="7772400" cy="914400"/>
          </a:xfrm>
        </p:spPr>
        <p:txBody>
          <a:bodyPr lIns="90000" tIns="46800" rIns="90000" bIns="4680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/>
              <a:t>Condor File Transfer</a:t>
            </a:r>
          </a:p>
        </p:txBody>
      </p:sp>
      <p:sp>
        <p:nvSpPr>
          <p:cNvPr id="53252" name="Rectangle 2">
            <a:extLst>
              <a:ext uri="{FF2B5EF4-FFF2-40B4-BE49-F238E27FC236}">
                <a16:creationId xmlns:a16="http://schemas.microsoft.com/office/drawing/2014/main" id="{66296FAC-3F1C-9E54-9545-7B06D60312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4825" y="1527175"/>
            <a:ext cx="7772400" cy="2565400"/>
          </a:xfrm>
        </p:spPr>
        <p:txBody>
          <a:bodyPr lIns="90000" tIns="46800" rIns="90000" bIns="46800"/>
          <a:lstStyle/>
          <a:p>
            <a:pPr eaLnBrk="1" hangingPunct="1">
              <a:lnSpc>
                <a:spcPct val="73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000">
                <a:latin typeface="Courier New" panose="02070309020205020404" pitchFamily="49" charset="0"/>
              </a:rPr>
              <a:t>ShouldTransferFiles = YES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000"/>
              <a:t>Always transfer files to execution site</a:t>
            </a:r>
          </a:p>
          <a:p>
            <a:pPr eaLnBrk="1" hangingPunct="1">
              <a:lnSpc>
                <a:spcPct val="8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000">
                <a:latin typeface="Courier New" panose="02070309020205020404" pitchFamily="49" charset="0"/>
              </a:rPr>
              <a:t>ShouldTransferFiles = NO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000"/>
              <a:t>Rely on a shared filesystem</a:t>
            </a:r>
          </a:p>
          <a:p>
            <a:pPr eaLnBrk="1" hangingPunct="1">
              <a:lnSpc>
                <a:spcPct val="8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000">
                <a:latin typeface="Courier New" panose="02070309020205020404" pitchFamily="49" charset="0"/>
              </a:rPr>
              <a:t>ShouldTransferFiles = IF_NEEDED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000"/>
              <a:t>Will automatically transfer the files if needed</a:t>
            </a:r>
          </a:p>
        </p:txBody>
      </p:sp>
      <p:sp>
        <p:nvSpPr>
          <p:cNvPr id="53253" name="Slide Number Placeholder 3">
            <a:extLst>
              <a:ext uri="{FF2B5EF4-FFF2-40B4-BE49-F238E27FC236}">
                <a16:creationId xmlns:a16="http://schemas.microsoft.com/office/drawing/2014/main" id="{32F26C60-C032-A46B-4624-767DA80BB4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BABFFB2-CC18-9B49-AD03-78F4A60BB38E}" type="slidenum">
              <a:rPr kumimoji="0" lang="en-US" altLang="en-US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kumimoji="0" lang="en-US" altLang="en-US" sz="1400">
              <a:solidFill>
                <a:srgbClr val="FF8000"/>
              </a:solidFill>
            </a:endParaRPr>
          </a:p>
        </p:txBody>
      </p:sp>
      <p:pic>
        <p:nvPicPr>
          <p:cNvPr id="53254" name="Picture 10" descr="Screen Shot 2014-06-24 at 2.10.18 PM.png">
            <a:extLst>
              <a:ext uri="{FF2B5EF4-FFF2-40B4-BE49-F238E27FC236}">
                <a16:creationId xmlns:a16="http://schemas.microsoft.com/office/drawing/2014/main" id="{A9B2DFC2-6336-A7F2-8BA7-1BF8A1891E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5" name="Picture 11">
            <a:extLst>
              <a:ext uri="{FF2B5EF4-FFF2-40B4-BE49-F238E27FC236}">
                <a16:creationId xmlns:a16="http://schemas.microsoft.com/office/drawing/2014/main" id="{05D1816D-2CF8-D941-7684-998CAE7DED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113" y="114300"/>
            <a:ext cx="1317625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 advTm="72704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>
            <a:extLst>
              <a:ext uri="{FF2B5EF4-FFF2-40B4-BE49-F238E27FC236}">
                <a16:creationId xmlns:a16="http://schemas.microsoft.com/office/drawing/2014/main" id="{507DD701-1207-94EA-874B-770D722BC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Condor File Transfer with URLs</a:t>
            </a:r>
          </a:p>
        </p:txBody>
      </p:sp>
      <p:sp>
        <p:nvSpPr>
          <p:cNvPr id="55298" name="Content Placeholder 2">
            <a:extLst>
              <a:ext uri="{FF2B5EF4-FFF2-40B4-BE49-F238E27FC236}">
                <a16:creationId xmlns:a16="http://schemas.microsoft.com/office/drawing/2014/main" id="{BC920B4C-A427-B4CA-BD4A-2128B49E4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Transfer_input_files can be a URL</a:t>
            </a:r>
            <a:br>
              <a:rPr lang="en-US" altLang="en-US"/>
            </a:br>
            <a:r>
              <a:rPr lang="en-US" altLang="en-US"/>
              <a:t>For example:</a:t>
            </a:r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55299" name="Slide Number Placeholder 3">
            <a:extLst>
              <a:ext uri="{FF2B5EF4-FFF2-40B4-BE49-F238E27FC236}">
                <a16:creationId xmlns:a16="http://schemas.microsoft.com/office/drawing/2014/main" id="{43D0D95B-0F4F-3965-5E9D-C4AD87168C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DA362B3-7456-9245-A03B-D890C2384F63}" type="slidenum">
              <a:rPr kumimoji="0" lang="en-US" altLang="en-US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kumimoji="0" lang="en-US" altLang="en-US" sz="1400">
              <a:solidFill>
                <a:srgbClr val="FF8000"/>
              </a:solidFill>
            </a:endParaRPr>
          </a:p>
        </p:txBody>
      </p:sp>
      <p:sp>
        <p:nvSpPr>
          <p:cNvPr id="55300" name="Text Box 3">
            <a:extLst>
              <a:ext uri="{FF2B5EF4-FFF2-40B4-BE49-F238E27FC236}">
                <a16:creationId xmlns:a16="http://schemas.microsoft.com/office/drawing/2014/main" id="{36CEF76B-A8C8-3397-AB2A-206CA7E5F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688" y="3216275"/>
            <a:ext cx="8177212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94000"/>
              </a:lnSpc>
              <a:spcBef>
                <a:spcPts val="725"/>
              </a:spcBef>
              <a:buClrTx/>
              <a:buFontTx/>
              <a:buNone/>
            </a:pPr>
            <a:r>
              <a:rPr kumimoji="0" lang="en-GB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transfer_input_files = http://www.example.com/input.data</a:t>
            </a:r>
          </a:p>
        </p:txBody>
      </p:sp>
      <p:pic>
        <p:nvPicPr>
          <p:cNvPr id="55301" name="Picture 5" descr="Screen Shot 2014-06-24 at 2.10.18 PM.png">
            <a:extLst>
              <a:ext uri="{FF2B5EF4-FFF2-40B4-BE49-F238E27FC236}">
                <a16:creationId xmlns:a16="http://schemas.microsoft.com/office/drawing/2014/main" id="{80F9065D-A5E9-7954-07D8-EC5F58D87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2" name="Picture 6">
            <a:extLst>
              <a:ext uri="{FF2B5EF4-FFF2-40B4-BE49-F238E27FC236}">
                <a16:creationId xmlns:a16="http://schemas.microsoft.com/office/drawing/2014/main" id="{95D12D4D-303D-856B-EB00-7821CBCCE0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" y="5905500"/>
            <a:ext cx="127317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3" name="Picture 7">
            <a:extLst>
              <a:ext uri="{FF2B5EF4-FFF2-40B4-BE49-F238E27FC236}">
                <a16:creationId xmlns:a16="http://schemas.microsoft.com/office/drawing/2014/main" id="{DAE74CB9-0D7E-2C01-F871-2FCDE44A1C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113" y="114300"/>
            <a:ext cx="1317625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>
            <a:extLst>
              <a:ext uri="{FF2B5EF4-FFF2-40B4-BE49-F238E27FC236}">
                <a16:creationId xmlns:a16="http://schemas.microsoft.com/office/drawing/2014/main" id="{48046614-AAA7-07A7-1D69-B2BD2D6B0B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3738" y="22225"/>
            <a:ext cx="7772400" cy="914400"/>
          </a:xfrm>
        </p:spPr>
        <p:txBody>
          <a:bodyPr lIns="90000" tIns="46800" rIns="90000" bIns="4680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/>
              <a:t>Clusters &amp; Processes</a:t>
            </a: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09EA4A4D-3C18-2CBD-D60C-5ED99A1618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1663" y="1196975"/>
            <a:ext cx="8289925" cy="4076700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0000"/>
              </a:lnSpc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800"/>
              <a:t>One submit file can describe lots of jobs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/>
              <a:t>All the jobs in a submit file are a </a:t>
            </a:r>
            <a:r>
              <a:rPr lang="en-GB" altLang="en-US" sz="2400" i="1"/>
              <a:t>cluster</a:t>
            </a:r>
            <a:r>
              <a:rPr lang="en-GB" altLang="en-US" sz="2400"/>
              <a:t> of jobs</a:t>
            </a:r>
          </a:p>
          <a:p>
            <a:pPr lvl="1" eaLnBrk="1" hangingPunct="1">
              <a:lnSpc>
                <a:spcPct val="90000"/>
              </a:lnSpc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/>
              <a:t>Yeah, same term as a cluster of computers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800"/>
              <a:t>Each cluster has a unique “cluster number”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800"/>
              <a:t>Each job in a cluster is called a “process”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800"/>
              <a:t>A Condor “job ID” is the cluster number, a period, and the process number (“20.1”)</a:t>
            </a:r>
          </a:p>
          <a:p>
            <a:pPr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800"/>
              <a:t>A cluster is allowed to have one or more processes.</a:t>
            </a:r>
          </a:p>
          <a:p>
            <a:pPr lvl="1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400"/>
              <a:t>There is always a cluster for every job</a:t>
            </a:r>
          </a:p>
        </p:txBody>
      </p:sp>
      <p:sp>
        <p:nvSpPr>
          <p:cNvPr id="56323" name="Slide Number Placeholder 3">
            <a:extLst>
              <a:ext uri="{FF2B5EF4-FFF2-40B4-BE49-F238E27FC236}">
                <a16:creationId xmlns:a16="http://schemas.microsoft.com/office/drawing/2014/main" id="{D95AC487-C16D-2E5D-EB82-825C524EE3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3F59A84-3A4B-E042-99AE-C66857121BAE}" type="slidenum">
              <a:rPr kumimoji="0" lang="en-US" altLang="en-US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kumimoji="0" lang="en-US" altLang="en-US" sz="1400">
              <a:solidFill>
                <a:srgbClr val="FF8000"/>
              </a:solidFill>
            </a:endParaRPr>
          </a:p>
        </p:txBody>
      </p:sp>
      <p:pic>
        <p:nvPicPr>
          <p:cNvPr id="56324" name="Picture 4" descr="Screen Shot 2014-06-24 at 2.10.18 PM.png">
            <a:extLst>
              <a:ext uri="{FF2B5EF4-FFF2-40B4-BE49-F238E27FC236}">
                <a16:creationId xmlns:a16="http://schemas.microsoft.com/office/drawing/2014/main" id="{438726FA-DC1C-5592-1043-4CCF459D8D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5" name="Picture 5">
            <a:extLst>
              <a:ext uri="{FF2B5EF4-FFF2-40B4-BE49-F238E27FC236}">
                <a16:creationId xmlns:a16="http://schemas.microsoft.com/office/drawing/2014/main" id="{1470598B-D626-C2D3-7930-06E7A09FCA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" y="5905500"/>
            <a:ext cx="127317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6" name="Picture 6">
            <a:extLst>
              <a:ext uri="{FF2B5EF4-FFF2-40B4-BE49-F238E27FC236}">
                <a16:creationId xmlns:a16="http://schemas.microsoft.com/office/drawing/2014/main" id="{C575C46E-DF35-2A52-6DAF-A5BB302231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113" y="114300"/>
            <a:ext cx="1317625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38F895D0-77BB-4ACA-DD75-ACD1497A9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Some thoughts on the exercises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46E75BE7-1E91-63D2-0626-F6D53B871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700" y="1155700"/>
            <a:ext cx="8204200" cy="4686300"/>
          </a:xfrm>
        </p:spPr>
        <p:txBody>
          <a:bodyPr/>
          <a:lstStyle/>
          <a:p>
            <a:r>
              <a:rPr lang="en-US" altLang="en-US"/>
              <a:t>It</a:t>
            </a:r>
            <a:r>
              <a:rPr lang="ja-JP" altLang="en-US"/>
              <a:t>’</a:t>
            </a:r>
            <a:r>
              <a:rPr lang="en-US" altLang="ja-JP"/>
              <a:t>s okay to move ahead on exercises if you have time</a:t>
            </a:r>
          </a:p>
          <a:p>
            <a:r>
              <a:rPr lang="en-US" altLang="en-US"/>
              <a:t>It</a:t>
            </a:r>
            <a:r>
              <a:rPr lang="ja-JP" altLang="en-US"/>
              <a:t>’</a:t>
            </a:r>
            <a:r>
              <a:rPr lang="en-US" altLang="ja-JP"/>
              <a:t>s okay to take longer on them if you need to</a:t>
            </a:r>
          </a:p>
          <a:p>
            <a:r>
              <a:rPr lang="en-US" altLang="en-US"/>
              <a:t>If you move along quickly, try the </a:t>
            </a:r>
            <a:r>
              <a:rPr lang="ja-JP" altLang="en-US"/>
              <a:t>“</a:t>
            </a:r>
            <a:r>
              <a:rPr lang="en-US" altLang="ja-JP"/>
              <a:t>On Your Own</a:t>
            </a:r>
            <a:r>
              <a:rPr lang="ja-JP" altLang="en-US"/>
              <a:t>”</a:t>
            </a:r>
            <a:r>
              <a:rPr lang="en-US" altLang="ja-JP"/>
              <a:t> sections and </a:t>
            </a:r>
            <a:r>
              <a:rPr lang="ja-JP" altLang="en-US"/>
              <a:t>“</a:t>
            </a:r>
            <a:r>
              <a:rPr lang="en-US" altLang="ja-JP"/>
              <a:t>Challenges</a:t>
            </a:r>
            <a:r>
              <a:rPr lang="ja-JP" altLang="en-US"/>
              <a:t>”</a:t>
            </a:r>
            <a:endParaRPr lang="en-US" altLang="ja-JP"/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19247084-45B2-FF86-8DBE-785EAC17FD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ABAAE36-DF5E-D348-BAD4-0CE6211E6443}" type="slidenum">
              <a:rPr kumimoji="0" lang="en-US" altLang="en-US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kumimoji="0" lang="en-US" altLang="en-US" sz="1400">
              <a:solidFill>
                <a:srgbClr val="FF8000"/>
              </a:solidFill>
            </a:endParaRPr>
          </a:p>
        </p:txBody>
      </p:sp>
      <p:pic>
        <p:nvPicPr>
          <p:cNvPr id="18436" name="Picture 4" descr="Screen Shot 2014-06-24 at 2.10.18 PM.png">
            <a:extLst>
              <a:ext uri="{FF2B5EF4-FFF2-40B4-BE49-F238E27FC236}">
                <a16:creationId xmlns:a16="http://schemas.microsoft.com/office/drawing/2014/main" id="{C7002DB1-7506-9E68-32FD-F622A4249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5">
            <a:extLst>
              <a:ext uri="{FF2B5EF4-FFF2-40B4-BE49-F238E27FC236}">
                <a16:creationId xmlns:a16="http://schemas.microsoft.com/office/drawing/2014/main" id="{4530FCE1-48EE-DB7C-25CD-6AC00E6904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" y="5905500"/>
            <a:ext cx="127317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Picture 6">
            <a:extLst>
              <a:ext uri="{FF2B5EF4-FFF2-40B4-BE49-F238E27FC236}">
                <a16:creationId xmlns:a16="http://schemas.microsoft.com/office/drawing/2014/main" id="{DEC48E74-744A-98C1-5DDE-485DC6BF68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113" y="114300"/>
            <a:ext cx="1317625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>
            <a:extLst>
              <a:ext uri="{FF2B5EF4-FFF2-40B4-BE49-F238E27FC236}">
                <a16:creationId xmlns:a16="http://schemas.microsoft.com/office/drawing/2014/main" id="{A8F9639D-72AC-EDD7-E545-0A21F11932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9125" y="-133350"/>
            <a:ext cx="8039100" cy="1409700"/>
          </a:xfrm>
        </p:spPr>
        <p:txBody>
          <a:bodyPr lIns="90000" tIns="46800" rIns="90000" bIns="4680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4000"/>
              <a:t>The $(Process) macro</a:t>
            </a:r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AFBBFEA9-183F-1A7A-CBD0-7A0605DF5D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92138" y="1581150"/>
            <a:ext cx="8058150" cy="4495800"/>
          </a:xfrm>
        </p:spPr>
        <p:txBody>
          <a:bodyPr lIns="90000" tIns="46800" rIns="90000" bIns="46800"/>
          <a:lstStyle/>
          <a:p>
            <a:pPr eaLnBrk="1" hangingPunct="1">
              <a:lnSpc>
                <a:spcPct val="90000"/>
              </a:lnSpc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800"/>
              <a:t>The initial directory for each job can be specified as run_$(Process), and instead of submitting a single job, we use “Queue 600” to submit 600 jobs at once 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800"/>
              <a:t>The $(Process) macro will be expanded to the process number for each job in the cluster (0 - 599), so we’ll have “run_0”, “run_1”, … “run_599” directories</a:t>
            </a:r>
          </a:p>
          <a:p>
            <a:pPr eaLnBrk="1" hangingPunct="1">
              <a:lnSpc>
                <a:spcPct val="90000"/>
              </a:lnSpc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2800"/>
              <a:t>All the input/output files will be in different directories!</a:t>
            </a:r>
          </a:p>
        </p:txBody>
      </p:sp>
      <p:sp>
        <p:nvSpPr>
          <p:cNvPr id="58371" name="Slide Number Placeholder 3">
            <a:extLst>
              <a:ext uri="{FF2B5EF4-FFF2-40B4-BE49-F238E27FC236}">
                <a16:creationId xmlns:a16="http://schemas.microsoft.com/office/drawing/2014/main" id="{D874AA8C-B049-9951-A987-1C2748A03C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D4D936A-A73D-4F44-96FB-0F6B94921FD3}" type="slidenum">
              <a:rPr kumimoji="0" lang="en-US" altLang="en-US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kumimoji="0" lang="en-US" altLang="en-US" sz="1400">
              <a:solidFill>
                <a:srgbClr val="FF8000"/>
              </a:solidFill>
            </a:endParaRPr>
          </a:p>
        </p:txBody>
      </p:sp>
      <p:pic>
        <p:nvPicPr>
          <p:cNvPr id="58372" name="Picture 4" descr="Screen Shot 2014-06-24 at 2.10.18 PM.png">
            <a:extLst>
              <a:ext uri="{FF2B5EF4-FFF2-40B4-BE49-F238E27FC236}">
                <a16:creationId xmlns:a16="http://schemas.microsoft.com/office/drawing/2014/main" id="{ECF133EC-76E2-5CE8-0600-42F5875767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3" name="Picture 5">
            <a:extLst>
              <a:ext uri="{FF2B5EF4-FFF2-40B4-BE49-F238E27FC236}">
                <a16:creationId xmlns:a16="http://schemas.microsoft.com/office/drawing/2014/main" id="{D88EF635-153E-84B3-7F97-6E17864B71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" y="5905500"/>
            <a:ext cx="127317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4" name="Picture 6">
            <a:extLst>
              <a:ext uri="{FF2B5EF4-FFF2-40B4-BE49-F238E27FC236}">
                <a16:creationId xmlns:a16="http://schemas.microsoft.com/office/drawing/2014/main" id="{E8D87A10-FDCF-7EFA-D055-14492A41B0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113" y="114300"/>
            <a:ext cx="1317625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4">
            <a:extLst>
              <a:ext uri="{FF2B5EF4-FFF2-40B4-BE49-F238E27FC236}">
                <a16:creationId xmlns:a16="http://schemas.microsoft.com/office/drawing/2014/main" id="{D346A807-B484-986A-10D1-7660B5637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838" y="4406900"/>
            <a:ext cx="3795712" cy="6477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solidFill>
                <a:schemeClr val="tx1"/>
              </a:solidFill>
            </a:endParaRPr>
          </a:p>
        </p:txBody>
      </p:sp>
      <p:sp>
        <p:nvSpPr>
          <p:cNvPr id="60418" name="Rectangle 1">
            <a:extLst>
              <a:ext uri="{FF2B5EF4-FFF2-40B4-BE49-F238E27FC236}">
                <a16:creationId xmlns:a16="http://schemas.microsoft.com/office/drawing/2014/main" id="{F74A26FF-D936-4AD0-BFBC-46B5206FB4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31788"/>
            <a:ext cx="8234363" cy="777875"/>
          </a:xfrm>
        </p:spPr>
        <p:txBody>
          <a:bodyPr lIns="90000" tIns="46800" rIns="90000" bIns="46800"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altLang="en-US" sz="4000"/>
              <a:t>Example of $(Process)</a:t>
            </a: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DA1706CC-9823-E57C-066B-D5BCA9945B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793875"/>
            <a:ext cx="8234363" cy="3906838"/>
          </a:xfrm>
        </p:spPr>
        <p:txBody>
          <a:bodyPr lIns="90000" tIns="46800" rIns="90000" bIns="46800"/>
          <a:lstStyle/>
          <a:p>
            <a:pPr eaLnBrk="1" hangingPunct="1">
              <a:lnSpc>
                <a:spcPct val="50000"/>
              </a:lnSpc>
              <a:spcBef>
                <a:spcPts val="1250"/>
              </a:spcBef>
              <a:buClr>
                <a:srgbClr val="000000"/>
              </a:buClr>
              <a:buFont typeface="Courier New" panose="02070309020205020404" pitchFamily="49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800">
                <a:latin typeface="Courier New" panose="02070309020205020404" pitchFamily="49" charset="0"/>
              </a:rPr>
              <a:t># Example condor_submit input file that defines</a:t>
            </a:r>
          </a:p>
          <a:p>
            <a:pPr eaLnBrk="1" hangingPunct="1">
              <a:lnSpc>
                <a:spcPct val="50000"/>
              </a:lnSpc>
              <a:spcBef>
                <a:spcPts val="1250"/>
              </a:spcBef>
              <a:buClr>
                <a:srgbClr val="000000"/>
              </a:buClr>
              <a:buFont typeface="Courier New" panose="02070309020205020404" pitchFamily="49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800">
                <a:latin typeface="Courier New" panose="02070309020205020404" pitchFamily="49" charset="0"/>
              </a:rPr>
              <a:t># a cluster of 600 jobs with different directories</a:t>
            </a:r>
          </a:p>
          <a:p>
            <a:pPr eaLnBrk="1" hangingPunct="1">
              <a:lnSpc>
                <a:spcPct val="50000"/>
              </a:lnSpc>
              <a:spcBef>
                <a:spcPts val="1250"/>
              </a:spcBef>
              <a:buClr>
                <a:srgbClr val="000000"/>
              </a:buClr>
              <a:buFont typeface="Courier New" panose="02070309020205020404" pitchFamily="49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800">
                <a:latin typeface="Courier New" panose="02070309020205020404" pitchFamily="49" charset="0"/>
              </a:rPr>
              <a:t>Universe   = vanilla</a:t>
            </a:r>
          </a:p>
          <a:p>
            <a:pPr eaLnBrk="1" hangingPunct="1">
              <a:lnSpc>
                <a:spcPct val="50000"/>
              </a:lnSpc>
              <a:spcBef>
                <a:spcPts val="1250"/>
              </a:spcBef>
              <a:buClr>
                <a:srgbClr val="000000"/>
              </a:buClr>
              <a:buFont typeface="Courier New" panose="02070309020205020404" pitchFamily="49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800">
                <a:latin typeface="Courier New" panose="02070309020205020404" pitchFamily="49" charset="0"/>
              </a:rPr>
              <a:t>Executable = my_job</a:t>
            </a:r>
          </a:p>
          <a:p>
            <a:pPr eaLnBrk="1" hangingPunct="1">
              <a:lnSpc>
                <a:spcPct val="50000"/>
              </a:lnSpc>
              <a:spcBef>
                <a:spcPts val="1250"/>
              </a:spcBef>
              <a:buClr>
                <a:srgbClr val="000000"/>
              </a:buClr>
              <a:buFont typeface="Courier New" panose="02070309020205020404" pitchFamily="49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800">
                <a:latin typeface="Courier New" panose="02070309020205020404" pitchFamily="49" charset="0"/>
              </a:rPr>
              <a:t>Log        = my_job.log</a:t>
            </a:r>
          </a:p>
          <a:p>
            <a:pPr eaLnBrk="1" hangingPunct="1">
              <a:lnSpc>
                <a:spcPct val="50000"/>
              </a:lnSpc>
              <a:spcBef>
                <a:spcPts val="1250"/>
              </a:spcBef>
              <a:buClr>
                <a:srgbClr val="000000"/>
              </a:buClr>
              <a:buFont typeface="Courier New" panose="02070309020205020404" pitchFamily="49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800">
                <a:latin typeface="Courier New" panose="02070309020205020404" pitchFamily="49" charset="0"/>
              </a:rPr>
              <a:t>Arguments  = -arg1 –arg2</a:t>
            </a:r>
          </a:p>
          <a:p>
            <a:pPr eaLnBrk="1" hangingPunct="1">
              <a:lnSpc>
                <a:spcPct val="50000"/>
              </a:lnSpc>
              <a:spcBef>
                <a:spcPts val="1250"/>
              </a:spcBef>
              <a:buClr>
                <a:srgbClr val="000000"/>
              </a:buClr>
              <a:buFont typeface="Courier New" panose="02070309020205020404" pitchFamily="49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800">
                <a:latin typeface="Courier New" panose="02070309020205020404" pitchFamily="49" charset="0"/>
              </a:rPr>
              <a:t>Input      = my_job.stdin</a:t>
            </a:r>
          </a:p>
          <a:p>
            <a:pPr eaLnBrk="1" hangingPunct="1">
              <a:lnSpc>
                <a:spcPct val="50000"/>
              </a:lnSpc>
              <a:spcBef>
                <a:spcPts val="1250"/>
              </a:spcBef>
              <a:buClr>
                <a:srgbClr val="000000"/>
              </a:buClr>
              <a:buFont typeface="Courier New" panose="02070309020205020404" pitchFamily="49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800">
                <a:latin typeface="Courier New" panose="02070309020205020404" pitchFamily="49" charset="0"/>
              </a:rPr>
              <a:t>Output     = my_job.stdout</a:t>
            </a:r>
          </a:p>
          <a:p>
            <a:pPr eaLnBrk="1" hangingPunct="1">
              <a:lnSpc>
                <a:spcPct val="50000"/>
              </a:lnSpc>
              <a:spcBef>
                <a:spcPts val="1250"/>
              </a:spcBef>
              <a:buClr>
                <a:srgbClr val="000000"/>
              </a:buClr>
              <a:buFont typeface="Courier New" panose="02070309020205020404" pitchFamily="49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800">
                <a:latin typeface="Courier New" panose="02070309020205020404" pitchFamily="49" charset="0"/>
              </a:rPr>
              <a:t>Error      = my_job.stderr</a:t>
            </a:r>
          </a:p>
          <a:p>
            <a:pPr eaLnBrk="1" hangingPunct="1">
              <a:lnSpc>
                <a:spcPct val="50000"/>
              </a:lnSpc>
              <a:spcBef>
                <a:spcPts val="1250"/>
              </a:spcBef>
              <a:buClr>
                <a:srgbClr val="000000"/>
              </a:buClr>
              <a:buFont typeface="Courier New" panose="02070309020205020404" pitchFamily="49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800">
                <a:latin typeface="Courier New" panose="02070309020205020404" pitchFamily="49" charset="0"/>
              </a:rPr>
              <a:t>InitialDir = run_$(Process)	</a:t>
            </a:r>
            <a:r>
              <a:rPr lang="en-GB" altLang="en-US" sz="2000"/>
              <a:t>run_0 … run_599</a:t>
            </a:r>
            <a:endParaRPr lang="en-GB" altLang="en-US" sz="1800"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ts val="1250"/>
              </a:spcBef>
              <a:buClr>
                <a:srgbClr val="000000"/>
              </a:buClr>
              <a:buFont typeface="Courier New" panose="02070309020205020404" pitchFamily="49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altLang="en-US" sz="1800">
                <a:latin typeface="Courier New" panose="02070309020205020404" pitchFamily="49" charset="0"/>
              </a:rPr>
              <a:t>Queue 600</a:t>
            </a:r>
            <a:r>
              <a:rPr lang="en-GB" altLang="en-US" sz="2000">
                <a:latin typeface="Courier New" panose="02070309020205020404" pitchFamily="49" charset="0"/>
              </a:rPr>
              <a:t>					      </a:t>
            </a:r>
            <a:r>
              <a:rPr lang="en-GB" altLang="en-US" sz="2000"/>
              <a:t>Creates job 3.0 … 3.599</a:t>
            </a:r>
          </a:p>
        </p:txBody>
      </p:sp>
      <p:sp>
        <p:nvSpPr>
          <p:cNvPr id="60420" name="Slide Number Placeholder 3">
            <a:extLst>
              <a:ext uri="{FF2B5EF4-FFF2-40B4-BE49-F238E27FC236}">
                <a16:creationId xmlns:a16="http://schemas.microsoft.com/office/drawing/2014/main" id="{810F660E-79AD-C7FA-294D-6F3851A8B5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DECE458-76FC-A04D-BB13-22E4713054DC}" type="slidenum">
              <a:rPr kumimoji="0" lang="en-US" altLang="en-US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kumimoji="0" lang="en-US" altLang="en-US" sz="1400">
              <a:solidFill>
                <a:srgbClr val="FF8000"/>
              </a:solidFill>
            </a:endParaRPr>
          </a:p>
        </p:txBody>
      </p:sp>
      <p:pic>
        <p:nvPicPr>
          <p:cNvPr id="60421" name="Picture 5" descr="Screen Shot 2014-06-24 at 2.10.18 PM.png">
            <a:extLst>
              <a:ext uri="{FF2B5EF4-FFF2-40B4-BE49-F238E27FC236}">
                <a16:creationId xmlns:a16="http://schemas.microsoft.com/office/drawing/2014/main" id="{85ECB067-8D82-D8D3-CD0A-9177C37036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2" name="Picture 6">
            <a:extLst>
              <a:ext uri="{FF2B5EF4-FFF2-40B4-BE49-F238E27FC236}">
                <a16:creationId xmlns:a16="http://schemas.microsoft.com/office/drawing/2014/main" id="{E1E26A16-EE9C-8C8E-D1F3-BEA5EA07C7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" y="5905500"/>
            <a:ext cx="127317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423" name="Picture 7">
            <a:extLst>
              <a:ext uri="{FF2B5EF4-FFF2-40B4-BE49-F238E27FC236}">
                <a16:creationId xmlns:a16="http://schemas.microsoft.com/office/drawing/2014/main" id="{8A4865E1-8300-2ED8-5DEC-DA0AC25D93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113" y="114300"/>
            <a:ext cx="1317625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6">
            <a:extLst>
              <a:ext uri="{FF2B5EF4-FFF2-40B4-BE49-F238E27FC236}">
                <a16:creationId xmlns:a16="http://schemas.microsoft.com/office/drawing/2014/main" id="{F7537A4F-8CF1-D040-25B6-3FE43F03C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4102100"/>
            <a:ext cx="5065712" cy="33972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solidFill>
                <a:schemeClr val="tx1"/>
              </a:solidFill>
            </a:endParaRPr>
          </a:p>
        </p:txBody>
      </p:sp>
      <p:sp>
        <p:nvSpPr>
          <p:cNvPr id="62466" name="Rectangle 5">
            <a:extLst>
              <a:ext uri="{FF2B5EF4-FFF2-40B4-BE49-F238E27FC236}">
                <a16:creationId xmlns:a16="http://schemas.microsoft.com/office/drawing/2014/main" id="{4E688042-82FD-E1F3-77A4-9F8B83A11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88" y="2641600"/>
            <a:ext cx="5059362" cy="584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solidFill>
                <a:schemeClr val="tx1"/>
              </a:solidFill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83826B41-C0CB-0EB7-1E16-3038347B5F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More $(Process)</a:t>
            </a:r>
          </a:p>
        </p:txBody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5BB7EE30-3D17-54DE-FDDC-AEE5178C16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34975" y="1516063"/>
            <a:ext cx="7772400" cy="3738562"/>
          </a:xfrm>
        </p:spPr>
        <p:txBody>
          <a:bodyPr/>
          <a:lstStyle/>
          <a:p>
            <a:pPr eaLnBrk="1" hangingPunct="1"/>
            <a:r>
              <a:rPr lang="en-US" altLang="en-US"/>
              <a:t>You can use $(Process) anywhere:</a:t>
            </a:r>
          </a:p>
        </p:txBody>
      </p:sp>
      <p:sp>
        <p:nvSpPr>
          <p:cNvPr id="62469" name="Rectangle 4">
            <a:extLst>
              <a:ext uri="{FF2B5EF4-FFF2-40B4-BE49-F238E27FC236}">
                <a16:creationId xmlns:a16="http://schemas.microsoft.com/office/drawing/2014/main" id="{F20FBD41-30D8-FF7B-23BE-F85F8AE292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101850"/>
            <a:ext cx="8234363" cy="359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defTabSz="457200"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ts val="1250"/>
              </a:spcBef>
              <a:buClrTx/>
              <a:buSzPct val="120000"/>
              <a:buFont typeface="Courier New" panose="02070309020205020404" pitchFamily="49" charset="0"/>
              <a:buNone/>
            </a:pPr>
            <a:r>
              <a:rPr kumimoji="0" lang="en-GB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Universe   = vanilla</a:t>
            </a:r>
          </a:p>
          <a:p>
            <a:pPr eaLnBrk="1" hangingPunct="1">
              <a:lnSpc>
                <a:spcPct val="50000"/>
              </a:lnSpc>
              <a:spcBef>
                <a:spcPts val="1250"/>
              </a:spcBef>
              <a:buClrTx/>
              <a:buSzPct val="120000"/>
              <a:buFont typeface="Courier New" panose="02070309020205020404" pitchFamily="49" charset="0"/>
              <a:buNone/>
            </a:pPr>
            <a:r>
              <a:rPr kumimoji="0" lang="en-GB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Executable = my_job</a:t>
            </a:r>
          </a:p>
          <a:p>
            <a:pPr eaLnBrk="1" hangingPunct="1">
              <a:lnSpc>
                <a:spcPct val="50000"/>
              </a:lnSpc>
              <a:spcBef>
                <a:spcPts val="1250"/>
              </a:spcBef>
              <a:buClrTx/>
              <a:buSzPct val="120000"/>
              <a:buFont typeface="Courier New" panose="02070309020205020404" pitchFamily="49" charset="0"/>
              <a:buNone/>
            </a:pPr>
            <a:r>
              <a:rPr kumimoji="0" lang="en-GB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Log        = my_job.$(Process).log</a:t>
            </a:r>
          </a:p>
          <a:p>
            <a:pPr eaLnBrk="1" hangingPunct="1">
              <a:lnSpc>
                <a:spcPct val="50000"/>
              </a:lnSpc>
              <a:spcBef>
                <a:spcPts val="1250"/>
              </a:spcBef>
              <a:buClrTx/>
              <a:buSzPct val="120000"/>
              <a:buFont typeface="Courier New" panose="02070309020205020404" pitchFamily="49" charset="0"/>
              <a:buNone/>
            </a:pPr>
            <a:r>
              <a:rPr kumimoji="0" lang="en-GB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Arguments  = -randomseed $(Process)</a:t>
            </a:r>
          </a:p>
          <a:p>
            <a:pPr eaLnBrk="1" hangingPunct="1">
              <a:lnSpc>
                <a:spcPct val="50000"/>
              </a:lnSpc>
              <a:spcBef>
                <a:spcPts val="1250"/>
              </a:spcBef>
              <a:buClrTx/>
              <a:buSzPct val="120000"/>
              <a:buFont typeface="Courier New" panose="02070309020205020404" pitchFamily="49" charset="0"/>
              <a:buNone/>
            </a:pPr>
            <a:r>
              <a:rPr kumimoji="0" lang="en-GB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Input      = my_job.stdin</a:t>
            </a:r>
          </a:p>
          <a:p>
            <a:pPr eaLnBrk="1" hangingPunct="1">
              <a:lnSpc>
                <a:spcPct val="50000"/>
              </a:lnSpc>
              <a:spcBef>
                <a:spcPts val="1250"/>
              </a:spcBef>
              <a:buClrTx/>
              <a:buSzPct val="120000"/>
              <a:buFont typeface="Courier New" panose="02070309020205020404" pitchFamily="49" charset="0"/>
              <a:buNone/>
            </a:pPr>
            <a:r>
              <a:rPr kumimoji="0" lang="en-GB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Output     = my_job.stdout</a:t>
            </a:r>
          </a:p>
          <a:p>
            <a:pPr eaLnBrk="1" hangingPunct="1">
              <a:lnSpc>
                <a:spcPct val="50000"/>
              </a:lnSpc>
              <a:spcBef>
                <a:spcPts val="1250"/>
              </a:spcBef>
              <a:buClrTx/>
              <a:buSzPct val="120000"/>
              <a:buFont typeface="Courier New" panose="02070309020205020404" pitchFamily="49" charset="0"/>
              <a:buNone/>
            </a:pPr>
            <a:r>
              <a:rPr kumimoji="0" lang="en-GB" altLang="en-US" sz="1800" b="1">
                <a:solidFill>
                  <a:srgbClr val="000000"/>
                </a:solidFill>
                <a:latin typeface="Courier New" panose="02070309020205020404" pitchFamily="49" charset="0"/>
              </a:rPr>
              <a:t>Error      = my_job.stderr</a:t>
            </a:r>
          </a:p>
          <a:p>
            <a:pPr eaLnBrk="1" hangingPunct="1">
              <a:lnSpc>
                <a:spcPct val="50000"/>
              </a:lnSpc>
              <a:spcBef>
                <a:spcPts val="1250"/>
              </a:spcBef>
              <a:buClrTx/>
              <a:buSzPct val="120000"/>
              <a:buFont typeface="Courier New" panose="02070309020205020404" pitchFamily="49" charset="0"/>
              <a:buNone/>
            </a:pPr>
            <a:r>
              <a:rPr kumimoji="0" lang="en-GB" altLang="en-US" sz="1800" b="1">
                <a:solidFill>
                  <a:schemeClr val="tx1"/>
                </a:solidFill>
                <a:latin typeface="Courier New" panose="02070309020205020404" pitchFamily="49" charset="0"/>
              </a:rPr>
              <a:t>InitialDir = run_$(Process)	</a:t>
            </a:r>
          </a:p>
          <a:p>
            <a:pPr eaLnBrk="1" hangingPunct="1">
              <a:lnSpc>
                <a:spcPct val="50000"/>
              </a:lnSpc>
              <a:spcBef>
                <a:spcPts val="1250"/>
              </a:spcBef>
              <a:buClrTx/>
              <a:buSzPct val="120000"/>
              <a:buFont typeface="Courier New" panose="02070309020205020404" pitchFamily="49" charset="0"/>
              <a:buNone/>
            </a:pPr>
            <a:r>
              <a:rPr kumimoji="0" lang="en-GB" altLang="en-US" sz="1800" b="1">
                <a:solidFill>
                  <a:schemeClr val="tx1"/>
                </a:solidFill>
                <a:latin typeface="Courier New" panose="02070309020205020404" pitchFamily="49" charset="0"/>
              </a:rPr>
              <a:t>Queue 600</a:t>
            </a:r>
            <a:r>
              <a:rPr kumimoji="0" lang="en-GB" altLang="en-US" sz="2400" b="1">
                <a:solidFill>
                  <a:schemeClr val="tx1"/>
                </a:solidFill>
                <a:latin typeface="Courier New" panose="02070309020205020404" pitchFamily="49" charset="0"/>
              </a:rPr>
              <a:t>						</a:t>
            </a:r>
            <a:endParaRPr kumimoji="0" lang="en-GB" altLang="en-US" sz="2400" b="1">
              <a:solidFill>
                <a:schemeClr val="tx1"/>
              </a:solidFill>
            </a:endParaRPr>
          </a:p>
        </p:txBody>
      </p:sp>
      <p:sp>
        <p:nvSpPr>
          <p:cNvPr id="62470" name="Slide Number Placeholder 3">
            <a:extLst>
              <a:ext uri="{FF2B5EF4-FFF2-40B4-BE49-F238E27FC236}">
                <a16:creationId xmlns:a16="http://schemas.microsoft.com/office/drawing/2014/main" id="{243DBCD1-F62B-7997-8CC2-1372D6B757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03D50CA-336D-C144-9331-FADBF5B95165}" type="slidenum">
              <a:rPr kumimoji="0" lang="en-US" altLang="en-US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kumimoji="0" lang="en-US" altLang="en-US" sz="1400">
              <a:solidFill>
                <a:srgbClr val="FF8000"/>
              </a:solidFill>
            </a:endParaRPr>
          </a:p>
        </p:txBody>
      </p:sp>
      <p:pic>
        <p:nvPicPr>
          <p:cNvPr id="62471" name="Picture 7" descr="Screen Shot 2014-06-24 at 2.10.18 PM.png">
            <a:extLst>
              <a:ext uri="{FF2B5EF4-FFF2-40B4-BE49-F238E27FC236}">
                <a16:creationId xmlns:a16="http://schemas.microsoft.com/office/drawing/2014/main" id="{31C45E17-8794-2F19-CF01-7BB4CE4681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2" name="Picture 8">
            <a:extLst>
              <a:ext uri="{FF2B5EF4-FFF2-40B4-BE49-F238E27FC236}">
                <a16:creationId xmlns:a16="http://schemas.microsoft.com/office/drawing/2014/main" id="{5CAB60D2-0046-1E3A-BE7D-645758C3F3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" y="5905500"/>
            <a:ext cx="127317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73" name="Picture 9">
            <a:extLst>
              <a:ext uri="{FF2B5EF4-FFF2-40B4-BE49-F238E27FC236}">
                <a16:creationId xmlns:a16="http://schemas.microsoft.com/office/drawing/2014/main" id="{D4424E90-9B2F-5703-4B38-8CF9487F9F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113" y="114300"/>
            <a:ext cx="1317625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6">
            <a:extLst>
              <a:ext uri="{FF2B5EF4-FFF2-40B4-BE49-F238E27FC236}">
                <a16:creationId xmlns:a16="http://schemas.microsoft.com/office/drawing/2014/main" id="{93144C97-8005-7ACE-47B2-447C55E62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513" y="4051300"/>
            <a:ext cx="6778625" cy="9271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solidFill>
                <a:schemeClr val="tx1"/>
              </a:solidFill>
            </a:endParaRPr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0ACF956C-F9D9-6142-DDF5-7EDEE188AA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47725"/>
          </a:xfrm>
        </p:spPr>
        <p:txBody>
          <a:bodyPr/>
          <a:lstStyle/>
          <a:p>
            <a:pPr eaLnBrk="1" hangingPunct="1"/>
            <a:r>
              <a:rPr lang="en-US" altLang="en-US"/>
              <a:t>Sharing a directory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78C153F9-33C3-5E8A-57BF-5274AAA516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31900"/>
            <a:ext cx="8229600" cy="4600575"/>
          </a:xfrm>
        </p:spPr>
        <p:txBody>
          <a:bodyPr/>
          <a:lstStyle/>
          <a:p>
            <a:pPr eaLnBrk="1" hangingPunct="1"/>
            <a:r>
              <a:rPr lang="en-US" altLang="en-US"/>
              <a:t>You don</a:t>
            </a:r>
            <a:r>
              <a:rPr lang="ja-JP" altLang="en-US"/>
              <a:t>’</a:t>
            </a:r>
            <a:r>
              <a:rPr lang="en-US" altLang="ja-JP"/>
              <a:t>t have to use separate directories.</a:t>
            </a:r>
          </a:p>
          <a:p>
            <a:pPr eaLnBrk="1" hangingPunct="1"/>
            <a:r>
              <a:rPr lang="en-US" altLang="en-US"/>
              <a:t>$(Cluster) will help distinguish runs</a:t>
            </a:r>
          </a:p>
        </p:txBody>
      </p:sp>
      <p:sp>
        <p:nvSpPr>
          <p:cNvPr id="64516" name="Rectangle 4">
            <a:extLst>
              <a:ext uri="{FF2B5EF4-FFF2-40B4-BE49-F238E27FC236}">
                <a16:creationId xmlns:a16="http://schemas.microsoft.com/office/drawing/2014/main" id="{542E6BA3-50A3-61B1-875C-E88B2708B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952750"/>
            <a:ext cx="8234363" cy="289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38138" indent="-338138" defTabSz="457200"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ts val="1250"/>
              </a:spcBef>
              <a:buClrTx/>
              <a:buSzPct val="120000"/>
              <a:buFont typeface="Courier New" panose="02070309020205020404" pitchFamily="49" charset="0"/>
              <a:buNone/>
            </a:pPr>
            <a:r>
              <a:rPr kumimoji="0" lang="en-GB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Universe   = vanilla</a:t>
            </a:r>
          </a:p>
          <a:p>
            <a:pPr eaLnBrk="1" hangingPunct="1">
              <a:lnSpc>
                <a:spcPct val="50000"/>
              </a:lnSpc>
              <a:spcBef>
                <a:spcPts val="1250"/>
              </a:spcBef>
              <a:buClrTx/>
              <a:buSzPct val="120000"/>
              <a:buFont typeface="Courier New" panose="02070309020205020404" pitchFamily="49" charset="0"/>
              <a:buNone/>
            </a:pPr>
            <a:r>
              <a:rPr kumimoji="0" lang="en-GB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Executable = my_job</a:t>
            </a:r>
          </a:p>
          <a:p>
            <a:pPr eaLnBrk="1" hangingPunct="1">
              <a:lnSpc>
                <a:spcPct val="50000"/>
              </a:lnSpc>
              <a:spcBef>
                <a:spcPts val="1250"/>
              </a:spcBef>
              <a:buClrTx/>
              <a:buSzPct val="120000"/>
              <a:buFont typeface="Courier New" panose="02070309020205020404" pitchFamily="49" charset="0"/>
              <a:buNone/>
            </a:pPr>
            <a:r>
              <a:rPr kumimoji="0" lang="en-GB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Arguments  = -randomseed $(Process)</a:t>
            </a:r>
          </a:p>
          <a:p>
            <a:pPr eaLnBrk="1" hangingPunct="1">
              <a:lnSpc>
                <a:spcPct val="50000"/>
              </a:lnSpc>
              <a:spcBef>
                <a:spcPts val="1250"/>
              </a:spcBef>
              <a:buClrTx/>
              <a:buSzPct val="120000"/>
              <a:buFont typeface="Courier New" panose="02070309020205020404" pitchFamily="49" charset="0"/>
              <a:buNone/>
            </a:pPr>
            <a:r>
              <a:rPr kumimoji="0" lang="en-GB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Input      = my_job.input.$(Process)</a:t>
            </a:r>
          </a:p>
          <a:p>
            <a:pPr eaLnBrk="1" hangingPunct="1">
              <a:lnSpc>
                <a:spcPct val="50000"/>
              </a:lnSpc>
              <a:spcBef>
                <a:spcPts val="1250"/>
              </a:spcBef>
              <a:buClrTx/>
              <a:buSzPct val="120000"/>
              <a:buFont typeface="Courier New" panose="02070309020205020404" pitchFamily="49" charset="0"/>
              <a:buNone/>
            </a:pPr>
            <a:r>
              <a:rPr kumimoji="0" lang="en-GB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Output     = my_job.stdout.$(Cluster).$(Process)</a:t>
            </a:r>
          </a:p>
          <a:p>
            <a:pPr eaLnBrk="1" hangingPunct="1">
              <a:lnSpc>
                <a:spcPct val="50000"/>
              </a:lnSpc>
              <a:spcBef>
                <a:spcPts val="1250"/>
              </a:spcBef>
              <a:buClrTx/>
              <a:buSzPct val="120000"/>
              <a:buFont typeface="Courier New" panose="02070309020205020404" pitchFamily="49" charset="0"/>
              <a:buNone/>
            </a:pPr>
            <a:r>
              <a:rPr kumimoji="0" lang="en-GB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Error      = my_job.stderr.$(Cluster).$(Process)</a:t>
            </a:r>
            <a:endParaRPr kumimoji="0" lang="en-GB" altLang="en-US" sz="180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50000"/>
              </a:lnSpc>
              <a:spcBef>
                <a:spcPts val="1250"/>
              </a:spcBef>
              <a:buClrTx/>
              <a:buSzPct val="120000"/>
              <a:buFont typeface="Courier New" panose="02070309020205020404" pitchFamily="49" charset="0"/>
              <a:buNone/>
            </a:pPr>
            <a:r>
              <a:rPr kumimoji="0" lang="en-GB" altLang="en-US" sz="1800">
                <a:solidFill>
                  <a:srgbClr val="000000"/>
                </a:solidFill>
                <a:latin typeface="Courier New" panose="02070309020205020404" pitchFamily="49" charset="0"/>
              </a:rPr>
              <a:t>Log        = my_job.$(Cluster).$(Process).log</a:t>
            </a:r>
          </a:p>
          <a:p>
            <a:pPr eaLnBrk="1" hangingPunct="1">
              <a:lnSpc>
                <a:spcPct val="50000"/>
              </a:lnSpc>
              <a:spcBef>
                <a:spcPts val="1250"/>
              </a:spcBef>
              <a:buClrTx/>
              <a:buSzPct val="120000"/>
              <a:buFont typeface="Courier New" panose="02070309020205020404" pitchFamily="49" charset="0"/>
              <a:buNone/>
            </a:pPr>
            <a:r>
              <a:rPr kumimoji="0" lang="en-GB" altLang="en-US" sz="1800">
                <a:solidFill>
                  <a:schemeClr val="tx1"/>
                </a:solidFill>
                <a:latin typeface="Courier New" panose="02070309020205020404" pitchFamily="49" charset="0"/>
              </a:rPr>
              <a:t>Queue 600</a:t>
            </a:r>
          </a:p>
        </p:txBody>
      </p:sp>
      <p:sp>
        <p:nvSpPr>
          <p:cNvPr id="64517" name="Rectangle 5">
            <a:extLst>
              <a:ext uri="{FF2B5EF4-FFF2-40B4-BE49-F238E27FC236}">
                <a16:creationId xmlns:a16="http://schemas.microsoft.com/office/drawing/2014/main" id="{C89BADDA-F2F5-2054-8783-F1AEAC9F8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340100"/>
            <a:ext cx="6699250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solidFill>
                <a:schemeClr val="tx1"/>
              </a:solidFill>
            </a:endParaRPr>
          </a:p>
        </p:txBody>
      </p:sp>
      <p:sp>
        <p:nvSpPr>
          <p:cNvPr id="64518" name="Slide Number Placeholder 3">
            <a:extLst>
              <a:ext uri="{FF2B5EF4-FFF2-40B4-BE49-F238E27FC236}">
                <a16:creationId xmlns:a16="http://schemas.microsoft.com/office/drawing/2014/main" id="{AF709149-1A41-6F28-8E08-745A250FF8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3DEA441-6554-184A-B15B-58F7D1143F75}" type="slidenum">
              <a:rPr kumimoji="0" lang="en-US" altLang="en-US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kumimoji="0" lang="en-US" altLang="en-US" sz="1400">
              <a:solidFill>
                <a:srgbClr val="FF8000"/>
              </a:solidFill>
            </a:endParaRPr>
          </a:p>
        </p:txBody>
      </p:sp>
      <p:pic>
        <p:nvPicPr>
          <p:cNvPr id="64519" name="Picture 7" descr="Screen Shot 2014-06-24 at 2.10.18 PM.png">
            <a:extLst>
              <a:ext uri="{FF2B5EF4-FFF2-40B4-BE49-F238E27FC236}">
                <a16:creationId xmlns:a16="http://schemas.microsoft.com/office/drawing/2014/main" id="{1163225A-3DD9-E2F7-243F-CFA8FBD59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20" name="Picture 8">
            <a:extLst>
              <a:ext uri="{FF2B5EF4-FFF2-40B4-BE49-F238E27FC236}">
                <a16:creationId xmlns:a16="http://schemas.microsoft.com/office/drawing/2014/main" id="{D7ADEEE8-41E3-2695-CFAD-561A8BB513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" y="5905500"/>
            <a:ext cx="127317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21" name="Picture 9">
            <a:extLst>
              <a:ext uri="{FF2B5EF4-FFF2-40B4-BE49-F238E27FC236}">
                <a16:creationId xmlns:a16="http://schemas.microsoft.com/office/drawing/2014/main" id="{687CB0FD-A4A7-9676-0A03-4F9CC0710B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113" y="114300"/>
            <a:ext cx="1317625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>
            <a:extLst>
              <a:ext uri="{FF2B5EF4-FFF2-40B4-BE49-F238E27FC236}">
                <a16:creationId xmlns:a16="http://schemas.microsoft.com/office/drawing/2014/main" id="{81F598CB-F5B6-1B43-3668-10C6A9D4D3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847725"/>
          </a:xfrm>
        </p:spPr>
        <p:txBody>
          <a:bodyPr/>
          <a:lstStyle/>
          <a:p>
            <a:pPr eaLnBrk="1" hangingPunct="1"/>
            <a:r>
              <a:rPr lang="en-US" altLang="en-US"/>
              <a:t>Not Only </a:t>
            </a:r>
            <a:br>
              <a:rPr lang="en-US" altLang="en-US"/>
            </a:br>
            <a:r>
              <a:rPr lang="en-US" altLang="en-US"/>
              <a:t>Programming Language</a:t>
            </a:r>
          </a:p>
        </p:txBody>
      </p:sp>
      <p:sp>
        <p:nvSpPr>
          <p:cNvPr id="66562" name="Rectangle 3">
            <a:extLst>
              <a:ext uri="{FF2B5EF4-FFF2-40B4-BE49-F238E27FC236}">
                <a16:creationId xmlns:a16="http://schemas.microsoft.com/office/drawing/2014/main" id="{3FCC1733-1F69-F37D-02A7-2A196FF46C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31900"/>
            <a:ext cx="8229600" cy="4600575"/>
          </a:xfrm>
        </p:spPr>
        <p:txBody>
          <a:bodyPr/>
          <a:lstStyle/>
          <a:p>
            <a:pPr eaLnBrk="1" hangingPunct="1"/>
            <a:r>
              <a:rPr lang="en-US" altLang="en-US"/>
              <a:t>You ran a C program this morning</a:t>
            </a:r>
            <a:endParaRPr lang="en-US" altLang="ja-JP"/>
          </a:p>
          <a:p>
            <a:pPr eaLnBrk="1" hangingPunct="1"/>
            <a:r>
              <a:rPr lang="en-US" altLang="en-US"/>
              <a:t>You can also run scripting languages such as bash, python, and perl</a:t>
            </a:r>
          </a:p>
          <a:p>
            <a:pPr eaLnBrk="1" hangingPunct="1"/>
            <a:r>
              <a:rPr lang="en-US" altLang="en-US"/>
              <a:t>You can also executing programs via the command like R</a:t>
            </a:r>
          </a:p>
        </p:txBody>
      </p:sp>
      <p:sp>
        <p:nvSpPr>
          <p:cNvPr id="66563" name="Rectangle 5">
            <a:extLst>
              <a:ext uri="{FF2B5EF4-FFF2-40B4-BE49-F238E27FC236}">
                <a16:creationId xmlns:a16="http://schemas.microsoft.com/office/drawing/2014/main" id="{F367D148-4E11-65E1-56A8-0A55BB9635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340100"/>
            <a:ext cx="6699250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solidFill>
                <a:schemeClr val="tx1"/>
              </a:solidFill>
            </a:endParaRPr>
          </a:p>
        </p:txBody>
      </p:sp>
      <p:sp>
        <p:nvSpPr>
          <p:cNvPr id="66564" name="Slide Number Placeholder 3">
            <a:extLst>
              <a:ext uri="{FF2B5EF4-FFF2-40B4-BE49-F238E27FC236}">
                <a16:creationId xmlns:a16="http://schemas.microsoft.com/office/drawing/2014/main" id="{D8A5F2D8-96EC-CBA8-ED71-06E22F650A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79BAF5A-6823-0A4D-ABBC-C72950751C84}" type="slidenum">
              <a:rPr kumimoji="0" lang="en-US" altLang="en-US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kumimoji="0" lang="en-US" altLang="en-US" sz="1400">
              <a:solidFill>
                <a:srgbClr val="FF8000"/>
              </a:solidFill>
            </a:endParaRPr>
          </a:p>
        </p:txBody>
      </p:sp>
      <p:pic>
        <p:nvPicPr>
          <p:cNvPr id="66565" name="Picture 7" descr="Screen Shot 2014-06-24 at 2.10.18 PM.png">
            <a:extLst>
              <a:ext uri="{FF2B5EF4-FFF2-40B4-BE49-F238E27FC236}">
                <a16:creationId xmlns:a16="http://schemas.microsoft.com/office/drawing/2014/main" id="{C0F9F377-9106-9B69-4ACD-8A77CE0B32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6" name="Picture 8">
            <a:extLst>
              <a:ext uri="{FF2B5EF4-FFF2-40B4-BE49-F238E27FC236}">
                <a16:creationId xmlns:a16="http://schemas.microsoft.com/office/drawing/2014/main" id="{659BABA6-5EA1-AB39-28B1-41A006C376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" y="5905500"/>
            <a:ext cx="127317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7" name="Picture 9">
            <a:extLst>
              <a:ext uri="{FF2B5EF4-FFF2-40B4-BE49-F238E27FC236}">
                <a16:creationId xmlns:a16="http://schemas.microsoft.com/office/drawing/2014/main" id="{FDA4AD7B-2157-C43C-0394-33E891D42B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113" y="114300"/>
            <a:ext cx="1317625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>
            <a:extLst>
              <a:ext uri="{FF2B5EF4-FFF2-40B4-BE49-F238E27FC236}">
                <a16:creationId xmlns:a16="http://schemas.microsoft.com/office/drawing/2014/main" id="{F85DE025-DAFA-2672-B789-604AAF849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Day One Wrap Up Notes</a:t>
            </a:r>
          </a:p>
        </p:txBody>
      </p:sp>
      <p:sp>
        <p:nvSpPr>
          <p:cNvPr id="68610" name="Content Placeholder 2">
            <a:extLst>
              <a:ext uri="{FF2B5EF4-FFF2-40B4-BE49-F238E27FC236}">
                <a16:creationId xmlns:a16="http://schemas.microsoft.com/office/drawing/2014/main" id="{0F5DB668-172A-5D0E-F769-907C6C191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There are several different computing environments</a:t>
            </a:r>
          </a:p>
          <a:p>
            <a:r>
              <a:rPr lang="en-US" altLang="en-US"/>
              <a:t>There is a very diverse set of computing jobs </a:t>
            </a:r>
          </a:p>
          <a:p>
            <a:r>
              <a:rPr lang="en-US" altLang="en-US"/>
              <a:t>Matching jobs to resources is key to not wasting resources</a:t>
            </a:r>
          </a:p>
          <a:p>
            <a:r>
              <a:rPr lang="en-US" altLang="en-US"/>
              <a:t>Not all of the available environments are open environments</a:t>
            </a:r>
          </a:p>
          <a:p>
            <a:r>
              <a:rPr lang="en-US" altLang="en-US"/>
              <a:t>Research Computing is Complex</a:t>
            </a:r>
          </a:p>
        </p:txBody>
      </p:sp>
      <p:sp>
        <p:nvSpPr>
          <p:cNvPr id="68611" name="Slide Number Placeholder 3">
            <a:extLst>
              <a:ext uri="{FF2B5EF4-FFF2-40B4-BE49-F238E27FC236}">
                <a16:creationId xmlns:a16="http://schemas.microsoft.com/office/drawing/2014/main" id="{C9144F5C-9376-99D8-C018-3EED765DCB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90B1FA3-4451-204A-A741-C55C9B85982D}" type="slidenum">
              <a:rPr kumimoji="0" lang="en-US" altLang="en-US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kumimoji="0" lang="en-US" altLang="en-US" sz="1400">
              <a:solidFill>
                <a:srgbClr val="FF8000"/>
              </a:solidFill>
            </a:endParaRPr>
          </a:p>
        </p:txBody>
      </p:sp>
      <p:pic>
        <p:nvPicPr>
          <p:cNvPr id="68612" name="Picture 6" descr="Screen Shot 2014-06-24 at 2.10.18 PM.png">
            <a:extLst>
              <a:ext uri="{FF2B5EF4-FFF2-40B4-BE49-F238E27FC236}">
                <a16:creationId xmlns:a16="http://schemas.microsoft.com/office/drawing/2014/main" id="{270E785C-E7C1-0B30-6905-D9AC0A615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3" name="Picture 5">
            <a:extLst>
              <a:ext uri="{FF2B5EF4-FFF2-40B4-BE49-F238E27FC236}">
                <a16:creationId xmlns:a16="http://schemas.microsoft.com/office/drawing/2014/main" id="{2B23DD57-0898-EB44-FE3E-E32E548238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113" y="114300"/>
            <a:ext cx="1317625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>
            <a:extLst>
              <a:ext uri="{FF2B5EF4-FFF2-40B4-BE49-F238E27FC236}">
                <a16:creationId xmlns:a16="http://schemas.microsoft.com/office/drawing/2014/main" id="{60D7CAAA-F117-70D3-8941-790958C86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Quick UNIX Refresher </a:t>
            </a:r>
            <a:br>
              <a:rPr lang="en-US" altLang="en-US"/>
            </a:br>
            <a:r>
              <a:rPr lang="en-US" altLang="en-US"/>
              <a:t>Before We Start</a:t>
            </a:r>
          </a:p>
        </p:txBody>
      </p:sp>
      <p:sp>
        <p:nvSpPr>
          <p:cNvPr id="69634" name="Content Placeholder 2">
            <a:extLst>
              <a:ext uri="{FF2B5EF4-FFF2-40B4-BE49-F238E27FC236}">
                <a16:creationId xmlns:a16="http://schemas.microsoft.com/office/drawing/2014/main" id="{AF7F9CCD-BCB2-BB9D-37EC-71741EC3C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latin typeface="Consolas" panose="020B0609020204030204" pitchFamily="49" charset="0"/>
              </a:rPr>
              <a:t>$</a:t>
            </a:r>
          </a:p>
          <a:p>
            <a:r>
              <a:rPr lang="en-US" altLang="en-US">
                <a:latin typeface="Consolas" panose="020B0609020204030204" pitchFamily="49" charset="0"/>
              </a:rPr>
              <a:t>nano, vi, emacs, cat &gt;, etc.</a:t>
            </a:r>
          </a:p>
          <a:p>
            <a:r>
              <a:rPr lang="en-US" altLang="en-US" b="1">
                <a:latin typeface="Consolas" panose="020B0609020204030204" pitchFamily="49" charset="0"/>
              </a:rPr>
              <a:t>source</a:t>
            </a:r>
            <a:r>
              <a:rPr lang="en-US" altLang="en-US">
                <a:latin typeface="Consolas" panose="020B0609020204030204" pitchFamily="49" charset="0"/>
              </a:rPr>
              <a:t>, </a:t>
            </a:r>
            <a:r>
              <a:rPr lang="en-US" altLang="en-US" b="1">
                <a:latin typeface="Consolas" panose="020B0609020204030204" pitchFamily="49" charset="0"/>
              </a:rPr>
              <a:t>module</a:t>
            </a:r>
            <a:r>
              <a:rPr lang="en-US" altLang="en-US">
                <a:latin typeface="Consolas" panose="020B0609020204030204" pitchFamily="49" charset="0"/>
              </a:rPr>
              <a:t>, </a:t>
            </a:r>
            <a:r>
              <a:rPr lang="en-US" altLang="en-US" b="1">
                <a:latin typeface="Consolas" panose="020B0609020204030204" pitchFamily="49" charset="0"/>
              </a:rPr>
              <a:t>chmod</a:t>
            </a:r>
            <a:r>
              <a:rPr lang="en-US" altLang="en-US">
                <a:latin typeface="Consolas" panose="020B0609020204030204" pitchFamily="49" charset="0"/>
              </a:rPr>
              <a:t>, ls</a:t>
            </a:r>
          </a:p>
        </p:txBody>
      </p:sp>
      <p:sp>
        <p:nvSpPr>
          <p:cNvPr id="69635" name="Slide Number Placeholder 3">
            <a:extLst>
              <a:ext uri="{FF2B5EF4-FFF2-40B4-BE49-F238E27FC236}">
                <a16:creationId xmlns:a16="http://schemas.microsoft.com/office/drawing/2014/main" id="{38278189-1A8F-A323-5F84-564BC424E3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E024C8D-4277-A142-9233-561FB50FA553}" type="slidenum">
              <a:rPr kumimoji="0" lang="en-US" altLang="en-US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kumimoji="0" lang="en-US" altLang="en-US" sz="1400">
              <a:solidFill>
                <a:srgbClr val="FF8000"/>
              </a:solidFill>
            </a:endParaRPr>
          </a:p>
        </p:txBody>
      </p:sp>
      <p:pic>
        <p:nvPicPr>
          <p:cNvPr id="69636" name="Picture 3" descr="Screen Shot 2014-06-24 at 2.10.18 PM.png">
            <a:extLst>
              <a:ext uri="{FF2B5EF4-FFF2-40B4-BE49-F238E27FC236}">
                <a16:creationId xmlns:a16="http://schemas.microsoft.com/office/drawing/2014/main" id="{D6A33F49-9B2C-404C-85E2-428D31396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7" name="Picture 5">
            <a:extLst>
              <a:ext uri="{FF2B5EF4-FFF2-40B4-BE49-F238E27FC236}">
                <a16:creationId xmlns:a16="http://schemas.microsoft.com/office/drawing/2014/main" id="{4E46048D-FE21-7855-C595-8C0F9E4C00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" y="5905500"/>
            <a:ext cx="127317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8" name="Picture 6">
            <a:extLst>
              <a:ext uri="{FF2B5EF4-FFF2-40B4-BE49-F238E27FC236}">
                <a16:creationId xmlns:a16="http://schemas.microsoft.com/office/drawing/2014/main" id="{32C9EF03-CCD3-6748-C429-63A86DE83E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113" y="114300"/>
            <a:ext cx="1317625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>
            <a:extLst>
              <a:ext uri="{FF2B5EF4-FFF2-40B4-BE49-F238E27FC236}">
                <a16:creationId xmlns:a16="http://schemas.microsoft.com/office/drawing/2014/main" id="{4313DD81-4BB3-91DC-65C7-E6E7CA0C2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That was a whirlwind tour!</a:t>
            </a:r>
          </a:p>
        </p:txBody>
      </p:sp>
      <p:sp>
        <p:nvSpPr>
          <p:cNvPr id="70658" name="Content Placeholder 2">
            <a:extLst>
              <a:ext uri="{FF2B5EF4-FFF2-40B4-BE49-F238E27FC236}">
                <a16:creationId xmlns:a16="http://schemas.microsoft.com/office/drawing/2014/main" id="{E3971F5B-AD23-6D5A-EE24-BAA1354203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700" y="1333500"/>
            <a:ext cx="8001000" cy="4686300"/>
          </a:xfrm>
        </p:spPr>
        <p:txBody>
          <a:bodyPr/>
          <a:lstStyle/>
          <a:p>
            <a:r>
              <a:rPr lang="en-US" altLang="en-US"/>
              <a:t>Enough with the presentation: let</a:t>
            </a:r>
            <a:r>
              <a:rPr lang="ja-JP" altLang="en-US"/>
              <a:t>’</a:t>
            </a:r>
            <a:r>
              <a:rPr lang="en-US" altLang="ja-JP"/>
              <a:t>s use HTCondor!</a:t>
            </a:r>
            <a:endParaRPr lang="en-US" altLang="en-US"/>
          </a:p>
        </p:txBody>
      </p:sp>
      <p:sp>
        <p:nvSpPr>
          <p:cNvPr id="70659" name="Slide Number Placeholder 3">
            <a:extLst>
              <a:ext uri="{FF2B5EF4-FFF2-40B4-BE49-F238E27FC236}">
                <a16:creationId xmlns:a16="http://schemas.microsoft.com/office/drawing/2014/main" id="{347A97F6-3F4C-7A5B-4635-346D0C815C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5DC381D-09CC-6C49-A0A4-3D77CCA2E807}" type="slidenum">
              <a:rPr kumimoji="0" lang="en-US" altLang="en-US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kumimoji="0" lang="en-US" altLang="en-US" sz="1400">
              <a:solidFill>
                <a:srgbClr val="FF8000"/>
              </a:solidFill>
            </a:endParaRPr>
          </a:p>
        </p:txBody>
      </p:sp>
      <p:pic>
        <p:nvPicPr>
          <p:cNvPr id="70660" name="Picture 4" descr="confusing-street-sign.jpg">
            <a:extLst>
              <a:ext uri="{FF2B5EF4-FFF2-40B4-BE49-F238E27FC236}">
                <a16:creationId xmlns:a16="http://schemas.microsoft.com/office/drawing/2014/main" id="{71D4770C-4268-0939-A3D8-CFDF5396D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762250"/>
            <a:ext cx="3200400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0CD652-BE62-E6DD-812F-4D8361314FF8}"/>
              </a:ext>
            </a:extLst>
          </p:cNvPr>
          <p:cNvSpPr txBox="1">
            <a:spLocks/>
          </p:cNvSpPr>
          <p:nvPr/>
        </p:nvSpPr>
        <p:spPr bwMode="auto">
          <a:xfrm>
            <a:off x="774700" y="2679700"/>
            <a:ext cx="509270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/>
            </a:pPr>
            <a:r>
              <a:rPr kumimoji="1" lang="en-US" sz="3200" kern="0" dirty="0">
                <a:solidFill>
                  <a:schemeClr val="tx2"/>
                </a:solidFill>
                <a:latin typeface="+mn-lt"/>
                <a:ea typeface="+mn-ea"/>
              </a:rPr>
              <a:t>Goal: Extend the diversity of our jobs and add some data to the mix.</a:t>
            </a:r>
          </a:p>
        </p:txBody>
      </p:sp>
      <p:pic>
        <p:nvPicPr>
          <p:cNvPr id="70662" name="Picture 6" descr="Screen Shot 2014-06-24 at 2.10.18 PM.png">
            <a:extLst>
              <a:ext uri="{FF2B5EF4-FFF2-40B4-BE49-F238E27FC236}">
                <a16:creationId xmlns:a16="http://schemas.microsoft.com/office/drawing/2014/main" id="{85C9291D-098A-30A9-60C4-41CA9F9C25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3" name="Picture 7">
            <a:extLst>
              <a:ext uri="{FF2B5EF4-FFF2-40B4-BE49-F238E27FC236}">
                <a16:creationId xmlns:a16="http://schemas.microsoft.com/office/drawing/2014/main" id="{F6A13770-C3D5-2E69-76DA-026FA48440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" y="5905500"/>
            <a:ext cx="127317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4" name="Picture 8">
            <a:extLst>
              <a:ext uri="{FF2B5EF4-FFF2-40B4-BE49-F238E27FC236}">
                <a16:creationId xmlns:a16="http://schemas.microsoft.com/office/drawing/2014/main" id="{BC2922CD-D12B-2F22-0E81-83AEC94284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113" y="98425"/>
            <a:ext cx="1317625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>
            <a:extLst>
              <a:ext uri="{FF2B5EF4-FFF2-40B4-BE49-F238E27FC236}">
                <a16:creationId xmlns:a16="http://schemas.microsoft.com/office/drawing/2014/main" id="{21C565B0-2841-BCA1-A91C-927B12A3A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Questions?</a:t>
            </a:r>
          </a:p>
        </p:txBody>
      </p:sp>
      <p:sp>
        <p:nvSpPr>
          <p:cNvPr id="71682" name="Content Placeholder 2">
            <a:extLst>
              <a:ext uri="{FF2B5EF4-FFF2-40B4-BE49-F238E27FC236}">
                <a16:creationId xmlns:a16="http://schemas.microsoft.com/office/drawing/2014/main" id="{5A854542-52CD-93C0-A422-E95D11D6A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Questions? Comments?</a:t>
            </a:r>
          </a:p>
          <a:p>
            <a:pPr lvl="1"/>
            <a:r>
              <a:rPr lang="en-US" altLang="en-US"/>
              <a:t>Feel free to ask me questions now or later:</a:t>
            </a:r>
          </a:p>
          <a:p>
            <a:pPr lvl="1">
              <a:buFont typeface="Symbol" pitchFamily="2" charset="2"/>
              <a:buNone/>
            </a:pPr>
            <a:r>
              <a:rPr lang="en-US" altLang="en-US"/>
              <a:t>	Rob Quick </a:t>
            </a:r>
            <a:r>
              <a:rPr lang="en-US" altLang="en-US">
                <a:hlinkClick r:id="rId2"/>
              </a:rPr>
              <a:t>rquick@iu.edu</a:t>
            </a:r>
            <a:endParaRPr lang="en-US" altLang="en-US"/>
          </a:p>
          <a:p>
            <a:pPr lvl="1">
              <a:buFont typeface="Symbol" pitchFamily="2" charset="2"/>
              <a:buNone/>
            </a:pPr>
            <a:endParaRPr lang="en-US" altLang="en-US"/>
          </a:p>
          <a:p>
            <a:pPr lvl="1">
              <a:buFont typeface="Symbol" pitchFamily="2" charset="2"/>
              <a:buNone/>
            </a:pPr>
            <a:r>
              <a:rPr lang="en-US" altLang="en-US"/>
              <a:t>Exercises start here:</a:t>
            </a:r>
          </a:p>
          <a:p>
            <a:pPr lvl="1">
              <a:buFont typeface="Symbol" pitchFamily="2" charset="2"/>
              <a:buNone/>
            </a:pPr>
            <a:r>
              <a:rPr lang="en-US" altLang="en-US">
                <a:hlinkClick r:id="rId3"/>
              </a:rPr>
              <a:t>https://opensciencegrid.github.io/dosar/Materials/TriesteMaterials/</a:t>
            </a:r>
            <a:r>
              <a:rPr lang="en-US" altLang="en-US"/>
              <a:t> </a:t>
            </a:r>
          </a:p>
          <a:p>
            <a:pPr lvl="1">
              <a:buFont typeface="Symbol" pitchFamily="2" charset="2"/>
              <a:buNone/>
            </a:pPr>
            <a:endParaRPr lang="en-US" altLang="en-US"/>
          </a:p>
          <a:p>
            <a:pPr lvl="1">
              <a:buFont typeface="Symbol" pitchFamily="2" charset="2"/>
              <a:buNone/>
            </a:pPr>
            <a:r>
              <a:rPr lang="en-US" altLang="en-US"/>
              <a:t>Presentations are also available from this URL. </a:t>
            </a:r>
          </a:p>
          <a:p>
            <a:endParaRPr lang="en-US" altLang="en-US"/>
          </a:p>
          <a:p>
            <a:pPr>
              <a:buFont typeface="Times" charset="0"/>
              <a:buNone/>
            </a:pPr>
            <a:r>
              <a:rPr lang="en-US" altLang="en-US"/>
              <a:t> </a:t>
            </a:r>
          </a:p>
        </p:txBody>
      </p:sp>
      <p:sp>
        <p:nvSpPr>
          <p:cNvPr id="71683" name="Slide Number Placeholder 3">
            <a:extLst>
              <a:ext uri="{FF2B5EF4-FFF2-40B4-BE49-F238E27FC236}">
                <a16:creationId xmlns:a16="http://schemas.microsoft.com/office/drawing/2014/main" id="{B6782572-BEAE-7561-DC3F-342E2A2D81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83E6168-34EE-9541-BE5E-A449BD8247C3}" type="slidenum">
              <a:rPr kumimoji="0" lang="en-US" altLang="en-US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kumimoji="0" lang="en-US" altLang="en-US" sz="1400">
              <a:solidFill>
                <a:srgbClr val="FF8000"/>
              </a:solidFill>
            </a:endParaRPr>
          </a:p>
        </p:txBody>
      </p:sp>
      <p:pic>
        <p:nvPicPr>
          <p:cNvPr id="71684" name="Picture 4" descr="Screen Shot 2014-06-24 at 2.10.18 PM.png">
            <a:extLst>
              <a:ext uri="{FF2B5EF4-FFF2-40B4-BE49-F238E27FC236}">
                <a16:creationId xmlns:a16="http://schemas.microsoft.com/office/drawing/2014/main" id="{E7EB3664-E02B-9183-4EB0-2ECA06E391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5" name="Picture 5">
            <a:extLst>
              <a:ext uri="{FF2B5EF4-FFF2-40B4-BE49-F238E27FC236}">
                <a16:creationId xmlns:a16="http://schemas.microsoft.com/office/drawing/2014/main" id="{B15DCE72-607A-57A8-AA65-76AA3D9A66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" y="5905500"/>
            <a:ext cx="127317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6" name="Picture 1">
            <a:extLst>
              <a:ext uri="{FF2B5EF4-FFF2-40B4-BE49-F238E27FC236}">
                <a16:creationId xmlns:a16="http://schemas.microsoft.com/office/drawing/2014/main" id="{C2763908-5954-1139-373D-CB5A0EB0F3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113" y="98425"/>
            <a:ext cx="1317625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409C4854-5455-D9DA-DAEE-1D37CA5A1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Most important!</a:t>
            </a:r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89C2C8C3-8281-8EAC-87F0-C74B3D67A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Please ask me questions!</a:t>
            </a:r>
          </a:p>
          <a:p>
            <a:pPr marL="457200" lvl="1" indent="0">
              <a:buFont typeface="Symbol" pitchFamily="2" charset="2"/>
              <a:buNone/>
            </a:pPr>
            <a:r>
              <a:rPr lang="en-US" altLang="en-US"/>
              <a:t>…during the lectures</a:t>
            </a:r>
          </a:p>
          <a:p>
            <a:pPr marL="457200" lvl="1" indent="0">
              <a:buFont typeface="Symbol" pitchFamily="2" charset="2"/>
              <a:buNone/>
            </a:pPr>
            <a:r>
              <a:rPr lang="en-US" altLang="en-US"/>
              <a:t>…during the exercises</a:t>
            </a:r>
          </a:p>
          <a:p>
            <a:pPr marL="457200" lvl="1" indent="0">
              <a:buFont typeface="Symbol" pitchFamily="2" charset="2"/>
              <a:buNone/>
            </a:pPr>
            <a:r>
              <a:rPr lang="en-US" altLang="en-US"/>
              <a:t>…during the breaks</a:t>
            </a:r>
          </a:p>
          <a:p>
            <a:pPr marL="457200" lvl="1" indent="0">
              <a:buFont typeface="Symbol" pitchFamily="2" charset="2"/>
              <a:buNone/>
            </a:pPr>
            <a:r>
              <a:rPr lang="en-US" altLang="en-US"/>
              <a:t>…during the meals</a:t>
            </a:r>
          </a:p>
          <a:p>
            <a:pPr marL="457200" lvl="1" indent="0">
              <a:buFont typeface="Symbol" pitchFamily="2" charset="2"/>
              <a:buNone/>
            </a:pPr>
            <a:r>
              <a:rPr lang="en-US" altLang="en-US"/>
              <a:t>…over dinner</a:t>
            </a:r>
          </a:p>
          <a:p>
            <a:pPr marL="457200" lvl="1" indent="0">
              <a:buFont typeface="Symbol" pitchFamily="2" charset="2"/>
              <a:buNone/>
            </a:pPr>
            <a:r>
              <a:rPr lang="en-US" altLang="en-US"/>
              <a:t>…via email after we depart (rquick@iu.edu)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/>
              <a:t>If I don’</a:t>
            </a:r>
            <a:r>
              <a:rPr lang="en-US" altLang="ja-JP"/>
              <a:t>t know, I’ll find the right person to answer your question.</a:t>
            </a:r>
            <a:endParaRPr lang="en-US" altLang="en-US"/>
          </a:p>
        </p:txBody>
      </p:sp>
      <p:sp>
        <p:nvSpPr>
          <p:cNvPr id="19459" name="Slide Number Placeholder 3">
            <a:extLst>
              <a:ext uri="{FF2B5EF4-FFF2-40B4-BE49-F238E27FC236}">
                <a16:creationId xmlns:a16="http://schemas.microsoft.com/office/drawing/2014/main" id="{47691A2C-F28F-84E9-2496-21B721EFD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989AAF5-A936-8644-8137-CF9637967F72}" type="slidenum">
              <a:rPr kumimoji="0" lang="en-US" altLang="en-US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kumimoji="0" lang="en-US" altLang="en-US" sz="1400">
              <a:solidFill>
                <a:srgbClr val="FF8000"/>
              </a:solidFill>
            </a:endParaRPr>
          </a:p>
        </p:txBody>
      </p:sp>
      <p:pic>
        <p:nvPicPr>
          <p:cNvPr id="19460" name="Picture 4" descr="Screen Shot 2014-06-24 at 2.10.18 PM.png">
            <a:extLst>
              <a:ext uri="{FF2B5EF4-FFF2-40B4-BE49-F238E27FC236}">
                <a16:creationId xmlns:a16="http://schemas.microsoft.com/office/drawing/2014/main" id="{3CD08B14-440C-3B86-1A66-035703E69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5">
            <a:extLst>
              <a:ext uri="{FF2B5EF4-FFF2-40B4-BE49-F238E27FC236}">
                <a16:creationId xmlns:a16="http://schemas.microsoft.com/office/drawing/2014/main" id="{378A491C-B906-4DC9-05DD-0CA0EF0CB2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" y="5905500"/>
            <a:ext cx="127317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6">
            <a:extLst>
              <a:ext uri="{FF2B5EF4-FFF2-40B4-BE49-F238E27FC236}">
                <a16:creationId xmlns:a16="http://schemas.microsoft.com/office/drawing/2014/main" id="{C2C157D7-D273-80E5-D5EC-E6D581341B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113" y="114300"/>
            <a:ext cx="1317625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>
            <a:extLst>
              <a:ext uri="{FF2B5EF4-FFF2-40B4-BE49-F238E27FC236}">
                <a16:creationId xmlns:a16="http://schemas.microsoft.com/office/drawing/2014/main" id="{0EE3A231-09E8-F3C5-2916-71E21494B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Goals for this session</a:t>
            </a:r>
          </a:p>
        </p:txBody>
      </p:sp>
      <p:sp>
        <p:nvSpPr>
          <p:cNvPr id="20482" name="Content Placeholder 2">
            <a:extLst>
              <a:ext uri="{FF2B5EF4-FFF2-40B4-BE49-F238E27FC236}">
                <a16:creationId xmlns:a16="http://schemas.microsoft.com/office/drawing/2014/main" id="{E9A73482-3E06-D853-5D51-AE1E07BDB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Profiling your application</a:t>
            </a:r>
          </a:p>
          <a:p>
            <a:r>
              <a:rPr lang="en-US" altLang="en-US"/>
              <a:t>Picking the appropriate resources</a:t>
            </a:r>
          </a:p>
          <a:p>
            <a:r>
              <a:rPr lang="en-US" altLang="en-US"/>
              <a:t>Understand the basics of HTCondor</a:t>
            </a:r>
          </a:p>
        </p:txBody>
      </p:sp>
      <p:sp>
        <p:nvSpPr>
          <p:cNvPr id="20483" name="Slide Number Placeholder 3">
            <a:extLst>
              <a:ext uri="{FF2B5EF4-FFF2-40B4-BE49-F238E27FC236}">
                <a16:creationId xmlns:a16="http://schemas.microsoft.com/office/drawing/2014/main" id="{813773DA-44B1-FFAE-F0CF-970D0DEF8E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D77220E-0D12-A946-A9B0-7D973D652CF3}" type="slidenum">
              <a:rPr kumimoji="0" lang="en-US" altLang="en-US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kumimoji="0" lang="en-US" altLang="en-US" sz="1400">
              <a:solidFill>
                <a:srgbClr val="FF8000"/>
              </a:solidFill>
            </a:endParaRPr>
          </a:p>
        </p:txBody>
      </p:sp>
      <p:pic>
        <p:nvPicPr>
          <p:cNvPr id="20484" name="iStock_Condor.jpg" descr="/Users/roy/Documents/Pictures For Presentations/iStock_Condor.jpg">
            <a:extLst>
              <a:ext uri="{FF2B5EF4-FFF2-40B4-BE49-F238E27FC236}">
                <a16:creationId xmlns:a16="http://schemas.microsoft.com/office/drawing/2014/main" id="{424A9D6B-AC2C-E6DC-3517-F8E676F1C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650" y="3697288"/>
            <a:ext cx="4330700" cy="287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5" name="Picture 5" descr="Screen Shot 2014-06-24 at 2.10.18 PM.png">
            <a:extLst>
              <a:ext uri="{FF2B5EF4-FFF2-40B4-BE49-F238E27FC236}">
                <a16:creationId xmlns:a16="http://schemas.microsoft.com/office/drawing/2014/main" id="{CB5F826D-19D9-2BA1-3872-15A0608922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Picture 6">
            <a:extLst>
              <a:ext uri="{FF2B5EF4-FFF2-40B4-BE49-F238E27FC236}">
                <a16:creationId xmlns:a16="http://schemas.microsoft.com/office/drawing/2014/main" id="{62A586D9-E4DE-7C41-190C-48F89E9450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" y="5905500"/>
            <a:ext cx="127317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7" name="Picture 7">
            <a:extLst>
              <a:ext uri="{FF2B5EF4-FFF2-40B4-BE49-F238E27FC236}">
                <a16:creationId xmlns:a16="http://schemas.microsoft.com/office/drawing/2014/main" id="{4CBA6810-C137-C93B-CB35-38D1B9EE3B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113" y="114300"/>
            <a:ext cx="1317625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>
            <a:extLst>
              <a:ext uri="{FF2B5EF4-FFF2-40B4-BE49-F238E27FC236}">
                <a16:creationId xmlns:a16="http://schemas.microsoft.com/office/drawing/2014/main" id="{DA631F94-1110-2C0B-5A31-3A5154CFD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Let’</a:t>
            </a:r>
            <a:r>
              <a:rPr lang="en-US" altLang="ja-JP"/>
              <a:t>s take one step at a time</a:t>
            </a:r>
            <a:endParaRPr lang="en-US" altLang="en-US"/>
          </a:p>
        </p:txBody>
      </p:sp>
      <p:sp>
        <p:nvSpPr>
          <p:cNvPr id="21506" name="Content Placeholder 2">
            <a:extLst>
              <a:ext uri="{FF2B5EF4-FFF2-40B4-BE49-F238E27FC236}">
                <a16:creationId xmlns:a16="http://schemas.microsoft.com/office/drawing/2014/main" id="{C52F7E74-AABF-9DD9-1D3A-FEA46E443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9600" y="1333500"/>
            <a:ext cx="5994400" cy="46863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500"/>
              <a:t>Can you run one job on one computer?</a:t>
            </a:r>
          </a:p>
          <a:p>
            <a:pPr>
              <a:lnSpc>
                <a:spcPct val="80000"/>
              </a:lnSpc>
            </a:pPr>
            <a:r>
              <a:rPr lang="en-US" altLang="en-US" sz="2500"/>
              <a:t>Can you run one job on another computer?</a:t>
            </a:r>
          </a:p>
          <a:p>
            <a:pPr>
              <a:lnSpc>
                <a:spcPct val="80000"/>
              </a:lnSpc>
            </a:pPr>
            <a:r>
              <a:rPr lang="en-US" altLang="en-US" sz="2500"/>
              <a:t>Can you run 10 jobs on a set of computers?</a:t>
            </a:r>
          </a:p>
          <a:p>
            <a:pPr>
              <a:lnSpc>
                <a:spcPct val="80000"/>
              </a:lnSpc>
            </a:pPr>
            <a:r>
              <a:rPr lang="en-US" altLang="en-US" sz="2500"/>
              <a:t>Can you run a multiple job workflow?</a:t>
            </a:r>
          </a:p>
          <a:p>
            <a:pPr>
              <a:lnSpc>
                <a:spcPct val="80000"/>
              </a:lnSpc>
            </a:pPr>
            <a:r>
              <a:rPr lang="en-US" altLang="en-US" sz="2500"/>
              <a:t>How do we put this all together?</a:t>
            </a:r>
          </a:p>
          <a:p>
            <a:pPr>
              <a:lnSpc>
                <a:spcPct val="80000"/>
              </a:lnSpc>
            </a:pPr>
            <a:endParaRPr lang="en-US" altLang="en-US" sz="2500"/>
          </a:p>
          <a:p>
            <a:pPr>
              <a:lnSpc>
                <a:spcPct val="80000"/>
              </a:lnSpc>
              <a:buFont typeface="Times" charset="0"/>
              <a:buNone/>
            </a:pPr>
            <a:r>
              <a:rPr lang="en-US" altLang="en-US" sz="2500"/>
              <a:t>This is the path we’</a:t>
            </a:r>
            <a:r>
              <a:rPr lang="en-US" altLang="ja-JP" sz="2500"/>
              <a:t>ll take in the school</a:t>
            </a:r>
            <a:endParaRPr lang="en-US" altLang="en-US" sz="2500"/>
          </a:p>
        </p:txBody>
      </p:sp>
      <p:sp>
        <p:nvSpPr>
          <p:cNvPr id="21507" name="Slide Number Placeholder 3">
            <a:extLst>
              <a:ext uri="{FF2B5EF4-FFF2-40B4-BE49-F238E27FC236}">
                <a16:creationId xmlns:a16="http://schemas.microsoft.com/office/drawing/2014/main" id="{D6E2E75E-5082-DDB8-00B8-39D62E3C7C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088080E-58F6-1A47-8EDE-CB40F5E9FBDD}" type="slidenum">
              <a:rPr kumimoji="0" lang="en-US" altLang="en-US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kumimoji="0" lang="en-US" altLang="en-US" sz="1400">
              <a:solidFill>
                <a:srgbClr val="FF800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D103486-FCC3-5F2A-5D2B-B631088CA13C}"/>
              </a:ext>
            </a:extLst>
          </p:cNvPr>
          <p:cNvSpPr txBox="1">
            <a:spLocks/>
          </p:cNvSpPr>
          <p:nvPr/>
        </p:nvSpPr>
        <p:spPr bwMode="auto">
          <a:xfrm>
            <a:off x="165100" y="1422400"/>
            <a:ext cx="116840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342900" indent="-342900" algn="ctr">
              <a:spcBef>
                <a:spcPct val="20000"/>
              </a:spcBef>
              <a:buClr>
                <a:srgbClr val="000080"/>
              </a:buClr>
              <a:defRPr/>
            </a:pPr>
            <a:r>
              <a:rPr kumimoji="1" lang="en-US" kern="0" dirty="0">
                <a:solidFill>
                  <a:schemeClr val="tx2"/>
                </a:solidFill>
                <a:latin typeface="+mn-lt"/>
                <a:ea typeface="+mn-ea"/>
              </a:rPr>
              <a:t>Small</a:t>
            </a:r>
          </a:p>
          <a:p>
            <a:pPr marL="342900" indent="-342900" algn="ctr">
              <a:spcBef>
                <a:spcPct val="20000"/>
              </a:spcBef>
              <a:buClr>
                <a:srgbClr val="000080"/>
              </a:buClr>
              <a:defRPr/>
            </a:pPr>
            <a:endParaRPr kumimoji="1" lang="en-US" kern="0" dirty="0">
              <a:solidFill>
                <a:schemeClr val="tx2"/>
              </a:solidFill>
              <a:latin typeface="+mn-lt"/>
              <a:ea typeface="+mn-ea"/>
            </a:endParaRPr>
          </a:p>
          <a:p>
            <a:pPr marL="342900" indent="-342900" algn="ctr">
              <a:spcBef>
                <a:spcPct val="20000"/>
              </a:spcBef>
              <a:buClr>
                <a:srgbClr val="000080"/>
              </a:buClr>
              <a:defRPr/>
            </a:pPr>
            <a:endParaRPr kumimoji="1" lang="en-US" kern="0" dirty="0">
              <a:solidFill>
                <a:schemeClr val="tx2"/>
              </a:solidFill>
              <a:latin typeface="+mn-lt"/>
              <a:ea typeface="+mn-ea"/>
            </a:endParaRPr>
          </a:p>
          <a:p>
            <a:pPr marL="342900" indent="-342900" algn="ctr">
              <a:spcBef>
                <a:spcPct val="20000"/>
              </a:spcBef>
              <a:buClr>
                <a:srgbClr val="000080"/>
              </a:buClr>
              <a:defRPr/>
            </a:pPr>
            <a:endParaRPr kumimoji="1" lang="en-US" kern="0" dirty="0">
              <a:solidFill>
                <a:schemeClr val="tx2"/>
              </a:solidFill>
              <a:latin typeface="+mn-lt"/>
              <a:ea typeface="+mn-ea"/>
            </a:endParaRPr>
          </a:p>
          <a:p>
            <a:pPr marL="342900" indent="-342900" algn="ctr">
              <a:spcBef>
                <a:spcPct val="20000"/>
              </a:spcBef>
              <a:buClr>
                <a:srgbClr val="000080"/>
              </a:buClr>
              <a:defRPr/>
            </a:pPr>
            <a:endParaRPr kumimoji="1" lang="en-US" kern="0" dirty="0">
              <a:solidFill>
                <a:schemeClr val="tx2"/>
              </a:solidFill>
              <a:latin typeface="+mn-lt"/>
              <a:ea typeface="+mn-ea"/>
            </a:endParaRPr>
          </a:p>
          <a:p>
            <a:pPr marL="342900" indent="-342900" algn="ctr">
              <a:spcBef>
                <a:spcPct val="20000"/>
              </a:spcBef>
              <a:buClr>
                <a:srgbClr val="000080"/>
              </a:buClr>
              <a:defRPr/>
            </a:pPr>
            <a:endParaRPr kumimoji="1" lang="en-US" kern="0" dirty="0">
              <a:solidFill>
                <a:schemeClr val="tx2"/>
              </a:solidFill>
              <a:latin typeface="+mn-lt"/>
              <a:ea typeface="+mn-ea"/>
            </a:endParaRPr>
          </a:p>
          <a:p>
            <a:pPr marL="342900" indent="-342900" algn="ctr">
              <a:spcBef>
                <a:spcPct val="20000"/>
              </a:spcBef>
              <a:buClr>
                <a:srgbClr val="000080"/>
              </a:buClr>
              <a:defRPr/>
            </a:pPr>
            <a:endParaRPr kumimoji="1" lang="en-US" kern="0" dirty="0">
              <a:solidFill>
                <a:schemeClr val="tx2"/>
              </a:solidFill>
              <a:latin typeface="+mn-lt"/>
              <a:ea typeface="+mn-ea"/>
            </a:endParaRPr>
          </a:p>
          <a:p>
            <a:pPr marL="342900" indent="-342900" algn="ctr">
              <a:spcBef>
                <a:spcPct val="20000"/>
              </a:spcBef>
              <a:buClr>
                <a:srgbClr val="000080"/>
              </a:buClr>
              <a:defRPr/>
            </a:pPr>
            <a:endParaRPr kumimoji="1" lang="en-US" kern="0" dirty="0">
              <a:solidFill>
                <a:schemeClr val="tx2"/>
              </a:solidFill>
              <a:latin typeface="+mn-lt"/>
              <a:ea typeface="+mn-ea"/>
            </a:endParaRPr>
          </a:p>
          <a:p>
            <a:pPr marL="342900" indent="-342900" algn="ctr">
              <a:spcBef>
                <a:spcPct val="20000"/>
              </a:spcBef>
              <a:buClr>
                <a:srgbClr val="000080"/>
              </a:buClr>
              <a:defRPr/>
            </a:pPr>
            <a:endParaRPr kumimoji="1" lang="en-US" kern="0" dirty="0">
              <a:solidFill>
                <a:schemeClr val="tx2"/>
              </a:solidFill>
              <a:latin typeface="+mn-lt"/>
              <a:ea typeface="+mn-ea"/>
            </a:endParaRPr>
          </a:p>
          <a:p>
            <a:pPr marL="342900" indent="-342900" algn="ctr">
              <a:spcBef>
                <a:spcPct val="20000"/>
              </a:spcBef>
              <a:buClr>
                <a:srgbClr val="000080"/>
              </a:buClr>
              <a:defRPr/>
            </a:pPr>
            <a:r>
              <a:rPr kumimoji="1" lang="en-US" kern="0" dirty="0">
                <a:solidFill>
                  <a:schemeClr val="tx2"/>
                </a:solidFill>
                <a:latin typeface="+mn-lt"/>
                <a:ea typeface="+mn-ea"/>
              </a:rPr>
              <a:t>Large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9E538CF-C251-FB05-E1D6-99F91A15B51C}"/>
              </a:ext>
            </a:extLst>
          </p:cNvPr>
          <p:cNvSpPr txBox="1">
            <a:spLocks/>
          </p:cNvSpPr>
          <p:nvPr/>
        </p:nvSpPr>
        <p:spPr bwMode="auto">
          <a:xfrm>
            <a:off x="1168400" y="1422400"/>
            <a:ext cx="1905000" cy="468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normAutofit/>
          </a:bodyPr>
          <a:lstStyle/>
          <a:p>
            <a:pPr marL="342900" indent="-342900" algn="ctr">
              <a:spcBef>
                <a:spcPct val="20000"/>
              </a:spcBef>
              <a:buClr>
                <a:srgbClr val="000080"/>
              </a:buClr>
              <a:defRPr/>
            </a:pPr>
            <a:r>
              <a:rPr kumimoji="1" lang="en-US" kern="0" dirty="0">
                <a:solidFill>
                  <a:schemeClr val="tx2"/>
                </a:solidFill>
                <a:latin typeface="+mn-lt"/>
                <a:ea typeface="+mn-ea"/>
              </a:rPr>
              <a:t>Local</a:t>
            </a:r>
          </a:p>
          <a:p>
            <a:pPr marL="342900" indent="-342900" algn="ctr">
              <a:spcBef>
                <a:spcPct val="20000"/>
              </a:spcBef>
              <a:buClr>
                <a:srgbClr val="000080"/>
              </a:buClr>
              <a:defRPr/>
            </a:pPr>
            <a:endParaRPr kumimoji="1" lang="en-US" kern="0" dirty="0">
              <a:solidFill>
                <a:schemeClr val="tx2"/>
              </a:solidFill>
              <a:latin typeface="+mn-lt"/>
              <a:ea typeface="+mn-ea"/>
            </a:endParaRPr>
          </a:p>
          <a:p>
            <a:pPr marL="342900" indent="-342900" algn="ctr">
              <a:spcBef>
                <a:spcPct val="20000"/>
              </a:spcBef>
              <a:buClr>
                <a:srgbClr val="000080"/>
              </a:buClr>
              <a:defRPr/>
            </a:pPr>
            <a:endParaRPr kumimoji="1" lang="en-US" kern="0" dirty="0">
              <a:solidFill>
                <a:schemeClr val="tx2"/>
              </a:solidFill>
              <a:latin typeface="+mn-lt"/>
              <a:ea typeface="+mn-ea"/>
            </a:endParaRPr>
          </a:p>
          <a:p>
            <a:pPr marL="342900" indent="-342900" algn="ctr">
              <a:spcBef>
                <a:spcPct val="20000"/>
              </a:spcBef>
              <a:buClr>
                <a:srgbClr val="000080"/>
              </a:buClr>
              <a:defRPr/>
            </a:pPr>
            <a:endParaRPr kumimoji="1" lang="en-US" kern="0" dirty="0">
              <a:solidFill>
                <a:schemeClr val="tx2"/>
              </a:solidFill>
              <a:latin typeface="+mn-lt"/>
              <a:ea typeface="+mn-ea"/>
            </a:endParaRPr>
          </a:p>
          <a:p>
            <a:pPr marL="342900" indent="-342900" algn="ctr">
              <a:spcBef>
                <a:spcPct val="20000"/>
              </a:spcBef>
              <a:buClr>
                <a:srgbClr val="000080"/>
              </a:buClr>
              <a:defRPr/>
            </a:pPr>
            <a:endParaRPr kumimoji="1" lang="en-US" kern="0" dirty="0">
              <a:solidFill>
                <a:schemeClr val="tx2"/>
              </a:solidFill>
              <a:latin typeface="+mn-lt"/>
              <a:ea typeface="+mn-ea"/>
            </a:endParaRPr>
          </a:p>
          <a:p>
            <a:pPr marL="342900" indent="-342900" algn="ctr">
              <a:spcBef>
                <a:spcPct val="20000"/>
              </a:spcBef>
              <a:buClr>
                <a:srgbClr val="000080"/>
              </a:buClr>
              <a:defRPr/>
            </a:pPr>
            <a:endParaRPr kumimoji="1" lang="en-US" kern="0" dirty="0">
              <a:solidFill>
                <a:schemeClr val="tx2"/>
              </a:solidFill>
              <a:latin typeface="+mn-lt"/>
              <a:ea typeface="+mn-ea"/>
            </a:endParaRPr>
          </a:p>
          <a:p>
            <a:pPr marL="342900" indent="-342900" algn="ctr">
              <a:spcBef>
                <a:spcPct val="20000"/>
              </a:spcBef>
              <a:buClr>
                <a:srgbClr val="000080"/>
              </a:buClr>
              <a:defRPr/>
            </a:pPr>
            <a:endParaRPr kumimoji="1" lang="en-US" kern="0" dirty="0">
              <a:solidFill>
                <a:schemeClr val="tx2"/>
              </a:solidFill>
              <a:latin typeface="+mn-lt"/>
              <a:ea typeface="+mn-ea"/>
            </a:endParaRPr>
          </a:p>
          <a:p>
            <a:pPr marL="342900" indent="-342900" algn="ctr">
              <a:spcBef>
                <a:spcPct val="20000"/>
              </a:spcBef>
              <a:buClr>
                <a:srgbClr val="000080"/>
              </a:buClr>
              <a:defRPr/>
            </a:pPr>
            <a:endParaRPr kumimoji="1" lang="en-US" kern="0" dirty="0">
              <a:solidFill>
                <a:schemeClr val="tx2"/>
              </a:solidFill>
              <a:latin typeface="+mn-lt"/>
              <a:ea typeface="+mn-ea"/>
            </a:endParaRPr>
          </a:p>
          <a:p>
            <a:pPr marL="342900" indent="-342900" algn="ctr">
              <a:spcBef>
                <a:spcPct val="20000"/>
              </a:spcBef>
              <a:buClr>
                <a:srgbClr val="000080"/>
              </a:buClr>
              <a:defRPr/>
            </a:pPr>
            <a:endParaRPr kumimoji="1" lang="en-US" kern="0" dirty="0">
              <a:solidFill>
                <a:schemeClr val="tx2"/>
              </a:solidFill>
              <a:latin typeface="+mn-lt"/>
              <a:ea typeface="+mn-ea"/>
            </a:endParaRPr>
          </a:p>
          <a:p>
            <a:pPr marL="342900" indent="-342900" algn="ctr">
              <a:spcBef>
                <a:spcPct val="20000"/>
              </a:spcBef>
              <a:buClr>
                <a:srgbClr val="000080"/>
              </a:buClr>
              <a:defRPr/>
            </a:pPr>
            <a:r>
              <a:rPr kumimoji="1" lang="en-US" kern="0" dirty="0">
                <a:solidFill>
                  <a:schemeClr val="tx2"/>
                </a:solidFill>
                <a:latin typeface="+mn-lt"/>
                <a:ea typeface="+mn-ea"/>
              </a:rPr>
              <a:t>Distributed</a:t>
            </a:r>
          </a:p>
        </p:txBody>
      </p:sp>
      <p:cxnSp>
        <p:nvCxnSpPr>
          <p:cNvPr id="21510" name="Straight Arrow Connector 8">
            <a:extLst>
              <a:ext uri="{FF2B5EF4-FFF2-40B4-BE49-F238E27FC236}">
                <a16:creationId xmlns:a16="http://schemas.microsoft.com/office/drawing/2014/main" id="{1C68A4C1-ACF0-234A-3CF5-D62AC664D3F1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438150" y="3575050"/>
            <a:ext cx="3378200" cy="12700"/>
          </a:xfrm>
          <a:prstGeom prst="straightConnector1">
            <a:avLst/>
          </a:prstGeom>
          <a:noFill/>
          <a:ln w="101600">
            <a:solidFill>
              <a:srgbClr val="23005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511" name="Straight Arrow Connector 9">
            <a:extLst>
              <a:ext uri="{FF2B5EF4-FFF2-40B4-BE49-F238E27FC236}">
                <a16:creationId xmlns:a16="http://schemas.microsoft.com/office/drawing/2014/main" id="{A4B3BE89-7E51-6B0F-7FD2-BDCA7D09310F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-908050" y="3575050"/>
            <a:ext cx="3378200" cy="12700"/>
          </a:xfrm>
          <a:prstGeom prst="straightConnector1">
            <a:avLst/>
          </a:prstGeom>
          <a:noFill/>
          <a:ln w="101600">
            <a:solidFill>
              <a:srgbClr val="23005F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1512" name="Picture 8" descr="Screen Shot 2014-06-24 at 2.10.18 PM.png">
            <a:extLst>
              <a:ext uri="{FF2B5EF4-FFF2-40B4-BE49-F238E27FC236}">
                <a16:creationId xmlns:a16="http://schemas.microsoft.com/office/drawing/2014/main" id="{DAEB943D-C1C5-5844-60CD-37D0BE336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3" name="Picture 9">
            <a:extLst>
              <a:ext uri="{FF2B5EF4-FFF2-40B4-BE49-F238E27FC236}">
                <a16:creationId xmlns:a16="http://schemas.microsoft.com/office/drawing/2014/main" id="{6D99FFB5-5889-E0D9-E02A-4383512F46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" y="5905500"/>
            <a:ext cx="127317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4" name="Picture 10">
            <a:extLst>
              <a:ext uri="{FF2B5EF4-FFF2-40B4-BE49-F238E27FC236}">
                <a16:creationId xmlns:a16="http://schemas.microsoft.com/office/drawing/2014/main" id="{4D2DAE29-1E1F-010C-CFF1-4635A993AA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113" y="114300"/>
            <a:ext cx="1317625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id="{5DEA1DE9-C8B1-4A57-A0BE-CEF26E145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What does the user provide? </a:t>
            </a:r>
            <a:endParaRPr lang="en-US" altLang="en-US"/>
          </a:p>
        </p:txBody>
      </p:sp>
      <p:sp>
        <p:nvSpPr>
          <p:cNvPr id="22530" name="Content Placeholder 2">
            <a:extLst>
              <a:ext uri="{FF2B5EF4-FFF2-40B4-BE49-F238E27FC236}">
                <a16:creationId xmlns:a16="http://schemas.microsoft.com/office/drawing/2014/main" id="{B8967F9D-C654-6FD2-018C-40AF5A871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700" y="1333500"/>
            <a:ext cx="7950200" cy="51689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700"/>
              <a:t>A </a:t>
            </a:r>
            <a:r>
              <a:rPr lang="ja-JP" altLang="en-US" sz="2700"/>
              <a:t>“</a:t>
            </a:r>
            <a:r>
              <a:rPr lang="en-US" altLang="ja-JP" sz="2700"/>
              <a:t>headless job</a:t>
            </a:r>
            <a:r>
              <a:rPr lang="ja-JP" altLang="en-US" sz="2700"/>
              <a:t>”</a:t>
            </a:r>
            <a:endParaRPr lang="en-US" altLang="ja-JP" sz="2700"/>
          </a:p>
          <a:p>
            <a:pPr lvl="1">
              <a:lnSpc>
                <a:spcPct val="80000"/>
              </a:lnSpc>
            </a:pPr>
            <a:r>
              <a:rPr lang="en-US" altLang="en-US" sz="2400"/>
              <a:t>Not interactive/no GUI: how could you interact with 1000 simultaneous jobs?</a:t>
            </a:r>
          </a:p>
          <a:p>
            <a:pPr>
              <a:lnSpc>
                <a:spcPct val="80000"/>
              </a:lnSpc>
            </a:pPr>
            <a:r>
              <a:rPr lang="en-US" altLang="en-US" sz="2700"/>
              <a:t>A set of input files</a:t>
            </a:r>
          </a:p>
          <a:p>
            <a:pPr>
              <a:lnSpc>
                <a:spcPct val="80000"/>
              </a:lnSpc>
            </a:pPr>
            <a:r>
              <a:rPr lang="en-US" altLang="en-US" sz="2700"/>
              <a:t>A set of output files</a:t>
            </a:r>
          </a:p>
          <a:p>
            <a:pPr>
              <a:lnSpc>
                <a:spcPct val="80000"/>
              </a:lnSpc>
            </a:pPr>
            <a:r>
              <a:rPr lang="en-US" altLang="en-US" sz="2700"/>
              <a:t>A set of parameters (command-line arguments)</a:t>
            </a:r>
          </a:p>
          <a:p>
            <a:pPr>
              <a:lnSpc>
                <a:spcPct val="80000"/>
              </a:lnSpc>
            </a:pPr>
            <a:r>
              <a:rPr lang="en-US" altLang="en-US" sz="2700"/>
              <a:t>Requirements: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Ex: My job requires at least 2GB of RAM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Ex: My job requires Linux</a:t>
            </a:r>
          </a:p>
          <a:p>
            <a:pPr>
              <a:lnSpc>
                <a:spcPct val="80000"/>
              </a:lnSpc>
            </a:pPr>
            <a:r>
              <a:rPr lang="en-US" altLang="en-US" sz="2700"/>
              <a:t>Control/Policy: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Ex: Send me email when the job is done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Ex: Job 2 is more important than Job 1</a:t>
            </a:r>
          </a:p>
          <a:p>
            <a:pPr lvl="1">
              <a:lnSpc>
                <a:spcPct val="80000"/>
              </a:lnSpc>
            </a:pPr>
            <a:r>
              <a:rPr lang="en-US" altLang="en-US" sz="2400"/>
              <a:t>Ex: Kill my job if it</a:t>
            </a:r>
            <a:r>
              <a:rPr lang="en-US" altLang="ja-JP" sz="2400"/>
              <a:t> runs for more than 6 hours</a:t>
            </a:r>
            <a:endParaRPr lang="en-US" altLang="en-US" sz="2400"/>
          </a:p>
        </p:txBody>
      </p:sp>
      <p:sp>
        <p:nvSpPr>
          <p:cNvPr id="22531" name="Slide Number Placeholder 3">
            <a:extLst>
              <a:ext uri="{FF2B5EF4-FFF2-40B4-BE49-F238E27FC236}">
                <a16:creationId xmlns:a16="http://schemas.microsoft.com/office/drawing/2014/main" id="{952A47C8-0E27-7555-0BE2-DC0A1E6CD6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C2C8ABE-6D6B-104D-B636-D9BB4ECAE9CE}" type="slidenum">
              <a:rPr kumimoji="0" lang="en-US" altLang="en-US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kumimoji="0" lang="en-US" altLang="en-US" sz="1400">
              <a:solidFill>
                <a:srgbClr val="FF8000"/>
              </a:solidFill>
            </a:endParaRPr>
          </a:p>
        </p:txBody>
      </p:sp>
      <p:pic>
        <p:nvPicPr>
          <p:cNvPr id="22532" name="Picture 4" descr="Screen Shot 2014-06-24 at 2.10.18 PM.png">
            <a:extLst>
              <a:ext uri="{FF2B5EF4-FFF2-40B4-BE49-F238E27FC236}">
                <a16:creationId xmlns:a16="http://schemas.microsoft.com/office/drawing/2014/main" id="{9BDE7129-6CDE-16AA-F34E-7D6D05E1D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5">
            <a:extLst>
              <a:ext uri="{FF2B5EF4-FFF2-40B4-BE49-F238E27FC236}">
                <a16:creationId xmlns:a16="http://schemas.microsoft.com/office/drawing/2014/main" id="{2EB04167-124E-50BB-F405-90F50DE103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3" y="5905500"/>
            <a:ext cx="1273175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6">
            <a:extLst>
              <a:ext uri="{FF2B5EF4-FFF2-40B4-BE49-F238E27FC236}">
                <a16:creationId xmlns:a16="http://schemas.microsoft.com/office/drawing/2014/main" id="{A3B4C829-ACE9-9A52-6838-ED1412CA63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113" y="114300"/>
            <a:ext cx="1317625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590BC97D-9DFB-6672-DECB-E99FD561F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What does the system provide? </a:t>
            </a:r>
            <a:endParaRPr lang="en-US" altLang="en-US"/>
          </a:p>
        </p:txBody>
      </p:sp>
      <p:sp>
        <p:nvSpPr>
          <p:cNvPr id="23554" name="Content Placeholder 2">
            <a:extLst>
              <a:ext uri="{FF2B5EF4-FFF2-40B4-BE49-F238E27FC236}">
                <a16:creationId xmlns:a16="http://schemas.microsoft.com/office/drawing/2014/main" id="{D2F46F9A-4146-6F4F-9467-804901F40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33500"/>
            <a:ext cx="7772400" cy="4686300"/>
          </a:xfrm>
        </p:spPr>
        <p:txBody>
          <a:bodyPr/>
          <a:lstStyle/>
          <a:p>
            <a:r>
              <a:rPr lang="en-US" altLang="en-US"/>
              <a:t>Methods to:</a:t>
            </a:r>
          </a:p>
          <a:p>
            <a:pPr lvl="1"/>
            <a:r>
              <a:rPr lang="en-US" altLang="en-US"/>
              <a:t>Submit/Cancel job</a:t>
            </a:r>
          </a:p>
          <a:p>
            <a:pPr lvl="1"/>
            <a:r>
              <a:rPr lang="en-US" altLang="en-US"/>
              <a:t>Check on state of job</a:t>
            </a:r>
          </a:p>
          <a:p>
            <a:pPr lvl="1"/>
            <a:r>
              <a:rPr lang="en-US" altLang="en-US"/>
              <a:t>Check on state of available computers</a:t>
            </a:r>
          </a:p>
          <a:p>
            <a:r>
              <a:rPr lang="en-US" altLang="en-US"/>
              <a:t>Processes to:</a:t>
            </a:r>
          </a:p>
          <a:p>
            <a:pPr lvl="1"/>
            <a:r>
              <a:rPr lang="en-US" altLang="en-US"/>
              <a:t>Reliably track set of submitted jobs</a:t>
            </a:r>
          </a:p>
          <a:p>
            <a:pPr lvl="1"/>
            <a:r>
              <a:rPr lang="en-US" altLang="en-US"/>
              <a:t>Reliably track set of available computers</a:t>
            </a:r>
          </a:p>
          <a:p>
            <a:pPr lvl="1"/>
            <a:r>
              <a:rPr lang="en-US" altLang="en-US"/>
              <a:t>Decide which job runs on which computer</a:t>
            </a:r>
          </a:p>
          <a:p>
            <a:pPr lvl="1"/>
            <a:r>
              <a:rPr lang="en-US" altLang="en-US"/>
              <a:t>Manage a single computer</a:t>
            </a:r>
          </a:p>
          <a:p>
            <a:pPr lvl="1"/>
            <a:r>
              <a:rPr lang="en-US" altLang="en-US"/>
              <a:t>Start up a single job</a:t>
            </a:r>
          </a:p>
          <a:p>
            <a:pPr lvl="1"/>
            <a:endParaRPr lang="en-US" altLang="en-US"/>
          </a:p>
        </p:txBody>
      </p:sp>
      <p:sp>
        <p:nvSpPr>
          <p:cNvPr id="23555" name="Slide Number Placeholder 3">
            <a:extLst>
              <a:ext uri="{FF2B5EF4-FFF2-40B4-BE49-F238E27FC236}">
                <a16:creationId xmlns:a16="http://schemas.microsoft.com/office/drawing/2014/main" id="{254CD780-7C31-BFB2-2585-5CDE148315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582DF5E-D5F1-8B44-B25D-958C9B3C3CA2}" type="slidenum">
              <a:rPr kumimoji="0" lang="en-US" altLang="en-US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kumimoji="0" lang="en-US" altLang="en-US" sz="1400">
              <a:solidFill>
                <a:srgbClr val="FF8000"/>
              </a:solidFill>
            </a:endParaRPr>
          </a:p>
        </p:txBody>
      </p:sp>
      <p:pic>
        <p:nvPicPr>
          <p:cNvPr id="23556" name="Picture 4" descr="Screen Shot 2014-06-24 at 2.10.18 PM.png">
            <a:extLst>
              <a:ext uri="{FF2B5EF4-FFF2-40B4-BE49-F238E27FC236}">
                <a16:creationId xmlns:a16="http://schemas.microsoft.com/office/drawing/2014/main" id="{E7B760F5-9ED7-FB2A-8A67-D66C9054B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Picture 6">
            <a:extLst>
              <a:ext uri="{FF2B5EF4-FFF2-40B4-BE49-F238E27FC236}">
                <a16:creationId xmlns:a16="http://schemas.microsoft.com/office/drawing/2014/main" id="{65CA22DD-EE43-5B7E-EFCE-4A4AEC464A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113" y="114300"/>
            <a:ext cx="1317625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>
            <a:extLst>
              <a:ext uri="{FF2B5EF4-FFF2-40B4-BE49-F238E27FC236}">
                <a16:creationId xmlns:a16="http://schemas.microsoft.com/office/drawing/2014/main" id="{9EEA8343-F985-3B7C-6020-438419B2D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Gedankenexperiment</a:t>
            </a:r>
          </a:p>
        </p:txBody>
      </p:sp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76D3112A-F181-21E1-6E6A-A08E193E3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Let’s assume you have a ‘large job’</a:t>
            </a:r>
          </a:p>
          <a:p>
            <a:pPr lvl="1"/>
            <a:r>
              <a:rPr lang="en-US" altLang="en-US"/>
              <a:t>What factors could make it large?</a:t>
            </a:r>
          </a:p>
          <a:p>
            <a:r>
              <a:rPr lang="en-US" altLang="en-US" sz="2800"/>
              <a:t>Large Data Input or Output or both</a:t>
            </a:r>
          </a:p>
          <a:p>
            <a:r>
              <a:rPr lang="en-US" altLang="en-US" sz="2800"/>
              <a:t>Needs to do heavy calculation</a:t>
            </a:r>
          </a:p>
          <a:p>
            <a:r>
              <a:rPr lang="en-US" altLang="en-US" sz="2800"/>
              <a:t>Needs a lot of memory</a:t>
            </a:r>
          </a:p>
          <a:p>
            <a:r>
              <a:rPr lang="en-US" altLang="en-US" sz="2800"/>
              <a:t>Needs to communicate with other jobs (whether required or not)</a:t>
            </a:r>
          </a:p>
          <a:p>
            <a:r>
              <a:rPr lang="en-US" altLang="en-US" sz="2800"/>
              <a:t>Reads and writes a lot of data/files</a:t>
            </a:r>
          </a:p>
          <a:p>
            <a:r>
              <a:rPr lang="en-US" altLang="en-US" sz="2800"/>
              <a:t>Heavy graphics processing</a:t>
            </a:r>
          </a:p>
          <a:p>
            <a:r>
              <a:rPr lang="en-US" altLang="en-US" sz="2800"/>
              <a:t>Any combination of any of the above</a:t>
            </a:r>
          </a:p>
          <a:p>
            <a:endParaRPr lang="en-US" altLang="en-US"/>
          </a:p>
        </p:txBody>
      </p:sp>
      <p:sp>
        <p:nvSpPr>
          <p:cNvPr id="24579" name="Slide Number Placeholder 3">
            <a:extLst>
              <a:ext uri="{FF2B5EF4-FFF2-40B4-BE49-F238E27FC236}">
                <a16:creationId xmlns:a16="http://schemas.microsoft.com/office/drawing/2014/main" id="{CD8E1E78-02A7-48CA-D718-6BD4B25E4C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0080"/>
              </a:buClr>
              <a:buFont typeface="Times" charset="0"/>
              <a:buChar char="•"/>
              <a:defRPr kumimoji="1" sz="3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rgbClr val="3C0000"/>
              </a:buClr>
              <a:buFont typeface="Symbol" pitchFamily="2" charset="2"/>
              <a:buChar char=""/>
              <a:defRPr kumimoji="1" sz="28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§"/>
              <a:defRPr kumimoji="1" sz="24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C0000"/>
              </a:buClr>
              <a:buFont typeface="Wingdings" pitchFamily="2" charset="2"/>
              <a:buChar char=""/>
              <a:defRPr kumimoji="1" sz="20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57F9A55-C883-FD48-8EF1-C16641F324CD}" type="slidenum">
              <a:rPr kumimoji="0" lang="en-US" altLang="en-US" sz="1400">
                <a:solidFill>
                  <a:srgbClr val="FF8000"/>
                </a:solidFill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kumimoji="0" lang="en-US" altLang="en-US" sz="1400">
              <a:solidFill>
                <a:srgbClr val="FF8000"/>
              </a:solidFill>
            </a:endParaRPr>
          </a:p>
        </p:txBody>
      </p:sp>
      <p:pic>
        <p:nvPicPr>
          <p:cNvPr id="24580" name="Picture 8" descr="Screen Shot 2014-06-24 at 2.10.18 PM.png">
            <a:extLst>
              <a:ext uri="{FF2B5EF4-FFF2-40B4-BE49-F238E27FC236}">
                <a16:creationId xmlns:a16="http://schemas.microsoft.com/office/drawing/2014/main" id="{28E80E0E-1047-6253-A296-9630355370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502400"/>
            <a:ext cx="173990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6">
            <a:extLst>
              <a:ext uri="{FF2B5EF4-FFF2-40B4-BE49-F238E27FC236}">
                <a16:creationId xmlns:a16="http://schemas.microsoft.com/office/drawing/2014/main" id="{202F3796-D8B7-1BEC-882D-79C43D2586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113" y="114300"/>
            <a:ext cx="1317625" cy="97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SG-Summer-School-Template">
  <a:themeElements>
    <a:clrScheme name="">
      <a:dk1>
        <a:srgbClr val="000000"/>
      </a:dk1>
      <a:lt1>
        <a:srgbClr val="FFFFFF"/>
      </a:lt1>
      <a:dk2>
        <a:srgbClr val="23005F"/>
      </a:dk2>
      <a:lt2>
        <a:srgbClr val="808080"/>
      </a:lt2>
      <a:accent1>
        <a:srgbClr val="C70000"/>
      </a:accent1>
      <a:accent2>
        <a:srgbClr val="5554FF"/>
      </a:accent2>
      <a:accent3>
        <a:srgbClr val="FFFFFF"/>
      </a:accent3>
      <a:accent4>
        <a:srgbClr val="000000"/>
      </a:accent4>
      <a:accent5>
        <a:srgbClr val="E0AAAA"/>
      </a:accent5>
      <a:accent6>
        <a:srgbClr val="4C4BE7"/>
      </a:accent6>
      <a:hlink>
        <a:srgbClr val="111A99"/>
      </a:hlink>
      <a:folHlink>
        <a:srgbClr val="99CC00"/>
      </a:folHlink>
    </a:clrScheme>
    <a:fontScheme name="Japanese Art">
      <a:majorFont>
        <a:latin typeface="Futura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Japanese Art 1">
        <a:dk1>
          <a:srgbClr val="000000"/>
        </a:dk1>
        <a:lt1>
          <a:srgbClr val="D9C641"/>
        </a:lt1>
        <a:dk2>
          <a:srgbClr val="23005F"/>
        </a:dk2>
        <a:lt2>
          <a:srgbClr val="808080"/>
        </a:lt2>
        <a:accent1>
          <a:srgbClr val="C70000"/>
        </a:accent1>
        <a:accent2>
          <a:srgbClr val="5554FF"/>
        </a:accent2>
        <a:accent3>
          <a:srgbClr val="E9DFB0"/>
        </a:accent3>
        <a:accent4>
          <a:srgbClr val="000000"/>
        </a:accent4>
        <a:accent5>
          <a:srgbClr val="E0AAAA"/>
        </a:accent5>
        <a:accent6>
          <a:srgbClr val="4C4BE7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OSG-Summer-School-Template.pot</Template>
  <TotalTime>13449</TotalTime>
  <Words>2243</Words>
  <Application>Microsoft Macintosh PowerPoint</Application>
  <PresentationFormat>On-screen Show (4:3)</PresentationFormat>
  <Paragraphs>384</Paragraphs>
  <Slides>38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1" baseType="lpstr">
      <vt:lpstr>Arial</vt:lpstr>
      <vt:lpstr>ＭＳ Ｐゴシック</vt:lpstr>
      <vt:lpstr>Futura</vt:lpstr>
      <vt:lpstr>Times</vt:lpstr>
      <vt:lpstr>Symbol</vt:lpstr>
      <vt:lpstr>Wingdings</vt:lpstr>
      <vt:lpstr>Times New Roman</vt:lpstr>
      <vt:lpstr>Courier</vt:lpstr>
      <vt:lpstr>Marlett</vt:lpstr>
      <vt:lpstr>Courier New</vt:lpstr>
      <vt:lpstr>Comic Sans MS</vt:lpstr>
      <vt:lpstr>Consolas</vt:lpstr>
      <vt:lpstr>OSG-Summer-School-Template</vt:lpstr>
      <vt:lpstr>Profiling Applications to Choose the Right Computing Infrastructure plus Batch Management with HTCondor</vt:lpstr>
      <vt:lpstr>Follow Along at:</vt:lpstr>
      <vt:lpstr>Some thoughts on the exercises</vt:lpstr>
      <vt:lpstr>Most important!</vt:lpstr>
      <vt:lpstr>Goals for this session</vt:lpstr>
      <vt:lpstr>Let’s take one step at a time</vt:lpstr>
      <vt:lpstr>What does the user provide? </vt:lpstr>
      <vt:lpstr>What does the system provide? </vt:lpstr>
      <vt:lpstr>Gedankenexperiment</vt:lpstr>
      <vt:lpstr>There is no  “One Size Fits All Solution” </vt:lpstr>
      <vt:lpstr>Why is CI hard?</vt:lpstr>
      <vt:lpstr>HTCondor does this (and more)</vt:lpstr>
      <vt:lpstr>But not only Condor</vt:lpstr>
      <vt:lpstr>A brief introduction to Condor</vt:lpstr>
      <vt:lpstr>Condor Takes Computers…</vt:lpstr>
      <vt:lpstr>Quick Terminology</vt:lpstr>
      <vt:lpstr>Matchmaking</vt:lpstr>
      <vt:lpstr>Why Two-way Matching?</vt:lpstr>
      <vt:lpstr>ClassAds</vt:lpstr>
      <vt:lpstr>Example ClassAd</vt:lpstr>
      <vt:lpstr>Schema-free ClassAds</vt:lpstr>
      <vt:lpstr>Don’t worry</vt:lpstr>
      <vt:lpstr>Matchmaking diagram</vt:lpstr>
      <vt:lpstr>Why do jobs fail?</vt:lpstr>
      <vt:lpstr>Reliability</vt:lpstr>
      <vt:lpstr>Access to data in Condor</vt:lpstr>
      <vt:lpstr>Condor File Transfer</vt:lpstr>
      <vt:lpstr>Condor File Transfer with URLs</vt:lpstr>
      <vt:lpstr>Clusters &amp; Processes</vt:lpstr>
      <vt:lpstr>The $(Process) macro</vt:lpstr>
      <vt:lpstr>Example of $(Process)</vt:lpstr>
      <vt:lpstr>More $(Process)</vt:lpstr>
      <vt:lpstr>Sharing a directory</vt:lpstr>
      <vt:lpstr>Not Only  Programming Language</vt:lpstr>
      <vt:lpstr>Day One Wrap Up Notes</vt:lpstr>
      <vt:lpstr>Quick UNIX Refresher  Before We Start</vt:lpstr>
      <vt:lpstr>That was a whirlwind tour!</vt:lpstr>
      <vt:lpstr>Questions?</vt:lpstr>
    </vt:vector>
  </TitlesOfParts>
  <Manager>OSG Resource Managers</Manager>
  <Company>University of Wisconsin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Alain Roy</dc:creator>
  <cp:keywords/>
  <cp:lastModifiedBy>Quick, Robert E</cp:lastModifiedBy>
  <cp:revision>83</cp:revision>
  <cp:lastPrinted>2017-07-19T13:52:16Z</cp:lastPrinted>
  <dcterms:created xsi:type="dcterms:W3CDTF">2012-07-17T15:27:19Z</dcterms:created>
  <dcterms:modified xsi:type="dcterms:W3CDTF">2024-08-22T15:37:31Z</dcterms:modified>
</cp:coreProperties>
</file>