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4"/>
  </p:sldMasterIdLst>
  <p:notesMasterIdLst>
    <p:notesMasterId r:id="rId40"/>
  </p:notesMasterIdLst>
  <p:sldIdLst>
    <p:sldId id="256" r:id="rId5"/>
    <p:sldId id="294" r:id="rId6"/>
    <p:sldId id="259" r:id="rId7"/>
    <p:sldId id="261" r:id="rId8"/>
    <p:sldId id="296" r:id="rId9"/>
    <p:sldId id="275" r:id="rId10"/>
    <p:sldId id="297" r:id="rId11"/>
    <p:sldId id="276" r:id="rId12"/>
    <p:sldId id="298" r:id="rId13"/>
    <p:sldId id="277" r:id="rId14"/>
    <p:sldId id="287" r:id="rId15"/>
    <p:sldId id="293" r:id="rId16"/>
    <p:sldId id="299" r:id="rId17"/>
    <p:sldId id="278" r:id="rId18"/>
    <p:sldId id="300" r:id="rId19"/>
    <p:sldId id="279" r:id="rId20"/>
    <p:sldId id="301" r:id="rId21"/>
    <p:sldId id="283" r:id="rId22"/>
    <p:sldId id="302" r:id="rId23"/>
    <p:sldId id="280" r:id="rId24"/>
    <p:sldId id="303" r:id="rId25"/>
    <p:sldId id="281" r:id="rId26"/>
    <p:sldId id="304" r:id="rId27"/>
    <p:sldId id="295" r:id="rId28"/>
    <p:sldId id="289" r:id="rId29"/>
    <p:sldId id="305" r:id="rId30"/>
    <p:sldId id="284" r:id="rId31"/>
    <p:sldId id="290" r:id="rId32"/>
    <p:sldId id="306" r:id="rId33"/>
    <p:sldId id="285" r:id="rId34"/>
    <p:sldId id="291" r:id="rId35"/>
    <p:sldId id="292" r:id="rId36"/>
    <p:sldId id="307" r:id="rId37"/>
    <p:sldId id="286" r:id="rId38"/>
    <p:sldId id="308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4BC"/>
    <a:srgbClr val="F7E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48A60-8F4F-416E-8A78-7505A5736F0F}" v="11" dt="2025-03-27T09:47:16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641" autoAdjust="0"/>
  </p:normalViewPr>
  <p:slideViewPr>
    <p:cSldViewPr snapToGrid="0">
      <p:cViewPr>
        <p:scale>
          <a:sx n="100" d="100"/>
          <a:sy n="100" d="100"/>
        </p:scale>
        <p:origin x="954" y="-20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Vernanchet" userId="6905849683b93d48" providerId="LiveId" clId="{51D48A60-8F4F-416E-8A78-7505A5736F0F}"/>
    <pc:docChg chg="undo custSel modSld">
      <pc:chgData name="louis Vernanchet" userId="6905849683b93d48" providerId="LiveId" clId="{51D48A60-8F4F-416E-8A78-7505A5736F0F}" dt="2025-03-27T09:48:09.711" v="31" actId="11529"/>
      <pc:docMkLst>
        <pc:docMk/>
      </pc:docMkLst>
      <pc:sldChg chg="addSp delSp modSp mod">
        <pc:chgData name="louis Vernanchet" userId="6905849683b93d48" providerId="LiveId" clId="{51D48A60-8F4F-416E-8A78-7505A5736F0F}" dt="2025-03-27T09:30:54.799" v="9" actId="1076"/>
        <pc:sldMkLst>
          <pc:docMk/>
          <pc:sldMk cId="2892932967" sldId="259"/>
        </pc:sldMkLst>
        <pc:spChg chg="mod">
          <ac:chgData name="louis Vernanchet" userId="6905849683b93d48" providerId="LiveId" clId="{51D48A60-8F4F-416E-8A78-7505A5736F0F}" dt="2025-03-27T09:30:32.121" v="5" actId="1076"/>
          <ac:spMkLst>
            <pc:docMk/>
            <pc:sldMk cId="2892932967" sldId="259"/>
            <ac:spMk id="8" creationId="{75DE7089-0C14-D781-23D1-4223CEA29987}"/>
          </ac:spMkLst>
        </pc:spChg>
        <pc:spChg chg="mod">
          <ac:chgData name="louis Vernanchet" userId="6905849683b93d48" providerId="LiveId" clId="{51D48A60-8F4F-416E-8A78-7505A5736F0F}" dt="2025-03-27T09:30:36.411" v="6" actId="1076"/>
          <ac:spMkLst>
            <pc:docMk/>
            <pc:sldMk cId="2892932967" sldId="259"/>
            <ac:spMk id="10" creationId="{80F2F02F-B7CE-581F-3B1B-AE14ACAD3DAC}"/>
          </ac:spMkLst>
        </pc:spChg>
        <pc:picChg chg="add mod">
          <ac:chgData name="louis Vernanchet" userId="6905849683b93d48" providerId="LiveId" clId="{51D48A60-8F4F-416E-8A78-7505A5736F0F}" dt="2025-03-27T09:30:50.339" v="8" actId="1076"/>
          <ac:picMkLst>
            <pc:docMk/>
            <pc:sldMk cId="2892932967" sldId="259"/>
            <ac:picMk id="3" creationId="{CFF9391C-99C7-20BF-6C61-8DE2974A1D75}"/>
          </ac:picMkLst>
        </pc:picChg>
        <pc:picChg chg="mod">
          <ac:chgData name="louis Vernanchet" userId="6905849683b93d48" providerId="LiveId" clId="{51D48A60-8F4F-416E-8A78-7505A5736F0F}" dt="2025-03-27T09:30:54.799" v="9" actId="1076"/>
          <ac:picMkLst>
            <pc:docMk/>
            <pc:sldMk cId="2892932967" sldId="259"/>
            <ac:picMk id="15" creationId="{B7835135-D9B7-16C5-2665-1E614B865E1A}"/>
          </ac:picMkLst>
        </pc:picChg>
        <pc:picChg chg="del">
          <ac:chgData name="louis Vernanchet" userId="6905849683b93d48" providerId="LiveId" clId="{51D48A60-8F4F-416E-8A78-7505A5736F0F}" dt="2025-03-27T09:30:08.623" v="0" actId="478"/>
          <ac:picMkLst>
            <pc:docMk/>
            <pc:sldMk cId="2892932967" sldId="259"/>
            <ac:picMk id="1026" creationId="{4076BD69-B319-FC9F-2FEB-75E2BE023979}"/>
          </ac:picMkLst>
        </pc:picChg>
      </pc:sldChg>
      <pc:sldChg chg="addSp delSp modSp mod">
        <pc:chgData name="louis Vernanchet" userId="6905849683b93d48" providerId="LiveId" clId="{51D48A60-8F4F-416E-8A78-7505A5736F0F}" dt="2025-03-27T09:48:09.711" v="31" actId="11529"/>
        <pc:sldMkLst>
          <pc:docMk/>
          <pc:sldMk cId="3933038837" sldId="277"/>
        </pc:sldMkLst>
        <pc:picChg chg="add del mod">
          <ac:chgData name="louis Vernanchet" userId="6905849683b93d48" providerId="LiveId" clId="{51D48A60-8F4F-416E-8A78-7505A5736F0F}" dt="2025-03-27T09:45:39.339" v="15" actId="478"/>
          <ac:picMkLst>
            <pc:docMk/>
            <pc:sldMk cId="3933038837" sldId="277"/>
            <ac:picMk id="7" creationId="{307C5867-0C61-7682-E5DE-482BC09A5467}"/>
          </ac:picMkLst>
        </pc:picChg>
        <pc:picChg chg="add mod">
          <ac:chgData name="louis Vernanchet" userId="6905849683b93d48" providerId="LiveId" clId="{51D48A60-8F4F-416E-8A78-7505A5736F0F}" dt="2025-03-27T09:45:53.769" v="20"/>
          <ac:picMkLst>
            <pc:docMk/>
            <pc:sldMk cId="3933038837" sldId="277"/>
            <ac:picMk id="9" creationId="{653EB1A6-7A27-C3F2-0C1F-BD3D3B82664E}"/>
          </ac:picMkLst>
        </pc:picChg>
        <pc:picChg chg="add mod">
          <ac:chgData name="louis Vernanchet" userId="6905849683b93d48" providerId="LiveId" clId="{51D48A60-8F4F-416E-8A78-7505A5736F0F}" dt="2025-03-27T09:47:18.017" v="23" actId="962"/>
          <ac:picMkLst>
            <pc:docMk/>
            <pc:sldMk cId="3933038837" sldId="277"/>
            <ac:picMk id="12" creationId="{FFDA5959-4A56-2883-9F9E-397BB08FD5D2}"/>
          </ac:picMkLst>
        </pc:picChg>
        <pc:picChg chg="del">
          <ac:chgData name="louis Vernanchet" userId="6905849683b93d48" providerId="LiveId" clId="{51D48A60-8F4F-416E-8A78-7505A5736F0F}" dt="2025-03-27T09:40:27.216" v="10" actId="478"/>
          <ac:picMkLst>
            <pc:docMk/>
            <pc:sldMk cId="3933038837" sldId="277"/>
            <ac:picMk id="19" creationId="{A6FDAFB2-9738-B260-A870-1DBE5C75E951}"/>
          </ac:picMkLst>
        </pc:picChg>
        <pc:cxnChg chg="add del mod">
          <ac:chgData name="louis Vernanchet" userId="6905849683b93d48" providerId="LiveId" clId="{51D48A60-8F4F-416E-8A78-7505A5736F0F}" dt="2025-03-27T09:48:09.711" v="31" actId="11529"/>
          <ac:cxnSpMkLst>
            <pc:docMk/>
            <pc:sldMk cId="3933038837" sldId="277"/>
            <ac:cxnSpMk id="14" creationId="{DD2A9AF9-9E7A-AECE-6F39-1F711B880103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252062-F4D3-43CC-8A75-92BE6F8566A8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NC"/>
        </a:p>
      </dgm:t>
    </dgm:pt>
    <dgm:pt modelId="{FEE44B5C-1253-43CE-9E52-76E010F732F3}">
      <dgm:prSet phldrT="[Texte]" custT="1"/>
      <dgm:spPr/>
      <dgm:t>
        <a:bodyPr/>
        <a:lstStyle/>
        <a:p>
          <a:r>
            <a:rPr lang="fr-NC" sz="1900"/>
            <a:t>Secure </a:t>
          </a:r>
          <a:r>
            <a:rPr lang="fr-NC" sz="1900" err="1"/>
            <a:t>Execution</a:t>
          </a:r>
          <a:r>
            <a:rPr lang="fr-NC" sz="1900"/>
            <a:t> Monitoring</a:t>
          </a:r>
        </a:p>
      </dgm:t>
    </dgm:pt>
    <dgm:pt modelId="{2200ACA7-905F-4EA4-B522-16CA3AD8FFDF}" type="parTrans" cxnId="{E173785C-E0F9-4961-80B0-4177C146A2F8}">
      <dgm:prSet/>
      <dgm:spPr/>
      <dgm:t>
        <a:bodyPr/>
        <a:lstStyle/>
        <a:p>
          <a:endParaRPr lang="fr-NC"/>
        </a:p>
      </dgm:t>
    </dgm:pt>
    <dgm:pt modelId="{6857A799-2836-461D-9BFE-3AC951350BEE}" type="sibTrans" cxnId="{E173785C-E0F9-4961-80B0-4177C146A2F8}">
      <dgm:prSet/>
      <dgm:spPr/>
      <dgm:t>
        <a:bodyPr/>
        <a:lstStyle/>
        <a:p>
          <a:endParaRPr lang="fr-NC"/>
        </a:p>
      </dgm:t>
    </dgm:pt>
    <dgm:pt modelId="{FDD91970-528B-4091-A16F-664DF7CB9244}">
      <dgm:prSet phldrT="[Texte]" custT="1"/>
      <dgm:spPr/>
      <dgm:t>
        <a:bodyPr/>
        <a:lstStyle/>
        <a:p>
          <a:r>
            <a:rPr lang="fr-NC" sz="1900"/>
            <a:t>Linux Kernel </a:t>
          </a:r>
          <a:r>
            <a:rPr lang="fr-NC" sz="1900" err="1"/>
            <a:t>Integration</a:t>
          </a:r>
          <a:endParaRPr lang="fr-NC" sz="1900"/>
        </a:p>
      </dgm:t>
    </dgm:pt>
    <dgm:pt modelId="{E64D753C-4A14-4F02-8420-491A9AAF7355}" type="parTrans" cxnId="{94020415-A803-44E5-B4A4-44C2EF1D9896}">
      <dgm:prSet/>
      <dgm:spPr/>
      <dgm:t>
        <a:bodyPr/>
        <a:lstStyle/>
        <a:p>
          <a:endParaRPr lang="fr-NC"/>
        </a:p>
      </dgm:t>
    </dgm:pt>
    <dgm:pt modelId="{796C2288-5734-4A50-9328-CF6EE3792FE2}" type="sibTrans" cxnId="{94020415-A803-44E5-B4A4-44C2EF1D9896}">
      <dgm:prSet/>
      <dgm:spPr/>
      <dgm:t>
        <a:bodyPr/>
        <a:lstStyle/>
        <a:p>
          <a:endParaRPr lang="fr-NC"/>
        </a:p>
      </dgm:t>
    </dgm:pt>
    <dgm:pt modelId="{0AF10B91-2CFC-49E0-BAC6-64F1E65A2517}">
      <dgm:prSet phldrT="[Texte]" custT="1"/>
      <dgm:spPr/>
      <dgm:t>
        <a:bodyPr/>
        <a:lstStyle/>
        <a:p>
          <a:r>
            <a:rPr lang="fr-NC" sz="1900"/>
            <a:t>Access Control </a:t>
          </a:r>
          <a:r>
            <a:rPr lang="fr-NC" sz="1900" err="1"/>
            <a:t>Enforcement</a:t>
          </a:r>
          <a:endParaRPr lang="fr-NC" sz="1900"/>
        </a:p>
      </dgm:t>
    </dgm:pt>
    <dgm:pt modelId="{555342CF-812D-4248-8CAE-67CCB07FD74D}" type="parTrans" cxnId="{6C4D81C1-A863-458C-A6DB-1163FB6BC8E9}">
      <dgm:prSet/>
      <dgm:spPr/>
      <dgm:t>
        <a:bodyPr/>
        <a:lstStyle/>
        <a:p>
          <a:endParaRPr lang="fr-NC"/>
        </a:p>
      </dgm:t>
    </dgm:pt>
    <dgm:pt modelId="{35308422-196C-4030-9AB8-9533834D46F8}" type="sibTrans" cxnId="{6C4D81C1-A863-458C-A6DB-1163FB6BC8E9}">
      <dgm:prSet/>
      <dgm:spPr/>
      <dgm:t>
        <a:bodyPr/>
        <a:lstStyle/>
        <a:p>
          <a:endParaRPr lang="fr-NC"/>
        </a:p>
      </dgm:t>
    </dgm:pt>
    <dgm:pt modelId="{FF2B9E35-6D42-4F41-8BAF-386C15ECC465}">
      <dgm:prSet phldrT="[Texte]" custT="1"/>
      <dgm:spPr/>
      <dgm:t>
        <a:bodyPr/>
        <a:lstStyle/>
        <a:p>
          <a:r>
            <a:rPr lang="fr-NC" sz="1900" err="1"/>
            <a:t>Scalability</a:t>
          </a:r>
          <a:endParaRPr lang="fr-NC" sz="1900"/>
        </a:p>
      </dgm:t>
    </dgm:pt>
    <dgm:pt modelId="{EC97814D-7BBC-4CF2-9053-7556FF4FC768}" type="parTrans" cxnId="{808A7C79-17F8-4D0F-9B90-7C4E02AB9E75}">
      <dgm:prSet/>
      <dgm:spPr/>
      <dgm:t>
        <a:bodyPr/>
        <a:lstStyle/>
        <a:p>
          <a:endParaRPr lang="fr-NC"/>
        </a:p>
      </dgm:t>
    </dgm:pt>
    <dgm:pt modelId="{CC3D11A0-4788-4E8C-96E2-37D4658E0411}" type="sibTrans" cxnId="{808A7C79-17F8-4D0F-9B90-7C4E02AB9E75}">
      <dgm:prSet/>
      <dgm:spPr/>
      <dgm:t>
        <a:bodyPr/>
        <a:lstStyle/>
        <a:p>
          <a:endParaRPr lang="fr-NC"/>
        </a:p>
      </dgm:t>
    </dgm:pt>
    <dgm:pt modelId="{7977AF19-0038-4E61-BCD9-B7A225622142}">
      <dgm:prSet phldrT="[Texte]" custT="1"/>
      <dgm:spPr/>
      <dgm:t>
        <a:bodyPr/>
        <a:lstStyle/>
        <a:p>
          <a:r>
            <a:rPr lang="fr-NC" sz="1900"/>
            <a:t>Performance </a:t>
          </a:r>
          <a:r>
            <a:rPr lang="fr-NC" sz="1900" err="1"/>
            <a:t>Efficiency</a:t>
          </a:r>
          <a:endParaRPr lang="fr-NC" sz="1900"/>
        </a:p>
      </dgm:t>
    </dgm:pt>
    <dgm:pt modelId="{00C61BC2-C6ED-48BF-90A1-09EA070ADD9B}" type="parTrans" cxnId="{9E74C3D9-8C3D-4EF9-97A4-82941D123CCD}">
      <dgm:prSet/>
      <dgm:spPr/>
      <dgm:t>
        <a:bodyPr/>
        <a:lstStyle/>
        <a:p>
          <a:endParaRPr lang="fr-NC"/>
        </a:p>
      </dgm:t>
    </dgm:pt>
    <dgm:pt modelId="{BAED2D15-CF43-40A2-9750-9152F8659CCB}" type="sibTrans" cxnId="{9E74C3D9-8C3D-4EF9-97A4-82941D123CCD}">
      <dgm:prSet/>
      <dgm:spPr/>
      <dgm:t>
        <a:bodyPr/>
        <a:lstStyle/>
        <a:p>
          <a:endParaRPr lang="fr-NC"/>
        </a:p>
      </dgm:t>
    </dgm:pt>
    <dgm:pt modelId="{745DDA04-4FBB-45CE-8743-155C5572BB6D}" type="pres">
      <dgm:prSet presAssocID="{D5252062-F4D3-43CC-8A75-92BE6F8566A8}" presName="diagram" presStyleCnt="0">
        <dgm:presLayoutVars>
          <dgm:dir/>
          <dgm:resizeHandles val="exact"/>
        </dgm:presLayoutVars>
      </dgm:prSet>
      <dgm:spPr/>
    </dgm:pt>
    <dgm:pt modelId="{6CB8450D-AB5B-4E37-993A-29F8CE79C9AF}" type="pres">
      <dgm:prSet presAssocID="{FEE44B5C-1253-43CE-9E52-76E010F732F3}" presName="node" presStyleLbl="node1" presStyleIdx="0" presStyleCnt="5">
        <dgm:presLayoutVars>
          <dgm:bulletEnabled val="1"/>
        </dgm:presLayoutVars>
      </dgm:prSet>
      <dgm:spPr/>
    </dgm:pt>
    <dgm:pt modelId="{333C7022-6DBB-4435-804A-AFB34F58D552}" type="pres">
      <dgm:prSet presAssocID="{6857A799-2836-461D-9BFE-3AC951350BEE}" presName="sibTrans" presStyleCnt="0"/>
      <dgm:spPr/>
    </dgm:pt>
    <dgm:pt modelId="{B1DD561F-7015-4ABD-9B5D-6B67DB12B692}" type="pres">
      <dgm:prSet presAssocID="{FDD91970-528B-4091-A16F-664DF7CB9244}" presName="node" presStyleLbl="node1" presStyleIdx="1" presStyleCnt="5">
        <dgm:presLayoutVars>
          <dgm:bulletEnabled val="1"/>
        </dgm:presLayoutVars>
      </dgm:prSet>
      <dgm:spPr/>
    </dgm:pt>
    <dgm:pt modelId="{A35E08DA-0405-4F28-93DE-0AFAAD7DFF9A}" type="pres">
      <dgm:prSet presAssocID="{796C2288-5734-4A50-9328-CF6EE3792FE2}" presName="sibTrans" presStyleCnt="0"/>
      <dgm:spPr/>
    </dgm:pt>
    <dgm:pt modelId="{8E96E859-0B31-4864-A166-61F0B3486E61}" type="pres">
      <dgm:prSet presAssocID="{0AF10B91-2CFC-49E0-BAC6-64F1E65A2517}" presName="node" presStyleLbl="node1" presStyleIdx="2" presStyleCnt="5">
        <dgm:presLayoutVars>
          <dgm:bulletEnabled val="1"/>
        </dgm:presLayoutVars>
      </dgm:prSet>
      <dgm:spPr/>
    </dgm:pt>
    <dgm:pt modelId="{33EBD658-B46E-42F9-AA06-9B6861BB5B9D}" type="pres">
      <dgm:prSet presAssocID="{35308422-196C-4030-9AB8-9533834D46F8}" presName="sibTrans" presStyleCnt="0"/>
      <dgm:spPr/>
    </dgm:pt>
    <dgm:pt modelId="{9ADA9440-0293-4DE4-96EB-55FF4434D7AE}" type="pres">
      <dgm:prSet presAssocID="{FF2B9E35-6D42-4F41-8BAF-386C15ECC465}" presName="node" presStyleLbl="node1" presStyleIdx="3" presStyleCnt="5">
        <dgm:presLayoutVars>
          <dgm:bulletEnabled val="1"/>
        </dgm:presLayoutVars>
      </dgm:prSet>
      <dgm:spPr/>
    </dgm:pt>
    <dgm:pt modelId="{990F6EFC-BC8A-4711-9A40-E4C015311E61}" type="pres">
      <dgm:prSet presAssocID="{CC3D11A0-4788-4E8C-96E2-37D4658E0411}" presName="sibTrans" presStyleCnt="0"/>
      <dgm:spPr/>
    </dgm:pt>
    <dgm:pt modelId="{369D3215-EF10-43C7-B006-2FA145CE5AB4}" type="pres">
      <dgm:prSet presAssocID="{7977AF19-0038-4E61-BCD9-B7A225622142}" presName="node" presStyleLbl="node1" presStyleIdx="4" presStyleCnt="5">
        <dgm:presLayoutVars>
          <dgm:bulletEnabled val="1"/>
        </dgm:presLayoutVars>
      </dgm:prSet>
      <dgm:spPr/>
    </dgm:pt>
  </dgm:ptLst>
  <dgm:cxnLst>
    <dgm:cxn modelId="{DA748C12-B333-4A66-B209-F54E9EF1F80F}" type="presOf" srcId="{FDD91970-528B-4091-A16F-664DF7CB9244}" destId="{B1DD561F-7015-4ABD-9B5D-6B67DB12B692}" srcOrd="0" destOrd="0" presId="urn:microsoft.com/office/officeart/2005/8/layout/default"/>
    <dgm:cxn modelId="{94020415-A803-44E5-B4A4-44C2EF1D9896}" srcId="{D5252062-F4D3-43CC-8A75-92BE6F8566A8}" destId="{FDD91970-528B-4091-A16F-664DF7CB9244}" srcOrd="1" destOrd="0" parTransId="{E64D753C-4A14-4F02-8420-491A9AAF7355}" sibTransId="{796C2288-5734-4A50-9328-CF6EE3792FE2}"/>
    <dgm:cxn modelId="{00BB611E-6A64-401D-9383-422B8688A2A8}" type="presOf" srcId="{D5252062-F4D3-43CC-8A75-92BE6F8566A8}" destId="{745DDA04-4FBB-45CE-8743-155C5572BB6D}" srcOrd="0" destOrd="0" presId="urn:microsoft.com/office/officeart/2005/8/layout/default"/>
    <dgm:cxn modelId="{27C7E532-D04A-440F-AA38-82B7A64A7A86}" type="presOf" srcId="{FF2B9E35-6D42-4F41-8BAF-386C15ECC465}" destId="{9ADA9440-0293-4DE4-96EB-55FF4434D7AE}" srcOrd="0" destOrd="0" presId="urn:microsoft.com/office/officeart/2005/8/layout/default"/>
    <dgm:cxn modelId="{E173785C-E0F9-4961-80B0-4177C146A2F8}" srcId="{D5252062-F4D3-43CC-8A75-92BE6F8566A8}" destId="{FEE44B5C-1253-43CE-9E52-76E010F732F3}" srcOrd="0" destOrd="0" parTransId="{2200ACA7-905F-4EA4-B522-16CA3AD8FFDF}" sibTransId="{6857A799-2836-461D-9BFE-3AC951350BEE}"/>
    <dgm:cxn modelId="{808A7C79-17F8-4D0F-9B90-7C4E02AB9E75}" srcId="{D5252062-F4D3-43CC-8A75-92BE6F8566A8}" destId="{FF2B9E35-6D42-4F41-8BAF-386C15ECC465}" srcOrd="3" destOrd="0" parTransId="{EC97814D-7BBC-4CF2-9053-7556FF4FC768}" sibTransId="{CC3D11A0-4788-4E8C-96E2-37D4658E0411}"/>
    <dgm:cxn modelId="{A3C670AD-5EB9-41D6-891E-5CEA1DBA22C6}" type="presOf" srcId="{7977AF19-0038-4E61-BCD9-B7A225622142}" destId="{369D3215-EF10-43C7-B006-2FA145CE5AB4}" srcOrd="0" destOrd="0" presId="urn:microsoft.com/office/officeart/2005/8/layout/default"/>
    <dgm:cxn modelId="{6C4D81C1-A863-458C-A6DB-1163FB6BC8E9}" srcId="{D5252062-F4D3-43CC-8A75-92BE6F8566A8}" destId="{0AF10B91-2CFC-49E0-BAC6-64F1E65A2517}" srcOrd="2" destOrd="0" parTransId="{555342CF-812D-4248-8CAE-67CCB07FD74D}" sibTransId="{35308422-196C-4030-9AB8-9533834D46F8}"/>
    <dgm:cxn modelId="{9E74C3D9-8C3D-4EF9-97A4-82941D123CCD}" srcId="{D5252062-F4D3-43CC-8A75-92BE6F8566A8}" destId="{7977AF19-0038-4E61-BCD9-B7A225622142}" srcOrd="4" destOrd="0" parTransId="{00C61BC2-C6ED-48BF-90A1-09EA070ADD9B}" sibTransId="{BAED2D15-CF43-40A2-9750-9152F8659CCB}"/>
    <dgm:cxn modelId="{9A7E68F1-D9DF-4D47-BBB1-1E6F15BCDD3C}" type="presOf" srcId="{FEE44B5C-1253-43CE-9E52-76E010F732F3}" destId="{6CB8450D-AB5B-4E37-993A-29F8CE79C9AF}" srcOrd="0" destOrd="0" presId="urn:microsoft.com/office/officeart/2005/8/layout/default"/>
    <dgm:cxn modelId="{CF7859F9-A631-4383-8401-2A54D3C284BB}" type="presOf" srcId="{0AF10B91-2CFC-49E0-BAC6-64F1E65A2517}" destId="{8E96E859-0B31-4864-A166-61F0B3486E61}" srcOrd="0" destOrd="0" presId="urn:microsoft.com/office/officeart/2005/8/layout/default"/>
    <dgm:cxn modelId="{D8D1D7ED-9040-4D00-ADA7-A81B89C500D0}" type="presParOf" srcId="{745DDA04-4FBB-45CE-8743-155C5572BB6D}" destId="{6CB8450D-AB5B-4E37-993A-29F8CE79C9AF}" srcOrd="0" destOrd="0" presId="urn:microsoft.com/office/officeart/2005/8/layout/default"/>
    <dgm:cxn modelId="{58A42737-FA30-4D80-B8AD-BBD0B56479B7}" type="presParOf" srcId="{745DDA04-4FBB-45CE-8743-155C5572BB6D}" destId="{333C7022-6DBB-4435-804A-AFB34F58D552}" srcOrd="1" destOrd="0" presId="urn:microsoft.com/office/officeart/2005/8/layout/default"/>
    <dgm:cxn modelId="{830C0402-614F-4116-BEB1-54F19A90C9B1}" type="presParOf" srcId="{745DDA04-4FBB-45CE-8743-155C5572BB6D}" destId="{B1DD561F-7015-4ABD-9B5D-6B67DB12B692}" srcOrd="2" destOrd="0" presId="urn:microsoft.com/office/officeart/2005/8/layout/default"/>
    <dgm:cxn modelId="{D834C7AF-8C78-4DB1-9320-75C02CE0C9DC}" type="presParOf" srcId="{745DDA04-4FBB-45CE-8743-155C5572BB6D}" destId="{A35E08DA-0405-4F28-93DE-0AFAAD7DFF9A}" srcOrd="3" destOrd="0" presId="urn:microsoft.com/office/officeart/2005/8/layout/default"/>
    <dgm:cxn modelId="{C57BEEA9-6695-42D5-B905-2E72AD59CA8E}" type="presParOf" srcId="{745DDA04-4FBB-45CE-8743-155C5572BB6D}" destId="{8E96E859-0B31-4864-A166-61F0B3486E61}" srcOrd="4" destOrd="0" presId="urn:microsoft.com/office/officeart/2005/8/layout/default"/>
    <dgm:cxn modelId="{1F3D942D-69FD-41E8-9A36-FB59D2C42482}" type="presParOf" srcId="{745DDA04-4FBB-45CE-8743-155C5572BB6D}" destId="{33EBD658-B46E-42F9-AA06-9B6861BB5B9D}" srcOrd="5" destOrd="0" presId="urn:microsoft.com/office/officeart/2005/8/layout/default"/>
    <dgm:cxn modelId="{514FDE52-2739-4189-B9B9-7FA8CBAC8FC6}" type="presParOf" srcId="{745DDA04-4FBB-45CE-8743-155C5572BB6D}" destId="{9ADA9440-0293-4DE4-96EB-55FF4434D7AE}" srcOrd="6" destOrd="0" presId="urn:microsoft.com/office/officeart/2005/8/layout/default"/>
    <dgm:cxn modelId="{774DED10-AEC6-4055-960E-2C54791FC84A}" type="presParOf" srcId="{745DDA04-4FBB-45CE-8743-155C5572BB6D}" destId="{990F6EFC-BC8A-4711-9A40-E4C015311E61}" srcOrd="7" destOrd="0" presId="urn:microsoft.com/office/officeart/2005/8/layout/default"/>
    <dgm:cxn modelId="{36790B3E-C1BB-4A2B-BFD7-49D8950508CB}" type="presParOf" srcId="{745DDA04-4FBB-45CE-8743-155C5572BB6D}" destId="{369D3215-EF10-43C7-B006-2FA145CE5A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252062-F4D3-43CC-8A75-92BE6F8566A8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NC"/>
        </a:p>
      </dgm:t>
    </dgm:pt>
    <dgm:pt modelId="{FEE44B5C-1253-43CE-9E52-76E010F732F3}">
      <dgm:prSet phldrT="[Texte]" custT="1"/>
      <dgm:spPr/>
      <dgm:t>
        <a:bodyPr/>
        <a:lstStyle/>
        <a:p>
          <a:r>
            <a:rPr lang="fr-FR" sz="1900"/>
            <a:t>A </a:t>
          </a:r>
          <a:r>
            <a:rPr lang="fr-FR" sz="1900" err="1"/>
            <a:t>functionnal</a:t>
          </a:r>
          <a:r>
            <a:rPr lang="fr-FR" sz="1900"/>
            <a:t> kernel module</a:t>
          </a:r>
          <a:endParaRPr lang="fr-NC" sz="1900"/>
        </a:p>
      </dgm:t>
    </dgm:pt>
    <dgm:pt modelId="{2200ACA7-905F-4EA4-B522-16CA3AD8FFDF}" type="parTrans" cxnId="{E173785C-E0F9-4961-80B0-4177C146A2F8}">
      <dgm:prSet/>
      <dgm:spPr/>
      <dgm:t>
        <a:bodyPr/>
        <a:lstStyle/>
        <a:p>
          <a:endParaRPr lang="fr-NC"/>
        </a:p>
      </dgm:t>
    </dgm:pt>
    <dgm:pt modelId="{6857A799-2836-461D-9BFE-3AC951350BEE}" type="sibTrans" cxnId="{E173785C-E0F9-4961-80B0-4177C146A2F8}">
      <dgm:prSet/>
      <dgm:spPr/>
      <dgm:t>
        <a:bodyPr/>
        <a:lstStyle/>
        <a:p>
          <a:endParaRPr lang="fr-NC"/>
        </a:p>
      </dgm:t>
    </dgm:pt>
    <dgm:pt modelId="{FDD91970-528B-4091-A16F-664DF7CB9244}">
      <dgm:prSet phldrT="[Texte]" custT="1"/>
      <dgm:spPr/>
      <dgm:t>
        <a:bodyPr/>
        <a:lstStyle/>
        <a:p>
          <a:r>
            <a:rPr lang="fr-FR" sz="1900"/>
            <a:t>Real-world </a:t>
          </a:r>
          <a:r>
            <a:rPr lang="fr-FR" sz="1900" err="1"/>
            <a:t>testing</a:t>
          </a:r>
          <a:endParaRPr lang="fr-NC" sz="1900"/>
        </a:p>
      </dgm:t>
    </dgm:pt>
    <dgm:pt modelId="{E64D753C-4A14-4F02-8420-491A9AAF7355}" type="parTrans" cxnId="{94020415-A803-44E5-B4A4-44C2EF1D9896}">
      <dgm:prSet/>
      <dgm:spPr/>
      <dgm:t>
        <a:bodyPr/>
        <a:lstStyle/>
        <a:p>
          <a:endParaRPr lang="fr-NC"/>
        </a:p>
      </dgm:t>
    </dgm:pt>
    <dgm:pt modelId="{796C2288-5734-4A50-9328-CF6EE3792FE2}" type="sibTrans" cxnId="{94020415-A803-44E5-B4A4-44C2EF1D9896}">
      <dgm:prSet/>
      <dgm:spPr/>
      <dgm:t>
        <a:bodyPr/>
        <a:lstStyle/>
        <a:p>
          <a:endParaRPr lang="fr-NC"/>
        </a:p>
      </dgm:t>
    </dgm:pt>
    <dgm:pt modelId="{0AF10B91-2CFC-49E0-BAC6-64F1E65A2517}">
      <dgm:prSet phldrT="[Texte]" custT="1"/>
      <dgm:spPr/>
      <dgm:t>
        <a:bodyPr/>
        <a:lstStyle/>
        <a:p>
          <a:r>
            <a:rPr lang="fr-FR" sz="1900"/>
            <a:t>Clear documentation</a:t>
          </a:r>
          <a:endParaRPr lang="fr-NC" sz="1900"/>
        </a:p>
      </dgm:t>
    </dgm:pt>
    <dgm:pt modelId="{555342CF-812D-4248-8CAE-67CCB07FD74D}" type="parTrans" cxnId="{6C4D81C1-A863-458C-A6DB-1163FB6BC8E9}">
      <dgm:prSet/>
      <dgm:spPr/>
      <dgm:t>
        <a:bodyPr/>
        <a:lstStyle/>
        <a:p>
          <a:endParaRPr lang="fr-NC"/>
        </a:p>
      </dgm:t>
    </dgm:pt>
    <dgm:pt modelId="{35308422-196C-4030-9AB8-9533834D46F8}" type="sibTrans" cxnId="{6C4D81C1-A863-458C-A6DB-1163FB6BC8E9}">
      <dgm:prSet/>
      <dgm:spPr/>
      <dgm:t>
        <a:bodyPr/>
        <a:lstStyle/>
        <a:p>
          <a:endParaRPr lang="fr-NC"/>
        </a:p>
      </dgm:t>
    </dgm:pt>
    <dgm:pt modelId="{745DDA04-4FBB-45CE-8743-155C5572BB6D}" type="pres">
      <dgm:prSet presAssocID="{D5252062-F4D3-43CC-8A75-92BE6F8566A8}" presName="diagram" presStyleCnt="0">
        <dgm:presLayoutVars>
          <dgm:dir/>
          <dgm:resizeHandles val="exact"/>
        </dgm:presLayoutVars>
      </dgm:prSet>
      <dgm:spPr/>
    </dgm:pt>
    <dgm:pt modelId="{6CB8450D-AB5B-4E37-993A-29F8CE79C9AF}" type="pres">
      <dgm:prSet presAssocID="{FEE44B5C-1253-43CE-9E52-76E010F732F3}" presName="node" presStyleLbl="node1" presStyleIdx="0" presStyleCnt="3">
        <dgm:presLayoutVars>
          <dgm:bulletEnabled val="1"/>
        </dgm:presLayoutVars>
      </dgm:prSet>
      <dgm:spPr/>
    </dgm:pt>
    <dgm:pt modelId="{333C7022-6DBB-4435-804A-AFB34F58D552}" type="pres">
      <dgm:prSet presAssocID="{6857A799-2836-461D-9BFE-3AC951350BEE}" presName="sibTrans" presStyleCnt="0"/>
      <dgm:spPr/>
    </dgm:pt>
    <dgm:pt modelId="{B1DD561F-7015-4ABD-9B5D-6B67DB12B692}" type="pres">
      <dgm:prSet presAssocID="{FDD91970-528B-4091-A16F-664DF7CB9244}" presName="node" presStyleLbl="node1" presStyleIdx="1" presStyleCnt="3">
        <dgm:presLayoutVars>
          <dgm:bulletEnabled val="1"/>
        </dgm:presLayoutVars>
      </dgm:prSet>
      <dgm:spPr/>
    </dgm:pt>
    <dgm:pt modelId="{A35E08DA-0405-4F28-93DE-0AFAAD7DFF9A}" type="pres">
      <dgm:prSet presAssocID="{796C2288-5734-4A50-9328-CF6EE3792FE2}" presName="sibTrans" presStyleCnt="0"/>
      <dgm:spPr/>
    </dgm:pt>
    <dgm:pt modelId="{8E96E859-0B31-4864-A166-61F0B3486E61}" type="pres">
      <dgm:prSet presAssocID="{0AF10B91-2CFC-49E0-BAC6-64F1E65A2517}" presName="node" presStyleLbl="node1" presStyleIdx="2" presStyleCnt="3" custLinFactNeighborY="29697">
        <dgm:presLayoutVars>
          <dgm:bulletEnabled val="1"/>
        </dgm:presLayoutVars>
      </dgm:prSet>
      <dgm:spPr/>
    </dgm:pt>
  </dgm:ptLst>
  <dgm:cxnLst>
    <dgm:cxn modelId="{DA748C12-B333-4A66-B209-F54E9EF1F80F}" type="presOf" srcId="{FDD91970-528B-4091-A16F-664DF7CB9244}" destId="{B1DD561F-7015-4ABD-9B5D-6B67DB12B692}" srcOrd="0" destOrd="0" presId="urn:microsoft.com/office/officeart/2005/8/layout/default"/>
    <dgm:cxn modelId="{94020415-A803-44E5-B4A4-44C2EF1D9896}" srcId="{D5252062-F4D3-43CC-8A75-92BE6F8566A8}" destId="{FDD91970-528B-4091-A16F-664DF7CB9244}" srcOrd="1" destOrd="0" parTransId="{E64D753C-4A14-4F02-8420-491A9AAF7355}" sibTransId="{796C2288-5734-4A50-9328-CF6EE3792FE2}"/>
    <dgm:cxn modelId="{00BB611E-6A64-401D-9383-422B8688A2A8}" type="presOf" srcId="{D5252062-F4D3-43CC-8A75-92BE6F8566A8}" destId="{745DDA04-4FBB-45CE-8743-155C5572BB6D}" srcOrd="0" destOrd="0" presId="urn:microsoft.com/office/officeart/2005/8/layout/default"/>
    <dgm:cxn modelId="{E173785C-E0F9-4961-80B0-4177C146A2F8}" srcId="{D5252062-F4D3-43CC-8A75-92BE6F8566A8}" destId="{FEE44B5C-1253-43CE-9E52-76E010F732F3}" srcOrd="0" destOrd="0" parTransId="{2200ACA7-905F-4EA4-B522-16CA3AD8FFDF}" sibTransId="{6857A799-2836-461D-9BFE-3AC951350BEE}"/>
    <dgm:cxn modelId="{6C4D81C1-A863-458C-A6DB-1163FB6BC8E9}" srcId="{D5252062-F4D3-43CC-8A75-92BE6F8566A8}" destId="{0AF10B91-2CFC-49E0-BAC6-64F1E65A2517}" srcOrd="2" destOrd="0" parTransId="{555342CF-812D-4248-8CAE-67CCB07FD74D}" sibTransId="{35308422-196C-4030-9AB8-9533834D46F8}"/>
    <dgm:cxn modelId="{9A7E68F1-D9DF-4D47-BBB1-1E6F15BCDD3C}" type="presOf" srcId="{FEE44B5C-1253-43CE-9E52-76E010F732F3}" destId="{6CB8450D-AB5B-4E37-993A-29F8CE79C9AF}" srcOrd="0" destOrd="0" presId="urn:microsoft.com/office/officeart/2005/8/layout/default"/>
    <dgm:cxn modelId="{CF7859F9-A631-4383-8401-2A54D3C284BB}" type="presOf" srcId="{0AF10B91-2CFC-49E0-BAC6-64F1E65A2517}" destId="{8E96E859-0B31-4864-A166-61F0B3486E61}" srcOrd="0" destOrd="0" presId="urn:microsoft.com/office/officeart/2005/8/layout/default"/>
    <dgm:cxn modelId="{D8D1D7ED-9040-4D00-ADA7-A81B89C500D0}" type="presParOf" srcId="{745DDA04-4FBB-45CE-8743-155C5572BB6D}" destId="{6CB8450D-AB5B-4E37-993A-29F8CE79C9AF}" srcOrd="0" destOrd="0" presId="urn:microsoft.com/office/officeart/2005/8/layout/default"/>
    <dgm:cxn modelId="{58A42737-FA30-4D80-B8AD-BBD0B56479B7}" type="presParOf" srcId="{745DDA04-4FBB-45CE-8743-155C5572BB6D}" destId="{333C7022-6DBB-4435-804A-AFB34F58D552}" srcOrd="1" destOrd="0" presId="urn:microsoft.com/office/officeart/2005/8/layout/default"/>
    <dgm:cxn modelId="{830C0402-614F-4116-BEB1-54F19A90C9B1}" type="presParOf" srcId="{745DDA04-4FBB-45CE-8743-155C5572BB6D}" destId="{B1DD561F-7015-4ABD-9B5D-6B67DB12B692}" srcOrd="2" destOrd="0" presId="urn:microsoft.com/office/officeart/2005/8/layout/default"/>
    <dgm:cxn modelId="{D834C7AF-8C78-4DB1-9320-75C02CE0C9DC}" type="presParOf" srcId="{745DDA04-4FBB-45CE-8743-155C5572BB6D}" destId="{A35E08DA-0405-4F28-93DE-0AFAAD7DFF9A}" srcOrd="3" destOrd="0" presId="urn:microsoft.com/office/officeart/2005/8/layout/default"/>
    <dgm:cxn modelId="{C57BEEA9-6695-42D5-B905-2E72AD59CA8E}" type="presParOf" srcId="{745DDA04-4FBB-45CE-8743-155C5572BB6D}" destId="{8E96E859-0B31-4864-A166-61F0B3486E6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E1031A-3C1F-4D9A-94B3-A37163AE36ED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19B09081-92EE-4604-B265-5A5FF8671000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GANTT Chart  </a:t>
          </a:r>
          <a:r>
            <a:rPr lang="en-US" b="0"/>
            <a:t>Defining the Timeline</a:t>
          </a:r>
          <a:endParaRPr lang="fr-NC" b="0"/>
        </a:p>
      </dgm:t>
    </dgm:pt>
    <dgm:pt modelId="{A3A85459-8C39-40FE-9B31-78F76651EF2D}" type="parTrans" cxnId="{0D7A7EF3-DCA9-47A0-955D-5E3C564D37BD}">
      <dgm:prSet/>
      <dgm:spPr/>
      <dgm:t>
        <a:bodyPr/>
        <a:lstStyle/>
        <a:p>
          <a:endParaRPr lang="fr-NC"/>
        </a:p>
      </dgm:t>
    </dgm:pt>
    <dgm:pt modelId="{BCFB76ED-AEB6-4923-984C-EB95E5457307}" type="sibTrans" cxnId="{0D7A7EF3-DCA9-47A0-955D-5E3C564D37BD}">
      <dgm:prSet/>
      <dgm:spPr/>
      <dgm:t>
        <a:bodyPr/>
        <a:lstStyle/>
        <a:p>
          <a:endParaRPr lang="fr-NC"/>
        </a:p>
      </dgm:t>
    </dgm:pt>
    <dgm:pt modelId="{6B5E8B43-2973-4154-B85C-22E5D91CAC72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RACI Matrix  </a:t>
          </a:r>
          <a:r>
            <a:rPr lang="en-US" b="0"/>
            <a:t>Task Distribution</a:t>
          </a:r>
          <a:endParaRPr lang="fr-NC" b="0"/>
        </a:p>
      </dgm:t>
    </dgm:pt>
    <dgm:pt modelId="{A673A0CB-096A-4FBE-B64C-0AB725D0C690}" type="parTrans" cxnId="{2930FF25-CF70-45C3-8D31-827C127B361A}">
      <dgm:prSet/>
      <dgm:spPr/>
      <dgm:t>
        <a:bodyPr/>
        <a:lstStyle/>
        <a:p>
          <a:endParaRPr lang="fr-NC"/>
        </a:p>
      </dgm:t>
    </dgm:pt>
    <dgm:pt modelId="{5EEEE27F-5DB2-40AD-AC7B-8316EEA696F2}" type="sibTrans" cxnId="{2930FF25-CF70-45C3-8D31-827C127B361A}">
      <dgm:prSet/>
      <dgm:spPr/>
      <dgm:t>
        <a:bodyPr/>
        <a:lstStyle/>
        <a:p>
          <a:endParaRPr lang="fr-NC"/>
        </a:p>
      </dgm:t>
    </dgm:pt>
    <dgm:pt modelId="{0E807D6B-3251-4730-884B-36EEAFE1738C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Agile Collaboration  </a:t>
          </a:r>
          <a:r>
            <a:rPr lang="en-US" b="0"/>
            <a:t>Continuous Adjustments</a:t>
          </a:r>
          <a:endParaRPr lang="fr-NC" b="0"/>
        </a:p>
      </dgm:t>
    </dgm:pt>
    <dgm:pt modelId="{45A1BF5F-EF02-45B6-BA7E-F095B9A86544}" type="parTrans" cxnId="{964A622E-5B60-4AD0-8B60-B04A20C1390D}">
      <dgm:prSet/>
      <dgm:spPr/>
      <dgm:t>
        <a:bodyPr/>
        <a:lstStyle/>
        <a:p>
          <a:endParaRPr lang="fr-NC"/>
        </a:p>
      </dgm:t>
    </dgm:pt>
    <dgm:pt modelId="{AE1C9352-EBA4-4469-94E4-5F954AFB4DE1}" type="sibTrans" cxnId="{964A622E-5B60-4AD0-8B60-B04A20C1390D}">
      <dgm:prSet/>
      <dgm:spPr/>
      <dgm:t>
        <a:bodyPr/>
        <a:lstStyle/>
        <a:p>
          <a:endParaRPr lang="fr-NC"/>
        </a:p>
      </dgm:t>
    </dgm:pt>
    <dgm:pt modelId="{C5A14EFD-6AF6-4B28-B9D5-631B801CF217}">
      <dgm:prSet phldrT="[Texte]"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Documentation &amp; Risk Management</a:t>
          </a:r>
          <a:endParaRPr lang="fr-NC"/>
        </a:p>
      </dgm:t>
    </dgm:pt>
    <dgm:pt modelId="{56803DB2-D9D9-48E0-87D7-4E4AAA784972}" type="parTrans" cxnId="{5C7B5331-3799-4476-80F1-8E7C0CDF3EE0}">
      <dgm:prSet/>
      <dgm:spPr/>
      <dgm:t>
        <a:bodyPr/>
        <a:lstStyle/>
        <a:p>
          <a:endParaRPr lang="fr-NC"/>
        </a:p>
      </dgm:t>
    </dgm:pt>
    <dgm:pt modelId="{97E48582-74D4-4591-993E-B9A5E753ADA6}" type="sibTrans" cxnId="{5C7B5331-3799-4476-80F1-8E7C0CDF3EE0}">
      <dgm:prSet/>
      <dgm:spPr/>
      <dgm:t>
        <a:bodyPr/>
        <a:lstStyle/>
        <a:p>
          <a:endParaRPr lang="fr-NC"/>
        </a:p>
      </dgm:t>
    </dgm:pt>
    <dgm:pt modelId="{FE6932E7-32A8-4761-80E3-D35EAD7D8317}" type="pres">
      <dgm:prSet presAssocID="{A3E1031A-3C1F-4D9A-94B3-A37163AE36ED}" presName="Name0" presStyleCnt="0">
        <dgm:presLayoutVars>
          <dgm:dir/>
          <dgm:resizeHandles val="exact"/>
        </dgm:presLayoutVars>
      </dgm:prSet>
      <dgm:spPr/>
    </dgm:pt>
    <dgm:pt modelId="{44F0B01E-A992-429D-84F0-68371A18860F}" type="pres">
      <dgm:prSet presAssocID="{19B09081-92EE-4604-B265-5A5FF8671000}" presName="node" presStyleLbl="node1" presStyleIdx="0" presStyleCnt="4">
        <dgm:presLayoutVars>
          <dgm:bulletEnabled val="1"/>
        </dgm:presLayoutVars>
      </dgm:prSet>
      <dgm:spPr/>
    </dgm:pt>
    <dgm:pt modelId="{2B570EA3-3BF7-4EA7-B6FB-FF51C8C81B87}" type="pres">
      <dgm:prSet presAssocID="{BCFB76ED-AEB6-4923-984C-EB95E5457307}" presName="sibTrans" presStyleLbl="sibTrans2D1" presStyleIdx="0" presStyleCnt="3"/>
      <dgm:spPr/>
    </dgm:pt>
    <dgm:pt modelId="{1773BB41-F5E9-4651-8FBF-D503946953E9}" type="pres">
      <dgm:prSet presAssocID="{BCFB76ED-AEB6-4923-984C-EB95E5457307}" presName="connectorText" presStyleLbl="sibTrans2D1" presStyleIdx="0" presStyleCnt="3"/>
      <dgm:spPr/>
    </dgm:pt>
    <dgm:pt modelId="{0352E50C-B5AC-4D6F-A062-EAFE6F146E9D}" type="pres">
      <dgm:prSet presAssocID="{6B5E8B43-2973-4154-B85C-22E5D91CAC72}" presName="node" presStyleLbl="node1" presStyleIdx="1" presStyleCnt="4">
        <dgm:presLayoutVars>
          <dgm:bulletEnabled val="1"/>
        </dgm:presLayoutVars>
      </dgm:prSet>
      <dgm:spPr/>
    </dgm:pt>
    <dgm:pt modelId="{F4B7CB2E-F185-428F-BA6E-CABC5535AEF8}" type="pres">
      <dgm:prSet presAssocID="{5EEEE27F-5DB2-40AD-AC7B-8316EEA696F2}" presName="sibTrans" presStyleLbl="sibTrans2D1" presStyleIdx="1" presStyleCnt="3"/>
      <dgm:spPr/>
    </dgm:pt>
    <dgm:pt modelId="{3A47BBCD-DFC1-4AA2-9548-FD2F75493EDC}" type="pres">
      <dgm:prSet presAssocID="{5EEEE27F-5DB2-40AD-AC7B-8316EEA696F2}" presName="connectorText" presStyleLbl="sibTrans2D1" presStyleIdx="1" presStyleCnt="3"/>
      <dgm:spPr/>
    </dgm:pt>
    <dgm:pt modelId="{421EF438-A160-4ADF-8014-EAE6ABA60437}" type="pres">
      <dgm:prSet presAssocID="{0E807D6B-3251-4730-884B-36EEAFE1738C}" presName="node" presStyleLbl="node1" presStyleIdx="2" presStyleCnt="4" custScaleX="138275">
        <dgm:presLayoutVars>
          <dgm:bulletEnabled val="1"/>
        </dgm:presLayoutVars>
      </dgm:prSet>
      <dgm:spPr/>
    </dgm:pt>
    <dgm:pt modelId="{A86EEAF8-D833-4DF6-8080-6DBF86616103}" type="pres">
      <dgm:prSet presAssocID="{AE1C9352-EBA4-4469-94E4-5F954AFB4DE1}" presName="sibTrans" presStyleLbl="sibTrans2D1" presStyleIdx="2" presStyleCnt="3"/>
      <dgm:spPr/>
    </dgm:pt>
    <dgm:pt modelId="{97754266-5CB6-435F-8527-BB4714B612EF}" type="pres">
      <dgm:prSet presAssocID="{AE1C9352-EBA4-4469-94E4-5F954AFB4DE1}" presName="connectorText" presStyleLbl="sibTrans2D1" presStyleIdx="2" presStyleCnt="3"/>
      <dgm:spPr/>
    </dgm:pt>
    <dgm:pt modelId="{1D4D7482-232B-4488-903E-B7F7D0F6DB88}" type="pres">
      <dgm:prSet presAssocID="{C5A14EFD-6AF6-4B28-B9D5-631B801CF217}" presName="node" presStyleLbl="node1" presStyleIdx="3" presStyleCnt="4" custScaleX="209760">
        <dgm:presLayoutVars>
          <dgm:bulletEnabled val="1"/>
        </dgm:presLayoutVars>
      </dgm:prSet>
      <dgm:spPr/>
    </dgm:pt>
  </dgm:ptLst>
  <dgm:cxnLst>
    <dgm:cxn modelId="{FF922006-EA8A-407E-8090-BAEFE4A7025A}" type="presOf" srcId="{BCFB76ED-AEB6-4923-984C-EB95E5457307}" destId="{2B570EA3-3BF7-4EA7-B6FB-FF51C8C81B87}" srcOrd="0" destOrd="0" presId="urn:microsoft.com/office/officeart/2005/8/layout/process1"/>
    <dgm:cxn modelId="{7C81781D-8EE9-4C01-A113-4EA8921EA7EC}" type="presOf" srcId="{C5A14EFD-6AF6-4B28-B9D5-631B801CF217}" destId="{1D4D7482-232B-4488-903E-B7F7D0F6DB88}" srcOrd="0" destOrd="0" presId="urn:microsoft.com/office/officeart/2005/8/layout/process1"/>
    <dgm:cxn modelId="{620A9123-FCE8-44B1-9003-BC154DF37943}" type="presOf" srcId="{5EEEE27F-5DB2-40AD-AC7B-8316EEA696F2}" destId="{F4B7CB2E-F185-428F-BA6E-CABC5535AEF8}" srcOrd="0" destOrd="0" presId="urn:microsoft.com/office/officeart/2005/8/layout/process1"/>
    <dgm:cxn modelId="{2930FF25-CF70-45C3-8D31-827C127B361A}" srcId="{A3E1031A-3C1F-4D9A-94B3-A37163AE36ED}" destId="{6B5E8B43-2973-4154-B85C-22E5D91CAC72}" srcOrd="1" destOrd="0" parTransId="{A673A0CB-096A-4FBE-B64C-0AB725D0C690}" sibTransId="{5EEEE27F-5DB2-40AD-AC7B-8316EEA696F2}"/>
    <dgm:cxn modelId="{964A622E-5B60-4AD0-8B60-B04A20C1390D}" srcId="{A3E1031A-3C1F-4D9A-94B3-A37163AE36ED}" destId="{0E807D6B-3251-4730-884B-36EEAFE1738C}" srcOrd="2" destOrd="0" parTransId="{45A1BF5F-EF02-45B6-BA7E-F095B9A86544}" sibTransId="{AE1C9352-EBA4-4469-94E4-5F954AFB4DE1}"/>
    <dgm:cxn modelId="{5C7B5331-3799-4476-80F1-8E7C0CDF3EE0}" srcId="{A3E1031A-3C1F-4D9A-94B3-A37163AE36ED}" destId="{C5A14EFD-6AF6-4B28-B9D5-631B801CF217}" srcOrd="3" destOrd="0" parTransId="{56803DB2-D9D9-48E0-87D7-4E4AAA784972}" sibTransId="{97E48582-74D4-4591-993E-B9A5E753ADA6}"/>
    <dgm:cxn modelId="{89C1EA42-3A70-4BE4-B3D7-ABA1876A2194}" type="presOf" srcId="{19B09081-92EE-4604-B265-5A5FF8671000}" destId="{44F0B01E-A992-429D-84F0-68371A18860F}" srcOrd="0" destOrd="0" presId="urn:microsoft.com/office/officeart/2005/8/layout/process1"/>
    <dgm:cxn modelId="{DA70DB4A-6966-414C-8AE7-071E7247903D}" type="presOf" srcId="{6B5E8B43-2973-4154-B85C-22E5D91CAC72}" destId="{0352E50C-B5AC-4D6F-A062-EAFE6F146E9D}" srcOrd="0" destOrd="0" presId="urn:microsoft.com/office/officeart/2005/8/layout/process1"/>
    <dgm:cxn modelId="{A1AECF6B-1A5B-4B0E-8A0D-A8177193CADF}" type="presOf" srcId="{AE1C9352-EBA4-4469-94E4-5F954AFB4DE1}" destId="{A86EEAF8-D833-4DF6-8080-6DBF86616103}" srcOrd="0" destOrd="0" presId="urn:microsoft.com/office/officeart/2005/8/layout/process1"/>
    <dgm:cxn modelId="{180C9A7B-D54E-4D89-B6F4-58D4939EAEDE}" type="presOf" srcId="{BCFB76ED-AEB6-4923-984C-EB95E5457307}" destId="{1773BB41-F5E9-4651-8FBF-D503946953E9}" srcOrd="1" destOrd="0" presId="urn:microsoft.com/office/officeart/2005/8/layout/process1"/>
    <dgm:cxn modelId="{998B4798-FCC6-45DE-9DC8-E9302232C2A5}" type="presOf" srcId="{5EEEE27F-5DB2-40AD-AC7B-8316EEA696F2}" destId="{3A47BBCD-DFC1-4AA2-9548-FD2F75493EDC}" srcOrd="1" destOrd="0" presId="urn:microsoft.com/office/officeart/2005/8/layout/process1"/>
    <dgm:cxn modelId="{1E2B07C1-ACA1-41E2-AEC8-8F8C89FF66A1}" type="presOf" srcId="{0E807D6B-3251-4730-884B-36EEAFE1738C}" destId="{421EF438-A160-4ADF-8014-EAE6ABA60437}" srcOrd="0" destOrd="0" presId="urn:microsoft.com/office/officeart/2005/8/layout/process1"/>
    <dgm:cxn modelId="{43884FED-576A-4F5F-B203-972E5156B6B8}" type="presOf" srcId="{AE1C9352-EBA4-4469-94E4-5F954AFB4DE1}" destId="{97754266-5CB6-435F-8527-BB4714B612EF}" srcOrd="1" destOrd="0" presId="urn:microsoft.com/office/officeart/2005/8/layout/process1"/>
    <dgm:cxn modelId="{CC7920F3-2383-4FC3-A7D5-7DE8DF64FFD3}" type="presOf" srcId="{A3E1031A-3C1F-4D9A-94B3-A37163AE36ED}" destId="{FE6932E7-32A8-4761-80E3-D35EAD7D8317}" srcOrd="0" destOrd="0" presId="urn:microsoft.com/office/officeart/2005/8/layout/process1"/>
    <dgm:cxn modelId="{0D7A7EF3-DCA9-47A0-955D-5E3C564D37BD}" srcId="{A3E1031A-3C1F-4D9A-94B3-A37163AE36ED}" destId="{19B09081-92EE-4604-B265-5A5FF8671000}" srcOrd="0" destOrd="0" parTransId="{A3A85459-8C39-40FE-9B31-78F76651EF2D}" sibTransId="{BCFB76ED-AEB6-4923-984C-EB95E5457307}"/>
    <dgm:cxn modelId="{0250EF71-E4B6-409E-A0BF-9F5EE2DD7BAB}" type="presParOf" srcId="{FE6932E7-32A8-4761-80E3-D35EAD7D8317}" destId="{44F0B01E-A992-429D-84F0-68371A18860F}" srcOrd="0" destOrd="0" presId="urn:microsoft.com/office/officeart/2005/8/layout/process1"/>
    <dgm:cxn modelId="{50079431-94EF-4238-87ED-93D54E9317D1}" type="presParOf" srcId="{FE6932E7-32A8-4761-80E3-D35EAD7D8317}" destId="{2B570EA3-3BF7-4EA7-B6FB-FF51C8C81B87}" srcOrd="1" destOrd="0" presId="urn:microsoft.com/office/officeart/2005/8/layout/process1"/>
    <dgm:cxn modelId="{2C9CCEDE-D71E-4CF5-A463-17FACBB8F1C7}" type="presParOf" srcId="{2B570EA3-3BF7-4EA7-B6FB-FF51C8C81B87}" destId="{1773BB41-F5E9-4651-8FBF-D503946953E9}" srcOrd="0" destOrd="0" presId="urn:microsoft.com/office/officeart/2005/8/layout/process1"/>
    <dgm:cxn modelId="{A796161D-CB71-4D8D-9736-B9405F486617}" type="presParOf" srcId="{FE6932E7-32A8-4761-80E3-D35EAD7D8317}" destId="{0352E50C-B5AC-4D6F-A062-EAFE6F146E9D}" srcOrd="2" destOrd="0" presId="urn:microsoft.com/office/officeart/2005/8/layout/process1"/>
    <dgm:cxn modelId="{D6D80B98-4008-4C2A-B970-E9E075F9B97D}" type="presParOf" srcId="{FE6932E7-32A8-4761-80E3-D35EAD7D8317}" destId="{F4B7CB2E-F185-428F-BA6E-CABC5535AEF8}" srcOrd="3" destOrd="0" presId="urn:microsoft.com/office/officeart/2005/8/layout/process1"/>
    <dgm:cxn modelId="{A6BDB044-DB81-4CCD-95C3-11765A499549}" type="presParOf" srcId="{F4B7CB2E-F185-428F-BA6E-CABC5535AEF8}" destId="{3A47BBCD-DFC1-4AA2-9548-FD2F75493EDC}" srcOrd="0" destOrd="0" presId="urn:microsoft.com/office/officeart/2005/8/layout/process1"/>
    <dgm:cxn modelId="{A6ED5E83-4E80-47E1-A8BE-E9AF7F61065A}" type="presParOf" srcId="{FE6932E7-32A8-4761-80E3-D35EAD7D8317}" destId="{421EF438-A160-4ADF-8014-EAE6ABA60437}" srcOrd="4" destOrd="0" presId="urn:microsoft.com/office/officeart/2005/8/layout/process1"/>
    <dgm:cxn modelId="{9F9A6FFF-5CD8-4426-8286-8C0706DF77AC}" type="presParOf" srcId="{FE6932E7-32A8-4761-80E3-D35EAD7D8317}" destId="{A86EEAF8-D833-4DF6-8080-6DBF86616103}" srcOrd="5" destOrd="0" presId="urn:microsoft.com/office/officeart/2005/8/layout/process1"/>
    <dgm:cxn modelId="{059E50D8-3C9A-408C-8954-08EA95A2A7B7}" type="presParOf" srcId="{A86EEAF8-D833-4DF6-8080-6DBF86616103}" destId="{97754266-5CB6-435F-8527-BB4714B612EF}" srcOrd="0" destOrd="0" presId="urn:microsoft.com/office/officeart/2005/8/layout/process1"/>
    <dgm:cxn modelId="{13940A6F-8062-4F0E-81E5-53A365D35A5E}" type="presParOf" srcId="{FE6932E7-32A8-4761-80E3-D35EAD7D8317}" destId="{1D4D7482-232B-4488-903E-B7F7D0F6DB88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8450D-AB5B-4E37-993A-29F8CE79C9AF}">
      <dsp:nvSpPr>
        <dsp:cNvPr id="0" name=""/>
        <dsp:cNvSpPr/>
      </dsp:nvSpPr>
      <dsp:spPr>
        <a:xfrm>
          <a:off x="3623" y="390128"/>
          <a:ext cx="1962001" cy="11772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/>
            <a:t>Secure </a:t>
          </a:r>
          <a:r>
            <a:rPr lang="fr-NC" sz="1900" kern="1200" err="1"/>
            <a:t>Execution</a:t>
          </a:r>
          <a:r>
            <a:rPr lang="fr-NC" sz="1900" kern="1200"/>
            <a:t> Monitoring</a:t>
          </a:r>
        </a:p>
      </dsp:txBody>
      <dsp:txXfrm>
        <a:off x="3623" y="390128"/>
        <a:ext cx="1962001" cy="1177201"/>
      </dsp:txXfrm>
    </dsp:sp>
    <dsp:sp modelId="{B1DD561F-7015-4ABD-9B5D-6B67DB12B692}">
      <dsp:nvSpPr>
        <dsp:cNvPr id="0" name=""/>
        <dsp:cNvSpPr/>
      </dsp:nvSpPr>
      <dsp:spPr>
        <a:xfrm>
          <a:off x="2161825" y="390128"/>
          <a:ext cx="1962001" cy="1177201"/>
        </a:xfrm>
        <a:prstGeom prst="rect">
          <a:avLst/>
        </a:prstGeom>
        <a:solidFill>
          <a:schemeClr val="accent3">
            <a:hueOff val="-376152"/>
            <a:satOff val="2759"/>
            <a:lumOff val="-6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/>
            <a:t>Linux Kernel </a:t>
          </a:r>
          <a:r>
            <a:rPr lang="fr-NC" sz="1900" kern="1200" err="1"/>
            <a:t>Integration</a:t>
          </a:r>
          <a:endParaRPr lang="fr-NC" sz="1900" kern="1200"/>
        </a:p>
      </dsp:txBody>
      <dsp:txXfrm>
        <a:off x="2161825" y="390128"/>
        <a:ext cx="1962001" cy="1177201"/>
      </dsp:txXfrm>
    </dsp:sp>
    <dsp:sp modelId="{8E96E859-0B31-4864-A166-61F0B3486E61}">
      <dsp:nvSpPr>
        <dsp:cNvPr id="0" name=""/>
        <dsp:cNvSpPr/>
      </dsp:nvSpPr>
      <dsp:spPr>
        <a:xfrm>
          <a:off x="4320027" y="390128"/>
          <a:ext cx="1962001" cy="1177201"/>
        </a:xfrm>
        <a:prstGeom prst="rect">
          <a:avLst/>
        </a:prstGeom>
        <a:solidFill>
          <a:schemeClr val="accent3">
            <a:hueOff val="-752303"/>
            <a:satOff val="5518"/>
            <a:lumOff val="-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/>
            <a:t>Access Control </a:t>
          </a:r>
          <a:r>
            <a:rPr lang="fr-NC" sz="1900" kern="1200" err="1"/>
            <a:t>Enforcement</a:t>
          </a:r>
          <a:endParaRPr lang="fr-NC" sz="1900" kern="1200"/>
        </a:p>
      </dsp:txBody>
      <dsp:txXfrm>
        <a:off x="4320027" y="390128"/>
        <a:ext cx="1962001" cy="1177201"/>
      </dsp:txXfrm>
    </dsp:sp>
    <dsp:sp modelId="{9ADA9440-0293-4DE4-96EB-55FF4434D7AE}">
      <dsp:nvSpPr>
        <dsp:cNvPr id="0" name=""/>
        <dsp:cNvSpPr/>
      </dsp:nvSpPr>
      <dsp:spPr>
        <a:xfrm>
          <a:off x="6478229" y="390128"/>
          <a:ext cx="1962001" cy="1177201"/>
        </a:xfrm>
        <a:prstGeom prst="rect">
          <a:avLst/>
        </a:prstGeom>
        <a:solidFill>
          <a:schemeClr val="accent3">
            <a:hueOff val="-1128455"/>
            <a:satOff val="8278"/>
            <a:lumOff val="-19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 err="1"/>
            <a:t>Scalability</a:t>
          </a:r>
          <a:endParaRPr lang="fr-NC" sz="1900" kern="1200"/>
        </a:p>
      </dsp:txBody>
      <dsp:txXfrm>
        <a:off x="6478229" y="390128"/>
        <a:ext cx="1962001" cy="1177201"/>
      </dsp:txXfrm>
    </dsp:sp>
    <dsp:sp modelId="{369D3215-EF10-43C7-B006-2FA145CE5AB4}">
      <dsp:nvSpPr>
        <dsp:cNvPr id="0" name=""/>
        <dsp:cNvSpPr/>
      </dsp:nvSpPr>
      <dsp:spPr>
        <a:xfrm>
          <a:off x="8636431" y="390128"/>
          <a:ext cx="1962001" cy="1177201"/>
        </a:xfrm>
        <a:prstGeom prst="rect">
          <a:avLst/>
        </a:prstGeom>
        <a:solidFill>
          <a:schemeClr val="accent3">
            <a:hueOff val="-1504607"/>
            <a:satOff val="11037"/>
            <a:lumOff val="-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NC" sz="1900" kern="1200"/>
            <a:t>Performance </a:t>
          </a:r>
          <a:r>
            <a:rPr lang="fr-NC" sz="1900" kern="1200" err="1"/>
            <a:t>Efficiency</a:t>
          </a:r>
          <a:endParaRPr lang="fr-NC" sz="1900" kern="1200"/>
        </a:p>
      </dsp:txBody>
      <dsp:txXfrm>
        <a:off x="8636431" y="390128"/>
        <a:ext cx="1962001" cy="11772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8450D-AB5B-4E37-993A-29F8CE79C9AF}">
      <dsp:nvSpPr>
        <dsp:cNvPr id="0" name=""/>
        <dsp:cNvSpPr/>
      </dsp:nvSpPr>
      <dsp:spPr>
        <a:xfrm>
          <a:off x="1229894" y="623"/>
          <a:ext cx="2010738" cy="12064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 </a:t>
          </a:r>
          <a:r>
            <a:rPr lang="fr-FR" sz="1900" kern="1200" err="1"/>
            <a:t>functionnal</a:t>
          </a:r>
          <a:r>
            <a:rPr lang="fr-FR" sz="1900" kern="1200"/>
            <a:t> kernel module</a:t>
          </a:r>
          <a:endParaRPr lang="fr-NC" sz="1900" kern="1200"/>
        </a:p>
      </dsp:txBody>
      <dsp:txXfrm>
        <a:off x="1229894" y="623"/>
        <a:ext cx="2010738" cy="1206443"/>
      </dsp:txXfrm>
    </dsp:sp>
    <dsp:sp modelId="{B1DD561F-7015-4ABD-9B5D-6B67DB12B692}">
      <dsp:nvSpPr>
        <dsp:cNvPr id="0" name=""/>
        <dsp:cNvSpPr/>
      </dsp:nvSpPr>
      <dsp:spPr>
        <a:xfrm>
          <a:off x="3441706" y="623"/>
          <a:ext cx="2010738" cy="1206443"/>
        </a:xfrm>
        <a:prstGeom prst="rect">
          <a:avLst/>
        </a:prstGeom>
        <a:solidFill>
          <a:schemeClr val="accent3">
            <a:hueOff val="-752303"/>
            <a:satOff val="5518"/>
            <a:lumOff val="-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Real-world </a:t>
          </a:r>
          <a:r>
            <a:rPr lang="fr-FR" sz="1900" kern="1200" err="1"/>
            <a:t>testing</a:t>
          </a:r>
          <a:endParaRPr lang="fr-NC" sz="1900" kern="1200"/>
        </a:p>
      </dsp:txBody>
      <dsp:txXfrm>
        <a:off x="3441706" y="623"/>
        <a:ext cx="2010738" cy="1206443"/>
      </dsp:txXfrm>
    </dsp:sp>
    <dsp:sp modelId="{8E96E859-0B31-4864-A166-61F0B3486E61}">
      <dsp:nvSpPr>
        <dsp:cNvPr id="0" name=""/>
        <dsp:cNvSpPr/>
      </dsp:nvSpPr>
      <dsp:spPr>
        <a:xfrm>
          <a:off x="5653519" y="1247"/>
          <a:ext cx="2010738" cy="1206443"/>
        </a:xfrm>
        <a:prstGeom prst="rect">
          <a:avLst/>
        </a:prstGeom>
        <a:solidFill>
          <a:schemeClr val="accent3">
            <a:hueOff val="-1504607"/>
            <a:satOff val="11037"/>
            <a:lumOff val="-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Clear documentation</a:t>
          </a:r>
          <a:endParaRPr lang="fr-NC" sz="1900" kern="1200"/>
        </a:p>
      </dsp:txBody>
      <dsp:txXfrm>
        <a:off x="5653519" y="1247"/>
        <a:ext cx="2010738" cy="1206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F0B01E-A992-429D-84F0-68371A18860F}">
      <dsp:nvSpPr>
        <dsp:cNvPr id="0" name=""/>
        <dsp:cNvSpPr/>
      </dsp:nvSpPr>
      <dsp:spPr>
        <a:xfrm>
          <a:off x="1082" y="273539"/>
          <a:ext cx="1403811" cy="14740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/>
            <a:t>GANTT Chart  </a:t>
          </a:r>
          <a:r>
            <a:rPr lang="en-US" sz="1500" b="0" kern="1200"/>
            <a:t>Defining the Timeline</a:t>
          </a:r>
          <a:endParaRPr lang="fr-NC" sz="1500" b="0" kern="1200"/>
        </a:p>
      </dsp:txBody>
      <dsp:txXfrm>
        <a:off x="42198" y="314655"/>
        <a:ext cx="1321579" cy="1391769"/>
      </dsp:txXfrm>
    </dsp:sp>
    <dsp:sp modelId="{2B570EA3-3BF7-4EA7-B6FB-FF51C8C81B87}">
      <dsp:nvSpPr>
        <dsp:cNvPr id="0" name=""/>
        <dsp:cNvSpPr/>
      </dsp:nvSpPr>
      <dsp:spPr>
        <a:xfrm>
          <a:off x="1545274" y="836467"/>
          <a:ext cx="297607" cy="34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NC" sz="1200" kern="1200"/>
        </a:p>
      </dsp:txBody>
      <dsp:txXfrm>
        <a:off x="1545274" y="906096"/>
        <a:ext cx="208325" cy="208887"/>
      </dsp:txXfrm>
    </dsp:sp>
    <dsp:sp modelId="{0352E50C-B5AC-4D6F-A062-EAFE6F146E9D}">
      <dsp:nvSpPr>
        <dsp:cNvPr id="0" name=""/>
        <dsp:cNvSpPr/>
      </dsp:nvSpPr>
      <dsp:spPr>
        <a:xfrm>
          <a:off x="1966417" y="273539"/>
          <a:ext cx="1403811" cy="1474001"/>
        </a:xfrm>
        <a:prstGeom prst="roundRect">
          <a:avLst>
            <a:gd name="adj" fmla="val 10000"/>
          </a:avLst>
        </a:prstGeom>
        <a:solidFill>
          <a:schemeClr val="accent3">
            <a:hueOff val="-501536"/>
            <a:satOff val="3679"/>
            <a:lumOff val="-8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/>
            <a:t>RACI Matrix  </a:t>
          </a:r>
          <a:r>
            <a:rPr lang="en-US" sz="1500" b="0" kern="1200"/>
            <a:t>Task Distribution</a:t>
          </a:r>
          <a:endParaRPr lang="fr-NC" sz="1500" b="0" kern="1200"/>
        </a:p>
      </dsp:txBody>
      <dsp:txXfrm>
        <a:off x="2007533" y="314655"/>
        <a:ext cx="1321579" cy="1391769"/>
      </dsp:txXfrm>
    </dsp:sp>
    <dsp:sp modelId="{F4B7CB2E-F185-428F-BA6E-CABC5535AEF8}">
      <dsp:nvSpPr>
        <dsp:cNvPr id="0" name=""/>
        <dsp:cNvSpPr/>
      </dsp:nvSpPr>
      <dsp:spPr>
        <a:xfrm>
          <a:off x="3510610" y="836467"/>
          <a:ext cx="297607" cy="34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52303"/>
            <a:satOff val="5518"/>
            <a:lumOff val="-127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NC" sz="1200" kern="1200"/>
        </a:p>
      </dsp:txBody>
      <dsp:txXfrm>
        <a:off x="3510610" y="906096"/>
        <a:ext cx="208325" cy="208887"/>
      </dsp:txXfrm>
    </dsp:sp>
    <dsp:sp modelId="{421EF438-A160-4ADF-8014-EAE6ABA60437}">
      <dsp:nvSpPr>
        <dsp:cNvPr id="0" name=""/>
        <dsp:cNvSpPr/>
      </dsp:nvSpPr>
      <dsp:spPr>
        <a:xfrm>
          <a:off x="3931753" y="273539"/>
          <a:ext cx="1941119" cy="1474001"/>
        </a:xfrm>
        <a:prstGeom prst="roundRect">
          <a:avLst>
            <a:gd name="adj" fmla="val 10000"/>
          </a:avLst>
        </a:prstGeom>
        <a:solidFill>
          <a:schemeClr val="accent3">
            <a:hueOff val="-1003071"/>
            <a:satOff val="7358"/>
            <a:lumOff val="-17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/>
            <a:t>Agile Collaboration  </a:t>
          </a:r>
          <a:r>
            <a:rPr lang="en-US" sz="1500" b="0" kern="1200"/>
            <a:t>Continuous Adjustments</a:t>
          </a:r>
          <a:endParaRPr lang="fr-NC" sz="1500" b="0" kern="1200"/>
        </a:p>
      </dsp:txBody>
      <dsp:txXfrm>
        <a:off x="3974925" y="316711"/>
        <a:ext cx="1854775" cy="1387657"/>
      </dsp:txXfrm>
    </dsp:sp>
    <dsp:sp modelId="{A86EEAF8-D833-4DF6-8080-6DBF86616103}">
      <dsp:nvSpPr>
        <dsp:cNvPr id="0" name=""/>
        <dsp:cNvSpPr/>
      </dsp:nvSpPr>
      <dsp:spPr>
        <a:xfrm>
          <a:off x="6013254" y="836467"/>
          <a:ext cx="297607" cy="3481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1504607"/>
            <a:satOff val="11037"/>
            <a:lumOff val="-255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NC" sz="1200" kern="1200"/>
        </a:p>
      </dsp:txBody>
      <dsp:txXfrm>
        <a:off x="6013254" y="906096"/>
        <a:ext cx="208325" cy="208887"/>
      </dsp:txXfrm>
    </dsp:sp>
    <dsp:sp modelId="{1D4D7482-232B-4488-903E-B7F7D0F6DB88}">
      <dsp:nvSpPr>
        <dsp:cNvPr id="0" name=""/>
        <dsp:cNvSpPr/>
      </dsp:nvSpPr>
      <dsp:spPr>
        <a:xfrm>
          <a:off x="6434397" y="273539"/>
          <a:ext cx="2944633" cy="1474001"/>
        </a:xfrm>
        <a:prstGeom prst="roundRect">
          <a:avLst>
            <a:gd name="adj" fmla="val 10000"/>
          </a:avLst>
        </a:prstGeom>
        <a:solidFill>
          <a:schemeClr val="accent3">
            <a:hueOff val="-1504607"/>
            <a:satOff val="11037"/>
            <a:lumOff val="-25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500" b="1" kern="1200"/>
            <a:t>Documentation &amp; Risk Management</a:t>
          </a:r>
          <a:endParaRPr lang="fr-NC" sz="1500" kern="1200"/>
        </a:p>
      </dsp:txBody>
      <dsp:txXfrm>
        <a:off x="6477569" y="316711"/>
        <a:ext cx="2858289" cy="13876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NC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A05C8-6EBA-4585-9241-2F9A3CCA9548}" type="datetimeFigureOut">
              <a:rPr lang="fr-NC" smtClean="0"/>
              <a:t>03/27/2025</a:t>
            </a:fld>
            <a:endParaRPr lang="fr-NC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NC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NC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DC359-E9DE-44B2-B7F7-6AFB29A18F33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68642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979155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322CD-1273-7F83-CFFE-73F96B29E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C1416E-A098-B0A7-1492-B6EAF7264E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41E9652-DFF2-0D64-F34D-341533760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245E14-29E5-7A1C-381B-B20BA803B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16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96583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5A64F-37EF-BDCF-790E-43536C640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F32B024-22FD-9ECC-BE97-8C31A6E5B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EB8BA6E-A51F-653B-BEB3-401A27C43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835F5C-4EC1-C5A7-4067-11193CA0D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18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218568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1C4FF-C011-E0CD-2644-B2575553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28649DB-80AD-1828-84D5-D54ED7121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62C8F74-A0CF-A214-A81F-08BE88082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2BA9BE-C99E-6ED9-F56F-6B4EE23DE3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20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311226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5B04E-F03C-F761-554B-E3C5832D0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1D6527-D250-C9E0-884C-64D77B633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F9B651-361C-3926-7533-CEDE4C197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23D57C-9462-4E35-70C8-F5C92FA12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22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027085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8B98-CC7B-7AE8-AB91-D61339A73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87BC7A3-630E-C62C-057B-23BF2F262D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C3B00-D431-C4C9-1D20-9547C02DB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2. Key Management Tools &amp; Methods (Left Side of Slide - Bullet Points)</a:t>
            </a:r>
          </a:p>
          <a:p>
            <a:r>
              <a:rPr lang="en-US" b="1"/>
              <a:t>1️⃣ Gantt Chart - Defining the Timeline 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Gantt chart</a:t>
            </a:r>
            <a:r>
              <a:rPr lang="en-US"/>
              <a:t> was used to </a:t>
            </a:r>
            <a:r>
              <a:rPr lang="en-US" b="1"/>
              <a:t>plan and visualize</a:t>
            </a:r>
            <a:r>
              <a:rPr lang="en-US"/>
              <a:t> the project's phases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helped track </a:t>
            </a:r>
            <a:r>
              <a:rPr lang="en-US" b="1"/>
              <a:t>deadlines</a:t>
            </a:r>
            <a:r>
              <a:rPr lang="en-US"/>
              <a:t>, </a:t>
            </a:r>
            <a:r>
              <a:rPr lang="en-US" b="1"/>
              <a:t>dependencies between tasks</a:t>
            </a:r>
            <a:r>
              <a:rPr lang="en-US"/>
              <a:t>, and </a:t>
            </a:r>
            <a:r>
              <a:rPr lang="en-US" b="1"/>
              <a:t>project milestones</a:t>
            </a:r>
            <a:r>
              <a:rPr lang="en-US"/>
              <a:t> (S7, S8, final deliverables).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Key Milestones Included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Kernel Module Development 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Landlock Integration (later switched to </a:t>
            </a:r>
            <a:r>
              <a:rPr lang="en-US" err="1"/>
              <a:t>eBPF</a:t>
            </a:r>
            <a:r>
              <a:rPr lang="en-US"/>
              <a:t>) 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System Testing and Security Audits 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Final Deployment and Documentation ✅</a:t>
            </a:r>
          </a:p>
          <a:p>
            <a:r>
              <a:rPr lang="en-US" b="1"/>
              <a:t>2️⃣ RACI Matrix - Task Distribution 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RACI (Responsible, Accountable, Consulted, Informed) Matrix</a:t>
            </a:r>
            <a:r>
              <a:rPr lang="en-US"/>
              <a:t> was used to </a:t>
            </a:r>
            <a:r>
              <a:rPr lang="en-US" b="1"/>
              <a:t>assign roles and responsibilities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ensured that: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Each team member had </a:t>
            </a:r>
            <a:r>
              <a:rPr lang="en-US" b="1"/>
              <a:t>clear responsibilities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No task was left </a:t>
            </a:r>
            <a:r>
              <a:rPr lang="en-US" b="1"/>
              <a:t>unassigned or unmanaged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Collaboration between development, deployment, and documentation teams was structured.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Example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Kernel Development</a:t>
            </a:r>
            <a:r>
              <a:rPr lang="en-US"/>
              <a:t> → Alexandre (Responsible) | Louis (Accountable).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Interface Design</a:t>
            </a:r>
            <a:r>
              <a:rPr lang="en-US"/>
              <a:t> → Tanguy (Responsible) | Lorenzo (Consulted).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Testing &amp; Validation</a:t>
            </a:r>
            <a:r>
              <a:rPr lang="en-US"/>
              <a:t> → </a:t>
            </a:r>
            <a:r>
              <a:rPr lang="en-US" err="1"/>
              <a:t>Théo</a:t>
            </a:r>
            <a:r>
              <a:rPr lang="en-US"/>
              <a:t> (Responsible) | All (Informed).</a:t>
            </a:r>
          </a:p>
          <a:p>
            <a:r>
              <a:rPr lang="en-US" b="1"/>
              <a:t>3️⃣ Agile Collaboration - Continuous Adjustments 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team </a:t>
            </a:r>
            <a:r>
              <a:rPr lang="en-US" b="1"/>
              <a:t>regularly adapted</a:t>
            </a:r>
            <a:r>
              <a:rPr lang="en-US"/>
              <a:t> to challenges (e.g., </a:t>
            </a:r>
            <a:r>
              <a:rPr lang="en-US" b="1"/>
              <a:t>switching from Landlock to </a:t>
            </a:r>
            <a:r>
              <a:rPr lang="en-US" b="1" err="1"/>
              <a:t>eBPF</a:t>
            </a:r>
            <a:r>
              <a:rPr lang="en-US" b="1"/>
              <a:t> &amp; C</a:t>
            </a:r>
            <a:r>
              <a:rPr lang="en-US"/>
              <a:t> due to technical limitations).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Weekly meetings</a:t>
            </a:r>
            <a:r>
              <a:rPr lang="en-US"/>
              <a:t> helped: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Adjust the </a:t>
            </a:r>
            <a:r>
              <a:rPr lang="en-US" b="1"/>
              <a:t>timeline</a:t>
            </a:r>
            <a:r>
              <a:rPr lang="en-US"/>
              <a:t> if necessary.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Discuss </a:t>
            </a:r>
            <a:r>
              <a:rPr lang="en-US" b="1"/>
              <a:t>technical obstacles</a:t>
            </a:r>
            <a:r>
              <a:rPr lang="en-US"/>
              <a:t> and find solutions collaboratively.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Ensure every member </a:t>
            </a:r>
            <a:r>
              <a:rPr lang="en-US" b="1"/>
              <a:t>stayed aligned</a:t>
            </a:r>
            <a:r>
              <a:rPr lang="en-US"/>
              <a:t> with project objectives.</a:t>
            </a:r>
          </a:p>
          <a:p>
            <a:r>
              <a:rPr lang="en-US" b="1"/>
              <a:t>4️⃣ Documentation &amp; Risk Management 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Risk Matrix</a:t>
            </a:r>
            <a:r>
              <a:rPr lang="en-US"/>
              <a:t> was developed to </a:t>
            </a:r>
            <a:r>
              <a:rPr lang="en-US" b="1"/>
              <a:t>identify, evaluate, and mitigate</a:t>
            </a:r>
            <a:r>
              <a:rPr lang="en-US"/>
              <a:t> potential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Deliverables and documentation</a:t>
            </a:r>
            <a:r>
              <a:rPr lang="en-US"/>
              <a:t> were structured to ensure: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Easy future maintenance of </a:t>
            </a:r>
            <a:r>
              <a:rPr lang="en-US" err="1"/>
              <a:t>SuperNanny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Clear explanations for implementation and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A </a:t>
            </a:r>
            <a:r>
              <a:rPr lang="fr-FR" err="1"/>
              <a:t>structured</a:t>
            </a:r>
            <a:r>
              <a:rPr lang="fr-FR"/>
              <a:t>, collaborative </a:t>
            </a:r>
            <a:r>
              <a:rPr lang="fr-FR" err="1"/>
              <a:t>approach</a:t>
            </a:r>
            <a:r>
              <a:rPr lang="fr-FR"/>
              <a:t> </a:t>
            </a:r>
            <a:r>
              <a:rPr lang="fr-FR" err="1"/>
              <a:t>ensured</a:t>
            </a:r>
            <a:r>
              <a:rPr lang="fr-FR"/>
              <a:t> efficient </a:t>
            </a:r>
            <a:r>
              <a:rPr lang="fr-FR" err="1"/>
              <a:t>project</a:t>
            </a:r>
            <a:r>
              <a:rPr lang="fr-FR"/>
              <a:t> management.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The Gantt Chart </a:t>
            </a:r>
            <a:r>
              <a:rPr lang="fr-FR" err="1"/>
              <a:t>helped</a:t>
            </a:r>
            <a:r>
              <a:rPr lang="fr-FR"/>
              <a:t> </a:t>
            </a:r>
            <a:r>
              <a:rPr lang="fr-FR" err="1"/>
              <a:t>track</a:t>
            </a:r>
            <a:r>
              <a:rPr lang="fr-FR"/>
              <a:t> deadlines &amp; </a:t>
            </a:r>
            <a:r>
              <a:rPr lang="fr-FR" err="1"/>
              <a:t>milestones</a:t>
            </a:r>
            <a:r>
              <a:rPr lang="fr-FR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The RACI Matrix </a:t>
            </a:r>
            <a:r>
              <a:rPr lang="fr-FR" err="1"/>
              <a:t>clarified</a:t>
            </a:r>
            <a:r>
              <a:rPr lang="fr-FR"/>
              <a:t> </a:t>
            </a:r>
            <a:r>
              <a:rPr lang="fr-FR" err="1"/>
              <a:t>each</a:t>
            </a:r>
            <a:r>
              <a:rPr lang="fr-FR"/>
              <a:t> team </a:t>
            </a:r>
            <a:r>
              <a:rPr lang="fr-FR" err="1"/>
              <a:t>member’s</a:t>
            </a:r>
            <a:r>
              <a:rPr lang="fr-FR"/>
              <a:t> </a:t>
            </a:r>
            <a:r>
              <a:rPr lang="fr-FR" err="1"/>
              <a:t>role</a:t>
            </a:r>
            <a:r>
              <a:rPr lang="fr-FR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Agile </a:t>
            </a:r>
            <a:r>
              <a:rPr lang="fr-FR" err="1"/>
              <a:t>adjustments</a:t>
            </a:r>
            <a:r>
              <a:rPr lang="fr-FR"/>
              <a:t> </a:t>
            </a:r>
            <a:r>
              <a:rPr lang="fr-FR" err="1"/>
              <a:t>allowed</a:t>
            </a:r>
            <a:r>
              <a:rPr lang="fr-FR"/>
              <a:t> </a:t>
            </a:r>
            <a:r>
              <a:rPr lang="fr-FR" err="1"/>
              <a:t>flexibility</a:t>
            </a:r>
            <a:r>
              <a:rPr lang="fr-FR"/>
              <a:t>, </a:t>
            </a:r>
            <a:r>
              <a:rPr lang="fr-FR" err="1"/>
              <a:t>especially</a:t>
            </a:r>
            <a:r>
              <a:rPr lang="fr-FR"/>
              <a:t> </a:t>
            </a:r>
            <a:r>
              <a:rPr lang="fr-FR" err="1"/>
              <a:t>with</a:t>
            </a:r>
            <a:r>
              <a:rPr lang="fr-FR"/>
              <a:t> </a:t>
            </a:r>
            <a:r>
              <a:rPr lang="fr-FR" err="1"/>
              <a:t>technology</a:t>
            </a:r>
            <a:r>
              <a:rPr lang="fr-FR"/>
              <a:t> shifts.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/>
              <a:t>Risk documentation </a:t>
            </a:r>
            <a:r>
              <a:rPr lang="fr-FR" err="1"/>
              <a:t>helped</a:t>
            </a:r>
            <a:r>
              <a:rPr lang="fr-FR"/>
              <a:t> </a:t>
            </a:r>
            <a:r>
              <a:rPr lang="fr-FR" err="1"/>
              <a:t>prevent</a:t>
            </a:r>
            <a:r>
              <a:rPr lang="fr-FR"/>
              <a:t> major </a:t>
            </a:r>
            <a:r>
              <a:rPr lang="fr-FR" err="1"/>
              <a:t>project</a:t>
            </a:r>
            <a:r>
              <a:rPr lang="fr-FR"/>
              <a:t> </a:t>
            </a:r>
            <a:r>
              <a:rPr lang="fr-FR" err="1"/>
              <a:t>failures</a:t>
            </a:r>
            <a:r>
              <a:rPr lang="fr-FR"/>
              <a:t>.</a:t>
            </a:r>
            <a:endParaRPr lang="fr-NC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1D490D-C28B-B4A3-5BA1-ECC35C716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24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51312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33E7-78A7-32A4-92E9-4F794F40C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D7F9E69-3F0F-8851-30C0-9D803169D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E12F57-649C-71BA-A163-CE9B5688D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86C461-7A4D-8EF5-A4B3-972B1E4C0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25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11598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3452C-2B45-E483-62D3-6C99584E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6821EAF-253B-44E5-4068-F2944560D4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B365FD8-8E4D-9559-916B-8905031E6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93A09D-1343-A465-8F6B-6E20448B6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27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612997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5F8F-006D-6262-A3E0-CFBA7687B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93E1538-0114-82F7-C1C1-5A3EA3736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7F2DA1-ECC1-BDDF-6028-0DA27AF9D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1️⃣ </a:t>
            </a:r>
            <a:r>
              <a:rPr lang="fr-FR" b="1"/>
              <a:t>Project Need</a:t>
            </a:r>
            <a:r>
              <a:rPr lang="fr-FR"/>
              <a:t> → Identification of the </a:t>
            </a:r>
            <a:r>
              <a:rPr lang="fr-FR" err="1"/>
              <a:t>security</a:t>
            </a:r>
            <a:r>
              <a:rPr lang="fr-FR"/>
              <a:t> issues in Linux </a:t>
            </a:r>
            <a:r>
              <a:rPr lang="fr-FR" err="1"/>
              <a:t>execution</a:t>
            </a:r>
            <a:r>
              <a:rPr lang="fr-FR"/>
              <a:t> monitoring.</a:t>
            </a:r>
            <a:br>
              <a:rPr lang="fr-FR"/>
            </a:br>
            <a:r>
              <a:rPr lang="fr-FR"/>
              <a:t>2️⃣ </a:t>
            </a:r>
            <a:r>
              <a:rPr lang="fr-FR" b="1" err="1"/>
              <a:t>Requirements</a:t>
            </a:r>
            <a:r>
              <a:rPr lang="fr-FR" b="1"/>
              <a:t> Phase</a:t>
            </a:r>
            <a:r>
              <a:rPr lang="fr-FR"/>
              <a:t> → Customer </a:t>
            </a:r>
            <a:r>
              <a:rPr lang="fr-FR" err="1"/>
              <a:t>requirements</a:t>
            </a:r>
            <a:r>
              <a:rPr lang="fr-FR"/>
              <a:t> </a:t>
            </a:r>
            <a:r>
              <a:rPr lang="fr-FR" err="1"/>
              <a:t>gathered</a:t>
            </a:r>
            <a:r>
              <a:rPr lang="fr-FR"/>
              <a:t> (</a:t>
            </a:r>
            <a:r>
              <a:rPr lang="fr-FR" err="1"/>
              <a:t>security</a:t>
            </a:r>
            <a:r>
              <a:rPr lang="fr-FR"/>
              <a:t> </a:t>
            </a:r>
            <a:r>
              <a:rPr lang="fr-FR" err="1"/>
              <a:t>policies</a:t>
            </a:r>
            <a:r>
              <a:rPr lang="fr-FR"/>
              <a:t>, kernel </a:t>
            </a:r>
            <a:r>
              <a:rPr lang="fr-FR" err="1"/>
              <a:t>integration</a:t>
            </a:r>
            <a:r>
              <a:rPr lang="fr-FR"/>
              <a:t>, </a:t>
            </a:r>
            <a:r>
              <a:rPr lang="fr-FR" err="1"/>
              <a:t>eBPF</a:t>
            </a:r>
            <a:r>
              <a:rPr lang="fr-FR"/>
              <a:t> </a:t>
            </a:r>
            <a:r>
              <a:rPr lang="fr-FR" err="1"/>
              <a:t>decision</a:t>
            </a:r>
            <a:r>
              <a:rPr lang="fr-FR"/>
              <a:t>).</a:t>
            </a:r>
            <a:br>
              <a:rPr lang="fr-FR"/>
            </a:br>
            <a:r>
              <a:rPr lang="fr-FR"/>
              <a:t>3️⃣ </a:t>
            </a:r>
            <a:r>
              <a:rPr lang="fr-FR" b="1"/>
              <a:t>Design Phase</a:t>
            </a:r>
            <a:r>
              <a:rPr lang="fr-FR"/>
              <a:t> → Architecture planning (Gantt, WBS, </a:t>
            </a:r>
            <a:r>
              <a:rPr lang="fr-FR" err="1"/>
              <a:t>technical</a:t>
            </a:r>
            <a:r>
              <a:rPr lang="fr-FR"/>
              <a:t> stack: </a:t>
            </a:r>
            <a:r>
              <a:rPr lang="fr-FR" err="1"/>
              <a:t>eBPF</a:t>
            </a:r>
            <a:r>
              <a:rPr lang="fr-FR"/>
              <a:t>, C, Trello for </a:t>
            </a:r>
            <a:r>
              <a:rPr lang="fr-FR" err="1"/>
              <a:t>task</a:t>
            </a:r>
            <a:r>
              <a:rPr lang="fr-FR"/>
              <a:t> management).</a:t>
            </a:r>
            <a:br>
              <a:rPr lang="fr-FR"/>
            </a:br>
            <a:r>
              <a:rPr lang="fr-FR"/>
              <a:t>4️⃣ </a:t>
            </a:r>
            <a:r>
              <a:rPr lang="fr-FR" b="1" err="1"/>
              <a:t>Development</a:t>
            </a:r>
            <a:r>
              <a:rPr lang="fr-FR" b="1"/>
              <a:t> Phase</a:t>
            </a:r>
            <a:r>
              <a:rPr lang="fr-FR"/>
              <a:t> → Coding the kernel module, </a:t>
            </a:r>
            <a:r>
              <a:rPr lang="fr-FR" err="1"/>
              <a:t>database</a:t>
            </a:r>
            <a:r>
              <a:rPr lang="fr-FR"/>
              <a:t>, and user interface.</a:t>
            </a:r>
            <a:br>
              <a:rPr lang="fr-FR"/>
            </a:br>
            <a:r>
              <a:rPr lang="fr-FR"/>
              <a:t>5️⃣ </a:t>
            </a:r>
            <a:r>
              <a:rPr lang="fr-FR" b="1" err="1"/>
              <a:t>Integration</a:t>
            </a:r>
            <a:r>
              <a:rPr lang="fr-FR" b="1"/>
              <a:t> &amp; Validation</a:t>
            </a:r>
            <a:r>
              <a:rPr lang="fr-FR"/>
              <a:t> → </a:t>
            </a:r>
            <a:r>
              <a:rPr lang="fr-FR" err="1"/>
              <a:t>Connecting</a:t>
            </a:r>
            <a:r>
              <a:rPr lang="fr-FR"/>
              <a:t> the system components, </a:t>
            </a:r>
            <a:r>
              <a:rPr lang="fr-FR" err="1"/>
              <a:t>ensuring</a:t>
            </a:r>
            <a:r>
              <a:rPr lang="fr-FR"/>
              <a:t> </a:t>
            </a:r>
            <a:r>
              <a:rPr lang="fr-FR" err="1"/>
              <a:t>proper</a:t>
            </a:r>
            <a:r>
              <a:rPr lang="fr-FR"/>
              <a:t> permission </a:t>
            </a:r>
            <a:r>
              <a:rPr lang="fr-FR" err="1"/>
              <a:t>enforcement</a:t>
            </a:r>
            <a:r>
              <a:rPr lang="fr-FR"/>
              <a:t>.</a:t>
            </a:r>
            <a:br>
              <a:rPr lang="fr-FR"/>
            </a:br>
            <a:r>
              <a:rPr lang="fr-FR"/>
              <a:t>6️⃣ </a:t>
            </a:r>
            <a:r>
              <a:rPr lang="fr-FR" b="1"/>
              <a:t>System </a:t>
            </a:r>
            <a:r>
              <a:rPr lang="fr-FR" b="1" err="1"/>
              <a:t>Testing</a:t>
            </a:r>
            <a:r>
              <a:rPr lang="fr-FR"/>
              <a:t> → </a:t>
            </a:r>
            <a:r>
              <a:rPr lang="fr-FR" err="1"/>
              <a:t>Verifying</a:t>
            </a:r>
            <a:r>
              <a:rPr lang="fr-FR"/>
              <a:t> </a:t>
            </a:r>
            <a:r>
              <a:rPr lang="fr-FR" err="1"/>
              <a:t>security</a:t>
            </a:r>
            <a:r>
              <a:rPr lang="fr-FR"/>
              <a:t> </a:t>
            </a:r>
            <a:r>
              <a:rPr lang="fr-FR" err="1"/>
              <a:t>policies</a:t>
            </a:r>
            <a:r>
              <a:rPr lang="fr-FR"/>
              <a:t>, </a:t>
            </a:r>
            <a:r>
              <a:rPr lang="fr-FR" err="1"/>
              <a:t>execution</a:t>
            </a:r>
            <a:r>
              <a:rPr lang="fr-FR"/>
              <a:t> control, and performance.</a:t>
            </a:r>
            <a:br>
              <a:rPr lang="fr-FR"/>
            </a:br>
            <a:r>
              <a:rPr lang="fr-FR"/>
              <a:t>7️⃣ </a:t>
            </a:r>
            <a:r>
              <a:rPr lang="fr-FR" b="1"/>
              <a:t>Final Validation</a:t>
            </a:r>
            <a:r>
              <a:rPr lang="fr-FR"/>
              <a:t> → Customer validation, </a:t>
            </a:r>
            <a:r>
              <a:rPr lang="fr-FR" err="1"/>
              <a:t>ensuring</a:t>
            </a:r>
            <a:r>
              <a:rPr lang="fr-FR"/>
              <a:t>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meets</a:t>
            </a:r>
            <a:r>
              <a:rPr lang="fr-FR"/>
              <a:t> </a:t>
            </a:r>
            <a:r>
              <a:rPr lang="fr-FR" err="1"/>
              <a:t>ISEN’s</a:t>
            </a:r>
            <a:r>
              <a:rPr lang="fr-FR"/>
              <a:t> expectations.</a:t>
            </a:r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A3F05F4-1291-416E-04B8-779C5CF77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28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516600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FA82B-D1E0-D6A3-7B2F-D4E5A40F6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F7D1C73-9C6C-932C-7354-33679630D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7E1CF8-82B4-76AD-9857-0CB61BD4D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21BDFF-EBDB-DF56-F194-07F5EBECF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30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709421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915AB-4ACA-C1DA-E354-0B9589EA2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38C10F-6B27-2849-9A4A-2C4B82972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3126F84-49DD-B86B-E717-7B5E4E007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DEC8C1-87D8-9D06-16AC-80819CAC3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31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504119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Key Points: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Cybersecurity Challenges in Linux Systems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Linux, despite its robust security, is vulnerable to </a:t>
            </a:r>
            <a:r>
              <a:rPr lang="en-US" b="1"/>
              <a:t>malware</a:t>
            </a:r>
            <a:r>
              <a:rPr lang="en-US"/>
              <a:t>, </a:t>
            </a:r>
            <a:r>
              <a:rPr lang="en-US" b="1"/>
              <a:t>unauthorized system access</a:t>
            </a:r>
            <a:r>
              <a:rPr lang="en-US"/>
              <a:t>, and </a:t>
            </a:r>
            <a:r>
              <a:rPr lang="en-US" b="1"/>
              <a:t>sandbox escapes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System administrators lack a built-in way to </a:t>
            </a:r>
            <a:r>
              <a:rPr lang="en-US" b="1"/>
              <a:t>dynamically restrict</a:t>
            </a:r>
            <a:r>
              <a:rPr lang="en-US"/>
              <a:t> application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SuperNanny’s</a:t>
            </a:r>
            <a:r>
              <a:rPr lang="en-US" b="1"/>
              <a:t> Role in Solving These Issues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Linux kernel module</a:t>
            </a:r>
            <a:r>
              <a:rPr lang="en-US"/>
              <a:t> that </a:t>
            </a:r>
            <a:r>
              <a:rPr lang="en-US" b="1"/>
              <a:t>monitors and intercepts system calls</a:t>
            </a:r>
            <a:r>
              <a:rPr lang="en-US"/>
              <a:t> before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Uses </a:t>
            </a:r>
            <a:r>
              <a:rPr lang="en-US" b="1"/>
              <a:t>Landlock</a:t>
            </a:r>
            <a:r>
              <a:rPr lang="en-US"/>
              <a:t> to enforce strict security policies dynamically.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Local use</a:t>
            </a:r>
            <a:endParaRPr lang="en-US"/>
          </a:p>
          <a:p>
            <a:endParaRPr lang="fr-NC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669089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E75E3-35E8-113B-E748-0315E5AF5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F981D5B-E374-2939-82FE-CA4AEB7C4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FE126FA-712D-90DB-C1DD-E69DCE5FD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NC" dirty="0"/>
              <a:t>📊 </a:t>
            </a:r>
            <a:r>
              <a:rPr lang="fr-FR" b="1" dirty="0" err="1"/>
              <a:t>Cost</a:t>
            </a:r>
            <a:r>
              <a:rPr lang="fr-FR" b="1" dirty="0"/>
              <a:t> </a:t>
            </a:r>
            <a:r>
              <a:rPr lang="fr-FR" b="1" dirty="0" err="1"/>
              <a:t>Categories</a:t>
            </a:r>
            <a:endParaRPr lang="fr-FR" dirty="0"/>
          </a:p>
          <a:p>
            <a:r>
              <a:rPr lang="fr-FR" b="1" dirty="0"/>
              <a:t>1️⃣ </a:t>
            </a:r>
            <a:r>
              <a:rPr lang="fr-FR" b="1" dirty="0" err="1"/>
              <a:t>Material</a:t>
            </a:r>
            <a:r>
              <a:rPr lang="fr-FR" b="1" dirty="0"/>
              <a:t> </a:t>
            </a:r>
            <a:r>
              <a:rPr lang="fr-FR" b="1" dirty="0" err="1"/>
              <a:t>Cost</a:t>
            </a:r>
            <a:r>
              <a:rPr lang="fr-FR" b="1" dirty="0"/>
              <a:t> (Infrastructure) </a:t>
            </a:r>
            <a:r>
              <a:rPr lang="fr-NC" b="1" dirty="0"/>
              <a:t>💻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Current</a:t>
            </a:r>
            <a:r>
              <a:rPr lang="fr-FR" b="1" dirty="0"/>
              <a:t> Phase</a:t>
            </a:r>
            <a:r>
              <a:rPr lang="fr-FR" dirty="0"/>
              <a:t>: ISEN </a:t>
            </a:r>
            <a:r>
              <a:rPr lang="fr-FR" dirty="0" err="1"/>
              <a:t>provides</a:t>
            </a:r>
            <a:r>
              <a:rPr lang="fr-FR" dirty="0"/>
              <a:t> servers → </a:t>
            </a:r>
            <a:r>
              <a:rPr lang="fr-FR" b="1" dirty="0"/>
              <a:t>0€ initial </a:t>
            </a:r>
            <a:r>
              <a:rPr lang="fr-FR" b="1" dirty="0" err="1"/>
              <a:t>cost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Future Enterprise </a:t>
            </a:r>
            <a:r>
              <a:rPr lang="fr-FR" b="1" dirty="0" err="1"/>
              <a:t>Deployment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/>
              <a:t>Dedicated</a:t>
            </a:r>
            <a:r>
              <a:rPr lang="fr-FR" b="1" dirty="0"/>
              <a:t> On-</a:t>
            </a:r>
            <a:r>
              <a:rPr lang="fr-FR" b="1" dirty="0" err="1"/>
              <a:t>Premise</a:t>
            </a:r>
            <a:r>
              <a:rPr lang="fr-FR" b="1" dirty="0"/>
              <a:t> Servers</a:t>
            </a:r>
            <a:r>
              <a:rPr lang="fr-FR" dirty="0"/>
              <a:t>: High-performance machines for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Cloud </a:t>
            </a:r>
            <a:r>
              <a:rPr lang="fr-FR" b="1" dirty="0" err="1"/>
              <a:t>Hosting</a:t>
            </a:r>
            <a:r>
              <a:rPr lang="fr-FR" b="1" dirty="0"/>
              <a:t> (AWS, Azure, GCP)</a:t>
            </a:r>
            <a:r>
              <a:rPr lang="fr-FR" dirty="0"/>
              <a:t>: </a:t>
            </a:r>
            <a:r>
              <a:rPr lang="fr-FR" dirty="0" err="1"/>
              <a:t>Optional</a:t>
            </a:r>
            <a:r>
              <a:rPr lang="fr-FR" dirty="0"/>
              <a:t> for scalable </a:t>
            </a:r>
            <a:r>
              <a:rPr lang="fr-FR" dirty="0" err="1"/>
              <a:t>enterprise</a:t>
            </a:r>
            <a:r>
              <a:rPr lang="fr-FR" dirty="0"/>
              <a:t>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/>
              <a:t>Estimated</a:t>
            </a:r>
            <a:r>
              <a:rPr lang="fr-FR" b="1" dirty="0"/>
              <a:t> </a:t>
            </a:r>
            <a:r>
              <a:rPr lang="fr-FR" b="1" dirty="0" err="1"/>
              <a:t>Cost</a:t>
            </a:r>
            <a:r>
              <a:rPr lang="fr-FR" b="1" dirty="0"/>
              <a:t> per Server</a:t>
            </a:r>
            <a:r>
              <a:rPr lang="fr-FR" dirty="0"/>
              <a:t>: </a:t>
            </a:r>
            <a:r>
              <a:rPr lang="fr-FR" b="1" dirty="0"/>
              <a:t>€5000/server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For Large </a:t>
            </a:r>
            <a:r>
              <a:rPr lang="fr-FR" b="1" dirty="0" err="1"/>
              <a:t>Deployments</a:t>
            </a:r>
            <a:r>
              <a:rPr lang="fr-FR" b="1" dirty="0"/>
              <a:t> (10 servers per </a:t>
            </a:r>
            <a:r>
              <a:rPr lang="fr-FR" b="1" dirty="0" err="1"/>
              <a:t>company</a:t>
            </a:r>
            <a:r>
              <a:rPr lang="fr-FR" b="1" dirty="0"/>
              <a:t>)</a:t>
            </a:r>
            <a:r>
              <a:rPr lang="fr-FR" dirty="0"/>
              <a:t> → </a:t>
            </a:r>
            <a:r>
              <a:rPr lang="fr-FR" b="1" dirty="0"/>
              <a:t>€50,000 setup </a:t>
            </a:r>
            <a:r>
              <a:rPr lang="fr-FR" b="1" dirty="0" err="1"/>
              <a:t>cost</a:t>
            </a:r>
            <a:r>
              <a:rPr lang="fr-FR" b="1" dirty="0"/>
              <a:t> per </a:t>
            </a:r>
            <a:r>
              <a:rPr lang="fr-FR" b="1" dirty="0" err="1"/>
              <a:t>enterprise</a:t>
            </a:r>
            <a:r>
              <a:rPr lang="fr-FR" dirty="0"/>
              <a:t>.</a:t>
            </a:r>
          </a:p>
          <a:p>
            <a:r>
              <a:rPr lang="fr-FR" b="1" dirty="0"/>
              <a:t>2️⃣ Production </a:t>
            </a:r>
            <a:r>
              <a:rPr lang="fr-FR" b="1" dirty="0" err="1"/>
              <a:t>Cost</a:t>
            </a:r>
            <a:r>
              <a:rPr lang="fr-FR" b="1" dirty="0"/>
              <a:t> (</a:t>
            </a:r>
            <a:r>
              <a:rPr lang="fr-FR" b="1" dirty="0" err="1"/>
              <a:t>Development</a:t>
            </a:r>
            <a:r>
              <a:rPr lang="fr-FR" b="1" dirty="0"/>
              <a:t>) </a:t>
            </a:r>
            <a:r>
              <a:rPr lang="fr-NC" b="1" dirty="0"/>
              <a:t>🛠️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Team Composition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5 </a:t>
            </a:r>
            <a:r>
              <a:rPr lang="fr-FR" dirty="0" err="1"/>
              <a:t>engineers</a:t>
            </a:r>
            <a:r>
              <a:rPr lang="fr-FR" dirty="0"/>
              <a:t> </a:t>
            </a:r>
            <a:r>
              <a:rPr lang="fr-FR" dirty="0" err="1"/>
              <a:t>worked</a:t>
            </a:r>
            <a:r>
              <a:rPr lang="fr-FR" dirty="0"/>
              <a:t> on the </a:t>
            </a:r>
            <a:r>
              <a:rPr lang="fr-FR" dirty="0" err="1"/>
              <a:t>project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per </a:t>
            </a:r>
            <a:r>
              <a:rPr lang="fr-FR" dirty="0" err="1"/>
              <a:t>cybersecurity</a:t>
            </a:r>
            <a:r>
              <a:rPr lang="fr-FR" dirty="0"/>
              <a:t> software </a:t>
            </a:r>
            <a:r>
              <a:rPr lang="fr-FR" dirty="0" err="1"/>
              <a:t>engineer</a:t>
            </a:r>
            <a:r>
              <a:rPr lang="fr-FR" dirty="0"/>
              <a:t>: </a:t>
            </a:r>
            <a:r>
              <a:rPr lang="fr-FR" b="1" dirty="0"/>
              <a:t>€300/</a:t>
            </a:r>
            <a:r>
              <a:rPr lang="fr-FR" b="1" dirty="0" err="1"/>
              <a:t>day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Development</a:t>
            </a:r>
            <a:r>
              <a:rPr lang="fr-FR" b="1" dirty="0"/>
              <a:t> Time</a:t>
            </a:r>
            <a:r>
              <a:rPr lang="fr-FR" dirty="0"/>
              <a:t>: ~6 </a:t>
            </a:r>
            <a:r>
              <a:rPr lang="fr-FR" dirty="0" err="1"/>
              <a:t>months</a:t>
            </a:r>
            <a:r>
              <a:rPr lang="fr-FR" dirty="0"/>
              <a:t> (≈ 120 </a:t>
            </a:r>
            <a:r>
              <a:rPr lang="fr-FR" dirty="0" err="1"/>
              <a:t>working</a:t>
            </a:r>
            <a:r>
              <a:rPr lang="fr-FR" dirty="0"/>
              <a:t> </a:t>
            </a:r>
            <a:r>
              <a:rPr lang="fr-FR" dirty="0" err="1"/>
              <a:t>days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Total Engineering </a:t>
            </a:r>
            <a:r>
              <a:rPr lang="fr-FR" b="1" dirty="0" err="1"/>
              <a:t>Cost</a:t>
            </a:r>
            <a:r>
              <a:rPr lang="fr-FR" dirty="0"/>
              <a:t>:</a:t>
            </a:r>
            <a:br>
              <a:rPr lang="fr-FR" dirty="0"/>
            </a:br>
            <a:r>
              <a:rPr lang="fr-FR" b="1" dirty="0"/>
              <a:t>5 </a:t>
            </a:r>
            <a:r>
              <a:rPr lang="fr-FR" b="1" dirty="0" err="1"/>
              <a:t>engineers</a:t>
            </a:r>
            <a:r>
              <a:rPr lang="fr-FR" b="1" dirty="0"/>
              <a:t> × €300/</a:t>
            </a:r>
            <a:r>
              <a:rPr lang="fr-FR" b="1" dirty="0" err="1"/>
              <a:t>day</a:t>
            </a:r>
            <a:r>
              <a:rPr lang="fr-FR" b="1" dirty="0"/>
              <a:t> × 120 </a:t>
            </a:r>
            <a:r>
              <a:rPr lang="fr-FR" b="1" dirty="0" err="1"/>
              <a:t>days</a:t>
            </a:r>
            <a:r>
              <a:rPr lang="fr-FR" dirty="0"/>
              <a:t> = </a:t>
            </a:r>
            <a:r>
              <a:rPr lang="fr-FR" b="1" dirty="0"/>
              <a:t>€180,000</a:t>
            </a:r>
            <a:r>
              <a:rPr lang="fr-FR" dirty="0"/>
              <a:t>.</a:t>
            </a:r>
          </a:p>
          <a:p>
            <a:r>
              <a:rPr lang="fr-FR" b="1" dirty="0"/>
              <a:t>3️⃣ Product </a:t>
            </a:r>
            <a:r>
              <a:rPr lang="fr-FR" b="1" dirty="0" err="1"/>
              <a:t>Cost</a:t>
            </a:r>
            <a:r>
              <a:rPr lang="fr-FR" b="1" dirty="0"/>
              <a:t> (</a:t>
            </a:r>
            <a:r>
              <a:rPr lang="fr-FR" b="1" dirty="0" err="1"/>
              <a:t>Market</a:t>
            </a:r>
            <a:r>
              <a:rPr lang="fr-FR" b="1" dirty="0"/>
              <a:t> &amp; Sales) </a:t>
            </a:r>
            <a:r>
              <a:rPr lang="fr-NC" b="1" dirty="0"/>
              <a:t>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Targeted</a:t>
            </a:r>
            <a:r>
              <a:rPr lang="fr-FR" b="1" dirty="0"/>
              <a:t> Clients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Universities</a:t>
            </a:r>
            <a:r>
              <a:rPr lang="fr-FR" dirty="0"/>
              <a:t> &amp; </a:t>
            </a:r>
            <a:r>
              <a:rPr lang="fr-FR" dirty="0" err="1"/>
              <a:t>research</a:t>
            </a:r>
            <a:r>
              <a:rPr lang="fr-FR" dirty="0"/>
              <a:t> </a:t>
            </a:r>
            <a:r>
              <a:rPr lang="fr-FR" dirty="0" err="1"/>
              <a:t>labs</a:t>
            </a:r>
            <a:r>
              <a:rPr lang="fr-FR" dirty="0"/>
              <a:t> </a:t>
            </a:r>
            <a:r>
              <a:rPr lang="fr-NC" dirty="0"/>
              <a:t>🏫.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/>
              <a:t>Cybersecurity</a:t>
            </a:r>
            <a:r>
              <a:rPr lang="fr-FR" dirty="0"/>
              <a:t> </a:t>
            </a:r>
            <a:r>
              <a:rPr lang="fr-FR" dirty="0" err="1"/>
              <a:t>companies</a:t>
            </a:r>
            <a:r>
              <a:rPr lang="fr-FR" dirty="0"/>
              <a:t> </a:t>
            </a:r>
            <a:r>
              <a:rPr lang="fr-NC" dirty="0"/>
              <a:t>🔐.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Large </a:t>
            </a:r>
            <a:r>
              <a:rPr lang="fr-FR" dirty="0" err="1"/>
              <a:t>enterprises</a:t>
            </a:r>
            <a:r>
              <a:rPr lang="fr-FR" dirty="0"/>
              <a:t> </a:t>
            </a:r>
            <a:r>
              <a:rPr lang="fr-FR" dirty="0" err="1"/>
              <a:t>needing</a:t>
            </a:r>
            <a:r>
              <a:rPr lang="fr-FR" dirty="0"/>
              <a:t>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security</a:t>
            </a:r>
            <a:r>
              <a:rPr lang="fr-FR" dirty="0"/>
              <a:t> </a:t>
            </a:r>
            <a:r>
              <a:rPr lang="fr-NC" dirty="0"/>
              <a:t>🏢.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Potential</a:t>
            </a:r>
            <a:r>
              <a:rPr lang="fr-FR" b="1" dirty="0"/>
              <a:t> Pricing Model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/>
              <a:t>License-</a:t>
            </a:r>
            <a:r>
              <a:rPr lang="fr-FR" b="1" dirty="0" err="1"/>
              <a:t>based</a:t>
            </a:r>
            <a:r>
              <a:rPr lang="fr-FR" b="1" dirty="0"/>
              <a:t> model</a:t>
            </a:r>
            <a:r>
              <a:rPr lang="fr-FR" dirty="0"/>
              <a:t> → €5000 per </a:t>
            </a:r>
            <a:r>
              <a:rPr lang="fr-FR" dirty="0" err="1"/>
              <a:t>organization</a:t>
            </a:r>
            <a:r>
              <a:rPr lang="fr-F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b="1" dirty="0" err="1"/>
              <a:t>Subscription-based</a:t>
            </a:r>
            <a:r>
              <a:rPr lang="fr-FR" b="1" dirty="0"/>
              <a:t> model</a:t>
            </a:r>
            <a:r>
              <a:rPr lang="fr-FR" dirty="0"/>
              <a:t> → €500/</a:t>
            </a:r>
            <a:r>
              <a:rPr lang="fr-FR" dirty="0" err="1"/>
              <a:t>year</a:t>
            </a:r>
            <a:r>
              <a:rPr lang="fr-FR" dirty="0"/>
              <a:t> per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/>
              <a:t>Projected</a:t>
            </a:r>
            <a:r>
              <a:rPr lang="fr-FR" b="1" dirty="0"/>
              <a:t> Break-</a:t>
            </a:r>
            <a:r>
              <a:rPr lang="fr-FR" b="1" dirty="0" err="1"/>
              <a:t>even</a:t>
            </a:r>
            <a:r>
              <a:rPr lang="fr-FR" b="1" dirty="0"/>
              <a:t> Point</a:t>
            </a:r>
            <a:r>
              <a:rPr lang="fr-F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sell</a:t>
            </a:r>
            <a:r>
              <a:rPr lang="fr-FR" dirty="0"/>
              <a:t> </a:t>
            </a:r>
            <a:r>
              <a:rPr lang="fr-FR" b="1" dirty="0"/>
              <a:t>40 </a:t>
            </a:r>
            <a:r>
              <a:rPr lang="fr-FR" b="1" dirty="0" err="1"/>
              <a:t>licenses</a:t>
            </a:r>
            <a:r>
              <a:rPr lang="fr-FR" dirty="0"/>
              <a:t>, the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covered</a:t>
            </a:r>
            <a:r>
              <a:rPr lang="fr-FR" dirty="0"/>
              <a:t>.</a:t>
            </a:r>
          </a:p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3EFBFC-C3DC-74DF-6425-7DB1C411D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32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05656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5E0B-318E-00F1-88D1-32AC95BAC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A378F5-5849-5181-8C3C-595290CF16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19FCD6-66CB-C298-9DD1-7804DE0B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Final </a:t>
            </a:r>
            <a:r>
              <a:rPr lang="fr-FR" b="1" dirty="0" err="1"/>
              <a:t>Advancement</a:t>
            </a:r>
            <a:r>
              <a:rPr lang="fr-FR" b="1" dirty="0"/>
              <a:t>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✅ </a:t>
            </a:r>
            <a:r>
              <a:rPr lang="fr-FR" dirty="0"/>
              <a:t>Kernel module </a:t>
            </a:r>
            <a:r>
              <a:rPr lang="fr-FR" dirty="0" err="1"/>
              <a:t>development</a:t>
            </a:r>
            <a:r>
              <a:rPr lang="fr-FR" dirty="0"/>
              <a:t> </a:t>
            </a:r>
            <a:r>
              <a:rPr lang="fr-FR" dirty="0" err="1"/>
              <a:t>completed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b="1" dirty="0" err="1"/>
              <a:t>eBPF</a:t>
            </a:r>
            <a:r>
              <a:rPr lang="fr-FR" b="1" dirty="0"/>
              <a:t> </a:t>
            </a:r>
            <a:r>
              <a:rPr lang="fr-FR" b="1" dirty="0" err="1"/>
              <a:t>integration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✅ </a:t>
            </a:r>
            <a:r>
              <a:rPr lang="fr-FR" dirty="0"/>
              <a:t>Security </a:t>
            </a:r>
            <a:r>
              <a:rPr lang="fr-FR" dirty="0" err="1"/>
              <a:t>policies</a:t>
            </a:r>
            <a:r>
              <a:rPr lang="fr-FR" dirty="0"/>
              <a:t> </a:t>
            </a:r>
            <a:r>
              <a:rPr lang="fr-FR" dirty="0" err="1"/>
              <a:t>implemented</a:t>
            </a:r>
            <a:r>
              <a:rPr lang="fr-FR" dirty="0"/>
              <a:t> for </a:t>
            </a:r>
            <a:r>
              <a:rPr lang="fr-FR" b="1" dirty="0" err="1"/>
              <a:t>syscall</a:t>
            </a:r>
            <a:r>
              <a:rPr lang="fr-FR" b="1" dirty="0"/>
              <a:t> interception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✅ </a:t>
            </a:r>
            <a:r>
              <a:rPr lang="fr-FR" dirty="0"/>
              <a:t>Performance and </a:t>
            </a:r>
            <a:r>
              <a:rPr lang="fr-FR" b="1" dirty="0"/>
              <a:t>compatibility </a:t>
            </a:r>
            <a:r>
              <a:rPr lang="fr-FR" b="1" dirty="0" err="1"/>
              <a:t>testing</a:t>
            </a:r>
            <a:r>
              <a:rPr lang="fr-FR" dirty="0"/>
              <a:t> </a:t>
            </a:r>
            <a:r>
              <a:rPr lang="fr-FR" dirty="0" err="1"/>
              <a:t>executed</a:t>
            </a:r>
            <a:r>
              <a:rPr lang="fr-FR" dirty="0"/>
              <a:t> </a:t>
            </a:r>
            <a:r>
              <a:rPr lang="fr-FR" dirty="0" err="1"/>
              <a:t>successfully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✅ </a:t>
            </a:r>
            <a:r>
              <a:rPr lang="fr-FR" dirty="0"/>
              <a:t>Documentation </a:t>
            </a:r>
            <a:r>
              <a:rPr lang="fr-FR" dirty="0" err="1"/>
              <a:t>structured</a:t>
            </a:r>
            <a:r>
              <a:rPr lang="fr-FR" dirty="0"/>
              <a:t> for </a:t>
            </a:r>
            <a:r>
              <a:rPr lang="fr-FR" b="1" dirty="0"/>
              <a:t>future </a:t>
            </a:r>
            <a:r>
              <a:rPr lang="fr-FR" b="1" dirty="0" err="1"/>
              <a:t>scalability</a:t>
            </a:r>
            <a:r>
              <a:rPr lang="fr-FR" dirty="0"/>
              <a:t>.</a:t>
            </a:r>
          </a:p>
          <a:p>
            <a:endParaRPr lang="fr-FR" b="1" i="0" u="sng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fr-FR" b="1" dirty="0"/>
              <a:t>Final </a:t>
            </a:r>
            <a:r>
              <a:rPr lang="fr-FR" b="1" dirty="0" err="1"/>
              <a:t>Things</a:t>
            </a:r>
            <a:r>
              <a:rPr lang="fr-FR" b="1" dirty="0"/>
              <a:t> to Do: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dirty="0" err="1"/>
              <a:t>Further</a:t>
            </a:r>
            <a:r>
              <a:rPr lang="fr-FR" dirty="0"/>
              <a:t> </a:t>
            </a:r>
            <a:r>
              <a:rPr lang="fr-FR" dirty="0" err="1"/>
              <a:t>optimize</a:t>
            </a:r>
            <a:r>
              <a:rPr lang="fr-FR" dirty="0"/>
              <a:t> </a:t>
            </a:r>
            <a:r>
              <a:rPr lang="fr-FR" b="1" dirty="0" err="1"/>
              <a:t>syscall</a:t>
            </a:r>
            <a:r>
              <a:rPr lang="fr-FR" b="1" dirty="0"/>
              <a:t> interception</a:t>
            </a:r>
            <a:r>
              <a:rPr lang="fr-FR" dirty="0"/>
              <a:t> for minimal performance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b="1" dirty="0"/>
              <a:t>GUI</a:t>
            </a:r>
            <a:r>
              <a:rPr lang="fr-FR" dirty="0"/>
              <a:t> for non-</a:t>
            </a:r>
            <a:r>
              <a:rPr lang="fr-FR" dirty="0" err="1"/>
              <a:t>technical</a:t>
            </a:r>
            <a:r>
              <a:rPr lang="fr-FR" dirty="0"/>
              <a:t> </a:t>
            </a:r>
            <a:r>
              <a:rPr lang="fr-FR" dirty="0" err="1"/>
              <a:t>users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dirty="0" err="1"/>
              <a:t>Conduct</a:t>
            </a:r>
            <a:r>
              <a:rPr lang="fr-FR" dirty="0"/>
              <a:t> </a:t>
            </a:r>
            <a:r>
              <a:rPr lang="fr-FR" dirty="0" err="1"/>
              <a:t>additional</a:t>
            </a:r>
            <a:r>
              <a:rPr lang="fr-FR" dirty="0"/>
              <a:t> </a:t>
            </a:r>
            <a:r>
              <a:rPr lang="fr-FR" b="1" dirty="0" err="1"/>
              <a:t>security</a:t>
            </a:r>
            <a:r>
              <a:rPr lang="fr-FR" b="1" dirty="0"/>
              <a:t> audits</a:t>
            </a:r>
            <a:r>
              <a:rPr lang="fr-FR" dirty="0"/>
              <a:t> to </a:t>
            </a:r>
            <a:r>
              <a:rPr lang="fr-FR" dirty="0" err="1"/>
              <a:t>ensure</a:t>
            </a:r>
            <a:r>
              <a:rPr lang="fr-FR" dirty="0"/>
              <a:t> </a:t>
            </a:r>
            <a:r>
              <a:rPr lang="fr-FR" dirty="0" err="1"/>
              <a:t>robustness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🔹 </a:t>
            </a:r>
            <a:r>
              <a:rPr lang="fr-FR" dirty="0" err="1"/>
              <a:t>Prepare</a:t>
            </a:r>
            <a:r>
              <a:rPr lang="fr-FR" dirty="0"/>
              <a:t> for </a:t>
            </a:r>
            <a:r>
              <a:rPr lang="fr-FR" b="1" dirty="0" err="1"/>
              <a:t>enterprise</a:t>
            </a:r>
            <a:r>
              <a:rPr lang="fr-FR" b="1" dirty="0"/>
              <a:t> </a:t>
            </a:r>
            <a:r>
              <a:rPr lang="fr-FR" b="1" dirty="0" err="1"/>
              <a:t>deployment</a:t>
            </a:r>
            <a:r>
              <a:rPr lang="fr-FR" dirty="0"/>
              <a:t> by </a:t>
            </a:r>
            <a:r>
              <a:rPr lang="fr-FR" dirty="0" err="1"/>
              <a:t>defining</a:t>
            </a:r>
            <a:r>
              <a:rPr lang="fr-FR" dirty="0"/>
              <a:t> infrastructure </a:t>
            </a:r>
            <a:r>
              <a:rPr lang="fr-FR" dirty="0" err="1"/>
              <a:t>needs</a:t>
            </a:r>
            <a:r>
              <a:rPr lang="fr-FR" dirty="0"/>
              <a:t>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en-US" b="1" dirty="0"/>
              <a:t>Technical Assessment: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eBPF</a:t>
            </a:r>
            <a:r>
              <a:rPr lang="en-US" dirty="0"/>
              <a:t> proved to be an </a:t>
            </a:r>
            <a:r>
              <a:rPr lang="en-US" b="1" dirty="0"/>
              <a:t>effective replacement for Landlock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</a:t>
            </a:r>
            <a:r>
              <a:rPr lang="en-US" b="1" dirty="0"/>
              <a:t>performance maintained</a:t>
            </a:r>
            <a:r>
              <a:rPr lang="en-US" dirty="0"/>
              <a:t> despite security enforcement.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 with Kubernetes</a:t>
            </a:r>
            <a:r>
              <a:rPr lang="en-US" dirty="0"/>
              <a:t> needs further refinement.</a:t>
            </a:r>
          </a:p>
          <a:p>
            <a:endParaRPr lang="fr-FR" dirty="0">
              <a:sym typeface="Wingdings" panose="05000000000000000000" pitchFamily="2" charset="2"/>
            </a:endParaRPr>
          </a:p>
          <a:p>
            <a:r>
              <a:rPr lang="fr-FR" b="1" dirty="0"/>
              <a:t>Team </a:t>
            </a:r>
            <a:r>
              <a:rPr lang="fr-FR" b="1" dirty="0" err="1"/>
              <a:t>Assessment</a:t>
            </a:r>
            <a:r>
              <a:rPr lang="fr-FR" b="1" dirty="0"/>
              <a:t>: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b="1" dirty="0"/>
              <a:t>Strong collaboration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b="1" dirty="0"/>
              <a:t>Trello &amp; MindView</a:t>
            </a:r>
            <a:r>
              <a:rPr lang="fr-F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b="1" dirty="0"/>
              <a:t>Adaptive </a:t>
            </a:r>
            <a:r>
              <a:rPr lang="fr-FR" b="1" dirty="0" err="1"/>
              <a:t>problem-solving</a:t>
            </a:r>
            <a:r>
              <a:rPr lang="fr-FR" b="1" dirty="0"/>
              <a:t> </a:t>
            </a:r>
            <a:r>
              <a:rPr lang="fr-FR" b="1" dirty="0" err="1"/>
              <a:t>skills</a:t>
            </a:r>
            <a:r>
              <a:rPr lang="fr-FR" dirty="0"/>
              <a:t> (</a:t>
            </a:r>
            <a:r>
              <a:rPr lang="fr-FR" dirty="0" err="1"/>
              <a:t>switching</a:t>
            </a:r>
            <a:r>
              <a:rPr lang="fr-FR" dirty="0"/>
              <a:t> tech stack </a:t>
            </a:r>
            <a:r>
              <a:rPr lang="fr-FR" dirty="0" err="1"/>
              <a:t>efficiently</a:t>
            </a:r>
            <a:r>
              <a:rPr lang="fr-F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NC" dirty="0"/>
              <a:t> </a:t>
            </a:r>
            <a:r>
              <a:rPr lang="fr-FR" b="1" dirty="0" err="1"/>
              <a:t>Better</a:t>
            </a:r>
            <a:r>
              <a:rPr lang="fr-FR" b="1" dirty="0"/>
              <a:t> time allocation</a:t>
            </a:r>
            <a:r>
              <a:rPr lang="fr-FR" dirty="0"/>
              <a:t> for </a:t>
            </a:r>
            <a:r>
              <a:rPr lang="fr-FR" b="1" dirty="0" err="1"/>
              <a:t>testing</a:t>
            </a:r>
            <a:r>
              <a:rPr lang="fr-FR" b="1" dirty="0"/>
              <a:t> &amp; </a:t>
            </a:r>
            <a:r>
              <a:rPr lang="fr-FR" b="1" dirty="0" err="1"/>
              <a:t>debugging</a:t>
            </a:r>
            <a:r>
              <a:rPr lang="fr-FR" dirty="0"/>
              <a:t> </a:t>
            </a:r>
            <a:r>
              <a:rPr lang="fr-FR" dirty="0" err="1"/>
              <a:t>needed</a:t>
            </a:r>
            <a:r>
              <a:rPr lang="fr-FR" dirty="0"/>
              <a:t>.</a:t>
            </a:r>
          </a:p>
          <a:p>
            <a:pPr marL="171450" indent="-171450">
              <a:buFontTx/>
              <a:buChar char="-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b="1" u="sng" dirty="0" err="1">
                <a:sym typeface="Wingdings" panose="05000000000000000000" pitchFamily="2" charset="2"/>
              </a:rPr>
              <a:t>Environetemental</a:t>
            </a:r>
            <a:r>
              <a:rPr lang="fr-FR" b="1" u="sng" dirty="0">
                <a:sym typeface="Wingdings" panose="05000000000000000000" pitchFamily="2" charset="2"/>
              </a:rPr>
              <a:t> impacts:</a:t>
            </a:r>
          </a:p>
          <a:p>
            <a:r>
              <a:rPr lang="fr-NC" dirty="0"/>
              <a:t>✅ </a:t>
            </a:r>
            <a:r>
              <a:rPr lang="fr-FR" b="1" dirty="0" err="1"/>
              <a:t>SuperNanny</a:t>
            </a:r>
            <a:r>
              <a:rPr lang="fr-FR" b="1" dirty="0"/>
              <a:t> </a:t>
            </a:r>
            <a:r>
              <a:rPr lang="fr-FR" b="1" dirty="0" err="1"/>
              <a:t>reduces</a:t>
            </a:r>
            <a:r>
              <a:rPr lang="fr-FR" b="1" dirty="0"/>
              <a:t> </a:t>
            </a:r>
            <a:r>
              <a:rPr lang="fr-FR" b="1" dirty="0" err="1"/>
              <a:t>unnecessary</a:t>
            </a:r>
            <a:r>
              <a:rPr lang="fr-FR" b="1" dirty="0"/>
              <a:t> </a:t>
            </a:r>
            <a:r>
              <a:rPr lang="fr-FR" b="1" dirty="0" err="1"/>
              <a:t>resource</a:t>
            </a:r>
            <a:r>
              <a:rPr lang="fr-FR" b="1" dirty="0"/>
              <a:t> usage</a:t>
            </a:r>
            <a:r>
              <a:rPr lang="fr-FR" dirty="0"/>
              <a:t> by </a:t>
            </a:r>
            <a:r>
              <a:rPr lang="fr-FR" dirty="0" err="1"/>
              <a:t>optimizing</a:t>
            </a:r>
            <a:r>
              <a:rPr lang="fr-FR" dirty="0"/>
              <a:t> app </a:t>
            </a:r>
            <a:r>
              <a:rPr lang="fr-FR" dirty="0" err="1"/>
              <a:t>execution</a:t>
            </a:r>
            <a:r>
              <a:rPr lang="fr-FR" dirty="0"/>
              <a:t>.</a:t>
            </a:r>
            <a:r>
              <a:rPr lang="fr-NC" dirty="0"/>
              <a:t>🔹 </a:t>
            </a:r>
            <a:r>
              <a:rPr lang="fr-FR" b="1" dirty="0"/>
              <a:t>Cloud </a:t>
            </a:r>
            <a:r>
              <a:rPr lang="fr-FR" b="1" dirty="0" err="1"/>
              <a:t>deployment</a:t>
            </a:r>
            <a:r>
              <a:rPr lang="fr-FR" b="1" dirty="0"/>
              <a:t> </a:t>
            </a:r>
            <a:r>
              <a:rPr lang="fr-FR" b="1" dirty="0" err="1"/>
              <a:t>considerations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impact </a:t>
            </a:r>
            <a:r>
              <a:rPr lang="fr-FR" dirty="0" err="1"/>
              <a:t>energy</a:t>
            </a:r>
            <a:r>
              <a:rPr lang="fr-FR" dirty="0"/>
              <a:t> </a:t>
            </a:r>
            <a:r>
              <a:rPr lang="fr-FR" dirty="0" err="1"/>
              <a:t>consumption</a:t>
            </a:r>
            <a:r>
              <a:rPr lang="fr-FR" dirty="0"/>
              <a:t>.</a:t>
            </a:r>
            <a:r>
              <a:rPr lang="fr-NC" dirty="0"/>
              <a:t>🔹 </a:t>
            </a:r>
            <a:r>
              <a:rPr lang="fr-FR" dirty="0"/>
              <a:t>Future </a:t>
            </a:r>
            <a:r>
              <a:rPr lang="fr-FR" dirty="0" err="1"/>
              <a:t>improvement</a:t>
            </a:r>
            <a:r>
              <a:rPr lang="fr-FR" dirty="0"/>
              <a:t>: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b="1" dirty="0" err="1"/>
              <a:t>energy</a:t>
            </a:r>
            <a:r>
              <a:rPr lang="fr-FR" b="1" dirty="0"/>
              <a:t>-efficient </a:t>
            </a:r>
            <a:r>
              <a:rPr lang="fr-FR" b="1" dirty="0" err="1"/>
              <a:t>security</a:t>
            </a:r>
            <a:r>
              <a:rPr lang="fr-FR" b="1" dirty="0"/>
              <a:t> monitoring</a:t>
            </a:r>
            <a:r>
              <a:rPr lang="fr-FR" dirty="0"/>
              <a:t>.</a:t>
            </a:r>
            <a:endParaRPr lang="fr-FR" b="1" u="sng" dirty="0"/>
          </a:p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DB6DD3-CEBB-D0F0-C9A2-7143B6532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34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4101285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DFE3-DE4C-7BEE-E57F-2B327ADE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FBAB47C-3C81-DBB8-6C9E-4BB6C0DE5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5E329E7-9D26-A107-D74B-0768B186D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1AB6E5-7930-E34C-29BB-5DC67C3393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35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13637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DFA98-11CA-7E44-A0C3-A43A5E6C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9EF60BC-6FC8-05B0-1340-B586C845B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C503BDA-65D2-21D3-203E-977C421DA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About ISEN </a:t>
            </a:r>
            <a:r>
              <a:rPr lang="en-US" b="1" err="1"/>
              <a:t>Méditerranée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leading </a:t>
            </a:r>
            <a:r>
              <a:rPr lang="en-US" b="1"/>
              <a:t>engineering school</a:t>
            </a:r>
            <a:r>
              <a:rPr lang="en-US"/>
              <a:t> specialized in </a:t>
            </a:r>
            <a:r>
              <a:rPr lang="en-US" b="1"/>
              <a:t>cybersecurity, embedded systems, and IT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Provides </a:t>
            </a:r>
            <a:r>
              <a:rPr lang="en-US" b="1"/>
              <a:t>infrastructure, guidance, and industry expertise</a:t>
            </a:r>
            <a:r>
              <a:rPr lang="en-US"/>
              <a:t> to support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project aligns with ISEN’s </a:t>
            </a:r>
            <a:r>
              <a:rPr lang="en-US" b="1"/>
              <a:t>mission</a:t>
            </a:r>
            <a:r>
              <a:rPr lang="en-US"/>
              <a:t> to develop real-world security solutions for Linux-based environments.</a:t>
            </a:r>
          </a:p>
          <a:p>
            <a:r>
              <a:rPr lang="en-US" b="1"/>
              <a:t>Client’s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functional security module</a:t>
            </a:r>
            <a:r>
              <a:rPr lang="en-US"/>
              <a:t> that integrates into existing Linux distributions.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demonstration of performance and security improvements</a:t>
            </a:r>
            <a:r>
              <a:rPr lang="en-US"/>
              <a:t> using real-world attack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scalable and well-documented solution</a:t>
            </a:r>
            <a:r>
              <a:rPr lang="en-US"/>
              <a:t> for further development.</a:t>
            </a:r>
          </a:p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1E22BC-0F32-E48F-3E5F-21321B5526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4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843433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159E-249C-55C3-7F17-4019B9AB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9E2CCE3-13C9-449F-0DA4-30FD1F30B7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0B6EE3-B744-6791-3DCD-354C55224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Key Requirements from ISEN </a:t>
            </a:r>
            <a:r>
              <a:rPr lang="en-US" b="1" dirty="0" err="1"/>
              <a:t>Méditerranée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Execution Monitoring:</a:t>
            </a:r>
            <a:r>
              <a:rPr lang="en-US" dirty="0"/>
              <a:t> The system must monitor and intercept </a:t>
            </a:r>
            <a:r>
              <a:rPr lang="en-US" b="1" dirty="0"/>
              <a:t>application executions</a:t>
            </a:r>
            <a:r>
              <a:rPr lang="en-US" dirty="0"/>
              <a:t> to enforce security policies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Linux Kernel Integration:</a:t>
            </a:r>
            <a:r>
              <a:rPr lang="en-US" dirty="0"/>
              <a:t> The solution should function </a:t>
            </a:r>
            <a:r>
              <a:rPr lang="en-US" b="1" dirty="0"/>
              <a:t>at the system level</a:t>
            </a:r>
            <a:r>
              <a:rPr lang="en-US" dirty="0"/>
              <a:t>, ensuring minimal performance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Access Control Enforcement:</a:t>
            </a:r>
            <a:r>
              <a:rPr lang="en-US" dirty="0"/>
              <a:t> Originally planned via </a:t>
            </a:r>
            <a:r>
              <a:rPr lang="en-US" b="1" dirty="0"/>
              <a:t>Landlock</a:t>
            </a:r>
            <a:r>
              <a:rPr lang="en-US" dirty="0"/>
              <a:t>, the system should prevent unauthorized file or system resource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Scalability:</a:t>
            </a:r>
            <a:r>
              <a:rPr lang="en-US" dirty="0"/>
              <a:t> The architecture should be </a:t>
            </a:r>
            <a:r>
              <a:rPr lang="en-US" b="1" dirty="0"/>
              <a:t>deployable on Kubernetes</a:t>
            </a:r>
            <a:r>
              <a:rPr lang="en-US" dirty="0"/>
              <a:t>, supporting large-scale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Efficiency:</a:t>
            </a:r>
            <a:r>
              <a:rPr lang="en-US" dirty="0"/>
              <a:t> The project should minimize </a:t>
            </a:r>
            <a:r>
              <a:rPr lang="en-US" b="1" dirty="0"/>
              <a:t>latency and resource consumption</a:t>
            </a:r>
            <a:r>
              <a:rPr lang="en-US" dirty="0"/>
              <a:t>, ensuring usability in production environments.</a:t>
            </a:r>
          </a:p>
          <a:p>
            <a:r>
              <a:rPr lang="en-US" dirty="0"/>
              <a:t>✅ </a:t>
            </a:r>
            <a:r>
              <a:rPr lang="en-US" b="1" dirty="0"/>
              <a:t>Deliverables Expected by the Client: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functional kernel module</a:t>
            </a:r>
            <a:r>
              <a:rPr lang="en-US" dirty="0"/>
              <a:t> for secure execution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Real-world testing</a:t>
            </a:r>
            <a:r>
              <a:rPr lang="en-US" dirty="0"/>
              <a:t> on Linux distributions (Ubuntu, Kali,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Clear documentation</a:t>
            </a:r>
            <a:r>
              <a:rPr lang="en-US" dirty="0"/>
              <a:t> for potential future developments.</a:t>
            </a:r>
          </a:p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0CA2B-DA8C-D3E4-DCCB-0BA82D410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6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79296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3B585-6E38-E421-41EE-E96DE323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8F365F1-C3F6-2AD6-D1C2-A5F922C4D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063CB95-3E4C-149C-4F66-7F521D4D9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Initial Plan: Rust + Landlock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Rust</a:t>
            </a:r>
            <a:r>
              <a:rPr lang="en-US"/>
              <a:t>: Initially chosen for its </a:t>
            </a:r>
            <a:r>
              <a:rPr lang="en-US" b="1"/>
              <a:t>memory safety</a:t>
            </a:r>
            <a:r>
              <a:rPr lang="en-US"/>
              <a:t>, Rust turned out to be difficult for </a:t>
            </a:r>
            <a:r>
              <a:rPr lang="en-US" b="1"/>
              <a:t>direct kernel module development</a:t>
            </a:r>
            <a:r>
              <a:rPr lang="en-US"/>
              <a:t> due to compatibility constraints.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Landlock</a:t>
            </a:r>
            <a:r>
              <a:rPr lang="en-US"/>
              <a:t>: While Landlock provides </a:t>
            </a:r>
            <a:r>
              <a:rPr lang="en-US" b="1"/>
              <a:t>sandboxing capabilities</a:t>
            </a:r>
            <a:r>
              <a:rPr lang="en-US"/>
              <a:t>, it has </a:t>
            </a:r>
            <a:r>
              <a:rPr lang="en-US" b="1"/>
              <a:t>strict limitations</a:t>
            </a:r>
            <a:r>
              <a:rPr lang="en-US"/>
              <a:t>, making it hard to implement </a:t>
            </a:r>
            <a:r>
              <a:rPr lang="en-US" b="1"/>
              <a:t>dynamic access control</a:t>
            </a:r>
            <a:r>
              <a:rPr lang="en-US"/>
              <a:t> beyond file access.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Why We Shifted to </a:t>
            </a:r>
            <a:r>
              <a:rPr lang="en-US" b="1" err="1"/>
              <a:t>eBPF</a:t>
            </a:r>
            <a:r>
              <a:rPr lang="en-US" b="1"/>
              <a:t> &amp; 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eBPF</a:t>
            </a:r>
            <a:r>
              <a:rPr lang="en-US" b="1"/>
              <a:t> (Extended Berkeley Packet Filter)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Provides </a:t>
            </a:r>
            <a:r>
              <a:rPr lang="en-US" b="1"/>
              <a:t>high-performance monitoring</a:t>
            </a:r>
            <a:r>
              <a:rPr lang="en-US"/>
              <a:t> by hooking into </a:t>
            </a:r>
            <a:r>
              <a:rPr lang="en-US" b="1" err="1"/>
              <a:t>syscalls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Allows for </a:t>
            </a:r>
            <a:r>
              <a:rPr lang="en-US" b="1"/>
              <a:t>dynamic security policy enforcement</a:t>
            </a:r>
            <a:r>
              <a:rPr lang="en-US"/>
              <a:t> without major kernel modifications.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Used by </a:t>
            </a:r>
            <a:r>
              <a:rPr lang="en-US" b="1"/>
              <a:t>major Linux security tools</a:t>
            </a:r>
            <a:r>
              <a:rPr lang="en-US"/>
              <a:t> (e.g., Falco, Cilium).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C Language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Offers </a:t>
            </a:r>
            <a:r>
              <a:rPr lang="en-US" b="1"/>
              <a:t>direct kernel access</a:t>
            </a:r>
            <a:r>
              <a:rPr lang="en-US"/>
              <a:t>, making </a:t>
            </a:r>
            <a:r>
              <a:rPr lang="en-US" b="1" err="1"/>
              <a:t>syscall</a:t>
            </a:r>
            <a:r>
              <a:rPr lang="en-US" b="1"/>
              <a:t> interception and execution control more flexible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More compatible with </a:t>
            </a:r>
            <a:r>
              <a:rPr lang="en-US" b="1" err="1"/>
              <a:t>eBPF</a:t>
            </a:r>
            <a:r>
              <a:rPr lang="en-US"/>
              <a:t>, reducing development complexity.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6A5BE6-269F-920A-D588-D1F495765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8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09485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60BAE-DC38-8047-B2F8-155A229A0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FD6612E-FFDA-D0F7-1408-74940A45F0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74CECB4-6FFF-BC93-8142-0F7585D020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2. Key Architectural Components (Left Side of Slide)</a:t>
            </a:r>
          </a:p>
          <a:p>
            <a:r>
              <a:rPr lang="en-US" b="1" dirty="0"/>
              <a:t>1️⃣ User Application (Executable Program)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Any </a:t>
            </a:r>
            <a:r>
              <a:rPr lang="en-US" b="1" dirty="0"/>
              <a:t>user-launched application</a:t>
            </a:r>
            <a:r>
              <a:rPr lang="en-US" dirty="0"/>
              <a:t> (e.g., ls, cat, a custom executable).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Intercepts execution before system calls are processed.</a:t>
            </a:r>
          </a:p>
          <a:p>
            <a:r>
              <a:rPr lang="en-US" b="1" dirty="0"/>
              <a:t>2️⃣ </a:t>
            </a:r>
            <a:r>
              <a:rPr lang="en-US" b="1" dirty="0" err="1"/>
              <a:t>SuperNanny</a:t>
            </a:r>
            <a:r>
              <a:rPr lang="en-US" b="1" dirty="0"/>
              <a:t> Kernel Module (</a:t>
            </a:r>
            <a:r>
              <a:rPr lang="en-US" b="1" dirty="0" err="1"/>
              <a:t>eBPF</a:t>
            </a:r>
            <a:r>
              <a:rPr lang="en-US" b="1" dirty="0"/>
              <a:t> + 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Intercepts and monitors </a:t>
            </a:r>
            <a:r>
              <a:rPr lang="en-US" b="1" dirty="0"/>
              <a:t>system calls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Dynamically applies </a:t>
            </a:r>
            <a:r>
              <a:rPr lang="en-US" b="1" dirty="0"/>
              <a:t>security policies</a:t>
            </a:r>
            <a:r>
              <a:rPr lang="en-US" dirty="0"/>
              <a:t> to allow or block execution.</a:t>
            </a:r>
          </a:p>
          <a:p>
            <a:r>
              <a:rPr lang="en-US" b="1" dirty="0"/>
              <a:t>3️⃣ Security Policy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</a:t>
            </a:r>
            <a:r>
              <a:rPr lang="en-US" b="1" dirty="0"/>
              <a:t>rules</a:t>
            </a:r>
            <a:r>
              <a:rPr lang="en-US" dirty="0"/>
              <a:t> for permitted and restricted executions.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updated dynamically based on </a:t>
            </a:r>
            <a:r>
              <a:rPr lang="en-US" b="1" dirty="0"/>
              <a:t>administrative control</a:t>
            </a:r>
            <a:r>
              <a:rPr lang="en-US" dirty="0"/>
              <a:t>.</a:t>
            </a:r>
          </a:p>
          <a:p>
            <a:r>
              <a:rPr lang="en-US" b="1" dirty="0"/>
              <a:t>4️⃣ Logging &amp; Alert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Monitors </a:t>
            </a:r>
            <a:r>
              <a:rPr lang="en-US" b="1" dirty="0"/>
              <a:t>security events</a:t>
            </a:r>
            <a:r>
              <a:rPr lang="en-US" dirty="0"/>
              <a:t> and logs them for </a:t>
            </a:r>
            <a:r>
              <a:rPr lang="en-US" b="1" dirty="0"/>
              <a:t>analysis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trigger </a:t>
            </a:r>
            <a:r>
              <a:rPr lang="en-US" b="1" dirty="0"/>
              <a:t>real-time alerts</a:t>
            </a:r>
            <a:r>
              <a:rPr lang="en-US" dirty="0"/>
              <a:t> if an unauthorized execution occurs.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B772EF-67DC-1940-B1F6-F976950E4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10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747174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785F7-7565-1EB0-6C73-0DBEF2C5F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57660C7-35D1-0E91-96CF-6F620A81C6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8E3EDEA-C255-E8FD-2CDE-105826D51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93AC1D-1C81-A6EA-5D39-DE93024FC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11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511176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DBF94-2A94-6CA1-1EEA-18FB5E5A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0367C33-142F-BB1F-0B22-D0E5D8B78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65BEC89-D846-F130-371D-67331AD710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2. Use Cases (Left Side of Slide - Bullet Points)</a:t>
            </a:r>
          </a:p>
          <a:p>
            <a:r>
              <a:rPr lang="en-US" b="1"/>
              <a:t>1️⃣ Standard User Execution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user launches a program (ls, cat, or a custom executable).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err="1"/>
              <a:t>SuperNanny</a:t>
            </a:r>
            <a:r>
              <a:rPr lang="en-US" b="1"/>
              <a:t> intercepts</a:t>
            </a:r>
            <a:r>
              <a:rPr lang="en-US"/>
              <a:t> the system call before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</a:t>
            </a:r>
            <a:r>
              <a:rPr lang="en-US" b="1"/>
              <a:t>verifies permissions</a:t>
            </a:r>
            <a:r>
              <a:rPr lang="en-US"/>
              <a:t> in the </a:t>
            </a:r>
            <a:r>
              <a:rPr lang="en-US" b="1"/>
              <a:t>Security Policy Database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Execution </a:t>
            </a:r>
            <a:r>
              <a:rPr lang="en-US" b="1"/>
              <a:t>is either allowed or blocked</a:t>
            </a:r>
            <a:r>
              <a:rPr lang="en-US"/>
              <a:t> based on predefined security rules.</a:t>
            </a:r>
          </a:p>
          <a:p>
            <a:r>
              <a:rPr lang="en-US" b="1"/>
              <a:t>2️⃣ Unauthorized Execution Attempt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user attempts to execute a </a:t>
            </a:r>
            <a:r>
              <a:rPr lang="en-US" b="1"/>
              <a:t>restricted binary</a:t>
            </a:r>
            <a:r>
              <a:rPr lang="en-US"/>
              <a:t> or 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SuperNanny</a:t>
            </a:r>
            <a:r>
              <a:rPr lang="en-US"/>
              <a:t> </a:t>
            </a:r>
            <a:r>
              <a:rPr lang="en-US" b="1"/>
              <a:t>detects</a:t>
            </a:r>
            <a:r>
              <a:rPr lang="en-US"/>
              <a:t> the attempt and </a:t>
            </a:r>
            <a:r>
              <a:rPr lang="en-US" b="1"/>
              <a:t>blocks it</a:t>
            </a:r>
            <a:r>
              <a:rPr lang="en-US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</a:t>
            </a:r>
            <a:r>
              <a:rPr lang="en-US" b="1"/>
              <a:t>real-time alert is logged</a:t>
            </a:r>
            <a:r>
              <a:rPr lang="en-US"/>
              <a:t> to notify administrators.</a:t>
            </a:r>
          </a:p>
          <a:p>
            <a:r>
              <a:rPr lang="en-US" b="1"/>
              <a:t>3️⃣ System Administrator Modifying Security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An admin wants to </a:t>
            </a:r>
            <a:r>
              <a:rPr lang="en-US" b="1"/>
              <a:t>update execution permissions</a:t>
            </a:r>
            <a:r>
              <a:rPr lang="en-US"/>
              <a:t> for a specific user or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They update the </a:t>
            </a:r>
            <a:r>
              <a:rPr lang="en-US" b="1"/>
              <a:t>Security Policy Database</a:t>
            </a:r>
            <a:r>
              <a:rPr lang="en-US"/>
              <a:t> via CLI or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err="1"/>
              <a:t>SuperNanny</a:t>
            </a:r>
            <a:r>
              <a:rPr lang="en-US"/>
              <a:t> </a:t>
            </a:r>
            <a:r>
              <a:rPr lang="en-US" b="1"/>
              <a:t>applies the new rules dynamically</a:t>
            </a:r>
            <a:r>
              <a:rPr lang="en-US"/>
              <a:t> without requiring a system reboot.</a:t>
            </a:r>
          </a:p>
          <a:p>
            <a:r>
              <a:rPr lang="en-US" b="1"/>
              <a:t>4️⃣ Kubernetes Scaling in a Cloud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company deploys </a:t>
            </a:r>
            <a:r>
              <a:rPr lang="en-US" b="1" err="1"/>
              <a:t>SuperNanny</a:t>
            </a:r>
            <a:r>
              <a:rPr lang="en-US" b="1"/>
              <a:t> across multiple machines</a:t>
            </a:r>
            <a:r>
              <a:rPr lang="en-US"/>
              <a:t> via Kubernetes.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Security policies are </a:t>
            </a:r>
            <a:r>
              <a:rPr lang="en-US" b="1"/>
              <a:t>synchronized across all nodes</a:t>
            </a:r>
            <a:r>
              <a:rPr lang="en-US"/>
              <a:t> to enforce consistent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Logs and security events are </a:t>
            </a:r>
            <a:r>
              <a:rPr lang="en-US" b="1"/>
              <a:t>collected centrally</a:t>
            </a:r>
            <a:r>
              <a:rPr lang="en-US"/>
              <a:t> for monitoring.</a:t>
            </a:r>
          </a:p>
          <a:p>
            <a:r>
              <a:rPr lang="en-US" b="1"/>
              <a:t>3. Diagram (Right Side of Slide - Suggested Design)</a:t>
            </a:r>
          </a:p>
          <a:p>
            <a:r>
              <a:rPr lang="en-US"/>
              <a:t>Illustrate the </a:t>
            </a:r>
            <a:r>
              <a:rPr lang="en-US" b="1"/>
              <a:t>use cases with a flow diagram</a:t>
            </a:r>
            <a:r>
              <a:rPr lang="en-US"/>
              <a:t> showing:</a:t>
            </a:r>
          </a:p>
          <a:p>
            <a:pPr>
              <a:buFont typeface="+mj-lt"/>
              <a:buAutoNum type="arabicPeriod"/>
            </a:pPr>
            <a:r>
              <a:rPr lang="en-US" b="1"/>
              <a:t>User attempting to execute a program</a:t>
            </a:r>
            <a:r>
              <a:rPr lang="en-US"/>
              <a:t> → Interception by </a:t>
            </a:r>
            <a:r>
              <a:rPr lang="en-US" err="1"/>
              <a:t>SuperNanny</a:t>
            </a:r>
            <a:r>
              <a:rPr lang="en-US"/>
              <a:t> → Execution allowed or blocked.</a:t>
            </a:r>
          </a:p>
          <a:p>
            <a:pPr>
              <a:buFont typeface="+mj-lt"/>
              <a:buAutoNum type="arabicPeriod"/>
            </a:pPr>
            <a:r>
              <a:rPr lang="en-US" b="1"/>
              <a:t>Admin modifying security policies</a:t>
            </a:r>
            <a:r>
              <a:rPr lang="en-US"/>
              <a:t> → Database update → Policy applied dynamically.</a:t>
            </a:r>
          </a:p>
          <a:p>
            <a:pPr>
              <a:buFont typeface="+mj-lt"/>
              <a:buAutoNum type="arabicPeriod"/>
            </a:pPr>
            <a:r>
              <a:rPr lang="en-US" b="1" err="1"/>
              <a:t>SuperNanny</a:t>
            </a:r>
            <a:r>
              <a:rPr lang="en-US" b="1"/>
              <a:t> deployed in Kubernetes</a:t>
            </a:r>
            <a:r>
              <a:rPr lang="en-US"/>
              <a:t> → Multiple machines enforcing the same security rules.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5223FA-8645-9EB3-36C7-5C5C8E211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12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87590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D3BEE-0892-748F-57D3-6EDF68322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225871B-8E16-BB1B-77C2-3F84E265F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0C2FF6-3D1B-304C-D85A-86222B082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92808B-8967-0E9C-1A44-51ADFB971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DC359-E9DE-44B2-B7F7-6AFB29A18F33}" type="slidenum">
              <a:rPr lang="fr-NC" smtClean="0"/>
              <a:t>14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901035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7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6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7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64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1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01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6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1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3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33.svg"/><Relationship Id="rId3" Type="http://schemas.openxmlformats.org/officeDocument/2006/relationships/image" Target="../media/image4.png"/><Relationship Id="rId7" Type="http://schemas.openxmlformats.org/officeDocument/2006/relationships/image" Target="../media/image31.jpe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microsoft.com/office/2007/relationships/hdphoto" Target="../media/hdphoto4.wdp"/><Relationship Id="rId11" Type="http://schemas.openxmlformats.org/officeDocument/2006/relationships/image" Target="../media/image15.svg"/><Relationship Id="rId5" Type="http://schemas.openxmlformats.org/officeDocument/2006/relationships/image" Target="../media/image30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microsoft.com/office/2007/relationships/hdphoto" Target="../media/hdphoto1.wdp"/><Relationship Id="rId9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microsoft.com/office/2007/relationships/hdphoto" Target="../media/hdphoto1.wdp"/><Relationship Id="rId9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yscale.com/research/FR/Skill=Cyber_Security/Salary" TargetMode="External"/><Relationship Id="rId13" Type="http://schemas.openxmlformats.org/officeDocument/2006/relationships/hyperlink" Target="https://www.devopsdigest.com/state-of-ebpf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cs.ebpf.io/linux/concepts/concurrency/" TargetMode="External"/><Relationship Id="rId12" Type="http://schemas.openxmlformats.org/officeDocument/2006/relationships/hyperlink" Target="https://goabacus.com/how-much-does-a-server-cost-for-a-small-busines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sentinelone.com/blog/the-advantages-of-ebpf-for-cwpp-applications" TargetMode="External"/><Relationship Id="rId11" Type="http://schemas.openxmlformats.org/officeDocument/2006/relationships/hyperlink" Target="https://www.projectmanager.com/blog/project-management-techniques-for-every-pm" TargetMode="External"/><Relationship Id="rId5" Type="http://schemas.openxmlformats.org/officeDocument/2006/relationships/hyperlink" Target="https://www.atlassian.com/agile/project-management/tools" TargetMode="External"/><Relationship Id="rId10" Type="http://schemas.openxmlformats.org/officeDocument/2006/relationships/hyperlink" Target="https://dev.to/hkhelil/understanding-ebpf-and-its-application-in-modern-cloud-environments-3f99" TargetMode="External"/><Relationship Id="rId4" Type="http://schemas.microsoft.com/office/2007/relationships/hdphoto" Target="../media/hdphoto1.wdp"/><Relationship Id="rId9" Type="http://schemas.openxmlformats.org/officeDocument/2006/relationships/hyperlink" Target="https://www.servermania.com/kb/articles/how-much-does-a-server-cost-for-a-small-busines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microsoft.com/office/2007/relationships/hdphoto" Target="../media/hdphoto3.wdp"/><Relationship Id="rId10" Type="http://schemas.openxmlformats.org/officeDocument/2006/relationships/image" Target="../media/image15.svg"/><Relationship Id="rId4" Type="http://schemas.microsoft.com/office/2007/relationships/hdphoto" Target="../media/hdphoto1.wdp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619735" y="699247"/>
            <a:ext cx="3196684" cy="1739153"/>
          </a:xfrm>
        </p:spPr>
        <p:txBody>
          <a:bodyPr>
            <a:normAutofit/>
          </a:bodyPr>
          <a:lstStyle/>
          <a:p>
            <a:r>
              <a:rPr lang="fr-FR" err="1"/>
              <a:t>Defense</a:t>
            </a:r>
            <a:r>
              <a:rPr lang="fr-FR"/>
              <a:t> Jury</a:t>
            </a:r>
          </a:p>
        </p:txBody>
      </p:sp>
      <p:pic>
        <p:nvPicPr>
          <p:cNvPr id="11" name="Image 10" descr="Une image contenant Personnage de fiction, Graphique, Ligue des justiciers, Super-héros&#10;&#10;Description générée automatiquement">
            <a:extLst>
              <a:ext uri="{FF2B5EF4-FFF2-40B4-BE49-F238E27FC236}">
                <a16:creationId xmlns:a16="http://schemas.microsoft.com/office/drawing/2014/main" id="{0E724912-2BC2-1890-CD88-65B64FDCD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4" r="26336" b="29716"/>
          <a:stretch/>
        </p:blipFill>
        <p:spPr>
          <a:xfrm>
            <a:off x="8152237" y="389251"/>
            <a:ext cx="4066254" cy="5033354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243441" y="2997370"/>
            <a:ext cx="4066254" cy="143231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SuperNanny</a:t>
            </a:r>
            <a:endParaRPr lang="fr-FR" b="1">
              <a:solidFill>
                <a:schemeClr val="accent4">
                  <a:lumMod val="75000"/>
                </a:schemeClr>
              </a:solidFill>
            </a:endParaRPr>
          </a:p>
          <a:p>
            <a:endParaRPr lang="fr-FR" sz="400" b="1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i="1"/>
              <a:t>Enhancing Linux Security Through System Call Interception</a:t>
            </a:r>
            <a:endParaRPr lang="fr-FR" i="1"/>
          </a:p>
        </p:txBody>
      </p:sp>
      <p:pic>
        <p:nvPicPr>
          <p:cNvPr id="71" name="Picture 3">
            <a:extLst>
              <a:ext uri="{FF2B5EF4-FFF2-40B4-BE49-F238E27FC236}">
                <a16:creationId xmlns:a16="http://schemas.microsoft.com/office/drawing/2014/main" id="{70414D1B-F6F0-5A07-E222-5962DF79C0A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4026" r="26158" b="-1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19CD66F-A943-8A15-FFB4-83B13364B4F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15" name="Sous-titre 2">
            <a:extLst>
              <a:ext uri="{FF2B5EF4-FFF2-40B4-BE49-F238E27FC236}">
                <a16:creationId xmlns:a16="http://schemas.microsoft.com/office/drawing/2014/main" id="{A15AC3CB-532B-8512-A925-799BD6F3A640}"/>
              </a:ext>
            </a:extLst>
          </p:cNvPr>
          <p:cNvSpPr txBox="1">
            <a:spLocks/>
          </p:cNvSpPr>
          <p:nvPr/>
        </p:nvSpPr>
        <p:spPr>
          <a:xfrm>
            <a:off x="4847065" y="5442596"/>
            <a:ext cx="2859006" cy="14323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CAILLEAUX</a:t>
            </a:r>
            <a:r>
              <a:rPr lang="fr-FR" sz="1400" dirty="0"/>
              <a:t> Tanguy</a:t>
            </a:r>
          </a:p>
          <a:p>
            <a:r>
              <a:rPr lang="fr-FR" sz="1400" b="1" dirty="0"/>
              <a:t>CATALA</a:t>
            </a:r>
            <a:r>
              <a:rPr lang="fr-FR" sz="1400" dirty="0"/>
              <a:t> Alexandre</a:t>
            </a:r>
          </a:p>
          <a:p>
            <a:r>
              <a:rPr lang="fr-FR" sz="1400" b="1" dirty="0"/>
              <a:t>MATILLA-NORO</a:t>
            </a:r>
            <a:r>
              <a:rPr lang="fr-FR" sz="1400" dirty="0"/>
              <a:t> Lorenzo</a:t>
            </a:r>
          </a:p>
          <a:p>
            <a:r>
              <a:rPr lang="fr-FR" sz="1400" b="1" dirty="0"/>
              <a:t>VERNANCHET</a:t>
            </a:r>
            <a:r>
              <a:rPr lang="fr-FR" sz="1400" dirty="0"/>
              <a:t> Louis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8611-6351-1FEE-484B-62B33F02A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0B801F-F246-94EF-9B02-8F45059A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Static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 architecture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B5830B-4B23-ECCB-48B3-FCEE5D2F05A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9D3032A7-15F4-2DA7-176D-8357572C51A7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2B0BE36A-7503-1DE4-84F1-9F05847C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10</a:t>
            </a:fld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520EC09-7732-3379-D9D4-1DACE037E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" name="Image 11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FDA5959-4A56-2883-9F9E-397BB08FD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03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FBDB1-C499-28ED-C4A9-AB9FBB86B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D903B-7164-701B-0A6F-0F0EC940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4. Dynamic architecture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9B3F5A9-F360-5233-173D-B4E375B1D65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FCADC6-8B24-3543-9834-C3C4AEAE4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29" y="1600200"/>
            <a:ext cx="11889941" cy="4847549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748F37A-AF33-E54F-63A7-B6D59A7FBEA9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96A89BD-451C-0A6F-7955-A83D0CBC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7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68FD-C896-5F74-486D-B7D4E7C77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0198F-9F0F-0D90-616F-C48332AD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4. </a:t>
            </a:r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Use cases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7259A8-2694-696C-1233-0E690DC006D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55C4B8C-4CAB-D44B-520E-7708B8CE90FB}"/>
              </a:ext>
            </a:extLst>
          </p:cNvPr>
          <p:cNvSpPr txBox="1"/>
          <p:nvPr/>
        </p:nvSpPr>
        <p:spPr>
          <a:xfrm>
            <a:off x="2244698" y="5600824"/>
            <a:ext cx="7702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err="1"/>
              <a:t>SuperNanny</a:t>
            </a:r>
            <a:r>
              <a:rPr lang="en-US"/>
              <a:t> enforces security policies at execution time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/>
              <a:t>System administrators can dynamically update rules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/>
              <a:t>The solution scales with Kubernetes for enterprise deployment</a:t>
            </a:r>
            <a:endParaRPr lang="fr-NC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31AAD9F-37B4-0CC8-9D79-F6317044D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543" y="1673038"/>
            <a:ext cx="6404914" cy="3511923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881DA888-4EC8-87AE-877F-12D497DB9874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47433FE1-2E8A-8792-AC66-69070C45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128F2-11E3-C686-D5BB-9F0E062F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EB31E854-5D3F-AFAD-6812-9001E269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E38E795E-D433-DE11-AF1C-61061547C7DF}"/>
              </a:ext>
            </a:extLst>
          </p:cNvPr>
          <p:cNvGrpSpPr/>
          <p:nvPr/>
        </p:nvGrpSpPr>
        <p:grpSpPr>
          <a:xfrm rot="6515717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62C59E4-C150-9F69-3D7F-175DF2605D94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D91E8598-62D4-8F52-9D21-7E8A7070CDBD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2057C34-CAC9-69B6-A553-6527E734D857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42830D9F-2461-1924-E1D8-C70CE8136379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DCD838F-BA22-3937-34CC-D95D11433639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BDBA0C0B-3A6D-11AF-C617-805095EEE0E8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885CAA2-A375-31BB-C3F4-8F716632FC6C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1578929D-D59B-774D-2F04-470F668BB54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30DC210-C40E-F64C-8209-04FE02E4B172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132628C2-AA90-330B-B5ED-DF03A4168B3A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9DC9277-223E-22AF-CB22-08079B19AF5E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A2DAEABF-0EE6-12AE-0CF4-A7B822FB1B8E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29B85F1-F5D3-C5BD-FE07-9B5D7BFA77DB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D44D1714-BEEE-73BD-E3A0-1F2E7A262ABA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9400AFA5-F059-3B69-F254-462724E38060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801B366A-585A-673E-BA0A-9BBBB4195D30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7A7DA063-5E41-BCFA-0492-D60A78BDA7F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9093F7FC-FFF4-A592-5BD1-A7D56D77EC74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C9AB97E-0937-F81E-A3F8-6A7547FDCC2A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924D9B43-C2CA-8065-FFF3-6F3096C5FE97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682FD5C8-B8EE-BF4E-072B-B80873FC0581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E89526F1-35A7-E9C2-8D5F-655270E1FE8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14B32484-F574-6C8A-440B-5CD8458B568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51B37F01-55E7-FFC1-EC10-F1B020127967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4288676F-91BF-B3DA-3B84-C2FAB9ED103F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EBFA8916-5EC2-8651-8393-BA4D9C15848F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F6A352B1-3BF3-D669-0A8F-F74D2D19BA20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427026BD-F358-CBC8-B6F6-83A0ADD1A41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A4F6C99D-B439-ED63-60A9-8BB86503808F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7E9BEF2A-4FFD-F1E3-881F-DFDF25770DF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32BA0374-67F2-A96C-EC21-7706DE326760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0BFAD904-1C94-1463-38BC-0A414EC8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0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6120-C084-6C3B-0C80-2303AB79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1CE53-44C1-5179-DEE5-C6A857AF3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5. Justification of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technical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choices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C3C0896-FF77-2BBC-0639-CB496F952CC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79247DE-4FD1-CBBE-714A-DBCC3E6E5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41152"/>
              </p:ext>
            </p:extLst>
          </p:nvPr>
        </p:nvGraphicFramePr>
        <p:xfrm>
          <a:off x="2032000" y="2358876"/>
          <a:ext cx="8128000" cy="3128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976356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13476298"/>
                    </a:ext>
                  </a:extLst>
                </a:gridCol>
              </a:tblGrid>
              <a:tr h="521177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Problems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Solutions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259210"/>
                  </a:ext>
                </a:extLst>
              </a:tr>
              <a:tr h="899566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Rust kernel setup was too complex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Moved to C and eBPF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49945"/>
                  </a:ext>
                </a:extLst>
              </a:tr>
              <a:tr h="808531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Debugging eBPF tracepoints was difficult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procfs and /sys/fs/bpf maps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50101"/>
                  </a:ext>
                </a:extLst>
              </a:tr>
              <a:tr h="899566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Landlock documentation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Shifted to a fully eBPF-based approach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576360"/>
                  </a:ext>
                </a:extLst>
              </a:tr>
            </a:tbl>
          </a:graphicData>
        </a:graphic>
      </p:graphicFrame>
      <p:sp>
        <p:nvSpPr>
          <p:cNvPr id="5" name="Sous-titre 2">
            <a:extLst>
              <a:ext uri="{FF2B5EF4-FFF2-40B4-BE49-F238E27FC236}">
                <a16:creationId xmlns:a16="http://schemas.microsoft.com/office/drawing/2014/main" id="{A10D326C-F9FD-0222-9050-7A1B073EBD3D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F70CA346-0BE5-64E0-4508-A81F7BE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7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FBA-064F-9DF3-C64A-807FF2B73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FE477BCC-97C2-4B4B-2623-C415CE59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3AA69FD-73CB-2872-C946-50ECD5393938}"/>
              </a:ext>
            </a:extLst>
          </p:cNvPr>
          <p:cNvGrpSpPr/>
          <p:nvPr/>
        </p:nvGrpSpPr>
        <p:grpSpPr>
          <a:xfrm rot="8137117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8B5E850F-4598-BD78-55E0-59B6272C0868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7AB6EB97-12DA-C430-74CE-257D891DA2AA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F4E924D-54BF-D325-2D26-FE32F1D0FDC1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C613AB56-907E-E3BC-0D27-6F4F9D4E5A67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BECC36A5-5CDC-0D8A-9D02-F9DE00B7FB75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76E6F02A-3AC8-F042-B150-85C5B0F3FB0C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E6D22725-57BF-E4D7-7092-EDCBBF14F9E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EFB2E2D-4167-4922-BC74-C091ABB9556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6E68608-AA13-E5FF-8937-375A088A50BC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B464D323-3AA3-CA41-7959-E49CB6F1038E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1C16EAAE-516A-5DFF-F64D-8C81000F425B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D94B24FD-96E0-716D-9B36-0345E8650FB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F387D3A7-8350-C0D6-23B8-069946DF4B1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644D4647-E7EC-EFF7-7A24-D94BCEE874E1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2D3C992A-4813-8F78-F63E-F83995EAA261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017BBCC2-7BEE-FFB7-49FC-BF6C20F99421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4D3C28A9-D825-5892-C193-FA1BD265412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17259E2-E25E-C23D-E4F7-A1B414F4E2E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5674CDC3-C145-3618-63E9-7400A98B62FD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95436AE7-C255-7420-9138-31C49FD23858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97B73756-576F-0862-58B0-3DF21963358C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9644ECE6-B113-01FD-9670-6B9B989C2D1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321E5DC3-1DB7-BEAF-4CEA-0248C2B1E88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91231210-6ACC-10CB-65F0-4AE34B54B1E6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4666DC49-A63D-23AE-89EF-3B131A649778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E714DF02-02DC-1331-2C1B-550DBEEFE98E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0EEB2F91-B3CF-41A3-8DF3-CF09AD0B500C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B31AA49A-3A53-D8FF-A7B2-EEC61A5294A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6B27ACBF-6148-D977-09CD-A881BB4FF5D8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CFBF56DA-F687-9846-8C92-8E1C9F167317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49F6563A-8932-621F-D7AC-ABBE343092BD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C49EB788-FD49-CC4E-F9F2-AA6DE6DB89B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8F0B9F35-8860-924E-C6B1-F609CEE8C0C5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E4179130-3360-588F-4EA6-942D77CB547F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6733F069-5B30-8C53-25C2-9E67CCF2071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EA16D59B-C866-1DF7-8FA4-998D1E56D3BF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C7153AB-AF32-DBDF-0C9E-5A6ABF6C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D09C8-6F84-28C0-F554-58B17CA9E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ACD1E-7210-D393-3AB8-5AD38AA8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6. WBS organisation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82EC17-D639-1EB1-04DF-E7EBD9D01D4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066A924E-E548-C432-35DD-BC7BD8733EDB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pic>
        <p:nvPicPr>
          <p:cNvPr id="6" name="Image 5" descr="Une image contenant texte, capture d’écran, Police, nombre">
            <a:extLst>
              <a:ext uri="{FF2B5EF4-FFF2-40B4-BE49-F238E27FC236}">
                <a16:creationId xmlns:a16="http://schemas.microsoft.com/office/drawing/2014/main" id="{4871A1ED-9259-34B5-5EE7-5D735B2B56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01" y="1619216"/>
            <a:ext cx="11515997" cy="4575172"/>
          </a:xfrm>
          <a:prstGeom prst="rect">
            <a:avLst/>
          </a:prstGeom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7B2AED9-D655-9D18-D307-EF651397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9454-74B1-A733-077F-61DF7319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2706E89D-C41F-7860-4EE8-EA2A5D589C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EF84B860-CAD3-94D0-0E56-68E45A72A537}"/>
              </a:ext>
            </a:extLst>
          </p:cNvPr>
          <p:cNvGrpSpPr/>
          <p:nvPr/>
        </p:nvGrpSpPr>
        <p:grpSpPr>
          <a:xfrm rot="9794794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4BF84EC0-2A7A-AFD3-1E14-5601274FBD32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B8085B8A-FE4E-9E77-B3BB-D2BAE3D520C6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6349BE1-79FC-8657-1B29-3A78C372B16F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B98767DF-BCB9-E0B2-13C7-F6AEDDE9FA4D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887282A-D372-2D5B-AA35-C06A6074077B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3A0C08BA-1F9E-ACE0-9AFA-BFEB3437175F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71433652-BF9F-AE3E-0362-FE8D8A0A260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87819933-F5CE-C56C-413D-77A0C10377E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C24D8A0-2D1C-214F-5E29-81389C8EA562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6AE7D062-6A97-EFED-3B9F-DB2E052A467C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1A1D2DC1-B231-FAFE-06FA-8D4B45F35471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EB5234B1-0C31-9E88-186B-B44CE75FB00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02E41648-E159-E85D-8440-CFB4C467620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EB4F805F-C1FE-DA1B-8001-985A16CCDDC4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CD1FCC28-26DD-73AB-7B9A-8279E6A3BD7E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ABD9B272-09FF-8F43-E480-BF1D09800C35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FB267839-409B-00A1-2493-FA4B9AEBE97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035A6C00-A36C-33E2-0C17-13EB30696EB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A9CAA2CD-1F53-8B0C-1F22-C5D19AA6315A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96BE6531-0E30-263F-038F-915BFB53CBED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DE70EB54-618F-A371-5E69-29720CC9887F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CA9B911E-EAE1-1257-FAE5-F50C58A44F4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E83A3E71-A296-61C3-BFDC-857867A99CC4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FA6B75DA-E6DA-5F2B-6F7B-5B17D3CF31E8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A8E85E7C-9C10-2C3C-D62A-CE8B9920CF76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5BF6F71C-897E-0F15-3518-A57E2738C06D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936F2F68-7399-D02F-E6FB-15FB7373FC9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1D051F9B-05C6-32F0-9CFA-6ADC7AAD3E7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039C3B3C-E7CF-ABCB-4E90-7D6AC6CFABFB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0C1FD610-DE99-716C-1D19-8EBF1D215A5C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49958D89-1736-2FB0-CD8D-E7812DA4646B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9DD1B4B-2C12-0106-3A98-10D4BE4E8CD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8BA366D9-C80A-30C6-6011-B1FE296F4FA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9CAE82E5-C592-19F2-1417-3B3FDE1D706D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37268294-EB3F-F71B-7476-E40CFE171561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C5158FFF-558D-ADEB-B767-EF179080768D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2EC096CD-FF04-52D0-9871-6582D32CAC48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F9683928-A172-C25A-E1CF-C177B2B5CAAE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EF8BB00A-7FF9-612C-62C6-6925560F11AA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9C327F4C-ED57-5525-7D7F-DA8A3260A5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418B4168-B957-A4F9-C9BE-B078DFFB998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11F72BA-3A59-DF23-9E27-5692F1149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094CF-1106-1315-7CC6-0C25EEE59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177B9-FFD5-3E0F-8CB2-4D2C30CBF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7.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Forward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 planning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8446FEC-2037-A4CD-B1CC-99CEC21AB64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D98391B7-78A9-2F44-9524-85C14D16D16E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719227F-3EA8-766B-C89B-8F80676A9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11" y="2205668"/>
            <a:ext cx="11278577" cy="2987299"/>
          </a:xfrm>
          <a:prstGeom prst="rect">
            <a:avLst/>
          </a:prstGeom>
        </p:spPr>
      </p:pic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AF31F344-0F0B-1F8C-B78F-EA52F05D8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44374-E5F9-BF59-3F61-46AD563C0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56CA8204-DD83-E8B7-F3FE-635040B288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D4A8FE3D-C394-3E29-40AA-39DB88F6A5B8}"/>
              </a:ext>
            </a:extLst>
          </p:cNvPr>
          <p:cNvGrpSpPr/>
          <p:nvPr/>
        </p:nvGrpSpPr>
        <p:grpSpPr>
          <a:xfrm rot="11438872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B086C0CF-6F93-21CA-6ED6-A9A48E537D7F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350CE3AB-0F94-EC37-79FF-7764BF2FE919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276C2479-96E7-AC77-490E-69A27BE6ABFF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A940223B-849F-A2B3-6E12-0EB1C3A5DBEE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144B268-342F-A85F-477F-CC3203338512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FA14F16-5556-B21C-BD78-31DFCBE2BC18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9259C589-90AC-0C42-59E8-3B1B4888645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12ABDC2D-22F0-C388-F26B-09049DCCDC7B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29D12ABE-4C40-4328-B9FF-BFFBF3E100C2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E0BCB3A8-52D3-5E0D-6A76-B4A0706F0B65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EBE56D20-3DBA-E39C-1EDC-2D14F66B5532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60D2E86F-A65E-1ECE-51AE-2EE9F036D49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0ED02D79-6681-4CB7-7AE7-6E345FE5177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F85DB79E-60CC-B71E-1944-D03DFB9AC987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2510EAE7-B48E-AA0F-47F1-2687EE881F2C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7CC31F6A-90E0-A2AA-F89A-94BCF754EEDB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D5DA8E34-3221-133C-C75A-561891BD32B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1E019F2-3596-851F-8E99-EE1D924894E5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6E2C38FB-EC24-5833-7A1F-A56301B79750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34E3D887-94AD-5423-22FC-C01D75A0107B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9B5A032F-07DF-36F8-576D-5049418AF6BB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E1613084-9336-78CB-B433-BDAA6E4D299E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8FE22C84-4E38-3602-5816-091B1156E8F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0FCA358B-B5CB-9282-C0C9-AE15B4153FA2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C96E37BD-27B5-3812-E899-A182D44175C2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BFE1859D-CB1B-651F-C64D-ADDC7C208BD4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79363934-79E2-0C67-B00A-62E2A13986E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50FE3992-4A55-23E8-9DB1-1F912B95447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01FAD3DE-1D4B-883A-AB35-30BD7ECBFE1B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16725E15-44E5-02B5-9F6F-07D0252435E2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B25F46C0-C889-5179-F540-BF517EC6CFC3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C0804B4F-170D-4DA2-E0EC-62FCF7BA334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FCB9452-681B-2C19-41C3-B677A020CA2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183C255A-5A0C-01F6-D0BC-2077E694C2BE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DE394F01-2EF2-751F-A592-721D2334A9BF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ECDEF79C-765F-A404-E5D8-47D2E634963A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35FE493B-4A12-8126-2067-830599933C8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A2504989-7DB8-17E6-8F84-7530BCA8AC2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29FAD2C-E9A3-8151-1F84-60562F647C0A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D03E7E14-65D1-21F7-E33A-2EB72194833D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0FB7A30C-4C5A-0AE5-ACD3-E0156BBB0A31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F234234D-F849-9283-16A4-FE766514C518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ED59ABF6-8AB0-019B-822A-07573C71B5D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9E35D47D-2DD1-FF8E-8C91-3B5DCFD73D88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0105CC1F-60DD-523F-B190-8236876D6CC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4C4B28B5-5DEC-2798-730E-B490A30D4128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E65F3ED3-D470-E928-278B-89B6776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7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747EA-11FE-CE9A-1B49-3AF42ABDA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85E83546-9E0A-2530-FDE1-86437AEEBE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5C96AE37-9FDE-87E0-D1AE-73689453B9D9}"/>
              </a:ext>
            </a:extLst>
          </p:cNvPr>
          <p:cNvGrpSpPr/>
          <p:nvPr/>
        </p:nvGrpSpPr>
        <p:grpSpPr>
          <a:xfrm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500E9333-6C49-6BEB-33CA-5DAA6639CEA3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48832847-C142-1A9F-321D-B9263DF072A9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E9B34E9-EE27-3F34-2B83-748F687AB7DF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069FA119-ECEB-ACAE-AAC2-725F3DE3ADF6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A11A09-1A52-B78F-26D1-DF05143133AB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74049DD8-4E7B-EF9E-FD50-E489AC0EECEE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F4ADCF7A-0068-2E4C-F8FB-A64C4570843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ABB620CE-21F5-852F-7E4D-D5127CD48D08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F66DF2A-E89D-45B4-F42A-FB54526EE480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</a:t>
              </a:r>
              <a:r>
                <a:rPr lang="fr-FR" sz="1600" b="1" err="1"/>
                <a:t>context</a:t>
              </a:r>
              <a:r>
                <a:rPr lang="fr-FR" sz="1600" b="1"/>
                <a:t> and client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03C79424-F3F7-B130-4406-DDD409C7D72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3DD3B8A-D6B4-3DCE-2BD0-12E73EDB197A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7518C85-C4B2-67FC-D849-5FA21256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1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EB0D-11F6-A115-FC0E-5D56D175E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98769-3B12-2979-4F52-7361E134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8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. RACI matrix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6B0ECBC-7D75-E46D-96DB-81266FB56D3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75B3503-ED07-508D-DB5E-E4FFA06A703F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C77698B0-83F1-441B-6A11-FA56988A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20</a:t>
            </a:fld>
            <a:endParaRPr lang="en-US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1B020E4-35E0-882A-A98C-2E0957289C1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2" t="1154"/>
          <a:stretch/>
        </p:blipFill>
        <p:spPr>
          <a:xfrm>
            <a:off x="1970183" y="1445288"/>
            <a:ext cx="8251634" cy="481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19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059AE-B71E-CFBA-B0F7-CB40E925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527F2A1E-93FA-9100-C7AC-386149066CD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62782770-4D07-06F6-4A8F-C5D3AEB7F0F1}"/>
              </a:ext>
            </a:extLst>
          </p:cNvPr>
          <p:cNvGrpSpPr/>
          <p:nvPr/>
        </p:nvGrpSpPr>
        <p:grpSpPr>
          <a:xfrm rot="12996897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217EB872-4CF4-08D5-B32F-1FF0E666B3CE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D2C86BA7-F86E-DF36-8F23-E617B7EFF014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E31E3B0-EDF8-F5B5-F909-A428C865A4FD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1C718B6B-295A-A77D-FD5E-AF47B532D0B2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4325D5BF-D534-C49B-6378-31D23A6F02B3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001160E5-2DF7-8699-A12A-ECEBE866DDAC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2C26B492-54DA-3ACB-CEFB-797B60C4559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75E1C27-0134-5281-AB70-ABDB969A7EA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E15294CE-D324-1107-C039-78524B5A1C0D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F2753F51-ABE0-A319-603E-10B638CF6606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5FC2AB0C-55B2-D7B5-2D57-2A76A27C5598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C4D9660B-073F-E479-A673-1BC481F1540F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6E485627-A753-9801-8864-100CFFBCB7E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05CCD31F-C782-8DA4-4D71-F96B657BEB49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4F919645-C608-85BA-E041-7ABF33F2ADE6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B624969A-55F7-34BC-A821-3DE5989EB518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C386D4A3-AF83-25DD-DE4D-27FB3FBB901A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04C3203E-0C0A-E195-03A4-39E7DF2706E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3CEBA5BF-93FC-D7CA-EDFC-88C5C55EE0A3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15B1308C-4DCA-2F25-0F88-11786BAD8B36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3C12263C-B146-6C17-D3A3-0A716D268FD1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B80B6B2A-EA2D-44A4-144A-CDB7062B995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B78ED075-03D1-2D5E-22AE-D1F45182492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8BFA79C0-BF3A-48A1-9B55-39AAC7AB6869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952CBF9C-6774-E31E-6C6D-A675DD97739E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8E3125FD-DBF4-6F3D-E0B5-55F98383838D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7C516CC0-13CF-6508-61A8-A7F5F655315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7DF979E3-4013-0E00-3BA9-E710F0641818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A0105309-495F-C9D2-4024-98C0768EE940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61872B16-DDBA-1DF7-C961-AB9173678C16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69C85911-792A-D0D1-B5CD-A826F5C9AF8D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D52A4CED-8B16-7E29-6160-A3EBE6BA0AC0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8BA266D7-8ED8-9549-9CB0-C7FFEB418E0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F2DBC6BA-C11C-C6F8-7D16-4AA4F30B807F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41AEF91A-0168-5EE3-A447-B3E04102E06D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95832F41-1F24-F083-601B-BCA7D58C41FD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50D71E3A-56F9-43DE-A373-72A886AA72E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72290063-E53E-B0A0-AB90-2D436DDE2A0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147E8874-6BB4-7468-71E9-60E33EB006B0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1BCFB46C-D472-847A-0BF8-B57C12AC5FD4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57753F28-23CA-95B5-D8E9-09A2EA02FB42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671C312C-E060-F693-6541-3ACF13586FB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D737020F-204D-633C-632A-C69FE71052A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6DA7FD9-33FD-63D0-EE2E-2455BDC0C36F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5FB5B862-8876-00D7-01DE-4DD26EDD8C7B}"/>
              </a:ext>
            </a:extLst>
          </p:cNvPr>
          <p:cNvGrpSpPr/>
          <p:nvPr/>
        </p:nvGrpSpPr>
        <p:grpSpPr>
          <a:xfrm>
            <a:off x="1677175" y="45021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356C5E6-6DA8-1D63-6D66-714A1199F249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6D42E060-2C9B-34F0-5321-E5855EB9580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E3A08878-36CC-6EA4-BED3-9357B97F448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E012FE3F-DDA4-C6BE-BBA8-8706A9164108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BCAC6C5B-99EA-6686-84AB-69C3015FA12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B58193E7-B601-F484-C3CA-B6F01F6653CA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A674FC9A-71D6-AA6C-2D7B-0AC4A2B3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95A08-0C1F-7152-200D-767999887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823587-435B-E1F7-5E42-0007D15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9</a:t>
            </a:r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. Risks matrix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B0104D-8249-18E7-E56A-947B14561FF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EA4EB98B-6007-8D58-19C5-FD7EDEE44C6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495172D-A87F-2C1B-EC32-31F72345C4BD}"/>
              </a:ext>
            </a:extLst>
          </p:cNvPr>
          <p:cNvGrpSpPr/>
          <p:nvPr/>
        </p:nvGrpSpPr>
        <p:grpSpPr>
          <a:xfrm>
            <a:off x="6510868" y="1350310"/>
            <a:ext cx="4741334" cy="4276850"/>
            <a:chOff x="7248194" y="1680214"/>
            <a:chExt cx="4139473" cy="3853811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9EF1EE04-00FF-4C7F-40CB-7DAE52BE4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9907" t="12713" r="1055" b="828"/>
            <a:stretch/>
          </p:blipFill>
          <p:spPr>
            <a:xfrm>
              <a:off x="7813674" y="2174240"/>
              <a:ext cx="3573993" cy="3359785"/>
            </a:xfrm>
            <a:prstGeom prst="rect">
              <a:avLst/>
            </a:prstGeom>
          </p:spPr>
        </p:pic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2C6BB830-CBD7-59BE-E0BA-1CC934DB3410}"/>
                </a:ext>
              </a:extLst>
            </p:cNvPr>
            <p:cNvGrpSpPr/>
            <p:nvPr/>
          </p:nvGrpSpPr>
          <p:grpSpPr>
            <a:xfrm>
              <a:off x="7248194" y="2193925"/>
              <a:ext cx="433197" cy="3340100"/>
              <a:chOff x="7248194" y="2193925"/>
              <a:chExt cx="433197" cy="3340100"/>
            </a:xfrm>
          </p:grpSpPr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00CD220B-ABE4-E1F6-38AC-0A39F6F837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391" y="2193925"/>
                <a:ext cx="0" cy="334010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CBAA20E-A2B7-DB62-F6F7-684C63B2180D}"/>
                  </a:ext>
                </a:extLst>
              </p:cNvPr>
              <p:cNvSpPr txBox="1"/>
              <p:nvPr/>
            </p:nvSpPr>
            <p:spPr>
              <a:xfrm rot="16200000">
                <a:off x="6587452" y="3684852"/>
                <a:ext cx="1660044" cy="33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err="1">
                    <a:solidFill>
                      <a:schemeClr val="accent4">
                        <a:lumMod val="75000"/>
                      </a:schemeClr>
                    </a:solidFill>
                  </a:rPr>
                  <a:t>Probability</a:t>
                </a:r>
                <a:endParaRPr lang="fr-FR" sz="160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B081A96-D0D9-5B16-B7C3-5A4D15D851E3}"/>
                </a:ext>
              </a:extLst>
            </p:cNvPr>
            <p:cNvGrpSpPr/>
            <p:nvPr/>
          </p:nvGrpSpPr>
          <p:grpSpPr>
            <a:xfrm>
              <a:off x="7813674" y="1680214"/>
              <a:ext cx="3573993" cy="360253"/>
              <a:chOff x="7813674" y="1680214"/>
              <a:chExt cx="3573993" cy="360253"/>
            </a:xfrm>
          </p:grpSpPr>
          <p:cxnSp>
            <p:nvCxnSpPr>
              <p:cNvPr id="6" name="Connecteur droit avec flèche 5">
                <a:extLst>
                  <a:ext uri="{FF2B5EF4-FFF2-40B4-BE49-F238E27FC236}">
                    <a16:creationId xmlns:a16="http://schemas.microsoft.com/office/drawing/2014/main" id="{0A098BFD-29C1-4B47-EEC7-9B5C310553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3674" y="2040467"/>
                <a:ext cx="3573993" cy="0"/>
              </a:xfrm>
              <a:prstGeom prst="straightConnector1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185F0C6-EB58-A4F9-F99D-3960F8D1F472}"/>
                  </a:ext>
                </a:extLst>
              </p:cNvPr>
              <p:cNvSpPr txBox="1"/>
              <p:nvPr/>
            </p:nvSpPr>
            <p:spPr>
              <a:xfrm>
                <a:off x="8770648" y="1680214"/>
                <a:ext cx="1660044" cy="338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>
                    <a:solidFill>
                      <a:schemeClr val="accent4">
                        <a:lumMod val="75000"/>
                      </a:schemeClr>
                    </a:solidFill>
                  </a:rPr>
                  <a:t>Impact</a:t>
                </a:r>
              </a:p>
            </p:txBody>
          </p:sp>
        </p:grpSp>
      </p:grpSp>
      <p:sp>
        <p:nvSpPr>
          <p:cNvPr id="20" name="Espace réservé du numéro de diapositive 3">
            <a:extLst>
              <a:ext uri="{FF2B5EF4-FFF2-40B4-BE49-F238E27FC236}">
                <a16:creationId xmlns:a16="http://schemas.microsoft.com/office/drawing/2014/main" id="{C2310F45-E04B-1FC2-5BB3-43840FE0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22</a:t>
            </a:fld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2C147B-9F02-093E-971B-8B7833773C7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70" t="4005" r="491"/>
          <a:stretch/>
        </p:blipFill>
        <p:spPr>
          <a:xfrm>
            <a:off x="132204" y="1997719"/>
            <a:ext cx="6314336" cy="355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8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92F8D-B5FF-5D44-D614-B85F312D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377B563E-A3DA-56DA-9A3C-14D290F088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5BB60B35-645F-034D-9FF7-E2BFBEFE00C5}"/>
              </a:ext>
            </a:extLst>
          </p:cNvPr>
          <p:cNvGrpSpPr/>
          <p:nvPr/>
        </p:nvGrpSpPr>
        <p:grpSpPr>
          <a:xfrm rot="14466394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4AF68D90-041C-F0A1-87BC-F03AC8713EB0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9AB0EAFD-E339-B078-D891-917EA4641951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E265385-6A68-D410-A39F-2509054EC3EB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C3524A83-8FA2-C49E-847E-55735804A01E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5D378752-579F-0FC6-7719-569EC42EEDC2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5EF7455D-F52C-AC27-CD40-DAD7558ED858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4031E77-388F-D78F-61A2-73E780C84B0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69985340-3CEF-BAAF-E48F-A5B35822FA8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D19B83F2-DC63-86C7-464A-ECD40C23C28E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F1F22773-1074-CB8C-F049-C15ED28AA0DE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0058D2D1-06C4-E0D1-5CA9-6F4051C23BAA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DD030093-3F98-74B5-6636-92B4F3F24CBF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2721E60D-1B7A-2A80-7A0A-B9EE595E9E5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67F4FE19-7DDA-2DDA-6B53-02ACE1713089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D93DD326-D663-8665-C380-CEB2BFB7280F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CA4DA1A1-88F7-2CDE-43DF-D335E86C7A08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15FAAB52-19F1-A033-7444-CA893BEC02C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4EA4F3F7-9BD1-C59B-750A-28283AEDA98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7BCA1032-091A-8137-5A19-0750744C5609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EA81E4D0-A482-D921-0AE7-A4830105C2A9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A074D50D-268B-FCF4-5CF8-82DD6D6070F5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53AE508A-9914-A61E-83F2-EA4E0F72975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F861D650-149A-CDB9-281D-C8188BE09F6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EE70B9AF-6211-5F1E-B4D3-F44A484CF8C1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7C6C0AA6-D887-5833-B170-7656326D3D29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89131F8A-EEC9-44B6-F8CC-DFDB1E342B94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590EF884-154B-7DF1-3AB3-A20CA1D4615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69237B49-C070-FE70-B95F-9CEC82798A5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262BAA29-251F-5863-CCFE-E33DBDB1D4BA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93557407-3851-D9D1-53CC-5F764131531D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7E9F3536-C83E-241D-1DB4-B341FF12C79E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F75B8C6A-39FC-8917-E28A-29EECE850F9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5F3F4E0B-FDCC-D515-4591-D8696DD0ABC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06C7DF92-CAC9-B186-12B1-B4C57582300D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C22CF031-A034-390B-857E-7DB3B805A8DB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681C8031-01C6-EE88-4301-029D76D75578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952014CF-2152-A098-53CD-978E6D0B0A3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0D8FD5C9-1CA6-139E-1F7E-F4A0CC361DE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2C0E4B04-096D-188C-D1EC-FFB9F7215805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9230CF21-28C5-4E8D-4066-FB2584461DF8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3F396F3E-5B52-603A-2948-3F0A6DD54754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4E64F0D3-2D2F-AEE8-BF4B-5C5C2F89FD7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61BF0FE6-B599-7580-5082-C6EFE76A1E3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09C5E0AD-9C98-366B-EA0C-05D203F8D950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F5AF802-7D98-CFC8-6647-7C8A114B207B}"/>
              </a:ext>
            </a:extLst>
          </p:cNvPr>
          <p:cNvGrpSpPr/>
          <p:nvPr/>
        </p:nvGrpSpPr>
        <p:grpSpPr>
          <a:xfrm>
            <a:off x="1715275" y="45783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A4102BCC-DFC3-74E1-1081-03033D3DDB2C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0CB7950C-6803-EC1F-9D1C-FE785683163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A1F67FE5-3F17-276E-CD91-6277F914C25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845EBB78-34E4-4A13-665F-E1B0C7E3DE23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9DC9F335-E352-186A-FE1A-7DDA662792F7}"/>
              </a:ext>
            </a:extLst>
          </p:cNvPr>
          <p:cNvGrpSpPr/>
          <p:nvPr/>
        </p:nvGrpSpPr>
        <p:grpSpPr>
          <a:xfrm>
            <a:off x="448316" y="3120475"/>
            <a:ext cx="3264913" cy="584775"/>
            <a:chOff x="448316" y="3209375"/>
            <a:chExt cx="3264913" cy="584775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715F9DCC-9F12-1A2D-81E1-DCD7FF470938}"/>
                </a:ext>
              </a:extLst>
            </p:cNvPr>
            <p:cNvGrpSpPr/>
            <p:nvPr/>
          </p:nvGrpSpPr>
          <p:grpSpPr>
            <a:xfrm>
              <a:off x="3299788" y="3372148"/>
              <a:ext cx="413441" cy="276999"/>
              <a:chOff x="7101336" y="929217"/>
              <a:chExt cx="413441" cy="276999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BD690DA-1899-D909-0407-66DF1DF6595E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53ED13D8-09C2-4EAF-6D86-75F0ECC6C6C4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064C982-0AAD-347E-BCEE-A8D1A76B064C}"/>
                </a:ext>
              </a:extLst>
            </p:cNvPr>
            <p:cNvSpPr txBox="1"/>
            <p:nvPr/>
          </p:nvSpPr>
          <p:spPr>
            <a:xfrm>
              <a:off x="448316" y="3209375"/>
              <a:ext cx="290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steering</a:t>
              </a:r>
              <a:r>
                <a:rPr lang="fr-FR" sz="1600" b="1"/>
                <a:t> </a:t>
              </a:r>
              <a:r>
                <a:rPr lang="fr-FR" sz="1600" b="1" err="1"/>
                <a:t>tools</a:t>
              </a:r>
              <a:endParaRPr lang="fr-FR" sz="1600" b="1"/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6724229E-143D-70D8-68D2-28A1AD4DEE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2E6A2C2D-B9B0-98AD-6AF7-0C81AE9747F7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92869664-66C8-B6D9-6444-3F7136CD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DE54C-A399-EF46-EB68-CEC40B51E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C320C-DCA8-D0C1-9BFC-EE1A26CF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10. Management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methods</a:t>
            </a:r>
            <a:endParaRPr lang="fr-FR" sz="40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1DFA30-AF1D-40BF-B2AA-EE7EDAF5DF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F79F870C-2D19-A840-000A-A46D9174D51B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5426765-D802-39D5-AEBC-81C9392C4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01975"/>
            <a:ext cx="10668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NC" altLang="fr-NC" sz="1800" b="1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Management Approach</a:t>
            </a:r>
            <a:r>
              <a:rPr kumimoji="0" lang="fr-NC" altLang="fr-NC" sz="1800" b="0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fr-FR" altLang="fr-NC" sz="1800" b="0" i="0" u="none" strike="noStrike" cap="none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fr-NC" b="1">
                <a:latin typeface="Arial" panose="020B0604020202020204" pitchFamily="34" charset="0"/>
              </a:rPr>
              <a:t>C</a:t>
            </a:r>
            <a:r>
              <a:rPr kumimoji="0" lang="fr-NC" altLang="fr-NC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ollaborative methodology</a:t>
            </a:r>
            <a:r>
              <a:rPr kumimoji="0" lang="fr-NC" altLang="fr-N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ensured transparency, efficiency, and accountability</a:t>
            </a:r>
            <a:endParaRPr kumimoji="0" lang="fr-FR" altLang="fr-N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NC" altLang="fr-NC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NC" altLang="fr-NC" sz="1800" b="1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fr-NC" altLang="fr-NC" sz="1800" b="0" i="0" u="none" strike="noStrike" cap="none" normalizeH="0" baseline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endParaRPr kumimoji="0" lang="fr-FR" altLang="fr-NC" sz="1800" b="0" i="0" u="none" strike="noStrike" cap="none" normalizeH="0" baseline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NC" altLang="fr-NC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 distribute tasks, track progress, and ensure timely deliverables using industry-standard tools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AB6B6DCC-6506-372A-6913-E21D8C49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24</a:t>
            </a:fld>
            <a:endParaRPr lang="en-US"/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7082CBBF-065A-1EE4-3E8B-AFBA139C9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183018"/>
              </p:ext>
            </p:extLst>
          </p:nvPr>
        </p:nvGraphicFramePr>
        <p:xfrm>
          <a:off x="1405943" y="3775647"/>
          <a:ext cx="9380114" cy="2021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7847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A6FC1-B77D-0CDB-DAFA-FEB82EB36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4E11E-07DE-3811-DA72-251839D2A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10. Management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steering</a:t>
            </a:r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tools</a:t>
            </a:r>
            <a:endParaRPr lang="fr-FR" sz="40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E97D913-2E65-E53B-F8B1-D505267D1B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48D6BC88-DF40-77FA-5AE6-091F2AD8C629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077D4DA9-CBC8-2264-63C4-D8CE1FBEE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25</a:t>
            </a:fld>
            <a:endParaRPr lang="en-US"/>
          </a:p>
        </p:txBody>
      </p:sp>
      <p:pic>
        <p:nvPicPr>
          <p:cNvPr id="5122" name="Picture 2" descr="Trello png | PNGEgg">
            <a:extLst>
              <a:ext uri="{FF2B5EF4-FFF2-40B4-BE49-F238E27FC236}">
                <a16:creationId xmlns:a16="http://schemas.microsoft.com/office/drawing/2014/main" id="{3FA80A42-1E5C-00AA-E8AC-8BEEE939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32184" y1="43391" x2="32184" y2="43391"/>
                        <a14:foregroundMark x1="40517" y1="45977" x2="40517" y2="45977"/>
                        <a14:foregroundMark x1="38793" y1="38506" x2="38218" y2="59195"/>
                        <a14:foregroundMark x1="59770" y1="38506" x2="60920" y2="482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32" y="1967763"/>
            <a:ext cx="2023110" cy="202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Mindview Research Planning 5 mins">
            <a:extLst>
              <a:ext uri="{FF2B5EF4-FFF2-40B4-BE49-F238E27FC236}">
                <a16:creationId xmlns:a16="http://schemas.microsoft.com/office/drawing/2014/main" id="{9D92B9D4-0213-F4E7-9265-8667BEAE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448" y="2220651"/>
            <a:ext cx="2023110" cy="15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A4EBB48-BEF0-094A-2242-42F21C43D584}"/>
              </a:ext>
            </a:extLst>
          </p:cNvPr>
          <p:cNvSpPr txBox="1"/>
          <p:nvPr/>
        </p:nvSpPr>
        <p:spPr>
          <a:xfrm>
            <a:off x="267789" y="3946497"/>
            <a:ext cx="37787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Trello (</a:t>
            </a:r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 Management)</a:t>
            </a:r>
          </a:p>
          <a:p>
            <a:pPr algn="ctr"/>
            <a:endParaRPr lang="fr-FR" sz="800" b="1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Kanban </a:t>
            </a:r>
            <a:r>
              <a:rPr lang="fr-FR" err="1"/>
              <a:t>board</a:t>
            </a:r>
            <a:endParaRPr lang="fr-FR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err="1"/>
              <a:t>Task</a:t>
            </a:r>
            <a:r>
              <a:rPr lang="fr-FR"/>
              <a:t> </a:t>
            </a:r>
            <a:r>
              <a:rPr lang="fr-FR" err="1"/>
              <a:t>tracking</a:t>
            </a:r>
            <a:endParaRPr lang="fr-FR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Team </a:t>
            </a:r>
            <a:r>
              <a:rPr lang="fr-FR" err="1"/>
              <a:t>assignments</a:t>
            </a:r>
            <a:endParaRPr lang="fr-NC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4D5855-F28A-9946-8150-89AF2FAD10F4}"/>
              </a:ext>
            </a:extLst>
          </p:cNvPr>
          <p:cNvSpPr txBox="1"/>
          <p:nvPr/>
        </p:nvSpPr>
        <p:spPr>
          <a:xfrm>
            <a:off x="4247605" y="3946497"/>
            <a:ext cx="37787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MindView (Planning)</a:t>
            </a:r>
          </a:p>
          <a:p>
            <a:pPr algn="ctr"/>
            <a:endParaRPr lang="fr-FR" sz="800" b="1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GANTT chart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WBS structure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Timeline &amp; phases</a:t>
            </a:r>
            <a:endParaRPr lang="fr-NC"/>
          </a:p>
        </p:txBody>
      </p:sp>
      <p:pic>
        <p:nvPicPr>
          <p:cNvPr id="8" name="Graphique 7" descr="Ajouter contour">
            <a:extLst>
              <a:ext uri="{FF2B5EF4-FFF2-40B4-BE49-F238E27FC236}">
                <a16:creationId xmlns:a16="http://schemas.microsoft.com/office/drawing/2014/main" id="{31225226-6E3B-A0B4-FB4A-08906AA8D6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44092" y="2559308"/>
            <a:ext cx="1007026" cy="1007026"/>
          </a:xfrm>
          <a:prstGeom prst="rect">
            <a:avLst/>
          </a:prstGeom>
        </p:spPr>
      </p:pic>
      <p:pic>
        <p:nvPicPr>
          <p:cNvPr id="9" name="Graphique 8" descr="Flèche vers la droite avec un remplissage uni">
            <a:extLst>
              <a:ext uri="{FF2B5EF4-FFF2-40B4-BE49-F238E27FC236}">
                <a16:creationId xmlns:a16="http://schemas.microsoft.com/office/drawing/2014/main" id="{C152B667-8F53-BBDD-3DAE-F49426D5FD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22888" y="2368254"/>
            <a:ext cx="1388162" cy="138816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050531E-1F82-4982-7627-255E3B80E59D}"/>
              </a:ext>
            </a:extLst>
          </p:cNvPr>
          <p:cNvSpPr txBox="1"/>
          <p:nvPr/>
        </p:nvSpPr>
        <p:spPr>
          <a:xfrm>
            <a:off x="8227421" y="3934974"/>
            <a:ext cx="377879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Project Exécution</a:t>
            </a:r>
          </a:p>
          <a:p>
            <a:pPr algn="ctr"/>
            <a:r>
              <a:rPr lang="fr-FR" sz="800" b="1">
                <a:solidFill>
                  <a:schemeClr val="accent4">
                    <a:lumMod val="75000"/>
                  </a:schemeClr>
                </a:solidFill>
              </a:rPr>
              <a:t>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Clear roadmap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 err="1"/>
              <a:t>Task</a:t>
            </a:r>
            <a:r>
              <a:rPr lang="fr-FR"/>
              <a:t> </a:t>
            </a:r>
            <a:r>
              <a:rPr lang="fr-FR" err="1"/>
              <a:t>completion</a:t>
            </a:r>
            <a:endParaRPr lang="fr-FR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fr-FR"/>
              <a:t>Milestone </a:t>
            </a:r>
            <a:r>
              <a:rPr lang="fr-FR" err="1"/>
              <a:t>tracking</a:t>
            </a:r>
            <a:endParaRPr lang="fr-NC"/>
          </a:p>
        </p:txBody>
      </p:sp>
      <p:pic>
        <p:nvPicPr>
          <p:cNvPr id="12" name="Graphique 11" descr="Graphique à barres avec tendance à la hausse avec un remplissage uni">
            <a:extLst>
              <a:ext uri="{FF2B5EF4-FFF2-40B4-BE49-F238E27FC236}">
                <a16:creationId xmlns:a16="http://schemas.microsoft.com/office/drawing/2014/main" id="{89455F7E-8079-911D-DFD5-21B703AEA5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36858" y="2448283"/>
            <a:ext cx="1388162" cy="138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6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36AAF-9F5C-50C9-45A3-1FBF4A0F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3E442278-49F8-8198-4812-F60126192B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540369FA-847D-D1AF-EA24-7ABBB1FF840C}"/>
              </a:ext>
            </a:extLst>
          </p:cNvPr>
          <p:cNvGrpSpPr/>
          <p:nvPr/>
        </p:nvGrpSpPr>
        <p:grpSpPr>
          <a:xfrm rot="16200000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F4CA2A11-EA1D-61F7-0BF7-6526EFD03E3E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8E82C5AD-F47C-A217-4DD9-8F33100ADA2A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F7021C96-FBC9-E6E7-463D-C853AB4A3EC9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FD1BD4B2-42BC-F9D5-7219-A6E77EB41FCF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51B72CDF-C079-D9CB-888B-22796BAE8E82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85FE1F0E-51F5-95BC-9625-9232392569DA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5AAE9A-886A-016D-D08A-2CBFC3A775B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4F177B9-A688-C9B0-413C-D4AA8E5DFE6E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2B298309-60B1-5562-B2A4-AC1A4BBDE3A0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BC293BB2-4856-08C4-EA3D-D5A03FD1DC28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B6210F3A-D2DC-4C72-0959-349C5B9BD28D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7B32B2C4-5B89-977D-144E-FC0F954544AA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C94C1D6E-7ACF-ACD3-148D-B87934F2610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D5E1CAB5-2B54-7515-E086-C22BEBB11E1C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6F28A0A7-74D9-8E07-91E8-E7B4F1C4E9DD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63D8C1E9-8598-B834-0260-498A4B003B28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2C508E02-9AB4-14FE-89A2-B1B08EF434E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A6826B6-841B-F7D0-1536-249130853CC8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E3E07BCF-F028-7A92-AF56-8920AA89BC11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2208ED00-5470-FF88-D329-2152C8E7CE9E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1A0BA8C0-5C31-784A-28E7-B9B6CC258896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C6083CFA-1689-E951-CA4F-93C20A5A925F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0C5C34EF-C8C9-8A9C-FF88-B482D42C01F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05F1705E-6C0E-0A42-3871-556ABF5EBFB6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C7AF6F39-B03E-2BD6-94D3-05396DDCF559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084F504B-BB29-436A-9DE4-E3C4957634A2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CB593AC1-4D70-FA75-1A77-2DCD61D452FE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8255A6CF-CCC1-B6CF-153E-F94F3A3ED0A5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DF34A678-754F-6134-26A3-42999C9B2A85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9B675E2A-410A-5897-CBF9-E1BFAE04C4EE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2F20BB26-F1F6-E285-3246-2B478D85AB39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BD2FEC90-A86C-D292-274D-EB03DA5A13F0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17C43664-D314-ECCB-B97F-510D3165673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0C20707-BD07-097C-E5EA-DBEB01B64306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BEED86CF-1BE3-F1FC-614F-57960B99CE22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279C12C2-A953-21F6-B912-FAF4FE6C4C71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416808E7-1CBF-5E96-150F-AF0760E2E16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987E4E43-C047-884B-F331-E9A1397989B7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AD5C9926-2EFF-723F-2111-EE2A1B605D9D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E5A6A0FC-7340-0493-B00D-44F139EA6088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442272CF-2B08-65ED-A901-5D1D15D2128A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C7B1BF3C-A1EB-DA4C-F3A0-DF157BE3D6E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F8AC5F52-A14D-10F9-798F-0226AF2C0EE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75A0E1CB-B92E-91F3-C7BD-B8F6A60D56D0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41BF491E-1967-2C8A-D199-5E0CA2646D77}"/>
              </a:ext>
            </a:extLst>
          </p:cNvPr>
          <p:cNvGrpSpPr/>
          <p:nvPr/>
        </p:nvGrpSpPr>
        <p:grpSpPr>
          <a:xfrm>
            <a:off x="1715275" y="45783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DF3AB2EC-47B8-840F-BE8E-4C62C16C0D51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862F334D-243E-73D1-9922-DBFD94F0AAB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6A9C744E-0348-FB1D-8E55-4BFD07EDFE0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7B884A92-90F1-30C2-7253-E0AFC6B18504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07B1B769-E92D-25AD-3312-D046BF0992D2}"/>
              </a:ext>
            </a:extLst>
          </p:cNvPr>
          <p:cNvGrpSpPr/>
          <p:nvPr/>
        </p:nvGrpSpPr>
        <p:grpSpPr>
          <a:xfrm>
            <a:off x="448316" y="3120475"/>
            <a:ext cx="3264913" cy="584775"/>
            <a:chOff x="448316" y="3209375"/>
            <a:chExt cx="3264913" cy="584775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0C23DE8D-E8F4-7E5A-1D16-4027098F7C34}"/>
                </a:ext>
              </a:extLst>
            </p:cNvPr>
            <p:cNvGrpSpPr/>
            <p:nvPr/>
          </p:nvGrpSpPr>
          <p:grpSpPr>
            <a:xfrm>
              <a:off x="3299788" y="3372148"/>
              <a:ext cx="413441" cy="276999"/>
              <a:chOff x="7101336" y="929217"/>
              <a:chExt cx="413441" cy="276999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2B21F7AC-012D-5A8B-94FA-2B5A83B51E9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368F7863-0B83-B319-F58B-76A1748EE14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AAD7E4E3-DE07-6B0C-348F-EABBF69CB0C2}"/>
                </a:ext>
              </a:extLst>
            </p:cNvPr>
            <p:cNvSpPr txBox="1"/>
            <p:nvPr/>
          </p:nvSpPr>
          <p:spPr>
            <a:xfrm>
              <a:off x="448316" y="3209375"/>
              <a:ext cx="290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steering</a:t>
              </a:r>
              <a:r>
                <a:rPr lang="fr-FR" sz="1600" b="1"/>
                <a:t> </a:t>
              </a:r>
              <a:r>
                <a:rPr lang="fr-FR" sz="1600" b="1" err="1"/>
                <a:t>tools</a:t>
              </a:r>
              <a:endParaRPr lang="fr-FR" sz="1600" b="1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95136D7-A9AE-E0A1-3D85-18C93836AA29}"/>
              </a:ext>
            </a:extLst>
          </p:cNvPr>
          <p:cNvGrpSpPr/>
          <p:nvPr/>
        </p:nvGrpSpPr>
        <p:grpSpPr>
          <a:xfrm>
            <a:off x="191597" y="1890767"/>
            <a:ext cx="3846206" cy="584775"/>
            <a:chOff x="39197" y="2259067"/>
            <a:chExt cx="3846206" cy="584775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34723FB6-75B6-64ED-742B-DED9439EF55C}"/>
                </a:ext>
              </a:extLst>
            </p:cNvPr>
            <p:cNvGrpSpPr/>
            <p:nvPr/>
          </p:nvGrpSpPr>
          <p:grpSpPr>
            <a:xfrm>
              <a:off x="3471962" y="2447359"/>
              <a:ext cx="413441" cy="276999"/>
              <a:chOff x="7101336" y="929217"/>
              <a:chExt cx="413441" cy="276999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02B0CF5E-A71D-1272-D009-9BE513055469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F2F2D9A5-AF89-345E-D0C4-7D5C69AD666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11</a:t>
                </a:r>
              </a:p>
            </p:txBody>
          </p:sp>
        </p:grp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90EE87DD-1B54-3B7B-A43B-3F8975088254}"/>
                </a:ext>
              </a:extLst>
            </p:cNvPr>
            <p:cNvSpPr txBox="1"/>
            <p:nvPr/>
          </p:nvSpPr>
          <p:spPr>
            <a:xfrm>
              <a:off x="39197" y="2259067"/>
              <a:ext cx="3531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Project 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applied</a:t>
              </a:r>
              <a:r>
                <a:rPr lang="fr-FR" sz="1600" b="1"/>
                <a:t> phases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87BD35F7-66C6-B23F-8F16-EF6E358D2F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981AD2AB-DE3A-6D59-337A-027757A2135D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B0BF8AA1-D536-200E-B523-57670A2A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0C8D-261E-DBB4-E54A-890FF594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11E1F-6B30-9FB4-F98D-85D4D623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Autofit/>
          </a:bodyPr>
          <a:lstStyle/>
          <a:p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11. Project management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methods</a:t>
            </a:r>
            <a:endParaRPr lang="fr-FR" sz="40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14D3148-4128-3544-80A5-2162AE7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6AEE6A2-E0A1-9441-F16D-028DBECD6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452" y="1753783"/>
            <a:ext cx="8491095" cy="460599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6B617E00-FFA1-4816-9626-E48C2E5D4B98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0BF0708B-5F35-55A6-EB54-BC8A81BA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C136E-187B-DF94-8943-652915CC4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7769C6-FF47-53C8-EFB4-CCF01EC0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Autofit/>
          </a:bodyPr>
          <a:lstStyle/>
          <a:p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11. Project management </a:t>
            </a:r>
            <a:r>
              <a:rPr lang="fr-FR" sz="4000" b="1" err="1">
                <a:solidFill>
                  <a:schemeClr val="accent4">
                    <a:lumMod val="75000"/>
                  </a:schemeClr>
                </a:solidFill>
              </a:rPr>
              <a:t>applied</a:t>
            </a:r>
            <a:r>
              <a:rPr lang="fr-FR" sz="4000" b="1">
                <a:solidFill>
                  <a:schemeClr val="accent4">
                    <a:lumMod val="75000"/>
                  </a:schemeClr>
                </a:solidFill>
              </a:rPr>
              <a:t> phases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5F3EFE-6D9B-7303-0512-3F6B4572F41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04A62FA1-CC54-8F75-8643-A03267FA3DA4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58D459DF-3F6C-8D86-76C8-A9A2B3E6A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6B8FF6-054E-D5E9-8BA3-E9AC073FC61F}"/>
              </a:ext>
            </a:extLst>
          </p:cNvPr>
          <p:cNvSpPr/>
          <p:nvPr/>
        </p:nvSpPr>
        <p:spPr>
          <a:xfrm>
            <a:off x="918263" y="2169089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Project Need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870A31-C230-30FB-4E30-7F1E18703BA0}"/>
              </a:ext>
            </a:extLst>
          </p:cNvPr>
          <p:cNvSpPr/>
          <p:nvPr/>
        </p:nvSpPr>
        <p:spPr>
          <a:xfrm>
            <a:off x="2028606" y="3344831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Requirements</a:t>
            </a:r>
            <a:r>
              <a:rPr lang="fr-FR">
                <a:solidFill>
                  <a:schemeClr val="tx1"/>
                </a:solidFill>
              </a:rPr>
              <a:t> Phase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A960C-A3A0-1AE6-2123-3B389BBDAF5E}"/>
              </a:ext>
            </a:extLst>
          </p:cNvPr>
          <p:cNvSpPr/>
          <p:nvPr/>
        </p:nvSpPr>
        <p:spPr>
          <a:xfrm>
            <a:off x="3137018" y="4425082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Design Phase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66BC8-395B-277B-48A7-D63F1D1E5E99}"/>
              </a:ext>
            </a:extLst>
          </p:cNvPr>
          <p:cNvSpPr/>
          <p:nvPr/>
        </p:nvSpPr>
        <p:spPr>
          <a:xfrm>
            <a:off x="4979126" y="5600824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Development</a:t>
            </a:r>
            <a:r>
              <a:rPr lang="fr-FR">
                <a:solidFill>
                  <a:schemeClr val="tx1"/>
                </a:solidFill>
              </a:rPr>
              <a:t> Phase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5B8C17-1478-D71B-4EA7-0A00493BA6DC}"/>
              </a:ext>
            </a:extLst>
          </p:cNvPr>
          <p:cNvSpPr/>
          <p:nvPr/>
        </p:nvSpPr>
        <p:spPr>
          <a:xfrm>
            <a:off x="6821236" y="4425082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err="1">
                <a:solidFill>
                  <a:schemeClr val="tx1"/>
                </a:solidFill>
              </a:rPr>
              <a:t>Integration</a:t>
            </a:r>
            <a:r>
              <a:rPr lang="fr-FR">
                <a:solidFill>
                  <a:schemeClr val="tx1"/>
                </a:solidFill>
              </a:rPr>
              <a:t> &amp; Validation</a:t>
            </a:r>
            <a:endParaRPr lang="fr-NC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0808F3-16CD-C46B-CF64-9CCD1DCA0F07}"/>
              </a:ext>
            </a:extLst>
          </p:cNvPr>
          <p:cNvSpPr/>
          <p:nvPr/>
        </p:nvSpPr>
        <p:spPr>
          <a:xfrm>
            <a:off x="7931579" y="3344831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System </a:t>
            </a:r>
            <a:r>
              <a:rPr lang="fr-FR" err="1">
                <a:solidFill>
                  <a:schemeClr val="tx1"/>
                </a:solidFill>
              </a:rPr>
              <a:t>Testing</a:t>
            </a:r>
            <a:endParaRPr lang="fr-NC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82AE07-9EC2-CACC-95AD-B9A1AD8B34F5}"/>
              </a:ext>
            </a:extLst>
          </p:cNvPr>
          <p:cNvSpPr/>
          <p:nvPr/>
        </p:nvSpPr>
        <p:spPr>
          <a:xfrm>
            <a:off x="9041922" y="2184001"/>
            <a:ext cx="2220686" cy="75895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Final Validation</a:t>
            </a:r>
            <a:endParaRPr lang="fr-NC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440B7D-164F-ECF4-1971-8692B63BFED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2028606" y="2928041"/>
            <a:ext cx="1110343" cy="416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242453B-3468-1664-1245-7914FF8F757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138949" y="4103783"/>
            <a:ext cx="1108412" cy="32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7BF9388-9F79-BBA4-C35D-9460528F3CC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47361" y="5184034"/>
            <a:ext cx="1842108" cy="416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663D6141-268E-25EA-5CFE-8C052E9FEBE6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089469" y="5184034"/>
            <a:ext cx="1842110" cy="4167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2482948-9068-EC9C-8714-9C720710E164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7931579" y="4103783"/>
            <a:ext cx="1110343" cy="3212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A1F800BD-C474-6E6D-384B-0ABC68F1AFC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041922" y="2942953"/>
            <a:ext cx="1110343" cy="4018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1A36B87-3091-82C6-984D-49C72FB23650}"/>
              </a:ext>
            </a:extLst>
          </p:cNvPr>
          <p:cNvSpPr txBox="1"/>
          <p:nvPr/>
        </p:nvSpPr>
        <p:spPr>
          <a:xfrm>
            <a:off x="916332" y="1669198"/>
            <a:ext cx="2220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Verification</a:t>
            </a:r>
            <a:endParaRPr lang="fr-FR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E71AE48-C02E-1E23-5925-A514979DD815}"/>
              </a:ext>
            </a:extLst>
          </p:cNvPr>
          <p:cNvSpPr txBox="1"/>
          <p:nvPr/>
        </p:nvSpPr>
        <p:spPr>
          <a:xfrm>
            <a:off x="9054984" y="1694599"/>
            <a:ext cx="220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Validation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51112F8-0409-3AC5-8A53-1D2BB8925B9B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3138949" y="2548565"/>
            <a:ext cx="5902973" cy="14912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D7383D3-EB88-FBFB-76CC-95D524474351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4249292" y="3724307"/>
            <a:ext cx="368228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B8E4A9D-7A62-1A34-EBB5-9E3581F7480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357704" y="4804558"/>
            <a:ext cx="146353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70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C39F7-BC19-F997-D130-B50243228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0D7D34C9-3E02-65A6-CC5C-9DA8C78C42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B537D7A-02EB-2F08-E684-08E4DAEBD2FB}"/>
              </a:ext>
            </a:extLst>
          </p:cNvPr>
          <p:cNvGrpSpPr/>
          <p:nvPr/>
        </p:nvGrpSpPr>
        <p:grpSpPr>
          <a:xfrm rot="17781661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D93A2A1B-01C0-3896-57B1-AF83C2E3A663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62B753C1-6F39-D514-25B6-C98DDC9883D6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E6E0394-3FC6-E98B-D7A6-D9E950AE6119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6E788FF3-C485-38B7-ECC1-6F3DF293E7F8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EDEA1E76-D72A-1365-82FA-AF81C4D86109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2D49CB34-56E7-2A91-9397-F54E0E559212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C467F44D-B41D-EF57-1379-F75B6224020C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056751D8-B535-20C0-F767-D4F54CAD729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66EF1B3F-D5ED-FAAC-CDA6-766A6A510F52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A0615774-0243-8EB3-4A04-C771746EB7E7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0D9823E3-D6F8-EE4E-8E41-6994086AF6FC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711AC4B9-93BC-1E49-99A4-F774684B3F2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81EABE6-C7EC-4369-BF41-1F6CD4D2A13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E58B4F71-3648-1C40-D1D6-0D625DC9824B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FC34481A-7289-7BC6-C4A0-DABBB59AC583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561180D6-A50E-D94E-C79F-38EA70C33032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028A508-F6D8-C476-05F1-9FFCC237862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ECAC344B-C1B2-840D-3561-D99B97C9182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915D8789-C0BC-B1AC-387E-5C17447C5A53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2E0848BD-DE99-5771-E549-83DC39CCE098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D979FD49-991E-9342-76E5-0301B019232D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EE14C024-9A4B-C463-822C-8011E8C69AF9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D837C365-E0D4-9ACB-5514-DA49AAFA68A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7386E51F-A353-86E6-B140-6092C1EB0D4C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68158144-70DD-B579-9D4F-CBC1B81A3D5C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201A3EB7-6E3E-9E67-EE12-528B0DD896FE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FFD60FE1-9D42-E65A-722D-86F0BBDD5F0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2EBA87E2-8440-02A9-FC2A-345AB35B9CA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9EF802ED-2467-1FE5-937C-FC957A7D3EBB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BB52F05C-CD6A-03CE-6BA4-77BA5A45C087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68995181-5657-A16A-6D65-0CD452C9CF6B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48EF891E-E546-C5A4-B5EE-37D1852FAF4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6FD12438-D2B7-8747-F229-B7A02EE9A22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0FEA7CE-4814-7501-6317-0BCD75A32B77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50D921AF-AD42-37C9-8A18-D8079EA22D3D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882869D1-F308-7AAD-B7B8-8962558C64DA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5D848E23-3AB1-27B1-0A30-A8220E137319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4483E4FB-4327-D6C1-B39B-F8F10227A10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3CA55C9B-CE67-CE7C-A3AE-5EE2B5DBC676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87C53F19-B630-0EBF-7F89-C16C699E2B7B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EBBB774B-5C51-1826-2720-3A99CF068347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F2FC6018-D6DD-FEE4-411A-70435CE12B4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DF854C71-1758-B939-C4F0-A26C7A40DF65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7E8F34C-62BC-685C-D0DD-617885E12624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DED6FEAA-D744-91DD-4C6D-3F22E3E35D6D}"/>
              </a:ext>
            </a:extLst>
          </p:cNvPr>
          <p:cNvGrpSpPr/>
          <p:nvPr/>
        </p:nvGrpSpPr>
        <p:grpSpPr>
          <a:xfrm>
            <a:off x="1715275" y="45783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40BC6D24-CD3D-0E41-80B7-8711448DE53F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F934BA2B-A1E9-A459-735E-08DEC681D93A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609293E2-427A-6FBE-BE2B-9D4076B0ACC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E0A5F479-3C63-9520-6029-9BA8A38F89C2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41DF74D5-E5BF-494C-B700-F73F61206B6A}"/>
              </a:ext>
            </a:extLst>
          </p:cNvPr>
          <p:cNvGrpSpPr/>
          <p:nvPr/>
        </p:nvGrpSpPr>
        <p:grpSpPr>
          <a:xfrm>
            <a:off x="448316" y="3120475"/>
            <a:ext cx="3264913" cy="584775"/>
            <a:chOff x="448316" y="3209375"/>
            <a:chExt cx="3264913" cy="584775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E83D810D-FDF8-2B34-BC59-C85370BD187A}"/>
                </a:ext>
              </a:extLst>
            </p:cNvPr>
            <p:cNvGrpSpPr/>
            <p:nvPr/>
          </p:nvGrpSpPr>
          <p:grpSpPr>
            <a:xfrm>
              <a:off x="3299788" y="3372148"/>
              <a:ext cx="413441" cy="276999"/>
              <a:chOff x="7101336" y="929217"/>
              <a:chExt cx="413441" cy="276999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B1CE5495-B9DC-3E2F-5E37-714B7F578AA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937E9D82-D545-FB20-4FEC-0211F34499C3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D40AAB2B-00E3-09B7-8134-46983F0C90F9}"/>
                </a:ext>
              </a:extLst>
            </p:cNvPr>
            <p:cNvSpPr txBox="1"/>
            <p:nvPr/>
          </p:nvSpPr>
          <p:spPr>
            <a:xfrm>
              <a:off x="448316" y="3209375"/>
              <a:ext cx="290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steering</a:t>
              </a:r>
              <a:r>
                <a:rPr lang="fr-FR" sz="1600" b="1"/>
                <a:t> </a:t>
              </a:r>
              <a:r>
                <a:rPr lang="fr-FR" sz="1600" b="1" err="1"/>
                <a:t>tools</a:t>
              </a:r>
              <a:endParaRPr lang="fr-FR" sz="1600" b="1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A5B15574-31E6-54FD-B0E6-8E143743353C}"/>
              </a:ext>
            </a:extLst>
          </p:cNvPr>
          <p:cNvGrpSpPr/>
          <p:nvPr/>
        </p:nvGrpSpPr>
        <p:grpSpPr>
          <a:xfrm>
            <a:off x="191597" y="1890767"/>
            <a:ext cx="3846206" cy="584775"/>
            <a:chOff x="39197" y="2259067"/>
            <a:chExt cx="3846206" cy="584775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8D0F59A0-06EF-ADC2-C3FF-D812452075F7}"/>
                </a:ext>
              </a:extLst>
            </p:cNvPr>
            <p:cNvGrpSpPr/>
            <p:nvPr/>
          </p:nvGrpSpPr>
          <p:grpSpPr>
            <a:xfrm>
              <a:off x="3471962" y="2447359"/>
              <a:ext cx="413441" cy="276999"/>
              <a:chOff x="7101336" y="929217"/>
              <a:chExt cx="413441" cy="276999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16F2FE4D-03E7-1362-64B1-D839D6EB47A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E2DDC9CB-35BC-E590-4393-CA72A0A6D5A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11</a:t>
                </a:r>
              </a:p>
            </p:txBody>
          </p:sp>
        </p:grp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EABF3BE8-97C3-6B9A-30A1-7E1DDA56621E}"/>
                </a:ext>
              </a:extLst>
            </p:cNvPr>
            <p:cNvSpPr txBox="1"/>
            <p:nvPr/>
          </p:nvSpPr>
          <p:spPr>
            <a:xfrm>
              <a:off x="39197" y="2259067"/>
              <a:ext cx="3531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Project 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applied</a:t>
              </a:r>
              <a:r>
                <a:rPr lang="fr-FR" sz="1600" b="1"/>
                <a:t> phases</a:t>
              </a:r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9FF1BA0D-823F-5C63-8AAE-4B81B86BDF9C}"/>
              </a:ext>
            </a:extLst>
          </p:cNvPr>
          <p:cNvGrpSpPr/>
          <p:nvPr/>
        </p:nvGrpSpPr>
        <p:grpSpPr>
          <a:xfrm>
            <a:off x="2140557" y="1084146"/>
            <a:ext cx="2738110" cy="374064"/>
            <a:chOff x="1708757" y="1452446"/>
            <a:chExt cx="2738110" cy="374064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4D3877A4-99A8-31D3-E9A5-EF75C9932B3E}"/>
                </a:ext>
              </a:extLst>
            </p:cNvPr>
            <p:cNvGrpSpPr/>
            <p:nvPr/>
          </p:nvGrpSpPr>
          <p:grpSpPr>
            <a:xfrm>
              <a:off x="4033426" y="1549511"/>
              <a:ext cx="413441" cy="276999"/>
              <a:chOff x="7101336" y="929217"/>
              <a:chExt cx="413441" cy="27699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54CB0556-1763-0708-B907-7C82DB19A2F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C853B597-970F-211A-E249-E95F0FF47FB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12</a:t>
                </a:r>
              </a:p>
            </p:txBody>
          </p:sp>
        </p:grp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6AC4927F-656D-7F68-26FF-3F2E0DEA8E2A}"/>
                </a:ext>
              </a:extLst>
            </p:cNvPr>
            <p:cNvSpPr txBox="1"/>
            <p:nvPr/>
          </p:nvSpPr>
          <p:spPr>
            <a:xfrm>
              <a:off x="1708757" y="1452446"/>
              <a:ext cx="2364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fr-FR" sz="1800" b="1"/>
                <a:t>Progress report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F6E8B9FF-41C1-1E88-149F-2DEAF44B87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4340AFD7-765D-8B1B-FA06-922E10D7BD82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C896E99F-2D00-A8DB-DCE1-0FB3C197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24C82-B926-DD9D-1B14-1D606467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accent4">
                    <a:lumMod val="75000"/>
                  </a:schemeClr>
                </a:solidFill>
              </a:rPr>
              <a:t>1. Project </a:t>
            </a:r>
            <a:r>
              <a:rPr lang="fr-FR" err="1">
                <a:solidFill>
                  <a:schemeClr val="accent4">
                    <a:lumMod val="75000"/>
                  </a:schemeClr>
                </a:solidFill>
              </a:rPr>
              <a:t>Context</a:t>
            </a:r>
            <a:endParaRPr lang="fr-NC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75DE7089-0C14-D781-23D1-4223CEA29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4155" y="1485643"/>
            <a:ext cx="4572001" cy="76199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 err="1"/>
              <a:t>Sequence</a:t>
            </a:r>
            <a:r>
              <a:rPr lang="fr-FR" dirty="0"/>
              <a:t> Diagram of </a:t>
            </a:r>
            <a:r>
              <a:rPr lang="fr-FR" dirty="0" err="1"/>
              <a:t>SuperNanny</a:t>
            </a:r>
            <a:endParaRPr lang="fr-NC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0F2F02F-B7CE-581F-3B1B-AE14ACAD3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88402" y="1700587"/>
            <a:ext cx="4572001" cy="39369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dirty="0"/>
              <a:t>Linux Security </a:t>
            </a:r>
            <a:r>
              <a:rPr lang="fr-FR" dirty="0" err="1"/>
              <a:t>Threats</a:t>
            </a:r>
            <a:endParaRPr lang="fr-NC" dirty="0"/>
          </a:p>
        </p:txBody>
      </p:sp>
      <p:pic>
        <p:nvPicPr>
          <p:cNvPr id="15" name="Espace réservé du contenu 14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B7835135-D9B7-16C5-2665-1E614B865E1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14" y="2701869"/>
            <a:ext cx="5309175" cy="3185505"/>
          </a:xfr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FB4E124-018F-745B-FD90-13A3C5F7660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12" name="Sous-titre 2">
            <a:extLst>
              <a:ext uri="{FF2B5EF4-FFF2-40B4-BE49-F238E27FC236}">
                <a16:creationId xmlns:a16="http://schemas.microsoft.com/office/drawing/2014/main" id="{720112C4-AF9B-86B3-CC57-AE34EDA8321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14" name="Espace réservé du numéro de diapositive 3">
            <a:extLst>
              <a:ext uri="{FF2B5EF4-FFF2-40B4-BE49-F238E27FC236}">
                <a16:creationId xmlns:a16="http://schemas.microsoft.com/office/drawing/2014/main" id="{EC4CB0A7-F4EE-DFBC-9E70-3C5AE42B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9391C-99C7-20BF-6C61-8DE2974A1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552" y="2247642"/>
            <a:ext cx="4972241" cy="409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9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42772-F690-77F3-D107-1F935E7D9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4C2C5-A17D-F720-D63D-344718B2B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98224"/>
            <a:ext cx="11009697" cy="758952"/>
          </a:xfrm>
        </p:spPr>
        <p:txBody>
          <a:bodyPr anchor="b">
            <a:noAutofit/>
          </a:bodyPr>
          <a:lstStyle/>
          <a:p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12.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What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has been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done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VS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what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reamins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to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be</a:t>
            </a:r>
            <a:r>
              <a:rPr lang="fr-FR" sz="3600" b="1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fr-FR" sz="3600" b="1" err="1">
                <a:solidFill>
                  <a:schemeClr val="accent4">
                    <a:lumMod val="75000"/>
                  </a:schemeClr>
                </a:solidFill>
              </a:rPr>
              <a:t>done</a:t>
            </a:r>
            <a:endParaRPr lang="fr-FR" sz="36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3EB585-7AC3-E878-8D4E-152ADF2FA2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84D01959-9BC5-8C95-9CDB-0FC10A5576CD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B3249653-4EB5-E3F0-265B-3DDFD5C4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30</a:t>
            </a:fld>
            <a:endParaRPr lang="en-US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35580D4-2B28-1880-F1FC-38FC96675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13708"/>
              </p:ext>
            </p:extLst>
          </p:nvPr>
        </p:nvGraphicFramePr>
        <p:xfrm>
          <a:off x="308849" y="1705024"/>
          <a:ext cx="5616304" cy="4485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152">
                  <a:extLst>
                    <a:ext uri="{9D8B030D-6E8A-4147-A177-3AD203B41FA5}">
                      <a16:colId xmlns:a16="http://schemas.microsoft.com/office/drawing/2014/main" val="2301719556"/>
                    </a:ext>
                  </a:extLst>
                </a:gridCol>
                <a:gridCol w="2808152">
                  <a:extLst>
                    <a:ext uri="{9D8B030D-6E8A-4147-A177-3AD203B41FA5}">
                      <a16:colId xmlns:a16="http://schemas.microsoft.com/office/drawing/2014/main" val="3648793550"/>
                    </a:ext>
                  </a:extLst>
                </a:gridCol>
              </a:tblGrid>
              <a:tr h="39452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Milestones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Status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55677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Detect File access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Syscall detection with tracepoint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45054"/>
                  </a:ext>
                </a:extLst>
              </a:tr>
              <a:tr h="972789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Intercept unhautorized folder access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Intercept with kprob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78716"/>
                  </a:ext>
                </a:extLst>
              </a:tr>
              <a:tr h="394520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Save user Decisions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Done in a JSON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69210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View and manage rules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On the user interface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91812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Allow file access based on patterns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We did a blacklist, it’s easier to manage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20701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Monitor and log file access events</a:t>
                      </a:r>
                      <a:endParaRPr lang="fr-N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</a:rPr>
                        <a:t>In log.txt and in the interface 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479716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C363327E-193A-4A72-0630-03216C92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777572"/>
              </p:ext>
            </p:extLst>
          </p:nvPr>
        </p:nvGraphicFramePr>
        <p:xfrm>
          <a:off x="6266847" y="1705025"/>
          <a:ext cx="5616304" cy="448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08152">
                  <a:extLst>
                    <a:ext uri="{9D8B030D-6E8A-4147-A177-3AD203B41FA5}">
                      <a16:colId xmlns:a16="http://schemas.microsoft.com/office/drawing/2014/main" val="2301719556"/>
                    </a:ext>
                  </a:extLst>
                </a:gridCol>
                <a:gridCol w="2808152">
                  <a:extLst>
                    <a:ext uri="{9D8B030D-6E8A-4147-A177-3AD203B41FA5}">
                      <a16:colId xmlns:a16="http://schemas.microsoft.com/office/drawing/2014/main" val="3648793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Milestones</a:t>
                      </a:r>
                      <a:endParaRPr lang="fr-NC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Status</a:t>
                      </a:r>
                      <a:endParaRPr lang="fr-NC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2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 user on folder access attempts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145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Network access requests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97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Notify user on network access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069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Intercept unauthorized network access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19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Allow network access based on conditions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done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32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Monitor and log network access events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</a:t>
                      </a:r>
                      <a:r>
                        <a:rPr lang="fr-FR" sz="18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done</a:t>
                      </a:r>
                      <a:endParaRPr lang="fr-NC"/>
                    </a:p>
                  </a:txBody>
                  <a:tcPr>
                    <a:solidFill>
                      <a:srgbClr val="F7E8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79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60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A06DD-3319-AAB4-7557-15B5FCAA3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7B326-5C1C-4242-3110-B3234950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12. Hard points and </a:t>
            </a:r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opportunities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8C230E-1C25-2062-2B14-7AE1D83CA7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2940770C-F422-9AD3-E86B-BF4CDA591F21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7" name="Espace réservé du numéro de diapositive 3">
            <a:extLst>
              <a:ext uri="{FF2B5EF4-FFF2-40B4-BE49-F238E27FC236}">
                <a16:creationId xmlns:a16="http://schemas.microsoft.com/office/drawing/2014/main" id="{1F709350-1C65-1950-316C-4CEF86D7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31</a:t>
            </a:fld>
            <a:endParaRPr lang="en-US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46B4994-C346-26B6-52DA-1094E1157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963184"/>
              </p:ext>
            </p:extLst>
          </p:nvPr>
        </p:nvGraphicFramePr>
        <p:xfrm>
          <a:off x="762000" y="2416950"/>
          <a:ext cx="10560050" cy="263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80025">
                  <a:extLst>
                    <a:ext uri="{9D8B030D-6E8A-4147-A177-3AD203B41FA5}">
                      <a16:colId xmlns:a16="http://schemas.microsoft.com/office/drawing/2014/main" val="2301719556"/>
                    </a:ext>
                  </a:extLst>
                </a:gridCol>
                <a:gridCol w="5280025">
                  <a:extLst>
                    <a:ext uri="{9D8B030D-6E8A-4147-A177-3AD203B41FA5}">
                      <a16:colId xmlns:a16="http://schemas.microsoft.com/office/drawing/2014/main" val="3648793550"/>
                    </a:ext>
                  </a:extLst>
                </a:gridCol>
              </a:tblGrid>
              <a:tr h="39452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Hard Points</a:t>
                      </a:r>
                      <a:endParaRPr lang="fr-NC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Opportunities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255677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Initial difficulties with Rust &amp; Landlock</a:t>
                      </a:r>
                      <a:endParaRPr lang="fr-NC" b="0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Switching to eBPF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145054"/>
                  </a:ext>
                </a:extLst>
              </a:tr>
              <a:tr h="489028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Transitioning to eBPF &amp; C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Kernel-level security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78716"/>
                  </a:ext>
                </a:extLst>
              </a:tr>
              <a:tr h="394520">
                <a:tc>
                  <a:txBody>
                    <a:bodyPr/>
                    <a:lstStyle/>
                    <a:p>
                      <a:pPr algn="ctr"/>
                      <a:r>
                        <a:rPr lang="fr-FR" b="0"/>
                        <a:t>Managing syscall interception</a:t>
                      </a:r>
                      <a:endParaRPr lang="fr-NC" b="0"/>
                    </a:p>
                  </a:txBody>
                  <a:tcPr>
                    <a:solidFill>
                      <a:srgbClr val="F7E8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Strong academic &amp; real-world value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69210"/>
                  </a:ext>
                </a:extLst>
              </a:tr>
              <a:tr h="680952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Creating a user-friendly interface</a:t>
                      </a:r>
                      <a:endParaRPr lang="fr-NC"/>
                    </a:p>
                  </a:txBody>
                  <a:tcPr>
                    <a:solidFill>
                      <a:srgbClr val="EAC4B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>
                          <a:solidFill>
                            <a:schemeClr val="dk1"/>
                          </a:solidFill>
                          <a:effectLst/>
                        </a:rPr>
                        <a:t>Improve our Rust developping competences</a:t>
                      </a:r>
                      <a:endParaRPr lang="fr-N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191812"/>
                  </a:ext>
                </a:extLst>
              </a:tr>
            </a:tbl>
          </a:graphicData>
        </a:graphic>
      </p:graphicFrame>
      <p:pic>
        <p:nvPicPr>
          <p:cNvPr id="9" name="Graphique 8" descr="Avertissement avec un remplissage uni">
            <a:extLst>
              <a:ext uri="{FF2B5EF4-FFF2-40B4-BE49-F238E27FC236}">
                <a16:creationId xmlns:a16="http://schemas.microsoft.com/office/drawing/2014/main" id="{3300F2E7-8699-5DF5-3D51-FC82B0842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9977" y="2416950"/>
            <a:ext cx="358005" cy="358005"/>
          </a:xfrm>
          <a:prstGeom prst="rect">
            <a:avLst/>
          </a:prstGeom>
        </p:spPr>
      </p:pic>
      <p:pic>
        <p:nvPicPr>
          <p:cNvPr id="10" name="Graphique 9" descr="Poignée de main avec un remplissage uni">
            <a:extLst>
              <a:ext uri="{FF2B5EF4-FFF2-40B4-BE49-F238E27FC236}">
                <a16:creationId xmlns:a16="http://schemas.microsoft.com/office/drawing/2014/main" id="{3DE630D0-B279-43F7-426D-952F7EAC87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53718" y="2329611"/>
            <a:ext cx="534112" cy="5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1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97415-CEB7-E6E5-07C6-022402A35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6E3940-1129-C132-65A4-F6121B41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12. Solution </a:t>
            </a:r>
            <a:r>
              <a:rPr lang="fr-FR" b="1" err="1">
                <a:solidFill>
                  <a:schemeClr val="accent4">
                    <a:lumMod val="75000"/>
                  </a:schemeClr>
                </a:solidFill>
              </a:rPr>
              <a:t>cost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0D67CF-0B59-7891-505E-4729406C067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C60A427D-44E8-A551-9A9C-35881CE2C587}"/>
              </a:ext>
            </a:extLst>
          </p:cNvPr>
          <p:cNvGrpSpPr/>
          <p:nvPr/>
        </p:nvGrpSpPr>
        <p:grpSpPr>
          <a:xfrm>
            <a:off x="8608996" y="1624709"/>
            <a:ext cx="2675823" cy="1376065"/>
            <a:chOff x="1010652" y="2153653"/>
            <a:chExt cx="2675823" cy="1376065"/>
          </a:xfrm>
        </p:grpSpPr>
        <p:pic>
          <p:nvPicPr>
            <p:cNvPr id="11" name="Graphique 10" descr="Argent contour">
              <a:extLst>
                <a:ext uri="{FF2B5EF4-FFF2-40B4-BE49-F238E27FC236}">
                  <a16:creationId xmlns:a16="http://schemas.microsoft.com/office/drawing/2014/main" id="{C48D5307-840E-CC15-86DF-2E3A5C889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1364" y="2153653"/>
              <a:ext cx="914400" cy="914400"/>
            </a:xfrm>
            <a:prstGeom prst="rect">
              <a:avLst/>
            </a:prstGeom>
          </p:spPr>
        </p:pic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A55469E-B948-21C3-0716-22FCE936AFEC}"/>
                </a:ext>
              </a:extLst>
            </p:cNvPr>
            <p:cNvSpPr txBox="1"/>
            <p:nvPr/>
          </p:nvSpPr>
          <p:spPr>
            <a:xfrm>
              <a:off x="1010652" y="3068053"/>
              <a:ext cx="26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/>
                <a:t>Product cost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16BE3B1A-71BF-541D-F03B-3FE0A3508114}"/>
              </a:ext>
            </a:extLst>
          </p:cNvPr>
          <p:cNvGrpSpPr/>
          <p:nvPr/>
        </p:nvGrpSpPr>
        <p:grpSpPr>
          <a:xfrm>
            <a:off x="645245" y="1624709"/>
            <a:ext cx="2675823" cy="1376065"/>
            <a:chOff x="1157423" y="2153653"/>
            <a:chExt cx="2675823" cy="137606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0D178097-714D-8B62-9CA1-1584BEC369DB}"/>
                </a:ext>
              </a:extLst>
            </p:cNvPr>
            <p:cNvSpPr txBox="1"/>
            <p:nvPr/>
          </p:nvSpPr>
          <p:spPr>
            <a:xfrm>
              <a:off x="1157423" y="3068053"/>
              <a:ext cx="26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 err="1"/>
                <a:t>Material</a:t>
              </a:r>
              <a:r>
                <a:rPr lang="fr-FR" sz="2400" dirty="0"/>
                <a:t> </a:t>
              </a:r>
              <a:r>
                <a:rPr lang="fr-FR" sz="2400" dirty="0" err="1"/>
                <a:t>cost</a:t>
              </a:r>
              <a:endParaRPr lang="fr-FR" sz="2400" dirty="0"/>
            </a:p>
          </p:txBody>
        </p:sp>
        <p:pic>
          <p:nvPicPr>
            <p:cNvPr id="17" name="Graphique 16" descr="Ordinateur portable contour">
              <a:extLst>
                <a:ext uri="{FF2B5EF4-FFF2-40B4-BE49-F238E27FC236}">
                  <a16:creationId xmlns:a16="http://schemas.microsoft.com/office/drawing/2014/main" id="{83DE5B83-EE3A-F7EE-6382-C32AA4345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8135" y="2153653"/>
              <a:ext cx="914400" cy="914400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0277ED1-09BD-B75C-DD73-FDD0582EE116}"/>
              </a:ext>
            </a:extLst>
          </p:cNvPr>
          <p:cNvGrpSpPr/>
          <p:nvPr/>
        </p:nvGrpSpPr>
        <p:grpSpPr>
          <a:xfrm>
            <a:off x="4758088" y="1616247"/>
            <a:ext cx="2675823" cy="1407694"/>
            <a:chOff x="4758088" y="2122024"/>
            <a:chExt cx="2675823" cy="1407694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47997FE-4EDD-5FC8-6076-535D86870F23}"/>
                </a:ext>
              </a:extLst>
            </p:cNvPr>
            <p:cNvSpPr txBox="1"/>
            <p:nvPr/>
          </p:nvSpPr>
          <p:spPr>
            <a:xfrm>
              <a:off x="4758088" y="3068053"/>
              <a:ext cx="26758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/>
                <a:t>Production </a:t>
              </a:r>
              <a:r>
                <a:rPr lang="fr-FR" sz="2400" err="1"/>
                <a:t>cost</a:t>
              </a:r>
              <a:endParaRPr lang="fr-FR" sz="2400"/>
            </a:p>
          </p:txBody>
        </p:sp>
        <p:pic>
          <p:nvPicPr>
            <p:cNvPr id="20" name="Graphique 19" descr="Production contour">
              <a:extLst>
                <a:ext uri="{FF2B5EF4-FFF2-40B4-BE49-F238E27FC236}">
                  <a16:creationId xmlns:a16="http://schemas.microsoft.com/office/drawing/2014/main" id="{15D21611-29A4-1951-3666-3535DE1B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800" y="2122024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06B5F29B-8BAC-020B-5E78-D4E7F4D6950D}"/>
              </a:ext>
            </a:extLst>
          </p:cNvPr>
          <p:cNvGrpSpPr/>
          <p:nvPr/>
        </p:nvGrpSpPr>
        <p:grpSpPr>
          <a:xfrm>
            <a:off x="434143" y="3628593"/>
            <a:ext cx="3098028" cy="863421"/>
            <a:chOff x="1081616" y="4437951"/>
            <a:chExt cx="2827436" cy="125128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70D60F2-D151-7734-BD5E-25F172A93517}"/>
                </a:ext>
              </a:extLst>
            </p:cNvPr>
            <p:cNvSpPr txBox="1"/>
            <p:nvPr/>
          </p:nvSpPr>
          <p:spPr>
            <a:xfrm>
              <a:off x="1157423" y="4648097"/>
              <a:ext cx="26758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accent4">
                      <a:lumMod val="75000"/>
                    </a:schemeClr>
                  </a:solidFill>
                </a:rPr>
                <a:t>50 000 €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425DD93-7E27-F908-1D05-F1FAE9D2D90C}"/>
                </a:ext>
              </a:extLst>
            </p:cNvPr>
            <p:cNvSpPr/>
            <p:nvPr/>
          </p:nvSpPr>
          <p:spPr>
            <a:xfrm>
              <a:off x="1081616" y="4437951"/>
              <a:ext cx="2827436" cy="1251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D757ACA-CDA4-2C3E-313A-C9B339DB188E}"/>
              </a:ext>
            </a:extLst>
          </p:cNvPr>
          <p:cNvGrpSpPr/>
          <p:nvPr/>
        </p:nvGrpSpPr>
        <p:grpSpPr>
          <a:xfrm>
            <a:off x="4546986" y="3628593"/>
            <a:ext cx="3098028" cy="863422"/>
            <a:chOff x="4682280" y="4437951"/>
            <a:chExt cx="2827436" cy="1251284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025BBD19-E6ED-326C-6819-916C78EBFA07}"/>
                </a:ext>
              </a:extLst>
            </p:cNvPr>
            <p:cNvSpPr txBox="1"/>
            <p:nvPr/>
          </p:nvSpPr>
          <p:spPr>
            <a:xfrm>
              <a:off x="4758087" y="4648096"/>
              <a:ext cx="2675823" cy="936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accent4">
                      <a:lumMod val="75000"/>
                    </a:schemeClr>
                  </a:solidFill>
                </a:rPr>
                <a:t>180 000 €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60F06F-E903-EC91-EE45-7D69D6C030C0}"/>
                </a:ext>
              </a:extLst>
            </p:cNvPr>
            <p:cNvSpPr/>
            <p:nvPr/>
          </p:nvSpPr>
          <p:spPr>
            <a:xfrm>
              <a:off x="4682280" y="4437951"/>
              <a:ext cx="2827436" cy="1251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D839A2D-E8BB-A2F1-DA7E-77AE6CB874ED}"/>
              </a:ext>
            </a:extLst>
          </p:cNvPr>
          <p:cNvGrpSpPr/>
          <p:nvPr/>
        </p:nvGrpSpPr>
        <p:grpSpPr>
          <a:xfrm>
            <a:off x="8033355" y="3464146"/>
            <a:ext cx="3827116" cy="1469297"/>
            <a:chOff x="8282948" y="4437950"/>
            <a:chExt cx="2827436" cy="3662601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52FBF3F-E18F-476C-EF0E-088125D3AB74}"/>
                </a:ext>
              </a:extLst>
            </p:cNvPr>
            <p:cNvSpPr txBox="1"/>
            <p:nvPr/>
          </p:nvSpPr>
          <p:spPr>
            <a:xfrm>
              <a:off x="8358751" y="4648094"/>
              <a:ext cx="2675823" cy="34524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800" b="1" dirty="0">
                  <a:solidFill>
                    <a:schemeClr val="accent4">
                      <a:lumMod val="75000"/>
                    </a:schemeClr>
                  </a:solidFill>
                </a:rPr>
                <a:t>License: 5000 €</a:t>
              </a:r>
            </a:p>
            <a:p>
              <a:pPr algn="ctr"/>
              <a:r>
                <a:rPr lang="fr-FR" sz="2800" b="1" dirty="0" err="1">
                  <a:solidFill>
                    <a:schemeClr val="accent4">
                      <a:lumMod val="75000"/>
                    </a:schemeClr>
                  </a:solidFill>
                </a:rPr>
                <a:t>Subscription</a:t>
              </a:r>
              <a:r>
                <a:rPr lang="fr-FR" sz="2800" b="1" dirty="0">
                  <a:solidFill>
                    <a:schemeClr val="accent4">
                      <a:lumMod val="75000"/>
                    </a:schemeClr>
                  </a:solidFill>
                </a:rPr>
                <a:t>: 500€/</a:t>
              </a:r>
              <a:r>
                <a:rPr lang="fr-FR" sz="2800" b="1" dirty="0" err="1">
                  <a:solidFill>
                    <a:schemeClr val="accent4">
                      <a:lumMod val="75000"/>
                    </a:schemeClr>
                  </a:solidFill>
                </a:rPr>
                <a:t>Year</a:t>
              </a:r>
              <a:endParaRPr lang="fr-FR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171FC7-A649-6403-1854-1BBB198C3CB7}"/>
                </a:ext>
              </a:extLst>
            </p:cNvPr>
            <p:cNvSpPr/>
            <p:nvPr/>
          </p:nvSpPr>
          <p:spPr>
            <a:xfrm>
              <a:off x="8282948" y="4437950"/>
              <a:ext cx="2827436" cy="3593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Sous-titre 2">
            <a:extLst>
              <a:ext uri="{FF2B5EF4-FFF2-40B4-BE49-F238E27FC236}">
                <a16:creationId xmlns:a16="http://schemas.microsoft.com/office/drawing/2014/main" id="{77646830-32B9-DB42-31A7-3284197C35BA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29" name="Espace réservé du numéro de diapositive 3">
            <a:extLst>
              <a:ext uri="{FF2B5EF4-FFF2-40B4-BE49-F238E27FC236}">
                <a16:creationId xmlns:a16="http://schemas.microsoft.com/office/drawing/2014/main" id="{4F88E3E8-C3BD-9D0E-9730-F81E1CDA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2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074E-93E8-844A-07C7-0BFA9D24F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8E8D3193-7741-F614-713F-A6890B7285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BFA6B3E7-CDBA-0691-B728-C1188BFE4A4F}"/>
              </a:ext>
            </a:extLst>
          </p:cNvPr>
          <p:cNvGrpSpPr/>
          <p:nvPr/>
        </p:nvGrpSpPr>
        <p:grpSpPr>
          <a:xfrm rot="19397109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04A6DF30-C5EC-8B8E-A88E-DA5990892663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FF703D3C-CD11-97FE-6CC8-2A206FB745F0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28268A7-5756-032F-AE3E-6D2D4F985BF8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53E27D99-8221-E43A-B4F5-AF3D4FE6289D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6C29A1F1-4A76-F937-C2C0-60E66A5F0093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83B535C2-048F-9B18-D2BC-D55B2A07A2EA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EBDE4558-31F1-9DAD-A29D-7CE10893422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ECF54BCB-02B5-DF0F-CB43-207B4C2A38A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3EF442C9-D38F-E748-6538-9E5C99E13450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C98A5FD6-5EBC-4ADB-B24E-287802726C1D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05753E56-1B17-DBCE-76CE-B9D81C7B43C9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92488FC6-C2D0-4C46-3541-96099C43471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E41F2094-545B-A01D-8C8B-48A30EDD7BF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BA13453-9224-38E1-D8B8-1B48AB30D117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FE8B45B3-7F1C-AEAA-FE69-34B59E04FAFC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E67BEED1-2EEC-3519-998C-E40BE6B7A3AC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49211E50-2670-6505-BB06-75FEA2665E21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8023E6A9-6DA4-D98F-A86F-AB18993B24FC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418258FD-704C-EF3A-7E56-834DDCB74524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28E91863-8513-FB4E-3228-F13485D9A08D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3EC156DA-E52F-0BF7-1EEF-0A78F2968602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411048A8-E7D8-F6F6-0A0D-8C4BB25A7E4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C6120715-D263-51FE-6AC6-CF843DF611D9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BD01695D-CC8D-51A8-F551-D42C5D971400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CE0DB6E0-6F7F-82A2-61B2-E57EE9A1751B}"/>
              </a:ext>
            </a:extLst>
          </p:cNvPr>
          <p:cNvGrpSpPr/>
          <p:nvPr/>
        </p:nvGrpSpPr>
        <p:grpSpPr>
          <a:xfrm>
            <a:off x="7953737" y="5068163"/>
            <a:ext cx="3248518" cy="584775"/>
            <a:chOff x="8436337" y="4426813"/>
            <a:chExt cx="2920614" cy="584775"/>
          </a:xfrm>
        </p:grpSpPr>
        <p:grpSp>
          <p:nvGrpSpPr>
            <p:cNvPr id="111" name="Groupe 110">
              <a:extLst>
                <a:ext uri="{FF2B5EF4-FFF2-40B4-BE49-F238E27FC236}">
                  <a16:creationId xmlns:a16="http://schemas.microsoft.com/office/drawing/2014/main" id="{5E1882A9-7A5E-A117-96A7-95FB6B7B670B}"/>
                </a:ext>
              </a:extLst>
            </p:cNvPr>
            <p:cNvGrpSpPr/>
            <p:nvPr/>
          </p:nvGrpSpPr>
          <p:grpSpPr>
            <a:xfrm>
              <a:off x="8436337" y="4548448"/>
              <a:ext cx="413441" cy="276999"/>
              <a:chOff x="7101336" y="929217"/>
              <a:chExt cx="413441" cy="276999"/>
            </a:xfrm>
          </p:grpSpPr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3C35BC5D-2A94-61C2-F3B1-AD5011F8DFAD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F648B97E-7FCF-5FF2-8B52-3B39FE65CAF4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5</a:t>
                </a:r>
              </a:p>
            </p:txBody>
          </p:sp>
        </p:grpSp>
        <p:sp>
          <p:nvSpPr>
            <p:cNvPr id="144" name="ZoneTexte 143">
              <a:extLst>
                <a:ext uri="{FF2B5EF4-FFF2-40B4-BE49-F238E27FC236}">
                  <a16:creationId xmlns:a16="http://schemas.microsoft.com/office/drawing/2014/main" id="{D6814D59-42C9-1431-4399-E1A5681A061C}"/>
                </a:ext>
              </a:extLst>
            </p:cNvPr>
            <p:cNvSpPr txBox="1"/>
            <p:nvPr/>
          </p:nvSpPr>
          <p:spPr>
            <a:xfrm>
              <a:off x="8807130" y="4426813"/>
              <a:ext cx="25498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Justification of </a:t>
              </a:r>
              <a:r>
                <a:rPr lang="fr-FR" sz="1600" b="1" err="1"/>
                <a:t>technical</a:t>
              </a:r>
              <a:r>
                <a:rPr lang="fr-FR" sz="1600" b="1"/>
                <a:t> </a:t>
              </a:r>
              <a:r>
                <a:rPr lang="fr-FR" sz="1600" b="1" err="1"/>
                <a:t>choices</a:t>
              </a:r>
              <a:r>
                <a:rPr lang="fr-FR" sz="1600" b="1"/>
                <a:t> 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47E0A143-BB17-0EEC-5257-6A6BDE38C925}"/>
              </a:ext>
            </a:extLst>
          </p:cNvPr>
          <p:cNvGrpSpPr/>
          <p:nvPr/>
        </p:nvGrpSpPr>
        <p:grpSpPr>
          <a:xfrm>
            <a:off x="6888249" y="5915729"/>
            <a:ext cx="2889893" cy="412634"/>
            <a:chOff x="7535949" y="5579179"/>
            <a:chExt cx="2889893" cy="412634"/>
          </a:xfrm>
        </p:grpSpPr>
        <p:grpSp>
          <p:nvGrpSpPr>
            <p:cNvPr id="114" name="Groupe 113">
              <a:extLst>
                <a:ext uri="{FF2B5EF4-FFF2-40B4-BE49-F238E27FC236}">
                  <a16:creationId xmlns:a16="http://schemas.microsoft.com/office/drawing/2014/main" id="{CADCF230-3605-92E6-D4B2-520971C5402A}"/>
                </a:ext>
              </a:extLst>
            </p:cNvPr>
            <p:cNvGrpSpPr/>
            <p:nvPr/>
          </p:nvGrpSpPr>
          <p:grpSpPr>
            <a:xfrm>
              <a:off x="7535949" y="5579179"/>
              <a:ext cx="413441" cy="276999"/>
              <a:chOff x="7101336" y="929217"/>
              <a:chExt cx="413441" cy="276999"/>
            </a:xfrm>
          </p:grpSpPr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04F3505B-2925-8242-D1A9-4A01F11DCC4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75015674-7D8E-3830-C4FE-270AAD7B8AF0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6</a:t>
                </a:r>
              </a:p>
            </p:txBody>
          </p:sp>
        </p:grpSp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CC1FB847-32F6-772E-AA8F-6C8E02C0CF22}"/>
                </a:ext>
              </a:extLst>
            </p:cNvPr>
            <p:cNvSpPr txBox="1"/>
            <p:nvPr/>
          </p:nvSpPr>
          <p:spPr>
            <a:xfrm>
              <a:off x="7876021" y="5653259"/>
              <a:ext cx="25498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WBS organisation</a:t>
              </a: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C29CCA49-B722-3FE2-2DB6-BAE61FFA5B38}"/>
              </a:ext>
            </a:extLst>
          </p:cNvPr>
          <p:cNvGrpSpPr/>
          <p:nvPr/>
        </p:nvGrpSpPr>
        <p:grpSpPr>
          <a:xfrm>
            <a:off x="3420369" y="6066854"/>
            <a:ext cx="2550467" cy="457152"/>
            <a:chOff x="3890269" y="6066854"/>
            <a:chExt cx="2550467" cy="457152"/>
          </a:xfrm>
        </p:grpSpPr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D48F1CC1-7CD2-0C11-3855-14D1974CDFB5}"/>
                </a:ext>
              </a:extLst>
            </p:cNvPr>
            <p:cNvGrpSpPr/>
            <p:nvPr/>
          </p:nvGrpSpPr>
          <p:grpSpPr>
            <a:xfrm>
              <a:off x="6027295" y="6066854"/>
              <a:ext cx="413441" cy="276999"/>
              <a:chOff x="7101336" y="929217"/>
              <a:chExt cx="413441" cy="276999"/>
            </a:xfrm>
          </p:grpSpPr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03D938AA-2420-47FA-3207-5EBA86D5274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1490F44A-EC24-46C7-E1BD-97D22B4EF8BB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7</a:t>
                </a:r>
              </a:p>
            </p:txBody>
          </p:sp>
        </p:grp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05875612-BDDA-6189-9C58-DFB3958294C0}"/>
                </a:ext>
              </a:extLst>
            </p:cNvPr>
            <p:cNvSpPr txBox="1"/>
            <p:nvPr/>
          </p:nvSpPr>
          <p:spPr>
            <a:xfrm>
              <a:off x="3890269" y="6185452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 err="1"/>
                <a:t>Forward</a:t>
              </a:r>
              <a:r>
                <a:rPr lang="fr-FR" sz="1600" b="1"/>
                <a:t> planning</a:t>
              </a:r>
            </a:p>
          </p:txBody>
        </p:sp>
      </p:grpSp>
      <p:grpSp>
        <p:nvGrpSpPr>
          <p:cNvPr id="160" name="Groupe 159">
            <a:extLst>
              <a:ext uri="{FF2B5EF4-FFF2-40B4-BE49-F238E27FC236}">
                <a16:creationId xmlns:a16="http://schemas.microsoft.com/office/drawing/2014/main" id="{1CFECDF1-E894-E6C7-7CDB-772DF51E8D45}"/>
              </a:ext>
            </a:extLst>
          </p:cNvPr>
          <p:cNvGrpSpPr/>
          <p:nvPr/>
        </p:nvGrpSpPr>
        <p:grpSpPr>
          <a:xfrm>
            <a:off x="2487561" y="5495494"/>
            <a:ext cx="2286107" cy="338554"/>
            <a:chOff x="2684411" y="5622494"/>
            <a:chExt cx="2286107" cy="338554"/>
          </a:xfrm>
        </p:grpSpPr>
        <p:grpSp>
          <p:nvGrpSpPr>
            <p:cNvPr id="120" name="Groupe 119">
              <a:extLst>
                <a:ext uri="{FF2B5EF4-FFF2-40B4-BE49-F238E27FC236}">
                  <a16:creationId xmlns:a16="http://schemas.microsoft.com/office/drawing/2014/main" id="{4B6DDF3A-DBB9-897D-D7BA-E72F77FACC1E}"/>
                </a:ext>
              </a:extLst>
            </p:cNvPr>
            <p:cNvGrpSpPr/>
            <p:nvPr/>
          </p:nvGrpSpPr>
          <p:grpSpPr>
            <a:xfrm>
              <a:off x="4557077" y="5653259"/>
              <a:ext cx="413441" cy="276999"/>
              <a:chOff x="7101336" y="929217"/>
              <a:chExt cx="413441" cy="276999"/>
            </a:xfrm>
          </p:grpSpPr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F8F5F864-7734-EB3C-AF97-4B47EF7789F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2" name="ZoneTexte 121">
                <a:extLst>
                  <a:ext uri="{FF2B5EF4-FFF2-40B4-BE49-F238E27FC236}">
                    <a16:creationId xmlns:a16="http://schemas.microsoft.com/office/drawing/2014/main" id="{4ED89605-BE5D-1927-04C9-46E2B5DA727E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8</a:t>
                </a:r>
              </a:p>
            </p:txBody>
          </p:sp>
        </p:grp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B86B99B0-5433-6725-AC5C-4D2D6BE3F0D2}"/>
                </a:ext>
              </a:extLst>
            </p:cNvPr>
            <p:cNvSpPr txBox="1"/>
            <p:nvPr/>
          </p:nvSpPr>
          <p:spPr>
            <a:xfrm>
              <a:off x="2684411" y="5622494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RACI matrix</a:t>
              </a:r>
            </a:p>
          </p:txBody>
        </p:sp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84216C0-A01C-ECB8-2ACF-5ACC04D5E0A3}"/>
              </a:ext>
            </a:extLst>
          </p:cNvPr>
          <p:cNvGrpSpPr/>
          <p:nvPr/>
        </p:nvGrpSpPr>
        <p:grpSpPr>
          <a:xfrm>
            <a:off x="1715275" y="4578320"/>
            <a:ext cx="2311253" cy="338554"/>
            <a:chOff x="1715275" y="4610070"/>
            <a:chExt cx="2311253" cy="338554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D065A1F3-DE2E-39CC-5621-23AD00478326}"/>
                </a:ext>
              </a:extLst>
            </p:cNvPr>
            <p:cNvGrpSpPr/>
            <p:nvPr/>
          </p:nvGrpSpPr>
          <p:grpSpPr>
            <a:xfrm>
              <a:off x="3613087" y="4630644"/>
              <a:ext cx="413441" cy="276999"/>
              <a:chOff x="7101336" y="929217"/>
              <a:chExt cx="413441" cy="276999"/>
            </a:xfrm>
          </p:grpSpPr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8E7D8D1E-9F95-09A6-3275-53F06793256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5" name="ZoneTexte 124">
                <a:extLst>
                  <a:ext uri="{FF2B5EF4-FFF2-40B4-BE49-F238E27FC236}">
                    <a16:creationId xmlns:a16="http://schemas.microsoft.com/office/drawing/2014/main" id="{D0E8C1A2-4586-9AED-FDD6-BEED7907F9F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9</a:t>
                </a:r>
              </a:p>
            </p:txBody>
          </p:sp>
        </p:grp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3C682B4C-8EBF-A2A6-AF1B-7DA9E7526A80}"/>
                </a:ext>
              </a:extLst>
            </p:cNvPr>
            <p:cNvSpPr txBox="1"/>
            <p:nvPr/>
          </p:nvSpPr>
          <p:spPr>
            <a:xfrm>
              <a:off x="1715275" y="4610070"/>
              <a:ext cx="227340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600" b="1"/>
                <a:t>Risks matrix</a:t>
              </a:r>
            </a:p>
          </p:txBody>
        </p:sp>
      </p:grpSp>
      <p:grpSp>
        <p:nvGrpSpPr>
          <p:cNvPr id="162" name="Groupe 161">
            <a:extLst>
              <a:ext uri="{FF2B5EF4-FFF2-40B4-BE49-F238E27FC236}">
                <a16:creationId xmlns:a16="http://schemas.microsoft.com/office/drawing/2014/main" id="{0B3EAD1F-238E-0ED7-A07B-3184A5FAE22D}"/>
              </a:ext>
            </a:extLst>
          </p:cNvPr>
          <p:cNvGrpSpPr/>
          <p:nvPr/>
        </p:nvGrpSpPr>
        <p:grpSpPr>
          <a:xfrm>
            <a:off x="448316" y="3120475"/>
            <a:ext cx="3264913" cy="584775"/>
            <a:chOff x="448316" y="3209375"/>
            <a:chExt cx="3264913" cy="584775"/>
          </a:xfrm>
        </p:grpSpPr>
        <p:grpSp>
          <p:nvGrpSpPr>
            <p:cNvPr id="126" name="Groupe 125">
              <a:extLst>
                <a:ext uri="{FF2B5EF4-FFF2-40B4-BE49-F238E27FC236}">
                  <a16:creationId xmlns:a16="http://schemas.microsoft.com/office/drawing/2014/main" id="{CFCAA4EC-F28C-5969-61CE-9069BA38AE0F}"/>
                </a:ext>
              </a:extLst>
            </p:cNvPr>
            <p:cNvGrpSpPr/>
            <p:nvPr/>
          </p:nvGrpSpPr>
          <p:grpSpPr>
            <a:xfrm>
              <a:off x="3299788" y="3372148"/>
              <a:ext cx="413441" cy="276999"/>
              <a:chOff x="7101336" y="929217"/>
              <a:chExt cx="413441" cy="276999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D942D972-22C6-B437-1DE0-482A782C4AF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28" name="ZoneTexte 127">
                <a:extLst>
                  <a:ext uri="{FF2B5EF4-FFF2-40B4-BE49-F238E27FC236}">
                    <a16:creationId xmlns:a16="http://schemas.microsoft.com/office/drawing/2014/main" id="{A16B3610-8492-77F4-20AB-00B6B7BC304A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10</a:t>
                </a:r>
              </a:p>
            </p:txBody>
          </p:sp>
        </p:grp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C860E35-9D91-CA7B-855C-FA923E08EFC8}"/>
                </a:ext>
              </a:extLst>
            </p:cNvPr>
            <p:cNvSpPr txBox="1"/>
            <p:nvPr/>
          </p:nvSpPr>
          <p:spPr>
            <a:xfrm>
              <a:off x="448316" y="3209375"/>
              <a:ext cx="29066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 dirty="0"/>
                <a:t>Management </a:t>
              </a:r>
              <a:r>
                <a:rPr lang="fr-FR" sz="1600" b="1" dirty="0" err="1"/>
                <a:t>methods</a:t>
              </a:r>
              <a:r>
                <a:rPr lang="fr-FR" sz="1600" b="1" dirty="0"/>
                <a:t> and </a:t>
              </a:r>
              <a:r>
                <a:rPr lang="fr-FR" sz="1600" b="1" dirty="0" err="1"/>
                <a:t>steering</a:t>
              </a:r>
              <a:r>
                <a:rPr lang="fr-FR" sz="1600" b="1" dirty="0"/>
                <a:t> </a:t>
              </a:r>
              <a:r>
                <a:rPr lang="fr-FR" sz="1600" b="1" dirty="0" err="1"/>
                <a:t>tools</a:t>
              </a:r>
              <a:endParaRPr lang="fr-FR" sz="1600" b="1" dirty="0"/>
            </a:p>
          </p:txBody>
        </p: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52F25DDB-BB58-8F8C-A6BE-023D9959577A}"/>
              </a:ext>
            </a:extLst>
          </p:cNvPr>
          <p:cNvGrpSpPr/>
          <p:nvPr/>
        </p:nvGrpSpPr>
        <p:grpSpPr>
          <a:xfrm>
            <a:off x="191597" y="1890767"/>
            <a:ext cx="3846206" cy="584775"/>
            <a:chOff x="39197" y="2259067"/>
            <a:chExt cx="3846206" cy="584775"/>
          </a:xfrm>
        </p:grpSpPr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42C327DA-640A-08E4-C850-42EC9FF3FD4B}"/>
                </a:ext>
              </a:extLst>
            </p:cNvPr>
            <p:cNvGrpSpPr/>
            <p:nvPr/>
          </p:nvGrpSpPr>
          <p:grpSpPr>
            <a:xfrm>
              <a:off x="3471962" y="2447359"/>
              <a:ext cx="413441" cy="276999"/>
              <a:chOff x="7101336" y="929217"/>
              <a:chExt cx="413441" cy="276999"/>
            </a:xfrm>
          </p:grpSpPr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B411EF4A-6901-E18A-24FF-920EF89B5622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ZoneTexte 130">
                <a:extLst>
                  <a:ext uri="{FF2B5EF4-FFF2-40B4-BE49-F238E27FC236}">
                    <a16:creationId xmlns:a16="http://schemas.microsoft.com/office/drawing/2014/main" id="{FE21C1E3-026A-F3FF-44BA-138B1ABFD43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11</a:t>
                </a:r>
              </a:p>
            </p:txBody>
          </p:sp>
        </p:grp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5294A7CD-7B55-D248-32C1-0F4ADE27537C}"/>
                </a:ext>
              </a:extLst>
            </p:cNvPr>
            <p:cNvSpPr txBox="1"/>
            <p:nvPr/>
          </p:nvSpPr>
          <p:spPr>
            <a:xfrm>
              <a:off x="39197" y="2259067"/>
              <a:ext cx="35318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600" b="1"/>
                <a:t>Project management </a:t>
              </a:r>
              <a:r>
                <a:rPr lang="fr-FR" sz="1600" b="1" err="1"/>
                <a:t>methods</a:t>
              </a:r>
              <a:r>
                <a:rPr lang="fr-FR" sz="1600" b="1"/>
                <a:t> and </a:t>
              </a:r>
              <a:r>
                <a:rPr lang="fr-FR" sz="1600" b="1" err="1"/>
                <a:t>applied</a:t>
              </a:r>
              <a:r>
                <a:rPr lang="fr-FR" sz="1600" b="1"/>
                <a:t> phases</a:t>
              </a:r>
            </a:p>
          </p:txBody>
        </p:sp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5AE92F2A-6363-F650-1319-50A14C1B355D}"/>
              </a:ext>
            </a:extLst>
          </p:cNvPr>
          <p:cNvGrpSpPr/>
          <p:nvPr/>
        </p:nvGrpSpPr>
        <p:grpSpPr>
          <a:xfrm>
            <a:off x="2140557" y="1084146"/>
            <a:ext cx="2738110" cy="374064"/>
            <a:chOff x="1708757" y="1452446"/>
            <a:chExt cx="2738110" cy="374064"/>
          </a:xfrm>
        </p:grpSpPr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829B7157-18D4-F54C-D121-7787ED1999A6}"/>
                </a:ext>
              </a:extLst>
            </p:cNvPr>
            <p:cNvGrpSpPr/>
            <p:nvPr/>
          </p:nvGrpSpPr>
          <p:grpSpPr>
            <a:xfrm>
              <a:off x="4033426" y="1549511"/>
              <a:ext cx="413441" cy="276999"/>
              <a:chOff x="7101336" y="929217"/>
              <a:chExt cx="413441" cy="276999"/>
            </a:xfrm>
          </p:grpSpPr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4EEE9F8-9FE9-06F9-3D65-8862BAA33EF4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4" name="ZoneTexte 133">
                <a:extLst>
                  <a:ext uri="{FF2B5EF4-FFF2-40B4-BE49-F238E27FC236}">
                    <a16:creationId xmlns:a16="http://schemas.microsoft.com/office/drawing/2014/main" id="{840E7A9B-3E45-7D8C-F1F3-DA36D8FD174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12</a:t>
                </a:r>
              </a:p>
            </p:txBody>
          </p:sp>
        </p:grp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B1FB7868-6728-F808-CF94-6DB05EADB5E4}"/>
                </a:ext>
              </a:extLst>
            </p:cNvPr>
            <p:cNvSpPr txBox="1"/>
            <p:nvPr/>
          </p:nvSpPr>
          <p:spPr>
            <a:xfrm>
              <a:off x="1708757" y="1452446"/>
              <a:ext cx="2364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fr-FR" sz="1800" b="1"/>
                <a:t>Progress report</a:t>
              </a: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DD70F6F0-4A4D-ECA4-57FF-5544DE2234E0}"/>
              </a:ext>
            </a:extLst>
          </p:cNvPr>
          <p:cNvGrpSpPr/>
          <p:nvPr/>
        </p:nvGrpSpPr>
        <p:grpSpPr>
          <a:xfrm>
            <a:off x="3299788" y="519867"/>
            <a:ext cx="2651743" cy="518580"/>
            <a:chOff x="2861638" y="621467"/>
            <a:chExt cx="2651743" cy="518580"/>
          </a:xfrm>
        </p:grpSpPr>
        <p:grpSp>
          <p:nvGrpSpPr>
            <p:cNvPr id="135" name="Groupe 134">
              <a:extLst>
                <a:ext uri="{FF2B5EF4-FFF2-40B4-BE49-F238E27FC236}">
                  <a16:creationId xmlns:a16="http://schemas.microsoft.com/office/drawing/2014/main" id="{AEB8AA1E-4D9E-662B-44F6-41E6AD4B315A}"/>
                </a:ext>
              </a:extLst>
            </p:cNvPr>
            <p:cNvGrpSpPr/>
            <p:nvPr/>
          </p:nvGrpSpPr>
          <p:grpSpPr>
            <a:xfrm>
              <a:off x="5099940" y="863048"/>
              <a:ext cx="413441" cy="276999"/>
              <a:chOff x="7101336" y="929217"/>
              <a:chExt cx="413441" cy="276999"/>
            </a:xfrm>
          </p:grpSpPr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5C393AF3-A180-11A1-9B04-102DA482AD3A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7" name="ZoneTexte 136">
                <a:extLst>
                  <a:ext uri="{FF2B5EF4-FFF2-40B4-BE49-F238E27FC236}">
                    <a16:creationId xmlns:a16="http://schemas.microsoft.com/office/drawing/2014/main" id="{6DD67EF5-2ABD-EBE0-65DB-844D5FBBB9F6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13</a:t>
                </a:r>
              </a:p>
            </p:txBody>
          </p:sp>
        </p:grp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2C60DF5-3DDD-3447-CAFE-3F0499D10D2F}"/>
                </a:ext>
              </a:extLst>
            </p:cNvPr>
            <p:cNvSpPr txBox="1"/>
            <p:nvPr/>
          </p:nvSpPr>
          <p:spPr>
            <a:xfrm>
              <a:off x="2861638" y="621467"/>
              <a:ext cx="23647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fr-FR" sz="1800" b="1"/>
                <a:t>Conclusion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8B0CDFC7-5367-8849-1ED5-7A498998FF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C2E33603-40BB-9357-04D3-631320574302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7CC20640-50FA-6AE9-0F40-E4AE63F9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7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DB52F-3922-5200-1BBC-7C51CC84B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16184-10DE-DD9B-FC6A-954F3E4F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>
                <a:solidFill>
                  <a:schemeClr val="accent4">
                    <a:lumMod val="75000"/>
                  </a:schemeClr>
                </a:solidFill>
              </a:rPr>
              <a:t>13.Conclusion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185CA2-69DB-7FFF-EDF0-55E6ADAA2C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6F60D988-5DA6-982C-441E-5D6CBA1FE0C8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74577BA4-FD1E-91A2-55FD-F5EF33FF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34</a:t>
            </a:fld>
            <a:endParaRPr lang="en-US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EB613EA-12C6-5DC6-22F4-B2C94CC97D58}"/>
              </a:ext>
            </a:extLst>
          </p:cNvPr>
          <p:cNvGrpSpPr/>
          <p:nvPr/>
        </p:nvGrpSpPr>
        <p:grpSpPr>
          <a:xfrm>
            <a:off x="8296078" y="3085001"/>
            <a:ext cx="3133922" cy="1723117"/>
            <a:chOff x="7585506" y="2153653"/>
            <a:chExt cx="3133922" cy="1723117"/>
          </a:xfrm>
        </p:grpSpPr>
        <p:pic>
          <p:nvPicPr>
            <p:cNvPr id="7" name="Graphique 6" descr="Énergie renouvelable contour">
              <a:extLst>
                <a:ext uri="{FF2B5EF4-FFF2-40B4-BE49-F238E27FC236}">
                  <a16:creationId xmlns:a16="http://schemas.microsoft.com/office/drawing/2014/main" id="{233AF3D1-D88F-40FA-E2BC-C6170848A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695267" y="2153653"/>
              <a:ext cx="914400" cy="914400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D6954EC-FC35-C1D0-3025-A1564CB5E62C}"/>
                </a:ext>
              </a:extLst>
            </p:cNvPr>
            <p:cNvSpPr txBox="1"/>
            <p:nvPr/>
          </p:nvSpPr>
          <p:spPr>
            <a:xfrm>
              <a:off x="7585506" y="3045773"/>
              <a:ext cx="31339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err="1"/>
                <a:t>Environemental</a:t>
              </a:r>
              <a:r>
                <a:rPr lang="fr-FR" sz="2400"/>
                <a:t> impact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1536274-C939-EF4A-DCAE-756F7B2E49CE}"/>
              </a:ext>
            </a:extLst>
          </p:cNvPr>
          <p:cNvGrpSpPr/>
          <p:nvPr/>
        </p:nvGrpSpPr>
        <p:grpSpPr>
          <a:xfrm>
            <a:off x="993411" y="3038475"/>
            <a:ext cx="2948911" cy="1700837"/>
            <a:chOff x="1487621" y="2174504"/>
            <a:chExt cx="2948911" cy="1700837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7CCE7553-45EE-D13C-3A14-8B9571DD1B52}"/>
                </a:ext>
              </a:extLst>
            </p:cNvPr>
            <p:cNvSpPr txBox="1"/>
            <p:nvPr/>
          </p:nvSpPr>
          <p:spPr>
            <a:xfrm>
              <a:off x="1487621" y="3044344"/>
              <a:ext cx="294891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/>
                <a:t>Final </a:t>
              </a:r>
              <a:r>
                <a:rPr lang="fr-FR" sz="2400" err="1"/>
                <a:t>advancement</a:t>
              </a:r>
              <a:endParaRPr lang="fr-FR" sz="2400"/>
            </a:p>
          </p:txBody>
        </p:sp>
        <p:pic>
          <p:nvPicPr>
            <p:cNvPr id="19" name="Graphique 18" descr="Case cochée contour">
              <a:extLst>
                <a:ext uri="{FF2B5EF4-FFF2-40B4-BE49-F238E27FC236}">
                  <a16:creationId xmlns:a16="http://schemas.microsoft.com/office/drawing/2014/main" id="{DEFCDDBE-D1D8-8A78-1CD4-EEFED7353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04877" y="2174504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FFAB0443-9E06-F859-EEF7-5B5C53BD048D}"/>
              </a:ext>
            </a:extLst>
          </p:cNvPr>
          <p:cNvGrpSpPr/>
          <p:nvPr/>
        </p:nvGrpSpPr>
        <p:grpSpPr>
          <a:xfrm>
            <a:off x="4132198" y="3059326"/>
            <a:ext cx="3998777" cy="1724546"/>
            <a:chOff x="4096611" y="2174504"/>
            <a:chExt cx="3998777" cy="1724546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41DF04B9-636F-94F8-A428-CB3DED60AEF0}"/>
                </a:ext>
              </a:extLst>
            </p:cNvPr>
            <p:cNvSpPr txBox="1"/>
            <p:nvPr/>
          </p:nvSpPr>
          <p:spPr>
            <a:xfrm>
              <a:off x="4096611" y="3068053"/>
              <a:ext cx="39987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/>
                <a:t>Technic/team </a:t>
              </a:r>
              <a:r>
                <a:rPr lang="fr-FR" sz="2400" err="1"/>
                <a:t>assestment</a:t>
              </a:r>
              <a:endParaRPr lang="fr-FR" sz="2400"/>
            </a:p>
          </p:txBody>
        </p:sp>
        <p:pic>
          <p:nvPicPr>
            <p:cNvPr id="22" name="Graphique 21" descr="Utilisateurs contour">
              <a:extLst>
                <a:ext uri="{FF2B5EF4-FFF2-40B4-BE49-F238E27FC236}">
                  <a16:creationId xmlns:a16="http://schemas.microsoft.com/office/drawing/2014/main" id="{817EF716-E462-441A-EDD5-C55A807FB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799" y="217450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145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FE9A0-E5C6-8F87-A98D-424142811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FB832E-9683-D6E9-0A49-FBF6F0C0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b="1" dirty="0">
                <a:solidFill>
                  <a:schemeClr val="accent4">
                    <a:lumMod val="75000"/>
                  </a:schemeClr>
                </a:solidFill>
              </a:rPr>
              <a:t>Bibliography</a:t>
            </a:r>
            <a:endParaRPr lang="fr-FR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43D2C76-C5C3-F347-B2D3-0D7B96BC9B7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88B47293-BEAD-9884-4F52-EEA80E31B85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5" name="Espace réservé du numéro de diapositive 3">
            <a:extLst>
              <a:ext uri="{FF2B5EF4-FFF2-40B4-BE49-F238E27FC236}">
                <a16:creationId xmlns:a16="http://schemas.microsoft.com/office/drawing/2014/main" id="{EF909E90-ED08-D03E-C95D-9EB98EA8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35</a:t>
            </a:fld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487C8BA-7A77-A956-AFDC-355227F9B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96" y="1311853"/>
            <a:ext cx="11012055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Atlassian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B. (s. d.).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9 Best Agile Project Management Tools |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Atlassian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Atlassian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5"/>
              </a:rPr>
              <a:t>https://www.atlassian.com/agile/project-management/tools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Bosworth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R. (2024, 1 avril).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The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Advantages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of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eBPF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for CWPP Applications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SentinelOne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6"/>
              </a:rPr>
              <a:t>https://www.sentinelone.com/blog/the-advantages-of-ebpf-for-cwpp-applications</a:t>
            </a:r>
            <a:endParaRPr lang="fr-FR" altLang="fr-NC" sz="1600" dirty="0"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Concurrency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- EBPF Docs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(s. d.).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7"/>
              </a:rPr>
              <a:t>https://docs.ebpf.io/linux/concepts/concurrency/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Cyber Security Salary in France |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PayScale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(s. d.).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8"/>
              </a:rPr>
              <a:t>https://www.payscale.com/research/FR/Skill=Cyber_Security/Salary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Downs, C., &amp; Downs, C. (2024a, novembre 21).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How Much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Does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 Server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Cost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For a Small Business in 2024 ?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ServerMania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9"/>
              </a:rPr>
              <a:t>https://www.servermania.com/kb/articles/how-much-does-a-server-cost-for-a-small-business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Downs, C., &amp; Downs, C. (2024b, novembre 21).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How Much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Does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 Server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Cost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For a Small Business in 2024 ?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ServerMania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9"/>
              </a:rPr>
              <a:t>https://www.servermania.com/kb/articles/how-much-does-a-server-cost-for-a-small-business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Khelil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H. (2024, 8 septembre).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Understanding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eBPF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and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Its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Application in Modern Cloud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Environments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🚀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DEV Community.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10"/>
              </a:rPr>
              <a:t>https://dev.to/hkhelil/understanding-ebpf-and-its-application-in-modern-cloud-environments-3f99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Landau, P. (2024, 6 décembre).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22 Project Management Tools &amp; Techniques for Project Managers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ProjectManager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11"/>
              </a:rPr>
              <a:t>https://www.projectmanager.com/blog/project-management-techniques-for-every-pm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Team, A. B., &amp; Team, A. B. (2024, 21 mai). How Much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Does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 Server </a:t>
            </a:r>
            <a:r>
              <a:rPr kumimoji="0" lang="fr-NC" altLang="fr-NC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Cost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for a Small Business ? - Abacus. 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Abacus -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Keep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your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organization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secure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supported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and stable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with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Abacus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12"/>
              </a:rPr>
              <a:t>https://goabacus.com/how-much-does-a-server-cost-for-a-small-business/</a:t>
            </a:r>
            <a:endParaRPr kumimoji="0" lang="fr-FR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The State of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eBPF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: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Exploring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eBPF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Evolution</a:t>
            </a:r>
            <a:r>
              <a:rPr kumimoji="0" lang="fr-NC" altLang="fr-N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Use Cases, Challenges and Future | </a:t>
            </a:r>
            <a:r>
              <a:rPr kumimoji="0" lang="fr-NC" altLang="fr-N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DEVOPSdigest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 (s. d.). </a:t>
            </a:r>
            <a:r>
              <a:rPr kumimoji="0" lang="fr-NC" altLang="fr-N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  <a:hlinkClick r:id="rId13"/>
              </a:rPr>
              <a:t>https://www.devopsdigest.com/state-of-ebpf</a:t>
            </a:r>
            <a:endParaRPr kumimoji="0" lang="fr-NC" altLang="fr-NC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altLang="fr-NC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5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341F07-2E54-FD57-9C77-38C0D732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E816C-A0AE-E503-7430-DB57E4B6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>
                <a:solidFill>
                  <a:schemeClr val="accent4">
                    <a:lumMod val="75000"/>
                  </a:schemeClr>
                </a:solidFill>
              </a:rPr>
              <a:t>1. Client</a:t>
            </a:r>
            <a:endParaRPr lang="fr-NC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707029F-1248-D1E8-D118-052CD06D7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2234" y="1767372"/>
            <a:ext cx="4572001" cy="514487"/>
          </a:xfrm>
        </p:spPr>
        <p:txBody>
          <a:bodyPr>
            <a:normAutofit lnSpcReduction="10000"/>
          </a:bodyPr>
          <a:lstStyle/>
          <a:p>
            <a:pPr algn="ctr"/>
            <a:r>
              <a:rPr lang="fr-FR"/>
              <a:t>About ISEN </a:t>
            </a:r>
            <a:r>
              <a:rPr lang="fr-FR" err="1"/>
              <a:t>Méditérranée</a:t>
            </a:r>
            <a:endParaRPr lang="fr-NC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7CCCB7B-156C-5B24-ACFB-22296275C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0" y="1827767"/>
            <a:ext cx="4572001" cy="393699"/>
          </a:xfrm>
        </p:spPr>
        <p:txBody>
          <a:bodyPr>
            <a:normAutofit lnSpcReduction="10000"/>
          </a:bodyPr>
          <a:lstStyle/>
          <a:p>
            <a:pPr algn="ctr"/>
            <a:r>
              <a:rPr lang="fr-FR" err="1"/>
              <a:t>Client’s</a:t>
            </a:r>
            <a:r>
              <a:rPr lang="fr-FR"/>
              <a:t> expectation</a:t>
            </a:r>
            <a:endParaRPr lang="fr-NC"/>
          </a:p>
        </p:txBody>
      </p:sp>
      <p:pic>
        <p:nvPicPr>
          <p:cNvPr id="19" name="Espace réservé du contenu 18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29D6E18F-F6AE-6BC0-3397-0D19A7DFF1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35"/>
          <a:stretch/>
        </p:blipFill>
        <p:spPr>
          <a:xfrm>
            <a:off x="1180588" y="2567429"/>
            <a:ext cx="3476079" cy="1950613"/>
          </a:xfrm>
        </p:spPr>
      </p:pic>
      <p:pic>
        <p:nvPicPr>
          <p:cNvPr id="17" name="Espace réservé du contenu 16" descr="Une image contenant cercle, Bleu électrique, léger, art&#10;&#10;Description générée automatiquement">
            <a:extLst>
              <a:ext uri="{FF2B5EF4-FFF2-40B4-BE49-F238E27FC236}">
                <a16:creationId xmlns:a16="http://schemas.microsoft.com/office/drawing/2014/main" id="{142256DE-0970-11A1-AF9F-0EAC9A37E9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90" y="2402832"/>
            <a:ext cx="4255010" cy="2393443"/>
          </a:xfr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F680062-9C62-4BAA-3371-06BA2D638A62}"/>
              </a:ext>
            </a:extLst>
          </p:cNvPr>
          <p:cNvSpPr txBox="1"/>
          <p:nvPr/>
        </p:nvSpPr>
        <p:spPr>
          <a:xfrm>
            <a:off x="1315452" y="5256582"/>
            <a:ext cx="9561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/>
              <a:t>Linux systems need enhanced execution security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 err="1"/>
              <a:t>SuperNanny</a:t>
            </a:r>
            <a:r>
              <a:rPr lang="en-US"/>
              <a:t> aims to provide real-time application monitoring and control</a:t>
            </a:r>
          </a:p>
          <a:p>
            <a:pPr marL="285750" indent="-28575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ü"/>
            </a:pPr>
            <a:r>
              <a:rPr lang="en-US"/>
              <a:t>ISEN supports the project, ensuring technical expertise and infrastructure</a:t>
            </a:r>
            <a:endParaRPr lang="fr-NC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7F3C2EE-7DD1-DE9B-FDDC-4844783B3A0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7E942DCF-B06C-6526-1095-6A11695A7C16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9" name="Espace réservé du numéro de diapositive 3">
            <a:extLst>
              <a:ext uri="{FF2B5EF4-FFF2-40B4-BE49-F238E27FC236}">
                <a16:creationId xmlns:a16="http://schemas.microsoft.com/office/drawing/2014/main" id="{798C4A67-DFA8-9D65-2F2A-1CD09892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6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2B1CC-E6E0-C78F-DC34-10E4D7D4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70626300-65F2-B3D7-C493-2530D9A6B5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7C5572D6-5CD8-7085-03CB-20656A274F70}"/>
              </a:ext>
            </a:extLst>
          </p:cNvPr>
          <p:cNvGrpSpPr/>
          <p:nvPr/>
        </p:nvGrpSpPr>
        <p:grpSpPr>
          <a:xfrm rot="1671459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A139BF51-EA88-F3BA-6DD6-2D76AF037762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C7D063B2-5BD9-D17C-8E1D-B782426FB4BB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5A85B372-4CC8-3330-3891-F3BD9E272548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30F2B28B-3FDB-172F-54EA-C7040227967B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621751B5-6E70-48D0-5922-3E174DFC3F13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60E9434D-557E-C8FC-49D9-C874335F70EE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2624B8C4-2300-A8C7-F2EC-89EF0D1810D9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23E1BC59-644E-5D94-FCB2-C2337BC82BFB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83851BF3-C542-206B-7181-9BA007EA6597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dirty="0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129222A8-9BFE-F20F-4856-B43631D8AF1B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F4B5BAAF-2F24-EF40-1598-3118F55A472B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12941A9E-8F13-6334-0A9A-88FFB291933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198A0418-3F65-5EB1-B231-10734C38BB9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47A8C12C-B4E3-C7AF-2588-222AB174F2B3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3C3C8BA4-703B-F5AB-0E9E-53ABDFE74D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D810D341-1935-F3B9-025B-BFEB75AB668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2BA5F7AE-9E71-CABE-0C5B-2F58C67F1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9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26EBA-326B-5A95-72D7-20A5FAAB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B72A5A-8636-45CA-8AA0-772B65C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2. Customer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requirements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36E76E1-069A-73B7-5552-9CD7388C95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E5B3D19-4B82-610B-AF2F-B36EAB90FAEB}"/>
              </a:ext>
            </a:extLst>
          </p:cNvPr>
          <p:cNvSpPr txBox="1"/>
          <p:nvPr/>
        </p:nvSpPr>
        <p:spPr>
          <a:xfrm>
            <a:off x="762000" y="1722848"/>
            <a:ext cx="8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Key </a:t>
            </a:r>
            <a:r>
              <a:rPr lang="fr-FR" err="1"/>
              <a:t>Requirements</a:t>
            </a:r>
            <a:endParaRPr lang="fr-NC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FE9DB19-E1B1-08F1-88F5-EA7ED885AB68}"/>
              </a:ext>
            </a:extLst>
          </p:cNvPr>
          <p:cNvSpPr txBox="1"/>
          <p:nvPr/>
        </p:nvSpPr>
        <p:spPr>
          <a:xfrm>
            <a:off x="896815" y="2166017"/>
            <a:ext cx="8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NC"/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6C800942-215B-56D1-E79C-8AB31D147E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97487"/>
              </p:ext>
            </p:extLst>
          </p:nvPr>
        </p:nvGraphicFramePr>
        <p:xfrm>
          <a:off x="762000" y="1829189"/>
          <a:ext cx="10602057" cy="1957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03693A52-345E-AF6A-A1AD-53D8CC4FB938}"/>
              </a:ext>
            </a:extLst>
          </p:cNvPr>
          <p:cNvSpPr txBox="1"/>
          <p:nvPr/>
        </p:nvSpPr>
        <p:spPr>
          <a:xfrm>
            <a:off x="762000" y="3892766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Deliverables Expected by the Client</a:t>
            </a:r>
            <a:endParaRPr lang="fr-NC"/>
          </a:p>
        </p:txBody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36055D5A-45A4-64CE-631F-66430C4130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834044"/>
              </p:ext>
            </p:extLst>
          </p:nvPr>
        </p:nvGraphicFramePr>
        <p:xfrm>
          <a:off x="1648924" y="4702325"/>
          <a:ext cx="8894152" cy="120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16" name="Sous-titre 2">
            <a:extLst>
              <a:ext uri="{FF2B5EF4-FFF2-40B4-BE49-F238E27FC236}">
                <a16:creationId xmlns:a16="http://schemas.microsoft.com/office/drawing/2014/main" id="{6B4E931B-3029-79B4-DA3D-5AA082A71AD2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18" name="Espace réservé du numéro de diapositive 3">
            <a:extLst>
              <a:ext uri="{FF2B5EF4-FFF2-40B4-BE49-F238E27FC236}">
                <a16:creationId xmlns:a16="http://schemas.microsoft.com/office/drawing/2014/main" id="{442002BB-B6E8-B708-3592-BA60E95C2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9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99B88-86B7-D89C-0768-B8A35D118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8FC21997-32AD-B06D-8DE1-44EAB3A734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9E286982-0551-6101-3EA3-0720C4D7269F}"/>
              </a:ext>
            </a:extLst>
          </p:cNvPr>
          <p:cNvGrpSpPr/>
          <p:nvPr/>
        </p:nvGrpSpPr>
        <p:grpSpPr>
          <a:xfrm rot="3312689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7FDE5AC7-F958-BFE5-D66C-5F834B708D5A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0A8BB6B1-C2CE-1BFF-B1B2-F267B7D86D4B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8652FCC8-E892-C9FD-F46E-AE0EE5D1B9C2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42FE1441-7B0C-3492-9888-39749ED2397F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289A9BDE-0F16-A7C6-EFA0-99A6063DCBD1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BEE6323F-6755-C6EC-01FA-1E1A9EE297AE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16C8C090-7B41-EFF1-D913-7C76FE616237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9160B3CC-E875-DB6F-3717-84AE36CBEEE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045671BA-BCDA-9505-6F8C-F9FD96CEAA01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7B2140FD-9799-5B9F-01A0-713AC1B00A95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7E14821-29D2-B30C-AA79-D751B9DF4BAB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75CDDF9C-56A7-9FFF-081B-40EB602545E3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4B9E5786-82E2-B718-A02C-39DA822FAC5E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57F5AF35-5EA1-8E75-836B-099A6656B5C7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CE4BB726-4C63-68E3-F5DB-C965428605E2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2ED8DB8A-736D-91AE-0BC1-FF6E5D9E1DD1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22EB07EB-EA9E-09DB-1F78-600F6243FC65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9ECCB6-F6E7-F7B8-CEF0-89CA426762D2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40DB0CCD-5A37-3FDC-95D1-C927AD7929F0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CE6716C3-4B17-226E-DF8D-70CC25BD33D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412848CE-84F9-5C64-8451-264F3AFF3472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DC4963C8-35FA-B0C3-8B14-03F1705D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79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C5FC1-DBA4-15B7-29D6-DDBB7B71D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3837E5-78C7-8BB0-AD22-DFA4EDA6F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98224"/>
            <a:ext cx="10668000" cy="758952"/>
          </a:xfrm>
        </p:spPr>
        <p:txBody>
          <a:bodyPr anchor="b">
            <a:normAutofit/>
          </a:bodyPr>
          <a:lstStyle/>
          <a:p>
            <a:r>
              <a:rPr lang="fr-FR" sz="4400" b="1">
                <a:solidFill>
                  <a:schemeClr val="accent4">
                    <a:lumMod val="75000"/>
                  </a:schemeClr>
                </a:solidFill>
              </a:rPr>
              <a:t>3. Customer </a:t>
            </a:r>
            <a:r>
              <a:rPr lang="fr-FR" sz="4400" b="1" err="1">
                <a:solidFill>
                  <a:schemeClr val="accent4">
                    <a:lumMod val="75000"/>
                  </a:schemeClr>
                </a:solidFill>
              </a:rPr>
              <a:t>constraints</a:t>
            </a:r>
            <a:endParaRPr lang="fr-FR" sz="4400" b="1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891C4A2-B2D4-2C19-DD09-FB89D31E3AC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EA6CA45A-211B-1148-0304-1CF89FC164C6}"/>
              </a:ext>
            </a:extLst>
          </p:cNvPr>
          <p:cNvSpPr txBox="1"/>
          <p:nvPr/>
        </p:nvSpPr>
        <p:spPr>
          <a:xfrm>
            <a:off x="762000" y="1722848"/>
            <a:ext cx="8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Initial Plan </a:t>
            </a:r>
            <a:endParaRPr lang="fr-NC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D2409E-01F3-D770-073B-2DA15F34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322" y="2182012"/>
            <a:ext cx="1298331" cy="129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andlock · GitHub">
            <a:extLst>
              <a:ext uri="{FF2B5EF4-FFF2-40B4-BE49-F238E27FC236}">
                <a16:creationId xmlns:a16="http://schemas.microsoft.com/office/drawing/2014/main" id="{9A7D6661-609D-3D9A-893F-9BF3FDB47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08" y="2137092"/>
            <a:ext cx="1388163" cy="138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que 7" descr="Ajouter contour">
            <a:extLst>
              <a:ext uri="{FF2B5EF4-FFF2-40B4-BE49-F238E27FC236}">
                <a16:creationId xmlns:a16="http://schemas.microsoft.com/office/drawing/2014/main" id="{18F3195E-EA1D-E45F-D99E-C7B1F8CBDB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2029" y="2329961"/>
            <a:ext cx="1007026" cy="1007026"/>
          </a:xfrm>
          <a:prstGeom prst="rect">
            <a:avLst/>
          </a:prstGeom>
        </p:spPr>
      </p:pic>
      <p:pic>
        <p:nvPicPr>
          <p:cNvPr id="10" name="Graphique 9" descr="Flèche vers la droite avec un remplissage uni">
            <a:extLst>
              <a:ext uri="{FF2B5EF4-FFF2-40B4-BE49-F238E27FC236}">
                <a16:creationId xmlns:a16="http://schemas.microsoft.com/office/drawing/2014/main" id="{103530E8-A276-2B3A-5C1C-6C599447F4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6923" y="2182012"/>
            <a:ext cx="1388162" cy="1388162"/>
          </a:xfrm>
          <a:prstGeom prst="rect">
            <a:avLst/>
          </a:prstGeom>
        </p:spPr>
      </p:pic>
      <p:pic>
        <p:nvPicPr>
          <p:cNvPr id="12" name="Graphique 11" descr="Fermer avec un remplissage uni">
            <a:extLst>
              <a:ext uri="{FF2B5EF4-FFF2-40B4-BE49-F238E27FC236}">
                <a16:creationId xmlns:a16="http://schemas.microsoft.com/office/drawing/2014/main" id="{A06CBDAB-4E7B-0AFF-C8E1-86C7D09A19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20037" y="2373973"/>
            <a:ext cx="914400" cy="91440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A6EA7EE-E803-1056-1B85-52D98E4A5A27}"/>
              </a:ext>
            </a:extLst>
          </p:cNvPr>
          <p:cNvSpPr txBox="1"/>
          <p:nvPr/>
        </p:nvSpPr>
        <p:spPr>
          <a:xfrm>
            <a:off x="762000" y="4043631"/>
            <a:ext cx="8721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err="1"/>
              <a:t>Why</a:t>
            </a:r>
            <a:r>
              <a:rPr lang="fr-FR"/>
              <a:t> </a:t>
            </a:r>
            <a:r>
              <a:rPr lang="fr-FR" err="1"/>
              <a:t>we</a:t>
            </a:r>
            <a:r>
              <a:rPr lang="fr-FR"/>
              <a:t> </a:t>
            </a:r>
            <a:r>
              <a:rPr lang="fr-FR" err="1"/>
              <a:t>shifted</a:t>
            </a:r>
            <a:r>
              <a:rPr lang="fr-FR"/>
              <a:t> to </a:t>
            </a:r>
            <a:r>
              <a:rPr lang="fr-FR" err="1"/>
              <a:t>eBPF</a:t>
            </a:r>
            <a:r>
              <a:rPr lang="fr-FR"/>
              <a:t> &amp; C ?</a:t>
            </a:r>
            <a:endParaRPr lang="fr-NC"/>
          </a:p>
        </p:txBody>
      </p:sp>
      <p:pic>
        <p:nvPicPr>
          <p:cNvPr id="16" name="Graphique 15" descr="Ajouter contour">
            <a:extLst>
              <a:ext uri="{FF2B5EF4-FFF2-40B4-BE49-F238E27FC236}">
                <a16:creationId xmlns:a16="http://schemas.microsoft.com/office/drawing/2014/main" id="{5899F597-DAD9-EFD9-D654-0BCB0B6886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32029" y="4866650"/>
            <a:ext cx="1007026" cy="1007026"/>
          </a:xfrm>
          <a:prstGeom prst="rect">
            <a:avLst/>
          </a:prstGeom>
        </p:spPr>
      </p:pic>
      <p:pic>
        <p:nvPicPr>
          <p:cNvPr id="17" name="Graphique 16" descr="Flèche vers la droite avec un remplissage uni">
            <a:extLst>
              <a:ext uri="{FF2B5EF4-FFF2-40B4-BE49-F238E27FC236}">
                <a16:creationId xmlns:a16="http://schemas.microsoft.com/office/drawing/2014/main" id="{1E7A20BF-834C-B6E7-6A8F-267FE9F230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6923" y="4718701"/>
            <a:ext cx="1388162" cy="1388162"/>
          </a:xfrm>
          <a:prstGeom prst="rect">
            <a:avLst/>
          </a:prstGeom>
        </p:spPr>
      </p:pic>
      <p:pic>
        <p:nvPicPr>
          <p:cNvPr id="2056" name="Picture 8" descr="C (langage) — Wikipédia">
            <a:extLst>
              <a:ext uri="{FF2B5EF4-FFF2-40B4-BE49-F238E27FC236}">
                <a16:creationId xmlns:a16="http://schemas.microsoft.com/office/drawing/2014/main" id="{6B2D10AB-7AFA-FDF7-2E32-582375123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19" y="4718693"/>
            <a:ext cx="1214834" cy="134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at is eBPF">
            <a:extLst>
              <a:ext uri="{FF2B5EF4-FFF2-40B4-BE49-F238E27FC236}">
                <a16:creationId xmlns:a16="http://schemas.microsoft.com/office/drawing/2014/main" id="{6B0F9673-113A-D14E-0045-CC50C4F0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0000" b="90000" l="10000" r="90000">
                        <a14:foregroundMark x1="52167" y1="56984" x2="52167" y2="56984"/>
                        <a14:foregroundMark x1="62417" y1="56667" x2="62417" y2="56667"/>
                        <a14:foregroundMark x1="71917" y1="54921" x2="71917" y2="54921"/>
                        <a14:foregroundMark x1="37333" y1="42222" x2="37333" y2="42222"/>
                        <a14:foregroundMark x1="38500" y1="41270" x2="38500" y2="41270"/>
                        <a14:foregroundMark x1="39500" y1="40000" x2="40000" y2="4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400" y="4445343"/>
            <a:ext cx="3302977" cy="17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que 19" descr="Terminé avec un remplissage uni">
            <a:extLst>
              <a:ext uri="{FF2B5EF4-FFF2-40B4-BE49-F238E27FC236}">
                <a16:creationId xmlns:a16="http://schemas.microsoft.com/office/drawing/2014/main" id="{7C97E2CA-CD93-61BD-7B52-1AA61F18ECF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120037" y="4844540"/>
            <a:ext cx="1136483" cy="1136483"/>
          </a:xfrm>
          <a:prstGeom prst="rect">
            <a:avLst/>
          </a:prstGeom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F5403BE6-0EF3-3D0D-5DBF-65EDC3096B75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6" name="Espace réservé du numéro de diapositive 3">
            <a:extLst>
              <a:ext uri="{FF2B5EF4-FFF2-40B4-BE49-F238E27FC236}">
                <a16:creationId xmlns:a16="http://schemas.microsoft.com/office/drawing/2014/main" id="{23AF72C1-3B07-B44B-AE69-A4A1654E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6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338ED-EB33-1A5C-AD1D-CE731A3B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Super-héros, Ligue des justiciers, Personnage de fiction, clipart&#10;&#10;Description générée automatiquement">
            <a:extLst>
              <a:ext uri="{FF2B5EF4-FFF2-40B4-BE49-F238E27FC236}">
                <a16:creationId xmlns:a16="http://schemas.microsoft.com/office/drawing/2014/main" id="{8A2014B3-69BF-F22C-E308-CCAD3178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200" y1="60400" x2="32600" y2="56800"/>
                        <a14:foregroundMark x1="32600" y1="56800" x2="20000" y2="46000"/>
                        <a14:foregroundMark x1="20000" y1="46000" x2="17600" y2="41200"/>
                        <a14:foregroundMark x1="33000" y1="38600" x2="30800" y2="40000"/>
                        <a14:foregroundMark x1="53000" y1="41800" x2="47600" y2="47800"/>
                        <a14:foregroundMark x1="50200" y1="41000" x2="47200" y2="52000"/>
                        <a14:foregroundMark x1="47200" y1="52000" x2="56400" y2="46200"/>
                        <a14:foregroundMark x1="56400" y1="46200" x2="47400" y2="38200"/>
                        <a14:foregroundMark x1="47400" y1="38200" x2="43000" y2="39600"/>
                        <a14:foregroundMark x1="44400" y1="14800" x2="54600" y2="19200"/>
                        <a14:foregroundMark x1="47600" y1="14400" x2="52600" y2="17000"/>
                        <a14:foregroundMark x1="49800" y1="17000" x2="51200" y2="30800"/>
                        <a14:foregroundMark x1="51200" y1="30800" x2="51000" y2="30800"/>
                        <a14:foregroundMark x1="60000" y1="35800" x2="68800" y2="41400"/>
                        <a14:foregroundMark x1="50600" y1="58600" x2="49600" y2="59200"/>
                        <a14:foregroundMark x1="49400" y1="59000" x2="50000" y2="61200"/>
                        <a14:foregroundMark x1="73600" y1="37600" x2="73600" y2="376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404" y="952929"/>
            <a:ext cx="6438236" cy="6438236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01250F7B-800D-AA5B-934C-2A25EFC19850}"/>
              </a:ext>
            </a:extLst>
          </p:cNvPr>
          <p:cNvGrpSpPr/>
          <p:nvPr/>
        </p:nvGrpSpPr>
        <p:grpSpPr>
          <a:xfrm rot="4843672">
            <a:off x="6110167" y="1181211"/>
            <a:ext cx="282004" cy="4403372"/>
            <a:chOff x="4864514" y="1765609"/>
            <a:chExt cx="208111" cy="4146202"/>
          </a:xfrm>
        </p:grpSpPr>
        <p:sp>
          <p:nvSpPr>
            <p:cNvPr id="9" name="Triangle isocèle 8">
              <a:extLst>
                <a:ext uri="{FF2B5EF4-FFF2-40B4-BE49-F238E27FC236}">
                  <a16:creationId xmlns:a16="http://schemas.microsoft.com/office/drawing/2014/main" id="{5851AECC-858E-87E9-C105-85F710B5B04B}"/>
                </a:ext>
              </a:extLst>
            </p:cNvPr>
            <p:cNvSpPr/>
            <p:nvPr/>
          </p:nvSpPr>
          <p:spPr>
            <a:xfrm rot="10800000">
              <a:off x="4887950" y="3839543"/>
              <a:ext cx="157975" cy="2072268"/>
            </a:xfrm>
            <a:prstGeom prst="triangl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FBBBB2D7-4492-0B30-4F2E-725C4C6D0F4C}"/>
                </a:ext>
              </a:extLst>
            </p:cNvPr>
            <p:cNvSpPr/>
            <p:nvPr/>
          </p:nvSpPr>
          <p:spPr>
            <a:xfrm>
              <a:off x="4887951" y="1765609"/>
              <a:ext cx="157975" cy="2072268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CF85951B-D296-02A8-B7AE-92956F197F9E}"/>
                </a:ext>
              </a:extLst>
            </p:cNvPr>
            <p:cNvSpPr/>
            <p:nvPr/>
          </p:nvSpPr>
          <p:spPr>
            <a:xfrm>
              <a:off x="4864514" y="3721236"/>
              <a:ext cx="208111" cy="2608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Ellipse 11">
            <a:extLst>
              <a:ext uri="{FF2B5EF4-FFF2-40B4-BE49-F238E27FC236}">
                <a16:creationId xmlns:a16="http://schemas.microsoft.com/office/drawing/2014/main" id="{76AEF6A9-5537-5CEC-B1FE-E4782F225D42}"/>
              </a:ext>
            </a:extLst>
          </p:cNvPr>
          <p:cNvSpPr/>
          <p:nvPr/>
        </p:nvSpPr>
        <p:spPr>
          <a:xfrm>
            <a:off x="3501080" y="854675"/>
            <a:ext cx="5406081" cy="534429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A4843FF-669B-2A59-2DF0-5EAAA99B8CAE}"/>
              </a:ext>
            </a:extLst>
          </p:cNvPr>
          <p:cNvGrpSpPr/>
          <p:nvPr/>
        </p:nvGrpSpPr>
        <p:grpSpPr>
          <a:xfrm>
            <a:off x="7253736" y="920713"/>
            <a:ext cx="3633917" cy="338554"/>
            <a:chOff x="7101336" y="869913"/>
            <a:chExt cx="3633917" cy="338554"/>
          </a:xfrm>
        </p:grpSpPr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B8035A0-3748-2D5C-743E-AD02C3EEFFFB}"/>
                </a:ext>
              </a:extLst>
            </p:cNvPr>
            <p:cNvGrpSpPr/>
            <p:nvPr/>
          </p:nvGrpSpPr>
          <p:grpSpPr>
            <a:xfrm>
              <a:off x="7101336" y="929217"/>
              <a:ext cx="413441" cy="276999"/>
              <a:chOff x="7101336" y="929217"/>
              <a:chExt cx="413441" cy="276999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A97A68B4-E54D-3FDC-656B-CA001FB7DB1F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C4AA658C-17CB-7D4C-EB50-6537706A0A91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</a:p>
            </p:txBody>
          </p:sp>
        </p:grp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E65E990D-4813-2E09-D828-B050FE95969A}"/>
                </a:ext>
              </a:extLst>
            </p:cNvPr>
            <p:cNvSpPr txBox="1"/>
            <p:nvPr/>
          </p:nvSpPr>
          <p:spPr>
            <a:xfrm>
              <a:off x="7479118" y="869913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Project content and client</a:t>
              </a:r>
            </a:p>
          </p:txBody>
        </p:sp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9FE757A2-37AD-5E22-3B31-D651A7B54EA8}"/>
              </a:ext>
            </a:extLst>
          </p:cNvPr>
          <p:cNvGrpSpPr/>
          <p:nvPr/>
        </p:nvGrpSpPr>
        <p:grpSpPr>
          <a:xfrm>
            <a:off x="8156103" y="1750058"/>
            <a:ext cx="3623856" cy="338554"/>
            <a:chOff x="8086253" y="1642108"/>
            <a:chExt cx="3623856" cy="338554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47B4B35-C3C6-6F0B-2157-2FF6677B2CF9}"/>
                </a:ext>
              </a:extLst>
            </p:cNvPr>
            <p:cNvGrpSpPr/>
            <p:nvPr/>
          </p:nvGrpSpPr>
          <p:grpSpPr>
            <a:xfrm>
              <a:off x="8086253" y="1674548"/>
              <a:ext cx="413441" cy="276999"/>
              <a:chOff x="7101336" y="929217"/>
              <a:chExt cx="413441" cy="276999"/>
            </a:xfrm>
          </p:grpSpPr>
          <p:sp>
            <p:nvSpPr>
              <p:cNvPr id="103" name="Ellipse 102">
                <a:extLst>
                  <a:ext uri="{FF2B5EF4-FFF2-40B4-BE49-F238E27FC236}">
                    <a16:creationId xmlns:a16="http://schemas.microsoft.com/office/drawing/2014/main" id="{9688331E-5EA2-DEAA-06DE-13F14AFDFA46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19A996EA-D534-6D0F-8F4F-1ED4433E67AF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2</a:t>
                </a:r>
              </a:p>
            </p:txBody>
          </p:sp>
        </p:grpSp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ECEAB58C-FA2B-4087-06BB-1DB6F0630841}"/>
                </a:ext>
              </a:extLst>
            </p:cNvPr>
            <p:cNvSpPr txBox="1"/>
            <p:nvPr/>
          </p:nvSpPr>
          <p:spPr>
            <a:xfrm>
              <a:off x="8453974" y="1642108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requirements</a:t>
              </a:r>
              <a:endParaRPr lang="fr-FR" sz="1600" b="1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160D54D9-145C-C737-8B74-A041637F5754}"/>
              </a:ext>
            </a:extLst>
          </p:cNvPr>
          <p:cNvGrpSpPr/>
          <p:nvPr/>
        </p:nvGrpSpPr>
        <p:grpSpPr>
          <a:xfrm>
            <a:off x="8643303" y="2723792"/>
            <a:ext cx="3589610" cy="338554"/>
            <a:chOff x="8516303" y="2355492"/>
            <a:chExt cx="3589610" cy="338554"/>
          </a:xfrm>
        </p:grpSpPr>
        <p:grpSp>
          <p:nvGrpSpPr>
            <p:cNvPr id="105" name="Groupe 104">
              <a:extLst>
                <a:ext uri="{FF2B5EF4-FFF2-40B4-BE49-F238E27FC236}">
                  <a16:creationId xmlns:a16="http://schemas.microsoft.com/office/drawing/2014/main" id="{18632F25-AEE8-235E-7D67-2A1252CCE975}"/>
                </a:ext>
              </a:extLst>
            </p:cNvPr>
            <p:cNvGrpSpPr/>
            <p:nvPr/>
          </p:nvGrpSpPr>
          <p:grpSpPr>
            <a:xfrm>
              <a:off x="8516303" y="2399549"/>
              <a:ext cx="413441" cy="276999"/>
              <a:chOff x="7101336" y="929217"/>
              <a:chExt cx="413441" cy="276999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BFAE6E5-C8A5-5A87-3770-A004D000138B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305040CF-B267-D2C1-B08E-057E222F89AD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</a:p>
            </p:txBody>
          </p:sp>
        </p:grp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249D74F6-D158-2437-CD3F-7FD075766786}"/>
                </a:ext>
              </a:extLst>
            </p:cNvPr>
            <p:cNvSpPr txBox="1"/>
            <p:nvPr/>
          </p:nvSpPr>
          <p:spPr>
            <a:xfrm>
              <a:off x="8849778" y="2355492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/>
                <a:t>Customer </a:t>
              </a:r>
              <a:r>
                <a:rPr lang="fr-FR" sz="1600" b="1" err="1"/>
                <a:t>constraints</a:t>
              </a:r>
              <a:endParaRPr lang="fr-FR" sz="1600" b="1"/>
            </a:p>
          </p:txBody>
        </p: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8B9C465E-6011-E984-61DE-748C30DC408F}"/>
              </a:ext>
            </a:extLst>
          </p:cNvPr>
          <p:cNvGrpSpPr/>
          <p:nvPr/>
        </p:nvGrpSpPr>
        <p:grpSpPr>
          <a:xfrm>
            <a:off x="8630278" y="4062736"/>
            <a:ext cx="3596207" cy="338554"/>
            <a:chOff x="8700128" y="3332486"/>
            <a:chExt cx="3596207" cy="338554"/>
          </a:xfrm>
        </p:grpSpPr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75827494-291C-9ECB-BA1C-12C879075B00}"/>
                </a:ext>
              </a:extLst>
            </p:cNvPr>
            <p:cNvGrpSpPr/>
            <p:nvPr/>
          </p:nvGrpSpPr>
          <p:grpSpPr>
            <a:xfrm>
              <a:off x="8700128" y="3363264"/>
              <a:ext cx="413441" cy="276999"/>
              <a:chOff x="7101336" y="929217"/>
              <a:chExt cx="413441" cy="276999"/>
            </a:xfrm>
          </p:grpSpPr>
          <p:sp>
            <p:nvSpPr>
              <p:cNvPr id="109" name="Ellipse 108">
                <a:extLst>
                  <a:ext uri="{FF2B5EF4-FFF2-40B4-BE49-F238E27FC236}">
                    <a16:creationId xmlns:a16="http://schemas.microsoft.com/office/drawing/2014/main" id="{AE16D995-53F5-7BBB-473D-B83B4B948A00}"/>
                  </a:ext>
                </a:extLst>
              </p:cNvPr>
              <p:cNvSpPr/>
              <p:nvPr/>
            </p:nvSpPr>
            <p:spPr>
              <a:xfrm>
                <a:off x="7174707" y="935832"/>
                <a:ext cx="266701" cy="26589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b="1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10" name="ZoneTexte 109">
                <a:extLst>
                  <a:ext uri="{FF2B5EF4-FFF2-40B4-BE49-F238E27FC236}">
                    <a16:creationId xmlns:a16="http://schemas.microsoft.com/office/drawing/2014/main" id="{3476F103-7E3D-94E6-B23A-734B06FAEF28}"/>
                  </a:ext>
                </a:extLst>
              </p:cNvPr>
              <p:cNvSpPr txBox="1"/>
              <p:nvPr/>
            </p:nvSpPr>
            <p:spPr>
              <a:xfrm>
                <a:off x="7101336" y="929217"/>
                <a:ext cx="4134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>
                    <a:solidFill>
                      <a:schemeClr val="accent4">
                        <a:lumMod val="75000"/>
                      </a:schemeClr>
                    </a:solidFill>
                  </a:rPr>
                  <a:t>4</a:t>
                </a:r>
              </a:p>
            </p:txBody>
          </p:sp>
        </p:grp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C862085E-5704-759F-7770-F9F39AD07B0A}"/>
                </a:ext>
              </a:extLst>
            </p:cNvPr>
            <p:cNvSpPr txBox="1"/>
            <p:nvPr/>
          </p:nvSpPr>
          <p:spPr>
            <a:xfrm>
              <a:off x="9040200" y="3332486"/>
              <a:ext cx="3256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b="1" err="1"/>
                <a:t>Envisioned</a:t>
              </a:r>
              <a:r>
                <a:rPr lang="fr-FR" sz="1600" b="1"/>
                <a:t> solution</a:t>
              </a:r>
            </a:p>
          </p:txBody>
        </p:sp>
      </p:grpSp>
      <p:pic>
        <p:nvPicPr>
          <p:cNvPr id="170" name="Image 169">
            <a:extLst>
              <a:ext uri="{FF2B5EF4-FFF2-40B4-BE49-F238E27FC236}">
                <a16:creationId xmlns:a16="http://schemas.microsoft.com/office/drawing/2014/main" id="{FA6B41AD-2B8E-EC19-5D7A-B3DCFF24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63150" y="75186"/>
            <a:ext cx="2142853" cy="466921"/>
          </a:xfrm>
          <a:prstGeom prst="rect">
            <a:avLst/>
          </a:prstGeom>
        </p:spPr>
      </p:pic>
      <p:sp>
        <p:nvSpPr>
          <p:cNvPr id="2" name="Sous-titre 2">
            <a:extLst>
              <a:ext uri="{FF2B5EF4-FFF2-40B4-BE49-F238E27FC236}">
                <a16:creationId xmlns:a16="http://schemas.microsoft.com/office/drawing/2014/main" id="{E51B0BCB-FE3B-AD6B-E5A3-1233A02DEF57}"/>
              </a:ext>
            </a:extLst>
          </p:cNvPr>
          <p:cNvSpPr txBox="1">
            <a:spLocks/>
          </p:cNvSpPr>
          <p:nvPr/>
        </p:nvSpPr>
        <p:spPr>
          <a:xfrm>
            <a:off x="0" y="6589417"/>
            <a:ext cx="10728470" cy="466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100" dirty="0"/>
              <a:t>CAILLEAUX, CATALA, MATILLA-NORO, VERNANCHET</a:t>
            </a:r>
          </a:p>
        </p:txBody>
      </p:sp>
      <p:sp>
        <p:nvSpPr>
          <p:cNvPr id="3" name="Espace réservé du numéro de diapositive 3">
            <a:extLst>
              <a:ext uri="{FF2B5EF4-FFF2-40B4-BE49-F238E27FC236}">
                <a16:creationId xmlns:a16="http://schemas.microsoft.com/office/drawing/2014/main" id="{4BCB7A53-6E31-51D0-2CDD-43ACF9FD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9539" y="6572483"/>
            <a:ext cx="541865" cy="365125"/>
          </a:xfrm>
        </p:spPr>
        <p:txBody>
          <a:bodyPr/>
          <a:lstStyle/>
          <a:p>
            <a:fld id="{C0722274-0FAA-4649-AA4E-4210F4F32167}" type="slidenum">
              <a:rPr lang="en-US" sz="1100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6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620000">
                                      <p:cBhvr>
                                        <p:cTn id="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ornVTI">
  <a:themeElements>
    <a:clrScheme name="AnalogousFromDarkSeedLeftStep">
      <a:dk1>
        <a:srgbClr val="000000"/>
      </a:dk1>
      <a:lt1>
        <a:srgbClr val="FFFFFF"/>
      </a:lt1>
      <a:dk2>
        <a:srgbClr val="1B2F30"/>
      </a:dk2>
      <a:lt2>
        <a:srgbClr val="F3F3F0"/>
      </a:lt2>
      <a:accent1>
        <a:srgbClr val="2D46E7"/>
      </a:accent1>
      <a:accent2>
        <a:srgbClr val="1780D5"/>
      </a:accent2>
      <a:accent3>
        <a:srgbClr val="23BEC4"/>
      </a:accent3>
      <a:accent4>
        <a:srgbClr val="15C582"/>
      </a:accent4>
      <a:accent5>
        <a:srgbClr val="23C744"/>
      </a:accent5>
      <a:accent6>
        <a:srgbClr val="3CC515"/>
      </a:accent6>
      <a:hlink>
        <a:srgbClr val="349D5A"/>
      </a:hlink>
      <a:folHlink>
        <a:srgbClr val="7F7F7F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19bd27d-5e12-4628-97f1-2dd56e8a63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AB6F8B8ACA934687162BC24BD10A52" ma:contentTypeVersion="13" ma:contentTypeDescription="Crée un document." ma:contentTypeScope="" ma:versionID="4074a8782b2e370771cb200e2ca5f48f">
  <xsd:schema xmlns:xsd="http://www.w3.org/2001/XMLSchema" xmlns:xs="http://www.w3.org/2001/XMLSchema" xmlns:p="http://schemas.microsoft.com/office/2006/metadata/properties" xmlns:ns3="c19bd27d-5e12-4628-97f1-2dd56e8a63b1" xmlns:ns4="7304d41b-7c4d-42aa-9aac-f5d7ce61e714" targetNamespace="http://schemas.microsoft.com/office/2006/metadata/properties" ma:root="true" ma:fieldsID="5d29af27574d9be37cc446ddd95e93e6" ns3:_="" ns4:_="">
    <xsd:import namespace="c19bd27d-5e12-4628-97f1-2dd56e8a63b1"/>
    <xsd:import namespace="7304d41b-7c4d-42aa-9aac-f5d7ce61e7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9bd27d-5e12-4628-97f1-2dd56e8a63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4d41b-7c4d-42aa-9aac-f5d7ce61e71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1FA1E6-8234-4E55-8A41-9E3236A775FB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7304d41b-7c4d-42aa-9aac-f5d7ce61e714"/>
    <ds:schemaRef ds:uri="c19bd27d-5e12-4628-97f1-2dd56e8a63b1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C79150C-3A94-45FB-B260-18DA667ED33B}">
  <ds:schemaRefs>
    <ds:schemaRef ds:uri="7304d41b-7c4d-42aa-9aac-f5d7ce61e714"/>
    <ds:schemaRef ds:uri="c19bd27d-5e12-4628-97f1-2dd56e8a63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7EFAF1-0570-4360-82A5-3955F6B370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3083</Words>
  <Application>Microsoft Office PowerPoint</Application>
  <PresentationFormat>Grand écran</PresentationFormat>
  <Paragraphs>583</Paragraphs>
  <Slides>35</Slides>
  <Notes>22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Aptos</vt:lpstr>
      <vt:lpstr>Arial</vt:lpstr>
      <vt:lpstr>Roboto</vt:lpstr>
      <vt:lpstr>Verdana Pro</vt:lpstr>
      <vt:lpstr>Verdana Pro Cond SemiBold</vt:lpstr>
      <vt:lpstr>Wingdings</vt:lpstr>
      <vt:lpstr>TornVTI</vt:lpstr>
      <vt:lpstr>Defense Jury</vt:lpstr>
      <vt:lpstr>Présentation PowerPoint</vt:lpstr>
      <vt:lpstr>1. Project Context</vt:lpstr>
      <vt:lpstr>1. Client</vt:lpstr>
      <vt:lpstr>Présentation PowerPoint</vt:lpstr>
      <vt:lpstr>2. Customer requirements</vt:lpstr>
      <vt:lpstr>Présentation PowerPoint</vt:lpstr>
      <vt:lpstr>3. Customer constraints</vt:lpstr>
      <vt:lpstr>Présentation PowerPoint</vt:lpstr>
      <vt:lpstr>4. Static architecture</vt:lpstr>
      <vt:lpstr>4. Dynamic architecture</vt:lpstr>
      <vt:lpstr>4. Use cases</vt:lpstr>
      <vt:lpstr>Présentation PowerPoint</vt:lpstr>
      <vt:lpstr>5. Justification of technical choices </vt:lpstr>
      <vt:lpstr>Présentation PowerPoint</vt:lpstr>
      <vt:lpstr>6. WBS organisation</vt:lpstr>
      <vt:lpstr>Présentation PowerPoint</vt:lpstr>
      <vt:lpstr>7. Forward planning</vt:lpstr>
      <vt:lpstr>Présentation PowerPoint</vt:lpstr>
      <vt:lpstr>8. RACI matrix</vt:lpstr>
      <vt:lpstr>Présentation PowerPoint</vt:lpstr>
      <vt:lpstr>9. Risks matrix</vt:lpstr>
      <vt:lpstr>Présentation PowerPoint</vt:lpstr>
      <vt:lpstr>10. Management methods</vt:lpstr>
      <vt:lpstr>10. Management steering tools</vt:lpstr>
      <vt:lpstr>Présentation PowerPoint</vt:lpstr>
      <vt:lpstr>11. Project management methods</vt:lpstr>
      <vt:lpstr>11. Project management applied phases</vt:lpstr>
      <vt:lpstr>Présentation PowerPoint</vt:lpstr>
      <vt:lpstr>12. What has been done VS what reamins to be done</vt:lpstr>
      <vt:lpstr>12. Hard points and opportunities</vt:lpstr>
      <vt:lpstr>12. Solution cost</vt:lpstr>
      <vt:lpstr>Présentation PowerPoint</vt:lpstr>
      <vt:lpstr>13.Conclusion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CATALA</dc:creator>
  <cp:lastModifiedBy>louis Vernanchet</cp:lastModifiedBy>
  <cp:revision>6</cp:revision>
  <dcterms:created xsi:type="dcterms:W3CDTF">2025-02-01T16:32:27Z</dcterms:created>
  <dcterms:modified xsi:type="dcterms:W3CDTF">2025-03-27T09:48:12Z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0x010100F4AB6F8B8ACA934687162BC24BD10A52</vt:lpwstr>
  </property>
</Properties>
</file>