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57" r:id="rId7"/>
    <p:sldId id="258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1958108732263266"/>
          <c:y val="2.2174514174852406E-2"/>
          <c:w val="0.54756408778309285"/>
          <c:h val="0.8742173755901251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2000"/>
                  </a:schemeClr>
                </a:gs>
                <a:gs pos="100000">
                  <a:schemeClr val="accent1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Sheet1!$A$2:$A$7</c:f>
              <c:strCache>
                <c:ptCount val="6"/>
                <c:pt idx="0">
                  <c:v> FINAL EXECUTION</c:v>
                </c:pt>
                <c:pt idx="1">
                  <c:v>FUNDIING</c:v>
                </c:pt>
                <c:pt idx="2">
                  <c:v>APP DEVELOPMENT</c:v>
                </c:pt>
                <c:pt idx="3">
                  <c:v>DATABASE</c:v>
                </c:pt>
                <c:pt idx="4">
                  <c:v>WIRE FRAMING</c:v>
                </c:pt>
                <c:pt idx="5">
                  <c:v>IDEATION 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2">
                  <c:v>55</c:v>
                </c:pt>
                <c:pt idx="3">
                  <c:v>78</c:v>
                </c:pt>
                <c:pt idx="4">
                  <c:v>100</c:v>
                </c:pt>
                <c:pt idx="5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8011488"/>
        <c:axId val="218007568"/>
      </c:barChart>
      <c:catAx>
        <c:axId val="218011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ln>
                  <a:solidFill>
                    <a:schemeClr val="accent1"/>
                  </a:solidFill>
                </a:ln>
                <a:pattFill prst="pct5">
                  <a:fgClr>
                    <a:schemeClr val="lt1">
                      <a:lumMod val="85000"/>
                    </a:schemeClr>
                  </a:fgClr>
                  <a:bgClr>
                    <a:schemeClr val="bg1"/>
                  </a:bgClr>
                </a:patt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007568"/>
        <c:crosses val="autoZero"/>
        <c:auto val="1"/>
        <c:lblAlgn val="ctr"/>
        <c:lblOffset val="100"/>
        <c:noMultiLvlLbl val="0"/>
      </c:catAx>
      <c:valAx>
        <c:axId val="218007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011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0.88814</cdr:x>
      <cdr:y>0.06433</cdr:y>
    </cdr:from>
    <cdr:to>
      <cdr:x>1</cdr:x>
      <cdr:y>0.12891</cdr:y>
    </cdr:to>
    <cdr:pic>
      <cdr:nvPicPr>
        <cdr:cNvPr id="2" name="Picture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5022605" y="257905"/>
          <a:ext cx="632607" cy="258929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27-Jul-18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fif"/><Relationship Id="rId3" Type="http://schemas.openxmlformats.org/officeDocument/2006/relationships/image" Target="../media/image23.jfif"/><Relationship Id="rId7" Type="http://schemas.openxmlformats.org/officeDocument/2006/relationships/image" Target="../media/image2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jf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fi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f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26069" y="436185"/>
            <a:ext cx="42147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E-RICKSHAW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40395" y="1434179"/>
            <a:ext cx="53860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START-UP  PLAN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562" y="4416380"/>
            <a:ext cx="2382592" cy="24416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18199" y="2814191"/>
            <a:ext cx="503048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 Green ,RIDE Green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513215"/>
            <a:ext cx="22942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Submitted by: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7783" y="6156653"/>
            <a:ext cx="29890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Team-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odeAvatar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53923" y="5513215"/>
            <a:ext cx="227254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Submitted To: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43926" y="6156653"/>
            <a:ext cx="45875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Green-a-thon Judging</a:t>
            </a:r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Panel 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80" y="2399641"/>
            <a:ext cx="3751579" cy="255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036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730321" y="965915"/>
            <a:ext cx="62089" cy="489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46836" y="888643"/>
            <a:ext cx="77558" cy="5061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886422" y="798490"/>
            <a:ext cx="53895" cy="506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97567" y="3060969"/>
            <a:ext cx="21202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AASHISH SHARMA</a:t>
            </a:r>
            <a:endPara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561492" y="3067668"/>
            <a:ext cx="200933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HARSH RATHORE</a:t>
            </a:r>
            <a:endPara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0198" y="3067668"/>
            <a:ext cx="18249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BHARTI BHATIA</a:t>
            </a:r>
            <a:endPara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53403" y="3067668"/>
            <a:ext cx="210115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AYUSHI KHANDAL</a:t>
            </a:r>
            <a:endPara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3574" y="3430269"/>
            <a:ext cx="181107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IDEA FOUNDER )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36440" y="3426199"/>
            <a:ext cx="16626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CO-FOUNDER )</a:t>
            </a:r>
            <a:endParaRPr lang="en-US" sz="1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734840" y="3437000"/>
            <a:ext cx="16626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CO-FOUNDER )</a:t>
            </a:r>
            <a:endParaRPr lang="en-US" sz="1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61897" y="3394968"/>
            <a:ext cx="16626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CO-FOUNDER )</a:t>
            </a:r>
            <a:endParaRPr lang="en-US" sz="1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7802" y="3688677"/>
            <a:ext cx="2415577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Role-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 End </a:t>
            </a:r>
          </a:p>
          <a:p>
            <a:pPr algn="ctr"/>
            <a:r>
              <a:rPr lang="en-US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Developer</a:t>
            </a:r>
            <a:endParaRPr lang="en-US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Layout &amp; APP</a:t>
            </a:r>
          </a:p>
          <a:p>
            <a:pPr algn="ctr"/>
            <a:r>
              <a:rPr lang="en-US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Designer</a:t>
            </a:r>
            <a:endPara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07237" y="3643969"/>
            <a:ext cx="230092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Role-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 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 </a:t>
            </a:r>
          </a:p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Developer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62058" y="4765114"/>
            <a:ext cx="271369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(Database Administrator)</a:t>
            </a:r>
            <a:endPara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299664" y="3749451"/>
            <a:ext cx="2892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Role-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 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 </a:t>
            </a:r>
          </a:p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Developer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Market Analyst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81126" y="3688677"/>
            <a:ext cx="28241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Role-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 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 </a:t>
            </a:r>
          </a:p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Developer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 &amp; Logo 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761550" y="5070951"/>
            <a:ext cx="3039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And Android</a:t>
            </a:r>
          </a:p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Developer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185973" y="5018939"/>
            <a:ext cx="3115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And Android</a:t>
            </a:r>
          </a:p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27144" y="5045185"/>
            <a:ext cx="3251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And Android</a:t>
            </a:r>
          </a:p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-8107" y="5018939"/>
            <a:ext cx="2792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And Android</a:t>
            </a:r>
          </a:p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Developer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93896" y="4504350"/>
            <a:ext cx="110158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DBA</a:t>
            </a:r>
            <a:endPara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22134">
            <a:off x="71472" y="1104021"/>
            <a:ext cx="2209364" cy="1698038"/>
          </a:xfrm>
          <a:prstGeom prst="ellipse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31" y="743419"/>
            <a:ext cx="1883683" cy="2045088"/>
          </a:xfrm>
          <a:prstGeom prst="ellipse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299" y="798490"/>
            <a:ext cx="1787414" cy="2106904"/>
          </a:xfrm>
          <a:prstGeom prst="ellipse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463" y="743419"/>
            <a:ext cx="1866468" cy="2312981"/>
          </a:xfrm>
          <a:prstGeom prst="ellipse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3569589" y="47299"/>
            <a:ext cx="49683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-CODEAVATAR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998" y="6302525"/>
            <a:ext cx="1720905" cy="49191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67" y="6302525"/>
            <a:ext cx="1695189" cy="49191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761" y="5705166"/>
            <a:ext cx="1521512" cy="49191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789" y="5716207"/>
            <a:ext cx="1521512" cy="49191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538" y="5622445"/>
            <a:ext cx="810897" cy="578440"/>
          </a:xfrm>
          <a:prstGeom prst="ellipse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87" y="5622445"/>
            <a:ext cx="821044" cy="585678"/>
          </a:xfrm>
          <a:prstGeom prst="ellipse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0" y="5622445"/>
            <a:ext cx="647796" cy="61550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830" y="5665270"/>
            <a:ext cx="647796" cy="61550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93" y="5686835"/>
            <a:ext cx="647796" cy="61550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836" y="5702626"/>
            <a:ext cx="647796" cy="61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8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6" grpId="0"/>
      <p:bldP spid="37" grpId="0"/>
      <p:bldP spid="38" grpId="0"/>
      <p:bldP spid="39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68047" y="0"/>
            <a:ext cx="46240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SUPPORT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56706"/>
            <a:ext cx="101134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Technical Support And Association With </a:t>
            </a:r>
            <a:r>
              <a:rPr lang="en-US" sz="28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Codeavatar Pvt. </a:t>
            </a:r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Ltd.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824" y="1598681"/>
            <a:ext cx="3810532" cy="151468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354483"/>
            <a:ext cx="114373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Field Support From SM Express Logistics And Zubrex Lubricants LLP.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992" y="4004638"/>
            <a:ext cx="2699257" cy="1447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73249" y="5452438"/>
            <a:ext cx="29897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THANKING YOU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5032" y="5985941"/>
            <a:ext cx="56090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(Ready To Address Your Queries)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066" y="3814497"/>
            <a:ext cx="3809524" cy="13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660466" cy="1752599"/>
          </a:xfrm>
        </p:spPr>
        <p:txBody>
          <a:bodyPr/>
          <a:lstStyle/>
          <a:p>
            <a:r>
              <a:rPr lang="en-US" b="1" dirty="0" smtClean="0"/>
              <a:t>Problem And Opportunity We Are Addressing -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258" y="1266650"/>
            <a:ext cx="10018713" cy="3124201"/>
          </a:xfrm>
        </p:spPr>
        <p:txBody>
          <a:bodyPr>
            <a:normAutofit/>
          </a:bodyPr>
          <a:lstStyle/>
          <a:p>
            <a:r>
              <a:rPr lang="en-US" b="1" dirty="0" smtClean="0"/>
              <a:t>Unorganized Management Of E-rickshaws.</a:t>
            </a:r>
          </a:p>
          <a:p>
            <a:r>
              <a:rPr lang="en-US" b="1" dirty="0" smtClean="0"/>
              <a:t>Chaotic Situations And </a:t>
            </a:r>
            <a:r>
              <a:rPr lang="en-US" b="1" dirty="0"/>
              <a:t>Unnecessary Traffic Jams</a:t>
            </a:r>
            <a:r>
              <a:rPr lang="en-US" b="1" dirty="0" smtClean="0"/>
              <a:t>.</a:t>
            </a:r>
          </a:p>
          <a:p>
            <a:r>
              <a:rPr lang="en-US" b="1" dirty="0"/>
              <a:t>Day By Day  Increase In Air Pollution.</a:t>
            </a:r>
            <a:endParaRPr lang="en-US" b="1" dirty="0" smtClean="0"/>
          </a:p>
          <a:p>
            <a:r>
              <a:rPr lang="en-US" b="1" dirty="0" smtClean="0"/>
              <a:t>Unavailability Of Vehicles To Travel Nearby At An Affordable Cost.</a:t>
            </a:r>
          </a:p>
          <a:p>
            <a:r>
              <a:rPr lang="en-US" b="1" dirty="0" smtClean="0"/>
              <a:t>No Direct Connectivity To Metro Stations And Bus Stands At Low Cost.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54511" y="5035192"/>
            <a:ext cx="3113692" cy="1822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147" y="4410075"/>
            <a:ext cx="1866900" cy="2447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559" y="4891292"/>
            <a:ext cx="3017967" cy="19667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353" y="4451225"/>
            <a:ext cx="1623833" cy="24125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013" y="5182761"/>
            <a:ext cx="1825017" cy="167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2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004" y="0"/>
            <a:ext cx="10018713" cy="1520780"/>
          </a:xfrm>
        </p:spPr>
        <p:txBody>
          <a:bodyPr/>
          <a:lstStyle/>
          <a:p>
            <a:r>
              <a:rPr lang="en-US" b="1" dirty="0" smtClean="0"/>
              <a:t>What We Are Doing :-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252" y="2021982"/>
            <a:ext cx="10018713" cy="35889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 We Are Making An E-rickshaw App .</a:t>
            </a:r>
          </a:p>
          <a:p>
            <a:r>
              <a:rPr lang="en-US" b="1" dirty="0" smtClean="0"/>
              <a:t>To Manage The E-rickshaw In An Organized Way To Generate Employment.</a:t>
            </a:r>
          </a:p>
          <a:p>
            <a:r>
              <a:rPr lang="en-US" b="1" dirty="0" smtClean="0"/>
              <a:t>Uplifting/Reducing The Load  Of  Public Transport.</a:t>
            </a:r>
          </a:p>
          <a:p>
            <a:r>
              <a:rPr lang="en-US" b="1" dirty="0" smtClean="0"/>
              <a:t>Allowing All Classes(especially lower class) To Have Sustainable  Ride To Travel Nearby.</a:t>
            </a:r>
          </a:p>
          <a:p>
            <a:r>
              <a:rPr lang="en-US" b="1" dirty="0" smtClean="0"/>
              <a:t>Creating  </a:t>
            </a:r>
            <a:r>
              <a:rPr lang="en-US" b="1" dirty="0"/>
              <a:t>AWARENESS </a:t>
            </a:r>
            <a:r>
              <a:rPr lang="en-US" b="1" dirty="0" smtClean="0"/>
              <a:t>Regarding Usage Of Electric Vehicle.</a:t>
            </a:r>
          </a:p>
          <a:p>
            <a:r>
              <a:rPr lang="en-US" b="1" dirty="0" smtClean="0"/>
              <a:t>Reducing The Air Pollution</a:t>
            </a:r>
            <a:r>
              <a:rPr lang="en-US" b="1" dirty="0"/>
              <a:t>.  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450)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" t="809"/>
          <a:stretch/>
        </p:blipFill>
        <p:spPr>
          <a:xfrm>
            <a:off x="489396" y="1159099"/>
            <a:ext cx="2704035" cy="54068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023" y="1731225"/>
            <a:ext cx="2708594" cy="1717432"/>
          </a:xfrm>
          <a:prstGeom prst="rect">
            <a:avLst/>
          </a:prstGeom>
          <a:effectLst>
            <a:glow rad="127000">
              <a:schemeClr val="accent3">
                <a:lumMod val="60000"/>
                <a:lumOff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023" y="4237118"/>
            <a:ext cx="2609850" cy="1752600"/>
          </a:xfrm>
          <a:prstGeom prst="rect">
            <a:avLst/>
          </a:prstGeom>
          <a:effectLst>
            <a:glow rad="127000">
              <a:schemeClr val="accent3">
                <a:lumMod val="60000"/>
                <a:lumOff val="40000"/>
              </a:schemeClr>
            </a:glow>
          </a:effectLst>
        </p:spPr>
      </p:pic>
      <p:sp>
        <p:nvSpPr>
          <p:cNvPr id="12" name="Rectangle 11"/>
          <p:cNvSpPr/>
          <p:nvPr/>
        </p:nvSpPr>
        <p:spPr>
          <a:xfrm>
            <a:off x="4422138" y="191659"/>
            <a:ext cx="32704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</a:t>
            </a:r>
            <a:r>
              <a:rPr lang="en-U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IDEA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309870" y="2021983"/>
            <a:ext cx="5254581" cy="1135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09870" y="3299568"/>
            <a:ext cx="5254581" cy="2006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20848269">
            <a:off x="3599629" y="1729595"/>
            <a:ext cx="46750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Goods Transportation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 rot="1152915">
            <a:off x="3198921" y="4574809"/>
            <a:ext cx="616668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Riding</a:t>
            </a:r>
          </a:p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And Without Pooling Facility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" t="1439" r="1258" b="1412"/>
          <a:stretch/>
        </p:blipFill>
        <p:spPr>
          <a:xfrm>
            <a:off x="605307" y="1731224"/>
            <a:ext cx="2459865" cy="425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9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468192"/>
          </a:xfrm>
        </p:spPr>
        <p:txBody>
          <a:bodyPr/>
          <a:lstStyle/>
          <a:p>
            <a:r>
              <a:rPr lang="en-US" b="1" dirty="0" smtClean="0"/>
              <a:t>OUR USP(Unique Selling Proposition)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649570"/>
            <a:ext cx="10018713" cy="258758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Combining The </a:t>
            </a:r>
            <a:r>
              <a:rPr lang="en-US" b="1" dirty="0"/>
              <a:t>T</a:t>
            </a:r>
            <a:r>
              <a:rPr lang="en-US" b="1" dirty="0" smtClean="0"/>
              <a:t>echnology With </a:t>
            </a:r>
            <a:r>
              <a:rPr lang="en-US" b="1" dirty="0"/>
              <a:t>A</a:t>
            </a:r>
            <a:r>
              <a:rPr lang="en-US" b="1" dirty="0" smtClean="0"/>
              <a:t>utomation.</a:t>
            </a:r>
          </a:p>
          <a:p>
            <a:r>
              <a:rPr lang="en-US" b="1" dirty="0" smtClean="0"/>
              <a:t>Providing Reasonable Rides .</a:t>
            </a:r>
          </a:p>
          <a:p>
            <a:r>
              <a:rPr lang="en-US" b="1" dirty="0" smtClean="0"/>
              <a:t>Good Network In Jaipur Market.</a:t>
            </a:r>
          </a:p>
          <a:p>
            <a:r>
              <a:rPr lang="en-US" b="1" dirty="0"/>
              <a:t>Creating An User Friendly App Under The Guidance Of Expert Developers (GOOGLERS</a:t>
            </a:r>
            <a:r>
              <a:rPr lang="en-US" b="1" dirty="0" smtClean="0"/>
              <a:t>).</a:t>
            </a:r>
          </a:p>
          <a:p>
            <a:r>
              <a:rPr lang="en-US" b="1" dirty="0" smtClean="0"/>
              <a:t>On Ride Chatting Assistance.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529" y="4521556"/>
            <a:ext cx="1782315" cy="18387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27" y="4521556"/>
            <a:ext cx="1750827" cy="1838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637" y="4521556"/>
            <a:ext cx="2028449" cy="17206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73021" y="3844447"/>
            <a:ext cx="5641288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Direct Beneficiaries Of Our Service :</a:t>
            </a:r>
          </a:p>
          <a:p>
            <a:pPr algn="ctr"/>
            <a:endParaRPr lang="en-US" sz="5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288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704" y="0"/>
            <a:ext cx="8886423" cy="95303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Our Competition In Future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Image result for o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18" y="129945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mage result for jugnoo"/>
          <p:cNvSpPr>
            <a:spLocks noChangeAspect="1" noChangeArrowheads="1"/>
          </p:cNvSpPr>
          <p:nvPr/>
        </p:nvSpPr>
        <p:spPr bwMode="auto">
          <a:xfrm>
            <a:off x="155574" y="-144463"/>
            <a:ext cx="2471715" cy="247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jugno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54994" y="1299452"/>
            <a:ext cx="68043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                               </a:t>
            </a:r>
            <a:r>
              <a:rPr lang="en-US" b="1" dirty="0" smtClean="0"/>
              <a:t> OLA 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Rupees 25 for first 2 km and further Rupees 8 per km ( In Delhi)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Rupees 20 for first km and further Rupees 8 per km (In Lucknow)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872193" y="2899652"/>
            <a:ext cx="56833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Edge Over Ola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4994" y="3984731"/>
            <a:ext cx="7581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We Charge Rupees 20 for First 3 km and further rupees 5 per km .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We have Goods Transportation service also Where As OLA Doesn’t.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We have pooling service also 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035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PROVISIONS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856" y="2666999"/>
            <a:ext cx="10318167" cy="3124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“The Central </a:t>
            </a:r>
            <a:r>
              <a:rPr lang="en-US" dirty="0" smtClean="0"/>
              <a:t>government </a:t>
            </a:r>
            <a:r>
              <a:rPr lang="en-US" dirty="0"/>
              <a:t>orders that the provisions of Sub-Section I of Section 66 of </a:t>
            </a:r>
            <a:r>
              <a:rPr lang="en-US" dirty="0" smtClean="0"/>
              <a:t>the Act </a:t>
            </a: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Motor Vehicles Act, 1988</a:t>
            </a:r>
            <a:r>
              <a:rPr lang="en-US" dirty="0"/>
              <a:t>] </a:t>
            </a:r>
            <a:r>
              <a:rPr lang="en-US" dirty="0">
                <a:solidFill>
                  <a:srgbClr val="FF0000"/>
                </a:solidFill>
              </a:rPr>
              <a:t>shall not apply </a:t>
            </a:r>
            <a:r>
              <a:rPr lang="en-US" dirty="0"/>
              <a:t>to any transport vehicle of the category e-cart and e-rickshaw...for the purpose of carriage of goods and passengers with their personal luggage,” according to a notification issued</a:t>
            </a:r>
            <a:endParaRPr lang="en-US" dirty="0" smtClean="0"/>
          </a:p>
          <a:p>
            <a:r>
              <a:rPr lang="en-US" dirty="0"/>
              <a:t>Removing legal hurdles in the way of running of electric rickshaws as last-mile connectivity</a:t>
            </a:r>
            <a:r>
              <a:rPr lang="en-US" dirty="0">
                <a:solidFill>
                  <a:srgbClr val="FF0000"/>
                </a:solidFill>
              </a:rPr>
              <a:t>, the Union Transport Ministry has exempted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such vehicles </a:t>
            </a:r>
            <a:r>
              <a:rPr lang="en-US" dirty="0">
                <a:solidFill>
                  <a:srgbClr val="FF0000"/>
                </a:solidFill>
              </a:rPr>
              <a:t>from requiring permits for plying on roads.</a:t>
            </a:r>
          </a:p>
        </p:txBody>
      </p:sp>
    </p:spTree>
    <p:extLst>
      <p:ext uri="{BB962C8B-B14F-4D97-AF65-F5344CB8AC3E}">
        <p14:creationId xmlns:p14="http://schemas.microsoft.com/office/powerpoint/2010/main" val="40044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003317" y="108225"/>
            <a:ext cx="39020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Progress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770556053"/>
              </p:ext>
            </p:extLst>
          </p:nvPr>
        </p:nvGraphicFramePr>
        <p:xfrm>
          <a:off x="0" y="816110"/>
          <a:ext cx="5655212" cy="4009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944" y="1674127"/>
            <a:ext cx="632607" cy="2585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79288" y="2703556"/>
            <a:ext cx="7631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55%</a:t>
            </a:r>
            <a:endParaRPr lang="en-US" sz="2400" b="0" cap="none" spc="0" dirty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79252" y="2168569"/>
            <a:ext cx="6639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78%</a:t>
            </a:r>
            <a:endParaRPr lang="en-US" sz="2000" b="1" cap="none" spc="0" dirty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82893" y="3386165"/>
            <a:ext cx="22526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STILL SEARCHING</a:t>
            </a:r>
            <a:endParaRPr lang="en-US" sz="2000" b="1" cap="none" spc="0" dirty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67755" y="1271383"/>
            <a:ext cx="6217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Have Talked 123 E-Rickshaws Drivers Till Now.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 Of 123 Drivers 92 Are Ready To Work With Us. </a:t>
            </a:r>
            <a:endParaRPr lang="en-US" sz="24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 Are Also Trying To Get JMRC Onboard With Us. 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22167" y="4006177"/>
            <a:ext cx="896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SOON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8009918" y="569010"/>
            <a:ext cx="20552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APP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347" y="1234015"/>
            <a:ext cx="2857899" cy="55443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568" y="1732168"/>
            <a:ext cx="2485623" cy="45269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568" y="1762949"/>
            <a:ext cx="2581635" cy="45440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9" y="1694800"/>
            <a:ext cx="2645744" cy="461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7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9" grpId="0"/>
      <p:bldP spid="10" grpId="0"/>
      <p:bldP spid="11" grpId="0"/>
      <p:bldP spid="13" grpId="0"/>
      <p:bldP spid="13" grpId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9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9194</TotalTime>
  <Words>499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PowerPoint Presentation</vt:lpstr>
      <vt:lpstr>Problem And Opportunity We Are Addressing -</vt:lpstr>
      <vt:lpstr>What We Are Doing :-</vt:lpstr>
      <vt:lpstr>PowerPoint Presentation</vt:lpstr>
      <vt:lpstr>OUR USP(Unique Selling Proposition)</vt:lpstr>
      <vt:lpstr>Our Competition In Future </vt:lpstr>
      <vt:lpstr>LEGAL PROVISIONS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sharma</dc:creator>
  <cp:lastModifiedBy>BHARTI BHATIA</cp:lastModifiedBy>
  <cp:revision>94</cp:revision>
  <dcterms:created xsi:type="dcterms:W3CDTF">2018-06-13T16:00:39Z</dcterms:created>
  <dcterms:modified xsi:type="dcterms:W3CDTF">2018-07-26T18:47:51Z</dcterms:modified>
</cp:coreProperties>
</file>