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4" r:id="rId7"/>
    <p:sldId id="302" r:id="rId8"/>
    <p:sldId id="263" r:id="rId9"/>
    <p:sldId id="266" r:id="rId10"/>
    <p:sldId id="267" r:id="rId11"/>
    <p:sldId id="271" r:id="rId12"/>
    <p:sldId id="265" r:id="rId13"/>
    <p:sldId id="272" r:id="rId14"/>
    <p:sldId id="273" r:id="rId15"/>
    <p:sldId id="274" r:id="rId16"/>
    <p:sldId id="275" r:id="rId17"/>
    <p:sldId id="277" r:id="rId18"/>
    <p:sldId id="30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0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067B3ABC-7023-4598-91A4-95B7D89C18FE}">
          <p14:sldIdLst>
            <p14:sldId id="256"/>
            <p14:sldId id="257"/>
            <p14:sldId id="258"/>
            <p14:sldId id="259"/>
            <p14:sldId id="260"/>
            <p14:sldId id="264"/>
            <p14:sldId id="302"/>
            <p14:sldId id="263"/>
            <p14:sldId id="266"/>
            <p14:sldId id="267"/>
            <p14:sldId id="271"/>
            <p14:sldId id="265"/>
            <p14:sldId id="272"/>
            <p14:sldId id="273"/>
            <p14:sldId id="274"/>
            <p14:sldId id="275"/>
            <p14:sldId id="277"/>
            <p14:sldId id="303"/>
            <p14:sldId id="278"/>
            <p14:sldId id="279"/>
            <p14:sldId id="280"/>
            <p14:sldId id="281"/>
            <p14:sldId id="282"/>
            <p14:sldId id="283"/>
            <p14:sldId id="284"/>
            <p14:sldId id="30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9400"/>
    <a:srgbClr val="FFFF99"/>
    <a:srgbClr val="339F4D"/>
    <a:srgbClr val="93A2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 autoAdjust="0"/>
    <p:restoredTop sz="94668" autoAdjust="0"/>
  </p:normalViewPr>
  <p:slideViewPr>
    <p:cSldViewPr>
      <p:cViewPr varScale="1">
        <p:scale>
          <a:sx n="69" d="100"/>
          <a:sy n="69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8BB6-9BFD-4D9B-8684-A2C5B7EBB211}" type="datetimeFigureOut">
              <a:rPr lang="en-AU" smtClean="0"/>
              <a:pPr/>
              <a:t>30/04/2013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6C16-58FD-4A2C-8C0F-EABAF7F6013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8593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6C16-58FD-4A2C-8C0F-EABAF7F60133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5117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6C16-58FD-4A2C-8C0F-EABAF7F60133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113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6C16-58FD-4A2C-8C0F-EABAF7F60133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1130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6C16-58FD-4A2C-8C0F-EABAF7F60133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1130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6C16-58FD-4A2C-8C0F-EABAF7F60133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1130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6C16-58FD-4A2C-8C0F-EABAF7F60133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2393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AU" dirty="0" smtClean="0"/>
              <a:t> D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alongside a typical game engine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endParaRPr lang="en-AU" dirty="0" smtClean="0"/>
          </a:p>
          <a:p>
            <a:pPr algn="ctr"/>
            <a:endParaRPr lang="en-AU" dirty="0" smtClean="0"/>
          </a:p>
          <a:p>
            <a:pPr algn="ctr"/>
            <a:r>
              <a:rPr lang="en-AU" dirty="0" smtClean="0"/>
              <a:t>With Manu of Brisbane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7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812393" cy="4752528"/>
          </a:xfrm>
        </p:spPr>
        <p:txBody>
          <a:bodyPr>
            <a:normAutofit lnSpcReduction="10000"/>
          </a:bodyPr>
          <a:lstStyle/>
          <a:p>
            <a:r>
              <a:rPr lang="en-AU" sz="3200" dirty="0" smtClean="0"/>
              <a:t>LDC?</a:t>
            </a:r>
          </a:p>
          <a:p>
            <a:pPr lvl="1"/>
            <a:r>
              <a:rPr lang="en-AU" sz="2800" dirty="0" smtClean="0"/>
              <a:t>No Win64 exceptions or debug info</a:t>
            </a:r>
          </a:p>
          <a:p>
            <a:endParaRPr lang="en-AU" sz="3200" dirty="0" smtClean="0"/>
          </a:p>
          <a:p>
            <a:r>
              <a:rPr lang="en-AU" sz="3200" dirty="0" smtClean="0"/>
              <a:t>GDC?</a:t>
            </a:r>
          </a:p>
          <a:p>
            <a:pPr lvl="1"/>
            <a:r>
              <a:rPr lang="en-AU" sz="2800" dirty="0" smtClean="0"/>
              <a:t>Working Win64 build!</a:t>
            </a:r>
          </a:p>
          <a:p>
            <a:pPr lvl="1"/>
            <a:r>
              <a:rPr lang="en-AU" sz="2800" dirty="0" smtClean="0"/>
              <a:t>2 enthusiastic developers</a:t>
            </a:r>
          </a:p>
          <a:p>
            <a:pPr lvl="1"/>
            <a:r>
              <a:rPr lang="en-AU" sz="2800" dirty="0" smtClean="0"/>
              <a:t>Good for prototype…</a:t>
            </a:r>
          </a:p>
          <a:p>
            <a:endParaRPr lang="en-AU" sz="3200" dirty="0"/>
          </a:p>
          <a:p>
            <a:r>
              <a:rPr lang="en-AU" sz="3200" dirty="0" smtClean="0"/>
              <a:t>We really need DMD</a:t>
            </a:r>
            <a:endParaRPr lang="en-AU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67981"/>
            <a:ext cx="1085850" cy="17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372200" y="3769702"/>
            <a:ext cx="2376264" cy="1080120"/>
          </a:xfrm>
          <a:prstGeom prst="wedgeRoundRectCallout">
            <a:avLst>
              <a:gd name="adj1" fmla="val -37688"/>
              <a:gd name="adj2" fmla="val 676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I’ve always wanted to support Win64!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7439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we have a compiler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do we do with it?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92896"/>
            <a:ext cx="7643192" cy="2908920"/>
          </a:xfrm>
        </p:spPr>
        <p:txBody>
          <a:bodyPr/>
          <a:lstStyle/>
          <a:p>
            <a:r>
              <a:rPr lang="en-AU" dirty="0" smtClean="0"/>
              <a:t>Rapid iteration</a:t>
            </a:r>
          </a:p>
          <a:p>
            <a:r>
              <a:rPr lang="en-AU" dirty="0" smtClean="0"/>
              <a:t>Dynamic linkage</a:t>
            </a:r>
          </a:p>
          <a:p>
            <a:r>
              <a:rPr lang="en-AU" dirty="0" smtClean="0"/>
              <a:t>Interact with the engine</a:t>
            </a:r>
          </a:p>
          <a:p>
            <a:r>
              <a:rPr lang="en-AU" dirty="0" smtClean="0"/>
              <a:t>Offer new functionality to the engine</a:t>
            </a:r>
          </a:p>
          <a:p>
            <a:r>
              <a:rPr lang="en-AU" dirty="0" smtClean="0"/>
              <a:t>Retain objects state across update cycle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74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allthingsd.com/files/2012/07/old-T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72" y="3943482"/>
            <a:ext cx="3344380" cy="258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306947" y="3484793"/>
            <a:ext cx="144016" cy="10337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 Rapid iteration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0311" y="2089898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bg1"/>
                </a:solidFill>
              </a:rPr>
              <a:t>Filesystem</a:t>
            </a:r>
            <a:r>
              <a:rPr lang="en-AU" dirty="0" smtClean="0">
                <a:solidFill>
                  <a:schemeClr val="bg1"/>
                </a:solidFill>
              </a:rPr>
              <a:t> monitor service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3079" name="Picture 7" descr="C:\Users\Manu\Desktop\junk\Games Fol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64" y="4693872"/>
            <a:ext cx="1166391" cy="1166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2224736" y="5234413"/>
            <a:ext cx="1371970" cy="1691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Down Arrow 15"/>
          <p:cNvSpPr/>
          <p:nvPr/>
        </p:nvSpPr>
        <p:spPr>
          <a:xfrm>
            <a:off x="4139951" y="3387351"/>
            <a:ext cx="144016" cy="131570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L-Shape 37"/>
          <p:cNvSpPr/>
          <p:nvPr/>
        </p:nvSpPr>
        <p:spPr>
          <a:xfrm rot="10800000">
            <a:off x="5199540" y="2660145"/>
            <a:ext cx="1964747" cy="1385057"/>
          </a:xfrm>
          <a:prstGeom prst="corner">
            <a:avLst>
              <a:gd name="adj1" fmla="val 4996"/>
              <a:gd name="adj2" fmla="val 4996"/>
            </a:avLst>
          </a:prstGeom>
          <a:solidFill>
            <a:schemeClr val="tx2">
              <a:lumMod val="60000"/>
              <a:lumOff val="40000"/>
            </a:schemeClr>
          </a:solidFill>
          <a:ln cap="flat" cmpd="sng">
            <a:solidFill>
              <a:schemeClr val="tx2">
                <a:lumMod val="7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84" name="Picture 12" descr="C:\Users\Manu\Desktop\junk\xm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26" y="3819623"/>
            <a:ext cx="564288" cy="56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Rectangle 38"/>
          <p:cNvSpPr/>
          <p:nvPr/>
        </p:nvSpPr>
        <p:spPr>
          <a:xfrm>
            <a:off x="3976303" y="3447807"/>
            <a:ext cx="4667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Bent-Up Arrow 39"/>
          <p:cNvSpPr/>
          <p:nvPr/>
        </p:nvSpPr>
        <p:spPr>
          <a:xfrm rot="10800000" flipH="1">
            <a:off x="5192930" y="2638709"/>
            <a:ext cx="2043366" cy="1468722"/>
          </a:xfrm>
          <a:prstGeom prst="bentUpArrow">
            <a:avLst>
              <a:gd name="adj1" fmla="val 8111"/>
              <a:gd name="adj2" fmla="val 7642"/>
              <a:gd name="adj3" fmla="val 99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C:\Users\Manu\Desktop\junk\01-A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44574"/>
            <a:ext cx="1224135" cy="15147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nu\Desktop\junk\salvador_dali_melting_clock_pendant_bc986b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7" y="4555803"/>
            <a:ext cx="1545155" cy="15451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nu\Desktop\junk\081911_Sav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2" y="3707987"/>
            <a:ext cx="1029083" cy="648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anu\Desktop\junk\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77" y="4422783"/>
            <a:ext cx="2106385" cy="15801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nu\Desktop\junk\dali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78" y="4422784"/>
            <a:ext cx="2106386" cy="15801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822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15" grpId="0" animBg="1"/>
      <p:bldP spid="16" grpId="0" animBg="1"/>
      <p:bldP spid="38" grpId="0" animBg="1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allthingsd.com/files/2012/07/old-T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72" y="3943482"/>
            <a:ext cx="3344380" cy="258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306947" y="3484793"/>
            <a:ext cx="144016" cy="10337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 Rapid iteration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0311" y="2089898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bg1"/>
                </a:solidFill>
              </a:rPr>
              <a:t>Filesystem</a:t>
            </a:r>
            <a:r>
              <a:rPr lang="en-AU" dirty="0" smtClean="0">
                <a:solidFill>
                  <a:schemeClr val="bg1"/>
                </a:solidFill>
              </a:rPr>
              <a:t> monitor service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3079" name="Picture 7" descr="C:\Users\Manu\Desktop\junk\Games Fol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64" y="4693872"/>
            <a:ext cx="1166391" cy="1166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2224736" y="5234413"/>
            <a:ext cx="1371970" cy="1691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Down Arrow 15"/>
          <p:cNvSpPr/>
          <p:nvPr/>
        </p:nvSpPr>
        <p:spPr>
          <a:xfrm>
            <a:off x="4139951" y="3387351"/>
            <a:ext cx="144016" cy="131570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L-Shape 37"/>
          <p:cNvSpPr/>
          <p:nvPr/>
        </p:nvSpPr>
        <p:spPr>
          <a:xfrm rot="10800000">
            <a:off x="5199540" y="2660145"/>
            <a:ext cx="1964747" cy="1385057"/>
          </a:xfrm>
          <a:prstGeom prst="corner">
            <a:avLst>
              <a:gd name="adj1" fmla="val 4996"/>
              <a:gd name="adj2" fmla="val 4996"/>
            </a:avLst>
          </a:prstGeom>
          <a:solidFill>
            <a:schemeClr val="tx2">
              <a:lumMod val="60000"/>
              <a:lumOff val="40000"/>
            </a:schemeClr>
          </a:solidFill>
          <a:ln cap="flat" cmpd="sng">
            <a:solidFill>
              <a:schemeClr val="tx2">
                <a:lumMod val="7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84" name="Picture 12" descr="C:\Users\Manu\Desktop\junk\xm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26" y="3819623"/>
            <a:ext cx="564288" cy="56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Rectangle 38"/>
          <p:cNvSpPr/>
          <p:nvPr/>
        </p:nvSpPr>
        <p:spPr>
          <a:xfrm>
            <a:off x="3976303" y="3447807"/>
            <a:ext cx="4667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C:\Users\Manu\Desktop\junk\081911_Sav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2" y="3707987"/>
            <a:ext cx="1029083" cy="648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anu\Desktop\junk\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77" y="4422783"/>
            <a:ext cx="2106385" cy="15801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nu\Desktop\junk\Untitled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5" y="1986811"/>
            <a:ext cx="1283720" cy="1460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Bent-Up Arrow 23"/>
          <p:cNvSpPr/>
          <p:nvPr/>
        </p:nvSpPr>
        <p:spPr>
          <a:xfrm rot="10800000" flipH="1">
            <a:off x="5192930" y="2638709"/>
            <a:ext cx="2043366" cy="1468722"/>
          </a:xfrm>
          <a:prstGeom prst="bentUpArrow">
            <a:avLst>
              <a:gd name="adj1" fmla="val 8111"/>
              <a:gd name="adj2" fmla="val 7642"/>
              <a:gd name="adj3" fmla="val 99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65" y="5206529"/>
            <a:ext cx="701443" cy="7014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421860" y="5585081"/>
            <a:ext cx="3717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7" name="Picture 5" descr="http://www.woltlab.com/mediums/images/icons/iconPluginStandardX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68" y="5190804"/>
            <a:ext cx="334801" cy="33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Manu\Desktop\junk\open-xml-converter-icon-512x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00" y="1921704"/>
            <a:ext cx="1560523" cy="15605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2" y="4590480"/>
            <a:ext cx="1457027" cy="1457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77594" y="5344729"/>
            <a:ext cx="9105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1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9" grpId="0"/>
      <p:bldP spid="24" grpId="0" animBg="1"/>
      <p:bldP spid="2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87624" y="5126377"/>
            <a:ext cx="4320480" cy="11723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Rapid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405" y="2372781"/>
            <a:ext cx="4906888" cy="3989040"/>
          </a:xfrm>
        </p:spPr>
        <p:txBody>
          <a:bodyPr/>
          <a:lstStyle/>
          <a:p>
            <a:r>
              <a:rPr lang="en-AU" dirty="0" smtClean="0"/>
              <a:t>core</a:t>
            </a:r>
          </a:p>
          <a:p>
            <a:pPr lvl="1"/>
            <a:r>
              <a:rPr lang="en-AU" dirty="0" err="1" smtClean="0"/>
              <a:t>vector.d</a:t>
            </a:r>
            <a:endParaRPr lang="en-AU" dirty="0" smtClean="0"/>
          </a:p>
          <a:p>
            <a:pPr lvl="1"/>
            <a:r>
              <a:rPr lang="en-AU" dirty="0" err="1" smtClean="0"/>
              <a:t>matrix.d</a:t>
            </a:r>
            <a:endParaRPr lang="en-AU" dirty="0" smtClean="0"/>
          </a:p>
          <a:p>
            <a:r>
              <a:rPr lang="en-AU" dirty="0"/>
              <a:t>e</a:t>
            </a:r>
            <a:r>
              <a:rPr lang="en-AU" dirty="0" smtClean="0"/>
              <a:t>ngine</a:t>
            </a:r>
          </a:p>
          <a:p>
            <a:pPr lvl="1"/>
            <a:r>
              <a:rPr lang="en-AU" dirty="0" err="1" smtClean="0"/>
              <a:t>heap.d</a:t>
            </a:r>
            <a:endParaRPr lang="en-AU" dirty="0" smtClean="0"/>
          </a:p>
          <a:p>
            <a:pPr lvl="1"/>
            <a:r>
              <a:rPr lang="en-AU" dirty="0" err="1"/>
              <a:t>e</a:t>
            </a:r>
            <a:r>
              <a:rPr lang="en-AU" dirty="0" err="1" smtClean="0"/>
              <a:t>ntity.d</a:t>
            </a:r>
            <a:endParaRPr lang="en-AU" dirty="0" smtClean="0"/>
          </a:p>
          <a:p>
            <a:pPr lvl="1"/>
            <a:r>
              <a:rPr lang="en-AU" dirty="0" err="1"/>
              <a:t>r</a:t>
            </a:r>
            <a:r>
              <a:rPr lang="en-AU" dirty="0" err="1" smtClean="0"/>
              <a:t>enderer.d</a:t>
            </a:r>
            <a:endParaRPr lang="en-AU" dirty="0" smtClean="0"/>
          </a:p>
          <a:p>
            <a:r>
              <a:rPr lang="en-AU" dirty="0" smtClean="0"/>
              <a:t>plugins</a:t>
            </a:r>
          </a:p>
          <a:p>
            <a:pPr lvl="1"/>
            <a:r>
              <a:rPr lang="en-AU" dirty="0" err="1" smtClean="0"/>
              <a:t>enemy.d</a:t>
            </a:r>
            <a:endParaRPr lang="en-AU" dirty="0" smtClean="0"/>
          </a:p>
          <a:p>
            <a:pPr lvl="1"/>
            <a:r>
              <a:rPr lang="en-AU" dirty="0" err="1" smtClean="0"/>
              <a:t>hud.d</a:t>
            </a:r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5929773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2115" y="6037107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5553272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12115" y="5660606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4757433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2115" y="4864767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4378284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12115" y="4485618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4009340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12115" y="4116674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3218599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12115" y="3325933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3" y="2842098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612115" y="2949432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21" y="5907977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44363" y="6015311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21" y="5531476"/>
            <a:ext cx="346273" cy="34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44363" y="5638810"/>
            <a:ext cx="3896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11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5" descr="http://www.woltlab.com/mediums/images/icons/iconPluginStandard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9" y="5510407"/>
            <a:ext cx="187865" cy="187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://www.woltlab.com/mediums/images/icons/iconPluginStandard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21" y="5889770"/>
            <a:ext cx="187865" cy="187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0.gstatic.com/images?q=tbn:ANd9GcR25K2hqgRpneEdERPoyAy1ffFYJ8nXZUT3DN5_cn3-OLIv2V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7" y="5146234"/>
            <a:ext cx="407038" cy="407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encrypted-tbn0.gstatic.com/images?q=tbn:ANd9GcR25K2hqgRpneEdERPoyAy1ffFYJ8nXZUT3DN5_cn3-OLIv2V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7" y="3602302"/>
            <a:ext cx="407038" cy="407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encrypted-tbn0.gstatic.com/images?q=tbn:ANd9GcR25K2hqgRpneEdERPoyAy1ffFYJ8nXZUT3DN5_cn3-OLIv2V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7" y="2435060"/>
            <a:ext cx="407038" cy="407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2260962" y="5505282"/>
            <a:ext cx="3535174" cy="87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ym typeface="Wingdings" pitchFamily="2" charset="2"/>
              </a:rPr>
              <a:t>	enemy.dll</a:t>
            </a:r>
            <a:endParaRPr lang="en-AU" dirty="0" smtClean="0"/>
          </a:p>
          <a:p>
            <a:pPr marL="274320" lvl="1" indent="0">
              <a:buNone/>
            </a:pPr>
            <a:r>
              <a:rPr lang="en-AU" dirty="0" smtClean="0"/>
              <a:t>	</a:t>
            </a:r>
            <a:r>
              <a:rPr lang="en-AU" dirty="0" smtClean="0">
                <a:sym typeface="Wingdings" pitchFamily="2" charset="2"/>
              </a:rPr>
              <a:t>	hud.dll</a:t>
            </a:r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11560" y="159918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Lots of code... How do we build?</a:t>
            </a:r>
            <a:endParaRPr lang="en-AU" sz="2400" dirty="0"/>
          </a:p>
        </p:txBody>
      </p:sp>
    </p:spTree>
    <p:extLst>
      <p:ext uri="{BB962C8B-B14F-4D97-AF65-F5344CB8AC3E}">
        <p14:creationId xmlns="" xmlns:p14="http://schemas.microsoft.com/office/powerpoint/2010/main" val="36590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6" grpId="0"/>
      <p:bldP spid="28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43" y="4628373"/>
            <a:ext cx="1205808" cy="120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56" y="4731318"/>
            <a:ext cx="1205808" cy="120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Rapid </a:t>
            </a:r>
            <a:r>
              <a:rPr lang="en-AU" dirty="0" smtClean="0"/>
              <a:t>iteration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53265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Compiling performed in 2 passes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75627"/>
            <a:ext cx="1205808" cy="120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6903" y="3012092"/>
            <a:ext cx="6225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7" descr="C:\Users\Manu\Desktop\junk\open-xml-converter-icon-512x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86" y="2349054"/>
            <a:ext cx="1258953" cy="1258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34831" y="2431049"/>
            <a:ext cx="1224136" cy="109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/>
              <a:t>Deps</a:t>
            </a:r>
            <a:r>
              <a:rPr lang="en-AU" dirty="0" smtClean="0"/>
              <a:t>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400" dirty="0" err="1" smtClean="0"/>
              <a:t>heap.d</a:t>
            </a:r>
            <a:endParaRPr lang="en-AU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1400" dirty="0" err="1" smtClean="0"/>
              <a:t>vector.d</a:t>
            </a:r>
            <a:endParaRPr lang="en-AU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1400" dirty="0" err="1" smtClean="0"/>
              <a:t>entity.d</a:t>
            </a:r>
            <a:endParaRPr lang="en-AU" sz="1400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2609456" y="2917499"/>
            <a:ext cx="1110930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>
            <a:off x="4979339" y="2917499"/>
            <a:ext cx="960813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86" y="4846141"/>
            <a:ext cx="1205808" cy="120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34133" y="5482606"/>
            <a:ext cx="6225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2783352" y="4736950"/>
            <a:ext cx="864096" cy="621759"/>
          </a:xfrm>
          <a:prstGeom prst="bentConnector3">
            <a:avLst/>
          </a:prstGeom>
          <a:ln w="44450" cap="flat" cmpd="sng"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783352" y="5366366"/>
            <a:ext cx="864096" cy="624180"/>
          </a:xfrm>
          <a:prstGeom prst="bentConnector3">
            <a:avLst/>
          </a:prstGeom>
          <a:ln w="44450" cap="flat" cmpd="sng"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 descr="C:\Users\Manu\Desktop\junk\open-xml-converter-icon-512x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56" y="4107474"/>
            <a:ext cx="1258953" cy="1258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Manu\Desktop\junk\open-xml-converter-icon-512x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56" y="5361070"/>
            <a:ext cx="1258953" cy="1258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37" y="4107474"/>
            <a:ext cx="1205808" cy="120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310284" y="4743939"/>
            <a:ext cx="6225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37" y="5361070"/>
            <a:ext cx="1205808" cy="120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310284" y="5997535"/>
            <a:ext cx="6225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</a:t>
            </a:r>
            <a:endParaRPr lang="en-A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86620" y="4642357"/>
            <a:ext cx="883076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ight Arrow 34"/>
          <p:cNvSpPr/>
          <p:nvPr/>
        </p:nvSpPr>
        <p:spPr>
          <a:xfrm>
            <a:off x="4986620" y="5895953"/>
            <a:ext cx="883076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849710" y="45257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18310" y="5767574"/>
            <a:ext cx="103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5" descr="http://www.woltlab.com/mediums/images/icons/iconPluginStandardX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96" y="4099917"/>
            <a:ext cx="559085" cy="5590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://www.woltlab.com/mediums/images/icons/iconPluginStandardX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96" y="5351492"/>
            <a:ext cx="559085" cy="5590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Elbow Connector 40"/>
          <p:cNvCxnSpPr>
            <a:stCxn id="10" idx="2"/>
            <a:endCxn id="25" idx="0"/>
          </p:cNvCxnSpPr>
          <p:nvPr/>
        </p:nvCxnSpPr>
        <p:spPr>
          <a:xfrm rot="5400000">
            <a:off x="3840808" y="1862745"/>
            <a:ext cx="1080345" cy="4531839"/>
          </a:xfrm>
          <a:prstGeom prst="bentConnector3">
            <a:avLst>
              <a:gd name="adj1" fmla="val 28683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674586" y="3645024"/>
            <a:ext cx="3481590" cy="1168720"/>
          </a:xfrm>
          <a:prstGeom prst="roundRect">
            <a:avLst/>
          </a:prstGeom>
          <a:solidFill>
            <a:schemeClr val="tx2">
              <a:alpha val="82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/>
              <a:t>~2 seconds!</a:t>
            </a:r>
            <a:endParaRPr lang="en-AU" sz="36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15061" y="3588130"/>
            <a:ext cx="0" cy="31683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4" grpId="0"/>
      <p:bldP spid="31" grpId="0"/>
      <p:bldP spid="33" grpId="0"/>
      <p:bldP spid="34" grpId="0" animBg="1"/>
      <p:bldP spid="35" grpId="0" animBg="1"/>
      <p:bldP spid="36" grpId="0"/>
      <p:bldP spid="37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 Dynamic Linkage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We now have ‘plugin’ DLL’s, we need to load them…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We wrote a fairly simple </a:t>
            </a:r>
            <a:r>
              <a:rPr lang="en-AU" dirty="0" err="1" smtClean="0"/>
              <a:t>PluginManager</a:t>
            </a:r>
            <a:r>
              <a:rPr lang="en-AU" dirty="0" smtClean="0"/>
              <a:t>, which:</a:t>
            </a:r>
          </a:p>
          <a:p>
            <a:r>
              <a:rPr lang="en-AU" sz="2000" dirty="0" smtClean="0"/>
              <a:t>Scans for any plugins and loads them </a:t>
            </a:r>
            <a:r>
              <a:rPr lang="en-AU" sz="2000" dirty="0"/>
              <a:t>on </a:t>
            </a:r>
            <a:r>
              <a:rPr lang="en-AU" sz="2000" dirty="0" err="1" smtClean="0"/>
              <a:t>startup</a:t>
            </a:r>
            <a:endParaRPr lang="en-AU" sz="2000" dirty="0" smtClean="0"/>
          </a:p>
          <a:p>
            <a:r>
              <a:rPr lang="en-AU" sz="2000" dirty="0" smtClean="0"/>
              <a:t>When it receives an update signal:</a:t>
            </a:r>
          </a:p>
          <a:p>
            <a:pPr lvl="1"/>
            <a:r>
              <a:rPr lang="en-AU" sz="1800" dirty="0" smtClean="0"/>
              <a:t>Save the state of all object instances created by the plugin</a:t>
            </a:r>
          </a:p>
          <a:p>
            <a:pPr lvl="1"/>
            <a:r>
              <a:rPr lang="en-AU" sz="1800" dirty="0" smtClean="0"/>
              <a:t>Unload the DLL</a:t>
            </a:r>
          </a:p>
          <a:p>
            <a:pPr lvl="1"/>
            <a:r>
              <a:rPr lang="en-AU" sz="1800" dirty="0" smtClean="0"/>
              <a:t>Reload the rebuilt DLL</a:t>
            </a:r>
          </a:p>
          <a:p>
            <a:pPr lvl="1"/>
            <a:r>
              <a:rPr lang="en-AU" sz="1800" dirty="0" smtClean="0"/>
              <a:t>Recreate object instances from the saved state</a:t>
            </a:r>
            <a:endParaRPr lang="en-AU" sz="1800" dirty="0"/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The implementation is not particularly interesting.</a:t>
            </a:r>
          </a:p>
          <a:p>
            <a:pPr marL="0" indent="0">
              <a:buNone/>
            </a:pPr>
            <a:r>
              <a:rPr lang="en-AU" dirty="0" smtClean="0"/>
              <a:t>…and we’ll talk about the state management later.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Interact with the engine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So we have a system that will manage our plugins.</a:t>
            </a:r>
          </a:p>
          <a:p>
            <a:pPr marL="0" indent="0">
              <a:buNone/>
            </a:pPr>
            <a:r>
              <a:rPr lang="en-AU" dirty="0" smtClean="0"/>
              <a:t>To be useful, they need access to the engine…</a:t>
            </a:r>
          </a:p>
          <a:p>
            <a:pPr marL="0" indent="0">
              <a:buNone/>
            </a:pPr>
            <a:r>
              <a:rPr lang="en-AU" dirty="0" smtClean="0"/>
              <a:t>Which it turns out is not so simple!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 needs access to C++:</a:t>
            </a:r>
            <a:endParaRPr lang="en-AU" dirty="0"/>
          </a:p>
          <a:p>
            <a:r>
              <a:rPr lang="en-AU" sz="2000" dirty="0" err="1" smtClean="0"/>
              <a:t>Structs</a:t>
            </a:r>
            <a:endParaRPr lang="en-AU" sz="2000" dirty="0"/>
          </a:p>
          <a:p>
            <a:r>
              <a:rPr lang="en-AU" sz="2000" dirty="0" smtClean="0"/>
              <a:t>Static </a:t>
            </a:r>
            <a:r>
              <a:rPr lang="en-AU" sz="2000" dirty="0"/>
              <a:t>functions</a:t>
            </a:r>
          </a:p>
          <a:p>
            <a:r>
              <a:rPr lang="en-AU" sz="2000" dirty="0" smtClean="0"/>
              <a:t>Classes</a:t>
            </a:r>
            <a:endParaRPr lang="en-AU" sz="2000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We’ll look at each of these...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5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2134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 err="1" smtClean="0"/>
              <a:t>Structs</a:t>
            </a:r>
            <a:endParaRPr lang="en-AU" sz="3200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Mirror definition in D</a:t>
            </a:r>
          </a:p>
          <a:p>
            <a:pPr lvl="1"/>
            <a:endParaRPr lang="en-AU" dirty="0"/>
          </a:p>
          <a:p>
            <a:r>
              <a:rPr lang="en-AU" dirty="0" smtClean="0"/>
              <a:t>No way to assert that C++ and D definitions remain in synch…</a:t>
            </a:r>
          </a:p>
          <a:p>
            <a:pPr lvl="1"/>
            <a:r>
              <a:rPr lang="en-AU" dirty="0" smtClean="0"/>
              <a:t>I’m open to suggestion!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4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 is awesome…</a:t>
            </a:r>
            <a:br>
              <a:rPr lang="en-AU" dirty="0" smtClean="0"/>
            </a:br>
            <a:r>
              <a:rPr lang="en-AU" dirty="0" smtClean="0"/>
              <a:t>but can it be used in a commercial game?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 me tell you a story...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1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8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 smtClean="0"/>
              <a:t>Functions</a:t>
            </a:r>
          </a:p>
          <a:p>
            <a:endParaRPr lang="en-AU" dirty="0" smtClean="0"/>
          </a:p>
          <a:p>
            <a:r>
              <a:rPr lang="en-AU" dirty="0" smtClean="0"/>
              <a:t>D supports C/C++ ABI</a:t>
            </a:r>
            <a:endParaRPr lang="en-AU" dirty="0"/>
          </a:p>
          <a:p>
            <a:r>
              <a:rPr lang="en-AU" dirty="0" smtClean="0"/>
              <a:t>C++ registry of functions to share with D</a:t>
            </a:r>
          </a:p>
          <a:p>
            <a:r>
              <a:rPr lang="en-AU" dirty="0" smtClean="0"/>
              <a:t>D stubs which link on module load</a:t>
            </a:r>
          </a:p>
          <a:p>
            <a:endParaRPr lang="en-AU" dirty="0" smtClean="0"/>
          </a:p>
          <a:p>
            <a:r>
              <a:rPr lang="en-AU" dirty="0" smtClean="0"/>
              <a:t>Not so hard right?</a:t>
            </a:r>
            <a:endParaRPr lang="en-AU" dirty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6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 smtClean="0"/>
              <a:t>In practise </a:t>
            </a:r>
            <a:r>
              <a:rPr lang="en-AU" sz="2800" dirty="0" smtClean="0"/>
              <a:t>- Uh oh, code!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2588077"/>
            <a:ext cx="5616624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awesome functionality!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EXPORT_FUNCTION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 // you don’t </a:t>
            </a:r>
            <a:r>
              <a:rPr lang="en-AU" sz="1200" dirty="0" err="1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wanna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 know!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24952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experiment.cpp</a:t>
            </a:r>
          </a:p>
        </p:txBody>
      </p:sp>
      <p:pic>
        <p:nvPicPr>
          <p:cNvPr id="11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2803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2014" y="2372053"/>
            <a:ext cx="43561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endParaRPr lang="en-AU" sz="9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4388277"/>
            <a:ext cx="5616624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function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404972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 smtClean="0"/>
              <a:t>experiment.d</a:t>
            </a:r>
            <a:endParaRPr lang="en-AU" sz="1600" dirty="0" smtClean="0"/>
          </a:p>
        </p:txBody>
      </p:sp>
      <p:pic>
        <p:nvPicPr>
          <p:cNvPr id="15" name="Picture 2" descr="http://en.xn--icne-wqa.com/images/icones/3/0/text-x-gener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2823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9799" y="4172253"/>
            <a:ext cx="2435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AU" sz="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348" y="4812768"/>
            <a:ext cx="1846577" cy="246217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Line Callout 1 26"/>
          <p:cNvSpPr/>
          <p:nvPr/>
        </p:nvSpPr>
        <p:spPr>
          <a:xfrm>
            <a:off x="2843808" y="4812768"/>
            <a:ext cx="4824536" cy="1496552"/>
          </a:xfrm>
          <a:prstGeom prst="borderCallout1">
            <a:avLst>
              <a:gd name="adj1" fmla="val 37679"/>
              <a:gd name="adj2" fmla="val -125"/>
              <a:gd name="adj3" fmla="val 16056"/>
              <a:gd name="adj4" fmla="val -22451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static this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registerImports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AU" sz="120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EngineImport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imports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[]) {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369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3" grpId="0" animBg="1"/>
      <p:bldP spid="14" grpId="0"/>
      <p:bldP spid="16" grpId="0"/>
      <p:bldP spid="20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83568" y="2197306"/>
            <a:ext cx="5616624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function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y)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568" y="2197306"/>
            <a:ext cx="5616624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348" y="2621797"/>
            <a:ext cx="1846577" cy="246217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95536" y="5488632"/>
            <a:ext cx="8435280" cy="1108720"/>
          </a:xfrm>
        </p:spPr>
        <p:txBody>
          <a:bodyPr>
            <a:normAutofit/>
          </a:bodyPr>
          <a:lstStyle/>
          <a:p>
            <a:r>
              <a:rPr lang="en-AU" dirty="0" smtClean="0"/>
              <a:t>Now we can prototype and declare in the same module…</a:t>
            </a:r>
          </a:p>
          <a:p>
            <a:r>
              <a:rPr lang="en-AU" dirty="0" smtClean="0"/>
              <a:t>Enhance the </a:t>
            </a:r>
            <a:r>
              <a:rPr lang="en-AU" dirty="0" err="1" smtClean="0"/>
              <a:t>mixin</a:t>
            </a:r>
            <a:r>
              <a:rPr lang="en-AU" dirty="0" smtClean="0"/>
              <a:t> to generate a stub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2627784" y="2629354"/>
            <a:ext cx="6048672" cy="2599846"/>
          </a:xfrm>
          <a:prstGeom prst="borderCallout1">
            <a:avLst>
              <a:gd name="adj1" fmla="val 32447"/>
              <a:gd name="adj2" fmla="val -125"/>
              <a:gd name="adj3" fmla="val 9309"/>
              <a:gd name="adj4" fmla="val -18765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static this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registerImports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EngineImport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imports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[]) {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);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Callout 1 26"/>
          <p:cNvSpPr/>
          <p:nvPr/>
        </p:nvSpPr>
        <p:spPr>
          <a:xfrm>
            <a:off x="2627784" y="2629353"/>
            <a:ext cx="6048672" cy="2599846"/>
          </a:xfrm>
          <a:prstGeom prst="borderCallout1">
            <a:avLst>
              <a:gd name="adj1" fmla="val 32447"/>
              <a:gd name="adj2" fmla="val -125"/>
              <a:gd name="adj3" fmla="val 9309"/>
              <a:gd name="adj4" fmla="val -18765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static this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registerImports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EngineImport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imports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[]) {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);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function(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y);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/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20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20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148478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800" dirty="0" smtClean="0"/>
              <a:t>Surely we can do better than that…</a:t>
            </a:r>
            <a:endParaRPr lang="en-AU" dirty="0" smtClean="0"/>
          </a:p>
        </p:txBody>
      </p:sp>
    </p:spTree>
    <p:extLst>
      <p:ext uri="{BB962C8B-B14F-4D97-AF65-F5344CB8AC3E}">
        <p14:creationId xmlns="" xmlns:p14="http://schemas.microsoft.com/office/powerpoint/2010/main" val="21656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Supporting overloads </a:t>
            </a:r>
            <a:r>
              <a:rPr lang="en-AU" dirty="0" smtClean="0"/>
              <a:t>- on the C++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2348880"/>
            <a:ext cx="7128792" cy="22810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awesome functionality!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EXPORT_FUNCTION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AU" sz="1200" dirty="0" smtClean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7544" y="5301208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Supply the argument information to disambiguate</a:t>
            </a:r>
          </a:p>
          <a:p>
            <a:r>
              <a:rPr lang="en-AU" dirty="0" smtClean="0"/>
              <a:t>Use </a:t>
            </a:r>
            <a:r>
              <a:rPr lang="en-AU" dirty="0" err="1" smtClean="0"/>
              <a:t>stringification</a:t>
            </a:r>
            <a:r>
              <a:rPr lang="en-AU" dirty="0" smtClean="0"/>
              <a:t> to generate a function signature string</a:t>
            </a:r>
          </a:p>
          <a:p>
            <a:endParaRPr lang="en-AU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83568" y="2348881"/>
            <a:ext cx="7128792" cy="22810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awesome functionality!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even more awesome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functionality!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EXPORT_FUNCTION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problem!</a:t>
            </a:r>
            <a:endParaRPr lang="en-AU" sz="1200" dirty="0" smtClean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EXPORT_FUNCTION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68" y="2348880"/>
            <a:ext cx="7128792" cy="22810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awesome functionality!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even more awesome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functionality!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EXPORT_FUNCTION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you RELLY don’t </a:t>
            </a:r>
            <a:r>
              <a:rPr lang="en-AU" sz="1200" dirty="0" err="1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wanna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 see this now!</a:t>
            </a:r>
          </a:p>
          <a:p>
            <a:r>
              <a:rPr lang="en-AU" sz="1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EXPORT_FUNCTION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5656" y="4596243"/>
            <a:ext cx="4608512" cy="344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RET_TYPE 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"("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VA_ARGS</a:t>
            </a:r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__ 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void(</a:t>
            </a:r>
            <a:r>
              <a:rPr lang="en-AU" sz="12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float)"</a:t>
            </a:r>
            <a:endParaRPr lang="en-AU" sz="12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2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2132856"/>
            <a:ext cx="561662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y);</a:t>
            </a:r>
          </a:p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y);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332" y="2724034"/>
            <a:ext cx="1846577" cy="246217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54360" y="5783891"/>
            <a:ext cx="8435280" cy="88546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Generate a similar string from the D type info</a:t>
            </a:r>
          </a:p>
          <a:p>
            <a:r>
              <a:rPr lang="en-AU" dirty="0" smtClean="0"/>
              <a:t>Mangle the function pointer names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48478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800" dirty="0" smtClean="0"/>
              <a:t>Supporting overloads </a:t>
            </a:r>
            <a:r>
              <a:rPr lang="en-AU" dirty="0" smtClean="0"/>
              <a:t>- on the D side</a:t>
            </a:r>
          </a:p>
        </p:txBody>
      </p:sp>
      <p:sp>
        <p:nvSpPr>
          <p:cNvPr id="27" name="Line Callout 1 26"/>
          <p:cNvSpPr/>
          <p:nvPr/>
        </p:nvSpPr>
        <p:spPr>
          <a:xfrm>
            <a:off x="2483768" y="2636912"/>
            <a:ext cx="6336704" cy="2952328"/>
          </a:xfrm>
          <a:prstGeom prst="borderCallout1">
            <a:avLst>
              <a:gd name="adj1" fmla="val 29509"/>
              <a:gd name="adj2" fmla="val 6"/>
              <a:gd name="adj3" fmla="val 11213"/>
              <a:gd name="adj4" fmla="val -17419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static this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registerImports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EngineImport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imports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[])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function(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050" dirty="0" smtClean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__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function(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2483768" y="2636912"/>
            <a:ext cx="6336704" cy="2952328"/>
          </a:xfrm>
          <a:prstGeom prst="borderCallout1">
            <a:avLst>
              <a:gd name="adj1" fmla="val 29509"/>
              <a:gd name="adj2" fmla="val 6"/>
              <a:gd name="adj3" fmla="val 11213"/>
              <a:gd name="adj4" fmla="val -17419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static this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registerImports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EngineImport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imports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[])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void(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int,int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)"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void(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int,float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)"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function(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050" dirty="0" smtClean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__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function(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engineFuncPtr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2483768" y="2636912"/>
            <a:ext cx="6336704" cy="2952328"/>
          </a:xfrm>
          <a:prstGeom prst="borderCallout1">
            <a:avLst>
              <a:gd name="adj1" fmla="val 29509"/>
              <a:gd name="adj2" fmla="val 6"/>
              <a:gd name="adj3" fmla="val 11213"/>
              <a:gd name="adj4" fmla="val -17419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static this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registerImports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EngineImport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imports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[])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engineFunc_int_int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void(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int,int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)"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engineFunc_int_float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(imports,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void(</a:t>
            </a:r>
            <a:r>
              <a:rPr lang="en-AU" sz="105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int,float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)"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function(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engineFunc_int_int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engineFunc_int_int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AU" sz="1050" dirty="0" smtClean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__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extern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function(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engineFunc_int_float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050" dirty="0" err="1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05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05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050" dirty="0" err="1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engineFunc_int_float</a:t>
            </a:r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(x, </a:t>
            </a:r>
            <a:r>
              <a:rPr lang="en-AU" sz="1050" dirty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y);</a:t>
            </a:r>
          </a:p>
          <a:p>
            <a:pPr lvl="0"/>
            <a:r>
              <a:rPr lang="en-AU" sz="1050" dirty="0" smtClean="0">
                <a:solidFill>
                  <a:srgbClr val="292934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050" dirty="0">
              <a:solidFill>
                <a:srgbClr val="29293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14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54360" y="4271723"/>
            <a:ext cx="8435280" cy="1821573"/>
          </a:xfrm>
        </p:spPr>
        <p:txBody>
          <a:bodyPr>
            <a:normAutofit/>
          </a:bodyPr>
          <a:lstStyle/>
          <a:p>
            <a:r>
              <a:rPr lang="en-AU" dirty="0"/>
              <a:t>Provide nice D API’s with trivial </a:t>
            </a:r>
            <a:r>
              <a:rPr lang="en-AU" dirty="0" smtClean="0"/>
              <a:t>wrappers</a:t>
            </a:r>
          </a:p>
          <a:p>
            <a:r>
              <a:rPr lang="en-AU" dirty="0" err="1" smtClean="0"/>
              <a:t>RegisterModule</a:t>
            </a:r>
            <a:r>
              <a:rPr lang="en-AU" dirty="0" smtClean="0"/>
              <a:t> recognises functions marked 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@Import</a:t>
            </a:r>
          </a:p>
          <a:p>
            <a:endParaRPr lang="en-AU" dirty="0"/>
          </a:p>
          <a:p>
            <a:r>
              <a:rPr lang="en-AU" dirty="0" smtClean="0"/>
              <a:t>Awesome! Maybe we’re done here?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48478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800" dirty="0" smtClean="0"/>
              <a:t>Attributes!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2276872"/>
            <a:ext cx="5760640" cy="1639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*things,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numThings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2276872"/>
            <a:ext cx="5760640" cy="1639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*things,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numThings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[] things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things.ptr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things.length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205" y="2709481"/>
            <a:ext cx="2541210" cy="21602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39552" y="2276872"/>
            <a:ext cx="5760640" cy="1639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*things,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size_t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numThings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[] things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things.ptr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things.length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9669" y="2356437"/>
            <a:ext cx="658036" cy="20846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0809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3" grpId="0" animBg="1"/>
      <p:bldP spid="2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484784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3200" dirty="0" smtClean="0"/>
              <a:t>Classes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 smtClean="0"/>
              <a:t>D does not interact with C++ classes very well.</a:t>
            </a:r>
          </a:p>
          <a:p>
            <a:r>
              <a:rPr lang="en-AU" dirty="0" smtClean="0"/>
              <a:t>Can’t extern to C++ methods</a:t>
            </a:r>
          </a:p>
          <a:p>
            <a:r>
              <a:rPr lang="en-AU" dirty="0" err="1" smtClean="0"/>
              <a:t>Virtuals</a:t>
            </a:r>
            <a:r>
              <a:rPr lang="en-AU" dirty="0" smtClean="0"/>
              <a:t> are tricky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1169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354360" y="5604354"/>
            <a:ext cx="843528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Export a C++ member function pointer</a:t>
            </a:r>
          </a:p>
          <a:p>
            <a:r>
              <a:rPr lang="en-AU" dirty="0" smtClean="0"/>
              <a:t>Declare just like other functions, but we have some new magic…</a:t>
            </a:r>
          </a:p>
          <a:p>
            <a:r>
              <a:rPr lang="en-AU" dirty="0" smtClean="0"/>
              <a:t>Abuse our knowledge of the ABI. Not portable!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</a:t>
            </a:r>
            <a:r>
              <a:rPr lang="en-AU" dirty="0" smtClean="0"/>
              <a:t>. </a:t>
            </a:r>
            <a:r>
              <a:rPr lang="en-AU" dirty="0"/>
              <a:t>Interact with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Static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2060848"/>
            <a:ext cx="5616624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EngineClass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method(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x);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EXPORT_METHOD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EngineClass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engineFunc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3436563"/>
            <a:ext cx="5616624" cy="157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EngineClass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@Import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method(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x);</a:t>
            </a: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RegisterClass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1972" y="4190606"/>
            <a:ext cx="1846577" cy="246217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Line Callout 1 18"/>
          <p:cNvSpPr/>
          <p:nvPr/>
        </p:nvSpPr>
        <p:spPr>
          <a:xfrm>
            <a:off x="1822847" y="4509120"/>
            <a:ext cx="7128792" cy="1029019"/>
          </a:xfrm>
          <a:prstGeom prst="borderCallout1">
            <a:avLst>
              <a:gd name="adj1" fmla="val 37679"/>
              <a:gd name="adj2" fmla="val -125"/>
              <a:gd name="adj3" fmla="val -7571"/>
              <a:gd name="adj4" fmla="val -5054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gshared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void function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EngineClass</a:t>
            </a:r>
            <a:r>
              <a:rPr lang="en-AU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_this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x)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method_int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x)</a:t>
            </a: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method_int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x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explicitly call with ‘this’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16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354360" y="5285731"/>
            <a:ext cx="8435280" cy="145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We don’t need to do anything in C++!</a:t>
            </a:r>
          </a:p>
          <a:p>
            <a:r>
              <a:rPr lang="en-AU" dirty="0" smtClean="0"/>
              <a:t>Use an ‘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AU" dirty="0" smtClean="0"/>
              <a:t>’ to mirror the </a:t>
            </a:r>
            <a:r>
              <a:rPr lang="en-AU" dirty="0" err="1" smtClean="0"/>
              <a:t>vtable</a:t>
            </a:r>
            <a:endParaRPr lang="en-AU" dirty="0" smtClean="0"/>
          </a:p>
          <a:p>
            <a:r>
              <a:rPr lang="en-AU" dirty="0" smtClean="0"/>
              <a:t>Use ‘alias this’ to incorporate it into a </a:t>
            </a:r>
            <a:r>
              <a:rPr lang="en-AU" dirty="0" err="1" smtClean="0"/>
              <a:t>struct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</a:t>
            </a:r>
            <a:r>
              <a:rPr lang="en-AU" dirty="0"/>
              <a:t>Interact with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And finally, </a:t>
            </a:r>
            <a:r>
              <a:rPr lang="en-AU" sz="2800" dirty="0" err="1" smtClean="0"/>
              <a:t>virtuals</a:t>
            </a:r>
            <a:r>
              <a:rPr lang="en-AU" sz="2800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2132856"/>
            <a:ext cx="6120680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EngineClass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virtual void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virtualMethod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3140968"/>
            <a:ext cx="6120680" cy="1944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IEngineClass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virtualMethod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EngineClass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property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IEngineClass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 _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vtable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cast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IEngineClass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)&amp;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alias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vtable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02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Making use of plugins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6510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The game needs to make use of this somehow!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r>
              <a:rPr lang="en-AU" dirty="0" smtClean="0"/>
              <a:t>Same features in reverse</a:t>
            </a:r>
          </a:p>
          <a:p>
            <a:r>
              <a:rPr lang="en-AU" dirty="0" smtClean="0"/>
              <a:t>But no existing code, we can make restrictions</a:t>
            </a:r>
          </a:p>
          <a:p>
            <a:pPr lvl="1"/>
            <a:r>
              <a:rPr lang="en-AU" dirty="0" smtClean="0"/>
              <a:t>Static functions</a:t>
            </a:r>
          </a:p>
          <a:p>
            <a:pPr lvl="1"/>
            <a:r>
              <a:rPr lang="en-AU" dirty="0" smtClean="0"/>
              <a:t>Opaque classes</a:t>
            </a:r>
          </a:p>
          <a:p>
            <a:pPr lvl="1"/>
            <a:r>
              <a:rPr lang="en-AU" dirty="0" smtClean="0"/>
              <a:t>Use interfaces</a:t>
            </a:r>
            <a:endParaRPr lang="en-AU" dirty="0"/>
          </a:p>
          <a:p>
            <a:endParaRPr lang="en-AU" dirty="0" smtClean="0"/>
          </a:p>
          <a:p>
            <a:pPr marL="0" lvl="1" indent="0">
              <a:buNone/>
            </a:pPr>
            <a:r>
              <a:rPr lang="en-AU" dirty="0" smtClean="0"/>
              <a:t>Let’s look at these in practise… </a:t>
            </a:r>
            <a:r>
              <a:rPr lang="en-AU" sz="1400" dirty="0" smtClean="0"/>
              <a:t>(more code, sorry!)</a:t>
            </a:r>
            <a:endParaRPr lang="en-AU" sz="1400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="" xmlns:p14="http://schemas.microsoft.com/office/powerpoint/2010/main" val="24576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“How did we come to this?”, </a:t>
            </a:r>
            <a:r>
              <a:rPr lang="en-AU" sz="2700" dirty="0" smtClean="0"/>
              <a:t>I hear you ask...</a:t>
            </a:r>
            <a:endParaRPr lang="en-AU" sz="27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1560" y="1561944"/>
            <a:ext cx="2376264" cy="1047717"/>
          </a:xfrm>
          <a:prstGeom prst="wedgeRoundRectCallout">
            <a:avLst>
              <a:gd name="adj1" fmla="val 35775"/>
              <a:gd name="adj2" fmla="val 71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 need a scripting language!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76110" y="2023006"/>
            <a:ext cx="1944216" cy="975708"/>
          </a:xfrm>
          <a:prstGeom prst="wedgeRoundRectCallout">
            <a:avLst>
              <a:gd name="adj1" fmla="val -37546"/>
              <a:gd name="adj2" fmla="val 7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C++ is way too slow!</a:t>
            </a:r>
            <a:endParaRPr lang="en-AU" dirty="0"/>
          </a:p>
        </p:txBody>
      </p:sp>
      <p:pic>
        <p:nvPicPr>
          <p:cNvPr id="1029" name="Picture 5" descr="http://www.clker.com/cliparts/h/x/n/7/T/g/meeting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680520" cy="3447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6483079" y="5335068"/>
            <a:ext cx="1872208" cy="1008112"/>
          </a:xfrm>
          <a:prstGeom prst="cloudCallout">
            <a:avLst>
              <a:gd name="adj1" fmla="val -40611"/>
              <a:gd name="adj2" fmla="val -5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Gosh, he’s right!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0352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Making use of plugins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2776"/>
            <a:ext cx="8229600" cy="6046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800" dirty="0" smtClean="0"/>
              <a:t>Static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3573016"/>
            <a:ext cx="626469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somewhere()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DFunc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dFunc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PluginManager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findFunction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dFunc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dFunc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dFunc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2060848"/>
            <a:ext cx="6264696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@Export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dFunc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do something amazing!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AU" sz="1200" dirty="0" err="1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 handles @(Export) too!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4360" y="5085184"/>
            <a:ext cx="843528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Find functions by name</a:t>
            </a:r>
          </a:p>
          <a:p>
            <a:r>
              <a:rPr lang="en-AU" dirty="0" err="1" smtClean="0"/>
              <a:t>DFunc</a:t>
            </a:r>
            <a:r>
              <a:rPr lang="en-AU" dirty="0" smtClean="0"/>
              <a:t> implements a smart pointer to handle module reload</a:t>
            </a:r>
          </a:p>
          <a:p>
            <a:r>
              <a:rPr lang="en-AU" dirty="0" smtClean="0"/>
              <a:t>C++ can’t assert the signature matches</a:t>
            </a:r>
          </a:p>
          <a:p>
            <a:pPr lvl="1"/>
            <a:r>
              <a:rPr lang="en-AU" dirty="0" smtClean="0"/>
              <a:t>Perhaps a template solution is possible?</a:t>
            </a:r>
          </a:p>
        </p:txBody>
      </p:sp>
    </p:spTree>
    <p:extLst>
      <p:ext uri="{BB962C8B-B14F-4D97-AF65-F5344CB8AC3E}">
        <p14:creationId xmlns="" xmlns:p14="http://schemas.microsoft.com/office/powerpoint/2010/main" val="7629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3568" y="1988840"/>
            <a:ext cx="6264696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@Export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Making use of plugins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2776"/>
            <a:ext cx="8229600" cy="6046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800" dirty="0" smtClean="0"/>
              <a:t>Classes </a:t>
            </a:r>
            <a:r>
              <a:rPr lang="en-AU" dirty="0" smtClean="0"/>
              <a:t>- on the D 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1988840"/>
            <a:ext cx="6264696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@Export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@Export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Feature :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do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something…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RegisterModule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348" y="4421998"/>
            <a:ext cx="1846577" cy="246217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4360" y="5763082"/>
            <a:ext cx="8435280" cy="97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Interface registers cast function</a:t>
            </a:r>
          </a:p>
          <a:p>
            <a:r>
              <a:rPr lang="en-AU" dirty="0" smtClean="0"/>
              <a:t>Class registers create/destroy functions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2915816" y="3645024"/>
            <a:ext cx="5578737" cy="1944216"/>
          </a:xfrm>
          <a:prstGeom prst="borderCallout1">
            <a:avLst>
              <a:gd name="adj1" fmla="val 46553"/>
              <a:gd name="adj2" fmla="val 137"/>
              <a:gd name="adj3" fmla="val 46563"/>
              <a:gd name="adj4" fmla="val -6078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this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exportInterface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IFeature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(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o) =&gt;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)o);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915816" y="3645024"/>
            <a:ext cx="5578737" cy="1944216"/>
          </a:xfrm>
          <a:prstGeom prst="borderCallout1">
            <a:avLst>
              <a:gd name="adj1" fmla="val 46942"/>
              <a:gd name="adj2" fmla="val 137"/>
              <a:gd name="adj3" fmla="val 46948"/>
              <a:gd name="adj4" fmla="val 154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shared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this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exportInterface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IFeature</a:t>
            </a:r>
            <a:r>
              <a:rPr lang="en-AU" sz="1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(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o) =&gt;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)o);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exportClass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/+ name:    +/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"Feature"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/+ create:  +/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        =&gt;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Feature,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/+ destroy: </a:t>
            </a:r>
            <a:r>
              <a:rPr lang="en-AU" sz="12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+/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o) =&gt;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 cast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(Feature)o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);</a:t>
            </a:r>
          </a:p>
          <a:p>
            <a:pPr lvl="0"/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77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14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Making use of plugins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2776"/>
            <a:ext cx="8229600" cy="6046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800" dirty="0" smtClean="0"/>
              <a:t>Classes </a:t>
            </a:r>
            <a:r>
              <a:rPr lang="en-AU" dirty="0" smtClean="0"/>
              <a:t>- on the C++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1931946"/>
            <a:ext cx="6264696" cy="2865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= 0;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somewhere()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DClass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PluginManager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"Feature"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IFeature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pFeature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AU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queryInterface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IFeature</a:t>
            </a:r>
            <a:r>
              <a:rPr lang="en-AU" sz="1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pFeature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pFeature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AU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deleteClass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4360" y="4941168"/>
            <a:ext cx="843528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Declare a mirror of the exported interface</a:t>
            </a:r>
          </a:p>
          <a:p>
            <a:r>
              <a:rPr lang="en-AU" dirty="0" smtClean="0"/>
              <a:t>Create new class instance by name</a:t>
            </a:r>
          </a:p>
          <a:p>
            <a:r>
              <a:rPr lang="en-AU" dirty="0" smtClean="0"/>
              <a:t>Query the opaque </a:t>
            </a:r>
            <a:r>
              <a:rPr lang="en-AU" dirty="0" err="1" smtClean="0"/>
              <a:t>DClass</a:t>
            </a:r>
            <a:r>
              <a:rPr lang="en-AU" dirty="0" smtClean="0"/>
              <a:t> object for interfaces</a:t>
            </a:r>
          </a:p>
          <a:p>
            <a:r>
              <a:rPr lang="en-AU" dirty="0" smtClean="0"/>
              <a:t>If the class implements that interface, we can use it</a:t>
            </a:r>
          </a:p>
        </p:txBody>
      </p:sp>
    </p:spTree>
    <p:extLst>
      <p:ext uri="{BB962C8B-B14F-4D97-AF65-F5344CB8AC3E}">
        <p14:creationId xmlns="" xmlns:p14="http://schemas.microsoft.com/office/powerpoint/2010/main" val="349948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</a:t>
            </a:r>
            <a:r>
              <a:rPr lang="en-AU" dirty="0"/>
              <a:t>Making use of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have everything we need!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We can create new entities that exist in the game world…</a:t>
            </a:r>
          </a:p>
          <a:p>
            <a:pPr marL="0" indent="0">
              <a:buNone/>
            </a:pPr>
            <a:r>
              <a:rPr lang="en-AU" dirty="0" smtClean="0"/>
              <a:t>But what happens when a live class definition is changed?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Hint: It crashes spectacularly!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Which leads to our final goal…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7" descr="http://www.chilecomparte.cl/uploads/profile/photo-1393836.gif?_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62" y="4221088"/>
            <a:ext cx="1885950" cy="204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7040119" y="4149080"/>
            <a:ext cx="1250039" cy="504056"/>
          </a:xfrm>
          <a:prstGeom prst="wedgeRoundRectCallout">
            <a:avLst>
              <a:gd name="adj1" fmla="val -40948"/>
              <a:gd name="adj2" fmla="val 64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Yay!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0125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5. Retain object state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Runtime code iteration is the principle goal…</a:t>
            </a:r>
          </a:p>
          <a:p>
            <a:pPr marL="0" indent="0">
              <a:buNone/>
            </a:pPr>
            <a:r>
              <a:rPr lang="en-AU" dirty="0" smtClean="0"/>
              <a:t>What </a:t>
            </a:r>
            <a:r>
              <a:rPr lang="en-AU" dirty="0"/>
              <a:t>if we modify a data structure</a:t>
            </a:r>
            <a:r>
              <a:rPr lang="en-AU" dirty="0" smtClean="0"/>
              <a:t>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Existing objects are incompatible with rebuilt code.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We can use serialisation to migrate the data...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2587575"/>
            <a:ext cx="6264696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Dude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vector position;</a:t>
            </a: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health;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3811711"/>
            <a:ext cx="6264696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Dude</a:t>
            </a: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vector position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vector velocity;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// add a new variable…</a:t>
            </a:r>
            <a:endParaRPr lang="en-AU" sz="1200" dirty="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health;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65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5. </a:t>
            </a:r>
            <a:r>
              <a:rPr lang="en-AU" dirty="0"/>
              <a:t>Retain object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Approach:</a:t>
            </a:r>
          </a:p>
          <a:p>
            <a:r>
              <a:rPr lang="en-AU" dirty="0" err="1" smtClean="0"/>
              <a:t>PluginManager</a:t>
            </a:r>
            <a:r>
              <a:rPr lang="en-AU" dirty="0" smtClean="0"/>
              <a:t> keeps registry </a:t>
            </a:r>
            <a:r>
              <a:rPr lang="en-AU" dirty="0"/>
              <a:t>of all </a:t>
            </a:r>
            <a:r>
              <a:rPr lang="en-AU" dirty="0" smtClean="0"/>
              <a:t>instances</a:t>
            </a:r>
          </a:p>
          <a:p>
            <a:r>
              <a:rPr lang="en-AU" dirty="0" err="1" smtClean="0"/>
              <a:t>RegisterModule</a:t>
            </a:r>
            <a:r>
              <a:rPr lang="en-AU" dirty="0" smtClean="0"/>
              <a:t> </a:t>
            </a:r>
            <a:r>
              <a:rPr lang="en-AU" dirty="0" err="1" smtClean="0"/>
              <a:t>mixin</a:t>
            </a:r>
            <a:r>
              <a:rPr lang="en-AU" dirty="0" smtClean="0"/>
              <a:t> produces serialisation functions for </a:t>
            </a:r>
            <a:r>
              <a:rPr lang="en-AU" dirty="0" err="1" smtClean="0"/>
              <a:t>structs</a:t>
            </a:r>
            <a:r>
              <a:rPr lang="en-AU" smtClean="0"/>
              <a:t>/classes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Reload process:</a:t>
            </a:r>
          </a:p>
          <a:p>
            <a:r>
              <a:rPr lang="en-AU" dirty="0" smtClean="0"/>
              <a:t>All instances are serialised to text</a:t>
            </a:r>
          </a:p>
          <a:p>
            <a:r>
              <a:rPr lang="en-AU" dirty="0" smtClean="0"/>
              <a:t>Destroy all instances</a:t>
            </a:r>
          </a:p>
          <a:p>
            <a:r>
              <a:rPr lang="en-AU" dirty="0" smtClean="0"/>
              <a:t>Unload/reload plugin</a:t>
            </a:r>
          </a:p>
          <a:p>
            <a:r>
              <a:rPr lang="en-AU" dirty="0" smtClean="0"/>
              <a:t>Recreate instances from text</a:t>
            </a:r>
          </a:p>
          <a:p>
            <a:pPr lvl="1"/>
            <a:r>
              <a:rPr lang="en-AU" dirty="0" smtClean="0"/>
              <a:t>New members take on default values</a:t>
            </a:r>
          </a:p>
          <a:p>
            <a:pPr lvl="1"/>
            <a:r>
              <a:rPr lang="en-AU" dirty="0" smtClean="0"/>
              <a:t>If variable changes meaning, we may still crash!</a:t>
            </a:r>
          </a:p>
          <a:p>
            <a:pPr lvl="2"/>
            <a:r>
              <a:rPr lang="en-AU" dirty="0" smtClean="0"/>
              <a:t>But this is rare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33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Afterthoughts &amp; improvements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01270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We have a system that’s working well.</a:t>
            </a:r>
          </a:p>
          <a:p>
            <a:pPr marL="0" indent="0">
              <a:buNone/>
            </a:pPr>
            <a:r>
              <a:rPr lang="en-AU" dirty="0" smtClean="0"/>
              <a:t>But there are a few rough edges…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sz="2000" dirty="0" smtClean="0"/>
              <a:t>Every module requires </a:t>
            </a:r>
            <a:r>
              <a:rPr lang="en-A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2000" dirty="0" err="1" smtClean="0">
                <a:latin typeface="Consolas" pitchFamily="49" charset="0"/>
                <a:cs typeface="Consolas" pitchFamily="49" charset="0"/>
              </a:rPr>
              <a:t>RegisterModule</a:t>
            </a:r>
            <a:endParaRPr lang="en-A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2000" dirty="0" smtClean="0"/>
              <a:t>Classes require additional </a:t>
            </a:r>
            <a:r>
              <a:rPr lang="en-A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A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2000" dirty="0" err="1" smtClean="0">
                <a:latin typeface="Consolas" pitchFamily="49" charset="0"/>
                <a:cs typeface="Consolas" pitchFamily="49" charset="0"/>
              </a:rPr>
              <a:t>RegisterClass</a:t>
            </a:r>
            <a:endParaRPr lang="en-A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AU" sz="1800" dirty="0" smtClean="0"/>
              <a:t>Be nice </a:t>
            </a:r>
            <a:r>
              <a:rPr lang="en-AU" sz="1800" dirty="0"/>
              <a:t>if </a:t>
            </a:r>
            <a:r>
              <a:rPr lang="en-AU" sz="1800" dirty="0" smtClean="0"/>
              <a:t>attributes </a:t>
            </a:r>
            <a:r>
              <a:rPr lang="en-AU" sz="1800" dirty="0"/>
              <a:t>had a method of introducing </a:t>
            </a:r>
            <a:r>
              <a:rPr lang="en-AU" sz="1800" dirty="0" smtClean="0"/>
              <a:t>code…</a:t>
            </a:r>
          </a:p>
          <a:p>
            <a:r>
              <a:rPr lang="en-AU" sz="2000" dirty="0" smtClean="0"/>
              <a:t>Can’t assert that structures or </a:t>
            </a:r>
            <a:r>
              <a:rPr lang="en-AU" sz="2000" dirty="0" err="1" smtClean="0"/>
              <a:t>virtuals</a:t>
            </a:r>
            <a:r>
              <a:rPr lang="en-AU" sz="2000" dirty="0" smtClean="0"/>
              <a:t> remain in synch</a:t>
            </a:r>
          </a:p>
          <a:p>
            <a:r>
              <a:rPr lang="en-AU" sz="2000" dirty="0" smtClean="0"/>
              <a:t>D -&gt; C++ function sharing can’t assert the signature</a:t>
            </a:r>
          </a:p>
          <a:p>
            <a:pPr lvl="1"/>
            <a:r>
              <a:rPr lang="en-AU" sz="1800" dirty="0" smtClean="0"/>
              <a:t>These are really deficiencies in C++</a:t>
            </a:r>
          </a:p>
          <a:p>
            <a:pPr lvl="1"/>
            <a:r>
              <a:rPr lang="en-AU" sz="1800" dirty="0" smtClean="0"/>
              <a:t>Can C++ templates help 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82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have a system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So, what cool things does it offer?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41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Stuff programmers love…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We have D as an extension language!</a:t>
            </a:r>
          </a:p>
          <a:p>
            <a:pPr marL="0" indent="0">
              <a:buNone/>
            </a:pPr>
            <a:r>
              <a:rPr lang="en-AU" dirty="0" smtClean="0"/>
              <a:t>But what makes it cool, and worth all that effort?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2000" dirty="0" smtClean="0"/>
              <a:t>1. </a:t>
            </a:r>
            <a:r>
              <a:rPr lang="en-AU" dirty="0" smtClean="0"/>
              <a:t>Coders love ranges, and </a:t>
            </a:r>
            <a:r>
              <a:rPr lang="en-AU" dirty="0" err="1" smtClean="0"/>
              <a:t>foreach</a:t>
            </a:r>
            <a:endParaRPr lang="en-AU" dirty="0" smtClean="0"/>
          </a:p>
          <a:p>
            <a:pPr lvl="1"/>
            <a:r>
              <a:rPr lang="en-AU" dirty="0" smtClean="0"/>
              <a:t>Seriously, slices are awesome!</a:t>
            </a:r>
          </a:p>
          <a:p>
            <a:pPr lvl="1"/>
            <a:r>
              <a:rPr lang="en-AU" dirty="0" err="1" smtClean="0"/>
              <a:t>foreach</a:t>
            </a:r>
            <a:r>
              <a:rPr lang="en-AU" dirty="0" smtClean="0"/>
              <a:t> should not be under-estimated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pPr marL="0" indent="0">
              <a:buNone/>
            </a:pPr>
            <a:r>
              <a:rPr lang="en-AU" sz="2000" dirty="0" smtClean="0"/>
              <a:t>2. </a:t>
            </a:r>
            <a:r>
              <a:rPr lang="en-AU" dirty="0" smtClean="0"/>
              <a:t>Event based programming</a:t>
            </a:r>
          </a:p>
          <a:p>
            <a:pPr lvl="1"/>
            <a:r>
              <a:rPr lang="en-AU" dirty="0"/>
              <a:t>Game </a:t>
            </a:r>
            <a:r>
              <a:rPr lang="en-AU" dirty="0" err="1"/>
              <a:t>devs</a:t>
            </a:r>
            <a:r>
              <a:rPr lang="en-AU" dirty="0"/>
              <a:t> often have C# experience</a:t>
            </a:r>
          </a:p>
          <a:p>
            <a:pPr lvl="1"/>
            <a:r>
              <a:rPr lang="en-AU" dirty="0" smtClean="0"/>
              <a:t>Proper </a:t>
            </a:r>
            <a:r>
              <a:rPr lang="en-AU" dirty="0"/>
              <a:t>delegates facilitate </a:t>
            </a:r>
            <a:r>
              <a:rPr lang="en-AU" dirty="0" smtClean="0"/>
              <a:t>nice event frameworks</a:t>
            </a:r>
          </a:p>
          <a:p>
            <a:pPr lvl="1"/>
            <a:r>
              <a:rPr lang="en-AU" dirty="0" smtClean="0"/>
              <a:t>C++ </a:t>
            </a:r>
            <a:r>
              <a:rPr lang="en-AU" dirty="0" err="1" smtClean="0"/>
              <a:t>FastDelegate</a:t>
            </a:r>
            <a:r>
              <a:rPr lang="en-AU" dirty="0" smtClean="0"/>
              <a:t> is compatible with D! </a:t>
            </a:r>
            <a:r>
              <a:rPr lang="en-AU" sz="1600" dirty="0" smtClean="0"/>
              <a:t>(I’ll bet this isn’t a coincidence…)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Stuff programmers love…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3. </a:t>
            </a:r>
            <a:r>
              <a:rPr lang="en-AU" dirty="0" smtClean="0"/>
              <a:t>Vector maths</a:t>
            </a:r>
          </a:p>
          <a:p>
            <a:pPr lvl="1"/>
            <a:r>
              <a:rPr lang="en-AU" dirty="0" smtClean="0"/>
              <a:t>Standardised SIMD!</a:t>
            </a:r>
          </a:p>
          <a:p>
            <a:pPr lvl="1"/>
            <a:r>
              <a:rPr lang="en-AU" dirty="0" err="1" smtClean="0"/>
              <a:t>opDispatch</a:t>
            </a:r>
            <a:r>
              <a:rPr lang="en-AU" dirty="0" smtClean="0"/>
              <a:t> can be used for </a:t>
            </a:r>
            <a:r>
              <a:rPr lang="en-AU" dirty="0" err="1" smtClean="0"/>
              <a:t>shader</a:t>
            </a:r>
            <a:r>
              <a:rPr lang="en-AU" dirty="0" smtClean="0"/>
              <a:t>-style swizzling</a:t>
            </a:r>
          </a:p>
          <a:p>
            <a:pPr lvl="2"/>
            <a:r>
              <a:rPr lang="en-AU" dirty="0"/>
              <a:t>Game </a:t>
            </a:r>
            <a:r>
              <a:rPr lang="en-AU" dirty="0" err="1"/>
              <a:t>devs</a:t>
            </a:r>
            <a:r>
              <a:rPr lang="en-AU" dirty="0"/>
              <a:t> often have HLSL/GLSL experience</a:t>
            </a:r>
          </a:p>
          <a:p>
            <a:pPr lvl="2"/>
            <a:endParaRPr lang="en-AU" dirty="0"/>
          </a:p>
          <a:p>
            <a:pPr marL="274320" lvl="1" indent="0">
              <a:buNone/>
            </a:pPr>
            <a:endParaRPr lang="en-AU" dirty="0" smtClean="0"/>
          </a:p>
          <a:p>
            <a:pPr marL="27432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Perhaps experiment with DSLs in future?</a:t>
            </a:r>
          </a:p>
          <a:p>
            <a:pPr lvl="1"/>
            <a:r>
              <a:rPr lang="en-AU" dirty="0" smtClean="0"/>
              <a:t>Theoretically, 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pure</a:t>
            </a:r>
            <a:r>
              <a:rPr lang="en-AU" dirty="0" smtClean="0"/>
              <a:t> should offer some nice wins…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5388" y="3136973"/>
            <a:ext cx="5760640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cross(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v1, </a:t>
            </a:r>
            <a:r>
              <a:rPr lang="en-AU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v2)</a:t>
            </a:r>
          </a:p>
          <a:p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AU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v1.yzx*v2.zxy - v1.zxy*v2.yzx;</a:t>
            </a:r>
          </a:p>
          <a:p>
            <a:r>
              <a:rPr lang="en-AU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36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“How did we come to this?”, </a:t>
            </a:r>
            <a:r>
              <a:rPr lang="en-AU" sz="2700" dirty="0" smtClean="0"/>
              <a:t>I hear you ask...</a:t>
            </a:r>
            <a:endParaRPr lang="en-AU" sz="27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9" name="Picture 5" descr="http://www.clker.com/cliparts/h/x/n/7/T/g/meeting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680520" cy="3447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nu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4338"/>
            <a:ext cx="1152128" cy="13112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4943490" y="1700808"/>
            <a:ext cx="2220798" cy="643530"/>
          </a:xfrm>
          <a:prstGeom prst="wedgeRoundRectCallout">
            <a:avLst>
              <a:gd name="adj1" fmla="val -34326"/>
              <a:gd name="adj2" fmla="val 71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 should use C!</a:t>
            </a:r>
            <a:endParaRPr lang="en-AU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827584" y="3140967"/>
            <a:ext cx="1368152" cy="514601"/>
          </a:xfrm>
          <a:prstGeom prst="wedgeRoundRectCallout">
            <a:avLst>
              <a:gd name="adj1" fmla="val 40136"/>
              <a:gd name="adj2" fmla="val 70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Mono?</a:t>
            </a:r>
            <a:endParaRPr lang="en-AU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396966" y="2466619"/>
            <a:ext cx="1224136" cy="514601"/>
          </a:xfrm>
          <a:prstGeom prst="wedgeRoundRectCallout">
            <a:avLst>
              <a:gd name="adj1" fmla="val -36266"/>
              <a:gd name="adj2" fmla="val 71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Lua</a:t>
            </a:r>
            <a:r>
              <a:rPr lang="en-AU" dirty="0" smtClean="0"/>
              <a:t>?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535651" y="5291417"/>
            <a:ext cx="1257273" cy="504056"/>
          </a:xfrm>
          <a:prstGeom prst="wedgeRoundRectCallout">
            <a:avLst>
              <a:gd name="adj1" fmla="val -40668"/>
              <a:gd name="adj2" fmla="val -78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LLVM?</a:t>
            </a:r>
            <a:endParaRPr lang="en-AU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195736" y="5661248"/>
            <a:ext cx="1440160" cy="681932"/>
          </a:xfrm>
          <a:prstGeom prst="wedgeRoundRectCallout">
            <a:avLst>
              <a:gd name="adj1" fmla="val 36362"/>
              <a:gd name="adj2" fmla="val -70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Game Monkey?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5135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Stuff programmers love…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4. </a:t>
            </a:r>
            <a:r>
              <a:rPr lang="en-AU" dirty="0" smtClean="0"/>
              <a:t>Attributes are awesome!</a:t>
            </a:r>
          </a:p>
          <a:p>
            <a:pPr lvl="1"/>
            <a:r>
              <a:rPr lang="en-AU" dirty="0" smtClean="0"/>
              <a:t>Really help to simplify code</a:t>
            </a:r>
          </a:p>
          <a:p>
            <a:pPr lvl="1"/>
            <a:r>
              <a:rPr lang="en-AU" dirty="0" smtClean="0"/>
              <a:t>Great to see what class members can do at a glance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Some attributes we use:</a:t>
            </a:r>
            <a:endParaRPr lang="en-AU" dirty="0"/>
          </a:p>
          <a:p>
            <a:r>
              <a:rPr lang="en-AU" sz="18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AU" sz="1800" dirty="0" err="1" smtClean="0">
                <a:latin typeface="Consolas" pitchFamily="49" charset="0"/>
                <a:cs typeface="Consolas" pitchFamily="49" charset="0"/>
              </a:rPr>
              <a:t>SaveGame</a:t>
            </a:r>
            <a:endParaRPr lang="en-AU" sz="18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AU" sz="1600" dirty="0" smtClean="0"/>
              <a:t>Control variables that are written to save data</a:t>
            </a:r>
          </a:p>
          <a:p>
            <a:r>
              <a:rPr lang="en-AU" sz="1800" dirty="0" smtClean="0">
                <a:latin typeface="Consolas" pitchFamily="49" charset="0"/>
                <a:cs typeface="Consolas" pitchFamily="49" charset="0"/>
              </a:rPr>
              <a:t>@Profile</a:t>
            </a:r>
          </a:p>
          <a:p>
            <a:pPr lvl="1"/>
            <a:r>
              <a:rPr lang="en-AU" sz="1600" dirty="0" smtClean="0"/>
              <a:t>Variables will be tracked and charted on </a:t>
            </a:r>
            <a:r>
              <a:rPr lang="en-AU" sz="1600" dirty="0" err="1" smtClean="0"/>
              <a:t>realtime</a:t>
            </a:r>
            <a:r>
              <a:rPr lang="en-AU" sz="1600" dirty="0" smtClean="0"/>
              <a:t> graphs</a:t>
            </a:r>
          </a:p>
          <a:p>
            <a:r>
              <a:rPr lang="en-AU" sz="18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AU" sz="1800" dirty="0" err="1" smtClean="0">
                <a:latin typeface="Consolas" pitchFamily="49" charset="0"/>
                <a:cs typeface="Consolas" pitchFamily="49" charset="0"/>
              </a:rPr>
              <a:t>Tweakable</a:t>
            </a:r>
            <a:endParaRPr lang="en-AU" sz="18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AU" sz="1600" dirty="0" smtClean="0"/>
              <a:t>Variables will be added to a runtime ‘</a:t>
            </a:r>
            <a:r>
              <a:rPr lang="en-AU" sz="1600" dirty="0" err="1" smtClean="0"/>
              <a:t>tweakable</a:t>
            </a:r>
            <a:r>
              <a:rPr lang="en-AU" sz="1600" dirty="0" smtClean="0"/>
              <a:t>’ menu</a:t>
            </a:r>
          </a:p>
          <a:p>
            <a:r>
              <a:rPr lang="en-AU" sz="1800" dirty="0" smtClean="0">
                <a:latin typeface="Consolas" pitchFamily="49" charset="0"/>
                <a:cs typeface="Consolas" pitchFamily="49" charset="0"/>
              </a:rPr>
              <a:t>@Editor(</a:t>
            </a:r>
            <a:r>
              <a:rPr lang="en-AU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“Enemy </a:t>
            </a:r>
            <a:r>
              <a:rPr lang="en-AU" sz="1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colour”</a:t>
            </a:r>
            <a:r>
              <a:rPr lang="en-AU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800" dirty="0" err="1" smtClean="0">
                <a:latin typeface="Consolas" pitchFamily="49" charset="0"/>
                <a:cs typeface="Consolas" pitchFamily="49" charset="0"/>
              </a:rPr>
              <a:t>Colour.Red</a:t>
            </a:r>
            <a:r>
              <a:rPr lang="en-AU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800" dirty="0" err="1" smtClean="0">
                <a:latin typeface="Consolas" pitchFamily="49" charset="0"/>
                <a:cs typeface="Consolas" pitchFamily="49" charset="0"/>
              </a:rPr>
              <a:t>Type.ColourPicker</a:t>
            </a:r>
            <a:r>
              <a:rPr lang="en-AU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AU" sz="1600" dirty="0" smtClean="0"/>
              <a:t>Variable is exposed to the editor, where property grids are automatically populated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45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Final thoughts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Video games industry still stuck with C++!</a:t>
            </a:r>
          </a:p>
          <a:p>
            <a:r>
              <a:rPr lang="en-AU" dirty="0" smtClean="0"/>
              <a:t>Native code is a requirement.</a:t>
            </a:r>
          </a:p>
          <a:p>
            <a:r>
              <a:rPr lang="en-AU" dirty="0" smtClean="0"/>
              <a:t>High-risk industry, allergic to change.</a:t>
            </a:r>
          </a:p>
          <a:p>
            <a:r>
              <a:rPr lang="en-AU" dirty="0" smtClean="0"/>
              <a:t>Aggressive schedules; C++ wastes time &amp; sanity.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Industry desperate for salvation.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Using this approach, if D proves successful, we can ween ourselves towards D in the future…</a:t>
            </a:r>
          </a:p>
          <a:p>
            <a:pPr marL="0" indent="0">
              <a:buNone/>
            </a:pPr>
            <a:endParaRPr lang="en-AU" dirty="0"/>
          </a:p>
          <a:p>
            <a:pPr marL="0" indent="0" algn="r">
              <a:buNone/>
            </a:pPr>
            <a:r>
              <a:rPr lang="en-AU" dirty="0" smtClean="0"/>
              <a:t>…and may we all live happily ever after.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That’s it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14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Considerations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8029983"/>
              </p:ext>
            </p:extLst>
          </p:nvPr>
        </p:nvGraphicFramePr>
        <p:xfrm>
          <a:off x="1619672" y="1916832"/>
          <a:ext cx="5703032" cy="1605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758"/>
                <a:gridCol w="1425758"/>
                <a:gridCol w="1425758"/>
                <a:gridCol w="1425758"/>
              </a:tblGrid>
              <a:tr h="28803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Light weight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Modern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Performance</a:t>
                      </a:r>
                      <a:endParaRPr lang="en-AU" sz="1400" dirty="0"/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Lua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en-AU" dirty="0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latin typeface="Wingdings" pitchFamily="2" charset="2"/>
                        </a:rPr>
                        <a:t>D</a:t>
                      </a:r>
                      <a:endParaRPr lang="en-AU" sz="2000" b="1" dirty="0"/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latin typeface="Wingdings" pitchFamily="2" charset="2"/>
                        </a:rPr>
                        <a:t>D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en-AU" dirty="0"/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C++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★★★★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latin typeface="Wingdings" pitchFamily="2" charset="2"/>
                        </a:rPr>
                        <a:t>D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804248" y="3933056"/>
            <a:ext cx="1656184" cy="864096"/>
          </a:xfrm>
          <a:prstGeom prst="wedgeRoundRectCallout">
            <a:avLst>
              <a:gd name="adj1" fmla="val -41366"/>
              <a:gd name="adj2" fmla="val 72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 should use D!</a:t>
            </a:r>
            <a:endParaRPr lang="en-AU" dirty="0"/>
          </a:p>
        </p:txBody>
      </p:sp>
      <p:pic>
        <p:nvPicPr>
          <p:cNvPr id="2052" name="Picture 4" descr="C:\Users\Manu\Desktop\trollf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58783"/>
            <a:ext cx="2599194" cy="2371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Manu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53136"/>
            <a:ext cx="1531752" cy="1743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971600" y="4237352"/>
            <a:ext cx="1559936" cy="792088"/>
          </a:xfrm>
          <a:prstGeom prst="cloudCallout">
            <a:avLst>
              <a:gd name="adj1" fmla="val 43710"/>
              <a:gd name="adj2" fmla="val 55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Hmm…</a:t>
            </a:r>
            <a:endParaRPr lang="en-A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8802150"/>
              </p:ext>
            </p:extLst>
          </p:nvPr>
        </p:nvGraphicFramePr>
        <p:xfrm>
          <a:off x="1619672" y="1700808"/>
          <a:ext cx="5703032" cy="2018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758"/>
                <a:gridCol w="1425758"/>
                <a:gridCol w="1425758"/>
                <a:gridCol w="1425758"/>
              </a:tblGrid>
              <a:tr h="28803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Light weight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Modern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Performance</a:t>
                      </a:r>
                      <a:endParaRPr lang="en-AU" sz="1400" dirty="0"/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Lua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en-AU" dirty="0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latin typeface="Wingdings" pitchFamily="2" charset="2"/>
                        </a:rPr>
                        <a:t>D</a:t>
                      </a:r>
                      <a:endParaRPr lang="en-AU" sz="2000" b="1" dirty="0"/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latin typeface="Wingdings" pitchFamily="2" charset="2"/>
                        </a:rPr>
                        <a:t>D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</a:t>
                      </a:r>
                      <a:endParaRPr lang="en-AU" dirty="0"/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C++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★★★★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smtClean="0">
                          <a:latin typeface="Wingdings" pitchFamily="2" charset="2"/>
                        </a:rPr>
                        <a:t>D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3114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AU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★★★☆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★★★★★</a:t>
                      </a:r>
                      <a:endParaRPr lang="en-A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6064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So we took it to the team…</a:t>
            </a:r>
            <a:endParaRPr lang="en-AU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11560" y="1561944"/>
            <a:ext cx="2376264" cy="1047717"/>
          </a:xfrm>
          <a:prstGeom prst="wedgeRoundRectCallout">
            <a:avLst>
              <a:gd name="adj1" fmla="val 35775"/>
              <a:gd name="adj2" fmla="val 71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 should use D!</a:t>
            </a:r>
          </a:p>
        </p:txBody>
      </p:sp>
      <p:pic>
        <p:nvPicPr>
          <p:cNvPr id="1029" name="Picture 5" descr="http://www.clker.com/cliparts/h/x/n/7/T/g/meeting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680520" cy="3447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6483079" y="5335068"/>
            <a:ext cx="1872208" cy="1008112"/>
          </a:xfrm>
          <a:prstGeom prst="cloudCallout">
            <a:avLst>
              <a:gd name="adj1" fmla="val -40611"/>
              <a:gd name="adj2" fmla="val -5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Gosh, he’s right!</a:t>
            </a:r>
            <a:endParaRPr lang="en-AU" dirty="0"/>
          </a:p>
        </p:txBody>
      </p:sp>
      <p:sp>
        <p:nvSpPr>
          <p:cNvPr id="6" name="Cloud Callout 5"/>
          <p:cNvSpPr/>
          <p:nvPr/>
        </p:nvSpPr>
        <p:spPr>
          <a:xfrm>
            <a:off x="6732240" y="3526955"/>
            <a:ext cx="2256524" cy="905956"/>
          </a:xfrm>
          <a:prstGeom prst="cloudCallout">
            <a:avLst>
              <a:gd name="adj1" fmla="val -56378"/>
              <a:gd name="adj2" fmla="val -18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00"/>
                </a:solidFill>
              </a:rPr>
              <a:t>Is it ready?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79512" y="3191635"/>
            <a:ext cx="2124744" cy="956428"/>
          </a:xfrm>
          <a:prstGeom prst="cloudCallout">
            <a:avLst>
              <a:gd name="adj1" fmla="val 44510"/>
              <a:gd name="adj2" fmla="val 44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is this D thing?</a:t>
            </a:r>
            <a:endParaRPr lang="en-AU" dirty="0"/>
          </a:p>
        </p:txBody>
      </p:sp>
      <p:sp>
        <p:nvSpPr>
          <p:cNvPr id="10" name="Cloud Callout 9"/>
          <p:cNvSpPr/>
          <p:nvPr/>
        </p:nvSpPr>
        <p:spPr>
          <a:xfrm>
            <a:off x="1691680" y="5622427"/>
            <a:ext cx="2304256" cy="1008112"/>
          </a:xfrm>
          <a:prstGeom prst="cloudCallout">
            <a:avLst>
              <a:gd name="adj1" fmla="val 29815"/>
              <a:gd name="adj2" fmla="val -65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Interesting…</a:t>
            </a:r>
            <a:endParaRPr lang="en-AU" dirty="0"/>
          </a:p>
        </p:txBody>
      </p:sp>
      <p:sp>
        <p:nvSpPr>
          <p:cNvPr id="12" name="Cloud Callout 11"/>
          <p:cNvSpPr/>
          <p:nvPr/>
        </p:nvSpPr>
        <p:spPr>
          <a:xfrm>
            <a:off x="5004049" y="1484784"/>
            <a:ext cx="2304255" cy="1224136"/>
          </a:xfrm>
          <a:prstGeom prst="cloudCallout">
            <a:avLst>
              <a:gd name="adj1" fmla="val -38573"/>
              <a:gd name="adj2" fmla="val 50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Someone buy this man a drink!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0897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6" grpId="0" animBg="1"/>
      <p:bldP spid="7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 it ready?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This is a fair concern…</a:t>
            </a:r>
          </a:p>
          <a:p>
            <a:pPr marL="0" indent="0">
              <a:buNone/>
            </a:pPr>
            <a:r>
              <a:rPr lang="en-AU" dirty="0" smtClean="0"/>
              <a:t>D has little experience in the commercial space.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Hedge our bets:</a:t>
            </a:r>
          </a:p>
          <a:p>
            <a:r>
              <a:rPr lang="en-AU" dirty="0" smtClean="0"/>
              <a:t>Initial plan was to use C-in-a-DLL</a:t>
            </a:r>
          </a:p>
          <a:p>
            <a:r>
              <a:rPr lang="en-AU" dirty="0" smtClean="0"/>
              <a:t>Build a framework that works with either language</a:t>
            </a:r>
          </a:p>
          <a:p>
            <a:r>
              <a:rPr lang="en-AU" dirty="0" smtClean="0"/>
              <a:t>If D doesn’t work out, fall back to C/C++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1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thus it begins…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9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7"/>
            <a:ext cx="8229600" cy="4382899"/>
          </a:xfrm>
        </p:spPr>
        <p:txBody>
          <a:bodyPr/>
          <a:lstStyle/>
          <a:p>
            <a:r>
              <a:rPr lang="en-AU" dirty="0" smtClean="0"/>
              <a:t>Windows/Visual Studio workflow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Visual-D!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Target x64/Win64</a:t>
            </a:r>
          </a:p>
          <a:p>
            <a:r>
              <a:rPr lang="en-AU" dirty="0" smtClean="0"/>
              <a:t>Symbolic Debugging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/>
              <a:t> </a:t>
            </a:r>
            <a:r>
              <a:rPr lang="en-AU" dirty="0" smtClean="0"/>
              <a:t>                No DMD! (only supports Win32)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9" name="Picture 3" descr="C:\Users\Manu\Desktop\Visua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2704452"/>
            <a:ext cx="471952" cy="7491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anu\Desktop\VisualStud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2633894"/>
            <a:ext cx="890247" cy="8902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anu\Desktop\Windo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60" y="2660514"/>
            <a:ext cx="837008" cy="837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60013" y="2894352"/>
            <a:ext cx="3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+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014392" y="2894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+</a:t>
            </a:r>
            <a:endParaRPr lang="en-AU" dirty="0"/>
          </a:p>
        </p:txBody>
      </p:sp>
      <p:pic>
        <p:nvPicPr>
          <p:cNvPr id="4098" name="Picture 2" descr="D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46" y="5168012"/>
            <a:ext cx="1190625" cy="904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nu\Desktop\junk\cro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1646595" cy="16465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4082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13107</TotalTime>
  <Words>2646</Words>
  <Application>Microsoft Office PowerPoint</Application>
  <PresentationFormat>On-screen Show (4:3)</PresentationFormat>
  <Paragraphs>727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Using D alongside a typical game engine</vt:lpstr>
      <vt:lpstr>D is awesome… but can it be used in a commercial game?</vt:lpstr>
      <vt:lpstr>“How did we come to this?”, I hear you ask...</vt:lpstr>
      <vt:lpstr>“How did we come to this?”, I hear you ask...</vt:lpstr>
      <vt:lpstr>Considerations</vt:lpstr>
      <vt:lpstr>So we took it to the team…</vt:lpstr>
      <vt:lpstr>Is it ready?</vt:lpstr>
      <vt:lpstr>And thus it begins…</vt:lpstr>
      <vt:lpstr>Requirements</vt:lpstr>
      <vt:lpstr>Options?</vt:lpstr>
      <vt:lpstr>So we have a compiler</vt:lpstr>
      <vt:lpstr>Goals</vt:lpstr>
      <vt:lpstr>1. Rapid iteration</vt:lpstr>
      <vt:lpstr>1. Rapid iteration</vt:lpstr>
      <vt:lpstr>1. Rapid iteration</vt:lpstr>
      <vt:lpstr>1. Rapid iteration</vt:lpstr>
      <vt:lpstr>2. Dynamic Linkage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3. Interact with the engine</vt:lpstr>
      <vt:lpstr>4. Making use of plugins</vt:lpstr>
      <vt:lpstr>4. Making use of plugins</vt:lpstr>
      <vt:lpstr>4. Making use of plugins</vt:lpstr>
      <vt:lpstr>4. Making use of plugins</vt:lpstr>
      <vt:lpstr>4. Making use of plugins</vt:lpstr>
      <vt:lpstr>5. Retain object state</vt:lpstr>
      <vt:lpstr>5. Retain object state</vt:lpstr>
      <vt:lpstr>Afterthoughts &amp; improvements</vt:lpstr>
      <vt:lpstr>We have a system</vt:lpstr>
      <vt:lpstr>Stuff programmers love…</vt:lpstr>
      <vt:lpstr>Stuff programmers love…</vt:lpstr>
      <vt:lpstr>Stuff programmers love…</vt:lpstr>
      <vt:lpstr>Final thoughts</vt:lpstr>
      <vt:lpstr>That’s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 alongside a game engine</dc:title>
  <dc:creator>Manu Evans</dc:creator>
  <cp:lastModifiedBy>Dufus</cp:lastModifiedBy>
  <cp:revision>223</cp:revision>
  <dcterms:created xsi:type="dcterms:W3CDTF">2013-04-15T10:49:31Z</dcterms:created>
  <dcterms:modified xsi:type="dcterms:W3CDTF">2013-04-30T22:13:53Z</dcterms:modified>
</cp:coreProperties>
</file>