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  <p:sldId id="264" r:id="rId9"/>
    <p:sldId id="268" r:id="rId10"/>
    <p:sldId id="269" r:id="rId11"/>
    <p:sldId id="266" r:id="rId12"/>
  </p:sldIdLst>
  <p:sldSz cx="18288000" cy="10287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TT Octosquares Compresse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33497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9108" y="517674"/>
            <a:ext cx="1284760" cy="20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CodeWarriorZ</a:t>
            </a:r>
            <a:endParaRPr lang="en-US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061681" y="3427420"/>
            <a:ext cx="10164638" cy="309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 dirty="0" err="1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CodeWarriorZ</a:t>
            </a:r>
            <a:endParaRPr lang="en-US" sz="18068" dirty="0">
              <a:solidFill>
                <a:srgbClr val="FFFFFF"/>
              </a:solidFill>
              <a:latin typeface="TT Octosquares Compressed"/>
              <a:ea typeface="TT Octosquares Compressed"/>
              <a:cs typeface="TT Octosquares Compressed"/>
              <a:sym typeface="TT Octosquares Compressed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4D7EC-6244-CCAE-7E51-E511D4767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15241CD-6987-6EB1-8674-23F378F7BF09}"/>
              </a:ext>
            </a:extLst>
          </p:cNvPr>
          <p:cNvSpPr/>
          <p:nvPr/>
        </p:nvSpPr>
        <p:spPr>
          <a:xfrm>
            <a:off x="0" y="2051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9595C3-55CC-39D6-63D4-E41C7D342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66478"/>
            <a:ext cx="16611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800" b="1" dirty="0">
                <a:solidFill>
                  <a:schemeClr val="bg1"/>
                </a:solidFill>
                <a:latin typeface="TT Octosquares Compressed" panose="020B0604020202020204" charset="0"/>
              </a:rPr>
              <a:t>-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IR Flame Sensor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Battery 3.7V 2500mAh (18650)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Water Flow Sensor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DHT11 Temperature and Humidity Sensor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Soil Moisture Sensor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Relay Module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Rain Sensor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RTC DS3231 Module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</p:txBody>
      </p:sp>
    </p:spTree>
    <p:extLst>
      <p:ext uri="{BB962C8B-B14F-4D97-AF65-F5344CB8AC3E}">
        <p14:creationId xmlns:p14="http://schemas.microsoft.com/office/powerpoint/2010/main" val="374908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39108" y="517674"/>
            <a:ext cx="1284760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CodeWarriorZ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61681" y="3220694"/>
            <a:ext cx="10164638" cy="3464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THANK YOU</a:t>
            </a:r>
          </a:p>
        </p:txBody>
      </p:sp>
      <p:sp>
        <p:nvSpPr>
          <p:cNvPr id="9" name="Freeform 9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72C9E-B303-F2B1-C524-73F6AA3291D3}"/>
              </a:ext>
            </a:extLst>
          </p:cNvPr>
          <p:cNvSpPr txBox="1"/>
          <p:nvPr/>
        </p:nvSpPr>
        <p:spPr>
          <a:xfrm>
            <a:off x="1447800" y="902110"/>
            <a:ext cx="1516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TEAM NAME:</a:t>
            </a:r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  </a:t>
            </a:r>
            <a:r>
              <a:rPr lang="en-IN" sz="4800" b="1" dirty="0" err="1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CodeWarriorZ</a:t>
            </a:r>
            <a:endParaRPr lang="en-IN" sz="4800" b="1" dirty="0">
              <a:solidFill>
                <a:schemeClr val="bg1"/>
              </a:solidFill>
              <a:latin typeface="TT Octosquares Compressed" panose="020B0604020202020204" charset="0"/>
              <a:cs typeface="Times New Roman" panose="02020603050405020304" pitchFamily="18" charset="0"/>
            </a:endParaRPr>
          </a:p>
          <a:p>
            <a:pPr algn="ctr"/>
            <a:endParaRPr lang="en-IN" sz="4800" b="1" dirty="0">
              <a:solidFill>
                <a:schemeClr val="bg1"/>
              </a:solidFill>
              <a:latin typeface="TT Octosquares Compressed" panose="020B0604020202020204" charset="0"/>
              <a:cs typeface="Times New Roman" panose="02020603050405020304" pitchFamily="18" charset="0"/>
            </a:endParaRPr>
          </a:p>
          <a:p>
            <a:pPr algn="ctr"/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Members:</a:t>
            </a:r>
          </a:p>
          <a:p>
            <a:pPr algn="ctr"/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 1. Deepak Mehta</a:t>
            </a:r>
          </a:p>
          <a:p>
            <a:pPr algn="ctr"/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 2. Karan Mondal</a:t>
            </a:r>
          </a:p>
          <a:p>
            <a:pPr algn="ctr"/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3. Rishabh Dave</a:t>
            </a:r>
          </a:p>
          <a:p>
            <a:pPr algn="ctr"/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    4. Prashant Sharma</a:t>
            </a:r>
          </a:p>
          <a:p>
            <a:pPr algn="ctr"/>
            <a:endParaRPr lang="en-IN" sz="4800" b="1" dirty="0">
              <a:solidFill>
                <a:schemeClr val="bg1"/>
              </a:solidFill>
              <a:latin typeface="TT Octosquares Compressed" panose="020B0604020202020204" charset="0"/>
              <a:cs typeface="Times New Roman" panose="02020603050405020304" pitchFamily="18" charset="0"/>
            </a:endParaRPr>
          </a:p>
          <a:p>
            <a:pPr algn="ctr"/>
            <a:r>
              <a:rPr lang="en-IN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College: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4800" b="1" dirty="0" err="1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Thadomal</a:t>
            </a:r>
            <a:r>
              <a:rPr lang="en-US" sz="4800" b="1" dirty="0">
                <a:solidFill>
                  <a:schemeClr val="bg1"/>
                </a:solidFill>
                <a:latin typeface="TT Octosquares Compressed" panose="020B0604020202020204" charset="0"/>
                <a:cs typeface="Times New Roman" panose="02020603050405020304" pitchFamily="18" charset="0"/>
              </a:rPr>
              <a:t> Shahani Engineering College</a:t>
            </a:r>
            <a:endParaRPr lang="en-IN" sz="4800" b="1" dirty="0">
              <a:solidFill>
                <a:schemeClr val="bg1"/>
              </a:solidFill>
              <a:latin typeface="TT Octosquares Compressed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1F011-502B-4E9D-7613-FE90FBAAF750}"/>
              </a:ext>
            </a:extLst>
          </p:cNvPr>
          <p:cNvSpPr txBox="1"/>
          <p:nvPr/>
        </p:nvSpPr>
        <p:spPr>
          <a:xfrm>
            <a:off x="1295400" y="876300"/>
            <a:ext cx="15925800" cy="832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Component Descriptions :(Each Component Has Been Used Only Once)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ESP32-S3 Dev Module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Dual-core, Wi-Fi, Bluetooth 5, USB-OTG, 44 GPIOs, ADC, DAC, I2C, SPI.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MQ-135 Gas Sensor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gases, air quality, </a:t>
            </a:r>
            <a:r>
              <a:rPr lang="en-IN" sz="4000" dirty="0" err="1">
                <a:solidFill>
                  <a:schemeClr val="bg1"/>
                </a:solidFill>
                <a:latin typeface="TT Octosquares Compressed" panose="020B0604020202020204" charset="0"/>
              </a:rPr>
              <a:t>analog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output, adjustable sensitivity, pollution monitoring.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Sound Sensor Module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noise, </a:t>
            </a:r>
            <a:r>
              <a:rPr lang="en-IN" sz="4000" dirty="0" err="1">
                <a:solidFill>
                  <a:schemeClr val="bg1"/>
                </a:solidFill>
                <a:latin typeface="TT Octosquares Compressed" panose="020B0604020202020204" charset="0"/>
              </a:rPr>
              <a:t>analog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/digital output, microphone-based, adjustable sensitivity, audio applications.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Voltage Booster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Steps up voltage, efficient, compact, DC-DC converter, battery-powered circuits.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Dust Sensor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dust, air quality monitoring, optical sensing, </a:t>
            </a:r>
            <a:r>
              <a:rPr lang="en-IN" sz="4000" dirty="0" err="1">
                <a:solidFill>
                  <a:schemeClr val="bg1"/>
                </a:solidFill>
                <a:latin typeface="TT Octosquares Compressed" panose="020B0604020202020204" charset="0"/>
              </a:rPr>
              <a:t>analog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output, pollution control.</a:t>
            </a:r>
          </a:p>
          <a:p>
            <a:pPr>
              <a:lnSpc>
                <a:spcPct val="150000"/>
              </a:lnSpc>
            </a:pPr>
            <a:endParaRPr lang="en-IN" sz="4000" dirty="0">
              <a:solidFill>
                <a:schemeClr val="bg1"/>
              </a:solidFill>
              <a:latin typeface="TT Octosquares Compressed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A9DAA-6A84-238C-26AF-DD18CB647A46}"/>
              </a:ext>
            </a:extLst>
          </p:cNvPr>
          <p:cNvSpPr txBox="1"/>
          <p:nvPr/>
        </p:nvSpPr>
        <p:spPr>
          <a:xfrm>
            <a:off x="1143000" y="1038314"/>
            <a:ext cx="1569720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6.Hall Effect Sensor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magnetic fields, contactless, digital/</a:t>
            </a:r>
            <a:r>
              <a:rPr lang="en-IN" sz="4000" dirty="0" err="1">
                <a:solidFill>
                  <a:schemeClr val="bg1"/>
                </a:solidFill>
                <a:latin typeface="TT Octosquares Compressed" panose="020B0604020202020204" charset="0"/>
              </a:rPr>
              <a:t>analog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output, motor speed, proximity sensing.</a:t>
            </a: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7.MAX471 Current &amp; Voltage Sensor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Measures voltage/current, bidirectional, high precision, </a:t>
            </a:r>
            <a:r>
              <a:rPr lang="en-IN" sz="4000" dirty="0" err="1">
                <a:solidFill>
                  <a:schemeClr val="bg1"/>
                </a:solidFill>
                <a:latin typeface="TT Octosquares Compressed" panose="020B0604020202020204" charset="0"/>
              </a:rPr>
              <a:t>analog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output, power monitoring.</a:t>
            </a: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8.OLED Display</a:t>
            </a:r>
            <a:r>
              <a:rPr lang="en-IN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Compact, high contrast, I2C/SPI interface, 128x64 pixels, low power consumption.</a:t>
            </a:r>
            <a:endParaRPr lang="en-US" altLang="en-US" sz="4000" b="1" dirty="0">
              <a:solidFill>
                <a:schemeClr val="bg1"/>
              </a:solidFill>
              <a:latin typeface="TT Octosquares Compressed" panose="020B060402020202020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9.BME280 Environmental Sensor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Measures temperature, humidity, pressure, I2C/SPI, weather monitoring, low power.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10.Solar Panel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Converts sunlight, renewable energy, portable, efficient, powers small electronics, eco-friendly. </a:t>
            </a:r>
          </a:p>
          <a:p>
            <a:pPr>
              <a:lnSpc>
                <a:spcPct val="150000"/>
              </a:lnSpc>
            </a:pPr>
            <a:endParaRPr lang="en-IN" sz="4000" dirty="0">
              <a:latin typeface="TT Octosquares Compresse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12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7D220-C9F7-57D0-4E1E-6790F3F02E30}"/>
              </a:ext>
            </a:extLst>
          </p:cNvPr>
          <p:cNvSpPr txBox="1"/>
          <p:nvPr/>
        </p:nvSpPr>
        <p:spPr>
          <a:xfrm>
            <a:off x="1143000" y="1442487"/>
            <a:ext cx="16383000" cy="832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11.Rechargeable Module (TP4056)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Charges Li-ion batteries, 3.7V, overcharge protection, USB input, compact.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12.IR Flame Sensor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fire, infrared-based, digital/analog output, fast response, safety applications.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13.Battery 3.7V 2500mAh (18650)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Rechargeable, lithium-ion, high capacity, 3.7V, portable, energy-efficient.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14.Water Flow Sensor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Measures water flow, pulse output, plastic body, used in pipelines.</a:t>
            </a:r>
            <a:endParaRPr lang="en-US" altLang="en-US" sz="4000" b="1" dirty="0">
              <a:solidFill>
                <a:schemeClr val="bg1"/>
              </a:solidFill>
              <a:latin typeface="TT Octosquares Compressed" panose="020B060402020202020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15.DHT11 Temperature &amp; Humidity Sensor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Measures temperature/humidity, digital output, low-cost, I2C, weather monitoring.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58" y="-2581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71DB8-3315-E7FF-E02D-74EF4C14BFBD}"/>
              </a:ext>
            </a:extLst>
          </p:cNvPr>
          <p:cNvSpPr txBox="1"/>
          <p:nvPr/>
        </p:nvSpPr>
        <p:spPr>
          <a:xfrm>
            <a:off x="1295400" y="1638300"/>
            <a:ext cx="15392400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16.Soil Moisture Sensor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soil moisture, analog/digital output, agriculture, irrigation systems, plant monitoring. </a:t>
            </a:r>
            <a:endParaRPr lang="en-US" altLang="en-US" sz="4000" b="1" dirty="0">
              <a:solidFill>
                <a:schemeClr val="bg1"/>
              </a:solidFill>
              <a:latin typeface="TT Octosquares Compressed" panose="020B060402020202020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17.Relay Module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Switches high-power devices, electrically isolated, microcontroller compatible, automation, safety.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18.Rain Sensor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Detects rain, analog/digital output, weather monitoring, smart irrigation, waterproof.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chemeClr val="bg1"/>
                </a:solidFill>
                <a:latin typeface="TT Octosquares Compressed" panose="020B0604020202020204" charset="0"/>
              </a:rPr>
              <a:t>19.RTC DS3231 Module</a:t>
            </a:r>
            <a:r>
              <a:rPr lang="en-US" alt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 – Real-time clock, highly accurate, I2C, battery-backed, temperature compensated, low power.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A2CFE-5AB4-B04F-A845-6D2052EE1D3C}"/>
              </a:ext>
            </a:extLst>
          </p:cNvPr>
          <p:cNvSpPr txBox="1"/>
          <p:nvPr/>
        </p:nvSpPr>
        <p:spPr>
          <a:xfrm>
            <a:off x="685800" y="495300"/>
            <a:ext cx="167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T Octosquares Compressed" panose="020B0604020202020204" charset="0"/>
              </a:rPr>
              <a:t>SCHEMATIC DIAGRRAM:</a:t>
            </a:r>
            <a:endParaRPr lang="en-IN" sz="3600" dirty="0">
              <a:solidFill>
                <a:schemeClr val="bg1"/>
              </a:solidFill>
              <a:latin typeface="TT Octosquares Compressed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3F502-F9F1-6BEE-0E03-71E016023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004" y="1288584"/>
            <a:ext cx="12249796" cy="85068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5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E08FF-2D5A-0B86-B073-50801ED04401}"/>
              </a:ext>
            </a:extLst>
          </p:cNvPr>
          <p:cNvSpPr txBox="1"/>
          <p:nvPr/>
        </p:nvSpPr>
        <p:spPr>
          <a:xfrm>
            <a:off x="609600" y="495300"/>
            <a:ext cx="1691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T Octosquares Compressed" panose="020B0604020202020204" charset="0"/>
              </a:rPr>
              <a:t>PCB DIAGRAM:</a:t>
            </a:r>
            <a:endParaRPr lang="en-IN" sz="4000" dirty="0">
              <a:solidFill>
                <a:schemeClr val="bg1"/>
              </a:solidFill>
              <a:latin typeface="TT Octosquares Compressed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B796F-A092-05AA-238F-6A66E5CFC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390243"/>
            <a:ext cx="12368811" cy="84014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5067A-9E8F-E6E3-0688-D5F7A8C5C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FDBED72-1AE5-5D41-3482-D738AA55A72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EB138-8AB2-24DC-AF99-94F3A4C087D6}"/>
              </a:ext>
            </a:extLst>
          </p:cNvPr>
          <p:cNvSpPr txBox="1"/>
          <p:nvPr/>
        </p:nvSpPr>
        <p:spPr>
          <a:xfrm>
            <a:off x="685800" y="495300"/>
            <a:ext cx="1676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T Octosquares Compressed" panose="020B0604020202020204" charset="0"/>
              </a:rPr>
              <a:t>References:</a:t>
            </a:r>
          </a:p>
          <a:p>
            <a:r>
              <a:rPr lang="en-US" sz="3200" dirty="0">
                <a:solidFill>
                  <a:schemeClr val="bg1"/>
                </a:solidFill>
                <a:latin typeface="TT Octosquares Compressed" panose="020B0604020202020204" charset="0"/>
              </a:rPr>
              <a:t>	Google.com</a:t>
            </a:r>
          </a:p>
          <a:p>
            <a:r>
              <a:rPr lang="en-US" sz="3200" dirty="0">
                <a:solidFill>
                  <a:schemeClr val="bg1"/>
                </a:solidFill>
                <a:latin typeface="TT Octosquares Compressed" panose="020B0604020202020204" charset="0"/>
              </a:rPr>
              <a:t>	ChatGPT</a:t>
            </a:r>
          </a:p>
          <a:p>
            <a:endParaRPr lang="en-US" sz="3200" dirty="0">
              <a:solidFill>
                <a:schemeClr val="bg1"/>
              </a:solidFill>
              <a:latin typeface="TT Octosquares Compressed" panose="020B060402020202020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T Octosquares Compressed" panose="020B0604020202020204" charset="0"/>
              </a:rPr>
              <a:t>Availability Of Components:</a:t>
            </a:r>
          </a:p>
          <a:p>
            <a:endParaRPr lang="en-US" sz="3200" dirty="0">
              <a:solidFill>
                <a:schemeClr val="bg1"/>
              </a:solidFill>
              <a:latin typeface="TT Octosquares Compressed" panose="020B0604020202020204" charset="0"/>
            </a:endParaRPr>
          </a:p>
          <a:p>
            <a:endParaRPr lang="en-US" sz="3200" dirty="0">
              <a:solidFill>
                <a:schemeClr val="bg1"/>
              </a:solidFill>
              <a:latin typeface="TT Octosquares Compressed" panose="020B060402020202020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79EEE8-5FD5-4B0A-79C9-0F3999E5F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65015"/>
            <a:ext cx="13487400" cy="776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b="1" dirty="0">
              <a:solidFill>
                <a:schemeClr val="bg1"/>
              </a:solidFill>
              <a:latin typeface="TT Octosquares Compresse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ESP32-S3 Dev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Espressif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MQ-135 Gas Sensor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Instructables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Sound Sensor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Voltage Booster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Dust Sensor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Hall Effect Sensor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MAX471 Current and Voltage Sensor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OLED Display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BME280 Environmental Sensor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Solar Panel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Rechargeable Module (TP4056)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T Octosquares Compressed" panose="020B0604020202020204" charset="0"/>
              </a:rPr>
              <a:t> - 29 Free Guides for Sensors and Modules </a:t>
            </a:r>
          </a:p>
        </p:txBody>
      </p:sp>
    </p:spTree>
    <p:extLst>
      <p:ext uri="{BB962C8B-B14F-4D97-AF65-F5344CB8AC3E}">
        <p14:creationId xmlns:p14="http://schemas.microsoft.com/office/powerpoint/2010/main" val="398352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678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TT Octosquares Compressed</vt:lpstr>
      <vt:lpstr>Open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Futuristic Technology Presentation</dc:title>
  <cp:lastModifiedBy>prashantsharma.2006@outlook.com</cp:lastModifiedBy>
  <cp:revision>6</cp:revision>
  <dcterms:created xsi:type="dcterms:W3CDTF">2006-08-16T00:00:00Z</dcterms:created>
  <dcterms:modified xsi:type="dcterms:W3CDTF">2025-03-08T10:05:11Z</dcterms:modified>
  <dc:identifier>DAGhHqL80us</dc:identifier>
</cp:coreProperties>
</file>