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sldIdLst>
    <p:sldId id="530" r:id="rId5"/>
    <p:sldId id="537" r:id="rId6"/>
    <p:sldId id="531" r:id="rId7"/>
    <p:sldId id="532" r:id="rId8"/>
    <p:sldId id="533" r:id="rId9"/>
    <p:sldId id="534" r:id="rId10"/>
    <p:sldId id="535" r:id="rId11"/>
    <p:sldId id="53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EBB77-4776-4A94-A62F-634BEBA64950}" v="13" dt="2023-08-23T02:43:22.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8" autoAdjust="0"/>
    <p:restoredTop sz="94422"/>
  </p:normalViewPr>
  <p:slideViewPr>
    <p:cSldViewPr snapToGrid="0">
      <p:cViewPr varScale="1">
        <p:scale>
          <a:sx n="121" d="100"/>
          <a:sy n="121" d="100"/>
        </p:scale>
        <p:origin x="4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1/22/24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‹N°›</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‹N°›</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‹N°›</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‹N°›</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‹N°›</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‹N°›</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‹N°›</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‹N°›</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‹N°›</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‹N°›</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‹N°›</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‹N°›</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‹N°›</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‹N°›</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dirty="0"/>
              <a:t>Architecture MVC de </a:t>
            </a:r>
            <a:r>
              <a:rPr dirty="0" err="1"/>
              <a:t>l'Application</a:t>
            </a:r>
            <a:r>
              <a:rPr dirty="0"/>
              <a:t> </a:t>
            </a:r>
            <a:r>
              <a:rPr dirty="0" err="1"/>
              <a:t>Instagrid</a:t>
            </a:r>
            <a:endParaRPr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fr-FR" dirty="0"/>
              <a:t>Projet 4 </a:t>
            </a:r>
            <a:r>
              <a:rPr lang="fr-FR" dirty="0" err="1"/>
              <a:t>openclassroom</a:t>
            </a:r>
            <a:endParaRPr dirty="0"/>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0615" y="539068"/>
            <a:ext cx="3443514" cy="1616203"/>
          </a:xfrm>
        </p:spPr>
        <p:txBody>
          <a:bodyPr anchor="b">
            <a:normAutofit/>
          </a:bodyPr>
          <a:lstStyle/>
          <a:p>
            <a:r>
              <a:rPr lang="fr-FR" sz="2200" dirty="0">
                <a:solidFill>
                  <a:schemeClr val="tx1"/>
                </a:solidFill>
              </a:rPr>
              <a:t>Diagramme de l'Architecture MVC</a:t>
            </a:r>
          </a:p>
        </p:txBody>
      </p:sp>
      <p:pic>
        <p:nvPicPr>
          <p:cNvPr id="5" name="Image 4" descr="Une image contenant texte, capture d’écran, conception&#10;&#10;Description générée automatiquement">
            <a:extLst>
              <a:ext uri="{FF2B5EF4-FFF2-40B4-BE49-F238E27FC236}">
                <a16:creationId xmlns:a16="http://schemas.microsoft.com/office/drawing/2014/main" id="{8B640309-8228-660B-E615-A2FFC45AD93D}"/>
              </a:ext>
            </a:extLst>
          </p:cNvPr>
          <p:cNvPicPr>
            <a:picLocks noChangeAspect="1"/>
          </p:cNvPicPr>
          <p:nvPr/>
        </p:nvPicPr>
        <p:blipFill>
          <a:blip r:embed="rId2"/>
          <a:stretch>
            <a:fillRect/>
          </a:stretch>
        </p:blipFill>
        <p:spPr>
          <a:xfrm>
            <a:off x="5721" y="1160204"/>
            <a:ext cx="7962820" cy="4140666"/>
          </a:xfrm>
          <a:prstGeom prst="rect">
            <a:avLst/>
          </a:prstGeom>
        </p:spPr>
      </p:pic>
      <p:sp>
        <p:nvSpPr>
          <p:cNvPr id="3" name="Content Placeholder 2"/>
          <p:cNvSpPr>
            <a:spLocks noGrp="1"/>
          </p:cNvSpPr>
          <p:nvPr>
            <p:ph idx="1"/>
          </p:nvPr>
        </p:nvSpPr>
        <p:spPr>
          <a:xfrm>
            <a:off x="8400615" y="2571462"/>
            <a:ext cx="3443514" cy="3447832"/>
          </a:xfrm>
        </p:spPr>
        <p:txBody>
          <a:bodyPr anchor="t">
            <a:normAutofit/>
          </a:bodyPr>
          <a:lstStyle/>
          <a:p>
            <a:r>
              <a:rPr lang="fr-FR" sz="2000" dirty="0">
                <a:solidFill>
                  <a:schemeClr val="tx1"/>
                </a:solidFill>
              </a:rPr>
              <a:t>Illustration des interactions entre composants.</a:t>
            </a:r>
          </a:p>
          <a:p>
            <a:r>
              <a:rPr lang="fr-FR" sz="2000" dirty="0">
                <a:solidFill>
                  <a:schemeClr val="tx1"/>
                </a:solidFill>
              </a:rPr>
              <a:t>Visualisation claire de l'architecture.</a:t>
            </a:r>
          </a:p>
          <a:p>
            <a:endParaRPr lang="fr-FR" sz="2000" dirty="0"/>
          </a:p>
        </p:txBody>
      </p:sp>
      <p:grpSp>
        <p:nvGrpSpPr>
          <p:cNvPr id="10" name="Group 9">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à l'Architecture MVC</a:t>
            </a:r>
          </a:p>
        </p:txBody>
      </p:sp>
      <p:sp>
        <p:nvSpPr>
          <p:cNvPr id="3" name="Content Placeholder 2"/>
          <p:cNvSpPr>
            <a:spLocks noGrp="1"/>
          </p:cNvSpPr>
          <p:nvPr>
            <p:ph idx="1"/>
          </p:nvPr>
        </p:nvSpPr>
        <p:spPr>
          <a:xfrm>
            <a:off x="1536191" y="2212848"/>
            <a:ext cx="9688857" cy="4051318"/>
          </a:xfrm>
        </p:spPr>
        <p:txBody>
          <a:bodyPr/>
          <a:lstStyle/>
          <a:p>
            <a:r>
              <a:rPr dirty="0"/>
              <a:t>Explication de </a:t>
            </a:r>
            <a:r>
              <a:rPr dirty="0" err="1"/>
              <a:t>l'architecture</a:t>
            </a:r>
            <a:r>
              <a:rPr dirty="0"/>
              <a:t> MVC.</a:t>
            </a:r>
            <a:endParaRPr lang="fr-FR" dirty="0"/>
          </a:p>
          <a:p>
            <a:pPr marL="0" indent="0">
              <a:buNone/>
            </a:pPr>
            <a:r>
              <a:rPr lang="fr-FR" sz="1000" b="0" i="0" dirty="0">
                <a:solidFill>
                  <a:srgbClr val="D1D5DB"/>
                </a:solidFill>
                <a:effectLst/>
                <a:latin typeface="Söhne"/>
              </a:rPr>
              <a:t>	L'architecture Modèle-Vue-Contrôleur (MVC) est un schéma de conception qui sépare les données de l'application (modèle), l'interface utilisateur (vue) et la 	logique de contrôle (contrôleur). Cette séparation permet de faciliter la maintenance et l'évolution du code en isolant les composants fonctionnels.</a:t>
            </a:r>
            <a:endParaRPr sz="1000" dirty="0"/>
          </a:p>
          <a:p>
            <a:r>
              <a:rPr dirty="0"/>
              <a:t>Importance dans le </a:t>
            </a:r>
            <a:r>
              <a:rPr dirty="0" err="1"/>
              <a:t>développement</a:t>
            </a:r>
            <a:r>
              <a:rPr dirty="0"/>
              <a:t> iOS.</a:t>
            </a:r>
            <a:endParaRPr lang="fr-FR" dirty="0"/>
          </a:p>
          <a:p>
            <a:pPr marL="0" indent="0">
              <a:buNone/>
            </a:pPr>
            <a:r>
              <a:rPr lang="fr-FR" sz="1000" b="0" i="0" dirty="0">
                <a:solidFill>
                  <a:srgbClr val="D1D5DB"/>
                </a:solidFill>
                <a:effectLst/>
                <a:latin typeface="Söhne"/>
              </a:rPr>
              <a:t>	Dans le développement iOS, MVC est essentiel car il aide à organiser le code de manière structurée, rendant l'application plus facile à gérer et à déboguer. Apple 	recommande fortement cette architecture pour toutes les applications développées sur ses plateformes, car elle s'intègre bien avec le cycle de vie des applications 	iOS et les </a:t>
            </a:r>
            <a:r>
              <a:rPr lang="fr-FR" sz="1000" b="0" i="0" dirty="0" err="1">
                <a:solidFill>
                  <a:srgbClr val="D1D5DB"/>
                </a:solidFill>
                <a:effectLst/>
                <a:latin typeface="Söhne"/>
              </a:rPr>
              <a:t>frameworks</a:t>
            </a:r>
            <a:r>
              <a:rPr lang="fr-FR" sz="1000" b="0" i="0" dirty="0">
                <a:solidFill>
                  <a:srgbClr val="D1D5DB"/>
                </a:solidFill>
                <a:effectLst/>
                <a:latin typeface="Söhne"/>
              </a:rPr>
              <a:t> Cocoa </a:t>
            </a:r>
            <a:r>
              <a:rPr lang="fr-FR" sz="1000" b="0" i="0" dirty="0" err="1">
                <a:solidFill>
                  <a:srgbClr val="D1D5DB"/>
                </a:solidFill>
                <a:effectLst/>
                <a:latin typeface="Söhne"/>
              </a:rPr>
              <a:t>Touch</a:t>
            </a:r>
            <a:r>
              <a:rPr lang="fr-FR" sz="1000" b="0" i="0" dirty="0">
                <a:solidFill>
                  <a:srgbClr val="D1D5DB"/>
                </a:solidFill>
                <a:effectLst/>
                <a:latin typeface="Söhne"/>
              </a:rPr>
              <a:t>.</a:t>
            </a:r>
            <a:endParaRPr sz="1000" dirty="0"/>
          </a:p>
          <a:p>
            <a:r>
              <a:rPr dirty="0"/>
              <a:t>Division </a:t>
            </a:r>
            <a:r>
              <a:rPr dirty="0" err="1"/>
              <a:t>en</a:t>
            </a:r>
            <a:r>
              <a:rPr dirty="0"/>
              <a:t> trois </a:t>
            </a:r>
            <a:r>
              <a:rPr dirty="0" err="1"/>
              <a:t>composants</a:t>
            </a:r>
            <a:r>
              <a:rPr dirty="0"/>
              <a:t> </a:t>
            </a:r>
            <a:r>
              <a:rPr dirty="0" err="1"/>
              <a:t>interconnectés</a:t>
            </a:r>
            <a:r>
              <a:rPr dirty="0"/>
              <a:t>.</a:t>
            </a:r>
            <a:endParaRPr lang="fr-FR" dirty="0"/>
          </a:p>
          <a:p>
            <a:pPr marL="0" indent="0">
              <a:buNone/>
            </a:pPr>
            <a:r>
              <a:rPr lang="fr-FR" sz="1000" b="0" i="0" dirty="0">
                <a:solidFill>
                  <a:srgbClr val="D1D5DB"/>
                </a:solidFill>
                <a:effectLst/>
                <a:latin typeface="Söhne"/>
              </a:rPr>
              <a:t>	Les trois composants du MVC interagissent de la manière suivante : le modèle gère les données et la logique métier, la vue affiche les données à l'utilisateur et le 	contrôleur agit comme un intermédiaire entre le modèle et la vue, en gérant la logique de l'interface utilisateur, les événements et les mises à jour des données.</a:t>
            </a:r>
            <a:endParaRPr sz="1000" dirty="0"/>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Le </a:t>
            </a:r>
            <a:r>
              <a:rPr dirty="0" err="1"/>
              <a:t>Modèle</a:t>
            </a:r>
            <a:r>
              <a:rPr dirty="0"/>
              <a:t> (Model)</a:t>
            </a:r>
          </a:p>
        </p:txBody>
      </p:sp>
      <p:sp>
        <p:nvSpPr>
          <p:cNvPr id="3" name="Content Placeholder 2"/>
          <p:cNvSpPr>
            <a:spLocks noGrp="1"/>
          </p:cNvSpPr>
          <p:nvPr>
            <p:ph idx="1"/>
          </p:nvPr>
        </p:nvSpPr>
        <p:spPr>
          <a:xfrm>
            <a:off x="1536191" y="2212847"/>
            <a:ext cx="10445601" cy="3925193"/>
          </a:xfrm>
        </p:spPr>
        <p:txBody>
          <a:bodyPr/>
          <a:lstStyle/>
          <a:p>
            <a:r>
              <a:rPr dirty="0"/>
              <a:t>Description du </a:t>
            </a:r>
            <a:r>
              <a:rPr dirty="0" err="1"/>
              <a:t>fichier</a:t>
            </a:r>
            <a:r>
              <a:rPr dirty="0"/>
              <a:t> Model</a:t>
            </a:r>
            <a:r>
              <a:rPr lang="fr-FR" dirty="0"/>
              <a:t>e</a:t>
            </a:r>
            <a:r>
              <a:rPr dirty="0"/>
              <a:t>.swift.</a:t>
            </a:r>
            <a:endParaRPr lang="fr-FR" dirty="0"/>
          </a:p>
          <a:p>
            <a:pPr marL="0" indent="0">
              <a:buNone/>
            </a:pPr>
            <a:r>
              <a:rPr lang="fr-FR" sz="1000" b="0" i="0" dirty="0">
                <a:solidFill>
                  <a:srgbClr val="D1D5DB"/>
                </a:solidFill>
                <a:effectLst/>
                <a:latin typeface="Söhne"/>
              </a:rPr>
              <a:t>	Le fichier </a:t>
            </a:r>
            <a:r>
              <a:rPr lang="fr-FR" sz="1000" dirty="0" err="1"/>
              <a:t>Modele.swift</a:t>
            </a:r>
            <a:r>
              <a:rPr lang="fr-FR" sz="1000" b="0" i="0" dirty="0">
                <a:solidFill>
                  <a:srgbClr val="D1D5DB"/>
                </a:solidFill>
                <a:effectLst/>
                <a:latin typeface="Söhne"/>
              </a:rPr>
              <a:t> est le cœur de la logique métier dans une application utilisant l'architecture MVC. Il définit le modèle de données de l'application, incluant les structures, les 	classes, et les méthodes nécessaires pour gérer ces données.</a:t>
            </a:r>
            <a:endParaRPr sz="1000" dirty="0"/>
          </a:p>
          <a:p>
            <a:r>
              <a:rPr dirty="0"/>
              <a:t>Gestion des </a:t>
            </a:r>
            <a:r>
              <a:rPr dirty="0" err="1"/>
              <a:t>données</a:t>
            </a:r>
            <a:r>
              <a:rPr dirty="0"/>
              <a:t> et </a:t>
            </a:r>
            <a:r>
              <a:rPr dirty="0" err="1"/>
              <a:t>logique</a:t>
            </a:r>
            <a:r>
              <a:rPr dirty="0"/>
              <a:t> applicative.</a:t>
            </a:r>
            <a:endParaRPr lang="fr-FR" dirty="0"/>
          </a:p>
          <a:p>
            <a:pPr marL="0" indent="0">
              <a:buNone/>
            </a:pPr>
            <a:r>
              <a:rPr lang="fr-FR" sz="1000" b="0" i="0" dirty="0">
                <a:solidFill>
                  <a:srgbClr val="D1D5DB"/>
                </a:solidFill>
                <a:effectLst/>
                <a:latin typeface="Söhne"/>
              </a:rPr>
              <a:t>	Ce fichier encapsule toutes les opérations liées aux données, comme le stockage, la récupération, la manipulation et la validation des données. Il garantit que la logique applicative 	est maintenue de façon cohérente et centralisée.</a:t>
            </a:r>
            <a:endParaRPr sz="1000" dirty="0"/>
          </a:p>
          <a:p>
            <a:r>
              <a:rPr dirty="0" err="1"/>
              <a:t>Indépendance</a:t>
            </a:r>
            <a:r>
              <a:rPr dirty="0"/>
              <a:t> de </a:t>
            </a:r>
            <a:r>
              <a:rPr dirty="0" err="1"/>
              <a:t>l'interface</a:t>
            </a:r>
            <a:r>
              <a:rPr dirty="0"/>
              <a:t> </a:t>
            </a:r>
            <a:r>
              <a:rPr dirty="0" err="1"/>
              <a:t>utilisateur</a:t>
            </a:r>
            <a:r>
              <a:rPr dirty="0"/>
              <a:t>.</a:t>
            </a:r>
            <a:endParaRPr lang="fr-FR" dirty="0"/>
          </a:p>
          <a:p>
            <a:pPr marL="0" indent="0">
              <a:buNone/>
            </a:pPr>
            <a:r>
              <a:rPr lang="fr-FR" sz="1000" b="0" i="0" dirty="0">
                <a:solidFill>
                  <a:srgbClr val="D1D5DB"/>
                </a:solidFill>
                <a:effectLst/>
                <a:latin typeface="Söhne"/>
              </a:rPr>
              <a:t>	Le modèle est conçu pour être indépendant de l'interface utilisateur, permettant ainsi des modifications du design de l'application sans affecter la logique métier sous-jacente. Cette 	séparation claire renforce la modularité et la flexibilité du code.</a:t>
            </a:r>
            <a:endParaRPr sz="1000" dirty="0"/>
          </a:p>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 Vue (View)</a:t>
            </a:r>
          </a:p>
        </p:txBody>
      </p:sp>
      <p:sp>
        <p:nvSpPr>
          <p:cNvPr id="3" name="Content Placeholder 2"/>
          <p:cNvSpPr>
            <a:spLocks noGrp="1"/>
          </p:cNvSpPr>
          <p:nvPr>
            <p:ph idx="1"/>
          </p:nvPr>
        </p:nvSpPr>
        <p:spPr>
          <a:xfrm>
            <a:off x="1536192" y="2212847"/>
            <a:ext cx="9152829" cy="4082849"/>
          </a:xfrm>
        </p:spPr>
        <p:txBody>
          <a:bodyPr/>
          <a:lstStyle/>
          <a:p>
            <a:r>
              <a:rPr dirty="0" err="1"/>
              <a:t>Analyse</a:t>
            </a:r>
            <a:r>
              <a:rPr dirty="0"/>
              <a:t> du </a:t>
            </a:r>
            <a:r>
              <a:rPr dirty="0" err="1"/>
              <a:t>fichier</a:t>
            </a:r>
            <a:r>
              <a:rPr dirty="0"/>
              <a:t> </a:t>
            </a:r>
            <a:r>
              <a:rPr dirty="0" err="1"/>
              <a:t>View.swift</a:t>
            </a:r>
            <a:r>
              <a:rPr dirty="0"/>
              <a:t>.</a:t>
            </a:r>
            <a:endParaRPr lang="fr-FR" dirty="0"/>
          </a:p>
          <a:p>
            <a:pPr marL="0" indent="0">
              <a:buNone/>
            </a:pPr>
            <a:r>
              <a:rPr lang="fr-FR" sz="1000" b="0" i="0" dirty="0">
                <a:solidFill>
                  <a:srgbClr val="D1D5DB"/>
                </a:solidFill>
                <a:effectLst/>
                <a:latin typeface="Söhne"/>
              </a:rPr>
              <a:t>	Le fichier </a:t>
            </a:r>
            <a:r>
              <a:rPr lang="fr-FR" sz="1000" dirty="0" err="1"/>
              <a:t>View.swift</a:t>
            </a:r>
            <a:r>
              <a:rPr lang="fr-FR" sz="1000" b="0" i="0" dirty="0">
                <a:solidFill>
                  <a:srgbClr val="D1D5DB"/>
                </a:solidFill>
                <a:effectLst/>
                <a:latin typeface="Söhne"/>
              </a:rPr>
              <a:t> se concentre sur la représentation visuelle des données dans l'application. Il comprend les définitions de tous les éléments de l'interface 	utilisateur et la logique pour les mettre à jour, garantissant que l'interface utilisateur reflète l'état actuel de l'application.</a:t>
            </a:r>
            <a:endParaRPr sz="1000" dirty="0"/>
          </a:p>
          <a:p>
            <a:r>
              <a:rPr dirty="0" err="1"/>
              <a:t>Responsabilité</a:t>
            </a:r>
            <a:r>
              <a:rPr dirty="0"/>
              <a:t> de </a:t>
            </a:r>
            <a:r>
              <a:rPr dirty="0" err="1"/>
              <a:t>l'affichage</a:t>
            </a:r>
            <a:r>
              <a:rPr dirty="0"/>
              <a:t> des </a:t>
            </a:r>
            <a:r>
              <a:rPr dirty="0" err="1"/>
              <a:t>données</a:t>
            </a:r>
            <a:r>
              <a:rPr dirty="0"/>
              <a:t>.</a:t>
            </a:r>
            <a:endParaRPr lang="fr-FR" dirty="0"/>
          </a:p>
          <a:p>
            <a:pPr marL="0" indent="0">
              <a:buNone/>
            </a:pPr>
            <a:r>
              <a:rPr lang="fr-FR" sz="1000" b="0" i="0" dirty="0">
                <a:solidFill>
                  <a:srgbClr val="D1D5DB"/>
                </a:solidFill>
                <a:effectLst/>
                <a:latin typeface="Söhne"/>
              </a:rPr>
              <a:t>	Ce fichier détient la responsabilité de l'affichage des données à l'utilisateur. Il manipule les composants de l'interface comme les vues et les contrôles, en les 	configurant et en les mettant à jour pour présenter les informations de manière lisible et interactive.</a:t>
            </a:r>
            <a:endParaRPr sz="1000" dirty="0"/>
          </a:p>
          <a:p>
            <a:r>
              <a:rPr dirty="0"/>
              <a:t>Reflet des </a:t>
            </a:r>
            <a:r>
              <a:rPr dirty="0" err="1"/>
              <a:t>changements</a:t>
            </a:r>
            <a:r>
              <a:rPr dirty="0"/>
              <a:t> dans le </a:t>
            </a:r>
            <a:r>
              <a:rPr dirty="0" err="1"/>
              <a:t>modèle</a:t>
            </a:r>
            <a:r>
              <a:rPr dirty="0"/>
              <a:t>.</a:t>
            </a:r>
            <a:endParaRPr lang="fr-FR" dirty="0"/>
          </a:p>
          <a:p>
            <a:pPr marL="0" indent="0">
              <a:buNone/>
            </a:pPr>
            <a:r>
              <a:rPr lang="fr-FR" sz="1000" b="0" i="0" dirty="0">
                <a:solidFill>
                  <a:srgbClr val="D1D5DB"/>
                </a:solidFill>
                <a:effectLst/>
                <a:latin typeface="Söhne"/>
              </a:rPr>
              <a:t>	Les composants UI définis dans </a:t>
            </a:r>
            <a:r>
              <a:rPr lang="fr-FR" sz="1000" dirty="0" err="1"/>
              <a:t>View.swift</a:t>
            </a:r>
            <a:r>
              <a:rPr lang="fr-FR" sz="1000" b="0" i="0" dirty="0">
                <a:solidFill>
                  <a:srgbClr val="D1D5DB"/>
                </a:solidFill>
                <a:effectLst/>
                <a:latin typeface="Söhne"/>
              </a:rPr>
              <a:t> sont conçus pour réagir aux changements dans le modèle de données. Lorsque le modèle est mis à jour, la vue 	rafraîchit automatiquement les éléments visuels pour assurer une cohérence avec les nouvelles données, permettant ainsi une expérience utilisateur 	dynamique et réactive.</a:t>
            </a:r>
            <a:endParaRPr sz="1000" dirty="0"/>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 Contrôleur (ViewController)</a:t>
            </a:r>
          </a:p>
        </p:txBody>
      </p:sp>
      <p:sp>
        <p:nvSpPr>
          <p:cNvPr id="3" name="Content Placeholder 2"/>
          <p:cNvSpPr>
            <a:spLocks noGrp="1"/>
          </p:cNvSpPr>
          <p:nvPr>
            <p:ph idx="1"/>
          </p:nvPr>
        </p:nvSpPr>
        <p:spPr>
          <a:xfrm>
            <a:off x="1536191" y="1901953"/>
            <a:ext cx="9951615" cy="4477826"/>
          </a:xfrm>
        </p:spPr>
        <p:txBody>
          <a:bodyPr/>
          <a:lstStyle/>
          <a:p>
            <a:r>
              <a:rPr dirty="0"/>
              <a:t>Examen du </a:t>
            </a:r>
            <a:r>
              <a:rPr dirty="0" err="1"/>
              <a:t>fichier</a:t>
            </a:r>
            <a:r>
              <a:rPr dirty="0"/>
              <a:t> </a:t>
            </a:r>
            <a:r>
              <a:rPr dirty="0" err="1"/>
              <a:t>ViewController.swift</a:t>
            </a:r>
            <a:r>
              <a:rPr dirty="0"/>
              <a:t>.</a:t>
            </a:r>
            <a:endParaRPr lang="fr-FR" dirty="0"/>
          </a:p>
          <a:p>
            <a:pPr marL="0" indent="0" algn="l">
              <a:buNone/>
            </a:pPr>
            <a:r>
              <a:rPr lang="fr-FR" sz="1000" b="0" i="0" dirty="0">
                <a:solidFill>
                  <a:srgbClr val="D1D5DB"/>
                </a:solidFill>
                <a:effectLst/>
                <a:latin typeface="Söhne"/>
              </a:rPr>
              <a:t>	Le fichier </a:t>
            </a:r>
            <a:r>
              <a:rPr lang="fr-FR" sz="1000" b="0" i="0" dirty="0" err="1">
                <a:solidFill>
                  <a:srgbClr val="D1D5DB"/>
                </a:solidFill>
                <a:effectLst/>
                <a:latin typeface="Söhne"/>
              </a:rPr>
              <a:t>ViewController.swift</a:t>
            </a:r>
            <a:r>
              <a:rPr lang="fr-FR" sz="1000" b="0" i="0" dirty="0">
                <a:solidFill>
                  <a:srgbClr val="D1D5DB"/>
                </a:solidFill>
                <a:effectLst/>
                <a:latin typeface="Söhne"/>
              </a:rPr>
              <a:t> est le cœur de la gestion des interactions dans une application iOS. Il orchestre la manière dont les données sont présentées à l'utilisateur et 	réagit aux actions utilisateur. C'est là que le code pour répondre aux événements, comme les appuis sur les boutons et les entrées de texte, est écrit.</a:t>
            </a:r>
            <a:endParaRPr dirty="0"/>
          </a:p>
          <a:p>
            <a:r>
              <a:rPr dirty="0"/>
              <a:t>Liaison</a:t>
            </a:r>
            <a:r>
              <a:rPr lang="fr-FR" dirty="0"/>
              <a:t> </a:t>
            </a:r>
            <a:r>
              <a:rPr dirty="0"/>
              <a:t>entre </a:t>
            </a:r>
            <a:r>
              <a:rPr dirty="0" err="1"/>
              <a:t>modèle</a:t>
            </a:r>
            <a:r>
              <a:rPr dirty="0"/>
              <a:t> et </a:t>
            </a:r>
            <a:r>
              <a:rPr dirty="0" err="1"/>
              <a:t>vue</a:t>
            </a:r>
            <a:r>
              <a:rPr dirty="0"/>
              <a:t>.</a:t>
            </a:r>
            <a:endParaRPr lang="fr-FR" dirty="0"/>
          </a:p>
          <a:p>
            <a:pPr marL="0" indent="0">
              <a:buNone/>
            </a:pPr>
            <a:r>
              <a:rPr lang="fr-FR" sz="1000" b="0" i="0" dirty="0">
                <a:solidFill>
                  <a:srgbClr val="D1D5DB"/>
                </a:solidFill>
                <a:effectLst/>
                <a:latin typeface="Söhne"/>
              </a:rPr>
              <a:t>	Dans l'architecture MVC, </a:t>
            </a:r>
            <a:r>
              <a:rPr lang="fr-FR" sz="1000" dirty="0" err="1"/>
              <a:t>ViewController.swift</a:t>
            </a:r>
            <a:r>
              <a:rPr lang="fr-FR" sz="1000" b="0" i="0" dirty="0">
                <a:solidFill>
                  <a:srgbClr val="D1D5DB"/>
                </a:solidFill>
                <a:effectLst/>
                <a:latin typeface="Söhne"/>
              </a:rPr>
              <a:t> sert de pont entre le modèle et la vue. Il observe les changements dans le modèle, comme les mises à jour des données, et 	assure que la vue reflète ces changements. Inversement, il prend les actions de l'utilisateur sur la vue et les traduit en commandes pour le modèle.</a:t>
            </a:r>
            <a:endParaRPr sz="1000" dirty="0"/>
          </a:p>
          <a:p>
            <a:r>
              <a:rPr dirty="0"/>
              <a:t>Gestion de la </a:t>
            </a:r>
            <a:r>
              <a:rPr dirty="0" err="1"/>
              <a:t>logique</a:t>
            </a:r>
            <a:r>
              <a:rPr dirty="0"/>
              <a:t> </a:t>
            </a:r>
            <a:r>
              <a:rPr dirty="0" err="1"/>
              <a:t>d'interface</a:t>
            </a:r>
            <a:r>
              <a:rPr dirty="0"/>
              <a:t> </a:t>
            </a:r>
            <a:r>
              <a:rPr dirty="0" err="1"/>
              <a:t>utilisateur</a:t>
            </a:r>
            <a:r>
              <a:rPr dirty="0"/>
              <a:t>.</a:t>
            </a:r>
            <a:endParaRPr lang="fr-FR" dirty="0"/>
          </a:p>
          <a:p>
            <a:pPr marL="0" indent="0">
              <a:buNone/>
            </a:pPr>
            <a:r>
              <a:rPr lang="fr-FR" sz="1000" b="0" i="0" dirty="0">
                <a:solidFill>
                  <a:srgbClr val="D1D5DB"/>
                </a:solidFill>
                <a:effectLst/>
                <a:latin typeface="Söhne"/>
              </a:rPr>
              <a:t>	La gestion de l'interface utilisateur dans </a:t>
            </a:r>
            <a:r>
              <a:rPr lang="fr-FR" sz="1000" dirty="0" err="1"/>
              <a:t>ViewController.swift</a:t>
            </a:r>
            <a:r>
              <a:rPr lang="fr-FR" sz="1000" b="0" i="0" dirty="0">
                <a:solidFill>
                  <a:srgbClr val="D1D5DB"/>
                </a:solidFill>
                <a:effectLst/>
                <a:latin typeface="Söhne"/>
              </a:rPr>
              <a:t> implique l'activation ou la désactivation des éléments de l'interface, la validation des entrées de l'utilisateur, 	et la navigation entre différents écrans ou états d'affichage. Ce fichier veille à ce que l'expérience utilisateur reste cohérente et intuitive tout au long de l'utilisation de 	l'application.</a:t>
            </a:r>
            <a:endParaRPr sz="1000" dirty="0"/>
          </a:p>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Flux de Données dans l'Application</a:t>
            </a:r>
          </a:p>
        </p:txBody>
      </p:sp>
      <p:sp>
        <p:nvSpPr>
          <p:cNvPr id="3" name="Content Placeholder 2"/>
          <p:cNvSpPr>
            <a:spLocks noGrp="1"/>
          </p:cNvSpPr>
          <p:nvPr>
            <p:ph idx="1"/>
          </p:nvPr>
        </p:nvSpPr>
        <p:spPr>
          <a:xfrm>
            <a:off x="1536191" y="2212848"/>
            <a:ext cx="10435091" cy="4324586"/>
          </a:xfrm>
        </p:spPr>
        <p:txBody>
          <a:bodyPr/>
          <a:lstStyle/>
          <a:p>
            <a:r>
              <a:rPr dirty="0"/>
              <a:t>Circulation des </a:t>
            </a:r>
            <a:r>
              <a:rPr dirty="0" err="1"/>
              <a:t>données</a:t>
            </a:r>
            <a:r>
              <a:rPr dirty="0"/>
              <a:t> entre les </a:t>
            </a:r>
            <a:r>
              <a:rPr dirty="0" err="1"/>
              <a:t>composants</a:t>
            </a:r>
            <a:r>
              <a:rPr dirty="0"/>
              <a:t>.</a:t>
            </a:r>
            <a:endParaRPr lang="fr-FR" dirty="0"/>
          </a:p>
          <a:p>
            <a:pPr marL="0" indent="0">
              <a:buNone/>
            </a:pPr>
            <a:r>
              <a:rPr lang="fr-FR" sz="1000" b="0" i="0" dirty="0">
                <a:solidFill>
                  <a:srgbClr val="D1D5DB"/>
                </a:solidFill>
                <a:effectLst/>
                <a:latin typeface="Söhne"/>
              </a:rPr>
              <a:t>	La structure de l'application est conçue pour faciliter le flux des données. Le modèle </a:t>
            </a:r>
            <a:r>
              <a:rPr lang="fr-FR" sz="1000" dirty="0" err="1"/>
              <a:t>ImageGrid</a:t>
            </a:r>
            <a:r>
              <a:rPr lang="fr-FR" sz="1000" b="0" i="0" dirty="0">
                <a:solidFill>
                  <a:srgbClr val="D1D5DB"/>
                </a:solidFill>
                <a:effectLst/>
                <a:latin typeface="Söhne"/>
              </a:rPr>
              <a:t> détient les données d'image tandis que les </a:t>
            </a:r>
            <a:r>
              <a:rPr lang="fr-FR" sz="1000" dirty="0" err="1"/>
              <a:t>UIView</a:t>
            </a:r>
            <a:r>
              <a:rPr lang="fr-FR" sz="1000" b="0" i="0" dirty="0">
                <a:solidFill>
                  <a:srgbClr val="D1D5DB"/>
                </a:solidFill>
                <a:effectLst/>
                <a:latin typeface="Söhne"/>
              </a:rPr>
              <a:t> affichent ces données. Le 	</a:t>
            </a:r>
            <a:r>
              <a:rPr lang="fr-FR" sz="1000" dirty="0" err="1"/>
              <a:t>ViewController</a:t>
            </a:r>
            <a:r>
              <a:rPr lang="fr-FR" sz="1000" b="0" i="0" dirty="0">
                <a:solidFill>
                  <a:srgbClr val="D1D5DB"/>
                </a:solidFill>
                <a:effectLst/>
                <a:latin typeface="Söhne"/>
              </a:rPr>
              <a:t> orchestre ce flux, en s'assurant que les données du modèle sont correctement transmises aux vues pour l'affichage, et que les actions de l'utilisateur sont 	communiquées au modèle.</a:t>
            </a:r>
            <a:endParaRPr sz="1000" dirty="0"/>
          </a:p>
          <a:p>
            <a:r>
              <a:rPr dirty="0" err="1"/>
              <a:t>Exemples</a:t>
            </a:r>
            <a:r>
              <a:rPr dirty="0"/>
              <a:t> </a:t>
            </a:r>
            <a:r>
              <a:rPr dirty="0" err="1"/>
              <a:t>tirés</a:t>
            </a:r>
            <a:r>
              <a:rPr dirty="0"/>
              <a:t> du code de </a:t>
            </a:r>
            <a:r>
              <a:rPr dirty="0" err="1"/>
              <a:t>l'application</a:t>
            </a:r>
            <a:r>
              <a:rPr dirty="0"/>
              <a:t>.</a:t>
            </a:r>
            <a:endParaRPr lang="fr-FR" dirty="0"/>
          </a:p>
          <a:p>
            <a:pPr marL="0" indent="0">
              <a:buNone/>
            </a:pPr>
            <a:r>
              <a:rPr lang="fr-FR" sz="1000" b="0" i="0" dirty="0">
                <a:solidFill>
                  <a:srgbClr val="D1D5DB"/>
                </a:solidFill>
                <a:effectLst/>
                <a:latin typeface="Söhne"/>
              </a:rPr>
              <a:t>	Dans le code, les interactions de l'utilisateur, comme la sélection d'une image, déclenchent des appels aux méthodes du </a:t>
            </a:r>
            <a:r>
              <a:rPr lang="fr-FR" sz="1000" dirty="0" err="1"/>
              <a:t>ViewController</a:t>
            </a:r>
            <a:r>
              <a:rPr lang="fr-FR" sz="1000" b="0" i="0" dirty="0">
                <a:solidFill>
                  <a:srgbClr val="D1D5DB"/>
                </a:solidFill>
                <a:effectLst/>
                <a:latin typeface="Söhne"/>
              </a:rPr>
              <a:t> qui manipulent le modèle </a:t>
            </a:r>
            <a:r>
              <a:rPr lang="fr-FR" sz="1000" dirty="0" err="1"/>
              <a:t>ImageGrid</a:t>
            </a:r>
            <a:r>
              <a:rPr lang="fr-FR" sz="1000" b="0" i="0" dirty="0">
                <a:solidFill>
                  <a:srgbClr val="D1D5DB"/>
                </a:solidFill>
                <a:effectLst/>
                <a:latin typeface="Söhne"/>
              </a:rPr>
              <a:t>. En 	retour, le </a:t>
            </a:r>
            <a:r>
              <a:rPr lang="fr-FR" sz="1000" dirty="0" err="1"/>
              <a:t>ViewController</a:t>
            </a:r>
            <a:r>
              <a:rPr lang="fr-FR" sz="1000" b="0" i="0" dirty="0">
                <a:solidFill>
                  <a:srgbClr val="D1D5DB"/>
                </a:solidFill>
                <a:effectLst/>
                <a:latin typeface="Söhne"/>
              </a:rPr>
              <a:t> met à jour les vues pour refléter les changements dans le modèle, comme l'affichage des images sélectionnées.</a:t>
            </a:r>
            <a:endParaRPr sz="1000" dirty="0"/>
          </a:p>
          <a:p>
            <a:r>
              <a:rPr dirty="0" err="1"/>
              <a:t>Synchronisation</a:t>
            </a:r>
            <a:r>
              <a:rPr dirty="0"/>
              <a:t> </a:t>
            </a:r>
            <a:r>
              <a:rPr dirty="0" err="1"/>
              <a:t>modèle-vue-contrôleur</a:t>
            </a:r>
            <a:r>
              <a:rPr dirty="0"/>
              <a:t>.</a:t>
            </a:r>
            <a:endParaRPr lang="fr-FR" dirty="0"/>
          </a:p>
          <a:p>
            <a:pPr marL="0" indent="0">
              <a:buNone/>
            </a:pPr>
            <a:r>
              <a:rPr lang="fr-FR" sz="1000" b="0" i="0" dirty="0">
                <a:solidFill>
                  <a:srgbClr val="D1D5DB"/>
                </a:solidFill>
                <a:effectLst/>
                <a:latin typeface="Söhne"/>
              </a:rPr>
              <a:t>	L'application maintient une cohérence entre le modèle, la vue et le contrôleur. Lorsque l'état du modèle </a:t>
            </a:r>
            <a:r>
              <a:rPr lang="fr-FR" sz="1000" dirty="0" err="1"/>
              <a:t>ImageGrid</a:t>
            </a:r>
            <a:r>
              <a:rPr lang="fr-FR" sz="1000" b="0" i="0" dirty="0">
                <a:solidFill>
                  <a:srgbClr val="D1D5DB"/>
                </a:solidFill>
                <a:effectLst/>
                <a:latin typeface="Söhne"/>
              </a:rPr>
              <a:t> change, comme lors du choix d'un nouveau </a:t>
            </a:r>
            <a:r>
              <a:rPr lang="fr-FR" sz="1000" b="0" i="0" dirty="0" err="1">
                <a:solidFill>
                  <a:srgbClr val="D1D5DB"/>
                </a:solidFill>
                <a:effectLst/>
                <a:latin typeface="Söhne"/>
              </a:rPr>
              <a:t>template</a:t>
            </a:r>
            <a:r>
              <a:rPr lang="fr-FR" sz="1000" b="0" i="0" dirty="0">
                <a:solidFill>
                  <a:srgbClr val="D1D5DB"/>
                </a:solidFill>
                <a:effectLst/>
                <a:latin typeface="Söhne"/>
              </a:rPr>
              <a:t>, le 	</a:t>
            </a:r>
            <a:r>
              <a:rPr lang="fr-FR" sz="1000" dirty="0" err="1"/>
              <a:t>ViewController</a:t>
            </a:r>
            <a:r>
              <a:rPr lang="fr-FR" sz="1000" b="0" i="0" dirty="0">
                <a:solidFill>
                  <a:srgbClr val="D1D5DB"/>
                </a:solidFill>
                <a:effectLst/>
                <a:latin typeface="Söhne"/>
              </a:rPr>
              <a:t> ajuste les contraintes des vues pour afficher le nouveau </a:t>
            </a:r>
            <a:r>
              <a:rPr lang="fr-FR" sz="1000" b="0" i="0" dirty="0" err="1">
                <a:solidFill>
                  <a:srgbClr val="D1D5DB"/>
                </a:solidFill>
                <a:effectLst/>
                <a:latin typeface="Söhne"/>
              </a:rPr>
              <a:t>layout</a:t>
            </a:r>
            <a:r>
              <a:rPr lang="fr-FR" sz="1000" b="0" i="0" dirty="0">
                <a:solidFill>
                  <a:srgbClr val="D1D5DB"/>
                </a:solidFill>
                <a:effectLst/>
                <a:latin typeface="Söhne"/>
              </a:rPr>
              <a:t>, assurant ainsi que l'interface utilisateur reflète toujours l'état actuel du modèle.</a:t>
            </a:r>
            <a:endParaRPr sz="1000" dirty="0"/>
          </a:p>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err="1"/>
              <a:t>Synthèse</a:t>
            </a:r>
            <a:r>
              <a:rPr dirty="0"/>
              <a:t> de </a:t>
            </a:r>
            <a:r>
              <a:rPr dirty="0" err="1"/>
              <a:t>l'architecture</a:t>
            </a:r>
            <a:r>
              <a:rPr dirty="0"/>
              <a:t> MVC pour </a:t>
            </a:r>
            <a:r>
              <a:rPr dirty="0" err="1"/>
              <a:t>Instagrid</a:t>
            </a:r>
            <a:r>
              <a:rPr dirty="0"/>
              <a:t>.</a:t>
            </a:r>
          </a:p>
          <a:p>
            <a:r>
              <a:rPr dirty="0" err="1"/>
              <a:t>Avantages</a:t>
            </a:r>
            <a:r>
              <a:rPr dirty="0"/>
              <a:t> pour le </a:t>
            </a:r>
            <a:r>
              <a:rPr dirty="0" err="1"/>
              <a:t>développement</a:t>
            </a:r>
            <a:r>
              <a:rPr dirty="0"/>
              <a:t> et la maintenance.</a:t>
            </a:r>
          </a:p>
          <a:p>
            <a:r>
              <a:rPr dirty="0" err="1"/>
              <a:t>Adaptabilité</a:t>
            </a:r>
            <a:r>
              <a:rPr dirty="0"/>
              <a:t> et </a:t>
            </a:r>
            <a:r>
              <a:rPr dirty="0" err="1"/>
              <a:t>évolutivité</a:t>
            </a:r>
            <a:r>
              <a:rPr dirty="0"/>
              <a:t> du code.</a:t>
            </a:r>
          </a:p>
          <a:p>
            <a:endParaRPr dirty="0"/>
          </a:p>
        </p:txBody>
      </p:sp>
    </p:spTree>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975</Words>
  <Application>Microsoft Macintosh PowerPoint</Application>
  <PresentationFormat>Grand écran</PresentationFormat>
  <Paragraphs>44</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Courier New</vt:lpstr>
      <vt:lpstr>Segoe UI Light</vt:lpstr>
      <vt:lpstr>Söhne</vt:lpstr>
      <vt:lpstr>Tw Cen MT</vt:lpstr>
      <vt:lpstr>Office Theme</vt:lpstr>
      <vt:lpstr>Architecture MVC de l'Application Instagrid</vt:lpstr>
      <vt:lpstr>Diagramme de l'Architecture MVC</vt:lpstr>
      <vt:lpstr>Introduction à l'Architecture MVC</vt:lpstr>
      <vt:lpstr>Le Modèle (Model)</vt:lpstr>
      <vt:lpstr>La Vue (View)</vt:lpstr>
      <vt:lpstr>Le Contrôleur (ViewController)</vt:lpstr>
      <vt:lpstr>Flux de Données dans l'Application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
  <cp:lastModifiedBy/>
  <cp:revision>2</cp:revision>
  <dcterms:created xsi:type="dcterms:W3CDTF">2022-10-27T00:37:19Z</dcterms:created>
  <dcterms:modified xsi:type="dcterms:W3CDTF">2024-01-22T03:09:58Z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