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21"/>
  </p:notesMasterIdLst>
  <p:sldIdLst>
    <p:sldId id="256" r:id="rId2"/>
    <p:sldId id="345" r:id="rId3"/>
    <p:sldId id="346" r:id="rId4"/>
    <p:sldId id="347" r:id="rId5"/>
    <p:sldId id="348" r:id="rId6"/>
    <p:sldId id="349" r:id="rId7"/>
    <p:sldId id="354" r:id="rId8"/>
    <p:sldId id="351" r:id="rId9"/>
    <p:sldId id="355" r:id="rId10"/>
    <p:sldId id="352" r:id="rId11"/>
    <p:sldId id="356" r:id="rId12"/>
    <p:sldId id="362" r:id="rId13"/>
    <p:sldId id="353" r:id="rId14"/>
    <p:sldId id="357" r:id="rId15"/>
    <p:sldId id="358" r:id="rId16"/>
    <p:sldId id="359" r:id="rId17"/>
    <p:sldId id="360" r:id="rId18"/>
    <p:sldId id="361" r:id="rId19"/>
    <p:sldId id="328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03E305F-77A0-4D87-A358-340DA6EE02A4}">
          <p14:sldIdLst>
            <p14:sldId id="256"/>
            <p14:sldId id="345"/>
            <p14:sldId id="346"/>
          </p14:sldIdLst>
        </p14:section>
        <p14:section name="Server端安裝" id="{BBD3AAAD-4068-4D4A-A96E-BCB98A213385}">
          <p14:sldIdLst>
            <p14:sldId id="347"/>
            <p14:sldId id="348"/>
            <p14:sldId id="349"/>
            <p14:sldId id="354"/>
            <p14:sldId id="351"/>
            <p14:sldId id="355"/>
            <p14:sldId id="352"/>
            <p14:sldId id="356"/>
            <p14:sldId id="362"/>
            <p14:sldId id="353"/>
          </p14:sldIdLst>
        </p14:section>
        <p14:section name="Client端安裝" id="{82107521-609D-491D-890F-F2A3E496D483}">
          <p14:sldIdLst>
            <p14:sldId id="357"/>
            <p14:sldId id="358"/>
            <p14:sldId id="359"/>
            <p14:sldId id="360"/>
            <p14:sldId id="36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m" initials="p" lastIdx="2" clrIdx="0">
    <p:extLst>
      <p:ext uri="{19B8F6BF-5375-455C-9EA6-DF929625EA0E}">
        <p15:presenceInfo xmlns:p15="http://schemas.microsoft.com/office/powerpoint/2012/main" userId="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70C0"/>
    <a:srgbClr val="33A8FF"/>
    <a:srgbClr val="000000"/>
    <a:srgbClr val="FFFFFF"/>
    <a:srgbClr val="D9D9D9"/>
    <a:srgbClr val="E84C22"/>
    <a:srgbClr val="AA3516"/>
    <a:srgbClr val="FEE9D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2" autoAdjust="0"/>
  </p:normalViewPr>
  <p:slideViewPr>
    <p:cSldViewPr snapToGrid="0">
      <p:cViewPr varScale="1">
        <p:scale>
          <a:sx n="101" d="100"/>
          <a:sy n="101" d="100"/>
        </p:scale>
        <p:origin x="950" y="72"/>
      </p:cViewPr>
      <p:guideLst>
        <p:guide orient="horz" pos="171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634B-220F-49EC-B8A0-F017BA37BC04}" type="datetimeFigureOut">
              <a:rPr lang="zh-TW" altLang="en-US" smtClean="0"/>
              <a:t>2018/10/12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16B84-1DB7-4C7D-BA2C-FEC7E0FBD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5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26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9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47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57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00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766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76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935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2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0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8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73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2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1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40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6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6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s://www.facebook.com/arasopenpl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weibo.com/u/1918053912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ocuments\Tony Documents 20130101\Broadway\Marketing\Broadway Fan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06" y="5219665"/>
            <a:ext cx="976194" cy="3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ocuments\Tony Documents 20130101\Broadway\Marketing\Broadway Fans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ocuments\Tony Documents 20130101\Broadway\Marketing\Broadway Fans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4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微信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5094335"/>
            <a:ext cx="496570" cy="496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3670" y="5094605"/>
            <a:ext cx="1912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>
                <a:solidFill>
                  <a:srgbClr val="FF9900"/>
                </a:solidFill>
              </a:rPr>
              <a:t>www.bwcs.com.cn</a:t>
            </a:r>
          </a:p>
          <a:p>
            <a:pPr algn="r"/>
            <a:r>
              <a:rPr lang="en-US" altLang="zh-CN" sz="1400">
                <a:solidFill>
                  <a:srgbClr val="FF9900"/>
                </a:solidFill>
              </a:rPr>
              <a:t>www.openplm.com.cn</a:t>
            </a:r>
          </a:p>
        </p:txBody>
      </p:sp>
      <p:pic>
        <p:nvPicPr>
          <p:cNvPr id="2" name="图片 1" descr="2018PPT模板背景t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6195"/>
            <a:ext cx="9144000" cy="5059680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xmlns="" id="{E04E7800-1B11-41CD-94DE-D4DF87CE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020530"/>
            <a:ext cx="4300792" cy="1335822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99" y="2241755"/>
            <a:ext cx="5870575" cy="1297858"/>
          </a:xfrm>
        </p:spPr>
        <p:txBody>
          <a:bodyPr anchor="b">
            <a:noAutofit/>
          </a:bodyPr>
          <a:lstStyle>
            <a:lvl1pPr algn="l">
              <a:defRPr sz="405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8PPT模板背景内页t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90"/>
            <a:ext cx="9144000" cy="57238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031C46F-8811-4EB1-B04B-BDF1A55B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6447501" cy="4120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D907A61-3DAF-48A9-A4EF-29C7D20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1100667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图片 5" descr="2018PPT模板背景结尾页tw">
            <a:extLst>
              <a:ext uri="{FF2B5EF4-FFF2-40B4-BE49-F238E27FC236}">
                <a16:creationId xmlns:a16="http://schemas.microsoft.com/office/drawing/2014/main" xmlns="" id="{FCDE24B7-9875-4058-8C5F-0366A76F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4" r:id="rId2"/>
    <p:sldLayoutId id="2147483671" r:id="rId3"/>
    <p:sldLayoutId id="2147483660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CB9989-F9D8-42FF-86AB-D41D3A7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128"/>
            <a:ext cx="9144000" cy="2044422"/>
          </a:xfrm>
          <a:gradFill flip="none" rotWithShape="1">
            <a:gsLst>
              <a:gs pos="53000">
                <a:srgbClr val="C0C0C0">
                  <a:tint val="66000"/>
                  <a:satMod val="160000"/>
                  <a:alpha val="0"/>
                  <a:lumMod val="100000"/>
                </a:srgbClr>
              </a:gs>
              <a:gs pos="77000">
                <a:srgbClr val="C0C0C0">
                  <a:tint val="44500"/>
                  <a:satMod val="160000"/>
                  <a:lumMod val="93000"/>
                  <a:lumOff val="7000"/>
                </a:srgbClr>
              </a:gs>
              <a:gs pos="100000">
                <a:schemeClr val="bg1"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r>
              <a:rPr lang="en-US" altLang="zh-TW" sz="3600" dirty="0">
                <a:latin typeface="微軟正黑體" panose="020B0604030504040204" pitchFamily="34" charset="-120"/>
              </a:rPr>
              <a:t>																				 </a:t>
            </a:r>
            <a:r>
              <a:rPr lang="en-US" altLang="zh-TW" sz="3200" dirty="0" err="1">
                <a:latin typeface="微軟正黑體" panose="020B0604030504040204" pitchFamily="34" charset="-120"/>
              </a:rPr>
              <a:t>SolidEdge</a:t>
            </a:r>
            <a:r>
              <a:rPr lang="zh-TW" altLang="en-US" sz="3600" dirty="0">
                <a:latin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		 			CAD Integration </a:t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</a:t>
            </a:r>
            <a:r>
              <a:rPr lang="zh-TW" altLang="en-US" sz="3600" dirty="0" smtClean="0">
                <a:latin typeface="微軟正黑體" panose="020B0604030504040204" pitchFamily="34" charset="-120"/>
              </a:rPr>
              <a:t>                       安裝操作手冊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04EAAC31-A996-4197-8EE4-90ED28A291D1}"/>
              </a:ext>
            </a:extLst>
          </p:cNvPr>
          <p:cNvGrpSpPr/>
          <p:nvPr/>
        </p:nvGrpSpPr>
        <p:grpSpPr>
          <a:xfrm>
            <a:off x="5494020" y="1443964"/>
            <a:ext cx="1866900" cy="1520216"/>
            <a:chOff x="6546338" y="996991"/>
            <a:chExt cx="2275482" cy="2063633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xmlns="" id="{3108507F-A472-42E8-A49D-FFF55DFCB387}"/>
                </a:ext>
              </a:extLst>
            </p:cNvPr>
            <p:cNvSpPr/>
            <p:nvPr/>
          </p:nvSpPr>
          <p:spPr>
            <a:xfrm rot="19332125">
              <a:off x="6546338" y="996991"/>
              <a:ext cx="1474033" cy="2063633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xmlns="" id="{582FD6CA-4E7A-4AB2-A568-9753B71F2DE3}"/>
                </a:ext>
              </a:extLst>
            </p:cNvPr>
            <p:cNvSpPr/>
            <p:nvPr/>
          </p:nvSpPr>
          <p:spPr>
            <a:xfrm rot="3140527">
              <a:off x="6915008" y="905826"/>
              <a:ext cx="1621108" cy="2192517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48000">
                  <a:srgbClr val="33A8FF">
                    <a:lumMod val="91000"/>
                  </a:srgbClr>
                </a:gs>
                <a:gs pos="100000">
                  <a:srgbClr val="0070C0">
                    <a:alpha val="59000"/>
                    <a:lumMod val="91000"/>
                    <a:lumOff val="9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10F0583-FA03-4A12-9900-82F8BEC8678C}"/>
                </a:ext>
              </a:extLst>
            </p:cNvPr>
            <p:cNvSpPr/>
            <p:nvPr/>
          </p:nvSpPr>
          <p:spPr>
            <a:xfrm rot="20074198">
              <a:off x="6958249" y="1618519"/>
              <a:ext cx="1705674" cy="1388760"/>
            </a:xfrm>
            <a:prstGeom prst="triangle">
              <a:avLst>
                <a:gd name="adj" fmla="val 45200"/>
              </a:avLst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52000">
                  <a:schemeClr val="bg1">
                    <a:lumMod val="89000"/>
                    <a:alpha val="72000"/>
                  </a:schemeClr>
                </a:gs>
                <a:gs pos="100000">
                  <a:srgbClr val="D9D9D9">
                    <a:shade val="100000"/>
                    <a:satMod val="115000"/>
                    <a:lumMod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6967578" y="4635791"/>
            <a:ext cx="217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講者</a:t>
            </a:r>
            <a:r>
              <a:rPr lang="en-US" altLang="zh-TW" dirty="0" smtClean="0"/>
              <a:t>:Panda</a:t>
            </a:r>
            <a:r>
              <a:rPr lang="zh-TW" altLang="en-US" dirty="0" smtClean="0"/>
              <a:t> 潘泓銘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875" y="1072263"/>
            <a:ext cx="46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/>
              <a:t>、</a:t>
            </a:r>
            <a:r>
              <a:rPr lang="zh-TW" altLang="en-US" dirty="0" smtClean="0"/>
              <a:t>匯入</a:t>
            </a:r>
            <a:r>
              <a:rPr lang="en-US" altLang="zh-TW" dirty="0"/>
              <a:t>3.TLTC_CADIntegration_Setting -2: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新增關聯的資料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8000" y="1780356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勾選</a:t>
            </a:r>
            <a:r>
              <a:rPr lang="en-US" altLang="zh-TW" dirty="0" err="1" smtClean="0"/>
              <a:t>tltc.cad.setting</a:t>
            </a:r>
            <a:endParaRPr lang="en-US" altLang="zh-TW" dirty="0" smtClean="0"/>
          </a:p>
          <a:p>
            <a:r>
              <a:rPr lang="en-US" altLang="zh-TW" dirty="0" smtClean="0"/>
              <a:t>2.Type = Merge</a:t>
            </a:r>
          </a:p>
          <a:p>
            <a:r>
              <a:rPr lang="en-US" altLang="zh-TW" dirty="0" smtClean="0"/>
              <a:t>3.Mode = Thorough Mode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30" y="1072263"/>
            <a:ext cx="4018141" cy="36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000" y="97113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匯入完成後，包含關聯的資料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CAD</a:t>
            </a:r>
            <a:r>
              <a:rPr lang="zh-TW" altLang="en-US" dirty="0" smtClean="0"/>
              <a:t>整合屬性設定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80" y="1532745"/>
            <a:ext cx="5033766" cy="32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000" y="1076931"/>
            <a:ext cx="6723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PLMIntegration.dll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Server\bin</a:t>
            </a:r>
            <a:r>
              <a:rPr lang="zh-TW" altLang="en-US" dirty="0" smtClean="0"/>
              <a:t>，並且在</a:t>
            </a:r>
            <a:r>
              <a:rPr lang="en-US" altLang="zh-TW" dirty="0" smtClean="0"/>
              <a:t>method-config.xml</a:t>
            </a:r>
          </a:p>
          <a:p>
            <a:r>
              <a:rPr lang="zh-TW" altLang="en-US" dirty="0"/>
              <a:t>輸入</a:t>
            </a:r>
            <a:r>
              <a:rPr lang="en-US" altLang="zh-TW" dirty="0" smtClean="0"/>
              <a:t>&lt;name</a:t>
            </a:r>
            <a:r>
              <a:rPr lang="en-US" altLang="zh-TW" dirty="0"/>
              <a:t>&gt;$(</a:t>
            </a:r>
            <a:r>
              <a:rPr lang="en-US" altLang="zh-TW" dirty="0" err="1"/>
              <a:t>binpath</a:t>
            </a:r>
            <a:r>
              <a:rPr lang="en-US" altLang="zh-TW" dirty="0"/>
              <a:t>)/PLMIntegration.dll&lt;/name&gt;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57" y="2163758"/>
            <a:ext cx="4153260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常見狀況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1518" y="1174129"/>
            <a:ext cx="79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如果還原資料庫之後，發生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匯入時錯誤如下圖</a:t>
            </a:r>
            <a:endParaRPr lang="en-US" altLang="zh-TW" dirty="0" smtClean="0"/>
          </a:p>
          <a:p>
            <a:r>
              <a:rPr lang="zh-TW" altLang="en-US" dirty="0" smtClean="0"/>
              <a:t>請先重新啟動</a:t>
            </a:r>
            <a:r>
              <a:rPr lang="en-US" altLang="zh-TW" dirty="0" smtClean="0"/>
              <a:t>IIS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工具，再次執行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2867" r="1281"/>
          <a:stretch/>
        </p:blipFill>
        <p:spPr>
          <a:xfrm>
            <a:off x="508000" y="2247686"/>
            <a:ext cx="4407010" cy="19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Client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1" y="1810669"/>
            <a:ext cx="1415410" cy="182633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8000" y="1213696"/>
            <a:ext cx="30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開啟安裝程式，點下一步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374" y="1358795"/>
            <a:ext cx="3962743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Client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預設安裝路徑，建議不更改</a:t>
            </a:r>
            <a:endParaRPr lang="en-US" altLang="zh-TW" dirty="0" smtClean="0"/>
          </a:p>
          <a:p>
            <a:r>
              <a:rPr lang="zh-TW" altLang="en-US" dirty="0" smtClean="0"/>
              <a:t>下方請選擇所有使用者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43" y="1275261"/>
            <a:ext cx="3947502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Client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確認並繼續下一步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1" y="1275261"/>
            <a:ext cx="3924640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Client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安裝完成後關閉，打開</a:t>
            </a:r>
            <a:r>
              <a:rPr lang="en-US" altLang="zh-TW" dirty="0" err="1" smtClean="0"/>
              <a:t>SolidEdge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10" y="1275261"/>
            <a:ext cx="3894157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Client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69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SolidEdged</a:t>
            </a:r>
            <a:r>
              <a:rPr lang="zh-TW" altLang="en-US" dirty="0" smtClean="0"/>
              <a:t>安裝成功如下圖，便可開始使用。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21" y="1735268"/>
            <a:ext cx="6140304" cy="31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71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440"/>
            <a:ext cx="8265063" cy="384965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Windows10(</a:t>
            </a:r>
            <a:r>
              <a:rPr lang="zh-TW" altLang="en-US" sz="16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建議</a:t>
            </a:r>
            <a:r>
              <a:rPr lang="zh-TW" altLang="en-US" sz="16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,7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SolidEdge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10</a:t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圖檔支援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asm,par,psm,dft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 Innovator 11 SP9 ,SP12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Framework 4.5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品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561381"/>
            <a:ext cx="8265063" cy="34067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 Package</a:t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SolidEdge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客戶端安裝檔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90063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套件檔案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3849" y="10351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套件安裝應包含下列檔案清單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1" y="2001741"/>
            <a:ext cx="3185123" cy="8704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71" y="3699153"/>
            <a:ext cx="2527176" cy="3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561381"/>
            <a:ext cx="8265063" cy="340671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90063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3849" y="1035170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工具</a:t>
            </a:r>
            <a:r>
              <a:rPr lang="en-US" altLang="zh-TW" smtClean="0"/>
              <a:t>6549</a:t>
            </a:r>
            <a:r>
              <a:rPr lang="zh-TW" altLang="en-US" smtClean="0"/>
              <a:t>版</a:t>
            </a:r>
            <a:r>
              <a:rPr lang="zh-TW" altLang="en-US" dirty="0" smtClean="0"/>
              <a:t>匯入以下指定的資料夾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7" y="1460248"/>
            <a:ext cx="3652795" cy="9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875" y="1072263"/>
            <a:ext cx="46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/>
              <a:t>、</a:t>
            </a:r>
            <a:r>
              <a:rPr lang="zh-TW" altLang="en-US" dirty="0" smtClean="0"/>
              <a:t>匯入</a:t>
            </a:r>
            <a:r>
              <a:rPr lang="en-US" altLang="zh-TW" dirty="0" smtClean="0"/>
              <a:t>1.TLTC_CADIntegration: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建立資料表</a:t>
            </a:r>
            <a:r>
              <a:rPr lang="en-US" altLang="zh-TW" dirty="0" smtClean="0"/>
              <a:t>Schema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86" y="1564695"/>
            <a:ext cx="3365229" cy="318397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08000" y="1780356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勾選</a:t>
            </a:r>
            <a:r>
              <a:rPr lang="en-US" altLang="zh-TW" dirty="0" err="1" smtClean="0"/>
              <a:t>tltc.cad.integration</a:t>
            </a:r>
            <a:endParaRPr lang="en-US" altLang="zh-TW" dirty="0" smtClean="0"/>
          </a:p>
          <a:p>
            <a:r>
              <a:rPr lang="en-US" altLang="zh-TW" dirty="0" smtClean="0"/>
              <a:t>2.Type = Merge</a:t>
            </a:r>
          </a:p>
          <a:p>
            <a:r>
              <a:rPr lang="en-US" altLang="zh-TW" dirty="0" smtClean="0"/>
              <a:t>3.Mode = Thorough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9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76" y="971133"/>
            <a:ext cx="4152139" cy="39485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41872" y="1398361"/>
            <a:ext cx="356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過程中遇到</a:t>
            </a:r>
            <a:r>
              <a:rPr lang="en-US" altLang="zh-TW" dirty="0" err="1" smtClean="0"/>
              <a:t>innovator.FORM</a:t>
            </a:r>
            <a:r>
              <a:rPr lang="zh-TW" altLang="en-US" dirty="0" smtClean="0"/>
              <a:t>匯入的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錯誤請忽略。</a:t>
            </a:r>
            <a:endParaRPr lang="en-US" altLang="zh-TW" dirty="0" smtClean="0"/>
          </a:p>
          <a:p>
            <a:r>
              <a:rPr lang="zh-TW" altLang="en-US" dirty="0" smtClean="0"/>
              <a:t>通常是</a:t>
            </a:r>
            <a:r>
              <a:rPr lang="en-US" altLang="zh-TW" dirty="0" err="1" smtClean="0"/>
              <a:t>Itemtype</a:t>
            </a:r>
            <a:r>
              <a:rPr lang="zh-TW" altLang="en-US" dirty="0" smtClean="0"/>
              <a:t>自動產生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與此套件另外生成的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不衝突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2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2860" y="1213695"/>
            <a:ext cx="518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匯入完成後，重新連線</a:t>
            </a:r>
            <a:r>
              <a:rPr lang="en-US" altLang="zh-TW" dirty="0" smtClean="0"/>
              <a:t>PLM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TOC</a:t>
            </a:r>
            <a:r>
              <a:rPr lang="zh-TW" altLang="en-US" dirty="0" smtClean="0"/>
              <a:t>點開系統管理。</a:t>
            </a:r>
            <a:endParaRPr lang="en-US" altLang="zh-TW" dirty="0" smtClean="0"/>
          </a:p>
          <a:p>
            <a:r>
              <a:rPr lang="zh-TW" altLang="en-US" dirty="0" smtClean="0"/>
              <a:t>完成後如右圖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11" y="923026"/>
            <a:ext cx="1525183" cy="38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875" y="1072263"/>
            <a:ext cx="46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/>
              <a:t>、</a:t>
            </a:r>
            <a:r>
              <a:rPr lang="zh-TW" altLang="en-US" dirty="0" smtClean="0"/>
              <a:t>匯入</a:t>
            </a:r>
            <a:r>
              <a:rPr lang="en-US" altLang="zh-TW" dirty="0"/>
              <a:t>2.TLTC_CADIntegration_Setting -1: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新增基本資料建檔，不包含關聯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8000" y="1780356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勾選</a:t>
            </a:r>
            <a:r>
              <a:rPr lang="en-US" altLang="zh-TW" dirty="0" err="1" smtClean="0"/>
              <a:t>tltc.cad.setting</a:t>
            </a:r>
            <a:endParaRPr lang="en-US" altLang="zh-TW" dirty="0" smtClean="0"/>
          </a:p>
          <a:p>
            <a:r>
              <a:rPr lang="en-US" altLang="zh-TW" dirty="0" smtClean="0"/>
              <a:t>2.Type = Merge</a:t>
            </a:r>
          </a:p>
          <a:p>
            <a:r>
              <a:rPr lang="en-US" altLang="zh-TW" dirty="0" smtClean="0"/>
              <a:t>3.Mode = Thorough Mode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457" y="1072263"/>
            <a:ext cx="4050701" cy="37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端安裝 </a:t>
            </a:r>
            <a:r>
              <a:rPr kumimoji="0"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000" y="971133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匯入完成後，包含基本資料建檔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CAD</a:t>
            </a:r>
            <a:r>
              <a:rPr lang="zh-TW" altLang="en-US" dirty="0" smtClean="0"/>
              <a:t>整合系統設定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CAD</a:t>
            </a:r>
            <a:r>
              <a:rPr lang="zh-TW" altLang="en-US" dirty="0" smtClean="0"/>
              <a:t>整合屬性設定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整合訊息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69" y="845411"/>
            <a:ext cx="4168501" cy="13564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4843"/>
          <a:stretch/>
        </p:blipFill>
        <p:spPr>
          <a:xfrm>
            <a:off x="1029357" y="2294563"/>
            <a:ext cx="8016935" cy="27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博威2018年PPT母版樣式tw_Joy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博威2018年PPT母版樣式tw_Joy" id="{C9828DA1-ED5B-42F1-A5FB-C219BB0775EC}" vid="{B152A51A-7CA9-4F6A-B6A0-44A9B216E2C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博威2018年PPT母版樣式tw_Joy</Template>
  <TotalTime>3412</TotalTime>
  <Words>371</Words>
  <Application>Microsoft Office PowerPoint</Application>
  <PresentationFormat>如螢幕大小 (16:10)</PresentationFormat>
  <Paragraphs>97</Paragraphs>
  <Slides>19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华文新魏</vt:lpstr>
      <vt:lpstr>微軟正黑體</vt:lpstr>
      <vt:lpstr>新細明體</vt:lpstr>
      <vt:lpstr>Calibri</vt:lpstr>
      <vt:lpstr>Times New Roman</vt:lpstr>
      <vt:lpstr>Trebuchet MS</vt:lpstr>
      <vt:lpstr>Wingdings</vt:lpstr>
      <vt:lpstr>Wingdings 3</vt:lpstr>
      <vt:lpstr>博威2018年PPT母版樣式tw_Joy</vt:lpstr>
      <vt:lpstr>                     SolidEdge                  CAD Integration                                   安裝操作手冊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南亞PLM 選型表設定手冊</dc:title>
  <dc:creator>Easton Huang;Joy</dc:creator>
  <cp:lastModifiedBy>User</cp:lastModifiedBy>
  <cp:revision>180</cp:revision>
  <dcterms:created xsi:type="dcterms:W3CDTF">2018-05-14T06:48:01Z</dcterms:created>
  <dcterms:modified xsi:type="dcterms:W3CDTF">2018-10-12T05:36:40Z</dcterms:modified>
</cp:coreProperties>
</file>