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24"/>
  </p:notesMasterIdLst>
  <p:sldIdLst>
    <p:sldId id="256" r:id="rId2"/>
    <p:sldId id="345" r:id="rId3"/>
    <p:sldId id="346" r:id="rId4"/>
    <p:sldId id="356" r:id="rId5"/>
    <p:sldId id="366" r:id="rId6"/>
    <p:sldId id="355" r:id="rId7"/>
    <p:sldId id="347" r:id="rId8"/>
    <p:sldId id="348" r:id="rId9"/>
    <p:sldId id="349" r:id="rId10"/>
    <p:sldId id="357" r:id="rId11"/>
    <p:sldId id="350" r:id="rId12"/>
    <p:sldId id="351" r:id="rId13"/>
    <p:sldId id="352" r:id="rId14"/>
    <p:sldId id="353" r:id="rId15"/>
    <p:sldId id="364" r:id="rId16"/>
    <p:sldId id="354" r:id="rId17"/>
    <p:sldId id="358" r:id="rId18"/>
    <p:sldId id="359" r:id="rId19"/>
    <p:sldId id="360" r:id="rId20"/>
    <p:sldId id="361" r:id="rId21"/>
    <p:sldId id="362" r:id="rId22"/>
    <p:sldId id="363" r:id="rId2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03E305F-77A0-4D87-A358-340DA6EE02A4}">
          <p14:sldIdLst>
            <p14:sldId id="256"/>
            <p14:sldId id="345"/>
          </p14:sldIdLst>
        </p14:section>
        <p14:section name="圖檔類別設定" id="{18E9549B-6588-46A7-B9DD-6D2F54829434}">
          <p14:sldIdLst>
            <p14:sldId id="346"/>
            <p14:sldId id="356"/>
            <p14:sldId id="366"/>
            <p14:sldId id="355"/>
          </p14:sldIdLst>
        </p14:section>
        <p14:section name="屬性設定-搜尋設定" id="{0C0DD386-C627-4047-80B3-104217FC1E8D}">
          <p14:sldIdLst>
            <p14:sldId id="347"/>
            <p14:sldId id="348"/>
          </p14:sldIdLst>
        </p14:section>
        <p14:section name="屬性設定-同步屬性" id="{9324DBD4-3861-4CEE-93FB-2C4CA7B970BF}">
          <p14:sldIdLst>
            <p14:sldId id="349"/>
            <p14:sldId id="357"/>
            <p14:sldId id="350"/>
            <p14:sldId id="351"/>
          </p14:sldIdLst>
        </p14:section>
        <p14:section name="系統設定" id="{C8830E0C-CBE5-40D6-AB0E-25F170F3E432}">
          <p14:sldIdLst>
            <p14:sldId id="352"/>
            <p14:sldId id="353"/>
            <p14:sldId id="364"/>
            <p14:sldId id="354"/>
          </p14:sldIdLst>
        </p14:section>
        <p14:section name="工程圖組態設定" id="{353FD59B-7CF1-4FD6-AFE3-19C2ECE08D1D}">
          <p14:sldIdLst>
            <p14:sldId id="358"/>
            <p14:sldId id="359"/>
            <p14:sldId id="360"/>
          </p14:sldIdLst>
        </p14:section>
        <p14:section name="送審單設定" id="{58782F78-2AE2-4C0C-B902-99B83222524B}">
          <p14:sldIdLst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m" initials="p" lastIdx="2" clrIdx="0">
    <p:extLst>
      <p:ext uri="{19B8F6BF-5375-455C-9EA6-DF929625EA0E}">
        <p15:presenceInfo xmlns:p15="http://schemas.microsoft.com/office/powerpoint/2012/main" userId="pl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70C0"/>
    <a:srgbClr val="33A8FF"/>
    <a:srgbClr val="000000"/>
    <a:srgbClr val="FFFFFF"/>
    <a:srgbClr val="D9D9D9"/>
    <a:srgbClr val="E84C22"/>
    <a:srgbClr val="AA3516"/>
    <a:srgbClr val="FEE9D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2" autoAdjust="0"/>
  </p:normalViewPr>
  <p:slideViewPr>
    <p:cSldViewPr snapToGrid="0">
      <p:cViewPr varScale="1">
        <p:scale>
          <a:sx n="91" d="100"/>
          <a:sy n="91" d="100"/>
        </p:scale>
        <p:origin x="187" y="58"/>
      </p:cViewPr>
      <p:guideLst>
        <p:guide orient="horz" pos="171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5634B-220F-49EC-B8A0-F017BA37BC04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16B84-1DB7-4C7D-BA2C-FEC7E0FBD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5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67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02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8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5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2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8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79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807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235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71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76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9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7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82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2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82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55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4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38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5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hyperlink" Target="https://www.facebook.com/arasopenpl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weibo.com/u/1918053912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ocuments\Tony Documents 20130101\Broadway\Marketing\Broadway Fan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06" y="5219665"/>
            <a:ext cx="976194" cy="3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ocuments\Tony Documents 20130101\Broadway\Marketing\Broadway Fans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ocuments\Tony Documents 20130101\Broadway\Marketing\Broadway Fans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4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微信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400" y="5094335"/>
            <a:ext cx="496570" cy="496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3670" y="5094605"/>
            <a:ext cx="1912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>
                <a:solidFill>
                  <a:srgbClr val="FF9900"/>
                </a:solidFill>
              </a:rPr>
              <a:t>www.bwcs.com.cn</a:t>
            </a:r>
          </a:p>
          <a:p>
            <a:pPr algn="r"/>
            <a:r>
              <a:rPr lang="en-US" altLang="zh-CN" sz="1400">
                <a:solidFill>
                  <a:srgbClr val="FF9900"/>
                </a:solidFill>
              </a:rPr>
              <a:t>www.openplm.com.cn</a:t>
            </a:r>
          </a:p>
        </p:txBody>
      </p:sp>
      <p:pic>
        <p:nvPicPr>
          <p:cNvPr id="2" name="图片 1" descr="2018PPT模板背景t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36195"/>
            <a:ext cx="9144000" cy="5059680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:a16="http://schemas.microsoft.com/office/drawing/2014/main" id="{E04E7800-1B11-41CD-94DE-D4DF87CE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020530"/>
            <a:ext cx="4300792" cy="1335822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99" y="2241755"/>
            <a:ext cx="5870575" cy="1297858"/>
          </a:xfrm>
        </p:spPr>
        <p:txBody>
          <a:bodyPr anchor="b">
            <a:noAutofit/>
          </a:bodyPr>
          <a:lstStyle>
            <a:lvl1pPr algn="l">
              <a:defRPr sz="405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8PPT模板背景内页t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90"/>
            <a:ext cx="9144000" cy="57238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1C46F-8811-4EB1-B04B-BDF1A55B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6447501" cy="41200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D907A61-3DAF-48A9-A4EF-29C7D20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1100667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图片 5" descr="2018PPT模板背景结尾页tw">
            <a:extLst>
              <a:ext uri="{FF2B5EF4-FFF2-40B4-BE49-F238E27FC236}">
                <a16:creationId xmlns:a16="http://schemas.microsoft.com/office/drawing/2014/main" id="{FCDE24B7-9875-4058-8C5F-0366A76F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4" r:id="rId2"/>
    <p:sldLayoutId id="2147483671" r:id="rId3"/>
    <p:sldLayoutId id="2147483660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B9989-F9D8-42FF-86AB-D41D3A71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128"/>
            <a:ext cx="9144000" cy="2044422"/>
          </a:xfrm>
          <a:gradFill flip="none" rotWithShape="1">
            <a:gsLst>
              <a:gs pos="53000">
                <a:srgbClr val="C0C0C0">
                  <a:tint val="66000"/>
                  <a:satMod val="160000"/>
                  <a:alpha val="0"/>
                  <a:lumMod val="100000"/>
                </a:srgbClr>
              </a:gs>
              <a:gs pos="77000">
                <a:srgbClr val="C0C0C0">
                  <a:tint val="44500"/>
                  <a:satMod val="160000"/>
                  <a:lumMod val="93000"/>
                  <a:lumOff val="7000"/>
                </a:srgbClr>
              </a:gs>
              <a:gs pos="100000">
                <a:schemeClr val="bg1"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r>
              <a:rPr lang="en-US" altLang="zh-TW" sz="3600" dirty="0">
                <a:latin typeface="微軟正黑體" panose="020B0604030504040204" pitchFamily="34" charset="-120"/>
              </a:rPr>
              <a:t>																				 </a:t>
            </a:r>
            <a:r>
              <a:rPr lang="en-US" altLang="zh-TW" sz="3200" dirty="0" err="1">
                <a:latin typeface="微軟正黑體" panose="020B0604030504040204" pitchFamily="34" charset="-120"/>
              </a:rPr>
              <a:t>SolidEdge</a:t>
            </a:r>
            <a:r>
              <a:rPr lang="zh-TW" altLang="en-US" sz="3600" dirty="0">
                <a:latin typeface="微軟正黑體" panose="020B0604030504040204" pitchFamily="34" charset="-120"/>
              </a:rPr>
              <a:t> </a:t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		 			CAD Integration </a:t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</a:t>
            </a:r>
            <a:r>
              <a:rPr lang="zh-TW" altLang="en-US" sz="3600" dirty="0">
                <a:latin typeface="微軟正黑體" panose="020B0604030504040204" pitchFamily="34" charset="-120"/>
              </a:rPr>
              <a:t>                       設定操作手冊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EAAC31-A996-4197-8EE4-90ED28A291D1}"/>
              </a:ext>
            </a:extLst>
          </p:cNvPr>
          <p:cNvGrpSpPr/>
          <p:nvPr/>
        </p:nvGrpSpPr>
        <p:grpSpPr>
          <a:xfrm>
            <a:off x="5494020" y="1443964"/>
            <a:ext cx="1866900" cy="1520216"/>
            <a:chOff x="6546338" y="996991"/>
            <a:chExt cx="2275482" cy="2063633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3108507F-A472-42E8-A49D-FFF55DFCB387}"/>
                </a:ext>
              </a:extLst>
            </p:cNvPr>
            <p:cNvSpPr/>
            <p:nvPr/>
          </p:nvSpPr>
          <p:spPr>
            <a:xfrm rot="19332125">
              <a:off x="6546338" y="996991"/>
              <a:ext cx="1474033" cy="2063633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82FD6CA-4E7A-4AB2-A568-9753B71F2DE3}"/>
                </a:ext>
              </a:extLst>
            </p:cNvPr>
            <p:cNvSpPr/>
            <p:nvPr/>
          </p:nvSpPr>
          <p:spPr>
            <a:xfrm rot="3140527">
              <a:off x="6915008" y="905826"/>
              <a:ext cx="1621108" cy="2192517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48000">
                  <a:srgbClr val="33A8FF">
                    <a:lumMod val="91000"/>
                  </a:srgbClr>
                </a:gs>
                <a:gs pos="100000">
                  <a:srgbClr val="0070C0">
                    <a:alpha val="59000"/>
                    <a:lumMod val="91000"/>
                    <a:lumOff val="9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10F0583-FA03-4A12-9900-82F8BEC8678C}"/>
                </a:ext>
              </a:extLst>
            </p:cNvPr>
            <p:cNvSpPr/>
            <p:nvPr/>
          </p:nvSpPr>
          <p:spPr>
            <a:xfrm rot="20074198">
              <a:off x="6958249" y="1618519"/>
              <a:ext cx="1705674" cy="1388760"/>
            </a:xfrm>
            <a:prstGeom prst="triangle">
              <a:avLst>
                <a:gd name="adj" fmla="val 45200"/>
              </a:avLst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52000">
                  <a:schemeClr val="bg1">
                    <a:lumMod val="89000"/>
                    <a:alpha val="72000"/>
                  </a:schemeClr>
                </a:gs>
                <a:gs pos="100000">
                  <a:srgbClr val="D9D9D9">
                    <a:shade val="100000"/>
                    <a:satMod val="115000"/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6967578" y="4635791"/>
            <a:ext cx="217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講者</a:t>
            </a:r>
            <a:r>
              <a:rPr lang="en-US" altLang="zh-TW" dirty="0"/>
              <a:t>:Panda</a:t>
            </a:r>
            <a:r>
              <a:rPr lang="zh-TW" altLang="en-US" dirty="0"/>
              <a:t> 潘泓銘</a:t>
            </a:r>
          </a:p>
        </p:txBody>
      </p:sp>
    </p:spTree>
    <p:extLst>
      <p:ext uri="{BB962C8B-B14F-4D97-AF65-F5344CB8AC3E}">
        <p14:creationId xmlns:p14="http://schemas.microsoft.com/office/powerpoint/2010/main" val="425550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9875" y="813416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CAD</a:t>
            </a:r>
            <a:r>
              <a:rPr lang="zh-TW" altLang="en-US" sz="2400" dirty="0"/>
              <a:t>屬性同步</a:t>
            </a:r>
            <a:r>
              <a:rPr lang="en-US" altLang="zh-TW" sz="2400" dirty="0"/>
              <a:t>-&gt;</a:t>
            </a:r>
            <a:r>
              <a:rPr lang="zh-TW" altLang="en-US" sz="2400" dirty="0"/>
              <a:t>系統固定屬性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51823"/>
              </p:ext>
            </p:extLst>
          </p:nvPr>
        </p:nvGraphicFramePr>
        <p:xfrm>
          <a:off x="411568" y="1431281"/>
          <a:ext cx="6368794" cy="3220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597">
                <a:tc>
                  <a:txBody>
                    <a:bodyPr/>
                    <a:lstStyle/>
                    <a:p>
                      <a:r>
                        <a:rPr lang="zh-TW" altLang="en-US" sz="1100" b="1" dirty="0"/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/>
                        <a:t>影響功能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9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id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id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物件</a:t>
                      </a:r>
                      <a:r>
                        <a:rPr lang="en-US" altLang="zh-TW" sz="1100" dirty="0"/>
                        <a:t>ID</a:t>
                      </a:r>
                      <a:r>
                        <a:rPr lang="zh-TW" altLang="en-US" sz="1100" dirty="0"/>
                        <a:t>的依據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item_number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流水號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尋找物件的依據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classification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圖檔類別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尋找物件的依據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major_rev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版本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判斷新舊檔案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generation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版次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判斷新舊檔案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59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name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尋找物件的依據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authoring_tool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編輯工具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尋找物件的依據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viewable_file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預覽檔案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可選。非必要。</a:t>
                      </a:r>
                      <a:r>
                        <a:rPr lang="en-US" altLang="zh-TW" sz="1100" dirty="0"/>
                        <a:t>PDF</a:t>
                      </a:r>
                      <a:r>
                        <a:rPr lang="zh-TW" altLang="en-US" sz="1100" dirty="0"/>
                        <a:t>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thumbnail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縮圖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可選。非必要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4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9875" y="813416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CAD</a:t>
            </a:r>
            <a:r>
              <a:rPr lang="zh-TW" altLang="en-US" sz="2400" dirty="0"/>
              <a:t>屬性同步</a:t>
            </a:r>
            <a:r>
              <a:rPr lang="en-US" altLang="zh-TW" sz="2400" dirty="0"/>
              <a:t>-&gt;</a:t>
            </a:r>
            <a:r>
              <a:rPr lang="zh-TW" altLang="en-US" sz="2400" dirty="0"/>
              <a:t>編輯屬性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4" y="1309697"/>
            <a:ext cx="5214331" cy="34791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949315" y="1275081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必填顯示紅色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系統欄隱藏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39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9875" y="813416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CAD</a:t>
            </a:r>
            <a:r>
              <a:rPr lang="zh-TW" altLang="en-US" sz="2400" dirty="0"/>
              <a:t>屬性同步</a:t>
            </a:r>
            <a:r>
              <a:rPr lang="en-US" altLang="zh-TW" sz="2400" dirty="0"/>
              <a:t>-&gt;</a:t>
            </a:r>
            <a:r>
              <a:rPr lang="zh-TW" altLang="en-US" sz="2400" dirty="0"/>
              <a:t>編輯屬性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66857"/>
          <a:stretch/>
        </p:blipFill>
        <p:spPr>
          <a:xfrm>
            <a:off x="440055" y="1341594"/>
            <a:ext cx="1728175" cy="347912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92793"/>
              </p:ext>
            </p:extLst>
          </p:nvPr>
        </p:nvGraphicFramePr>
        <p:xfrm>
          <a:off x="2361137" y="1733206"/>
          <a:ext cx="2492286" cy="311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447">
                <a:tc>
                  <a:txBody>
                    <a:bodyPr/>
                    <a:lstStyle/>
                    <a:p>
                      <a:r>
                        <a:rPr lang="zh-TW" altLang="en-US" sz="1100" b="1" dirty="0"/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/>
                        <a:t>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字串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Integer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整數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Float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浮點數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下拉選單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Filter</a:t>
                      </a:r>
                      <a:r>
                        <a:rPr lang="en-US" altLang="zh-TW" sz="1100" baseline="0" dirty="0"/>
                        <a:t> 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下拉子選單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Item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物件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Text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多行文字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Foreign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關聯屬性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Mutiple</a:t>
                      </a:r>
                      <a:r>
                        <a:rPr lang="en-US" altLang="zh-TW" sz="1100" dirty="0"/>
                        <a:t> Checkbox 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多選單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Date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402216" y="1341594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※Aras</a:t>
            </a:r>
            <a:r>
              <a:rPr lang="zh-TW" altLang="en-US" sz="1400" dirty="0"/>
              <a:t>屬性編輯類別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17" y="944293"/>
            <a:ext cx="1335508" cy="12579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158" y="944293"/>
            <a:ext cx="2911092" cy="5791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722" y="2476625"/>
            <a:ext cx="1834515" cy="8672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286" y="1804234"/>
            <a:ext cx="1076374" cy="15298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265" y="3536212"/>
            <a:ext cx="2890972" cy="130818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053286" y="1460216"/>
            <a:ext cx="5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List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498772" y="2159937"/>
            <a:ext cx="5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Text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921962" y="1790605"/>
            <a:ext cx="97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Mutiple</a:t>
            </a:r>
            <a:endParaRPr lang="en-US" altLang="zh-TW" sz="1200" dirty="0"/>
          </a:p>
          <a:p>
            <a:r>
              <a:rPr lang="en-US" altLang="zh-TW" sz="1200" dirty="0"/>
              <a:t>Checkbox</a:t>
            </a:r>
          </a:p>
          <a:p>
            <a:r>
              <a:rPr lang="en-US" altLang="zh-TW" sz="1200" dirty="0"/>
              <a:t>List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71240" y="2228460"/>
            <a:ext cx="5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Date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849871" y="3343850"/>
            <a:ext cx="5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1654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24" y="952095"/>
            <a:ext cx="5185173" cy="4014195"/>
          </a:xfrm>
          <a:prstGeom prst="rect">
            <a:avLst/>
          </a:prstGeom>
        </p:spPr>
      </p:pic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894" y="952095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操作設定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輸入或勾選完之後，</a:t>
            </a:r>
            <a:br>
              <a:rPr lang="en-US" altLang="zh-TW" dirty="0"/>
            </a:br>
            <a:r>
              <a:rPr lang="zh-TW" altLang="en-US" dirty="0"/>
              <a:t>按下右側產生</a:t>
            </a:r>
            <a:r>
              <a:rPr lang="en-US" altLang="zh-TW" dirty="0"/>
              <a:t>JSON</a:t>
            </a:r>
            <a:r>
              <a:rPr lang="zh-TW" altLang="en-US" dirty="0"/>
              <a:t>設定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按下左上工具列儲存完成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620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894" y="952095"/>
            <a:ext cx="8526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系統設定主檔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編輯工具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Classification:</a:t>
            </a:r>
            <a:r>
              <a:rPr lang="zh-TW" altLang="en-US" dirty="0"/>
              <a:t>不含空白的軟體名稱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整合設定</a:t>
            </a:r>
            <a:r>
              <a:rPr lang="en-US" altLang="zh-TW" dirty="0"/>
              <a:t>Classification</a:t>
            </a:r>
            <a:r>
              <a:rPr lang="zh-TW" altLang="en-US" dirty="0"/>
              <a:t>匹配</a:t>
            </a:r>
            <a:r>
              <a:rPr lang="en-US" altLang="zh-TW" dirty="0"/>
              <a:t>CAD</a:t>
            </a:r>
            <a:r>
              <a:rPr lang="zh-TW" altLang="en-US" dirty="0"/>
              <a:t>欄位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將副檔名對應類別</a:t>
            </a:r>
            <a:r>
              <a:rPr lang="en-US" altLang="zh-TW" dirty="0"/>
              <a:t>classification</a:t>
            </a:r>
            <a:r>
              <a:rPr lang="zh-TW" altLang="en-US" dirty="0"/>
              <a:t>改為可設定，匹配</a:t>
            </a:r>
            <a:r>
              <a:rPr lang="en-US" altLang="zh-TW" dirty="0"/>
              <a:t>CAD</a:t>
            </a:r>
            <a:r>
              <a:rPr lang="zh-TW" altLang="en-US"/>
              <a:t>物件類型中任何一中屬性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91" y="987423"/>
            <a:ext cx="5357324" cy="3734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4" y="2797727"/>
            <a:ext cx="4313294" cy="164606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4073236" y="1480453"/>
            <a:ext cx="2954797" cy="208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3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2819" t="29985" r="82432" b="18750"/>
          <a:stretch/>
        </p:blipFill>
        <p:spPr>
          <a:xfrm>
            <a:off x="6446519" y="848032"/>
            <a:ext cx="2188845" cy="40816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42894" y="952095"/>
            <a:ext cx="5551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檔案屬性 </a:t>
            </a:r>
            <a:r>
              <a:rPr lang="en-US" altLang="zh-TW" dirty="0"/>
              <a:t>–</a:t>
            </a:r>
            <a:r>
              <a:rPr lang="zh-TW" altLang="en-US" dirty="0"/>
              <a:t> 與圖檔自身定義有關的設定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建立屬性時圖名</a:t>
            </a:r>
            <a:r>
              <a:rPr lang="en-US" altLang="zh-TW" dirty="0"/>
              <a:t>name</a:t>
            </a:r>
            <a:r>
              <a:rPr lang="zh-TW" altLang="en-US" dirty="0"/>
              <a:t>預設值等於檔案名稱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建立屬性時流水號</a:t>
            </a:r>
            <a:r>
              <a:rPr lang="en-US" altLang="zh-TW" dirty="0" err="1"/>
              <a:t>item_number</a:t>
            </a:r>
            <a:r>
              <a:rPr lang="zh-TW" altLang="en-US" dirty="0"/>
              <a:t>等於檔案名稱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開啟後開始同步系統內建屬性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同步內建的版本欄位時，將</a:t>
            </a:r>
            <a:r>
              <a:rPr lang="en-US" altLang="zh-TW" dirty="0"/>
              <a:t>Aras</a:t>
            </a:r>
            <a:r>
              <a:rPr lang="zh-TW" altLang="en-US" dirty="0"/>
              <a:t>的欄位合併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領號結束回寫欄位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設定簽入畫面圖組結構顯示的名稱，同步系統標題</a:t>
            </a:r>
            <a:endParaRPr lang="en-US" altLang="zh-TW" dirty="0"/>
          </a:p>
        </p:txBody>
      </p:sp>
      <p:cxnSp>
        <p:nvCxnSpPr>
          <p:cNvPr id="4" name="肘形接點 3"/>
          <p:cNvCxnSpPr/>
          <p:nvPr/>
        </p:nvCxnSpPr>
        <p:spPr>
          <a:xfrm flipV="1">
            <a:off x="5183505" y="1228725"/>
            <a:ext cx="1297305" cy="171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/>
          <p:nvPr/>
        </p:nvCxnSpPr>
        <p:spPr>
          <a:xfrm flipV="1">
            <a:off x="5394960" y="1497330"/>
            <a:ext cx="1143000" cy="188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 flipV="1">
            <a:off x="3937635" y="1725930"/>
            <a:ext cx="2543175" cy="241827"/>
          </a:xfrm>
          <a:prstGeom prst="bentConnector3">
            <a:avLst>
              <a:gd name="adj1" fmla="val 893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flipV="1">
            <a:off x="5097780" y="2070884"/>
            <a:ext cx="1583055" cy="142875"/>
          </a:xfrm>
          <a:prstGeom prst="bentConnector3">
            <a:avLst>
              <a:gd name="adj1" fmla="val 817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>
            <a:off x="3483664" y="2537460"/>
            <a:ext cx="2962855" cy="1765935"/>
          </a:xfrm>
          <a:prstGeom prst="bentConnector3">
            <a:avLst>
              <a:gd name="adj1" fmla="val 9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16200000" flipH="1">
            <a:off x="5111142" y="3379686"/>
            <a:ext cx="1765935" cy="973401"/>
          </a:xfrm>
          <a:prstGeom prst="bentConnector3">
            <a:avLst>
              <a:gd name="adj1" fmla="val 995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6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8164" t="30278" r="67087" b="18457"/>
          <a:stretch/>
        </p:blipFill>
        <p:spPr>
          <a:xfrm>
            <a:off x="6446519" y="848032"/>
            <a:ext cx="2188845" cy="40816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42894" y="952095"/>
            <a:ext cx="53303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簽入規則 </a:t>
            </a:r>
            <a:r>
              <a:rPr lang="en-US" altLang="zh-TW" dirty="0"/>
              <a:t>–</a:t>
            </a:r>
            <a:r>
              <a:rPr lang="zh-TW" altLang="en-US" dirty="0"/>
              <a:t> 與圖檔簽入有關的設定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2D</a:t>
            </a:r>
            <a:r>
              <a:rPr lang="zh-TW" altLang="en-US" dirty="0"/>
              <a:t>圖簽入時產生</a:t>
            </a:r>
            <a:r>
              <a:rPr lang="en-US" altLang="zh-TW" dirty="0"/>
              <a:t>PDF</a:t>
            </a:r>
            <a:r>
              <a:rPr lang="zh-TW" altLang="en-US" dirty="0"/>
              <a:t>，並上傳至</a:t>
            </a:r>
            <a:r>
              <a:rPr lang="en-US" altLang="zh-TW" dirty="0"/>
              <a:t>viewable</a:t>
            </a:r>
            <a:r>
              <a:rPr lang="zh-TW" altLang="en-US" dirty="0"/>
              <a:t>欄位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圖簽入時產生</a:t>
            </a:r>
            <a:r>
              <a:rPr lang="en-US" altLang="zh-TW" dirty="0"/>
              <a:t>PDF</a:t>
            </a:r>
            <a:r>
              <a:rPr lang="zh-TW" altLang="en-US" dirty="0"/>
              <a:t>，並上傳至</a:t>
            </a:r>
            <a:r>
              <a:rPr lang="en-US" altLang="zh-TW" dirty="0"/>
              <a:t>viewable</a:t>
            </a:r>
            <a:r>
              <a:rPr lang="zh-TW" altLang="en-US" dirty="0"/>
              <a:t>欄位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圖簽入時產生</a:t>
            </a:r>
            <a:r>
              <a:rPr lang="en-US" altLang="zh-TW" dirty="0"/>
              <a:t>3MF</a:t>
            </a:r>
            <a:r>
              <a:rPr lang="zh-TW" altLang="en-US" dirty="0"/>
              <a:t>，並上傳至</a:t>
            </a:r>
            <a:r>
              <a:rPr lang="en-US" altLang="zh-TW" dirty="0"/>
              <a:t>cn_3mf</a:t>
            </a:r>
            <a:r>
              <a:rPr lang="zh-TW" altLang="en-US" dirty="0"/>
              <a:t>欄位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檢查</a:t>
            </a:r>
            <a:r>
              <a:rPr lang="en-US" altLang="zh-TW" dirty="0"/>
              <a:t>CAD</a:t>
            </a:r>
            <a:r>
              <a:rPr lang="zh-TW" altLang="en-US" dirty="0"/>
              <a:t>之</a:t>
            </a:r>
            <a:r>
              <a:rPr lang="en-US" altLang="zh-TW" dirty="0"/>
              <a:t>Unique</a:t>
            </a:r>
            <a:r>
              <a:rPr lang="zh-TW" altLang="en-US" dirty="0"/>
              <a:t>欄位是否填寫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檢查整合設定之必填欄位是否填寫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簽入時，</a:t>
            </a:r>
            <a:r>
              <a:rPr lang="en-US" altLang="zh-TW" dirty="0"/>
              <a:t>CAD</a:t>
            </a:r>
            <a:r>
              <a:rPr lang="zh-TW" altLang="en-US" dirty="0"/>
              <a:t>結構紀錄是否隱藏，寫入</a:t>
            </a:r>
            <a:r>
              <a:rPr lang="en-US" altLang="zh-TW" dirty="0" err="1"/>
              <a:t>cn_status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簽入時，優先以</a:t>
            </a:r>
            <a:r>
              <a:rPr lang="en-US" altLang="zh-TW" dirty="0"/>
              <a:t>ID</a:t>
            </a:r>
            <a:r>
              <a:rPr lang="zh-TW" altLang="en-US" dirty="0"/>
              <a:t>判別新增或修改，</a:t>
            </a:r>
            <a:br>
              <a:rPr lang="en-US" altLang="zh-TW" dirty="0"/>
            </a:br>
            <a:r>
              <a:rPr lang="zh-TW" altLang="en-US" dirty="0"/>
              <a:t>找不到則用</a:t>
            </a:r>
            <a:r>
              <a:rPr lang="en-US" altLang="zh-TW" dirty="0"/>
              <a:t>Unique</a:t>
            </a:r>
            <a:r>
              <a:rPr lang="zh-TW" altLang="en-US" dirty="0"/>
              <a:t>欄位</a:t>
            </a:r>
            <a:endParaRPr lang="en-US" altLang="zh-TW" dirty="0"/>
          </a:p>
        </p:txBody>
      </p:sp>
      <p:cxnSp>
        <p:nvCxnSpPr>
          <p:cNvPr id="6" name="肘形接點 5"/>
          <p:cNvCxnSpPr/>
          <p:nvPr/>
        </p:nvCxnSpPr>
        <p:spPr>
          <a:xfrm>
            <a:off x="5343525" y="1440180"/>
            <a:ext cx="1102994" cy="262891"/>
          </a:xfrm>
          <a:prstGeom prst="bentConnector3">
            <a:avLst>
              <a:gd name="adj1" fmla="val 86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/>
          <p:nvPr/>
        </p:nvCxnSpPr>
        <p:spPr>
          <a:xfrm>
            <a:off x="5292090" y="1680212"/>
            <a:ext cx="1194435" cy="274318"/>
          </a:xfrm>
          <a:prstGeom prst="bentConnector3">
            <a:avLst>
              <a:gd name="adj1" fmla="val 724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>
            <a:off x="5189220" y="1954530"/>
            <a:ext cx="1297305" cy="245745"/>
          </a:xfrm>
          <a:prstGeom prst="bentConnector3">
            <a:avLst>
              <a:gd name="adj1" fmla="val 6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>
            <a:off x="4046220" y="2253948"/>
            <a:ext cx="2400299" cy="157782"/>
          </a:xfrm>
          <a:prstGeom prst="bentConnector3">
            <a:avLst>
              <a:gd name="adj1" fmla="val 75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>
            <a:off x="4451985" y="2474595"/>
            <a:ext cx="1994534" cy="208050"/>
          </a:xfrm>
          <a:prstGeom prst="bentConnector3">
            <a:avLst>
              <a:gd name="adj1" fmla="val 63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>
            <a:off x="5673199" y="2835145"/>
            <a:ext cx="710456" cy="1057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>
            <a:off x="4680585" y="3057168"/>
            <a:ext cx="1680210" cy="975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管理器 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工程圖組態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3947351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用於紀錄工程圖中組態名稱清單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每個組態的結構也同時記錄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BOM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852" y="958236"/>
            <a:ext cx="4018974" cy="373642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3" y="3411773"/>
            <a:ext cx="3246401" cy="1204064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4" idx="3"/>
          </p:cNvCxnSpPr>
          <p:nvPr/>
        </p:nvCxnSpPr>
        <p:spPr>
          <a:xfrm>
            <a:off x="3827674" y="4013805"/>
            <a:ext cx="398178" cy="1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1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管理器 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工程圖組態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5043054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Package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匯入時無關聯至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，需要設置以下功能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關聯設定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CAD_Configuration_List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物件類型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CAD_Configuration_List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5" y="2325414"/>
            <a:ext cx="8193970" cy="2515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17731" y="2426546"/>
            <a:ext cx="1757855" cy="75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17730" y="3208687"/>
            <a:ext cx="1757856" cy="47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159874" y="2783015"/>
            <a:ext cx="1757856" cy="701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4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92" y="1375325"/>
            <a:ext cx="3586550" cy="351654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管理器 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工程圖組態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5043054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Package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匯入時無關聯至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，需要設置以下功能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關聯設定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CAD_Configuration_List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物件類型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CAD_Configuration_List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2048" y="1568669"/>
            <a:ext cx="1757855" cy="75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25100" y="4296103"/>
            <a:ext cx="338085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09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目錄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5992" y="1147313"/>
            <a:ext cx="1762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屬性設定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系統設定</a:t>
            </a:r>
          </a:p>
        </p:txBody>
      </p:sp>
    </p:spTree>
    <p:extLst>
      <p:ext uri="{BB962C8B-B14F-4D97-AF65-F5344CB8AC3E}">
        <p14:creationId xmlns:p14="http://schemas.microsoft.com/office/powerpoint/2010/main" val="115745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89" y="1756334"/>
            <a:ext cx="5878736" cy="315205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管理器 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送審單設定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6943482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Package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匯入時無關聯至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CADIntegration_Admin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，需要設置以下功能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CADIntegration_Admin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的關聯頁籤新增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CADIntegration_ChangeFlow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關聯名稱設定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CADintegration_bulkchange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標籤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變更流程設定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97548" y="4548103"/>
            <a:ext cx="533205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4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管理器 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變更流程</a:t>
            </a:r>
            <a:endParaRPr lang="en-US" altLang="zh-TW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6943482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3907"/>
          <a:stretch/>
        </p:blipFill>
        <p:spPr>
          <a:xfrm>
            <a:off x="401013" y="2325414"/>
            <a:ext cx="4903200" cy="2664369"/>
          </a:xfrm>
          <a:prstGeom prst="rect">
            <a:avLst/>
          </a:prstGeom>
        </p:spPr>
      </p:pic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16918" y="1033121"/>
            <a:ext cx="6943482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完成設定後，在下方設定需要的變更流程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(DCO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ECR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ECO)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Create Related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建立新的物件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492" y="2880607"/>
            <a:ext cx="2400508" cy="115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直線單箭頭接點 7"/>
          <p:cNvCxnSpPr/>
          <p:nvPr/>
        </p:nvCxnSpPr>
        <p:spPr>
          <a:xfrm flipV="1">
            <a:off x="1195200" y="3823200"/>
            <a:ext cx="3780000" cy="69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5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55" y="1943713"/>
            <a:ext cx="4177939" cy="2030687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管理器 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變更流程</a:t>
            </a:r>
            <a:endParaRPr lang="en-US" altLang="zh-TW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6943482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Package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匯入時無關聯至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CADIntegration_Admin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，需要設置以下功能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搜尋關聯類型中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CADIntegration_Changeflow_Pro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設定以下關聯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完成之後像右圖可以設定屬性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9155" y="1943713"/>
            <a:ext cx="4177939" cy="1390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638" y="1871177"/>
            <a:ext cx="3720665" cy="29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062851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圖檔類別設定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09" y="1776441"/>
            <a:ext cx="5425910" cy="2812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634790" y="1125997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首先新增一個</a:t>
            </a:r>
            <a:r>
              <a:rPr lang="en-US" altLang="zh-TW" dirty="0"/>
              <a:t>CAD</a:t>
            </a:r>
            <a:r>
              <a:rPr lang="zh-TW" altLang="en-US" dirty="0"/>
              <a:t>整合屬性設定物件，並開啟此畫面</a:t>
            </a:r>
          </a:p>
        </p:txBody>
      </p:sp>
    </p:spTree>
    <p:extLst>
      <p:ext uri="{BB962C8B-B14F-4D97-AF65-F5344CB8AC3E}">
        <p14:creationId xmlns:p14="http://schemas.microsoft.com/office/powerpoint/2010/main" val="220414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75314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圖檔類別設定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50" y="1032262"/>
            <a:ext cx="3520745" cy="191278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84640"/>
              </p:ext>
            </p:extLst>
          </p:nvPr>
        </p:nvGraphicFramePr>
        <p:xfrm>
          <a:off x="575095" y="1132592"/>
          <a:ext cx="2987614" cy="229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簡述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描述用途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指定副檔名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用於匹配</a:t>
                      </a:r>
                      <a:r>
                        <a:rPr lang="en-US" altLang="zh-TW" dirty="0"/>
                        <a:t>CAD</a:t>
                      </a:r>
                      <a:r>
                        <a:rPr lang="zh-TW" altLang="en-US" dirty="0"/>
                        <a:t>圖的副檔名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用於匹配</a:t>
                      </a:r>
                      <a:r>
                        <a:rPr lang="en-US" altLang="zh-TW" dirty="0"/>
                        <a:t>Aras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classification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編輯工具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</a:t>
                      </a:r>
                      <a:r>
                        <a:rPr lang="en-US" altLang="zh-TW" dirty="0" err="1"/>
                        <a:t>SolidEdge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結構圖示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0~9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4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75314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圖檔類別設定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75095" y="1132592"/>
          <a:ext cx="2987614" cy="3553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號碼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3" y="1520676"/>
            <a:ext cx="190476" cy="1904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3" y="1861329"/>
            <a:ext cx="190476" cy="1904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3" y="2508434"/>
            <a:ext cx="190476" cy="1904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3" y="2191966"/>
            <a:ext cx="190476" cy="1904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6" y="2843434"/>
            <a:ext cx="190476" cy="1904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6" y="3163930"/>
            <a:ext cx="190476" cy="1904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4428460"/>
            <a:ext cx="190476" cy="19047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3502154"/>
            <a:ext cx="190476" cy="19047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3786714"/>
            <a:ext cx="190476" cy="1904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2" y="1541722"/>
            <a:ext cx="190476" cy="19047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2" y="1861329"/>
            <a:ext cx="190476" cy="19047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33" y="4117705"/>
            <a:ext cx="190476" cy="190476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3805370" y="1132592"/>
          <a:ext cx="2987614" cy="3553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號碼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2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類別設定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63558"/>
              </p:ext>
            </p:extLst>
          </p:nvPr>
        </p:nvGraphicFramePr>
        <p:xfrm>
          <a:off x="546520" y="1732198"/>
          <a:ext cx="2987614" cy="1938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簡述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搜尋全部類別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指定副檔名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空值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編輯工具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</a:t>
                      </a:r>
                      <a:r>
                        <a:rPr lang="en-US" altLang="zh-TW" dirty="0" err="1"/>
                        <a:t>SolidEdge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/>
                        <a:t>結構圖示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空值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46520" y="10058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特殊設定</a:t>
            </a:r>
            <a:r>
              <a:rPr lang="en-US" altLang="zh-TW" dirty="0"/>
              <a:t>:ALL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81" y="1485814"/>
            <a:ext cx="366553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8394" y="973004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搜尋結果設定 </a:t>
            </a:r>
            <a:r>
              <a:rPr lang="en-US" altLang="zh-TW" sz="2400" dirty="0"/>
              <a:t>-&gt;</a:t>
            </a:r>
            <a:r>
              <a:rPr lang="zh-TW" altLang="en-US" sz="2400" dirty="0"/>
              <a:t>用於搜尋圖檔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47227"/>
          <a:stretch/>
        </p:blipFill>
        <p:spPr>
          <a:xfrm>
            <a:off x="4752516" y="1434669"/>
            <a:ext cx="3985679" cy="190375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54066"/>
              </p:ext>
            </p:extLst>
          </p:nvPr>
        </p:nvGraphicFramePr>
        <p:xfrm>
          <a:off x="740889" y="1495661"/>
          <a:ext cx="3563692" cy="1635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778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78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dirty="0"/>
                        <a:t>CAD</a:t>
                      </a:r>
                      <a:r>
                        <a:rPr lang="zh-TW" altLang="en-US" dirty="0"/>
                        <a:t>的屬性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r>
                        <a:rPr lang="zh-TW" altLang="en-US" dirty="0"/>
                        <a:t>設為搜尋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打勾設為可輸入條件的搜尋欄位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86">
                <a:tc>
                  <a:txBody>
                    <a:bodyPr/>
                    <a:lstStyle/>
                    <a:p>
                      <a:r>
                        <a:rPr lang="zh-TW" altLang="en-US" dirty="0"/>
                        <a:t>顯示結果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打勾設為顯示時的欄位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8394" y="97300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搜尋結果設定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73628"/>
              </p:ext>
            </p:extLst>
          </p:nvPr>
        </p:nvGraphicFramePr>
        <p:xfrm>
          <a:off x="559804" y="1501728"/>
          <a:ext cx="2725947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36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6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</a:t>
                      </a:r>
                      <a:r>
                        <a:rPr lang="en-US" altLang="zh-TW" dirty="0"/>
                        <a:t>CAD</a:t>
                      </a:r>
                      <a:r>
                        <a:rPr lang="zh-TW" altLang="en-US" dirty="0"/>
                        <a:t>的屬性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13">
                <a:tc>
                  <a:txBody>
                    <a:bodyPr/>
                    <a:lstStyle/>
                    <a:p>
                      <a:r>
                        <a:rPr lang="zh-TW" altLang="en-US" dirty="0"/>
                        <a:t>設為搜尋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打勾設為可輸入條件的搜尋欄位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13">
                <a:tc>
                  <a:txBody>
                    <a:bodyPr/>
                    <a:lstStyle/>
                    <a:p>
                      <a:r>
                        <a:rPr lang="zh-TW" altLang="en-US" dirty="0"/>
                        <a:t>顯示結果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打勾設為顯示時的欄位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76" y="1501362"/>
            <a:ext cx="5622305" cy="28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9875" y="813416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CAD</a:t>
            </a:r>
            <a:r>
              <a:rPr lang="zh-TW" altLang="en-US" sz="2400" dirty="0"/>
              <a:t>屬性同步</a:t>
            </a:r>
            <a:r>
              <a:rPr lang="en-US" altLang="zh-TW" sz="2400" dirty="0"/>
              <a:t>-&gt;</a:t>
            </a:r>
            <a:r>
              <a:rPr lang="zh-TW" altLang="en-US" sz="2400" dirty="0"/>
              <a:t>編輯屬性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9494"/>
            <a:ext cx="9144000" cy="281778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0" y="1335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儲存順序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04121" y="178550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同步</a:t>
            </a:r>
            <a:r>
              <a:rPr lang="en-US" altLang="zh-TW" sz="1400" dirty="0"/>
              <a:t>PLM</a:t>
            </a:r>
            <a:r>
              <a:rPr lang="zh-TW" altLang="en-US" sz="1400" dirty="0"/>
              <a:t>屬性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40415" y="127508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同步內建的圖檔系統屬性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503699" y="178550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同步圖檔屬性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747109" y="128897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設為系統欄位則可隱藏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1798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不可編輯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474811" y="17935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必填會檢查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196554" y="129044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簽出的時候不會同步到</a:t>
            </a:r>
            <a:r>
              <a:rPr lang="en-US" altLang="zh-TW" sz="1400" dirty="0"/>
              <a:t>CAD</a:t>
            </a:r>
            <a:r>
              <a:rPr lang="zh-TW" altLang="en-US" sz="1400" dirty="0"/>
              <a:t>圖檔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108577" y="1785504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Solidwork</a:t>
            </a:r>
            <a:r>
              <a:rPr lang="zh-TW" altLang="en-US" sz="1400" dirty="0"/>
              <a:t>模組用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061652" y="214176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預設屬性值</a:t>
            </a:r>
          </a:p>
        </p:txBody>
      </p:sp>
      <p:cxnSp>
        <p:nvCxnSpPr>
          <p:cNvPr id="6" name="直線單箭頭接點 5"/>
          <p:cNvCxnSpPr>
            <a:stCxn id="3" idx="2"/>
          </p:cNvCxnSpPr>
          <p:nvPr/>
        </p:nvCxnSpPr>
        <p:spPr>
          <a:xfrm flipH="1">
            <a:off x="451405" y="1643118"/>
            <a:ext cx="1" cy="113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3" idx="2"/>
          </p:cNvCxnSpPr>
          <p:nvPr/>
        </p:nvCxnSpPr>
        <p:spPr>
          <a:xfrm>
            <a:off x="1314224" y="2093283"/>
            <a:ext cx="0" cy="69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103863" y="1582858"/>
            <a:ext cx="0" cy="11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6" idx="2"/>
          </p:cNvCxnSpPr>
          <p:nvPr/>
        </p:nvCxnSpPr>
        <p:spPr>
          <a:xfrm>
            <a:off x="3134641" y="2093282"/>
            <a:ext cx="0" cy="68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028536" y="1582858"/>
            <a:ext cx="0" cy="120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8" idx="2"/>
          </p:cNvCxnSpPr>
          <p:nvPr/>
        </p:nvCxnSpPr>
        <p:spPr>
          <a:xfrm flipH="1">
            <a:off x="5023405" y="2106518"/>
            <a:ext cx="1" cy="6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045094" y="2111662"/>
            <a:ext cx="0" cy="67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875253" y="1582858"/>
            <a:ext cx="0" cy="120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720642" y="2093281"/>
            <a:ext cx="0" cy="69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2" idx="2"/>
          </p:cNvCxnSpPr>
          <p:nvPr/>
        </p:nvCxnSpPr>
        <p:spPr>
          <a:xfrm>
            <a:off x="8602826" y="2449542"/>
            <a:ext cx="0" cy="3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13525"/>
      </p:ext>
    </p:extLst>
  </p:cSld>
  <p:clrMapOvr>
    <a:masterClrMapping/>
  </p:clrMapOvr>
</p:sld>
</file>

<file path=ppt/theme/theme1.xml><?xml version="1.0" encoding="utf-8"?>
<a:theme xmlns:a="http://schemas.openxmlformats.org/drawingml/2006/main" name="博威2018年PPT母版樣式tw_Joy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博威2018年PPT母版樣式tw_Joy" id="{C9828DA1-ED5B-42F1-A5FB-C219BB0775EC}" vid="{B152A51A-7CA9-4F6A-B6A0-44A9B216E2C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博威2018年PPT母版樣式tw_Joy</Template>
  <TotalTime>3675</TotalTime>
  <Words>876</Words>
  <Application>Microsoft Office PowerPoint</Application>
  <PresentationFormat>如螢幕大小 (16:10)</PresentationFormat>
  <Paragraphs>234</Paragraphs>
  <Slides>22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標楷體</vt:lpstr>
      <vt:lpstr>Arial</vt:lpstr>
      <vt:lpstr>Calibri</vt:lpstr>
      <vt:lpstr>Times New Roman</vt:lpstr>
      <vt:lpstr>Trebuchet MS</vt:lpstr>
      <vt:lpstr>Wingdings 3</vt:lpstr>
      <vt:lpstr>博威2018年PPT母版樣式tw_Joy</vt:lpstr>
      <vt:lpstr>                     SolidEdge                  CAD Integration                                   設定操作手冊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南亞PLM 選型表設定手冊</dc:title>
  <dc:creator>Easton Huang;Joy</dc:creator>
  <cp:lastModifiedBy>Pan hongming</cp:lastModifiedBy>
  <cp:revision>205</cp:revision>
  <dcterms:created xsi:type="dcterms:W3CDTF">2018-05-14T06:48:01Z</dcterms:created>
  <dcterms:modified xsi:type="dcterms:W3CDTF">2019-01-08T07:23:25Z</dcterms:modified>
</cp:coreProperties>
</file>