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27"/>
  </p:notes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73" r:id="rId14"/>
    <p:sldId id="361" r:id="rId15"/>
    <p:sldId id="362" r:id="rId16"/>
    <p:sldId id="363" r:id="rId17"/>
    <p:sldId id="366" r:id="rId18"/>
    <p:sldId id="364" r:id="rId19"/>
    <p:sldId id="365" r:id="rId20"/>
    <p:sldId id="367" r:id="rId21"/>
    <p:sldId id="368" r:id="rId22"/>
    <p:sldId id="369" r:id="rId23"/>
    <p:sldId id="371" r:id="rId24"/>
    <p:sldId id="372" r:id="rId25"/>
    <p:sldId id="374" r:id="rId2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6747E090-9E5D-4EB6-B443-585732BC5325}">
          <p14:sldIdLst>
            <p14:sldId id="256"/>
            <p14:sldId id="350"/>
            <p14:sldId id="351"/>
          </p14:sldIdLst>
        </p14:section>
        <p14:section name="Server端安裝" id="{89844F3A-DFFF-486B-A657-276FBBC04BB3}">
          <p14:sldIdLst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73"/>
          </p14:sldIdLst>
        </p14:section>
        <p14:section name="Client安裝" id="{22883D35-F586-412E-9EB0-2D2F11B1226E}">
          <p14:sldIdLst>
            <p14:sldId id="361"/>
            <p14:sldId id="362"/>
            <p14:sldId id="363"/>
            <p14:sldId id="366"/>
            <p14:sldId id="364"/>
            <p14:sldId id="365"/>
            <p14:sldId id="367"/>
            <p14:sldId id="368"/>
            <p14:sldId id="369"/>
            <p14:sldId id="371"/>
            <p14:sldId id="372"/>
          </p14:sldIdLst>
        </p14:section>
        <p14:section name="其他問題" id="{FB50A916-09F0-4500-8052-701579337971}">
          <p14:sldIdLst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m" initials="p" lastIdx="2" clrIdx="0">
    <p:extLst>
      <p:ext uri="{19B8F6BF-5375-455C-9EA6-DF929625EA0E}">
        <p15:presenceInfo xmlns:p15="http://schemas.microsoft.com/office/powerpoint/2012/main" userId="pl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0C0C0"/>
    <a:srgbClr val="33A8FF"/>
    <a:srgbClr val="000000"/>
    <a:srgbClr val="FFFFFF"/>
    <a:srgbClr val="D9D9D9"/>
    <a:srgbClr val="E84C22"/>
    <a:srgbClr val="AA3516"/>
    <a:srgbClr val="FEE9D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260" autoAdjust="0"/>
  </p:normalViewPr>
  <p:slideViewPr>
    <p:cSldViewPr snapToGrid="0">
      <p:cViewPr varScale="1">
        <p:scale>
          <a:sx n="103" d="100"/>
          <a:sy n="103" d="100"/>
        </p:scale>
        <p:origin x="77" y="120"/>
      </p:cViewPr>
      <p:guideLst>
        <p:guide orient="horz" pos="171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5634B-220F-49EC-B8A0-F017BA37BC04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16B84-1DB7-4C7D-BA2C-FEC7E0FBD3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45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372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11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39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12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71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13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24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14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39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15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69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16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49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17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78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18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13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19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73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20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0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89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21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92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22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48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23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31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24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53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25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0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3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5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49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8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8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8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16B84-1DB7-4C7D-BA2C-FEC7E0FBD3EE}" type="slidenum">
              <a:rPr lang="zh-TW" altLang="en-US" smtClean="0">
                <a:solidFill>
                  <a:prstClr val="black"/>
                </a:solidFill>
              </a:rPr>
              <a:pPr/>
              <a:t>10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6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hyperlink" Target="https://www.facebook.com/arasopenplm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://www.weibo.com/u/1918053912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ocuments\Tony Documents 20130101\Broadway\Marketing\Broadway Fans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106" y="5219665"/>
            <a:ext cx="976194" cy="37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Documents\Tony Documents 20130101\Broadway\Marketing\Broadway Fans2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81" y="5219665"/>
            <a:ext cx="976333" cy="3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Documents\Tony Documents 20130101\Broadway\Marketing\Broadway Fans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41" y="5219665"/>
            <a:ext cx="976333" cy="3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 descr="微信码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4400" y="5094335"/>
            <a:ext cx="496570" cy="4965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03670" y="5094605"/>
            <a:ext cx="1912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>
                <a:solidFill>
                  <a:srgbClr val="FF9900"/>
                </a:solidFill>
              </a:rPr>
              <a:t>www.bwcs.com.cn</a:t>
            </a:r>
          </a:p>
          <a:p>
            <a:pPr algn="r"/>
            <a:r>
              <a:rPr lang="en-US" altLang="zh-CN" sz="1400">
                <a:solidFill>
                  <a:srgbClr val="FF9900"/>
                </a:solidFill>
              </a:rPr>
              <a:t>www.openplm.com.cn</a:t>
            </a:r>
          </a:p>
        </p:txBody>
      </p:sp>
      <p:pic>
        <p:nvPicPr>
          <p:cNvPr id="2" name="图片 1" descr="2018PPT模板背景tw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36195"/>
            <a:ext cx="9144000" cy="5059680"/>
          </a:xfrm>
          <a:prstGeom prst="rect">
            <a:avLst/>
          </a:prstGeom>
        </p:spPr>
      </p:pic>
      <p:sp>
        <p:nvSpPr>
          <p:cNvPr id="8" name="標題 7">
            <a:extLst>
              <a:ext uri="{FF2B5EF4-FFF2-40B4-BE49-F238E27FC236}">
                <a16:creationId xmlns="" xmlns:a16="http://schemas.microsoft.com/office/drawing/2014/main" id="{E04E7800-1B11-41CD-94DE-D4DF87CE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020530"/>
            <a:ext cx="4300792" cy="1335822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19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299" y="2241755"/>
            <a:ext cx="5870575" cy="1297858"/>
          </a:xfrm>
        </p:spPr>
        <p:txBody>
          <a:bodyPr anchor="b">
            <a:noAutofit/>
          </a:bodyPr>
          <a:lstStyle>
            <a:lvl1pPr algn="l">
              <a:defRPr sz="405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1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2018PPT模板背景内页t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90"/>
            <a:ext cx="9144000" cy="572389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031C46F-8811-4EB1-B04B-BDF1A55B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848032"/>
            <a:ext cx="6447501" cy="412006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D907A61-3DAF-48A9-A4EF-29C7D204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1100667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78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图片 5" descr="2018PPT模板背景结尾页tw">
            <a:extLst>
              <a:ext uri="{FF2B5EF4-FFF2-40B4-BE49-F238E27FC236}">
                <a16:creationId xmlns="" xmlns:a16="http://schemas.microsoft.com/office/drawing/2014/main" id="{FCDE24B7-9875-4058-8C5F-0366A76F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45"/>
            <a:ext cx="9144000" cy="57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7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4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4" r:id="rId2"/>
    <p:sldLayoutId id="2147483671" r:id="rId3"/>
    <p:sldLayoutId id="2147483660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ECB9989-F9D8-42FF-86AB-D41D3A71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128"/>
            <a:ext cx="9144000" cy="2044422"/>
          </a:xfrm>
          <a:gradFill flip="none" rotWithShape="1">
            <a:gsLst>
              <a:gs pos="53000">
                <a:srgbClr val="C0C0C0">
                  <a:tint val="66000"/>
                  <a:satMod val="160000"/>
                  <a:alpha val="0"/>
                  <a:lumMod val="100000"/>
                </a:srgbClr>
              </a:gs>
              <a:gs pos="77000">
                <a:srgbClr val="C0C0C0">
                  <a:tint val="44500"/>
                  <a:satMod val="160000"/>
                  <a:lumMod val="93000"/>
                  <a:lumOff val="7000"/>
                </a:srgbClr>
              </a:gs>
              <a:gs pos="100000">
                <a:schemeClr val="bg1">
                  <a:lumMod val="82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anchor="ctr"/>
          <a:lstStyle/>
          <a:p>
            <a:pPr algn="ctr"/>
            <a:r>
              <a:rPr lang="en-US" altLang="zh-TW" sz="3600" dirty="0">
                <a:latin typeface="微軟正黑體" panose="020B0604030504040204" pitchFamily="34" charset="-120"/>
              </a:rPr>
              <a:t>																		 </a:t>
            </a:r>
            <a:r>
              <a:rPr lang="en-US" altLang="zh-TW" sz="3600" dirty="0" err="1" smtClean="0">
                <a:latin typeface="微軟正黑體" panose="020B0604030504040204" pitchFamily="34" charset="-120"/>
              </a:rPr>
              <a:t>Solidworks</a:t>
            </a:r>
            <a:r>
              <a:rPr lang="zh-TW" altLang="en-US" sz="4400" dirty="0" smtClean="0">
                <a:latin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</a:rPr>
              <a:t>															</a:t>
            </a:r>
            <a:r>
              <a:rPr lang="en-US" altLang="zh-TW" sz="3600" b="0" dirty="0">
                <a:latin typeface="微軟正黑體" panose="020B0604030504040204" pitchFamily="34" charset="-120"/>
              </a:rPr>
              <a:t>CAD Integration </a:t>
            </a:r>
            <a:br>
              <a:rPr lang="en-US" altLang="zh-TW" sz="3600" b="0" dirty="0">
                <a:latin typeface="微軟正黑體" panose="020B0604030504040204" pitchFamily="34" charset="-120"/>
              </a:rPr>
            </a:br>
            <a:r>
              <a:rPr lang="en-US" altLang="zh-TW" sz="3600" b="0" dirty="0">
                <a:latin typeface="微軟正黑體" panose="020B0604030504040204" pitchFamily="34" charset="-120"/>
              </a:rPr>
              <a:t>															     </a:t>
            </a:r>
            <a:r>
              <a:rPr lang="zh-TW" altLang="en-US" sz="3600" b="0" dirty="0" smtClean="0">
                <a:latin typeface="微軟正黑體" panose="020B0604030504040204" pitchFamily="34" charset="-120"/>
              </a:rPr>
              <a:t>安</a:t>
            </a:r>
            <a:r>
              <a:rPr lang="zh-TW" altLang="en-US" sz="3600" b="0" dirty="0">
                <a:latin typeface="微軟正黑體" panose="020B0604030504040204" pitchFamily="34" charset="-120"/>
              </a:rPr>
              <a:t>裝</a:t>
            </a:r>
            <a:r>
              <a:rPr lang="zh-TW" altLang="en-US" sz="3600" b="0" dirty="0" smtClean="0">
                <a:latin typeface="微軟正黑體" panose="020B0604030504040204" pitchFamily="34" charset="-120"/>
              </a:rPr>
              <a:t>說明</a:t>
            </a:r>
            <a:endParaRPr lang="zh-TW" altLang="en-US" sz="3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ãSolidwork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10" y="15093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 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步驟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9875" y="1072263"/>
            <a:ext cx="468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一</a:t>
            </a:r>
            <a:r>
              <a:rPr lang="zh-TW" altLang="en-US" dirty="0">
                <a:solidFill>
                  <a:prstClr val="black"/>
                </a:solidFill>
              </a:rPr>
              <a:t>、</a:t>
            </a:r>
            <a:r>
              <a:rPr lang="zh-TW" altLang="en-US" dirty="0" smtClean="0">
                <a:solidFill>
                  <a:prstClr val="black"/>
                </a:solidFill>
              </a:rPr>
              <a:t>匯入</a:t>
            </a:r>
            <a:r>
              <a:rPr lang="en-US" altLang="zh-TW" dirty="0">
                <a:solidFill>
                  <a:prstClr val="black"/>
                </a:solidFill>
              </a:rPr>
              <a:t>3.TLTC_CADIntegration_Setting -2:</a:t>
            </a:r>
            <a:endParaRPr lang="en-US" altLang="zh-TW" dirty="0" smtClean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zh-TW" altLang="en-US" dirty="0" smtClean="0">
                <a:solidFill>
                  <a:prstClr val="black"/>
                </a:solidFill>
              </a:rPr>
              <a:t>新增關聯的資料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8000" y="1780356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1.</a:t>
            </a:r>
            <a:r>
              <a:rPr lang="zh-TW" altLang="en-US" dirty="0" smtClean="0">
                <a:solidFill>
                  <a:prstClr val="black"/>
                </a:solidFill>
              </a:rPr>
              <a:t>勾選</a:t>
            </a:r>
            <a:r>
              <a:rPr lang="en-US" altLang="zh-TW" dirty="0" err="1" smtClean="0">
                <a:solidFill>
                  <a:prstClr val="black"/>
                </a:solidFill>
              </a:rPr>
              <a:t>tltc.cad.setting</a:t>
            </a:r>
            <a:endParaRPr lang="en-US" altLang="zh-TW" dirty="0" smtClean="0">
              <a:solidFill>
                <a:prstClr val="black"/>
              </a:solidFill>
            </a:endParaRPr>
          </a:p>
          <a:p>
            <a:r>
              <a:rPr lang="en-US" altLang="zh-TW" dirty="0" smtClean="0">
                <a:solidFill>
                  <a:prstClr val="black"/>
                </a:solidFill>
              </a:rPr>
              <a:t>2.Type = Merge</a:t>
            </a:r>
          </a:p>
          <a:p>
            <a:r>
              <a:rPr lang="en-US" altLang="zh-TW" dirty="0" smtClean="0">
                <a:solidFill>
                  <a:prstClr val="black"/>
                </a:solidFill>
              </a:rPr>
              <a:t>3.Mode = Thorough Mode</a:t>
            </a:r>
            <a:endParaRPr lang="zh-TW" altLang="en-US" dirty="0">
              <a:solidFill>
                <a:prstClr val="black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430" y="1072263"/>
            <a:ext cx="4018141" cy="367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 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步驟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8000" y="97113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匯入完成後，包含關聯的資料</a:t>
            </a:r>
            <a:endParaRPr lang="en-US" altLang="zh-TW" dirty="0" smtClean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prstClr val="black"/>
                </a:solidFill>
              </a:rPr>
              <a:t>CAD</a:t>
            </a:r>
            <a:r>
              <a:rPr lang="zh-TW" altLang="en-US" dirty="0" smtClean="0">
                <a:solidFill>
                  <a:prstClr val="black"/>
                </a:solidFill>
              </a:rPr>
              <a:t>整合屬性設定</a:t>
            </a:r>
            <a:endParaRPr lang="en-US" altLang="zh-TW" dirty="0" smtClean="0">
              <a:solidFill>
                <a:prstClr val="black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880" y="1532745"/>
            <a:ext cx="5033766" cy="321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 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常見狀況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51518" y="1174129"/>
            <a:ext cx="795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如果還原資料庫之後，發生</a:t>
            </a:r>
            <a:r>
              <a:rPr lang="en-US" altLang="zh-TW" dirty="0" smtClean="0">
                <a:solidFill>
                  <a:prstClr val="black"/>
                </a:solidFill>
              </a:rPr>
              <a:t>Package</a:t>
            </a:r>
            <a:r>
              <a:rPr lang="zh-TW" altLang="en-US" dirty="0" smtClean="0">
                <a:solidFill>
                  <a:prstClr val="black"/>
                </a:solidFill>
              </a:rPr>
              <a:t>匯入時錯誤如下圖</a:t>
            </a:r>
            <a:endParaRPr lang="en-US" altLang="zh-TW" dirty="0" smtClean="0">
              <a:solidFill>
                <a:prstClr val="black"/>
              </a:solidFill>
            </a:endParaRPr>
          </a:p>
          <a:p>
            <a:r>
              <a:rPr lang="zh-TW" altLang="en-US" dirty="0" smtClean="0">
                <a:solidFill>
                  <a:prstClr val="black"/>
                </a:solidFill>
              </a:rPr>
              <a:t>請先重新啟動</a:t>
            </a:r>
            <a:r>
              <a:rPr lang="en-US" altLang="zh-TW" dirty="0" smtClean="0">
                <a:solidFill>
                  <a:prstClr val="black"/>
                </a:solidFill>
              </a:rPr>
              <a:t>IIS</a:t>
            </a:r>
            <a:r>
              <a:rPr lang="zh-TW" altLang="en-US" dirty="0" smtClean="0">
                <a:solidFill>
                  <a:prstClr val="black"/>
                </a:solidFill>
              </a:rPr>
              <a:t>、</a:t>
            </a:r>
            <a:r>
              <a:rPr lang="en-US" altLang="zh-TW" dirty="0" smtClean="0">
                <a:solidFill>
                  <a:prstClr val="black"/>
                </a:solidFill>
              </a:rPr>
              <a:t>Import</a:t>
            </a:r>
            <a:r>
              <a:rPr lang="zh-TW" altLang="en-US" dirty="0" smtClean="0">
                <a:solidFill>
                  <a:prstClr val="black"/>
                </a:solidFill>
              </a:rPr>
              <a:t>工具，再次執行</a:t>
            </a:r>
            <a:endParaRPr lang="en-US" altLang="zh-TW" dirty="0" smtClean="0">
              <a:solidFill>
                <a:prstClr val="black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2867" r="1281"/>
          <a:stretch/>
        </p:blipFill>
        <p:spPr>
          <a:xfrm>
            <a:off x="508000" y="2247686"/>
            <a:ext cx="4407010" cy="19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 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常見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狀況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51518" y="1174129"/>
            <a:ext cx="795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在</a:t>
            </a:r>
            <a:r>
              <a:rPr lang="en-US" altLang="zh-TW" dirty="0" smtClean="0">
                <a:solidFill>
                  <a:prstClr val="black"/>
                </a:solidFill>
              </a:rPr>
              <a:t>SP9</a:t>
            </a:r>
            <a:r>
              <a:rPr lang="zh-TW" altLang="en-US" dirty="0" smtClean="0">
                <a:solidFill>
                  <a:prstClr val="black"/>
                </a:solidFill>
              </a:rPr>
              <a:t>、</a:t>
            </a:r>
            <a:r>
              <a:rPr lang="en-US" altLang="zh-TW" dirty="0" smtClean="0">
                <a:solidFill>
                  <a:prstClr val="black"/>
                </a:solidFill>
              </a:rPr>
              <a:t>SP12</a:t>
            </a:r>
            <a:r>
              <a:rPr lang="zh-TW" altLang="en-US" dirty="0" smtClean="0">
                <a:solidFill>
                  <a:prstClr val="black"/>
                </a:solidFill>
              </a:rPr>
              <a:t>版本之間，</a:t>
            </a:r>
            <a:r>
              <a:rPr lang="en-US" altLang="zh-TW" dirty="0" smtClean="0">
                <a:solidFill>
                  <a:prstClr val="black"/>
                </a:solidFill>
              </a:rPr>
              <a:t>ID</a:t>
            </a:r>
            <a:r>
              <a:rPr lang="zh-TW" altLang="en-US" dirty="0" smtClean="0">
                <a:solidFill>
                  <a:prstClr val="black"/>
                </a:solidFill>
              </a:rPr>
              <a:t>有不一致的情況，並非適用所有的版本，有部分的關聯需要手動建立</a:t>
            </a:r>
            <a:endParaRPr lang="en-US" altLang="zh-TW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步驟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0" y="1213696"/>
            <a:ext cx="30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開啟安裝程式，點下一步</a:t>
            </a:r>
            <a:endParaRPr lang="en-US" altLang="zh-TW" dirty="0" smtClean="0">
              <a:solidFill>
                <a:prstClr val="black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3" y="1948692"/>
            <a:ext cx="916395" cy="12096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010" y="1297230"/>
            <a:ext cx="3795089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步驟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0" y="1213696"/>
            <a:ext cx="306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預設安裝路徑，建議不更改</a:t>
            </a:r>
            <a:endParaRPr lang="en-US" altLang="zh-TW" dirty="0" smtClean="0">
              <a:solidFill>
                <a:prstClr val="black"/>
              </a:solidFill>
            </a:endParaRPr>
          </a:p>
          <a:p>
            <a:r>
              <a:rPr lang="zh-TW" altLang="en-US" dirty="0" smtClean="0">
                <a:solidFill>
                  <a:prstClr val="black"/>
                </a:solidFill>
              </a:rPr>
              <a:t>下方請選擇所有使用者</a:t>
            </a:r>
            <a:endParaRPr lang="en-US" altLang="zh-TW" dirty="0" smtClean="0">
              <a:solidFill>
                <a:prstClr val="black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97230"/>
            <a:ext cx="3817951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步驟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0" y="1213696"/>
            <a:ext cx="30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確認並繼續下一步</a:t>
            </a:r>
            <a:endParaRPr lang="en-US" altLang="zh-TW" dirty="0" smtClean="0">
              <a:solidFill>
                <a:prstClr val="black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176" y="1297230"/>
            <a:ext cx="3817951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步驟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0" y="1213696"/>
            <a:ext cx="30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按是，允許變</a:t>
            </a:r>
            <a:r>
              <a:rPr lang="zh-TW" altLang="en-US" dirty="0">
                <a:solidFill>
                  <a:prstClr val="black"/>
                </a:solidFill>
              </a:rPr>
              <a:t>更</a:t>
            </a:r>
            <a:endParaRPr lang="en-US" altLang="zh-TW" dirty="0" smtClean="0">
              <a:solidFill>
                <a:prstClr val="black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702" y="1806775"/>
            <a:ext cx="3429297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步驟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0" y="1213696"/>
            <a:ext cx="306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安裝完成後關閉，準備執行註冊</a:t>
            </a:r>
            <a:endParaRPr lang="en-US" altLang="zh-TW" dirty="0" smtClean="0">
              <a:solidFill>
                <a:prstClr val="black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10" y="1297230"/>
            <a:ext cx="3787468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步驟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0" y="974064"/>
            <a:ext cx="697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開啟安裝目錄的資料夾</a:t>
            </a:r>
            <a:endParaRPr lang="en-US" altLang="zh-TW" dirty="0" smtClean="0">
              <a:solidFill>
                <a:prstClr val="black"/>
              </a:solidFill>
            </a:endParaRPr>
          </a:p>
          <a:p>
            <a:r>
              <a:rPr lang="en-US" altLang="zh-TW" dirty="0" smtClean="0">
                <a:solidFill>
                  <a:prstClr val="black"/>
                </a:solidFill>
              </a:rPr>
              <a:t>C</a:t>
            </a:r>
            <a:r>
              <a:rPr lang="en-US" altLang="zh-TW" dirty="0">
                <a:solidFill>
                  <a:prstClr val="black"/>
                </a:solidFill>
              </a:rPr>
              <a:t>:\Program Files\</a:t>
            </a:r>
            <a:r>
              <a:rPr lang="en-US" altLang="zh-TW" dirty="0" err="1">
                <a:solidFill>
                  <a:prstClr val="black"/>
                </a:solidFill>
              </a:rPr>
              <a:t>plm</a:t>
            </a:r>
            <a:r>
              <a:rPr lang="en-US" altLang="zh-TW" dirty="0">
                <a:solidFill>
                  <a:prstClr val="black"/>
                </a:solidFill>
              </a:rPr>
              <a:t>\PLMIntegration_SW2017_x64\bin</a:t>
            </a:r>
            <a:endParaRPr lang="en-US" altLang="zh-TW" dirty="0" smtClean="0">
              <a:solidFill>
                <a:prstClr val="black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864" y="1943626"/>
            <a:ext cx="4275190" cy="301016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94907" y="1847559"/>
            <a:ext cx="697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prstClr val="black"/>
                </a:solidFill>
              </a:rPr>
              <a:t>用系統管理員身分執行</a:t>
            </a:r>
            <a:r>
              <a:rPr lang="en-US" altLang="zh-TW" dirty="0" smtClean="0">
                <a:solidFill>
                  <a:prstClr val="black"/>
                </a:solidFill>
              </a:rPr>
              <a:t/>
            </a:r>
            <a:br>
              <a:rPr lang="en-US" altLang="zh-TW" dirty="0" smtClean="0">
                <a:solidFill>
                  <a:prstClr val="black"/>
                </a:solidFill>
              </a:rPr>
            </a:br>
            <a:r>
              <a:rPr lang="en-US" altLang="zh-TW" dirty="0" smtClean="0">
                <a:solidFill>
                  <a:prstClr val="black"/>
                </a:solidFill>
              </a:rPr>
              <a:t>Reg.bat</a:t>
            </a:r>
            <a:r>
              <a:rPr lang="zh-TW" altLang="en-US" dirty="0" smtClean="0">
                <a:solidFill>
                  <a:prstClr val="black"/>
                </a:solidFill>
              </a:rPr>
              <a:t>註冊</a:t>
            </a:r>
            <a:r>
              <a:rPr lang="en-US" altLang="zh-TW" dirty="0" smtClean="0">
                <a:solidFill>
                  <a:prstClr val="black"/>
                </a:solidFill>
              </a:rPr>
              <a:t/>
            </a:r>
            <a:br>
              <a:rPr lang="en-US" altLang="zh-TW" dirty="0" smtClean="0">
                <a:solidFill>
                  <a:prstClr val="black"/>
                </a:solidFill>
              </a:rPr>
            </a:br>
            <a:endParaRPr lang="en-US" altLang="zh-TW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prstClr val="black"/>
                </a:solidFill>
              </a:rPr>
              <a:t>取消註冊則使用</a:t>
            </a:r>
            <a:r>
              <a:rPr lang="en-US" altLang="zh-TW" dirty="0" smtClean="0">
                <a:solidFill>
                  <a:prstClr val="black"/>
                </a:solidFill>
              </a:rPr>
              <a:t>UnReg.bat</a:t>
            </a:r>
          </a:p>
        </p:txBody>
      </p:sp>
    </p:spTree>
    <p:extLst>
      <p:ext uri="{BB962C8B-B14F-4D97-AF65-F5344CB8AC3E}">
        <p14:creationId xmlns:p14="http://schemas.microsoft.com/office/powerpoint/2010/main" val="31721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18440"/>
            <a:ext cx="10303434" cy="3849657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Solidworks</a:t>
            </a: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2017</a:t>
            </a:r>
            <a:b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圖檔支援</a:t>
            </a: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altLang="zh-TW" sz="2400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sldasm,sldprt,slddrt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Aras Innovator 11 SP9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.Net</a:t>
            </a: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Frameworks 4.5.2</a:t>
            </a:r>
          </a:p>
        </p:txBody>
      </p:sp>
      <p:sp>
        <p:nvSpPr>
          <p:cNvPr id="3" name="標題 2">
            <a:extLst>
              <a:ext uri="{FF2B5EF4-FFF2-40B4-BE49-F238E27FC236}">
                <a16:creationId xmlns="" xmlns:a16="http://schemas.microsoft.com/office/drawing/2014/main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="" xmlns:a16="http://schemas.microsoft.com/office/drawing/2014/main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="" xmlns:a16="http://schemas.microsoft.com/office/drawing/2014/main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369826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85000"/>
              </a:lnSpc>
              <a:spcBef>
                <a:spcPct val="15000"/>
              </a:spcBef>
              <a:spcAft>
                <a:spcPts val="0"/>
              </a:spcAft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產</a:t>
            </a:r>
            <a:r>
              <a:rPr lang="zh-TW" altLang="en-US" sz="2700" b="1" kern="0" dirty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品</a:t>
            </a:r>
            <a:r>
              <a:rPr kumimoji="0"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支援</a:t>
            </a:r>
            <a:endParaRPr kumimoji="0"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步驟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0" y="1112563"/>
            <a:ext cx="697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執行</a:t>
            </a:r>
            <a:r>
              <a:rPr lang="en-US" altLang="zh-TW" dirty="0" smtClean="0">
                <a:solidFill>
                  <a:prstClr val="black"/>
                </a:solidFill>
              </a:rPr>
              <a:t>Reg.bat</a:t>
            </a:r>
            <a:r>
              <a:rPr lang="zh-TW" altLang="en-US" dirty="0" smtClean="0">
                <a:solidFill>
                  <a:prstClr val="black"/>
                </a:solidFill>
              </a:rPr>
              <a:t>成功後的畫面</a:t>
            </a:r>
            <a:endParaRPr lang="en-US" altLang="zh-TW" dirty="0" smtClean="0">
              <a:solidFill>
                <a:prstClr val="black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98" y="1746427"/>
            <a:ext cx="6439458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步驟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0" y="1076263"/>
            <a:ext cx="697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開啟</a:t>
            </a:r>
            <a:r>
              <a:rPr lang="en-US" altLang="zh-TW" dirty="0" smtClean="0">
                <a:solidFill>
                  <a:prstClr val="black"/>
                </a:solidFill>
              </a:rPr>
              <a:t>SolidWorks</a:t>
            </a:r>
            <a:r>
              <a:rPr lang="zh-TW" altLang="en-US" dirty="0" smtClean="0">
                <a:solidFill>
                  <a:prstClr val="black"/>
                </a:solidFill>
              </a:rPr>
              <a:t>，找到選項</a:t>
            </a:r>
            <a:r>
              <a:rPr lang="en-US" altLang="zh-TW" dirty="0" smtClean="0">
                <a:solidFill>
                  <a:prstClr val="black"/>
                </a:solidFill>
              </a:rPr>
              <a:t>-&gt;</a:t>
            </a:r>
            <a:r>
              <a:rPr lang="zh-TW" altLang="en-US" dirty="0" smtClean="0">
                <a:solidFill>
                  <a:prstClr val="black"/>
                </a:solidFill>
              </a:rPr>
              <a:t>附加程式</a:t>
            </a:r>
            <a:endParaRPr lang="en-US" altLang="zh-TW" dirty="0" smtClean="0">
              <a:solidFill>
                <a:prstClr val="black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15" y="1673826"/>
            <a:ext cx="6944710" cy="30243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17931" y="1954925"/>
            <a:ext cx="1024758" cy="18918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10" y="1099912"/>
            <a:ext cx="2657696" cy="3429103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步驟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0" y="1076263"/>
            <a:ext cx="697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啟動</a:t>
            </a:r>
            <a:r>
              <a:rPr lang="en-US" altLang="zh-TW" dirty="0" smtClean="0">
                <a:solidFill>
                  <a:prstClr val="black"/>
                </a:solidFill>
              </a:rPr>
              <a:t>TLTC_SW_AddIn.dll</a:t>
            </a:r>
          </a:p>
        </p:txBody>
      </p:sp>
      <p:sp>
        <p:nvSpPr>
          <p:cNvPr id="4" name="矩形 3"/>
          <p:cNvSpPr/>
          <p:nvPr/>
        </p:nvSpPr>
        <p:spPr>
          <a:xfrm>
            <a:off x="4453759" y="3760077"/>
            <a:ext cx="2940269" cy="14188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1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b="66467"/>
          <a:stretch/>
        </p:blipFill>
        <p:spPr>
          <a:xfrm>
            <a:off x="3567695" y="2358784"/>
            <a:ext cx="4801016" cy="152301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步驟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0" y="1090595"/>
            <a:ext cx="534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右鍵加入工具列，顯示成功則安裝完畢</a:t>
            </a:r>
            <a:endParaRPr lang="en-US" altLang="zh-TW" dirty="0" smtClean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97093" y="3066615"/>
            <a:ext cx="2210114" cy="18523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1558220"/>
            <a:ext cx="6119390" cy="609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8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步驟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0" y="1090595"/>
            <a:ext cx="534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開啟任意檔案，顯示功能列按紐</a:t>
            </a:r>
            <a:endParaRPr lang="en-US" altLang="zh-TW" dirty="0" smtClean="0">
              <a:solidFill>
                <a:prstClr val="black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146" y="1702490"/>
            <a:ext cx="5137537" cy="30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其他問題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8000" y="1090595"/>
            <a:ext cx="7602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已經執行上述的註冊後，無法成功載入應用程式，則執行下方法</a:t>
            </a:r>
            <a:endParaRPr lang="en-US" altLang="zh-TW" dirty="0" smtClean="0">
              <a:solidFill>
                <a:prstClr val="black"/>
              </a:solidFill>
            </a:endParaRPr>
          </a:p>
          <a:p>
            <a:endParaRPr lang="en-US" altLang="zh-TW" dirty="0" smtClean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prstClr val="black"/>
                </a:solidFill>
              </a:rPr>
              <a:t>若是使用</a:t>
            </a:r>
            <a:r>
              <a:rPr lang="en-US" altLang="zh-TW" dirty="0" smtClean="0">
                <a:solidFill>
                  <a:prstClr val="black"/>
                </a:solidFill>
              </a:rPr>
              <a:t>SolidCAM2017-2018</a:t>
            </a:r>
            <a:r>
              <a:rPr lang="zh-TW" altLang="en-US" dirty="0" smtClean="0">
                <a:solidFill>
                  <a:prstClr val="black"/>
                </a:solidFill>
              </a:rPr>
              <a:t>軟體</a:t>
            </a:r>
            <a:r>
              <a:rPr lang="zh-TW" altLang="en-US" dirty="0" smtClean="0">
                <a:solidFill>
                  <a:prstClr val="black"/>
                </a:solidFill>
              </a:rPr>
              <a:t>，</a:t>
            </a:r>
            <a:r>
              <a:rPr lang="zh-TW" altLang="en-US" dirty="0" smtClean="0">
                <a:solidFill>
                  <a:prstClr val="black"/>
                </a:solidFill>
              </a:rPr>
              <a:t>請執行</a:t>
            </a:r>
            <a:r>
              <a:rPr lang="en-US" altLang="zh-TW" dirty="0" smtClean="0">
                <a:solidFill>
                  <a:prstClr val="black"/>
                </a:solidFill>
              </a:rPr>
              <a:t>SolidCAM2017-2018.reg</a:t>
            </a:r>
            <a:r>
              <a:rPr lang="zh-TW" altLang="en-US" dirty="0" smtClean="0">
                <a:solidFill>
                  <a:prstClr val="black"/>
                </a:solidFill>
              </a:rPr>
              <a:t>進行註冊。</a:t>
            </a:r>
            <a:endParaRPr lang="en-US" altLang="zh-TW" dirty="0" smtClean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prstClr val="black"/>
                </a:solidFill>
              </a:rPr>
              <a:t>若是使用</a:t>
            </a:r>
            <a:r>
              <a:rPr lang="en-US" altLang="zh-TW" dirty="0" smtClean="0">
                <a:solidFill>
                  <a:prstClr val="black"/>
                </a:solidFill>
              </a:rPr>
              <a:t>SolidWorks2018</a:t>
            </a:r>
            <a:r>
              <a:rPr lang="zh-TW" altLang="en-US" dirty="0" smtClean="0">
                <a:solidFill>
                  <a:prstClr val="black"/>
                </a:solidFill>
              </a:rPr>
              <a:t>軟體</a:t>
            </a:r>
            <a:r>
              <a:rPr lang="zh-TW" altLang="en-US" dirty="0">
                <a:solidFill>
                  <a:prstClr val="black"/>
                </a:solidFill>
              </a:rPr>
              <a:t>，</a:t>
            </a:r>
            <a:r>
              <a:rPr lang="zh-TW" altLang="en-US" dirty="0" smtClean="0">
                <a:solidFill>
                  <a:prstClr val="black"/>
                </a:solidFill>
              </a:rPr>
              <a:t>請執行</a:t>
            </a:r>
            <a:r>
              <a:rPr lang="en-US" altLang="zh-TW" dirty="0" smtClean="0">
                <a:solidFill>
                  <a:prstClr val="black"/>
                </a:solidFill>
              </a:rPr>
              <a:t>Solidworks2018.reg</a:t>
            </a:r>
            <a:r>
              <a:rPr lang="zh-TW" altLang="en-US" dirty="0" smtClean="0">
                <a:solidFill>
                  <a:prstClr val="black"/>
                </a:solidFill>
              </a:rPr>
              <a:t>進行註冊。</a:t>
            </a:r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561381"/>
            <a:ext cx="8265063" cy="3406716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Aras Package</a:t>
            </a:r>
            <a:b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400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SolidEdge</a:t>
            </a:r>
            <a:r>
              <a:rPr lang="zh-TW" altLang="en-US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客戶端安裝檔</a:t>
            </a: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90063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套件檔案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3849" y="103517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套件安裝應包含下列檔案清單</a:t>
            </a:r>
            <a:endParaRPr lang="zh-TW" altLang="en-US" dirty="0">
              <a:solidFill>
                <a:prstClr val="black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71" y="2001741"/>
            <a:ext cx="3185123" cy="8704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71" y="3686690"/>
            <a:ext cx="3218814" cy="37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508E5D59-677E-4234-8C9A-793012FC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561381"/>
            <a:ext cx="8265063" cy="340671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en-US" altLang="zh-TW" sz="2400" b="1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B9522AE-5366-433E-A14F-38A2E217699B}"/>
              </a:ext>
            </a:extLst>
          </p:cNvPr>
          <p:cNvSpPr/>
          <p:nvPr/>
        </p:nvSpPr>
        <p:spPr>
          <a:xfrm>
            <a:off x="817756" y="848032"/>
            <a:ext cx="1286107" cy="42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701255E1-5C24-4FC7-907C-BCC49CE24EF1}"/>
              </a:ext>
            </a:extLst>
          </p:cNvPr>
          <p:cNvSpPr/>
          <p:nvPr/>
        </p:nvSpPr>
        <p:spPr>
          <a:xfrm>
            <a:off x="817756" y="1732198"/>
            <a:ext cx="1286107" cy="51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C562EB92-EFA9-4C64-8A2F-8107E6FEA700}"/>
              </a:ext>
            </a:extLst>
          </p:cNvPr>
          <p:cNvSpPr/>
          <p:nvPr/>
        </p:nvSpPr>
        <p:spPr>
          <a:xfrm>
            <a:off x="817756" y="1732198"/>
            <a:ext cx="1286107" cy="533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4" y="319670"/>
            <a:ext cx="2900638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3849" y="103517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用</a:t>
            </a:r>
            <a:r>
              <a:rPr lang="en-US" altLang="zh-TW" dirty="0" smtClean="0">
                <a:solidFill>
                  <a:prstClr val="black"/>
                </a:solidFill>
              </a:rPr>
              <a:t>Import</a:t>
            </a:r>
            <a:r>
              <a:rPr lang="zh-TW" altLang="en-US" dirty="0" smtClean="0">
                <a:solidFill>
                  <a:prstClr val="black"/>
                </a:solidFill>
              </a:rPr>
              <a:t>工具</a:t>
            </a:r>
            <a:r>
              <a:rPr lang="en-US" altLang="zh-TW" dirty="0" smtClean="0">
                <a:solidFill>
                  <a:prstClr val="black"/>
                </a:solidFill>
              </a:rPr>
              <a:t>6549</a:t>
            </a:r>
            <a:r>
              <a:rPr lang="zh-TW" altLang="en-US" dirty="0" smtClean="0">
                <a:solidFill>
                  <a:prstClr val="black"/>
                </a:solidFill>
              </a:rPr>
              <a:t>版匯入以下指定的資料夾</a:t>
            </a:r>
            <a:endParaRPr lang="zh-TW" altLang="en-US" dirty="0">
              <a:solidFill>
                <a:prstClr val="black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27" y="1460248"/>
            <a:ext cx="3652795" cy="9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 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步驟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9875" y="1072263"/>
            <a:ext cx="468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一</a:t>
            </a:r>
            <a:r>
              <a:rPr lang="zh-TW" altLang="en-US" dirty="0">
                <a:solidFill>
                  <a:prstClr val="black"/>
                </a:solidFill>
              </a:rPr>
              <a:t>、</a:t>
            </a:r>
            <a:r>
              <a:rPr lang="zh-TW" altLang="en-US" dirty="0" smtClean="0">
                <a:solidFill>
                  <a:prstClr val="black"/>
                </a:solidFill>
              </a:rPr>
              <a:t>匯入</a:t>
            </a:r>
            <a:r>
              <a:rPr lang="en-US" altLang="zh-TW" dirty="0" smtClean="0">
                <a:solidFill>
                  <a:prstClr val="black"/>
                </a:solidFill>
              </a:rPr>
              <a:t>1.TLTC_CADIntegration:</a:t>
            </a:r>
          </a:p>
          <a:p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zh-TW" altLang="en-US" dirty="0" smtClean="0">
                <a:solidFill>
                  <a:prstClr val="black"/>
                </a:solidFill>
              </a:rPr>
              <a:t>建立資料表</a:t>
            </a:r>
            <a:r>
              <a:rPr lang="en-US" altLang="zh-TW" dirty="0" smtClean="0">
                <a:solidFill>
                  <a:prstClr val="black"/>
                </a:solidFill>
              </a:rPr>
              <a:t>Schema</a:t>
            </a:r>
            <a:endParaRPr lang="zh-TW" altLang="en-US" dirty="0">
              <a:solidFill>
                <a:prstClr val="black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86" y="1564695"/>
            <a:ext cx="3365229" cy="318397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08000" y="1780356"/>
            <a:ext cx="2895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1.</a:t>
            </a:r>
            <a:r>
              <a:rPr lang="zh-TW" altLang="en-US" dirty="0" smtClean="0">
                <a:solidFill>
                  <a:prstClr val="black"/>
                </a:solidFill>
              </a:rPr>
              <a:t>勾選</a:t>
            </a:r>
            <a:r>
              <a:rPr lang="en-US" altLang="zh-TW" dirty="0" err="1" smtClean="0">
                <a:solidFill>
                  <a:prstClr val="black"/>
                </a:solidFill>
              </a:rPr>
              <a:t>tltc.cad.integration</a:t>
            </a:r>
            <a:endParaRPr lang="en-US" altLang="zh-TW" dirty="0" smtClean="0">
              <a:solidFill>
                <a:prstClr val="black"/>
              </a:solidFill>
            </a:endParaRPr>
          </a:p>
          <a:p>
            <a:r>
              <a:rPr lang="en-US" altLang="zh-TW" dirty="0" smtClean="0">
                <a:solidFill>
                  <a:prstClr val="black"/>
                </a:solidFill>
              </a:rPr>
              <a:t>2.Type = Merge</a:t>
            </a:r>
          </a:p>
          <a:p>
            <a:r>
              <a:rPr lang="en-US" altLang="zh-TW" dirty="0" smtClean="0">
                <a:solidFill>
                  <a:prstClr val="black"/>
                </a:solidFill>
              </a:rPr>
              <a:t>3.Mode = Thorough Mode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 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步驟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76" y="971133"/>
            <a:ext cx="4152139" cy="394856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41872" y="1398361"/>
            <a:ext cx="3562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過程中遇到</a:t>
            </a:r>
            <a:r>
              <a:rPr lang="en-US" altLang="zh-TW" dirty="0" err="1" smtClean="0">
                <a:solidFill>
                  <a:prstClr val="black"/>
                </a:solidFill>
              </a:rPr>
              <a:t>innovator.FORM</a:t>
            </a:r>
            <a:r>
              <a:rPr lang="zh-TW" altLang="en-US" dirty="0" smtClean="0">
                <a:solidFill>
                  <a:prstClr val="black"/>
                </a:solidFill>
              </a:rPr>
              <a:t>匯入的</a:t>
            </a:r>
            <a:r>
              <a:rPr lang="en-US" altLang="zh-TW" dirty="0" smtClean="0">
                <a:solidFill>
                  <a:prstClr val="black"/>
                </a:solidFill>
              </a:rPr>
              <a:t>ID</a:t>
            </a:r>
            <a:r>
              <a:rPr lang="zh-TW" altLang="en-US" dirty="0" smtClean="0">
                <a:solidFill>
                  <a:prstClr val="black"/>
                </a:solidFill>
              </a:rPr>
              <a:t>錯誤請忽略。</a:t>
            </a:r>
            <a:endParaRPr lang="en-US" altLang="zh-TW" dirty="0" smtClean="0">
              <a:solidFill>
                <a:prstClr val="black"/>
              </a:solidFill>
            </a:endParaRPr>
          </a:p>
          <a:p>
            <a:r>
              <a:rPr lang="zh-TW" altLang="en-US" dirty="0" smtClean="0">
                <a:solidFill>
                  <a:prstClr val="black"/>
                </a:solidFill>
              </a:rPr>
              <a:t>通常是</a:t>
            </a:r>
            <a:r>
              <a:rPr lang="en-US" altLang="zh-TW" dirty="0" err="1" smtClean="0">
                <a:solidFill>
                  <a:prstClr val="black"/>
                </a:solidFill>
              </a:rPr>
              <a:t>Itemtype</a:t>
            </a:r>
            <a:r>
              <a:rPr lang="zh-TW" altLang="en-US" dirty="0" smtClean="0">
                <a:solidFill>
                  <a:prstClr val="black"/>
                </a:solidFill>
              </a:rPr>
              <a:t>自動產生</a:t>
            </a:r>
            <a:r>
              <a:rPr lang="en-US" altLang="zh-TW" dirty="0" smtClean="0">
                <a:solidFill>
                  <a:prstClr val="black"/>
                </a:solidFill>
              </a:rPr>
              <a:t>Form</a:t>
            </a:r>
            <a:r>
              <a:rPr lang="zh-TW" altLang="en-US" dirty="0" smtClean="0">
                <a:solidFill>
                  <a:prstClr val="black"/>
                </a:solidFill>
              </a:rPr>
              <a:t>與此套件另外生成的</a:t>
            </a:r>
            <a:r>
              <a:rPr lang="en-US" altLang="zh-TW" dirty="0" smtClean="0">
                <a:solidFill>
                  <a:prstClr val="black"/>
                </a:solidFill>
              </a:rPr>
              <a:t>Form</a:t>
            </a:r>
            <a:r>
              <a:rPr lang="zh-TW" altLang="en-US" dirty="0" smtClean="0">
                <a:solidFill>
                  <a:prstClr val="black"/>
                </a:solidFill>
              </a:rPr>
              <a:t>不衝突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 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步驟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72860" y="1213695"/>
            <a:ext cx="5184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匯入完成後，重新連線</a:t>
            </a:r>
            <a:r>
              <a:rPr lang="en-US" altLang="zh-TW" dirty="0" smtClean="0">
                <a:solidFill>
                  <a:prstClr val="black"/>
                </a:solidFill>
              </a:rPr>
              <a:t>PLM</a:t>
            </a:r>
            <a:r>
              <a:rPr lang="zh-TW" altLang="en-US" dirty="0" smtClean="0">
                <a:solidFill>
                  <a:prstClr val="black"/>
                </a:solidFill>
              </a:rPr>
              <a:t>，</a:t>
            </a:r>
            <a:r>
              <a:rPr lang="en-US" altLang="zh-TW" dirty="0" smtClean="0">
                <a:solidFill>
                  <a:prstClr val="black"/>
                </a:solidFill>
              </a:rPr>
              <a:t>TOC</a:t>
            </a:r>
            <a:r>
              <a:rPr lang="zh-TW" altLang="en-US" dirty="0" smtClean="0">
                <a:solidFill>
                  <a:prstClr val="black"/>
                </a:solidFill>
              </a:rPr>
              <a:t>點開系統管理。</a:t>
            </a:r>
            <a:endParaRPr lang="en-US" altLang="zh-TW" dirty="0" smtClean="0">
              <a:solidFill>
                <a:prstClr val="black"/>
              </a:solidFill>
            </a:endParaRPr>
          </a:p>
          <a:p>
            <a:r>
              <a:rPr lang="zh-TW" altLang="en-US" dirty="0" smtClean="0">
                <a:solidFill>
                  <a:prstClr val="black"/>
                </a:solidFill>
              </a:rPr>
              <a:t>完成後如右圖</a:t>
            </a:r>
            <a:endParaRPr lang="zh-TW" altLang="en-US" dirty="0">
              <a:solidFill>
                <a:prstClr val="black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411" y="923026"/>
            <a:ext cx="1525183" cy="380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6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 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步驟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9875" y="1072263"/>
            <a:ext cx="468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一</a:t>
            </a:r>
            <a:r>
              <a:rPr lang="zh-TW" altLang="en-US" dirty="0">
                <a:solidFill>
                  <a:prstClr val="black"/>
                </a:solidFill>
              </a:rPr>
              <a:t>、</a:t>
            </a:r>
            <a:r>
              <a:rPr lang="zh-TW" altLang="en-US" dirty="0" smtClean="0">
                <a:solidFill>
                  <a:prstClr val="black"/>
                </a:solidFill>
              </a:rPr>
              <a:t>匯入</a:t>
            </a:r>
            <a:r>
              <a:rPr lang="en-US" altLang="zh-TW" dirty="0">
                <a:solidFill>
                  <a:prstClr val="black"/>
                </a:solidFill>
              </a:rPr>
              <a:t>2.TLTC_CADIntegration_Setting -1:</a:t>
            </a:r>
            <a:endParaRPr lang="en-US" altLang="zh-TW" dirty="0" smtClean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zh-TW" altLang="en-US" dirty="0" smtClean="0">
                <a:solidFill>
                  <a:prstClr val="black"/>
                </a:solidFill>
              </a:rPr>
              <a:t>新增基本資料建檔，不包含關聯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8000" y="1780356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1.</a:t>
            </a:r>
            <a:r>
              <a:rPr lang="zh-TW" altLang="en-US" dirty="0" smtClean="0">
                <a:solidFill>
                  <a:prstClr val="black"/>
                </a:solidFill>
              </a:rPr>
              <a:t>勾選</a:t>
            </a:r>
            <a:r>
              <a:rPr lang="en-US" altLang="zh-TW" dirty="0" err="1" smtClean="0">
                <a:solidFill>
                  <a:prstClr val="black"/>
                </a:solidFill>
              </a:rPr>
              <a:t>tltc.cad.setting</a:t>
            </a:r>
            <a:endParaRPr lang="en-US" altLang="zh-TW" dirty="0" smtClean="0">
              <a:solidFill>
                <a:prstClr val="black"/>
              </a:solidFill>
            </a:endParaRPr>
          </a:p>
          <a:p>
            <a:r>
              <a:rPr lang="en-US" altLang="zh-TW" dirty="0" smtClean="0">
                <a:solidFill>
                  <a:prstClr val="black"/>
                </a:solidFill>
              </a:rPr>
              <a:t>2.Type = Merge</a:t>
            </a:r>
          </a:p>
          <a:p>
            <a:r>
              <a:rPr lang="en-US" altLang="zh-TW" dirty="0" smtClean="0">
                <a:solidFill>
                  <a:prstClr val="black"/>
                </a:solidFill>
              </a:rPr>
              <a:t>3.Mode = Thorough Mode</a:t>
            </a:r>
            <a:endParaRPr lang="zh-TW" altLang="en-US" dirty="0">
              <a:solidFill>
                <a:prstClr val="black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457" y="1072263"/>
            <a:ext cx="4050701" cy="370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7729912-8166-4F39-A2C1-645F9B9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96569"/>
            <a:ext cx="6447501" cy="6514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" name="直接连接符 27">
            <a:extLst>
              <a:ext uri="{FF2B5EF4-FFF2-40B4-BE49-F238E27FC236}">
                <a16:creationId xmlns:a16="http://schemas.microsoft.com/office/drawing/2014/main" xmlns="" id="{8DD926E0-C025-4F53-8559-BDA8DF9171E8}"/>
              </a:ext>
            </a:extLst>
          </p:cNvPr>
          <p:cNvCxnSpPr/>
          <p:nvPr/>
        </p:nvCxnSpPr>
        <p:spPr>
          <a:xfrm>
            <a:off x="269875" y="746899"/>
            <a:ext cx="8604250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同侧圆角矩形 25">
            <a:extLst>
              <a:ext uri="{FF2B5EF4-FFF2-40B4-BE49-F238E27FC236}">
                <a16:creationId xmlns:a16="http://schemas.microsoft.com/office/drawing/2014/main" xmlns="" id="{03BB31DE-6081-4108-BA21-268ACFCD9764}"/>
              </a:ext>
            </a:extLst>
          </p:cNvPr>
          <p:cNvSpPr/>
          <p:nvPr/>
        </p:nvSpPr>
        <p:spPr bwMode="auto">
          <a:xfrm>
            <a:off x="342893" y="319670"/>
            <a:ext cx="4298117" cy="427233"/>
          </a:xfrm>
          <a:prstGeom prst="round2SameRect">
            <a:avLst>
              <a:gd name="adj1" fmla="val 28836"/>
              <a:gd name="adj2" fmla="val 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33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spcBef>
                <a:spcPct val="15000"/>
              </a:spcBef>
              <a:buClr>
                <a:srgbClr val="747273"/>
              </a:buClr>
              <a:defRPr/>
            </a:pPr>
            <a:r>
              <a:rPr lang="en-US" altLang="zh-CN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Server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端安裝 </a:t>
            </a:r>
            <a:r>
              <a:rPr lang="en-US" altLang="zh-TW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步驟</a:t>
            </a:r>
            <a:r>
              <a:rPr lang="en-US" altLang="zh-TW" sz="27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7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700" b="1" kern="0" dirty="0">
              <a:solidFill>
                <a:prstClr val="white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8000" y="971133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prstClr val="black"/>
                </a:solidFill>
              </a:rPr>
              <a:t>匯入完成後，包含基本資料建檔</a:t>
            </a:r>
            <a:endParaRPr lang="en-US" altLang="zh-TW" dirty="0" smtClean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prstClr val="black"/>
                </a:solidFill>
              </a:rPr>
              <a:t>CAD</a:t>
            </a:r>
            <a:r>
              <a:rPr lang="zh-TW" altLang="en-US" dirty="0" smtClean="0">
                <a:solidFill>
                  <a:prstClr val="black"/>
                </a:solidFill>
              </a:rPr>
              <a:t>整合系統設定</a:t>
            </a:r>
            <a:endParaRPr lang="en-US" altLang="zh-TW" dirty="0" smtClean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prstClr val="black"/>
                </a:solidFill>
              </a:rPr>
              <a:t>CAD</a:t>
            </a:r>
            <a:r>
              <a:rPr lang="zh-TW" altLang="en-US" dirty="0" smtClean="0">
                <a:solidFill>
                  <a:prstClr val="black"/>
                </a:solidFill>
              </a:rPr>
              <a:t>整合屬性設定</a:t>
            </a:r>
            <a:endParaRPr lang="en-US" altLang="zh-TW" dirty="0" smtClean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prstClr val="black"/>
                </a:solidFill>
              </a:rPr>
              <a:t>整合訊息</a:t>
            </a:r>
            <a:endParaRPr lang="en-US" altLang="zh-TW" dirty="0" smtClean="0">
              <a:solidFill>
                <a:prstClr val="black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269" y="845411"/>
            <a:ext cx="4168501" cy="13564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b="4843"/>
          <a:stretch/>
        </p:blipFill>
        <p:spPr>
          <a:xfrm>
            <a:off x="1029357" y="2294563"/>
            <a:ext cx="8016935" cy="27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博威2018年PPT母版樣式tw_Joy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博威2018年PPT母版樣式tw_Joy" id="{C9828DA1-ED5B-42F1-A5FB-C219BB0775EC}" vid="{B152A51A-7CA9-4F6A-B6A0-44A9B216E2C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博威2018年PPT母版樣式tw_Joy</Template>
  <TotalTime>6248</TotalTime>
  <Words>501</Words>
  <Application>Microsoft Office PowerPoint</Application>
  <PresentationFormat>如螢幕大小 (16:10)</PresentationFormat>
  <Paragraphs>129</Paragraphs>
  <Slides>25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华文新魏</vt:lpstr>
      <vt:lpstr>微軟正黑體</vt:lpstr>
      <vt:lpstr>新細明體</vt:lpstr>
      <vt:lpstr>Arial</vt:lpstr>
      <vt:lpstr>Calibri</vt:lpstr>
      <vt:lpstr>Times New Roman</vt:lpstr>
      <vt:lpstr>Trebuchet MS</vt:lpstr>
      <vt:lpstr>Wingdings</vt:lpstr>
      <vt:lpstr>Wingdings 3</vt:lpstr>
      <vt:lpstr>博威2018年PPT母版樣式tw_Joy</vt:lpstr>
      <vt:lpstr>                   Solidworks                 CAD Integration                      安裝說明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南亞PLM 選型表設定手冊</dc:title>
  <dc:creator>Easton Huang;Joy</dc:creator>
  <cp:lastModifiedBy>User</cp:lastModifiedBy>
  <cp:revision>275</cp:revision>
  <dcterms:created xsi:type="dcterms:W3CDTF">2018-05-14T06:48:01Z</dcterms:created>
  <dcterms:modified xsi:type="dcterms:W3CDTF">2018-10-03T02:51:48Z</dcterms:modified>
</cp:coreProperties>
</file>